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35" r:id="rId82"/>
    <p:sldId id="336" r:id="rId83"/>
    <p:sldId id="337" r:id="rId84"/>
    <p:sldId id="338" r:id="rId85"/>
    <p:sldId id="339" r:id="rId86"/>
    <p:sldId id="340" r:id="rId87"/>
    <p:sldId id="341" r:id="rId88"/>
    <p:sldId id="342" r:id="rId89"/>
    <p:sldId id="548"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 id="384" r:id="rId132"/>
    <p:sldId id="385" r:id="rId133"/>
    <p:sldId id="386" r:id="rId134"/>
    <p:sldId id="387" r:id="rId135"/>
    <p:sldId id="388" r:id="rId136"/>
    <p:sldId id="389" r:id="rId137"/>
    <p:sldId id="390" r:id="rId138"/>
    <p:sldId id="391" r:id="rId139"/>
    <p:sldId id="392" r:id="rId140"/>
    <p:sldId id="393" r:id="rId141"/>
    <p:sldId id="394" r:id="rId142"/>
    <p:sldId id="395" r:id="rId143"/>
    <p:sldId id="396" r:id="rId144"/>
    <p:sldId id="397" r:id="rId145"/>
    <p:sldId id="398" r:id="rId146"/>
    <p:sldId id="399" r:id="rId147"/>
    <p:sldId id="400" r:id="rId148"/>
    <p:sldId id="401" r:id="rId149"/>
    <p:sldId id="402" r:id="rId150"/>
    <p:sldId id="403" r:id="rId151"/>
    <p:sldId id="404" r:id="rId152"/>
    <p:sldId id="405" r:id="rId153"/>
    <p:sldId id="406" r:id="rId154"/>
    <p:sldId id="407" r:id="rId155"/>
    <p:sldId id="408" r:id="rId156"/>
    <p:sldId id="409" r:id="rId157"/>
    <p:sldId id="410" r:id="rId158"/>
    <p:sldId id="411" r:id="rId159"/>
    <p:sldId id="412" r:id="rId160"/>
    <p:sldId id="413" r:id="rId161"/>
    <p:sldId id="414" r:id="rId162"/>
    <p:sldId id="415" r:id="rId163"/>
    <p:sldId id="416" r:id="rId164"/>
    <p:sldId id="417" r:id="rId165"/>
    <p:sldId id="418" r:id="rId166"/>
    <p:sldId id="419" r:id="rId167"/>
    <p:sldId id="420" r:id="rId168"/>
    <p:sldId id="421" r:id="rId169"/>
    <p:sldId id="422" r:id="rId170"/>
    <p:sldId id="423" r:id="rId171"/>
    <p:sldId id="424" r:id="rId172"/>
    <p:sldId id="425" r:id="rId173"/>
    <p:sldId id="426" r:id="rId174"/>
    <p:sldId id="427" r:id="rId175"/>
    <p:sldId id="428" r:id="rId176"/>
    <p:sldId id="429" r:id="rId177"/>
    <p:sldId id="430" r:id="rId178"/>
    <p:sldId id="431" r:id="rId179"/>
    <p:sldId id="432" r:id="rId180"/>
    <p:sldId id="433" r:id="rId181"/>
    <p:sldId id="434" r:id="rId182"/>
    <p:sldId id="435" r:id="rId183"/>
    <p:sldId id="436" r:id="rId184"/>
    <p:sldId id="437" r:id="rId185"/>
    <p:sldId id="438" r:id="rId186"/>
    <p:sldId id="439" r:id="rId187"/>
    <p:sldId id="440" r:id="rId188"/>
    <p:sldId id="441" r:id="rId189"/>
    <p:sldId id="442" r:id="rId190"/>
    <p:sldId id="443" r:id="rId191"/>
    <p:sldId id="444" r:id="rId192"/>
    <p:sldId id="445" r:id="rId193"/>
    <p:sldId id="446" r:id="rId194"/>
    <p:sldId id="447" r:id="rId195"/>
    <p:sldId id="448" r:id="rId196"/>
    <p:sldId id="449" r:id="rId197"/>
    <p:sldId id="450" r:id="rId198"/>
    <p:sldId id="451" r:id="rId199"/>
    <p:sldId id="452" r:id="rId200"/>
    <p:sldId id="453" r:id="rId201"/>
    <p:sldId id="454" r:id="rId202"/>
    <p:sldId id="455" r:id="rId203"/>
    <p:sldId id="456" r:id="rId204"/>
    <p:sldId id="457" r:id="rId205"/>
    <p:sldId id="458" r:id="rId206"/>
    <p:sldId id="459" r:id="rId207"/>
    <p:sldId id="460" r:id="rId208"/>
    <p:sldId id="461" r:id="rId209"/>
    <p:sldId id="462" r:id="rId210"/>
    <p:sldId id="463" r:id="rId211"/>
    <p:sldId id="464" r:id="rId212"/>
    <p:sldId id="465" r:id="rId213"/>
    <p:sldId id="466" r:id="rId214"/>
    <p:sldId id="467" r:id="rId215"/>
    <p:sldId id="468" r:id="rId216"/>
    <p:sldId id="469" r:id="rId217"/>
    <p:sldId id="470" r:id="rId218"/>
    <p:sldId id="471" r:id="rId219"/>
    <p:sldId id="472" r:id="rId220"/>
    <p:sldId id="473" r:id="rId221"/>
    <p:sldId id="474" r:id="rId222"/>
    <p:sldId id="475" r:id="rId223"/>
    <p:sldId id="476" r:id="rId224"/>
    <p:sldId id="477" r:id="rId225"/>
    <p:sldId id="478" r:id="rId226"/>
    <p:sldId id="479" r:id="rId227"/>
    <p:sldId id="480" r:id="rId228"/>
    <p:sldId id="481" r:id="rId229"/>
    <p:sldId id="482" r:id="rId230"/>
    <p:sldId id="483" r:id="rId231"/>
    <p:sldId id="484" r:id="rId232"/>
    <p:sldId id="485" r:id="rId233"/>
    <p:sldId id="486" r:id="rId234"/>
    <p:sldId id="487" r:id="rId235"/>
    <p:sldId id="488" r:id="rId236"/>
    <p:sldId id="489" r:id="rId237"/>
    <p:sldId id="490" r:id="rId238"/>
    <p:sldId id="491" r:id="rId239"/>
    <p:sldId id="492" r:id="rId240"/>
    <p:sldId id="493" r:id="rId241"/>
    <p:sldId id="494" r:id="rId242"/>
    <p:sldId id="495" r:id="rId243"/>
    <p:sldId id="496" r:id="rId244"/>
    <p:sldId id="497" r:id="rId245"/>
    <p:sldId id="498" r:id="rId246"/>
    <p:sldId id="499" r:id="rId247"/>
    <p:sldId id="500" r:id="rId248"/>
    <p:sldId id="501" r:id="rId249"/>
    <p:sldId id="502" r:id="rId250"/>
    <p:sldId id="503" r:id="rId251"/>
    <p:sldId id="504" r:id="rId252"/>
    <p:sldId id="505" r:id="rId253"/>
    <p:sldId id="506" r:id="rId254"/>
    <p:sldId id="507" r:id="rId255"/>
    <p:sldId id="508" r:id="rId256"/>
    <p:sldId id="509" r:id="rId257"/>
    <p:sldId id="510" r:id="rId258"/>
    <p:sldId id="511" r:id="rId259"/>
    <p:sldId id="512" r:id="rId260"/>
    <p:sldId id="513" r:id="rId261"/>
    <p:sldId id="514" r:id="rId262"/>
    <p:sldId id="515" r:id="rId263"/>
    <p:sldId id="516" r:id="rId264"/>
    <p:sldId id="517" r:id="rId265"/>
    <p:sldId id="518" r:id="rId266"/>
    <p:sldId id="519" r:id="rId267"/>
    <p:sldId id="520" r:id="rId268"/>
    <p:sldId id="521" r:id="rId269"/>
    <p:sldId id="522" r:id="rId270"/>
    <p:sldId id="523" r:id="rId271"/>
    <p:sldId id="524" r:id="rId272"/>
    <p:sldId id="525" r:id="rId273"/>
    <p:sldId id="526" r:id="rId274"/>
    <p:sldId id="527" r:id="rId275"/>
    <p:sldId id="528" r:id="rId276"/>
    <p:sldId id="529" r:id="rId277"/>
    <p:sldId id="530" r:id="rId278"/>
    <p:sldId id="531" r:id="rId279"/>
    <p:sldId id="532" r:id="rId280"/>
    <p:sldId id="533" r:id="rId281"/>
    <p:sldId id="534" r:id="rId282"/>
    <p:sldId id="535" r:id="rId283"/>
    <p:sldId id="536" r:id="rId284"/>
    <p:sldId id="537" r:id="rId285"/>
    <p:sldId id="538" r:id="rId286"/>
    <p:sldId id="539" r:id="rId287"/>
    <p:sldId id="540" r:id="rId288"/>
    <p:sldId id="541" r:id="rId289"/>
    <p:sldId id="542" r:id="rId290"/>
    <p:sldId id="543" r:id="rId291"/>
    <p:sldId id="544" r:id="rId292"/>
    <p:sldId id="545" r:id="rId293"/>
    <p:sldId id="549" r:id="rId294"/>
    <p:sldId id="547" r:id="rId29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9" d="100"/>
          <a:sy n="79" d="100"/>
        </p:scale>
        <p:origin x="1510" y="5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77605"/>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tableStyles" Target="tableStyles.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291" Type="http://schemas.openxmlformats.org/officeDocument/2006/relationships/slide" Target="slides/slide289.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presProps" Target="presProps.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viewProps" Target="viewProps.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theme" Target="theme/theme1.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6279" y="2125980"/>
            <a:ext cx="7777827" cy="246221"/>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372557" y="3840480"/>
            <a:ext cx="6405269"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29109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9" b="1" i="0">
                <a:solidFill>
                  <a:schemeClr val="tx1"/>
                </a:solidFill>
                <a:latin typeface="微软雅黑"/>
                <a:cs typeface="微软雅黑"/>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856720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9" b="1" i="0">
                <a:solidFill>
                  <a:schemeClr val="tx1"/>
                </a:solidFill>
                <a:latin typeface="微软雅黑"/>
                <a:cs typeface="微软雅黑"/>
              </a:defRPr>
            </a:lvl1pPr>
          </a:lstStyle>
          <a:p>
            <a:endParaRPr/>
          </a:p>
        </p:txBody>
      </p:sp>
      <p:sp>
        <p:nvSpPr>
          <p:cNvPr id="3" name="Holder 3"/>
          <p:cNvSpPr>
            <a:spLocks noGrp="1"/>
          </p:cNvSpPr>
          <p:nvPr>
            <p:ph sz="half" idx="2"/>
          </p:nvPr>
        </p:nvSpPr>
        <p:spPr>
          <a:xfrm>
            <a:off x="457519" y="1577340"/>
            <a:ext cx="3980417"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12448" y="1577340"/>
            <a:ext cx="3980417"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717764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609" b="1" i="0">
                <a:solidFill>
                  <a:schemeClr val="tx1"/>
                </a:solidFill>
                <a:latin typeface="微软雅黑"/>
                <a:cs typeface="微软雅黑"/>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4720217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8/23/2020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911966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t>8/23/2020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t>8/23/2020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t>8/23/2020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t>8/23/2020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t>8/23/2020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theme" Target="../theme/theme2.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t>8/23/2020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73307" y="1122826"/>
            <a:ext cx="7803770" cy="246221"/>
          </a:xfrm>
          <a:prstGeom prst="rect">
            <a:avLst/>
          </a:prstGeom>
        </p:spPr>
        <p:txBody>
          <a:bodyPr wrap="square" lIns="0" tIns="0" rIns="0" bIns="0">
            <a:spAutoFit/>
          </a:bodyPr>
          <a:lstStyle>
            <a:lvl1pPr>
              <a:defRPr sz="1600" b="1" i="0">
                <a:solidFill>
                  <a:schemeClr val="tx1"/>
                </a:solidFill>
                <a:latin typeface="微软雅黑"/>
                <a:cs typeface="微软雅黑"/>
              </a:defRPr>
            </a:lvl1pPr>
          </a:lstStyle>
          <a:p>
            <a:endParaRPr/>
          </a:p>
        </p:txBody>
      </p:sp>
      <p:sp>
        <p:nvSpPr>
          <p:cNvPr id="3" name="Holder 3"/>
          <p:cNvSpPr>
            <a:spLocks noGrp="1"/>
          </p:cNvSpPr>
          <p:nvPr>
            <p:ph type="body" idx="1"/>
          </p:nvPr>
        </p:nvSpPr>
        <p:spPr>
          <a:xfrm>
            <a:off x="925584" y="1669902"/>
            <a:ext cx="7299215" cy="276999"/>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11132" y="6377940"/>
            <a:ext cx="2928122"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519" y="6377940"/>
            <a:ext cx="2104588"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8/23/2020</a:t>
            </a:fld>
            <a:endParaRPr lang="en-US"/>
          </a:p>
        </p:txBody>
      </p:sp>
      <p:sp>
        <p:nvSpPr>
          <p:cNvPr id="6" name="Holder 6"/>
          <p:cNvSpPr>
            <a:spLocks noGrp="1"/>
          </p:cNvSpPr>
          <p:nvPr>
            <p:ph type="sldNum" sz="quarter" idx="7"/>
          </p:nvPr>
        </p:nvSpPr>
        <p:spPr>
          <a:xfrm>
            <a:off x="6588278" y="6377940"/>
            <a:ext cx="2104588"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28782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9760">
        <a:defRPr>
          <a:latin typeface="+mn-lt"/>
          <a:ea typeface="+mn-ea"/>
          <a:cs typeface="+mn-cs"/>
        </a:defRPr>
      </a:lvl2pPr>
      <a:lvl3pPr marL="919521">
        <a:defRPr>
          <a:latin typeface="+mn-lt"/>
          <a:ea typeface="+mn-ea"/>
          <a:cs typeface="+mn-cs"/>
        </a:defRPr>
      </a:lvl3pPr>
      <a:lvl4pPr marL="1379281">
        <a:defRPr>
          <a:latin typeface="+mn-lt"/>
          <a:ea typeface="+mn-ea"/>
          <a:cs typeface="+mn-cs"/>
        </a:defRPr>
      </a:lvl4pPr>
      <a:lvl5pPr marL="1839041">
        <a:defRPr>
          <a:latin typeface="+mn-lt"/>
          <a:ea typeface="+mn-ea"/>
          <a:cs typeface="+mn-cs"/>
        </a:defRPr>
      </a:lvl5pPr>
      <a:lvl6pPr marL="2298802">
        <a:defRPr>
          <a:latin typeface="+mn-lt"/>
          <a:ea typeface="+mn-ea"/>
          <a:cs typeface="+mn-cs"/>
        </a:defRPr>
      </a:lvl6pPr>
      <a:lvl7pPr marL="2758562">
        <a:defRPr>
          <a:latin typeface="+mn-lt"/>
          <a:ea typeface="+mn-ea"/>
          <a:cs typeface="+mn-cs"/>
        </a:defRPr>
      </a:lvl7pPr>
      <a:lvl8pPr marL="3218322">
        <a:defRPr>
          <a:latin typeface="+mn-lt"/>
          <a:ea typeface="+mn-ea"/>
          <a:cs typeface="+mn-cs"/>
        </a:defRPr>
      </a:lvl8pPr>
      <a:lvl9pPr marL="3678083">
        <a:defRPr>
          <a:latin typeface="+mn-lt"/>
          <a:ea typeface="+mn-ea"/>
          <a:cs typeface="+mn-cs"/>
        </a:defRPr>
      </a:lvl9pPr>
    </p:bodyStyle>
    <p:otherStyle>
      <a:lvl1pPr marL="0">
        <a:defRPr>
          <a:latin typeface="+mn-lt"/>
          <a:ea typeface="+mn-ea"/>
          <a:cs typeface="+mn-cs"/>
        </a:defRPr>
      </a:lvl1pPr>
      <a:lvl2pPr marL="459760">
        <a:defRPr>
          <a:latin typeface="+mn-lt"/>
          <a:ea typeface="+mn-ea"/>
          <a:cs typeface="+mn-cs"/>
        </a:defRPr>
      </a:lvl2pPr>
      <a:lvl3pPr marL="919521">
        <a:defRPr>
          <a:latin typeface="+mn-lt"/>
          <a:ea typeface="+mn-ea"/>
          <a:cs typeface="+mn-cs"/>
        </a:defRPr>
      </a:lvl3pPr>
      <a:lvl4pPr marL="1379281">
        <a:defRPr>
          <a:latin typeface="+mn-lt"/>
          <a:ea typeface="+mn-ea"/>
          <a:cs typeface="+mn-cs"/>
        </a:defRPr>
      </a:lvl4pPr>
      <a:lvl5pPr marL="1839041">
        <a:defRPr>
          <a:latin typeface="+mn-lt"/>
          <a:ea typeface="+mn-ea"/>
          <a:cs typeface="+mn-cs"/>
        </a:defRPr>
      </a:lvl5pPr>
      <a:lvl6pPr marL="2298802">
        <a:defRPr>
          <a:latin typeface="+mn-lt"/>
          <a:ea typeface="+mn-ea"/>
          <a:cs typeface="+mn-cs"/>
        </a:defRPr>
      </a:lvl6pPr>
      <a:lvl7pPr marL="2758562">
        <a:defRPr>
          <a:latin typeface="+mn-lt"/>
          <a:ea typeface="+mn-ea"/>
          <a:cs typeface="+mn-cs"/>
        </a:defRPr>
      </a:lvl7pPr>
      <a:lvl8pPr marL="3218322">
        <a:defRPr>
          <a:latin typeface="+mn-lt"/>
          <a:ea typeface="+mn-ea"/>
          <a:cs typeface="+mn-cs"/>
        </a:defRPr>
      </a:lvl8pPr>
      <a:lvl9pPr marL="3678083">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hyperlink" Target="http://www.google.com.hk/url?sa=i&amp;rct=j&amp;q=social+activities+business+man&amp;source=images&amp;cd=&amp;cad=rja&amp;docid=FTClWR096SRFcM&amp;tbnid=BgEFyBbdJBMwBM:&amp;ved=0CAUQjRw&amp;url=http://www.facebook.com/UTAustinTX&amp;ei=fJuZUZP_I4TylAXPwICQAw&amp;psig=AFQjCNEOXTb8rdZXztrPoEyPzZaOwArahQ&amp;ust=1369104022813620" TargetMode="External"/><Relationship Id="rId1" Type="http://schemas.openxmlformats.org/officeDocument/2006/relationships/slideLayout" Target="../slideLayouts/slideLayout1.xml"/><Relationship Id="rId5" Type="http://schemas.openxmlformats.org/officeDocument/2006/relationships/image" Target="../media/image138.jpeg"/><Relationship Id="rId4" Type="http://schemas.openxmlformats.org/officeDocument/2006/relationships/image" Target="../media/image137.jpeg"/></Relationships>
</file>

<file path=ppt/slides/_rels/slide105.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1.xml"/><Relationship Id="rId6" Type="http://schemas.openxmlformats.org/officeDocument/2006/relationships/image" Target="../media/image142.jpeg"/><Relationship Id="rId5" Type="http://schemas.openxmlformats.org/officeDocument/2006/relationships/image" Target="../media/image141.jpeg"/><Relationship Id="rId4" Type="http://schemas.openxmlformats.org/officeDocument/2006/relationships/hyperlink" Target="http://www.google.com.hk/url?sa=i&amp;rct=j&amp;q=party&amp;source=images&amp;cd=&amp;cad=rja&amp;docid=wtBUEkXJ0oIAiM&amp;tbnid=QlSFZksTn9sS-M:&amp;ved=0CAUQjRw&amp;url=http://www.sodahead.com/fun/how-many-different-types-of-alcohol-are-in-your-house-right-now/question-3447101/&amp;ei=Wp2ZUbvYHcqfkgWRt4CoCg&amp;psig=AFQjCNFfun0kbVmmsJ71kR0H2l3IbSJC6w&amp;ust=1369108174165022" TargetMode="External"/></Relationships>
</file>

<file path=ppt/slides/_rels/slide10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1.xml"/><Relationship Id="rId5" Type="http://schemas.openxmlformats.org/officeDocument/2006/relationships/image" Target="../media/image146.jpeg"/><Relationship Id="rId4" Type="http://schemas.openxmlformats.org/officeDocument/2006/relationships/image" Target="../media/image145.jpeg"/></Relationships>
</file>

<file path=ppt/slides/_rels/slide107.xml.rels><?xml version="1.0" encoding="UTF-8" standalone="yes"?>
<Relationships xmlns="http://schemas.openxmlformats.org/package/2006/relationships"><Relationship Id="rId3" Type="http://schemas.openxmlformats.org/officeDocument/2006/relationships/image" Target="../media/image148.jpeg"/><Relationship Id="rId7" Type="http://schemas.openxmlformats.org/officeDocument/2006/relationships/image" Target="../media/image151.jpeg"/><Relationship Id="rId2" Type="http://schemas.openxmlformats.org/officeDocument/2006/relationships/image" Target="../media/image147.jpeg"/><Relationship Id="rId1" Type="http://schemas.openxmlformats.org/officeDocument/2006/relationships/slideLayout" Target="../slideLayouts/slideLayout1.xml"/><Relationship Id="rId6" Type="http://schemas.openxmlformats.org/officeDocument/2006/relationships/image" Target="../media/image150.jpeg"/><Relationship Id="rId5" Type="http://schemas.openxmlformats.org/officeDocument/2006/relationships/image" Target="../media/image149.jpeg"/><Relationship Id="rId4" Type="http://schemas.openxmlformats.org/officeDocument/2006/relationships/hyperlink" Target="http://www.google.com.hk/url?sa=i&amp;rct=j&amp;q=housewife&amp;source=images&amp;cd=&amp;cad=rja&amp;docid=AjcBTFNkDqFfvM&amp;tbnid=vq2kw_Hl34s1AM:&amp;ved=0CAUQjRw&amp;url=http://namewoman.ru/semya/%D0%A1%D1%82%D1%80%D0%B0%D0%BD%D0%B8%D1%86%D0%B0-4&amp;ei=V6CZUaOyF8LmrAej-oGoAw&amp;psig=AFQjCNFe5icGZeDrZE9SkEitKAG03Hgdlg&amp;ust=1369108946480388" TargetMode="External"/></Relationships>
</file>

<file path=ppt/slides/_rels/slide108.xml.rels><?xml version="1.0" encoding="UTF-8" standalone="yes"?>
<Relationships xmlns="http://schemas.openxmlformats.org/package/2006/relationships"><Relationship Id="rId2" Type="http://schemas.openxmlformats.org/officeDocument/2006/relationships/image" Target="../media/image152.jpeg"/><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1.xml"/><Relationship Id="rId4" Type="http://schemas.openxmlformats.org/officeDocument/2006/relationships/image" Target="../media/image155.jpeg"/></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1.xml"/><Relationship Id="rId4" Type="http://schemas.openxmlformats.org/officeDocument/2006/relationships/image" Target="../media/image162.jpeg"/></Relationships>
</file>

<file path=ppt/slides/_rels/slide114.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jpeg"/><Relationship Id="rId1" Type="http://schemas.openxmlformats.org/officeDocument/2006/relationships/slideLayout" Target="../slideLayouts/slideLayout1.xml"/><Relationship Id="rId5" Type="http://schemas.openxmlformats.org/officeDocument/2006/relationships/image" Target="../media/image167.jpeg"/><Relationship Id="rId4" Type="http://schemas.openxmlformats.org/officeDocument/2006/relationships/image" Target="../media/image166.jpeg"/></Relationships>
</file>

<file path=ppt/slides/_rels/slide116.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1.xml"/><Relationship Id="rId5" Type="http://schemas.openxmlformats.org/officeDocument/2006/relationships/image" Target="../media/image171.jpeg"/><Relationship Id="rId4" Type="http://schemas.openxmlformats.org/officeDocument/2006/relationships/image" Target="../media/image170.jpeg"/></Relationships>
</file>

<file path=ppt/slides/_rels/slide117.xml.rels><?xml version="1.0" encoding="UTF-8" standalone="yes"?>
<Relationships xmlns="http://schemas.openxmlformats.org/package/2006/relationships"><Relationship Id="rId8" Type="http://schemas.openxmlformats.org/officeDocument/2006/relationships/image" Target="../media/image176.jpeg"/><Relationship Id="rId3" Type="http://schemas.openxmlformats.org/officeDocument/2006/relationships/image" Target="../media/image172.jpeg"/><Relationship Id="rId7" Type="http://schemas.openxmlformats.org/officeDocument/2006/relationships/image" Target="../media/image175.jpeg"/><Relationship Id="rId2" Type="http://schemas.openxmlformats.org/officeDocument/2006/relationships/hyperlink" Target="http://upload.wikimedia.org/wikipedia/en/1/19/Canary_Wharf_Shopping_Mall.jpg" TargetMode="External"/><Relationship Id="rId1" Type="http://schemas.openxmlformats.org/officeDocument/2006/relationships/slideLayout" Target="../slideLayouts/slideLayout1.xml"/><Relationship Id="rId6" Type="http://schemas.openxmlformats.org/officeDocument/2006/relationships/image" Target="../media/image174.jpeg"/><Relationship Id="rId5" Type="http://schemas.openxmlformats.org/officeDocument/2006/relationships/image" Target="../media/image173.jpeg"/><Relationship Id="rId4" Type="http://schemas.openxmlformats.org/officeDocument/2006/relationships/hyperlink" Target="http://upload.wikimedia.org/wikipedia/commons/7/70/Reuters_Plaza.jpg" TargetMode="External"/></Relationships>
</file>

<file path=ppt/slides/_rels/slide118.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image" Target="../media/image178.jpeg"/><Relationship Id="rId1" Type="http://schemas.openxmlformats.org/officeDocument/2006/relationships/slideLayout" Target="../slideLayouts/slideLayout1.xml"/><Relationship Id="rId5" Type="http://schemas.openxmlformats.org/officeDocument/2006/relationships/image" Target="../media/image181.jpeg"/><Relationship Id="rId4" Type="http://schemas.openxmlformats.org/officeDocument/2006/relationships/image" Target="../media/image180.jpeg"/></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1.xml"/><Relationship Id="rId4" Type="http://schemas.openxmlformats.org/officeDocument/2006/relationships/image" Target="../media/image184.jpeg"/></Relationships>
</file>

<file path=ppt/slides/_rels/slide121.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image" Target="../media/image185.jpeg"/><Relationship Id="rId1" Type="http://schemas.openxmlformats.org/officeDocument/2006/relationships/slideLayout" Target="../slideLayouts/slideLayout1.xml"/><Relationship Id="rId6" Type="http://schemas.openxmlformats.org/officeDocument/2006/relationships/image" Target="../media/image189.jpeg"/><Relationship Id="rId5" Type="http://schemas.openxmlformats.org/officeDocument/2006/relationships/image" Target="../media/image188.jpeg"/><Relationship Id="rId4" Type="http://schemas.openxmlformats.org/officeDocument/2006/relationships/image" Target="../media/image187.jpeg"/></Relationships>
</file>

<file path=ppt/slides/_rels/slide122.xml.rels><?xml version="1.0" encoding="UTF-8" standalone="yes"?>
<Relationships xmlns="http://schemas.openxmlformats.org/package/2006/relationships"><Relationship Id="rId3" Type="http://schemas.openxmlformats.org/officeDocument/2006/relationships/image" Target="../media/image191.jpeg"/><Relationship Id="rId2" Type="http://schemas.openxmlformats.org/officeDocument/2006/relationships/image" Target="../media/image190.jpeg"/><Relationship Id="rId1" Type="http://schemas.openxmlformats.org/officeDocument/2006/relationships/slideLayout" Target="../slideLayouts/slideLayout1.xml"/><Relationship Id="rId4" Type="http://schemas.openxmlformats.org/officeDocument/2006/relationships/image" Target="../media/image192.jpeg"/></Relationships>
</file>

<file path=ppt/slides/_rels/slide123.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image" Target="../media/image193.jpeg"/><Relationship Id="rId1" Type="http://schemas.openxmlformats.org/officeDocument/2006/relationships/slideLayout" Target="../slideLayouts/slideLayout1.xml"/><Relationship Id="rId6" Type="http://schemas.openxmlformats.org/officeDocument/2006/relationships/image" Target="../media/image197.jpeg"/><Relationship Id="rId5" Type="http://schemas.openxmlformats.org/officeDocument/2006/relationships/image" Target="../media/image196.jpeg"/><Relationship Id="rId4" Type="http://schemas.openxmlformats.org/officeDocument/2006/relationships/image" Target="../media/image195.jpeg"/></Relationships>
</file>

<file path=ppt/slides/_rels/slide124.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jpe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202.jpeg"/><Relationship Id="rId2" Type="http://schemas.openxmlformats.org/officeDocument/2006/relationships/image" Target="../media/image201.jpeg"/><Relationship Id="rId1" Type="http://schemas.openxmlformats.org/officeDocument/2006/relationships/slideLayout" Target="../slideLayouts/slideLayout1.xml"/><Relationship Id="rId4" Type="http://schemas.openxmlformats.org/officeDocument/2006/relationships/image" Target="../media/image203.jpeg"/></Relationships>
</file>

<file path=ppt/slides/_rels/slide127.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image" Target="../media/image204.jpeg"/><Relationship Id="rId1" Type="http://schemas.openxmlformats.org/officeDocument/2006/relationships/slideLayout" Target="../slideLayouts/slideLayout1.xml"/><Relationship Id="rId4" Type="http://schemas.openxmlformats.org/officeDocument/2006/relationships/image" Target="../media/image206.jpeg"/></Relationships>
</file>

<file path=ppt/slides/_rels/slide128.xml.rels><?xml version="1.0" encoding="UTF-8" standalone="yes"?>
<Relationships xmlns="http://schemas.openxmlformats.org/package/2006/relationships"><Relationship Id="rId3" Type="http://schemas.openxmlformats.org/officeDocument/2006/relationships/image" Target="../media/image208.jpeg"/><Relationship Id="rId2" Type="http://schemas.openxmlformats.org/officeDocument/2006/relationships/image" Target="../media/image207.jpeg"/><Relationship Id="rId1" Type="http://schemas.openxmlformats.org/officeDocument/2006/relationships/slideLayout" Target="../slideLayouts/slideLayout1.xml"/><Relationship Id="rId4" Type="http://schemas.openxmlformats.org/officeDocument/2006/relationships/image" Target="../media/image209.jpeg"/></Relationships>
</file>

<file path=ppt/slides/_rels/slide129.xml.rels><?xml version="1.0" encoding="UTF-8" standalone="yes"?>
<Relationships xmlns="http://schemas.openxmlformats.org/package/2006/relationships"><Relationship Id="rId2" Type="http://schemas.openxmlformats.org/officeDocument/2006/relationships/image" Target="../media/image2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1.xml"/><Relationship Id="rId4" Type="http://schemas.openxmlformats.org/officeDocument/2006/relationships/image" Target="../media/image213.jpeg"/></Relationships>
</file>

<file path=ppt/slides/_rels/slide131.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1.xml"/><Relationship Id="rId4" Type="http://schemas.openxmlformats.org/officeDocument/2006/relationships/image" Target="../media/image216.jpeg"/></Relationships>
</file>

<file path=ppt/slides/_rels/slide132.xml.rels><?xml version="1.0" encoding="UTF-8" standalone="yes"?>
<Relationships xmlns="http://schemas.openxmlformats.org/package/2006/relationships"><Relationship Id="rId2" Type="http://schemas.openxmlformats.org/officeDocument/2006/relationships/image" Target="../media/image217.jpeg"/><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218.jpe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219.jpe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image" Target="../media/image220.jpeg"/><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image" Target="../media/image222.jpeg"/><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224.jpeg"/><Relationship Id="rId2" Type="http://schemas.openxmlformats.org/officeDocument/2006/relationships/image" Target="../media/image223.jpeg"/><Relationship Id="rId1" Type="http://schemas.openxmlformats.org/officeDocument/2006/relationships/slideLayout" Target="../slideLayouts/slideLayout1.xml"/><Relationship Id="rId6" Type="http://schemas.openxmlformats.org/officeDocument/2006/relationships/image" Target="../media/image227.jpeg"/><Relationship Id="rId5" Type="http://schemas.openxmlformats.org/officeDocument/2006/relationships/image" Target="../media/image226.jpeg"/><Relationship Id="rId4" Type="http://schemas.openxmlformats.org/officeDocument/2006/relationships/image" Target="../media/image225.jpeg"/></Relationships>
</file>

<file path=ppt/slides/_rels/slide139.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230.jpe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3" Type="http://schemas.openxmlformats.org/officeDocument/2006/relationships/image" Target="../media/image232.jpeg"/><Relationship Id="rId2" Type="http://schemas.openxmlformats.org/officeDocument/2006/relationships/image" Target="../media/image231.jpeg"/><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hyperlink" Target="http://www.google.com.hk/url?sa=i&amp;rct=j&amp;q=d-cube+art+center&amp;source=images&amp;cd=&amp;cad=rja&amp;docid=Kp_e0UI3JnaRDM&amp;tbnid=v0J0vRLscQypHM:&amp;ved=0CAUQjRw&amp;url=http://www.seouleats.com/2011/09/one-stop-malls-the-temples-of-optimum-efficiency/&amp;ei=POydUYnNA4idiALfsIGIDA&amp;psig=AFQjCNEfJLS1trzd0dFDFVuioe9AzwxYIA&amp;ust=1369390391046282" TargetMode="External"/><Relationship Id="rId2" Type="http://schemas.openxmlformats.org/officeDocument/2006/relationships/image" Target="../media/image234.jpeg"/><Relationship Id="rId1" Type="http://schemas.openxmlformats.org/officeDocument/2006/relationships/slideLayout" Target="../slideLayouts/slideLayout1.xml"/><Relationship Id="rId4" Type="http://schemas.openxmlformats.org/officeDocument/2006/relationships/image" Target="../media/image235.jpeg"/></Relationships>
</file>

<file path=ppt/slides/_rels/slide144.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image" Target="../media/image236.jpeg"/><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38.jpeg"/><Relationship Id="rId7" Type="http://schemas.openxmlformats.org/officeDocument/2006/relationships/image" Target="../media/image242.jpeg"/><Relationship Id="rId2" Type="http://schemas.openxmlformats.org/officeDocument/2006/relationships/hyperlink" Target="http://www.google.com.hk/url?sa=i&amp;rct=j&amp;q=korea+homeplus&amp;source=images&amp;cd=&amp;cad=rja&amp;docid=j_vbA5hOswJ-tM&amp;tbnid=VAA4lULw_tzRuM:&amp;ved=0CAUQjRw&amp;url=http://www.thegrocer.co.uk/companies/supermarkets/tesco/tescos-us-and-asian-woes-set-to-go-on/233056.article&amp;ei=P5idUZysOZDrlAWvzIFQ&amp;psig=AFQjCNFNSKhX5oCo_RhpzjoYBJxq0Yng_Q&amp;ust=1369368870830112" TargetMode="External"/><Relationship Id="rId1" Type="http://schemas.openxmlformats.org/officeDocument/2006/relationships/slideLayout" Target="../slideLayouts/slideLayout1.xml"/><Relationship Id="rId6" Type="http://schemas.openxmlformats.org/officeDocument/2006/relationships/image" Target="../media/image241.jpeg"/><Relationship Id="rId5" Type="http://schemas.openxmlformats.org/officeDocument/2006/relationships/image" Target="../media/image240.jpeg"/><Relationship Id="rId4" Type="http://schemas.openxmlformats.org/officeDocument/2006/relationships/image" Target="../media/image239.jpeg"/></Relationships>
</file>

<file path=ppt/slides/_rels/slide146.xml.rels><?xml version="1.0" encoding="UTF-8" standalone="yes"?>
<Relationships xmlns="http://schemas.openxmlformats.org/package/2006/relationships"><Relationship Id="rId2" Type="http://schemas.openxmlformats.org/officeDocument/2006/relationships/image" Target="../media/image243.jpe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image" Target="../media/image244.jpeg"/><Relationship Id="rId1" Type="http://schemas.openxmlformats.org/officeDocument/2006/relationships/slideLayout" Target="../slideLayouts/slideLayout1.xml"/><Relationship Id="rId4" Type="http://schemas.openxmlformats.org/officeDocument/2006/relationships/image" Target="../media/image246.jpeg"/></Relationships>
</file>

<file path=ppt/slides/_rels/slide148.xml.rels><?xml version="1.0" encoding="UTF-8" standalone="yes"?>
<Relationships xmlns="http://schemas.openxmlformats.org/package/2006/relationships"><Relationship Id="rId3" Type="http://schemas.openxmlformats.org/officeDocument/2006/relationships/image" Target="../media/image248.jpeg"/><Relationship Id="rId7" Type="http://schemas.openxmlformats.org/officeDocument/2006/relationships/image" Target="../media/image252.jpeg"/><Relationship Id="rId2" Type="http://schemas.openxmlformats.org/officeDocument/2006/relationships/image" Target="../media/image247.jpeg"/><Relationship Id="rId1" Type="http://schemas.openxmlformats.org/officeDocument/2006/relationships/slideLayout" Target="../slideLayouts/slideLayout1.xml"/><Relationship Id="rId6" Type="http://schemas.openxmlformats.org/officeDocument/2006/relationships/image" Target="../media/image251.jpeg"/><Relationship Id="rId5" Type="http://schemas.openxmlformats.org/officeDocument/2006/relationships/image" Target="../media/image250.jpeg"/><Relationship Id="rId4" Type="http://schemas.openxmlformats.org/officeDocument/2006/relationships/image" Target="../media/image249.jpeg"/></Relationships>
</file>

<file path=ppt/slides/_rels/slide149.xml.rels><?xml version="1.0" encoding="UTF-8" standalone="yes"?>
<Relationships xmlns="http://schemas.openxmlformats.org/package/2006/relationships"><Relationship Id="rId8" Type="http://schemas.openxmlformats.org/officeDocument/2006/relationships/image" Target="../media/image258.jpeg"/><Relationship Id="rId3" Type="http://schemas.openxmlformats.org/officeDocument/2006/relationships/image" Target="../media/image253.jpeg"/><Relationship Id="rId7" Type="http://schemas.openxmlformats.org/officeDocument/2006/relationships/image" Target="../media/image257.jpeg"/><Relationship Id="rId2" Type="http://schemas.openxmlformats.org/officeDocument/2006/relationships/hyperlink" Target="http://www.google.com.hk/url?sa=i&amp;rct=j&amp;q=d-cube+city+AHAVA&amp;source=images&amp;cd=&amp;cad=rja&amp;docid=YIaS_gH8ygM4hM&amp;tbnid=iWLGFuc95UxMBM:&amp;ved=0CAUQjRw&amp;url=http://www.minusplus.hu/en/node/167?page=5&amp;ei=89SdUfOwDsnulAXQs4EI&amp;psig=AFQjCNGV6QqqCNfp0w7Qi1XRON49RI-yBg&amp;ust=1369384425141651" TargetMode="External"/><Relationship Id="rId1" Type="http://schemas.openxmlformats.org/officeDocument/2006/relationships/slideLayout" Target="../slideLayouts/slideLayout1.xml"/><Relationship Id="rId6" Type="http://schemas.openxmlformats.org/officeDocument/2006/relationships/image" Target="../media/image256.jpeg"/><Relationship Id="rId5" Type="http://schemas.openxmlformats.org/officeDocument/2006/relationships/image" Target="../media/image255.jpeg"/><Relationship Id="rId4" Type="http://schemas.openxmlformats.org/officeDocument/2006/relationships/image" Target="../media/image25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3" Type="http://schemas.openxmlformats.org/officeDocument/2006/relationships/image" Target="../media/image260.jpeg"/><Relationship Id="rId2" Type="http://schemas.openxmlformats.org/officeDocument/2006/relationships/image" Target="../media/image259.jpeg"/><Relationship Id="rId1" Type="http://schemas.openxmlformats.org/officeDocument/2006/relationships/slideLayout" Target="../slideLayouts/slideLayout1.xml"/><Relationship Id="rId5" Type="http://schemas.openxmlformats.org/officeDocument/2006/relationships/image" Target="../media/image262.jpeg"/><Relationship Id="rId4" Type="http://schemas.openxmlformats.org/officeDocument/2006/relationships/image" Target="../media/image261.jpeg"/></Relationships>
</file>

<file path=ppt/slides/_rels/slide151.xml.rels><?xml version="1.0" encoding="UTF-8" standalone="yes"?>
<Relationships xmlns="http://schemas.openxmlformats.org/package/2006/relationships"><Relationship Id="rId3" Type="http://schemas.openxmlformats.org/officeDocument/2006/relationships/image" Target="../media/image264.jpeg"/><Relationship Id="rId2" Type="http://schemas.openxmlformats.org/officeDocument/2006/relationships/image" Target="../media/image263.jpeg"/><Relationship Id="rId1" Type="http://schemas.openxmlformats.org/officeDocument/2006/relationships/slideLayout" Target="../slideLayouts/slideLayout1.xml"/><Relationship Id="rId5" Type="http://schemas.openxmlformats.org/officeDocument/2006/relationships/image" Target="../media/image266.jpeg"/><Relationship Id="rId4" Type="http://schemas.openxmlformats.org/officeDocument/2006/relationships/image" Target="../media/image265.jpeg"/></Relationships>
</file>

<file path=ppt/slides/_rels/slide152.xml.rels><?xml version="1.0" encoding="UTF-8" standalone="yes"?>
<Relationships xmlns="http://schemas.openxmlformats.org/package/2006/relationships"><Relationship Id="rId2" Type="http://schemas.openxmlformats.org/officeDocument/2006/relationships/image" Target="../media/image267.jpe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image" Target="../media/image268.jpeg"/><Relationship Id="rId1" Type="http://schemas.openxmlformats.org/officeDocument/2006/relationships/slideLayout" Target="../slideLayouts/slideLayout1.xml"/><Relationship Id="rId6" Type="http://schemas.openxmlformats.org/officeDocument/2006/relationships/image" Target="../media/image271.jpeg"/><Relationship Id="rId5" Type="http://schemas.openxmlformats.org/officeDocument/2006/relationships/image" Target="../media/image270.jpeg"/><Relationship Id="rId4" Type="http://schemas.openxmlformats.org/officeDocument/2006/relationships/hyperlink" Target="http://www.google.com.hk/url?sa=i&amp;rct=j&amp;q=d-cube+art+center&amp;source=images&amp;cd=&amp;cad=rja&amp;docid=_UR7_SsiCW6l9M&amp;tbnid=WZgZWhHuDAFcLM:&amp;ved=0CAUQjRw&amp;url=http://blog.mixonline.com/briefingroom/2011/11/09/l-acoustics-provides-dream-sound-for-mamma-mia-in-korea/&amp;ei=3uudUeWgGcXUiwKDqICgDw&amp;psig=AFQjCNEfJLS1trzd0dFDFVuioe9AzwxYIA&amp;ust=1369390391046282" TargetMode="External"/></Relationships>
</file>

<file path=ppt/slides/_rels/slide154.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image" Target="../media/image272.jpeg"/><Relationship Id="rId1" Type="http://schemas.openxmlformats.org/officeDocument/2006/relationships/slideLayout" Target="../slideLayouts/slideLayout1.xml"/><Relationship Id="rId6" Type="http://schemas.openxmlformats.org/officeDocument/2006/relationships/image" Target="../media/image276.jpeg"/><Relationship Id="rId5" Type="http://schemas.openxmlformats.org/officeDocument/2006/relationships/image" Target="../media/image275.jpeg"/><Relationship Id="rId4" Type="http://schemas.openxmlformats.org/officeDocument/2006/relationships/image" Target="../media/image274.jpeg"/></Relationships>
</file>

<file path=ppt/slides/_rels/slide155.xml.rels><?xml version="1.0" encoding="UTF-8" standalone="yes"?>
<Relationships xmlns="http://schemas.openxmlformats.org/package/2006/relationships"><Relationship Id="rId3" Type="http://schemas.openxmlformats.org/officeDocument/2006/relationships/image" Target="../media/image278.jpeg"/><Relationship Id="rId2" Type="http://schemas.openxmlformats.org/officeDocument/2006/relationships/image" Target="../media/image277.jpe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image" Target="../media/image279.jpe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281.jpeg"/><Relationship Id="rId2" Type="http://schemas.openxmlformats.org/officeDocument/2006/relationships/hyperlink" Target="http://www.nikken.co.jp/en/projects/mixed-use/japan/tokyo-midtown-2.html" TargetMode="External"/><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283.jpeg"/><Relationship Id="rId2" Type="http://schemas.openxmlformats.org/officeDocument/2006/relationships/image" Target="../media/image282.jpe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2" Type="http://schemas.openxmlformats.org/officeDocument/2006/relationships/image" Target="../media/image28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0.xml.rels><?xml version="1.0" encoding="UTF-8" standalone="yes"?>
<Relationships xmlns="http://schemas.openxmlformats.org/package/2006/relationships"><Relationship Id="rId3" Type="http://schemas.openxmlformats.org/officeDocument/2006/relationships/image" Target="../media/image286.jpeg"/><Relationship Id="rId2" Type="http://schemas.openxmlformats.org/officeDocument/2006/relationships/image" Target="../media/image285.jpeg"/><Relationship Id="rId1" Type="http://schemas.openxmlformats.org/officeDocument/2006/relationships/slideLayout" Target="../slideLayouts/slideLayout1.xml"/><Relationship Id="rId6" Type="http://schemas.openxmlformats.org/officeDocument/2006/relationships/image" Target="../media/image289.jpeg"/><Relationship Id="rId5" Type="http://schemas.openxmlformats.org/officeDocument/2006/relationships/image" Target="../media/image288.jpeg"/><Relationship Id="rId4" Type="http://schemas.openxmlformats.org/officeDocument/2006/relationships/image" Target="../media/image287.jpeg"/></Relationships>
</file>

<file path=ppt/slides/_rels/slide161.xml.rels><?xml version="1.0" encoding="UTF-8" standalone="yes"?>
<Relationships xmlns="http://schemas.openxmlformats.org/package/2006/relationships"><Relationship Id="rId3" Type="http://schemas.openxmlformats.org/officeDocument/2006/relationships/image" Target="../media/image291.jpeg"/><Relationship Id="rId2" Type="http://schemas.openxmlformats.org/officeDocument/2006/relationships/image" Target="../media/image290.jpe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8" Type="http://schemas.openxmlformats.org/officeDocument/2006/relationships/image" Target="../media/image296.jpeg"/><Relationship Id="rId3" Type="http://schemas.openxmlformats.org/officeDocument/2006/relationships/image" Target="../media/image292.jpeg"/><Relationship Id="rId7" Type="http://schemas.openxmlformats.org/officeDocument/2006/relationships/image" Target="../media/image295.jpeg"/><Relationship Id="rId2" Type="http://schemas.openxmlformats.org/officeDocument/2006/relationships/hyperlink" Target="http://www.google.com.hk/url?sa=i&amp;rct=j&amp;q=tokyio+midtown+galleria&amp;source=images&amp;cd=&amp;cad=rja&amp;docid=EGpdTxDcWcYFPM&amp;tbnid=iGdCthbXyNcV0M:&amp;ved=0CAUQjRw&amp;url=http://commons.wikimedia.org/wiki/File:Tokyo_Midtown_Galleria_2.jpg&amp;ei=atyZUZ-bAYLxrQeyp4HIDA&amp;psig=AFQjCNGbrgAiK5Wh4t6vUvhMnvvOM_mQ6A&amp;ust=1369124320957428" TargetMode="External"/><Relationship Id="rId1" Type="http://schemas.openxmlformats.org/officeDocument/2006/relationships/slideLayout" Target="../slideLayouts/slideLayout1.xml"/><Relationship Id="rId6" Type="http://schemas.openxmlformats.org/officeDocument/2006/relationships/image" Target="../media/image294.jpeg"/><Relationship Id="rId5" Type="http://schemas.openxmlformats.org/officeDocument/2006/relationships/image" Target="../media/image293.jpeg"/><Relationship Id="rId4" Type="http://schemas.openxmlformats.org/officeDocument/2006/relationships/hyperlink" Target="http://www.google.com.hk/url?sa=i&amp;rct=j&amp;q=tokyio+midtown+shops&amp;source=images&amp;cd=&amp;cad=rja&amp;docid=MfEfumqAmFvdkM&amp;tbnid=i0qFRzW8ql-Q7M:&amp;ved=0CAUQjRw&amp;url=http://retaildesignblog.net/2011/10/25/muji-store-tokyo/&amp;ei=pdOZUbqgPMW9kAWS7YDgCA&amp;psig=AFQjCNEngAHzI1lnwfsv8zWjzsGzj8AYUg&amp;ust=1369122041589764" TargetMode="External"/></Relationships>
</file>

<file path=ppt/slides/_rels/slide163.xml.rels><?xml version="1.0" encoding="UTF-8" standalone="yes"?>
<Relationships xmlns="http://schemas.openxmlformats.org/package/2006/relationships"><Relationship Id="rId3" Type="http://schemas.openxmlformats.org/officeDocument/2006/relationships/hyperlink" Target="http://www.google.com.hk/url?sa=i&amp;rct=j&amp;q=tokyio+midtown+IDEE+SHOP&amp;source=images&amp;cd=&amp;cad=rja&amp;docid=B77OlMr1yw3J0M&amp;tbnid=-s87_FahcVLnwM:&amp;ved=0CAUQjRw&amp;url=http://www.tokyo2seoul.com/node/111&amp;ei=XuiZUZfCK8H9lAXs34DIBA&amp;psig=AFQjCNG5Wv9Jk78wlOkEpN7ufTj2Y6fzDw&amp;ust=1369127331104403" TargetMode="External"/><Relationship Id="rId2" Type="http://schemas.openxmlformats.org/officeDocument/2006/relationships/image" Target="../media/image297.jpeg"/><Relationship Id="rId1" Type="http://schemas.openxmlformats.org/officeDocument/2006/relationships/slideLayout" Target="../slideLayouts/slideLayout1.xml"/><Relationship Id="rId6" Type="http://schemas.openxmlformats.org/officeDocument/2006/relationships/image" Target="../media/image300.jpeg"/><Relationship Id="rId5" Type="http://schemas.openxmlformats.org/officeDocument/2006/relationships/image" Target="../media/image299.jpeg"/><Relationship Id="rId4" Type="http://schemas.openxmlformats.org/officeDocument/2006/relationships/image" Target="../media/image298.jpeg"/></Relationships>
</file>

<file path=ppt/slides/_rels/slide164.xml.rels><?xml version="1.0" encoding="UTF-8" standalone="yes"?>
<Relationships xmlns="http://schemas.openxmlformats.org/package/2006/relationships"><Relationship Id="rId3" Type="http://schemas.openxmlformats.org/officeDocument/2006/relationships/image" Target="../media/image302.jpeg"/><Relationship Id="rId2" Type="http://schemas.openxmlformats.org/officeDocument/2006/relationships/image" Target="../media/image301.jpeg"/><Relationship Id="rId1" Type="http://schemas.openxmlformats.org/officeDocument/2006/relationships/slideLayout" Target="../slideLayouts/slideLayout1.xml"/><Relationship Id="rId6" Type="http://schemas.openxmlformats.org/officeDocument/2006/relationships/image" Target="../media/image305.jpeg"/><Relationship Id="rId5" Type="http://schemas.openxmlformats.org/officeDocument/2006/relationships/image" Target="../media/image304.jpeg"/><Relationship Id="rId4" Type="http://schemas.openxmlformats.org/officeDocument/2006/relationships/image" Target="../media/image303.jpeg"/></Relationships>
</file>

<file path=ppt/slides/_rels/slide165.xml.rels><?xml version="1.0" encoding="UTF-8" standalone="yes"?>
<Relationships xmlns="http://schemas.openxmlformats.org/package/2006/relationships"><Relationship Id="rId3" Type="http://schemas.openxmlformats.org/officeDocument/2006/relationships/image" Target="../media/image306.jpeg"/><Relationship Id="rId2" Type="http://schemas.openxmlformats.org/officeDocument/2006/relationships/hyperlink" Target="http://www.google.com.hk/url?sa=i&amp;rct=j&amp;q=tokyio+midtown+puma&amp;source=images&amp;cd=&amp;cad=rja&amp;docid=QI1sa-86Ppn8RM&amp;tbnid=F95PvtQPW4HW7M:&amp;ved=0CAUQjRw&amp;url=http://www.flickr.com/photos/8079532@N02/3836320693/&amp;ei=N-SZUejtKYq3lQXcj4CoCA&amp;psig=AFQjCNEuwpqchSiknr0gHlARgMWLSO8zpw&amp;ust=1369126300577803" TargetMode="External"/><Relationship Id="rId1" Type="http://schemas.openxmlformats.org/officeDocument/2006/relationships/slideLayout" Target="../slideLayouts/slideLayout1.xml"/><Relationship Id="rId4" Type="http://schemas.openxmlformats.org/officeDocument/2006/relationships/image" Target="../media/image307.jpeg"/></Relationships>
</file>

<file path=ppt/slides/_rels/slide166.xml.rels><?xml version="1.0" encoding="UTF-8" standalone="yes"?>
<Relationships xmlns="http://schemas.openxmlformats.org/package/2006/relationships"><Relationship Id="rId3" Type="http://schemas.openxmlformats.org/officeDocument/2006/relationships/image" Target="../media/image309.jpeg"/><Relationship Id="rId2" Type="http://schemas.openxmlformats.org/officeDocument/2006/relationships/image" Target="../media/image308.jpeg"/><Relationship Id="rId1" Type="http://schemas.openxmlformats.org/officeDocument/2006/relationships/slideLayout" Target="../slideLayouts/slideLayout1.xml"/><Relationship Id="rId4" Type="http://schemas.openxmlformats.org/officeDocument/2006/relationships/image" Target="../media/image310.jpeg"/></Relationships>
</file>

<file path=ppt/slides/_rels/slide167.xml.rels><?xml version="1.0" encoding="UTF-8" standalone="yes"?>
<Relationships xmlns="http://schemas.openxmlformats.org/package/2006/relationships"><Relationship Id="rId2" Type="http://schemas.openxmlformats.org/officeDocument/2006/relationships/image" Target="../media/image311.jpeg"/><Relationship Id="rId1" Type="http://schemas.openxmlformats.org/officeDocument/2006/relationships/slideLayout" Target="../slideLayouts/slideLayout1.xml"/></Relationships>
</file>

<file path=ppt/slides/_rels/slide168.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image" Target="../media/image312.jpeg"/><Relationship Id="rId1" Type="http://schemas.openxmlformats.org/officeDocument/2006/relationships/slideLayout" Target="../slideLayouts/slideLayout1.xml"/><Relationship Id="rId6" Type="http://schemas.openxmlformats.org/officeDocument/2006/relationships/image" Target="../media/image315.jpeg"/><Relationship Id="rId5" Type="http://schemas.openxmlformats.org/officeDocument/2006/relationships/image" Target="../media/image314.jpeg"/><Relationship Id="rId4" Type="http://schemas.openxmlformats.org/officeDocument/2006/relationships/hyperlink" Target="http://www.google.com.hk/url?sa=i&amp;rct=j&amp;q=tokyo+midtown+%E6%A1%A7%E7%94%BA%E5%85%AC%E5%9B%AD&amp;source=images&amp;cd=&amp;cad=rja&amp;docid=tvR_Ych8fCR8zM&amp;tbnid=WEqrAJl7aH4DTM:&amp;ved=0CAUQjRw&amp;url=http://www.photoblog.com/alicelau/2008/10/20/&amp;ei=vPuZUYmmOMntrQf_j4GIBA&amp;psig=AFQjCNHZooZ9LmFCOKmhX0c-5vZuBmjUOQ&amp;ust=1369132256091650" TargetMode="External"/></Relationships>
</file>

<file path=ppt/slides/_rels/slide169.xml.rels><?xml version="1.0" encoding="UTF-8" standalone="yes"?>
<Relationships xmlns="http://schemas.openxmlformats.org/package/2006/relationships"><Relationship Id="rId3" Type="http://schemas.openxmlformats.org/officeDocument/2006/relationships/hyperlink" Target="http://www.google.com.hk/url?sa=i&amp;rct=j&amp;q=Tokyo+Midtown+Design+Hub&amp;source=images&amp;cd=&amp;cad=rja&amp;docid=3Hp8TFBZouRTiM&amp;tbnid=FwX31odBDgpomM:&amp;ved=0CAUQjRw&amp;url=http://rebe9978.pixnet.net/blog/post/32461852-%E6%9D%B1%E4%BA%AC@midtown-%E5%8F%B0%E7%81%A3%E8%A8%AD%E8%A8%88%E5%8A%9B%E5%B1%95&amp;ei=2v-ZUdK4FoqJrgelhYHwBQ&amp;psig=AFQjCNHuQp70UWwFQWhhNjL0cwNaTQw_Ig&amp;ust=1369133385819777" TargetMode="External"/><Relationship Id="rId2" Type="http://schemas.openxmlformats.org/officeDocument/2006/relationships/image" Target="../media/image316.jpeg"/><Relationship Id="rId1" Type="http://schemas.openxmlformats.org/officeDocument/2006/relationships/slideLayout" Target="../slideLayouts/slideLayout1.xml"/><Relationship Id="rId5" Type="http://schemas.openxmlformats.org/officeDocument/2006/relationships/image" Target="../media/image318.jpeg"/><Relationship Id="rId4" Type="http://schemas.openxmlformats.org/officeDocument/2006/relationships/image" Target="../media/image317.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320.jpeg"/><Relationship Id="rId2" Type="http://schemas.openxmlformats.org/officeDocument/2006/relationships/image" Target="../media/image319.jpe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322.jpeg"/><Relationship Id="rId2" Type="http://schemas.openxmlformats.org/officeDocument/2006/relationships/image" Target="../media/image321.jpeg"/><Relationship Id="rId1" Type="http://schemas.openxmlformats.org/officeDocument/2006/relationships/slideLayout" Target="../slideLayouts/slideLayout1.xml"/><Relationship Id="rId6" Type="http://schemas.openxmlformats.org/officeDocument/2006/relationships/image" Target="../media/image325.jpeg"/><Relationship Id="rId5" Type="http://schemas.openxmlformats.org/officeDocument/2006/relationships/image" Target="../media/image324.jpeg"/><Relationship Id="rId4" Type="http://schemas.openxmlformats.org/officeDocument/2006/relationships/image" Target="../media/image323.jpeg"/></Relationships>
</file>

<file path=ppt/slides/_rels/slide172.xml.rels><?xml version="1.0" encoding="UTF-8" standalone="yes"?>
<Relationships xmlns="http://schemas.openxmlformats.org/package/2006/relationships"><Relationship Id="rId3" Type="http://schemas.openxmlformats.org/officeDocument/2006/relationships/image" Target="../media/image326.jpeg"/><Relationship Id="rId2" Type="http://schemas.openxmlformats.org/officeDocument/2006/relationships/hyperlink" Target="http://iboris.com/gallery/roppongi-hills-tokyo-midtown.html" TargetMode="External"/><Relationship Id="rId1" Type="http://schemas.openxmlformats.org/officeDocument/2006/relationships/slideLayout" Target="../slideLayouts/slideLayout1.xml"/><Relationship Id="rId6" Type="http://schemas.openxmlformats.org/officeDocument/2006/relationships/image" Target="../media/image329.jpeg"/><Relationship Id="rId5" Type="http://schemas.openxmlformats.org/officeDocument/2006/relationships/image" Target="../media/image328.jpeg"/><Relationship Id="rId4" Type="http://schemas.openxmlformats.org/officeDocument/2006/relationships/image" Target="../media/image327.jpeg"/></Relationships>
</file>

<file path=ppt/slides/_rels/slide173.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hyperlink" Target="http://www.nikken.co.jp/en/projects/mixed-use/japan/tokyo-midtown-2.html" TargetMode="External"/><Relationship Id="rId1" Type="http://schemas.openxmlformats.org/officeDocument/2006/relationships/slideLayout" Target="../slideLayouts/slideLayout1.xml"/><Relationship Id="rId4" Type="http://schemas.openxmlformats.org/officeDocument/2006/relationships/image" Target="../media/image331.jpeg"/></Relationships>
</file>

<file path=ppt/slides/_rels/slide174.xml.rels><?xml version="1.0" encoding="UTF-8" standalone="yes"?>
<Relationships xmlns="http://schemas.openxmlformats.org/package/2006/relationships"><Relationship Id="rId2" Type="http://schemas.openxmlformats.org/officeDocument/2006/relationships/image" Target="../media/image332.jpe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3" Type="http://schemas.openxmlformats.org/officeDocument/2006/relationships/image" Target="../media/image334.jpeg"/><Relationship Id="rId2" Type="http://schemas.openxmlformats.org/officeDocument/2006/relationships/image" Target="../media/image333.jpeg"/><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3" Type="http://schemas.openxmlformats.org/officeDocument/2006/relationships/image" Target="../media/image336.jpeg"/><Relationship Id="rId2" Type="http://schemas.openxmlformats.org/officeDocument/2006/relationships/image" Target="../media/image335.jpeg"/><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3" Type="http://schemas.openxmlformats.org/officeDocument/2006/relationships/image" Target="../media/image338.jpeg"/><Relationship Id="rId2" Type="http://schemas.openxmlformats.org/officeDocument/2006/relationships/image" Target="../media/image337.jpeg"/><Relationship Id="rId1" Type="http://schemas.openxmlformats.org/officeDocument/2006/relationships/slideLayout" Target="../slideLayouts/slideLayout1.xml"/><Relationship Id="rId4" Type="http://schemas.openxmlformats.org/officeDocument/2006/relationships/image" Target="../media/image339.jpeg"/></Relationships>
</file>

<file path=ppt/slides/_rels/slide178.xml.rels><?xml version="1.0" encoding="UTF-8" standalone="yes"?>
<Relationships xmlns="http://schemas.openxmlformats.org/package/2006/relationships"><Relationship Id="rId2" Type="http://schemas.openxmlformats.org/officeDocument/2006/relationships/image" Target="../media/image340.jpeg"/><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2" Type="http://schemas.openxmlformats.org/officeDocument/2006/relationships/image" Target="../media/image341.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xml"/></Relationships>
</file>

<file path=ppt/slides/_rels/slide180.xml.rels><?xml version="1.0" encoding="UTF-8" standalone="yes"?>
<Relationships xmlns="http://schemas.openxmlformats.org/package/2006/relationships"><Relationship Id="rId2" Type="http://schemas.openxmlformats.org/officeDocument/2006/relationships/image" Target="../media/image342.jpe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343.jpe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344.jpe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3" Type="http://schemas.openxmlformats.org/officeDocument/2006/relationships/image" Target="../media/image346.jpeg"/><Relationship Id="rId2" Type="http://schemas.openxmlformats.org/officeDocument/2006/relationships/image" Target="../media/image345.jpeg"/><Relationship Id="rId1" Type="http://schemas.openxmlformats.org/officeDocument/2006/relationships/slideLayout" Target="../slideLayouts/slideLayout1.xml"/><Relationship Id="rId6" Type="http://schemas.openxmlformats.org/officeDocument/2006/relationships/image" Target="../media/image349.jpeg"/><Relationship Id="rId5" Type="http://schemas.openxmlformats.org/officeDocument/2006/relationships/image" Target="../media/image348.jpeg"/><Relationship Id="rId4" Type="http://schemas.openxmlformats.org/officeDocument/2006/relationships/image" Target="../media/image347.jpeg"/></Relationships>
</file>

<file path=ppt/slides/_rels/slide184.xml.rels><?xml version="1.0" encoding="UTF-8" standalone="yes"?>
<Relationships xmlns="http://schemas.openxmlformats.org/package/2006/relationships"><Relationship Id="rId2" Type="http://schemas.openxmlformats.org/officeDocument/2006/relationships/image" Target="../media/image350.jpe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351.jpe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352.jpe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353.jpe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2" Type="http://schemas.openxmlformats.org/officeDocument/2006/relationships/image" Target="../media/image354.jpeg"/><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2" Type="http://schemas.openxmlformats.org/officeDocument/2006/relationships/image" Target="../media/image355.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8" Type="http://schemas.openxmlformats.org/officeDocument/2006/relationships/image" Target="../media/image361.jpeg"/><Relationship Id="rId3" Type="http://schemas.openxmlformats.org/officeDocument/2006/relationships/image" Target="../media/image357.jpeg"/><Relationship Id="rId7" Type="http://schemas.openxmlformats.org/officeDocument/2006/relationships/hyperlink" Target="http://ma.ntua.edu.tw/zenphoto/index.php?album=group-and-international-exh/2009-japan&amp;image=01.jpg&amp;p=*full-image" TargetMode="External"/><Relationship Id="rId2" Type="http://schemas.openxmlformats.org/officeDocument/2006/relationships/image" Target="../media/image356.jpeg"/><Relationship Id="rId1" Type="http://schemas.openxmlformats.org/officeDocument/2006/relationships/slideLayout" Target="../slideLayouts/slideLayout1.xml"/><Relationship Id="rId6" Type="http://schemas.openxmlformats.org/officeDocument/2006/relationships/image" Target="../media/image360.jpeg"/><Relationship Id="rId5" Type="http://schemas.openxmlformats.org/officeDocument/2006/relationships/image" Target="../media/image359.jpeg"/><Relationship Id="rId4" Type="http://schemas.openxmlformats.org/officeDocument/2006/relationships/image" Target="../media/image358.jpe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3" Type="http://schemas.openxmlformats.org/officeDocument/2006/relationships/image" Target="../media/image363.jpeg"/><Relationship Id="rId2" Type="http://schemas.openxmlformats.org/officeDocument/2006/relationships/image" Target="../media/image362.jpeg"/><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2" Type="http://schemas.openxmlformats.org/officeDocument/2006/relationships/image" Target="../media/image364.jpeg"/><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3" Type="http://schemas.openxmlformats.org/officeDocument/2006/relationships/image" Target="../media/image366.jpeg"/><Relationship Id="rId2" Type="http://schemas.openxmlformats.org/officeDocument/2006/relationships/image" Target="../media/image365.jpeg"/><Relationship Id="rId1" Type="http://schemas.openxmlformats.org/officeDocument/2006/relationships/slideLayout" Target="../slideLayouts/slideLayout1.xml"/><Relationship Id="rId6" Type="http://schemas.openxmlformats.org/officeDocument/2006/relationships/image" Target="../media/image369.jpeg"/><Relationship Id="rId5" Type="http://schemas.openxmlformats.org/officeDocument/2006/relationships/image" Target="../media/image368.jpeg"/><Relationship Id="rId4" Type="http://schemas.openxmlformats.org/officeDocument/2006/relationships/image" Target="../media/image367.jpeg"/></Relationships>
</file>

<file path=ppt/slides/_rels/slide195.xml.rels><?xml version="1.0" encoding="UTF-8" standalone="yes"?>
<Relationships xmlns="http://schemas.openxmlformats.org/package/2006/relationships"><Relationship Id="rId3" Type="http://schemas.openxmlformats.org/officeDocument/2006/relationships/image" Target="../media/image371.jpeg"/><Relationship Id="rId2" Type="http://schemas.openxmlformats.org/officeDocument/2006/relationships/image" Target="../media/image370.jpe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2" Type="http://schemas.openxmlformats.org/officeDocument/2006/relationships/image" Target="../media/image372.jpeg"/><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373.jpe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374.jpe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375.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376.jpe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3" Type="http://schemas.openxmlformats.org/officeDocument/2006/relationships/image" Target="../media/image378.jpeg"/><Relationship Id="rId2" Type="http://schemas.openxmlformats.org/officeDocument/2006/relationships/image" Target="../media/image377.jpe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379.jpe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380.jpe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382.jpeg"/><Relationship Id="rId2" Type="http://schemas.openxmlformats.org/officeDocument/2006/relationships/image" Target="../media/image381.jpeg"/><Relationship Id="rId1" Type="http://schemas.openxmlformats.org/officeDocument/2006/relationships/slideLayout" Target="../slideLayouts/slideLayout1.xml"/><Relationship Id="rId5" Type="http://schemas.openxmlformats.org/officeDocument/2006/relationships/image" Target="../media/image384.jpeg"/><Relationship Id="rId4" Type="http://schemas.openxmlformats.org/officeDocument/2006/relationships/image" Target="../media/image383.jpeg"/></Relationships>
</file>

<file path=ppt/slides/_rels/slide205.xml.rels><?xml version="1.0" encoding="UTF-8" standalone="yes"?>
<Relationships xmlns="http://schemas.openxmlformats.org/package/2006/relationships"><Relationship Id="rId8" Type="http://schemas.openxmlformats.org/officeDocument/2006/relationships/image" Target="../media/image391.jpeg"/><Relationship Id="rId3" Type="http://schemas.openxmlformats.org/officeDocument/2006/relationships/image" Target="../media/image386.jpeg"/><Relationship Id="rId7" Type="http://schemas.openxmlformats.org/officeDocument/2006/relationships/image" Target="../media/image390.jpeg"/><Relationship Id="rId2" Type="http://schemas.openxmlformats.org/officeDocument/2006/relationships/image" Target="../media/image385.jpeg"/><Relationship Id="rId1" Type="http://schemas.openxmlformats.org/officeDocument/2006/relationships/slideLayout" Target="../slideLayouts/slideLayout1.xml"/><Relationship Id="rId6" Type="http://schemas.openxmlformats.org/officeDocument/2006/relationships/image" Target="../media/image389.jpeg"/><Relationship Id="rId5" Type="http://schemas.openxmlformats.org/officeDocument/2006/relationships/image" Target="../media/image388.jpeg"/><Relationship Id="rId4" Type="http://schemas.openxmlformats.org/officeDocument/2006/relationships/image" Target="../media/image387.jpeg"/></Relationships>
</file>

<file path=ppt/slides/_rels/slide206.xml.rels><?xml version="1.0" encoding="UTF-8" standalone="yes"?>
<Relationships xmlns="http://schemas.openxmlformats.org/package/2006/relationships"><Relationship Id="rId2" Type="http://schemas.openxmlformats.org/officeDocument/2006/relationships/image" Target="../media/image392.jpeg"/><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1.xml.rels><?xml version="1.0" encoding="UTF-8" standalone="yes"?>
<Relationships xmlns="http://schemas.openxmlformats.org/package/2006/relationships"><Relationship Id="rId2" Type="http://schemas.openxmlformats.org/officeDocument/2006/relationships/image" Target="../media/image393.jpeg"/><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6.xml.rels><?xml version="1.0" encoding="UTF-8" standalone="yes"?>
<Relationships xmlns="http://schemas.openxmlformats.org/package/2006/relationships"><Relationship Id="rId2" Type="http://schemas.openxmlformats.org/officeDocument/2006/relationships/image" Target="../media/image394.jpeg"/><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2" Type="http://schemas.openxmlformats.org/officeDocument/2006/relationships/image" Target="../media/image395.jpeg"/><Relationship Id="rId1" Type="http://schemas.openxmlformats.org/officeDocument/2006/relationships/slideLayout" Target="../slideLayouts/slideLayout1.xml"/></Relationships>
</file>

<file path=ppt/slides/_rels/slide218.xml.rels><?xml version="1.0" encoding="UTF-8" standalone="yes"?>
<Relationships xmlns="http://schemas.openxmlformats.org/package/2006/relationships"><Relationship Id="rId3" Type="http://schemas.openxmlformats.org/officeDocument/2006/relationships/image" Target="../media/image397.jpeg"/><Relationship Id="rId7" Type="http://schemas.openxmlformats.org/officeDocument/2006/relationships/image" Target="../media/image401.jpeg"/><Relationship Id="rId2" Type="http://schemas.openxmlformats.org/officeDocument/2006/relationships/image" Target="../media/image396.jpeg"/><Relationship Id="rId1" Type="http://schemas.openxmlformats.org/officeDocument/2006/relationships/slideLayout" Target="../slideLayouts/slideLayout1.xml"/><Relationship Id="rId6" Type="http://schemas.openxmlformats.org/officeDocument/2006/relationships/image" Target="../media/image400.jpeg"/><Relationship Id="rId5" Type="http://schemas.openxmlformats.org/officeDocument/2006/relationships/image" Target="../media/image399.jpeg"/><Relationship Id="rId4" Type="http://schemas.openxmlformats.org/officeDocument/2006/relationships/image" Target="../media/image398.jpeg"/></Relationships>
</file>

<file path=ppt/slides/_rels/slide219.xml.rels><?xml version="1.0" encoding="UTF-8" standalone="yes"?>
<Relationships xmlns="http://schemas.openxmlformats.org/package/2006/relationships"><Relationship Id="rId2" Type="http://schemas.openxmlformats.org/officeDocument/2006/relationships/image" Target="../media/image402.jpe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xml"/></Relationships>
</file>

<file path=ppt/slides/_rels/slide220.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image" Target="../media/image403.jpeg"/><Relationship Id="rId1" Type="http://schemas.openxmlformats.org/officeDocument/2006/relationships/slideLayout" Target="../slideLayouts/slideLayout1.xml"/></Relationships>
</file>

<file path=ppt/slides/_rels/slide221.xml.rels><?xml version="1.0" encoding="UTF-8" standalone="yes"?>
<Relationships xmlns="http://schemas.openxmlformats.org/package/2006/relationships"><Relationship Id="rId3" Type="http://schemas.openxmlformats.org/officeDocument/2006/relationships/image" Target="../media/image406.jpeg"/><Relationship Id="rId2" Type="http://schemas.openxmlformats.org/officeDocument/2006/relationships/image" Target="../media/image405.jpeg"/><Relationship Id="rId1" Type="http://schemas.openxmlformats.org/officeDocument/2006/relationships/slideLayout" Target="../slideLayouts/slideLayout1.xml"/><Relationship Id="rId5" Type="http://schemas.openxmlformats.org/officeDocument/2006/relationships/image" Target="../media/image408.jpeg"/><Relationship Id="rId4" Type="http://schemas.openxmlformats.org/officeDocument/2006/relationships/image" Target="../media/image407.jpe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3.xml.rels><?xml version="1.0" encoding="UTF-8" standalone="yes"?>
<Relationships xmlns="http://schemas.openxmlformats.org/package/2006/relationships"><Relationship Id="rId3" Type="http://schemas.openxmlformats.org/officeDocument/2006/relationships/image" Target="../media/image410.jpeg"/><Relationship Id="rId2" Type="http://schemas.openxmlformats.org/officeDocument/2006/relationships/image" Target="../media/image409.jpeg"/><Relationship Id="rId1" Type="http://schemas.openxmlformats.org/officeDocument/2006/relationships/slideLayout" Target="../slideLayouts/slideLayout1.xml"/><Relationship Id="rId4" Type="http://schemas.openxmlformats.org/officeDocument/2006/relationships/image" Target="../media/image411.jpeg"/></Relationships>
</file>

<file path=ppt/slides/_rels/slide224.xml.rels><?xml version="1.0" encoding="UTF-8" standalone="yes"?>
<Relationships xmlns="http://schemas.openxmlformats.org/package/2006/relationships"><Relationship Id="rId3" Type="http://schemas.openxmlformats.org/officeDocument/2006/relationships/image" Target="../media/image413.jpeg"/><Relationship Id="rId7" Type="http://schemas.openxmlformats.org/officeDocument/2006/relationships/image" Target="../media/image417.jpeg"/><Relationship Id="rId2" Type="http://schemas.openxmlformats.org/officeDocument/2006/relationships/image" Target="../media/image412.jpeg"/><Relationship Id="rId1" Type="http://schemas.openxmlformats.org/officeDocument/2006/relationships/slideLayout" Target="../slideLayouts/slideLayout1.xml"/><Relationship Id="rId6" Type="http://schemas.openxmlformats.org/officeDocument/2006/relationships/image" Target="../media/image416.jpeg"/><Relationship Id="rId5" Type="http://schemas.openxmlformats.org/officeDocument/2006/relationships/image" Target="../media/image415.jpeg"/><Relationship Id="rId4" Type="http://schemas.openxmlformats.org/officeDocument/2006/relationships/image" Target="../media/image414.jpeg"/></Relationships>
</file>

<file path=ppt/slides/_rels/slide225.xml.rels><?xml version="1.0" encoding="UTF-8" standalone="yes"?>
<Relationships xmlns="http://schemas.openxmlformats.org/package/2006/relationships"><Relationship Id="rId8" Type="http://schemas.openxmlformats.org/officeDocument/2006/relationships/image" Target="../media/image424.jpeg"/><Relationship Id="rId3" Type="http://schemas.openxmlformats.org/officeDocument/2006/relationships/image" Target="../media/image419.jpeg"/><Relationship Id="rId7" Type="http://schemas.openxmlformats.org/officeDocument/2006/relationships/image" Target="../media/image423.jpeg"/><Relationship Id="rId2" Type="http://schemas.openxmlformats.org/officeDocument/2006/relationships/image" Target="../media/image418.jpeg"/><Relationship Id="rId1" Type="http://schemas.openxmlformats.org/officeDocument/2006/relationships/slideLayout" Target="../slideLayouts/slideLayout1.xml"/><Relationship Id="rId6" Type="http://schemas.openxmlformats.org/officeDocument/2006/relationships/image" Target="../media/image422.jpeg"/><Relationship Id="rId5" Type="http://schemas.openxmlformats.org/officeDocument/2006/relationships/image" Target="../media/image421.jpeg"/><Relationship Id="rId10" Type="http://schemas.openxmlformats.org/officeDocument/2006/relationships/hyperlink" Target="http://shop.nationalgeographic.com/index.jsp" TargetMode="External"/><Relationship Id="rId4" Type="http://schemas.openxmlformats.org/officeDocument/2006/relationships/image" Target="../media/image420.jpeg"/><Relationship Id="rId9" Type="http://schemas.openxmlformats.org/officeDocument/2006/relationships/image" Target="../media/image425.jpeg"/></Relationships>
</file>

<file path=ppt/slides/_rels/slide226.xml.rels><?xml version="1.0" encoding="UTF-8" standalone="yes"?>
<Relationships xmlns="http://schemas.openxmlformats.org/package/2006/relationships"><Relationship Id="rId2" Type="http://schemas.openxmlformats.org/officeDocument/2006/relationships/image" Target="../media/image426.jpeg"/><Relationship Id="rId1" Type="http://schemas.openxmlformats.org/officeDocument/2006/relationships/slideLayout" Target="../slideLayouts/slideLayout1.xml"/></Relationships>
</file>

<file path=ppt/slides/_rels/slide227.xml.rels><?xml version="1.0" encoding="UTF-8" standalone="yes"?>
<Relationships xmlns="http://schemas.openxmlformats.org/package/2006/relationships"><Relationship Id="rId3" Type="http://schemas.openxmlformats.org/officeDocument/2006/relationships/image" Target="../media/image428.jpeg"/><Relationship Id="rId2" Type="http://schemas.openxmlformats.org/officeDocument/2006/relationships/image" Target="../media/image427.jpeg"/><Relationship Id="rId1" Type="http://schemas.openxmlformats.org/officeDocument/2006/relationships/slideLayout" Target="../slideLayouts/slideLayout1.xml"/><Relationship Id="rId6" Type="http://schemas.openxmlformats.org/officeDocument/2006/relationships/image" Target="../media/image431.jpeg"/><Relationship Id="rId5" Type="http://schemas.openxmlformats.org/officeDocument/2006/relationships/image" Target="../media/image430.jpeg"/><Relationship Id="rId4" Type="http://schemas.openxmlformats.org/officeDocument/2006/relationships/image" Target="../media/image429.jpeg"/></Relationships>
</file>

<file path=ppt/slides/_rels/slide228.xml.rels><?xml version="1.0" encoding="UTF-8" standalone="yes"?>
<Relationships xmlns="http://schemas.openxmlformats.org/package/2006/relationships"><Relationship Id="rId8" Type="http://schemas.openxmlformats.org/officeDocument/2006/relationships/image" Target="../media/image437.jpeg"/><Relationship Id="rId3" Type="http://schemas.openxmlformats.org/officeDocument/2006/relationships/image" Target="../media/image432.jpeg"/><Relationship Id="rId7" Type="http://schemas.openxmlformats.org/officeDocument/2006/relationships/image" Target="../media/image436.jpeg"/><Relationship Id="rId2" Type="http://schemas.openxmlformats.org/officeDocument/2006/relationships/hyperlink" Target="http://iboris.com/gallery/roppongi-hills-tokyo-midtown.html" TargetMode="External"/><Relationship Id="rId1" Type="http://schemas.openxmlformats.org/officeDocument/2006/relationships/slideLayout" Target="../slideLayouts/slideLayout1.xml"/><Relationship Id="rId6" Type="http://schemas.openxmlformats.org/officeDocument/2006/relationships/image" Target="../media/image435.jpeg"/><Relationship Id="rId5" Type="http://schemas.openxmlformats.org/officeDocument/2006/relationships/image" Target="../media/image434.jpeg"/><Relationship Id="rId4" Type="http://schemas.openxmlformats.org/officeDocument/2006/relationships/image" Target="../media/image433.jpeg"/><Relationship Id="rId9" Type="http://schemas.openxmlformats.org/officeDocument/2006/relationships/image" Target="../media/image438.jpe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0.xml.rels><?xml version="1.0" encoding="UTF-8" standalone="yes"?>
<Relationships xmlns="http://schemas.openxmlformats.org/package/2006/relationships"><Relationship Id="rId3" Type="http://schemas.openxmlformats.org/officeDocument/2006/relationships/image" Target="../media/image440.jpeg"/><Relationship Id="rId2" Type="http://schemas.openxmlformats.org/officeDocument/2006/relationships/image" Target="../media/image439.jpeg"/><Relationship Id="rId1" Type="http://schemas.openxmlformats.org/officeDocument/2006/relationships/slideLayout" Target="../slideLayouts/slideLayout1.xml"/><Relationship Id="rId5" Type="http://schemas.openxmlformats.org/officeDocument/2006/relationships/image" Target="../media/image442.jpeg"/><Relationship Id="rId4" Type="http://schemas.openxmlformats.org/officeDocument/2006/relationships/image" Target="../media/image441.jpeg"/></Relationships>
</file>

<file path=ppt/slides/_rels/slide231.xml.rels><?xml version="1.0" encoding="UTF-8" standalone="yes"?>
<Relationships xmlns="http://schemas.openxmlformats.org/package/2006/relationships"><Relationship Id="rId2" Type="http://schemas.openxmlformats.org/officeDocument/2006/relationships/image" Target="../media/image443.jpeg"/><Relationship Id="rId1" Type="http://schemas.openxmlformats.org/officeDocument/2006/relationships/slideLayout" Target="../slideLayouts/slideLayout1.xml"/></Relationships>
</file>

<file path=ppt/slides/_rels/slide232.xml.rels><?xml version="1.0" encoding="UTF-8" standalone="yes"?>
<Relationships xmlns="http://schemas.openxmlformats.org/package/2006/relationships"><Relationship Id="rId3" Type="http://schemas.openxmlformats.org/officeDocument/2006/relationships/image" Target="../media/image445.jpeg"/><Relationship Id="rId2" Type="http://schemas.openxmlformats.org/officeDocument/2006/relationships/image" Target="../media/image444.jpeg"/><Relationship Id="rId1" Type="http://schemas.openxmlformats.org/officeDocument/2006/relationships/slideLayout" Target="../slideLayouts/slideLayout1.xml"/><Relationship Id="rId4" Type="http://schemas.openxmlformats.org/officeDocument/2006/relationships/image" Target="../media/image446.jpeg"/></Relationships>
</file>

<file path=ppt/slides/_rels/slide233.xml.rels><?xml version="1.0" encoding="UTF-8" standalone="yes"?>
<Relationships xmlns="http://schemas.openxmlformats.org/package/2006/relationships"><Relationship Id="rId3" Type="http://schemas.openxmlformats.org/officeDocument/2006/relationships/hyperlink" Target="http://www.google.com.hk/url?sa=i&amp;rct=j&amp;q=GOOGLE%20GLASS&amp;source=images&amp;cd=&amp;cad=rja&amp;docid=XD3KR-dUsbnBlM&amp;tbnid=IQXek-FxrGmzjM:&amp;ved=0CAUQjRw&amp;url=http://www.chinaz.com/news/2012/0628/259725.shtml&amp;ei=EMGMUc6yH8iZiAfal4HABg&amp;psig=AFQjCNFFeIHp8vmIURRWNNO_RYUsJTsnlw&amp;ust=1368264820479137" TargetMode="External"/><Relationship Id="rId2" Type="http://schemas.openxmlformats.org/officeDocument/2006/relationships/image" Target="../media/image447.jpeg"/><Relationship Id="rId1" Type="http://schemas.openxmlformats.org/officeDocument/2006/relationships/slideLayout" Target="../slideLayouts/slideLayout1.xml"/><Relationship Id="rId6" Type="http://schemas.openxmlformats.org/officeDocument/2006/relationships/image" Target="../media/image450.jpeg"/><Relationship Id="rId5" Type="http://schemas.openxmlformats.org/officeDocument/2006/relationships/image" Target="../media/image449.jpeg"/><Relationship Id="rId4" Type="http://schemas.openxmlformats.org/officeDocument/2006/relationships/image" Target="../media/image448.jpeg"/></Relationships>
</file>

<file path=ppt/slides/_rels/slide234.xml.rels><?xml version="1.0" encoding="UTF-8" standalone="yes"?>
<Relationships xmlns="http://schemas.openxmlformats.org/package/2006/relationships"><Relationship Id="rId2" Type="http://schemas.openxmlformats.org/officeDocument/2006/relationships/image" Target="../media/image451.jpeg"/><Relationship Id="rId1" Type="http://schemas.openxmlformats.org/officeDocument/2006/relationships/slideLayout" Target="../slideLayouts/slideLayout1.xml"/></Relationships>
</file>

<file path=ppt/slides/_rels/slide235.xml.rels><?xml version="1.0" encoding="UTF-8" standalone="yes"?>
<Relationships xmlns="http://schemas.openxmlformats.org/package/2006/relationships"><Relationship Id="rId2" Type="http://schemas.openxmlformats.org/officeDocument/2006/relationships/image" Target="../media/image452.jpeg"/><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454.jpeg"/><Relationship Id="rId2" Type="http://schemas.openxmlformats.org/officeDocument/2006/relationships/image" Target="../media/image453.jpeg"/><Relationship Id="rId1" Type="http://schemas.openxmlformats.org/officeDocument/2006/relationships/slideLayout" Target="../slideLayouts/slideLayout1.xml"/><Relationship Id="rId6" Type="http://schemas.openxmlformats.org/officeDocument/2006/relationships/image" Target="../media/image457.jpeg"/><Relationship Id="rId5" Type="http://schemas.openxmlformats.org/officeDocument/2006/relationships/image" Target="../media/image456.jpeg"/><Relationship Id="rId4" Type="http://schemas.openxmlformats.org/officeDocument/2006/relationships/image" Target="../media/image455.jpe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8.xml.rels><?xml version="1.0" encoding="UTF-8" standalone="yes"?>
<Relationships xmlns="http://schemas.openxmlformats.org/package/2006/relationships"><Relationship Id="rId2" Type="http://schemas.openxmlformats.org/officeDocument/2006/relationships/image" Target="../media/image458.jpeg"/><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2" Type="http://schemas.openxmlformats.org/officeDocument/2006/relationships/image" Target="../media/image459.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2" Type="http://schemas.openxmlformats.org/officeDocument/2006/relationships/image" Target="../media/image460.jpeg"/><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462.jpeg"/><Relationship Id="rId2" Type="http://schemas.openxmlformats.org/officeDocument/2006/relationships/image" Target="../media/image461.jpeg"/><Relationship Id="rId1" Type="http://schemas.openxmlformats.org/officeDocument/2006/relationships/slideLayout" Target="../slideLayouts/slideLayout1.xml"/><Relationship Id="rId4" Type="http://schemas.openxmlformats.org/officeDocument/2006/relationships/image" Target="../media/image463.jpe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2" Type="http://schemas.openxmlformats.org/officeDocument/2006/relationships/image" Target="../media/image464.jpeg"/><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2" Type="http://schemas.openxmlformats.org/officeDocument/2006/relationships/image" Target="../media/image465.jpeg"/><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2" Type="http://schemas.openxmlformats.org/officeDocument/2006/relationships/image" Target="../media/image466.jpeg"/><Relationship Id="rId1" Type="http://schemas.openxmlformats.org/officeDocument/2006/relationships/slideLayout" Target="../slideLayouts/slideLayout1.xml"/></Relationships>
</file>

<file path=ppt/slides/_rels/slide249.xml.rels><?xml version="1.0" encoding="UTF-8" standalone="yes"?>
<Relationships xmlns="http://schemas.openxmlformats.org/package/2006/relationships"><Relationship Id="rId2" Type="http://schemas.openxmlformats.org/officeDocument/2006/relationships/image" Target="../media/image46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8" Type="http://schemas.openxmlformats.org/officeDocument/2006/relationships/image" Target="../media/image473.jpeg"/><Relationship Id="rId3" Type="http://schemas.openxmlformats.org/officeDocument/2006/relationships/image" Target="../media/image468.jpeg"/><Relationship Id="rId7" Type="http://schemas.openxmlformats.org/officeDocument/2006/relationships/image" Target="../media/image472.jpeg"/><Relationship Id="rId12" Type="http://schemas.openxmlformats.org/officeDocument/2006/relationships/image" Target="../media/image476.jpeg"/><Relationship Id="rId2" Type="http://schemas.openxmlformats.org/officeDocument/2006/relationships/hyperlink" Target="http://www.google.com.hk/url?sa=i&amp;rct=j&amp;q=Sumsung+logo&amp;source=images&amp;cd=&amp;cad=rja&amp;docid=F55Nk0JkcjxrVM&amp;tbnid=iSR_mwDo39oojM:&amp;ved=0CAUQjRw&amp;url=http://blog.phoneslimited.co.uk/2013/05/29/samsung-galaxy-ace-3-and-galaxy-tab-3-10-1-leaked/samsung-logo-12/&amp;ei=tFjBUdelN4XTkQWxPg&amp;psig=AFQjCNFulk6NhAyl_frZ2BWZP6aqoxYbjw&amp;ust=1371712033597973" TargetMode="External"/><Relationship Id="rId1" Type="http://schemas.openxmlformats.org/officeDocument/2006/relationships/slideLayout" Target="../slideLayouts/slideLayout1.xml"/><Relationship Id="rId6" Type="http://schemas.openxmlformats.org/officeDocument/2006/relationships/image" Target="../media/image471.jpeg"/><Relationship Id="rId11" Type="http://schemas.openxmlformats.org/officeDocument/2006/relationships/image" Target="../media/image475.jpeg"/><Relationship Id="rId5" Type="http://schemas.openxmlformats.org/officeDocument/2006/relationships/image" Target="../media/image470.jpeg"/><Relationship Id="rId10" Type="http://schemas.openxmlformats.org/officeDocument/2006/relationships/image" Target="../media/image474.jpeg"/><Relationship Id="rId4" Type="http://schemas.openxmlformats.org/officeDocument/2006/relationships/image" Target="../media/image469.jpeg"/><Relationship Id="rId9" Type="http://schemas.openxmlformats.org/officeDocument/2006/relationships/hyperlink" Target="http://www.google.com.hk/url?sa=i&amp;rct=j&amp;q=primark+logo&amp;source=images&amp;cd=&amp;cad=rja&amp;docid=eOttr_KT6YcPUM&amp;tbnid=IM56cDjfhbnm2M:&amp;ved=0CAUQjRw&amp;url=http://www.whatsgoodtodo.com/pages/view/primark_winter_collection&amp;ei=xmTBUfSLCY6pkgXxu4HYBQ&amp;psig=AFQjCNGMNjZDcDqTGlsHG757431YSOJ8wA&amp;ust=1371715107768870" TargetMode="External"/></Relationships>
</file>

<file path=ppt/slides/_rels/slide256.xml.rels><?xml version="1.0" encoding="UTF-8" standalone="yes"?>
<Relationships xmlns="http://schemas.openxmlformats.org/package/2006/relationships"><Relationship Id="rId8" Type="http://schemas.openxmlformats.org/officeDocument/2006/relationships/image" Target="../media/image483.jpeg"/><Relationship Id="rId3" Type="http://schemas.openxmlformats.org/officeDocument/2006/relationships/image" Target="../media/image478.jpeg"/><Relationship Id="rId7" Type="http://schemas.openxmlformats.org/officeDocument/2006/relationships/image" Target="../media/image482.jpeg"/><Relationship Id="rId2" Type="http://schemas.openxmlformats.org/officeDocument/2006/relationships/image" Target="../media/image477.jpeg"/><Relationship Id="rId1" Type="http://schemas.openxmlformats.org/officeDocument/2006/relationships/slideLayout" Target="../slideLayouts/slideLayout1.xml"/><Relationship Id="rId6" Type="http://schemas.openxmlformats.org/officeDocument/2006/relationships/image" Target="../media/image481.jpeg"/><Relationship Id="rId5" Type="http://schemas.openxmlformats.org/officeDocument/2006/relationships/image" Target="../media/image480.jpeg"/><Relationship Id="rId10" Type="http://schemas.openxmlformats.org/officeDocument/2006/relationships/image" Target="../media/image484.jpeg"/><Relationship Id="rId4" Type="http://schemas.openxmlformats.org/officeDocument/2006/relationships/image" Target="../media/image479.jpeg"/><Relationship Id="rId9" Type="http://schemas.openxmlformats.org/officeDocument/2006/relationships/hyperlink" Target="http://www.google.com.hk/url?sa=i&amp;rct=j&amp;q=Sumsung+logo&amp;source=images&amp;cd=&amp;cad=rja&amp;docid=F55Nk0JkcjxrVM&amp;tbnid=iSR_mwDo39oojM:&amp;ved=0CAUQjRw&amp;url=http://blog.phoneslimited.co.uk/2013/05/29/samsung-galaxy-ace-3-and-galaxy-tab-3-10-1-leaked/samsung-logo-12/&amp;ei=tFjBUdelN4XTkQWxPg&amp;psig=AFQjCNFulk6NhAyl_frZ2BWZP6aqoxYbjw&amp;ust=1371712033597973" TargetMode="External"/></Relationships>
</file>

<file path=ppt/slides/_rels/slide257.xml.rels><?xml version="1.0" encoding="UTF-8" standalone="yes"?>
<Relationships xmlns="http://schemas.openxmlformats.org/package/2006/relationships"><Relationship Id="rId2" Type="http://schemas.openxmlformats.org/officeDocument/2006/relationships/image" Target="../media/image485.jpe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2" Type="http://schemas.openxmlformats.org/officeDocument/2006/relationships/image" Target="../media/image486.jpeg"/><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488.jpeg"/><Relationship Id="rId2" Type="http://schemas.openxmlformats.org/officeDocument/2006/relationships/image" Target="../media/image487.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3" Type="http://schemas.openxmlformats.org/officeDocument/2006/relationships/image" Target="../media/image490.jpeg"/><Relationship Id="rId2" Type="http://schemas.openxmlformats.org/officeDocument/2006/relationships/image" Target="../media/image489.jpeg"/><Relationship Id="rId1" Type="http://schemas.openxmlformats.org/officeDocument/2006/relationships/slideLayout" Target="../slideLayouts/slideLayout1.xml"/></Relationships>
</file>

<file path=ppt/slides/_rels/slide261.xml.rels><?xml version="1.0" encoding="UTF-8" standalone="yes"?>
<Relationships xmlns="http://schemas.openxmlformats.org/package/2006/relationships"><Relationship Id="rId2" Type="http://schemas.openxmlformats.org/officeDocument/2006/relationships/image" Target="../media/image491.jpe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2" Type="http://schemas.openxmlformats.org/officeDocument/2006/relationships/image" Target="../media/image492.jpe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image" Target="../media/image493.jpe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image" Target="../media/image494.jpe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8" Type="http://schemas.openxmlformats.org/officeDocument/2006/relationships/image" Target="../media/image498.jpeg"/><Relationship Id="rId13" Type="http://schemas.openxmlformats.org/officeDocument/2006/relationships/hyperlink" Target="http://www.google.com.hk/url?sa=i&amp;rct=j&amp;q=A&amp;F+store&amp;source=images&amp;cd=&amp;cad=rja&amp;docid=Fc1s_1DBKuQCFM&amp;tbnid=GlHCmb-UmPP-rM:&amp;ved=0CAUQjRw&amp;url=http://www.tenkai-japan.com/2009/12/17/abercrombie-fitch-ginza-store-models-and-poster/&amp;ei=HWuxUb6bLuLyiAfPz4DIBQ&amp;psig=AFQjCNER5No6e4DtCBUjn3zTtYY-jWVU6w&amp;ust=1370668184141744" TargetMode="External"/><Relationship Id="rId3" Type="http://schemas.openxmlformats.org/officeDocument/2006/relationships/hyperlink" Target="http://www.google.com.hk/url?sa=i&amp;rct=j&amp;q=apple%20store&amp;source=images&amp;cd=&amp;cad=rja&amp;docid=GI50GK-k7bgviM&amp;tbnid=6nhsI2njScSnfM:&amp;ved=0CAUQjRw&amp;url=http://www.khxx.net/?p=375&amp;ei=hWqxUenVN8G1iQfw4YHwCQ&amp;psig=AFQjCNEqDpRA7x8fU8VhAXOsVuuW2jFJxg&amp;ust=1370668027091559" TargetMode="External"/><Relationship Id="rId7" Type="http://schemas.openxmlformats.org/officeDocument/2006/relationships/hyperlink" Target="http://www.google.com.hk/url?sa=i&amp;rct=j&amp;q=topshop+store&amp;source=images&amp;cd=&amp;cad=rja&amp;docid=-RnFxlbVXLs3sM&amp;tbnid=mg_LSq6f5tsYAM:&amp;ved=0CAUQjRw&amp;url=http://tokyofashionlife.blogspot.com/2010/09/topshoptopman-shinjuku-store-opening.html&amp;ei=iGyxUf6IOOSziQfhnoHYCg&amp;psig=AFQjCNEj7_iBkDnmGc3YKcF1hIvLeDifwQ&amp;ust=1370668249602858" TargetMode="External"/><Relationship Id="rId12" Type="http://schemas.openxmlformats.org/officeDocument/2006/relationships/image" Target="../media/image500.jpeg"/><Relationship Id="rId2" Type="http://schemas.openxmlformats.org/officeDocument/2006/relationships/image" Target="../media/image495.jpeg"/><Relationship Id="rId1" Type="http://schemas.openxmlformats.org/officeDocument/2006/relationships/slideLayout" Target="../slideLayouts/slideLayout1.xml"/><Relationship Id="rId6" Type="http://schemas.openxmlformats.org/officeDocument/2006/relationships/image" Target="../media/image497.jpeg"/><Relationship Id="rId11" Type="http://schemas.openxmlformats.org/officeDocument/2006/relationships/hyperlink" Target="http://www.google.com.hk/url?sa=i&amp;rct=j&amp;q=samsung+store&amp;source=images&amp;cd=&amp;cad=rja&amp;docid=Ql8jM_bjtPgidM&amp;tbnid=HvWqWHnkGwjXQM:&amp;ved=0CAUQjRw&amp;url=http://www.samsung.com/uk/discover/news/the-samsung-experience-store-at-westfield-stratford/&amp;ei=1GqxUfG_COasiAfBuIAw&amp;psig=AFQjCNFtO-9wyZjiy817STwSUFsnhfFqeQ&amp;ust=1370668013226373" TargetMode="External"/><Relationship Id="rId5" Type="http://schemas.openxmlformats.org/officeDocument/2006/relationships/hyperlink" Target="http://www.google.com.hk/url?sa=i&amp;rct=j&amp;q=apple%20store&amp;source=images&amp;cd=&amp;cad=rja&amp;docid=D1UlUaXHTh3A3M&amp;tbnid=xGbMXbWPno0iOM:&amp;ved=0CAUQjRw&amp;url=http://blog.ocad.ca/wordpress/gdes1b21-fw2011-05/2012/01/apple-store/&amp;ei=rWqxUbrHLIWjiAfRoYGIBg&amp;psig=AFQjCNEqDpRA7x8fU8VhAXOsVuuW2jFJxg&amp;ust=1370668027091559" TargetMode="External"/><Relationship Id="rId15" Type="http://schemas.openxmlformats.org/officeDocument/2006/relationships/image" Target="../media/image502.jpeg"/><Relationship Id="rId10" Type="http://schemas.openxmlformats.org/officeDocument/2006/relationships/image" Target="../media/image499.jpeg"/><Relationship Id="rId4" Type="http://schemas.openxmlformats.org/officeDocument/2006/relationships/image" Target="../media/image496.jpeg"/><Relationship Id="rId9" Type="http://schemas.openxmlformats.org/officeDocument/2006/relationships/hyperlink" Target="http://www.google.com.hk/url?sa=i&amp;rct=j&amp;q=tesla+store&amp;source=images&amp;cd=&amp;cad=rja&amp;docid=eqXybkpthu1FSM&amp;tbnid=tqrdYgqFYM0AgM:&amp;ved=0CAUQjRw&amp;url=http://carfanaticsforum.com/thread-18900.html&amp;ei=Vm2xUa7fB4q5iQfUqYDgBA&amp;psig=AFQjCNFIHFJJASEFSVYncl2_Ypgi_AkpKQ&amp;ust=1370668743473850" TargetMode="External"/><Relationship Id="rId14" Type="http://schemas.openxmlformats.org/officeDocument/2006/relationships/image" Target="../media/image501.jpeg"/></Relationships>
</file>

<file path=ppt/slides/_rels/slide266.xml.rels><?xml version="1.0" encoding="UTF-8" standalone="yes"?>
<Relationships xmlns="http://schemas.openxmlformats.org/package/2006/relationships"><Relationship Id="rId3" Type="http://schemas.openxmlformats.org/officeDocument/2006/relationships/image" Target="../media/image504.jpeg"/><Relationship Id="rId2" Type="http://schemas.openxmlformats.org/officeDocument/2006/relationships/image" Target="../media/image503.jpeg"/><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3" Type="http://schemas.openxmlformats.org/officeDocument/2006/relationships/image" Target="../media/image506.jpeg"/><Relationship Id="rId2" Type="http://schemas.openxmlformats.org/officeDocument/2006/relationships/image" Target="../media/image505.jpeg"/><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image" Target="../media/image508.jpeg"/><Relationship Id="rId2" Type="http://schemas.openxmlformats.org/officeDocument/2006/relationships/image" Target="../media/image507.jpeg"/><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8" Type="http://schemas.openxmlformats.org/officeDocument/2006/relationships/image" Target="../media/image515.jpeg"/><Relationship Id="rId3" Type="http://schemas.openxmlformats.org/officeDocument/2006/relationships/image" Target="../media/image510.jpeg"/><Relationship Id="rId7" Type="http://schemas.openxmlformats.org/officeDocument/2006/relationships/image" Target="../media/image514.jpeg"/><Relationship Id="rId2" Type="http://schemas.openxmlformats.org/officeDocument/2006/relationships/image" Target="../media/image509.jpeg"/><Relationship Id="rId1" Type="http://schemas.openxmlformats.org/officeDocument/2006/relationships/slideLayout" Target="../slideLayouts/slideLayout1.xml"/><Relationship Id="rId6" Type="http://schemas.openxmlformats.org/officeDocument/2006/relationships/image" Target="../media/image513.jpeg"/><Relationship Id="rId5" Type="http://schemas.openxmlformats.org/officeDocument/2006/relationships/image" Target="../media/image512.jpeg"/><Relationship Id="rId4" Type="http://schemas.openxmlformats.org/officeDocument/2006/relationships/image" Target="../media/image511.jpeg"/><Relationship Id="rId9" Type="http://schemas.openxmlformats.org/officeDocument/2006/relationships/image" Target="../media/image516.jpeg"/></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270.xml.rels><?xml version="1.0" encoding="UTF-8" standalone="yes"?>
<Relationships xmlns="http://schemas.openxmlformats.org/package/2006/relationships"><Relationship Id="rId2" Type="http://schemas.openxmlformats.org/officeDocument/2006/relationships/image" Target="../media/image517.jpeg"/><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image" Target="../media/image518.jpeg"/><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2" Type="http://schemas.openxmlformats.org/officeDocument/2006/relationships/image" Target="../media/image519.jpeg"/><Relationship Id="rId1" Type="http://schemas.openxmlformats.org/officeDocument/2006/relationships/slideLayout" Target="../slideLayouts/slideLayout1.xml"/></Relationships>
</file>

<file path=ppt/slides/_rels/slide273.xml.rels><?xml version="1.0" encoding="UTF-8" standalone="yes"?>
<Relationships xmlns="http://schemas.openxmlformats.org/package/2006/relationships"><Relationship Id="rId2" Type="http://schemas.openxmlformats.org/officeDocument/2006/relationships/image" Target="../media/image520.jpeg"/><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image" Target="../media/image521.jpeg"/><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2" Type="http://schemas.openxmlformats.org/officeDocument/2006/relationships/image" Target="../media/image522.jpeg"/><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2" Type="http://schemas.openxmlformats.org/officeDocument/2006/relationships/image" Target="../media/image523.jpeg"/><Relationship Id="rId1" Type="http://schemas.openxmlformats.org/officeDocument/2006/relationships/slideLayout" Target="../slideLayouts/slideLayout1.xml"/></Relationships>
</file>

<file path=ppt/slides/_rels/slide277.xml.rels><?xml version="1.0" encoding="UTF-8" standalone="yes"?>
<Relationships xmlns="http://schemas.openxmlformats.org/package/2006/relationships"><Relationship Id="rId8" Type="http://schemas.openxmlformats.org/officeDocument/2006/relationships/image" Target="../media/image530.jpeg"/><Relationship Id="rId3" Type="http://schemas.openxmlformats.org/officeDocument/2006/relationships/image" Target="../media/image525.jpeg"/><Relationship Id="rId7" Type="http://schemas.openxmlformats.org/officeDocument/2006/relationships/image" Target="../media/image529.jpeg"/><Relationship Id="rId2" Type="http://schemas.openxmlformats.org/officeDocument/2006/relationships/image" Target="../media/image524.jpeg"/><Relationship Id="rId1" Type="http://schemas.openxmlformats.org/officeDocument/2006/relationships/slideLayout" Target="../slideLayouts/slideLayout1.xml"/><Relationship Id="rId6" Type="http://schemas.openxmlformats.org/officeDocument/2006/relationships/image" Target="../media/image528.jpeg"/><Relationship Id="rId5" Type="http://schemas.openxmlformats.org/officeDocument/2006/relationships/image" Target="../media/image527.jpeg"/><Relationship Id="rId10" Type="http://schemas.openxmlformats.org/officeDocument/2006/relationships/image" Target="../media/image532.jpeg"/><Relationship Id="rId4" Type="http://schemas.openxmlformats.org/officeDocument/2006/relationships/image" Target="../media/image526.jpeg"/><Relationship Id="rId9" Type="http://schemas.openxmlformats.org/officeDocument/2006/relationships/image" Target="../media/image531.jpeg"/></Relationships>
</file>

<file path=ppt/slides/_rels/slide278.xml.rels><?xml version="1.0" encoding="UTF-8" standalone="yes"?>
<Relationships xmlns="http://schemas.openxmlformats.org/package/2006/relationships"><Relationship Id="rId2" Type="http://schemas.openxmlformats.org/officeDocument/2006/relationships/image" Target="../media/image533.jpeg"/><Relationship Id="rId1" Type="http://schemas.openxmlformats.org/officeDocument/2006/relationships/slideLayout" Target="../slideLayouts/slideLayout1.xml"/></Relationships>
</file>

<file path=ppt/slides/_rels/slide279.xml.rels><?xml version="1.0" encoding="UTF-8" standalone="yes"?>
<Relationships xmlns="http://schemas.openxmlformats.org/package/2006/relationships"><Relationship Id="rId3" Type="http://schemas.openxmlformats.org/officeDocument/2006/relationships/image" Target="../media/image535.jpeg"/><Relationship Id="rId2" Type="http://schemas.openxmlformats.org/officeDocument/2006/relationships/image" Target="../media/image534.jpeg"/><Relationship Id="rId1" Type="http://schemas.openxmlformats.org/officeDocument/2006/relationships/slideLayout" Target="../slideLayouts/slideLayout1.xml"/><Relationship Id="rId4" Type="http://schemas.openxmlformats.org/officeDocument/2006/relationships/image" Target="../media/image536.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538.jpeg"/><Relationship Id="rId2" Type="http://schemas.openxmlformats.org/officeDocument/2006/relationships/image" Target="../media/image537.jpeg"/><Relationship Id="rId1" Type="http://schemas.openxmlformats.org/officeDocument/2006/relationships/slideLayout" Target="../slideLayouts/slideLayout1.xml"/></Relationships>
</file>

<file path=ppt/slides/_rels/slide281.xml.rels><?xml version="1.0" encoding="UTF-8" standalone="yes"?>
<Relationships xmlns="http://schemas.openxmlformats.org/package/2006/relationships"><Relationship Id="rId8" Type="http://schemas.openxmlformats.org/officeDocument/2006/relationships/image" Target="../media/image545.jpeg"/><Relationship Id="rId3" Type="http://schemas.openxmlformats.org/officeDocument/2006/relationships/image" Target="../media/image540.jpeg"/><Relationship Id="rId7" Type="http://schemas.openxmlformats.org/officeDocument/2006/relationships/image" Target="../media/image544.jpeg"/><Relationship Id="rId2" Type="http://schemas.openxmlformats.org/officeDocument/2006/relationships/image" Target="../media/image539.jpeg"/><Relationship Id="rId1" Type="http://schemas.openxmlformats.org/officeDocument/2006/relationships/slideLayout" Target="../slideLayouts/slideLayout1.xml"/><Relationship Id="rId6" Type="http://schemas.openxmlformats.org/officeDocument/2006/relationships/image" Target="../media/image543.jpeg"/><Relationship Id="rId5" Type="http://schemas.openxmlformats.org/officeDocument/2006/relationships/image" Target="../media/image542.jpeg"/><Relationship Id="rId4" Type="http://schemas.openxmlformats.org/officeDocument/2006/relationships/image" Target="../media/image541.jpeg"/></Relationships>
</file>

<file path=ppt/slides/_rels/slide282.xml.rels><?xml version="1.0" encoding="UTF-8" standalone="yes"?>
<Relationships xmlns="http://schemas.openxmlformats.org/package/2006/relationships"><Relationship Id="rId3" Type="http://schemas.openxmlformats.org/officeDocument/2006/relationships/image" Target="../media/image547.jpeg"/><Relationship Id="rId2" Type="http://schemas.openxmlformats.org/officeDocument/2006/relationships/image" Target="../media/image546.jpeg"/><Relationship Id="rId1" Type="http://schemas.openxmlformats.org/officeDocument/2006/relationships/slideLayout" Target="../slideLayouts/slideLayout1.xml"/></Relationships>
</file>

<file path=ppt/slides/_rels/slide283.xml.rels><?xml version="1.0" encoding="UTF-8" standalone="yes"?>
<Relationships xmlns="http://schemas.openxmlformats.org/package/2006/relationships"><Relationship Id="rId2" Type="http://schemas.openxmlformats.org/officeDocument/2006/relationships/image" Target="../media/image548.jpeg"/><Relationship Id="rId1" Type="http://schemas.openxmlformats.org/officeDocument/2006/relationships/slideLayout" Target="../slideLayouts/slideLayout1.xml"/></Relationships>
</file>

<file path=ppt/slides/_rels/slide284.xml.rels><?xml version="1.0" encoding="UTF-8" standalone="yes"?>
<Relationships xmlns="http://schemas.openxmlformats.org/package/2006/relationships"><Relationship Id="rId8" Type="http://schemas.openxmlformats.org/officeDocument/2006/relationships/image" Target="../media/image555.jpeg"/><Relationship Id="rId3" Type="http://schemas.openxmlformats.org/officeDocument/2006/relationships/image" Target="../media/image550.jpeg"/><Relationship Id="rId7" Type="http://schemas.openxmlformats.org/officeDocument/2006/relationships/image" Target="../media/image554.jpeg"/><Relationship Id="rId2" Type="http://schemas.openxmlformats.org/officeDocument/2006/relationships/image" Target="../media/image549.jpeg"/><Relationship Id="rId1" Type="http://schemas.openxmlformats.org/officeDocument/2006/relationships/slideLayout" Target="../slideLayouts/slideLayout1.xml"/><Relationship Id="rId6" Type="http://schemas.openxmlformats.org/officeDocument/2006/relationships/image" Target="../media/image553.jpeg"/><Relationship Id="rId5" Type="http://schemas.openxmlformats.org/officeDocument/2006/relationships/image" Target="../media/image552.jpeg"/><Relationship Id="rId4" Type="http://schemas.openxmlformats.org/officeDocument/2006/relationships/image" Target="../media/image551.jpeg"/><Relationship Id="rId9" Type="http://schemas.openxmlformats.org/officeDocument/2006/relationships/image" Target="../media/image556.jpeg"/></Relationships>
</file>

<file path=ppt/slides/_rels/slide285.xml.rels><?xml version="1.0" encoding="UTF-8" standalone="yes"?>
<Relationships xmlns="http://schemas.openxmlformats.org/package/2006/relationships"><Relationship Id="rId3" Type="http://schemas.openxmlformats.org/officeDocument/2006/relationships/image" Target="../media/image558.jpeg"/><Relationship Id="rId2" Type="http://schemas.openxmlformats.org/officeDocument/2006/relationships/image" Target="../media/image557.jpeg"/><Relationship Id="rId1" Type="http://schemas.openxmlformats.org/officeDocument/2006/relationships/slideLayout" Target="../slideLayouts/slideLayout1.xml"/><Relationship Id="rId5" Type="http://schemas.openxmlformats.org/officeDocument/2006/relationships/image" Target="../media/image560.jpeg"/><Relationship Id="rId4" Type="http://schemas.openxmlformats.org/officeDocument/2006/relationships/image" Target="../media/image559.jpeg"/></Relationships>
</file>

<file path=ppt/slides/_rels/slide286.xml.rels><?xml version="1.0" encoding="UTF-8" standalone="yes"?>
<Relationships xmlns="http://schemas.openxmlformats.org/package/2006/relationships"><Relationship Id="rId3" Type="http://schemas.openxmlformats.org/officeDocument/2006/relationships/image" Target="../media/image559.jpeg"/><Relationship Id="rId2" Type="http://schemas.openxmlformats.org/officeDocument/2006/relationships/image" Target="../media/image561.jpeg"/><Relationship Id="rId1" Type="http://schemas.openxmlformats.org/officeDocument/2006/relationships/slideLayout" Target="../slideLayouts/slideLayout1.xml"/><Relationship Id="rId5" Type="http://schemas.openxmlformats.org/officeDocument/2006/relationships/image" Target="../media/image563.jpeg"/><Relationship Id="rId4" Type="http://schemas.openxmlformats.org/officeDocument/2006/relationships/image" Target="../media/image562.jpeg"/></Relationships>
</file>

<file path=ppt/slides/_rels/slide287.xml.rels><?xml version="1.0" encoding="UTF-8" standalone="yes"?>
<Relationships xmlns="http://schemas.openxmlformats.org/package/2006/relationships"><Relationship Id="rId8" Type="http://schemas.openxmlformats.org/officeDocument/2006/relationships/image" Target="../media/image570.jpeg"/><Relationship Id="rId3" Type="http://schemas.openxmlformats.org/officeDocument/2006/relationships/image" Target="../media/image565.jpeg"/><Relationship Id="rId7" Type="http://schemas.openxmlformats.org/officeDocument/2006/relationships/image" Target="../media/image569.jpeg"/><Relationship Id="rId2" Type="http://schemas.openxmlformats.org/officeDocument/2006/relationships/image" Target="../media/image564.jpeg"/><Relationship Id="rId1" Type="http://schemas.openxmlformats.org/officeDocument/2006/relationships/slideLayout" Target="../slideLayouts/slideLayout1.xml"/><Relationship Id="rId6" Type="http://schemas.openxmlformats.org/officeDocument/2006/relationships/image" Target="../media/image568.jpeg"/><Relationship Id="rId5" Type="http://schemas.openxmlformats.org/officeDocument/2006/relationships/image" Target="../media/image567.jpeg"/><Relationship Id="rId4" Type="http://schemas.openxmlformats.org/officeDocument/2006/relationships/image" Target="../media/image566.jpeg"/><Relationship Id="rId9" Type="http://schemas.openxmlformats.org/officeDocument/2006/relationships/image" Target="../media/image571.jpeg"/></Relationships>
</file>

<file path=ppt/slides/_rels/slide288.xml.rels><?xml version="1.0" encoding="UTF-8" standalone="yes"?>
<Relationships xmlns="http://schemas.openxmlformats.org/package/2006/relationships"><Relationship Id="rId3" Type="http://schemas.openxmlformats.org/officeDocument/2006/relationships/image" Target="../media/image573.jpeg"/><Relationship Id="rId2" Type="http://schemas.openxmlformats.org/officeDocument/2006/relationships/image" Target="../media/image572.jpeg"/><Relationship Id="rId1" Type="http://schemas.openxmlformats.org/officeDocument/2006/relationships/slideLayout" Target="../slideLayouts/slideLayout1.xml"/></Relationships>
</file>

<file path=ppt/slides/_rels/slide289.xml.rels><?xml version="1.0" encoding="UTF-8" standalone="yes"?>
<Relationships xmlns="http://schemas.openxmlformats.org/package/2006/relationships"><Relationship Id="rId8" Type="http://schemas.openxmlformats.org/officeDocument/2006/relationships/image" Target="../media/image580.jpeg"/><Relationship Id="rId3" Type="http://schemas.openxmlformats.org/officeDocument/2006/relationships/image" Target="../media/image575.jpeg"/><Relationship Id="rId7" Type="http://schemas.openxmlformats.org/officeDocument/2006/relationships/image" Target="../media/image579.jpeg"/><Relationship Id="rId2" Type="http://schemas.openxmlformats.org/officeDocument/2006/relationships/image" Target="../media/image574.jpeg"/><Relationship Id="rId1" Type="http://schemas.openxmlformats.org/officeDocument/2006/relationships/slideLayout" Target="../slideLayouts/slideLayout1.xml"/><Relationship Id="rId6" Type="http://schemas.openxmlformats.org/officeDocument/2006/relationships/image" Target="../media/image578.jpeg"/><Relationship Id="rId5" Type="http://schemas.openxmlformats.org/officeDocument/2006/relationships/image" Target="../media/image577.jpeg"/><Relationship Id="rId10" Type="http://schemas.openxmlformats.org/officeDocument/2006/relationships/image" Target="../media/image582.jpeg"/><Relationship Id="rId4" Type="http://schemas.openxmlformats.org/officeDocument/2006/relationships/image" Target="../media/image576.jpeg"/><Relationship Id="rId9" Type="http://schemas.openxmlformats.org/officeDocument/2006/relationships/image" Target="../media/image58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2" Type="http://schemas.openxmlformats.org/officeDocument/2006/relationships/image" Target="../media/image583.jpeg"/><Relationship Id="rId1" Type="http://schemas.openxmlformats.org/officeDocument/2006/relationships/slideLayout" Target="../slideLayouts/slideLayout1.xml"/></Relationships>
</file>

<file path=ppt/slides/_rels/slide291.xml.rels><?xml version="1.0" encoding="UTF-8" standalone="yes"?>
<Relationships xmlns="http://schemas.openxmlformats.org/package/2006/relationships"><Relationship Id="rId3" Type="http://schemas.openxmlformats.org/officeDocument/2006/relationships/image" Target="../media/image585.jpeg"/><Relationship Id="rId2" Type="http://schemas.openxmlformats.org/officeDocument/2006/relationships/image" Target="../media/image584.jpeg"/><Relationship Id="rId1" Type="http://schemas.openxmlformats.org/officeDocument/2006/relationships/slideLayout" Target="../slideLayouts/slideLayout1.xml"/><Relationship Id="rId4" Type="http://schemas.openxmlformats.org/officeDocument/2006/relationships/image" Target="../media/image586.jpeg"/></Relationships>
</file>

<file path=ppt/slides/_rels/slide29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1.xml"/><Relationship Id="rId5" Type="http://schemas.openxmlformats.org/officeDocument/2006/relationships/image" Target="../media/image58.jpeg"/><Relationship Id="rId4" Type="http://schemas.openxmlformats.org/officeDocument/2006/relationships/image" Target="../media/image57.jpeg"/></Relationships>
</file>

<file path=ppt/slides/_rels/slide61.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62.jpeg"/><Relationship Id="rId7" Type="http://schemas.openxmlformats.org/officeDocument/2006/relationships/image" Target="../media/image66.jpeg"/><Relationship Id="rId2" Type="http://schemas.openxmlformats.org/officeDocument/2006/relationships/image" Target="../media/image61.jpeg"/><Relationship Id="rId1" Type="http://schemas.openxmlformats.org/officeDocument/2006/relationships/slideLayout" Target="../slideLayouts/slideLayout1.xml"/><Relationship Id="rId6" Type="http://schemas.openxmlformats.org/officeDocument/2006/relationships/image" Target="../media/image65.jpeg"/><Relationship Id="rId5" Type="http://schemas.openxmlformats.org/officeDocument/2006/relationships/image" Target="../media/image64.jpeg"/><Relationship Id="rId4" Type="http://schemas.openxmlformats.org/officeDocument/2006/relationships/image" Target="../media/image63.jpeg"/></Relationships>
</file>

<file path=ppt/slides/_rels/slide69.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xml"/><Relationship Id="rId4" Type="http://schemas.openxmlformats.org/officeDocument/2006/relationships/image" Target="../media/image72.jpeg"/></Relationships>
</file>

<file path=ppt/slides/_rels/slide73.xml.rels><?xml version="1.0" encoding="UTF-8" standalone="yes"?>
<Relationships xmlns="http://schemas.openxmlformats.org/package/2006/relationships"><Relationship Id="rId8" Type="http://schemas.openxmlformats.org/officeDocument/2006/relationships/image" Target="../media/image78.jpeg"/><Relationship Id="rId3" Type="http://schemas.openxmlformats.org/officeDocument/2006/relationships/image" Target="../media/image74.jpeg"/><Relationship Id="rId7" Type="http://schemas.openxmlformats.org/officeDocument/2006/relationships/hyperlink" Target="http://cuteinkorea.com/wp-content/uploads/2012/09/8sec30.jpg" TargetMode="External"/><Relationship Id="rId2" Type="http://schemas.openxmlformats.org/officeDocument/2006/relationships/image" Target="../media/image73.jpeg"/><Relationship Id="rId1" Type="http://schemas.openxmlformats.org/officeDocument/2006/relationships/slideLayout" Target="../slideLayouts/slideLayout1.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7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1.xml"/><Relationship Id="rId5" Type="http://schemas.openxmlformats.org/officeDocument/2006/relationships/image" Target="../media/image82.jpeg"/><Relationship Id="rId4" Type="http://schemas.openxmlformats.org/officeDocument/2006/relationships/image" Target="../media/image81.jpeg"/></Relationships>
</file>

<file path=ppt/slides/_rels/slide75.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xml"/><Relationship Id="rId4" Type="http://schemas.openxmlformats.org/officeDocument/2006/relationships/image" Target="../media/image85.jpeg"/></Relationships>
</file>

<file path=ppt/slides/_rels/slide7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image" Target="../media/image86.jpeg"/><Relationship Id="rId1" Type="http://schemas.openxmlformats.org/officeDocument/2006/relationships/slideLayout" Target="../slideLayouts/slideLayout1.xml"/><Relationship Id="rId4" Type="http://schemas.openxmlformats.org/officeDocument/2006/relationships/image" Target="../media/image88.jpeg"/></Relationships>
</file>

<file path=ppt/slides/_rels/slide77.xml.rels><?xml version="1.0" encoding="UTF-8" standalone="yes"?>
<Relationships xmlns="http://schemas.openxmlformats.org/package/2006/relationships"><Relationship Id="rId3" Type="http://schemas.openxmlformats.org/officeDocument/2006/relationships/hyperlink" Target="http://www.google.com.hk/url?sa=i&amp;rct=j&amp;q=Initial%20LOGO&amp;source=images&amp;cd=&amp;cad=rja&amp;docid=PxK94S_KbtDC6M&amp;tbnid=o4VR3lTF6gJNnM:&amp;ved=0CAUQjRw&amp;url=http://share.mydress.com/initialfashion/photo/5951&amp;ei=lhXVUcr5LOaUiAfepYDQBg&amp;psig=AFQjCNEA0Y4rOQtQN9B8q1sF0ZkZScI-Kg&amp;ust=1373005583176478" TargetMode="External"/><Relationship Id="rId2" Type="http://schemas.openxmlformats.org/officeDocument/2006/relationships/image" Target="../media/image89.jpeg"/><Relationship Id="rId1" Type="http://schemas.openxmlformats.org/officeDocument/2006/relationships/slideLayout" Target="../slideLayouts/slideLayout1.xml"/><Relationship Id="rId5" Type="http://schemas.openxmlformats.org/officeDocument/2006/relationships/image" Target="../media/image91.jpeg"/><Relationship Id="rId4" Type="http://schemas.openxmlformats.org/officeDocument/2006/relationships/image" Target="../media/image90.jpeg"/></Relationships>
</file>

<file path=ppt/slides/_rels/slide78.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1.xml"/><Relationship Id="rId5" Type="http://schemas.openxmlformats.org/officeDocument/2006/relationships/image" Target="../media/image95.jpeg"/><Relationship Id="rId4" Type="http://schemas.openxmlformats.org/officeDocument/2006/relationships/image" Target="../media/image94.jpeg"/></Relationships>
</file>

<file path=ppt/slides/_rels/slide79.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1.xml"/><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1.xml"/><Relationship Id="rId6" Type="http://schemas.openxmlformats.org/officeDocument/2006/relationships/image" Target="../media/image105.jpeg"/><Relationship Id="rId5" Type="http://schemas.openxmlformats.org/officeDocument/2006/relationships/image" Target="../media/image104.jpeg"/><Relationship Id="rId4" Type="http://schemas.openxmlformats.org/officeDocument/2006/relationships/image" Target="../media/image103.jpeg"/></Relationships>
</file>

<file path=ppt/slides/_rels/slide81.xml.rels><?xml version="1.0" encoding="UTF-8" standalone="yes"?>
<Relationships xmlns="http://schemas.openxmlformats.org/package/2006/relationships"><Relationship Id="rId3" Type="http://schemas.openxmlformats.org/officeDocument/2006/relationships/image" Target="../media/image107.jpeg"/><Relationship Id="rId7" Type="http://schemas.openxmlformats.org/officeDocument/2006/relationships/image" Target="../media/image111.jpeg"/><Relationship Id="rId2" Type="http://schemas.openxmlformats.org/officeDocument/2006/relationships/image" Target="../media/image106.jpeg"/><Relationship Id="rId1" Type="http://schemas.openxmlformats.org/officeDocument/2006/relationships/slideLayout" Target="../slideLayouts/slideLayout1.xml"/><Relationship Id="rId6" Type="http://schemas.openxmlformats.org/officeDocument/2006/relationships/image" Target="../media/image110.jpeg"/><Relationship Id="rId5" Type="http://schemas.openxmlformats.org/officeDocument/2006/relationships/image" Target="../media/image109.jpeg"/><Relationship Id="rId4" Type="http://schemas.openxmlformats.org/officeDocument/2006/relationships/image" Target="../media/image108.jpeg"/></Relationships>
</file>

<file path=ppt/slides/_rels/slide82.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jpeg"/><Relationship Id="rId1" Type="http://schemas.openxmlformats.org/officeDocument/2006/relationships/slideLayout" Target="../slideLayouts/slideLayout1.xml"/><Relationship Id="rId4" Type="http://schemas.openxmlformats.org/officeDocument/2006/relationships/image" Target="../media/image114.jpeg"/></Relationships>
</file>

<file path=ppt/slides/_rels/slide83.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1.xml"/><Relationship Id="rId4" Type="http://schemas.openxmlformats.org/officeDocument/2006/relationships/image" Target="../media/image117.jpeg"/></Relationships>
</file>

<file path=ppt/slides/_rels/slide8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xml"/><Relationship Id="rId4" Type="http://schemas.openxmlformats.org/officeDocument/2006/relationships/image" Target="../media/image120.jpeg"/></Relationships>
</file>

<file path=ppt/slides/_rels/slide85.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1.xml"/><Relationship Id="rId5" Type="http://schemas.openxmlformats.org/officeDocument/2006/relationships/image" Target="../media/image124.jpeg"/><Relationship Id="rId4" Type="http://schemas.openxmlformats.org/officeDocument/2006/relationships/image" Target="../media/image123.jpeg"/></Relationships>
</file>

<file path=ppt/slides/_rels/slide86.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1.xml"/><Relationship Id="rId4" Type="http://schemas.openxmlformats.org/officeDocument/2006/relationships/image" Target="../media/image127.jpeg"/></Relationships>
</file>

<file path=ppt/slides/_rels/slide87.xml.rels><?xml version="1.0" encoding="UTF-8" standalone="yes"?>
<Relationships xmlns="http://schemas.openxmlformats.org/package/2006/relationships"><Relationship Id="rId2" Type="http://schemas.openxmlformats.org/officeDocument/2006/relationships/image" Target="../media/image128.jpeg"/><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1.xml"/><Relationship Id="rId4" Type="http://schemas.openxmlformats.org/officeDocument/2006/relationships/image" Target="../media/image133.jpeg"/></Relationships>
</file>

<file path=ppt/slides/_rels/slide9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6755891"/>
            <a:ext cx="9144000" cy="91897"/>
          </a:xfrm>
          <a:custGeom>
            <a:avLst/>
            <a:gdLst>
              <a:gd name="connsiteX0" fmla="*/ 0 w 9144000"/>
              <a:gd name="connsiteY0" fmla="*/ 0 h 91897"/>
              <a:gd name="connsiteX1" fmla="*/ 9144000 w 9144000"/>
              <a:gd name="connsiteY1" fmla="*/ 0 h 91897"/>
              <a:gd name="connsiteX2" fmla="*/ 9144000 w 9144000"/>
              <a:gd name="connsiteY2" fmla="*/ 91896 h 91897"/>
              <a:gd name="connsiteX3" fmla="*/ 0 w 9144000"/>
              <a:gd name="connsiteY3" fmla="*/ 91896 h 91897"/>
              <a:gd name="connsiteX4" fmla="*/ 0 w 9144000"/>
              <a:gd name="connsiteY4" fmla="*/ 0 h 918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91897">
                <a:moveTo>
                  <a:pt x="0" y="0"/>
                </a:moveTo>
                <a:lnTo>
                  <a:pt x="9144000" y="0"/>
                </a:lnTo>
                <a:lnTo>
                  <a:pt x="9144000" y="91896"/>
                </a:lnTo>
                <a:lnTo>
                  <a:pt x="0" y="91896"/>
                </a:lnTo>
                <a:lnTo>
                  <a:pt x="0" y="0"/>
                </a:lnTo>
              </a:path>
            </a:pathLst>
          </a:custGeom>
          <a:solidFill>
            <a:srgbClr val="006A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0" y="6755891"/>
            <a:ext cx="9144000" cy="91897"/>
          </a:xfrm>
          <a:custGeom>
            <a:avLst/>
            <a:gdLst>
              <a:gd name="connsiteX0" fmla="*/ 0 w 9144000"/>
              <a:gd name="connsiteY0" fmla="*/ 0 h 91897"/>
              <a:gd name="connsiteX1" fmla="*/ 9144000 w 9144000"/>
              <a:gd name="connsiteY1" fmla="*/ 0 h 91897"/>
              <a:gd name="connsiteX2" fmla="*/ 9144000 w 9144000"/>
              <a:gd name="connsiteY2" fmla="*/ 91896 h 91897"/>
              <a:gd name="connsiteX3" fmla="*/ 0 w 9144000"/>
              <a:gd name="connsiteY3" fmla="*/ 91896 h 91897"/>
              <a:gd name="connsiteX4" fmla="*/ 0 w 9144000"/>
              <a:gd name="connsiteY4" fmla="*/ 0 h 918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91897">
                <a:moveTo>
                  <a:pt x="0" y="0"/>
                </a:moveTo>
                <a:lnTo>
                  <a:pt x="9144000" y="0"/>
                </a:lnTo>
                <a:lnTo>
                  <a:pt x="9144000" y="91896"/>
                </a:lnTo>
                <a:lnTo>
                  <a:pt x="0" y="91896"/>
                </a:lnTo>
                <a:lnTo>
                  <a:pt x="0" y="0"/>
                </a:lnTo>
              </a:path>
            </a:pathLst>
          </a:custGeom>
          <a:solidFill>
            <a:srgbClr val="006A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0" y="0"/>
            <a:ext cx="9144000" cy="4401311"/>
          </a:xfrm>
          <a:custGeom>
            <a:avLst/>
            <a:gdLst>
              <a:gd name="connsiteX0" fmla="*/ 0 w 9144000"/>
              <a:gd name="connsiteY0" fmla="*/ 4401311 h 4401311"/>
              <a:gd name="connsiteX1" fmla="*/ 9144000 w 9144000"/>
              <a:gd name="connsiteY1" fmla="*/ 4401311 h 4401311"/>
              <a:gd name="connsiteX2" fmla="*/ 9144000 w 9144000"/>
              <a:gd name="connsiteY2" fmla="*/ 0 h 4401311"/>
              <a:gd name="connsiteX3" fmla="*/ 0 w 9144000"/>
              <a:gd name="connsiteY3" fmla="*/ 0 h 4401311"/>
              <a:gd name="connsiteX4" fmla="*/ 0 w 9144000"/>
              <a:gd name="connsiteY4" fmla="*/ 4401311 h 44013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4401311">
                <a:moveTo>
                  <a:pt x="0" y="4401311"/>
                </a:moveTo>
                <a:lnTo>
                  <a:pt x="9144000" y="4401311"/>
                </a:lnTo>
                <a:lnTo>
                  <a:pt x="9144000" y="0"/>
                </a:lnTo>
                <a:lnTo>
                  <a:pt x="0" y="0"/>
                </a:lnTo>
                <a:lnTo>
                  <a:pt x="0" y="4401311"/>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0" y="0"/>
            <a:ext cx="9144000" cy="4419600"/>
          </a:xfrm>
          <a:prstGeom prst="rect">
            <a:avLst/>
          </a:prstGeom>
          <a:noFill/>
        </p:spPr>
      </p:pic>
      <p:pic>
        <p:nvPicPr>
          <p:cNvPr id="6" name="Picture 3"/>
          <p:cNvPicPr>
            <a:picLocks noChangeAspect="1" noChangeArrowheads="1"/>
          </p:cNvPicPr>
          <p:nvPr/>
        </p:nvPicPr>
        <p:blipFill>
          <a:blip r:embed="rId3"/>
          <a:srcRect/>
          <a:stretch>
            <a:fillRect/>
          </a:stretch>
        </p:blipFill>
        <p:spPr bwMode="auto">
          <a:xfrm>
            <a:off x="457200" y="6223000"/>
            <a:ext cx="1206500" cy="4572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8674100" y="5359400"/>
            <a:ext cx="469900" cy="876300"/>
          </a:xfrm>
          <a:prstGeom prst="rect">
            <a:avLst/>
          </a:prstGeom>
          <a:noFill/>
        </p:spPr>
      </p:pic>
      <p:sp>
        <p:nvSpPr>
          <p:cNvPr id="8" name="TextBox 1"/>
          <p:cNvSpPr txBox="1"/>
          <p:nvPr/>
        </p:nvSpPr>
        <p:spPr>
          <a:xfrm>
            <a:off x="469900" y="4889500"/>
            <a:ext cx="4546600" cy="266700"/>
          </a:xfrm>
          <a:prstGeom prst="rect">
            <a:avLst/>
          </a:prstGeom>
          <a:noFill/>
        </p:spPr>
        <p:txBody>
          <a:bodyPr wrap="none" lIns="0" tIns="0" rIns="0" rtlCol="0">
            <a:spAutoFit/>
          </a:bodyPr>
          <a:lstStyle/>
          <a:p>
            <a:pPr>
              <a:lnSpc>
                <a:spcPts val="2100"/>
              </a:lnSpc>
            </a:pPr>
            <a:r>
              <a:rPr lang="en-US" altLang="zh-CN" sz="2100" dirty="0">
                <a:solidFill>
                  <a:srgbClr val="000000"/>
                </a:solidFill>
                <a:latin typeface="Times New Roman" panose="02020603050405020304" pitchFamily="18" charset="0"/>
                <a:cs typeface="Times New Roman" panose="02020603050405020304" pitchFamily="18" charset="0"/>
              </a:rPr>
              <a:t>万象天地项目商业定位报告（中期稿）</a:t>
            </a:r>
          </a:p>
        </p:txBody>
      </p:sp>
      <p:sp>
        <p:nvSpPr>
          <p:cNvPr id="9" name="TextBox 1"/>
          <p:cNvSpPr txBox="1"/>
          <p:nvPr/>
        </p:nvSpPr>
        <p:spPr>
          <a:xfrm>
            <a:off x="469900" y="5308600"/>
            <a:ext cx="3035300" cy="190500"/>
          </a:xfrm>
          <a:prstGeom prst="rect">
            <a:avLst/>
          </a:prstGeom>
          <a:noFill/>
        </p:spPr>
        <p:txBody>
          <a:bodyPr wrap="none" lIns="0" tIns="0" rIns="0" rtlCol="0">
            <a:spAutoFit/>
          </a:bodyPr>
          <a:lstStyle/>
          <a:p>
            <a:pPr>
              <a:lnSpc>
                <a:spcPts val="1500"/>
              </a:lnSpc>
            </a:pPr>
            <a:r>
              <a:rPr lang="en-US" altLang="zh-CN" sz="1595" dirty="0">
                <a:solidFill>
                  <a:srgbClr val="000000"/>
                </a:solidFill>
                <a:latin typeface="Times New Roman" panose="02020603050405020304" pitchFamily="18" charset="0"/>
                <a:cs typeface="Times New Roman" panose="02020603050405020304" pitchFamily="18" charset="0"/>
              </a:rPr>
              <a:t>呈至：华润（深圳）置地有限公司</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151888" y="4440935"/>
            <a:ext cx="581786" cy="1003680"/>
          </a:xfrm>
          <a:custGeom>
            <a:avLst/>
            <a:gdLst>
              <a:gd name="connsiteX0" fmla="*/ 0 w 581786"/>
              <a:gd name="connsiteY0" fmla="*/ 0 h 1003680"/>
              <a:gd name="connsiteX1" fmla="*/ 581786 w 581786"/>
              <a:gd name="connsiteY1" fmla="*/ 185801 h 1003680"/>
              <a:gd name="connsiteX2" fmla="*/ 0 w 581786"/>
              <a:gd name="connsiteY2" fmla="*/ 1003680 h 1003680"/>
              <a:gd name="connsiteX3" fmla="*/ 0 w 581786"/>
              <a:gd name="connsiteY3" fmla="*/ 0 h 1003680"/>
            </a:gdLst>
            <a:ahLst/>
            <a:cxnLst>
              <a:cxn ang="0">
                <a:pos x="connsiteX0" y="connsiteY0"/>
              </a:cxn>
              <a:cxn ang="1">
                <a:pos x="connsiteX1" y="connsiteY1"/>
              </a:cxn>
              <a:cxn ang="2">
                <a:pos x="connsiteX2" y="connsiteY2"/>
              </a:cxn>
              <a:cxn ang="3">
                <a:pos x="connsiteX3" y="connsiteY3"/>
              </a:cxn>
            </a:cxnLst>
            <a:rect l="l" t="t" r="r" b="b"/>
            <a:pathLst>
              <a:path w="581786" h="1003680">
                <a:moveTo>
                  <a:pt x="0" y="0"/>
                </a:moveTo>
                <a:cubicBezTo>
                  <a:pt x="208533" y="0"/>
                  <a:pt x="411860" y="64897"/>
                  <a:pt x="581786" y="185801"/>
                </a:cubicBezTo>
                <a:lnTo>
                  <a:pt x="0" y="1003680"/>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136197" y="4485385"/>
            <a:ext cx="2006996" cy="2001011"/>
          </a:xfrm>
          <a:custGeom>
            <a:avLst/>
            <a:gdLst>
              <a:gd name="connsiteX0" fmla="*/ 1585285 w 2006996"/>
              <a:gd name="connsiteY0" fmla="*/ 179578 h 2001011"/>
              <a:gd name="connsiteX1" fmla="*/ 1821378 w 2006996"/>
              <a:gd name="connsiteY1" fmla="*/ 1579283 h 2001011"/>
              <a:gd name="connsiteX2" fmla="*/ 421711 w 2006996"/>
              <a:gd name="connsiteY2" fmla="*/ 1815414 h 2001011"/>
              <a:gd name="connsiteX3" fmla="*/ 185618 w 2006996"/>
              <a:gd name="connsiteY3" fmla="*/ 415798 h 2001011"/>
              <a:gd name="connsiteX4" fmla="*/ 892754 w 2006996"/>
              <a:gd name="connsiteY4" fmla="*/ 0 h 2001011"/>
              <a:gd name="connsiteX5" fmla="*/ 1003498 w 2006996"/>
              <a:gd name="connsiteY5" fmla="*/ 997458 h 2001011"/>
              <a:gd name="connsiteX6" fmla="*/ 1585285 w 2006996"/>
              <a:gd name="connsiteY6" fmla="*/ 179578 h 20010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006996" h="2001011">
                <a:moveTo>
                  <a:pt x="1585285" y="179578"/>
                </a:moveTo>
                <a:cubicBezTo>
                  <a:pt x="2037024" y="500888"/>
                  <a:pt x="2142688" y="1127569"/>
                  <a:pt x="1821378" y="1579283"/>
                </a:cubicBezTo>
                <a:cubicBezTo>
                  <a:pt x="1500068" y="2030996"/>
                  <a:pt x="873450" y="2136724"/>
                  <a:pt x="421711" y="1815414"/>
                </a:cubicBezTo>
                <a:cubicBezTo>
                  <a:pt x="-29989" y="1494116"/>
                  <a:pt x="-135717" y="867410"/>
                  <a:pt x="185618" y="415798"/>
                </a:cubicBezTo>
                <a:cubicBezTo>
                  <a:pt x="351353" y="182753"/>
                  <a:pt x="608528" y="31496"/>
                  <a:pt x="892754" y="0"/>
                </a:cubicBezTo>
                <a:lnTo>
                  <a:pt x="1003498" y="997458"/>
                </a:lnTo>
                <a:lnTo>
                  <a:pt x="1585285" y="179578"/>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026666" y="4439158"/>
            <a:ext cx="110870" cy="1003680"/>
          </a:xfrm>
          <a:custGeom>
            <a:avLst/>
            <a:gdLst>
              <a:gd name="connsiteX0" fmla="*/ 0 w 110870"/>
              <a:gd name="connsiteY0" fmla="*/ 6095 h 1003680"/>
              <a:gd name="connsiteX1" fmla="*/ 110870 w 110870"/>
              <a:gd name="connsiteY1" fmla="*/ 0 h 1003680"/>
              <a:gd name="connsiteX2" fmla="*/ 110870 w 110870"/>
              <a:gd name="connsiteY2" fmla="*/ 1003680 h 1003680"/>
              <a:gd name="connsiteX3" fmla="*/ 0 w 110870"/>
              <a:gd name="connsiteY3" fmla="*/ 6095 h 1003680"/>
            </a:gdLst>
            <a:ahLst/>
            <a:cxnLst>
              <a:cxn ang="0">
                <a:pos x="connsiteX0" y="connsiteY0"/>
              </a:cxn>
              <a:cxn ang="1">
                <a:pos x="connsiteX1" y="connsiteY1"/>
              </a:cxn>
              <a:cxn ang="2">
                <a:pos x="connsiteX2" y="connsiteY2"/>
              </a:cxn>
              <a:cxn ang="3">
                <a:pos x="connsiteX3" y="connsiteY3"/>
              </a:cxn>
            </a:cxnLst>
            <a:rect l="l" t="t" r="r" b="b"/>
            <a:pathLst>
              <a:path w="110870" h="1003680">
                <a:moveTo>
                  <a:pt x="0" y="6095"/>
                </a:moveTo>
                <a:cubicBezTo>
                  <a:pt x="36829" y="2032"/>
                  <a:pt x="73786" y="0"/>
                  <a:pt x="110870" y="0"/>
                </a:cubicBezTo>
                <a:lnTo>
                  <a:pt x="110870" y="1003680"/>
                </a:lnTo>
                <a:lnTo>
                  <a:pt x="0" y="6095"/>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450338" y="4428490"/>
            <a:ext cx="320547" cy="66040"/>
          </a:xfrm>
          <a:custGeom>
            <a:avLst/>
            <a:gdLst>
              <a:gd name="connsiteX0" fmla="*/ 6350 w 320547"/>
              <a:gd name="connsiteY0" fmla="*/ 59689 h 66040"/>
              <a:gd name="connsiteX1" fmla="*/ 256285 w 320547"/>
              <a:gd name="connsiteY1" fmla="*/ 6350 h 66040"/>
              <a:gd name="connsiteX2" fmla="*/ 314197 w 320547"/>
              <a:gd name="connsiteY2" fmla="*/ 6350 h 66040"/>
            </a:gdLst>
            <a:ahLst/>
            <a:cxnLst>
              <a:cxn ang="0">
                <a:pos x="connsiteX0" y="connsiteY0"/>
              </a:cxn>
              <a:cxn ang="1">
                <a:pos x="connsiteX1" y="connsiteY1"/>
              </a:cxn>
              <a:cxn ang="2">
                <a:pos x="connsiteX2" y="connsiteY2"/>
              </a:cxn>
            </a:cxnLst>
            <a:rect l="l" t="t" r="r" b="b"/>
            <a:pathLst>
              <a:path w="320547" h="66040">
                <a:moveTo>
                  <a:pt x="6350" y="59689"/>
                </a:moveTo>
                <a:lnTo>
                  <a:pt x="256285" y="6350"/>
                </a:lnTo>
                <a:lnTo>
                  <a:pt x="314197"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1583182" y="4428490"/>
            <a:ext cx="504952" cy="18796"/>
          </a:xfrm>
          <a:custGeom>
            <a:avLst/>
            <a:gdLst>
              <a:gd name="connsiteX0" fmla="*/ 498601 w 504952"/>
              <a:gd name="connsiteY0" fmla="*/ 12445 h 18796"/>
              <a:gd name="connsiteX1" fmla="*/ 62738 w 504952"/>
              <a:gd name="connsiteY1" fmla="*/ 6350 h 18796"/>
              <a:gd name="connsiteX2" fmla="*/ 6350 w 504952"/>
              <a:gd name="connsiteY2" fmla="*/ 6350 h 18796"/>
            </a:gdLst>
            <a:ahLst/>
            <a:cxnLst>
              <a:cxn ang="0">
                <a:pos x="connsiteX0" y="connsiteY0"/>
              </a:cxn>
              <a:cxn ang="1">
                <a:pos x="connsiteX1" y="connsiteY1"/>
              </a:cxn>
              <a:cxn ang="2">
                <a:pos x="connsiteX2" y="connsiteY2"/>
              </a:cxn>
            </a:cxnLst>
            <a:rect l="l" t="t" r="r" b="b"/>
            <a:pathLst>
              <a:path w="504952" h="18796">
                <a:moveTo>
                  <a:pt x="498601" y="12445"/>
                </a:moveTo>
                <a:lnTo>
                  <a:pt x="62738" y="6350"/>
                </a:lnTo>
                <a:lnTo>
                  <a:pt x="6350"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1235710" y="2998977"/>
            <a:ext cx="3668776" cy="21844"/>
          </a:xfrm>
          <a:custGeom>
            <a:avLst/>
            <a:gdLst>
              <a:gd name="connsiteX0" fmla="*/ 6350 w 3668776"/>
              <a:gd name="connsiteY0" fmla="*/ 6350 h 21844"/>
              <a:gd name="connsiteX1" fmla="*/ 3662425 w 3668776"/>
              <a:gd name="connsiteY1" fmla="*/ 6350 h 21844"/>
            </a:gdLst>
            <a:ahLst/>
            <a:cxnLst>
              <a:cxn ang="0">
                <a:pos x="connsiteX0" y="connsiteY0"/>
              </a:cxn>
              <a:cxn ang="1">
                <a:pos x="connsiteX1" y="connsiteY1"/>
              </a:cxn>
            </a:cxnLst>
            <a:rect l="l" t="t" r="r" b="b"/>
            <a:pathLst>
              <a:path w="3668776" h="21844">
                <a:moveTo>
                  <a:pt x="6350" y="6350"/>
                </a:moveTo>
                <a:lnTo>
                  <a:pt x="366242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1235710" y="2665222"/>
            <a:ext cx="3668776" cy="21844"/>
          </a:xfrm>
          <a:custGeom>
            <a:avLst/>
            <a:gdLst>
              <a:gd name="connsiteX0" fmla="*/ 6350 w 3668776"/>
              <a:gd name="connsiteY0" fmla="*/ 6350 h 21844"/>
              <a:gd name="connsiteX1" fmla="*/ 3662425 w 3668776"/>
              <a:gd name="connsiteY1" fmla="*/ 6350 h 21844"/>
            </a:gdLst>
            <a:ahLst/>
            <a:cxnLst>
              <a:cxn ang="0">
                <a:pos x="connsiteX0" y="connsiteY0"/>
              </a:cxn>
              <a:cxn ang="1">
                <a:pos x="connsiteX1" y="connsiteY1"/>
              </a:cxn>
            </a:cxnLst>
            <a:rect l="l" t="t" r="r" b="b"/>
            <a:pathLst>
              <a:path w="3668776" h="21844">
                <a:moveTo>
                  <a:pt x="6350" y="6350"/>
                </a:moveTo>
                <a:lnTo>
                  <a:pt x="366242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1235710" y="2329942"/>
            <a:ext cx="3668776" cy="21844"/>
          </a:xfrm>
          <a:custGeom>
            <a:avLst/>
            <a:gdLst>
              <a:gd name="connsiteX0" fmla="*/ 6350 w 3668776"/>
              <a:gd name="connsiteY0" fmla="*/ 6350 h 21844"/>
              <a:gd name="connsiteX1" fmla="*/ 3662425 w 3668776"/>
              <a:gd name="connsiteY1" fmla="*/ 6350 h 21844"/>
            </a:gdLst>
            <a:ahLst/>
            <a:cxnLst>
              <a:cxn ang="0">
                <a:pos x="connsiteX0" y="connsiteY0"/>
              </a:cxn>
              <a:cxn ang="1">
                <a:pos x="connsiteX1" y="connsiteY1"/>
              </a:cxn>
            </a:cxnLst>
            <a:rect l="l" t="t" r="r" b="b"/>
            <a:pathLst>
              <a:path w="3668776" h="21844">
                <a:moveTo>
                  <a:pt x="6350" y="6350"/>
                </a:moveTo>
                <a:lnTo>
                  <a:pt x="366242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1235710" y="1996185"/>
            <a:ext cx="3668776" cy="21844"/>
          </a:xfrm>
          <a:custGeom>
            <a:avLst/>
            <a:gdLst>
              <a:gd name="connsiteX0" fmla="*/ 6350 w 3668776"/>
              <a:gd name="connsiteY0" fmla="*/ 6350 h 21844"/>
              <a:gd name="connsiteX1" fmla="*/ 3662425 w 3668776"/>
              <a:gd name="connsiteY1" fmla="*/ 6350 h 21844"/>
            </a:gdLst>
            <a:ahLst/>
            <a:cxnLst>
              <a:cxn ang="0">
                <a:pos x="connsiteX0" y="connsiteY0"/>
              </a:cxn>
              <a:cxn ang="1">
                <a:pos x="connsiteX1" y="connsiteY1"/>
              </a:cxn>
            </a:cxnLst>
            <a:rect l="l" t="t" r="r" b="b"/>
            <a:pathLst>
              <a:path w="3668776" h="21844">
                <a:moveTo>
                  <a:pt x="6350" y="6350"/>
                </a:moveTo>
                <a:lnTo>
                  <a:pt x="366242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1235710" y="1662429"/>
            <a:ext cx="3668776" cy="21844"/>
          </a:xfrm>
          <a:custGeom>
            <a:avLst/>
            <a:gdLst>
              <a:gd name="connsiteX0" fmla="*/ 6350 w 3668776"/>
              <a:gd name="connsiteY0" fmla="*/ 6350 h 21844"/>
              <a:gd name="connsiteX1" fmla="*/ 3662425 w 3668776"/>
              <a:gd name="connsiteY1" fmla="*/ 6350 h 21844"/>
            </a:gdLst>
            <a:ahLst/>
            <a:cxnLst>
              <a:cxn ang="0">
                <a:pos x="connsiteX0" y="connsiteY0"/>
              </a:cxn>
              <a:cxn ang="1">
                <a:pos x="connsiteX1" y="connsiteY1"/>
              </a:cxn>
            </a:cxnLst>
            <a:rect l="l" t="t" r="r" b="b"/>
            <a:pathLst>
              <a:path w="3668776" h="21844">
                <a:moveTo>
                  <a:pt x="6350" y="6350"/>
                </a:moveTo>
                <a:lnTo>
                  <a:pt x="366242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1235710" y="1328674"/>
            <a:ext cx="3668776" cy="21844"/>
          </a:xfrm>
          <a:custGeom>
            <a:avLst/>
            <a:gdLst>
              <a:gd name="connsiteX0" fmla="*/ 6350 w 3668776"/>
              <a:gd name="connsiteY0" fmla="*/ 6350 h 21844"/>
              <a:gd name="connsiteX1" fmla="*/ 3662425 w 3668776"/>
              <a:gd name="connsiteY1" fmla="*/ 6350 h 21844"/>
            </a:gdLst>
            <a:ahLst/>
            <a:cxnLst>
              <a:cxn ang="0">
                <a:pos x="connsiteX0" y="connsiteY0"/>
              </a:cxn>
              <a:cxn ang="1">
                <a:pos x="connsiteX1" y="connsiteY1"/>
              </a:cxn>
            </a:cxnLst>
            <a:rect l="l" t="t" r="r" b="b"/>
            <a:pathLst>
              <a:path w="3668776" h="21844">
                <a:moveTo>
                  <a:pt x="6350" y="6350"/>
                </a:moveTo>
                <a:lnTo>
                  <a:pt x="366242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1351788" y="2039111"/>
            <a:ext cx="146304" cy="1299972"/>
          </a:xfrm>
          <a:custGeom>
            <a:avLst/>
            <a:gdLst>
              <a:gd name="connsiteX0" fmla="*/ 0 w 146304"/>
              <a:gd name="connsiteY0" fmla="*/ 0 h 1299972"/>
              <a:gd name="connsiteX1" fmla="*/ 146303 w 146304"/>
              <a:gd name="connsiteY1" fmla="*/ 0 h 1299972"/>
              <a:gd name="connsiteX2" fmla="*/ 146303 w 146304"/>
              <a:gd name="connsiteY2" fmla="*/ 1299972 h 1299972"/>
              <a:gd name="connsiteX3" fmla="*/ 0 w 146304"/>
              <a:gd name="connsiteY3" fmla="*/ 1299972 h 1299972"/>
              <a:gd name="connsiteX4" fmla="*/ 0 w 146304"/>
              <a:gd name="connsiteY4" fmla="*/ 0 h 12999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4" h="1299972">
                <a:moveTo>
                  <a:pt x="0" y="0"/>
                </a:moveTo>
                <a:lnTo>
                  <a:pt x="146303" y="0"/>
                </a:lnTo>
                <a:lnTo>
                  <a:pt x="146303" y="1299972"/>
                </a:lnTo>
                <a:lnTo>
                  <a:pt x="0" y="1299972"/>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1717548" y="2001011"/>
            <a:ext cx="146304" cy="1338072"/>
          </a:xfrm>
          <a:custGeom>
            <a:avLst/>
            <a:gdLst>
              <a:gd name="connsiteX0" fmla="*/ 0 w 146304"/>
              <a:gd name="connsiteY0" fmla="*/ 0 h 1338072"/>
              <a:gd name="connsiteX1" fmla="*/ 146303 w 146304"/>
              <a:gd name="connsiteY1" fmla="*/ 0 h 1338072"/>
              <a:gd name="connsiteX2" fmla="*/ 146303 w 146304"/>
              <a:gd name="connsiteY2" fmla="*/ 1338072 h 1338072"/>
              <a:gd name="connsiteX3" fmla="*/ 0 w 146304"/>
              <a:gd name="connsiteY3" fmla="*/ 1338072 h 1338072"/>
              <a:gd name="connsiteX4" fmla="*/ 0 w 146304"/>
              <a:gd name="connsiteY4" fmla="*/ 0 h 13380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4" h="1338072">
                <a:moveTo>
                  <a:pt x="0" y="0"/>
                </a:moveTo>
                <a:lnTo>
                  <a:pt x="146303" y="0"/>
                </a:lnTo>
                <a:lnTo>
                  <a:pt x="146303" y="1338072"/>
                </a:lnTo>
                <a:lnTo>
                  <a:pt x="0" y="1338072"/>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2083307" y="1956816"/>
            <a:ext cx="146304" cy="1382268"/>
          </a:xfrm>
          <a:custGeom>
            <a:avLst/>
            <a:gdLst>
              <a:gd name="connsiteX0" fmla="*/ 0 w 146304"/>
              <a:gd name="connsiteY0" fmla="*/ 0 h 1382268"/>
              <a:gd name="connsiteX1" fmla="*/ 146304 w 146304"/>
              <a:gd name="connsiteY1" fmla="*/ 0 h 1382268"/>
              <a:gd name="connsiteX2" fmla="*/ 146304 w 146304"/>
              <a:gd name="connsiteY2" fmla="*/ 1382268 h 1382268"/>
              <a:gd name="connsiteX3" fmla="*/ 0 w 146304"/>
              <a:gd name="connsiteY3" fmla="*/ 1382268 h 1382268"/>
              <a:gd name="connsiteX4" fmla="*/ 0 w 146304"/>
              <a:gd name="connsiteY4" fmla="*/ 0 h 13822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4" h="1382268">
                <a:moveTo>
                  <a:pt x="0" y="0"/>
                </a:moveTo>
                <a:lnTo>
                  <a:pt x="146304" y="0"/>
                </a:lnTo>
                <a:lnTo>
                  <a:pt x="146304" y="1382268"/>
                </a:lnTo>
                <a:lnTo>
                  <a:pt x="0" y="1382268"/>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2449067" y="1885188"/>
            <a:ext cx="146304" cy="1453896"/>
          </a:xfrm>
          <a:custGeom>
            <a:avLst/>
            <a:gdLst>
              <a:gd name="connsiteX0" fmla="*/ 0 w 146304"/>
              <a:gd name="connsiteY0" fmla="*/ 0 h 1453896"/>
              <a:gd name="connsiteX1" fmla="*/ 146304 w 146304"/>
              <a:gd name="connsiteY1" fmla="*/ 0 h 1453896"/>
              <a:gd name="connsiteX2" fmla="*/ 146304 w 146304"/>
              <a:gd name="connsiteY2" fmla="*/ 1453896 h 1453896"/>
              <a:gd name="connsiteX3" fmla="*/ 0 w 146304"/>
              <a:gd name="connsiteY3" fmla="*/ 1453896 h 1453896"/>
              <a:gd name="connsiteX4" fmla="*/ 0 w 146304"/>
              <a:gd name="connsiteY4" fmla="*/ 0 h 14538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4" h="1453896">
                <a:moveTo>
                  <a:pt x="0" y="0"/>
                </a:moveTo>
                <a:lnTo>
                  <a:pt x="146304" y="0"/>
                </a:lnTo>
                <a:lnTo>
                  <a:pt x="146304" y="1453896"/>
                </a:lnTo>
                <a:lnTo>
                  <a:pt x="0" y="1453896"/>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2814827" y="1816607"/>
            <a:ext cx="146304" cy="1522476"/>
          </a:xfrm>
          <a:custGeom>
            <a:avLst/>
            <a:gdLst>
              <a:gd name="connsiteX0" fmla="*/ 0 w 146304"/>
              <a:gd name="connsiteY0" fmla="*/ 0 h 1522476"/>
              <a:gd name="connsiteX1" fmla="*/ 146304 w 146304"/>
              <a:gd name="connsiteY1" fmla="*/ 0 h 1522476"/>
              <a:gd name="connsiteX2" fmla="*/ 146304 w 146304"/>
              <a:gd name="connsiteY2" fmla="*/ 1522476 h 1522476"/>
              <a:gd name="connsiteX3" fmla="*/ 0 w 146304"/>
              <a:gd name="connsiteY3" fmla="*/ 1522476 h 1522476"/>
              <a:gd name="connsiteX4" fmla="*/ 0 w 146304"/>
              <a:gd name="connsiteY4" fmla="*/ 0 h 15224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4" h="1522476">
                <a:moveTo>
                  <a:pt x="0" y="0"/>
                </a:moveTo>
                <a:lnTo>
                  <a:pt x="146304" y="0"/>
                </a:lnTo>
                <a:lnTo>
                  <a:pt x="146304" y="1522476"/>
                </a:lnTo>
                <a:lnTo>
                  <a:pt x="0" y="1522476"/>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3179064" y="1746504"/>
            <a:ext cx="146303" cy="1592580"/>
          </a:xfrm>
          <a:custGeom>
            <a:avLst/>
            <a:gdLst>
              <a:gd name="connsiteX0" fmla="*/ 0 w 146303"/>
              <a:gd name="connsiteY0" fmla="*/ 0 h 1592580"/>
              <a:gd name="connsiteX1" fmla="*/ 146303 w 146303"/>
              <a:gd name="connsiteY1" fmla="*/ 0 h 1592580"/>
              <a:gd name="connsiteX2" fmla="*/ 146303 w 146303"/>
              <a:gd name="connsiteY2" fmla="*/ 1592580 h 1592580"/>
              <a:gd name="connsiteX3" fmla="*/ 0 w 146303"/>
              <a:gd name="connsiteY3" fmla="*/ 1592580 h 1592580"/>
              <a:gd name="connsiteX4" fmla="*/ 0 w 146303"/>
              <a:gd name="connsiteY4" fmla="*/ 0 h 15925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3" h="1592580">
                <a:moveTo>
                  <a:pt x="0" y="0"/>
                </a:moveTo>
                <a:lnTo>
                  <a:pt x="146303" y="0"/>
                </a:lnTo>
                <a:lnTo>
                  <a:pt x="146303" y="1592580"/>
                </a:lnTo>
                <a:lnTo>
                  <a:pt x="0" y="1592580"/>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3544823" y="1677923"/>
            <a:ext cx="146304" cy="1661160"/>
          </a:xfrm>
          <a:custGeom>
            <a:avLst/>
            <a:gdLst>
              <a:gd name="connsiteX0" fmla="*/ 0 w 146304"/>
              <a:gd name="connsiteY0" fmla="*/ 0 h 1661160"/>
              <a:gd name="connsiteX1" fmla="*/ 146304 w 146304"/>
              <a:gd name="connsiteY1" fmla="*/ 0 h 1661160"/>
              <a:gd name="connsiteX2" fmla="*/ 146304 w 146304"/>
              <a:gd name="connsiteY2" fmla="*/ 1661160 h 1661160"/>
              <a:gd name="connsiteX3" fmla="*/ 0 w 146304"/>
              <a:gd name="connsiteY3" fmla="*/ 1661160 h 1661160"/>
              <a:gd name="connsiteX4" fmla="*/ 0 w 146304"/>
              <a:gd name="connsiteY4" fmla="*/ 0 h 16611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4" h="1661160">
                <a:moveTo>
                  <a:pt x="0" y="0"/>
                </a:moveTo>
                <a:lnTo>
                  <a:pt x="146304" y="0"/>
                </a:lnTo>
                <a:lnTo>
                  <a:pt x="146304" y="1661160"/>
                </a:lnTo>
                <a:lnTo>
                  <a:pt x="0" y="1661160"/>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3910584" y="1607819"/>
            <a:ext cx="146303" cy="1731264"/>
          </a:xfrm>
          <a:custGeom>
            <a:avLst/>
            <a:gdLst>
              <a:gd name="connsiteX0" fmla="*/ 0 w 146303"/>
              <a:gd name="connsiteY0" fmla="*/ 0 h 1731264"/>
              <a:gd name="connsiteX1" fmla="*/ 146303 w 146303"/>
              <a:gd name="connsiteY1" fmla="*/ 0 h 1731264"/>
              <a:gd name="connsiteX2" fmla="*/ 146303 w 146303"/>
              <a:gd name="connsiteY2" fmla="*/ 1731264 h 1731264"/>
              <a:gd name="connsiteX3" fmla="*/ 0 w 146303"/>
              <a:gd name="connsiteY3" fmla="*/ 1731264 h 1731264"/>
              <a:gd name="connsiteX4" fmla="*/ 0 w 146303"/>
              <a:gd name="connsiteY4" fmla="*/ 0 h 17312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3" h="1731264">
                <a:moveTo>
                  <a:pt x="0" y="0"/>
                </a:moveTo>
                <a:lnTo>
                  <a:pt x="146303" y="0"/>
                </a:lnTo>
                <a:lnTo>
                  <a:pt x="146303" y="1731264"/>
                </a:lnTo>
                <a:lnTo>
                  <a:pt x="0" y="1731264"/>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4276344" y="1591055"/>
            <a:ext cx="146303" cy="1748028"/>
          </a:xfrm>
          <a:custGeom>
            <a:avLst/>
            <a:gdLst>
              <a:gd name="connsiteX0" fmla="*/ 0 w 146303"/>
              <a:gd name="connsiteY0" fmla="*/ 0 h 1748028"/>
              <a:gd name="connsiteX1" fmla="*/ 146303 w 146303"/>
              <a:gd name="connsiteY1" fmla="*/ 0 h 1748028"/>
              <a:gd name="connsiteX2" fmla="*/ 146303 w 146303"/>
              <a:gd name="connsiteY2" fmla="*/ 1748028 h 1748028"/>
              <a:gd name="connsiteX3" fmla="*/ 0 w 146303"/>
              <a:gd name="connsiteY3" fmla="*/ 1748028 h 1748028"/>
              <a:gd name="connsiteX4" fmla="*/ 0 w 146303"/>
              <a:gd name="connsiteY4" fmla="*/ 0 h 17480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3" h="1748028">
                <a:moveTo>
                  <a:pt x="0" y="0"/>
                </a:moveTo>
                <a:lnTo>
                  <a:pt x="146303" y="0"/>
                </a:lnTo>
                <a:lnTo>
                  <a:pt x="146303" y="1748028"/>
                </a:lnTo>
                <a:lnTo>
                  <a:pt x="0" y="1748028"/>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4642103" y="1577339"/>
            <a:ext cx="146304" cy="1761744"/>
          </a:xfrm>
          <a:custGeom>
            <a:avLst/>
            <a:gdLst>
              <a:gd name="connsiteX0" fmla="*/ 0 w 146304"/>
              <a:gd name="connsiteY0" fmla="*/ 0 h 1761744"/>
              <a:gd name="connsiteX1" fmla="*/ 146304 w 146304"/>
              <a:gd name="connsiteY1" fmla="*/ 0 h 1761744"/>
              <a:gd name="connsiteX2" fmla="*/ 146304 w 146304"/>
              <a:gd name="connsiteY2" fmla="*/ 1761744 h 1761744"/>
              <a:gd name="connsiteX3" fmla="*/ 0 w 146304"/>
              <a:gd name="connsiteY3" fmla="*/ 1761744 h 1761744"/>
              <a:gd name="connsiteX4" fmla="*/ 0 w 146304"/>
              <a:gd name="connsiteY4" fmla="*/ 0 h 17617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4" h="1761744">
                <a:moveTo>
                  <a:pt x="0" y="0"/>
                </a:moveTo>
                <a:lnTo>
                  <a:pt x="146304" y="0"/>
                </a:lnTo>
                <a:lnTo>
                  <a:pt x="146304" y="1761744"/>
                </a:lnTo>
                <a:lnTo>
                  <a:pt x="0" y="1761744"/>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4891785" y="1328674"/>
            <a:ext cx="21844" cy="2016760"/>
          </a:xfrm>
          <a:custGeom>
            <a:avLst/>
            <a:gdLst>
              <a:gd name="connsiteX0" fmla="*/ 6350 w 21844"/>
              <a:gd name="connsiteY0" fmla="*/ 2010410 h 2016760"/>
              <a:gd name="connsiteX1" fmla="*/ 6350 w 21844"/>
              <a:gd name="connsiteY1" fmla="*/ 6350 h 2016760"/>
            </a:gdLst>
            <a:ahLst/>
            <a:cxnLst>
              <a:cxn ang="0">
                <a:pos x="connsiteX0" y="connsiteY0"/>
              </a:cxn>
              <a:cxn ang="1">
                <a:pos x="connsiteX1" y="connsiteY1"/>
              </a:cxn>
            </a:cxnLst>
            <a:rect l="l" t="t" r="r" b="b"/>
            <a:pathLst>
              <a:path w="21844" h="2016760">
                <a:moveTo>
                  <a:pt x="6350" y="2010410"/>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4891785" y="3332734"/>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4891785" y="2931922"/>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4891785" y="2531110"/>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4891785" y="2130298"/>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4891785" y="1729485"/>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Freeform 3"/>
          <p:cNvSpPr/>
          <p:nvPr/>
        </p:nvSpPr>
        <p:spPr>
          <a:xfrm>
            <a:off x="4891785" y="1328674"/>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1235710" y="1328674"/>
            <a:ext cx="21844" cy="2016760"/>
          </a:xfrm>
          <a:custGeom>
            <a:avLst/>
            <a:gdLst>
              <a:gd name="connsiteX0" fmla="*/ 6350 w 21844"/>
              <a:gd name="connsiteY0" fmla="*/ 2010410 h 2016760"/>
              <a:gd name="connsiteX1" fmla="*/ 6350 w 21844"/>
              <a:gd name="connsiteY1" fmla="*/ 6350 h 2016760"/>
            </a:gdLst>
            <a:ahLst/>
            <a:cxnLst>
              <a:cxn ang="0">
                <a:pos x="connsiteX0" y="connsiteY0"/>
              </a:cxn>
              <a:cxn ang="1">
                <a:pos x="connsiteX1" y="connsiteY1"/>
              </a:cxn>
            </a:cxnLst>
            <a:rect l="l" t="t" r="r" b="b"/>
            <a:pathLst>
              <a:path w="21844" h="2016760">
                <a:moveTo>
                  <a:pt x="6350" y="2010410"/>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1191513" y="3332734"/>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1191513" y="2998977"/>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1191513" y="2665222"/>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Freeform 3"/>
          <p:cNvSpPr/>
          <p:nvPr/>
        </p:nvSpPr>
        <p:spPr>
          <a:xfrm>
            <a:off x="1191513" y="2329942"/>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Freeform 3"/>
          <p:cNvSpPr/>
          <p:nvPr/>
        </p:nvSpPr>
        <p:spPr>
          <a:xfrm>
            <a:off x="1191513" y="1996185"/>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Freeform 3"/>
          <p:cNvSpPr/>
          <p:nvPr/>
        </p:nvSpPr>
        <p:spPr>
          <a:xfrm>
            <a:off x="1191513" y="1662429"/>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Freeform 3"/>
          <p:cNvSpPr/>
          <p:nvPr/>
        </p:nvSpPr>
        <p:spPr>
          <a:xfrm>
            <a:off x="1191513" y="1328674"/>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Freeform 3"/>
          <p:cNvSpPr/>
          <p:nvPr/>
        </p:nvSpPr>
        <p:spPr>
          <a:xfrm>
            <a:off x="1235710" y="3332734"/>
            <a:ext cx="3668776" cy="21844"/>
          </a:xfrm>
          <a:custGeom>
            <a:avLst/>
            <a:gdLst>
              <a:gd name="connsiteX0" fmla="*/ 6350 w 3668776"/>
              <a:gd name="connsiteY0" fmla="*/ 6350 h 21844"/>
              <a:gd name="connsiteX1" fmla="*/ 3662425 w 3668776"/>
              <a:gd name="connsiteY1" fmla="*/ 6350 h 21844"/>
            </a:gdLst>
            <a:ahLst/>
            <a:cxnLst>
              <a:cxn ang="0">
                <a:pos x="connsiteX0" y="connsiteY0"/>
              </a:cxn>
              <a:cxn ang="1">
                <a:pos x="connsiteX1" y="connsiteY1"/>
              </a:cxn>
            </a:cxnLst>
            <a:rect l="l" t="t" r="r" b="b"/>
            <a:pathLst>
              <a:path w="3668776" h="21844">
                <a:moveTo>
                  <a:pt x="6350" y="6350"/>
                </a:moveTo>
                <a:lnTo>
                  <a:pt x="366242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Freeform 3"/>
          <p:cNvSpPr/>
          <p:nvPr/>
        </p:nvSpPr>
        <p:spPr>
          <a:xfrm>
            <a:off x="1235710"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Freeform 3"/>
          <p:cNvSpPr/>
          <p:nvPr/>
        </p:nvSpPr>
        <p:spPr>
          <a:xfrm>
            <a:off x="1601469"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Freeform 3"/>
          <p:cNvSpPr/>
          <p:nvPr/>
        </p:nvSpPr>
        <p:spPr>
          <a:xfrm>
            <a:off x="1967229"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Freeform 3"/>
          <p:cNvSpPr/>
          <p:nvPr/>
        </p:nvSpPr>
        <p:spPr>
          <a:xfrm>
            <a:off x="2332989"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Freeform 3"/>
          <p:cNvSpPr/>
          <p:nvPr/>
        </p:nvSpPr>
        <p:spPr>
          <a:xfrm>
            <a:off x="2698750"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Freeform 3"/>
          <p:cNvSpPr/>
          <p:nvPr/>
        </p:nvSpPr>
        <p:spPr>
          <a:xfrm>
            <a:off x="3062985"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Freeform 3"/>
          <p:cNvSpPr/>
          <p:nvPr/>
        </p:nvSpPr>
        <p:spPr>
          <a:xfrm>
            <a:off x="3428746"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Freeform 3"/>
          <p:cNvSpPr/>
          <p:nvPr/>
        </p:nvSpPr>
        <p:spPr>
          <a:xfrm>
            <a:off x="3794505"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Freeform 3"/>
          <p:cNvSpPr/>
          <p:nvPr/>
        </p:nvSpPr>
        <p:spPr>
          <a:xfrm>
            <a:off x="4160265"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Freeform 3"/>
          <p:cNvSpPr/>
          <p:nvPr/>
        </p:nvSpPr>
        <p:spPr>
          <a:xfrm>
            <a:off x="4526026"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Freeform 3"/>
          <p:cNvSpPr/>
          <p:nvPr/>
        </p:nvSpPr>
        <p:spPr>
          <a:xfrm>
            <a:off x="4891785" y="3332734"/>
            <a:ext cx="21844" cy="56896"/>
          </a:xfrm>
          <a:custGeom>
            <a:avLst/>
            <a:gdLst>
              <a:gd name="connsiteX0" fmla="*/ 6350 w 21844"/>
              <a:gd name="connsiteY0" fmla="*/ 6350 h 56896"/>
              <a:gd name="connsiteX1" fmla="*/ 6350 w 21844"/>
              <a:gd name="connsiteY1" fmla="*/ 50545 h 56896"/>
            </a:gdLst>
            <a:ahLst/>
            <a:cxnLst>
              <a:cxn ang="0">
                <a:pos x="connsiteX0" y="connsiteY0"/>
              </a:cxn>
              <a:cxn ang="1">
                <a:pos x="connsiteX1" y="connsiteY1"/>
              </a:cxn>
            </a:cxnLst>
            <a:rect l="l" t="t" r="r" b="b"/>
            <a:pathLst>
              <a:path w="21844" h="56896">
                <a:moveTo>
                  <a:pt x="6350" y="6350"/>
                </a:moveTo>
                <a:lnTo>
                  <a:pt x="6350" y="50545"/>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Freeform 3"/>
          <p:cNvSpPr/>
          <p:nvPr/>
        </p:nvSpPr>
        <p:spPr>
          <a:xfrm>
            <a:off x="1411224" y="2284476"/>
            <a:ext cx="3317747" cy="915923"/>
          </a:xfrm>
          <a:custGeom>
            <a:avLst/>
            <a:gdLst>
              <a:gd name="connsiteX0" fmla="*/ 14477 w 3317747"/>
              <a:gd name="connsiteY0" fmla="*/ 223266 h 915923"/>
              <a:gd name="connsiteX1" fmla="*/ 380237 w 3317747"/>
              <a:gd name="connsiteY1" fmla="*/ 462533 h 915923"/>
              <a:gd name="connsiteX2" fmla="*/ 744474 w 3317747"/>
              <a:gd name="connsiteY2" fmla="*/ 378713 h 915923"/>
              <a:gd name="connsiteX3" fmla="*/ 1110233 w 3317747"/>
              <a:gd name="connsiteY3" fmla="*/ 14477 h 915923"/>
              <a:gd name="connsiteX4" fmla="*/ 1475993 w 3317747"/>
              <a:gd name="connsiteY4" fmla="*/ 110489 h 915923"/>
              <a:gd name="connsiteX5" fmla="*/ 1841754 w 3317747"/>
              <a:gd name="connsiteY5" fmla="*/ 131825 h 915923"/>
              <a:gd name="connsiteX6" fmla="*/ 2207513 w 3317747"/>
              <a:gd name="connsiteY6" fmla="*/ 192785 h 915923"/>
              <a:gd name="connsiteX7" fmla="*/ 2573273 w 3317747"/>
              <a:gd name="connsiteY7" fmla="*/ 208025 h 915923"/>
              <a:gd name="connsiteX8" fmla="*/ 2937510 w 3317747"/>
              <a:gd name="connsiteY8" fmla="*/ 860297 h 915923"/>
              <a:gd name="connsiteX9" fmla="*/ 3303269 w 3317747"/>
              <a:gd name="connsiteY9" fmla="*/ 901445 h 9159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3317747" h="915923">
                <a:moveTo>
                  <a:pt x="14477" y="223266"/>
                </a:moveTo>
                <a:lnTo>
                  <a:pt x="380237" y="462533"/>
                </a:lnTo>
                <a:lnTo>
                  <a:pt x="744474" y="378713"/>
                </a:lnTo>
                <a:lnTo>
                  <a:pt x="1110233" y="14477"/>
                </a:lnTo>
                <a:lnTo>
                  <a:pt x="1475993" y="110489"/>
                </a:lnTo>
                <a:lnTo>
                  <a:pt x="1841754" y="131825"/>
                </a:lnTo>
                <a:lnTo>
                  <a:pt x="2207513" y="192785"/>
                </a:lnTo>
                <a:lnTo>
                  <a:pt x="2573273" y="208025"/>
                </a:lnTo>
                <a:lnTo>
                  <a:pt x="2937510" y="860297"/>
                </a:lnTo>
                <a:lnTo>
                  <a:pt x="3303269" y="901445"/>
                </a:lnTo>
              </a:path>
            </a:pathLst>
          </a:custGeom>
          <a:ln w="25400">
            <a:solidFill>
              <a:srgbClr val="BE4B4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Freeform 3"/>
          <p:cNvSpPr/>
          <p:nvPr/>
        </p:nvSpPr>
        <p:spPr>
          <a:xfrm>
            <a:off x="1399666" y="2480691"/>
            <a:ext cx="50291" cy="50292"/>
          </a:xfrm>
          <a:custGeom>
            <a:avLst/>
            <a:gdLst>
              <a:gd name="connsiteX0" fmla="*/ 25146 w 50291"/>
              <a:gd name="connsiteY0" fmla="*/ 0 h 50292"/>
              <a:gd name="connsiteX1" fmla="*/ 25146 w 50291"/>
              <a:gd name="connsiteY1" fmla="*/ 50292 h 50292"/>
            </a:gdLst>
            <a:ahLst/>
            <a:cxnLst>
              <a:cxn ang="0">
                <a:pos x="connsiteX0" y="connsiteY0"/>
              </a:cxn>
              <a:cxn ang="1">
                <a:pos x="connsiteX1" y="connsiteY1"/>
              </a:cxn>
            </a:cxnLst>
            <a:rect l="l" t="t" r="r" b="b"/>
            <a:pathLst>
              <a:path w="50291" h="50292">
                <a:moveTo>
                  <a:pt x="25146" y="0"/>
                </a:moveTo>
                <a:lnTo>
                  <a:pt x="25146" y="50292"/>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Freeform 3"/>
          <p:cNvSpPr/>
          <p:nvPr/>
        </p:nvSpPr>
        <p:spPr>
          <a:xfrm>
            <a:off x="1393316" y="2474341"/>
            <a:ext cx="62991" cy="62992"/>
          </a:xfrm>
          <a:custGeom>
            <a:avLst/>
            <a:gdLst>
              <a:gd name="connsiteX0" fmla="*/ 6350 w 62991"/>
              <a:gd name="connsiteY0" fmla="*/ 56641 h 62992"/>
              <a:gd name="connsiteX1" fmla="*/ 56641 w 62991"/>
              <a:gd name="connsiteY1" fmla="*/ 56641 h 62992"/>
              <a:gd name="connsiteX2" fmla="*/ 56641 w 62991"/>
              <a:gd name="connsiteY2" fmla="*/ 6350 h 62992"/>
              <a:gd name="connsiteX3" fmla="*/ 6350 w 62991"/>
              <a:gd name="connsiteY3" fmla="*/ 6350 h 62992"/>
              <a:gd name="connsiteX4" fmla="*/ 6350 w 62991"/>
              <a:gd name="connsiteY4" fmla="*/ 56641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1" h="62992">
                <a:moveTo>
                  <a:pt x="6350" y="56641"/>
                </a:moveTo>
                <a:lnTo>
                  <a:pt x="56641" y="56641"/>
                </a:lnTo>
                <a:lnTo>
                  <a:pt x="56641" y="6350"/>
                </a:lnTo>
                <a:lnTo>
                  <a:pt x="6350" y="6350"/>
                </a:lnTo>
                <a:lnTo>
                  <a:pt x="6350" y="56641"/>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3"/>
          <p:cNvSpPr/>
          <p:nvPr/>
        </p:nvSpPr>
        <p:spPr>
          <a:xfrm>
            <a:off x="1765426" y="2719958"/>
            <a:ext cx="50292" cy="50292"/>
          </a:xfrm>
          <a:custGeom>
            <a:avLst/>
            <a:gdLst>
              <a:gd name="connsiteX0" fmla="*/ 25145 w 50292"/>
              <a:gd name="connsiteY0" fmla="*/ 0 h 50292"/>
              <a:gd name="connsiteX1" fmla="*/ 25145 w 50292"/>
              <a:gd name="connsiteY1" fmla="*/ 50292 h 50292"/>
            </a:gdLst>
            <a:ahLst/>
            <a:cxnLst>
              <a:cxn ang="0">
                <a:pos x="connsiteX0" y="connsiteY0"/>
              </a:cxn>
              <a:cxn ang="1">
                <a:pos x="connsiteX1" y="connsiteY1"/>
              </a:cxn>
            </a:cxnLst>
            <a:rect l="l" t="t" r="r" b="b"/>
            <a:pathLst>
              <a:path w="50292" h="50292">
                <a:moveTo>
                  <a:pt x="25145" y="0"/>
                </a:moveTo>
                <a:lnTo>
                  <a:pt x="25145" y="50292"/>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Freeform 3"/>
          <p:cNvSpPr/>
          <p:nvPr/>
        </p:nvSpPr>
        <p:spPr>
          <a:xfrm>
            <a:off x="1759076" y="2713608"/>
            <a:ext cx="62992" cy="62992"/>
          </a:xfrm>
          <a:custGeom>
            <a:avLst/>
            <a:gdLst>
              <a:gd name="connsiteX0" fmla="*/ 6350 w 62992"/>
              <a:gd name="connsiteY0" fmla="*/ 56642 h 62992"/>
              <a:gd name="connsiteX1" fmla="*/ 56642 w 62992"/>
              <a:gd name="connsiteY1" fmla="*/ 56642 h 62992"/>
              <a:gd name="connsiteX2" fmla="*/ 56642 w 62992"/>
              <a:gd name="connsiteY2" fmla="*/ 6350 h 62992"/>
              <a:gd name="connsiteX3" fmla="*/ 6350 w 62992"/>
              <a:gd name="connsiteY3" fmla="*/ 6350 h 62992"/>
              <a:gd name="connsiteX4" fmla="*/ 6350 w 62992"/>
              <a:gd name="connsiteY4" fmla="*/ 56642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2" h="62992">
                <a:moveTo>
                  <a:pt x="6350" y="56642"/>
                </a:moveTo>
                <a:lnTo>
                  <a:pt x="56642" y="56642"/>
                </a:lnTo>
                <a:lnTo>
                  <a:pt x="56642" y="6350"/>
                </a:lnTo>
                <a:lnTo>
                  <a:pt x="6350" y="6350"/>
                </a:lnTo>
                <a:lnTo>
                  <a:pt x="6350" y="56642"/>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reeform 3"/>
          <p:cNvSpPr/>
          <p:nvPr/>
        </p:nvSpPr>
        <p:spPr>
          <a:xfrm>
            <a:off x="2131186" y="2637663"/>
            <a:ext cx="50292" cy="50292"/>
          </a:xfrm>
          <a:custGeom>
            <a:avLst/>
            <a:gdLst>
              <a:gd name="connsiteX0" fmla="*/ 25146 w 50292"/>
              <a:gd name="connsiteY0" fmla="*/ 0 h 50292"/>
              <a:gd name="connsiteX1" fmla="*/ 25146 w 50292"/>
              <a:gd name="connsiteY1" fmla="*/ 50292 h 50292"/>
            </a:gdLst>
            <a:ahLst/>
            <a:cxnLst>
              <a:cxn ang="0">
                <a:pos x="connsiteX0" y="connsiteY0"/>
              </a:cxn>
              <a:cxn ang="1">
                <a:pos x="connsiteX1" y="connsiteY1"/>
              </a:cxn>
            </a:cxnLst>
            <a:rect l="l" t="t" r="r" b="b"/>
            <a:pathLst>
              <a:path w="50292" h="50292">
                <a:moveTo>
                  <a:pt x="25146" y="0"/>
                </a:moveTo>
                <a:lnTo>
                  <a:pt x="25146" y="50292"/>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Freeform 3"/>
          <p:cNvSpPr/>
          <p:nvPr/>
        </p:nvSpPr>
        <p:spPr>
          <a:xfrm>
            <a:off x="2124836" y="2631313"/>
            <a:ext cx="62992" cy="62992"/>
          </a:xfrm>
          <a:custGeom>
            <a:avLst/>
            <a:gdLst>
              <a:gd name="connsiteX0" fmla="*/ 6350 w 62992"/>
              <a:gd name="connsiteY0" fmla="*/ 56641 h 62992"/>
              <a:gd name="connsiteX1" fmla="*/ 56642 w 62992"/>
              <a:gd name="connsiteY1" fmla="*/ 56641 h 62992"/>
              <a:gd name="connsiteX2" fmla="*/ 56642 w 62992"/>
              <a:gd name="connsiteY2" fmla="*/ 6350 h 62992"/>
              <a:gd name="connsiteX3" fmla="*/ 6350 w 62992"/>
              <a:gd name="connsiteY3" fmla="*/ 6350 h 62992"/>
              <a:gd name="connsiteX4" fmla="*/ 6350 w 62992"/>
              <a:gd name="connsiteY4" fmla="*/ 56641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2" h="62992">
                <a:moveTo>
                  <a:pt x="6350" y="56641"/>
                </a:moveTo>
                <a:lnTo>
                  <a:pt x="56642" y="56641"/>
                </a:lnTo>
                <a:lnTo>
                  <a:pt x="56642" y="6350"/>
                </a:lnTo>
                <a:lnTo>
                  <a:pt x="6350" y="6350"/>
                </a:lnTo>
                <a:lnTo>
                  <a:pt x="6350" y="56641"/>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3"/>
          <p:cNvSpPr/>
          <p:nvPr/>
        </p:nvSpPr>
        <p:spPr>
          <a:xfrm>
            <a:off x="2496947" y="2271902"/>
            <a:ext cx="50292" cy="50292"/>
          </a:xfrm>
          <a:custGeom>
            <a:avLst/>
            <a:gdLst>
              <a:gd name="connsiteX0" fmla="*/ 25145 w 50292"/>
              <a:gd name="connsiteY0" fmla="*/ 0 h 50292"/>
              <a:gd name="connsiteX1" fmla="*/ 25145 w 50292"/>
              <a:gd name="connsiteY1" fmla="*/ 50292 h 50292"/>
            </a:gdLst>
            <a:ahLst/>
            <a:cxnLst>
              <a:cxn ang="0">
                <a:pos x="connsiteX0" y="connsiteY0"/>
              </a:cxn>
              <a:cxn ang="1">
                <a:pos x="connsiteX1" y="connsiteY1"/>
              </a:cxn>
            </a:cxnLst>
            <a:rect l="l" t="t" r="r" b="b"/>
            <a:pathLst>
              <a:path w="50292" h="50292">
                <a:moveTo>
                  <a:pt x="25145" y="0"/>
                </a:moveTo>
                <a:lnTo>
                  <a:pt x="25145" y="50292"/>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Freeform 3"/>
          <p:cNvSpPr/>
          <p:nvPr/>
        </p:nvSpPr>
        <p:spPr>
          <a:xfrm>
            <a:off x="2490597" y="2265552"/>
            <a:ext cx="62992" cy="62992"/>
          </a:xfrm>
          <a:custGeom>
            <a:avLst/>
            <a:gdLst>
              <a:gd name="connsiteX0" fmla="*/ 6350 w 62992"/>
              <a:gd name="connsiteY0" fmla="*/ 56642 h 62992"/>
              <a:gd name="connsiteX1" fmla="*/ 56642 w 62992"/>
              <a:gd name="connsiteY1" fmla="*/ 56642 h 62992"/>
              <a:gd name="connsiteX2" fmla="*/ 56642 w 62992"/>
              <a:gd name="connsiteY2" fmla="*/ 6350 h 62992"/>
              <a:gd name="connsiteX3" fmla="*/ 6350 w 62992"/>
              <a:gd name="connsiteY3" fmla="*/ 6350 h 62992"/>
              <a:gd name="connsiteX4" fmla="*/ 6350 w 62992"/>
              <a:gd name="connsiteY4" fmla="*/ 56642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2" h="62992">
                <a:moveTo>
                  <a:pt x="6350" y="56642"/>
                </a:moveTo>
                <a:lnTo>
                  <a:pt x="56642" y="56642"/>
                </a:lnTo>
                <a:lnTo>
                  <a:pt x="56642" y="6350"/>
                </a:lnTo>
                <a:lnTo>
                  <a:pt x="6350" y="6350"/>
                </a:lnTo>
                <a:lnTo>
                  <a:pt x="6350" y="56642"/>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Freeform 3"/>
          <p:cNvSpPr/>
          <p:nvPr/>
        </p:nvSpPr>
        <p:spPr>
          <a:xfrm>
            <a:off x="2862707" y="2369439"/>
            <a:ext cx="50292" cy="50292"/>
          </a:xfrm>
          <a:custGeom>
            <a:avLst/>
            <a:gdLst>
              <a:gd name="connsiteX0" fmla="*/ 25146 w 50292"/>
              <a:gd name="connsiteY0" fmla="*/ 0 h 50292"/>
              <a:gd name="connsiteX1" fmla="*/ 25146 w 50292"/>
              <a:gd name="connsiteY1" fmla="*/ 50292 h 50292"/>
            </a:gdLst>
            <a:ahLst/>
            <a:cxnLst>
              <a:cxn ang="0">
                <a:pos x="connsiteX0" y="connsiteY0"/>
              </a:cxn>
              <a:cxn ang="1">
                <a:pos x="connsiteX1" y="connsiteY1"/>
              </a:cxn>
            </a:cxnLst>
            <a:rect l="l" t="t" r="r" b="b"/>
            <a:pathLst>
              <a:path w="50292" h="50292">
                <a:moveTo>
                  <a:pt x="25146" y="0"/>
                </a:moveTo>
                <a:lnTo>
                  <a:pt x="25146" y="50292"/>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Freeform 3"/>
          <p:cNvSpPr/>
          <p:nvPr/>
        </p:nvSpPr>
        <p:spPr>
          <a:xfrm>
            <a:off x="2856357" y="2363089"/>
            <a:ext cx="62992" cy="62992"/>
          </a:xfrm>
          <a:custGeom>
            <a:avLst/>
            <a:gdLst>
              <a:gd name="connsiteX0" fmla="*/ 6350 w 62992"/>
              <a:gd name="connsiteY0" fmla="*/ 56641 h 62992"/>
              <a:gd name="connsiteX1" fmla="*/ 56641 w 62992"/>
              <a:gd name="connsiteY1" fmla="*/ 56641 h 62992"/>
              <a:gd name="connsiteX2" fmla="*/ 56641 w 62992"/>
              <a:gd name="connsiteY2" fmla="*/ 6350 h 62992"/>
              <a:gd name="connsiteX3" fmla="*/ 6350 w 62992"/>
              <a:gd name="connsiteY3" fmla="*/ 6350 h 62992"/>
              <a:gd name="connsiteX4" fmla="*/ 6350 w 62992"/>
              <a:gd name="connsiteY4" fmla="*/ 56641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2" h="62992">
                <a:moveTo>
                  <a:pt x="6350" y="56641"/>
                </a:moveTo>
                <a:lnTo>
                  <a:pt x="56641" y="56641"/>
                </a:lnTo>
                <a:lnTo>
                  <a:pt x="56641" y="6350"/>
                </a:lnTo>
                <a:lnTo>
                  <a:pt x="6350" y="6350"/>
                </a:lnTo>
                <a:lnTo>
                  <a:pt x="6350" y="56641"/>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3"/>
          <p:cNvSpPr/>
          <p:nvPr/>
        </p:nvSpPr>
        <p:spPr>
          <a:xfrm>
            <a:off x="3226942" y="2389251"/>
            <a:ext cx="50291" cy="50292"/>
          </a:xfrm>
          <a:custGeom>
            <a:avLst/>
            <a:gdLst>
              <a:gd name="connsiteX0" fmla="*/ 25146 w 50291"/>
              <a:gd name="connsiteY0" fmla="*/ 0 h 50292"/>
              <a:gd name="connsiteX1" fmla="*/ 25146 w 50291"/>
              <a:gd name="connsiteY1" fmla="*/ 50292 h 50292"/>
            </a:gdLst>
            <a:ahLst/>
            <a:cxnLst>
              <a:cxn ang="0">
                <a:pos x="connsiteX0" y="connsiteY0"/>
              </a:cxn>
              <a:cxn ang="1">
                <a:pos x="connsiteX1" y="connsiteY1"/>
              </a:cxn>
            </a:cxnLst>
            <a:rect l="l" t="t" r="r" b="b"/>
            <a:pathLst>
              <a:path w="50291" h="50292">
                <a:moveTo>
                  <a:pt x="25146" y="0"/>
                </a:moveTo>
                <a:lnTo>
                  <a:pt x="25146" y="50292"/>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Freeform 3"/>
          <p:cNvSpPr/>
          <p:nvPr/>
        </p:nvSpPr>
        <p:spPr>
          <a:xfrm>
            <a:off x="3220592" y="2382901"/>
            <a:ext cx="62991" cy="62992"/>
          </a:xfrm>
          <a:custGeom>
            <a:avLst/>
            <a:gdLst>
              <a:gd name="connsiteX0" fmla="*/ 6350 w 62991"/>
              <a:gd name="connsiteY0" fmla="*/ 56641 h 62992"/>
              <a:gd name="connsiteX1" fmla="*/ 56641 w 62991"/>
              <a:gd name="connsiteY1" fmla="*/ 56641 h 62992"/>
              <a:gd name="connsiteX2" fmla="*/ 56641 w 62991"/>
              <a:gd name="connsiteY2" fmla="*/ 6350 h 62992"/>
              <a:gd name="connsiteX3" fmla="*/ 6350 w 62991"/>
              <a:gd name="connsiteY3" fmla="*/ 6350 h 62992"/>
              <a:gd name="connsiteX4" fmla="*/ 6350 w 62991"/>
              <a:gd name="connsiteY4" fmla="*/ 56641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1" h="62992">
                <a:moveTo>
                  <a:pt x="6350" y="56641"/>
                </a:moveTo>
                <a:lnTo>
                  <a:pt x="56641" y="56641"/>
                </a:lnTo>
                <a:lnTo>
                  <a:pt x="56641" y="6350"/>
                </a:lnTo>
                <a:lnTo>
                  <a:pt x="6350" y="6350"/>
                </a:lnTo>
                <a:lnTo>
                  <a:pt x="6350" y="56641"/>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3"/>
          <p:cNvSpPr/>
          <p:nvPr/>
        </p:nvSpPr>
        <p:spPr>
          <a:xfrm>
            <a:off x="3592703" y="2451735"/>
            <a:ext cx="50291" cy="50292"/>
          </a:xfrm>
          <a:custGeom>
            <a:avLst/>
            <a:gdLst>
              <a:gd name="connsiteX0" fmla="*/ 25145 w 50291"/>
              <a:gd name="connsiteY0" fmla="*/ 0 h 50292"/>
              <a:gd name="connsiteX1" fmla="*/ 25145 w 50291"/>
              <a:gd name="connsiteY1" fmla="*/ 50292 h 50292"/>
            </a:gdLst>
            <a:ahLst/>
            <a:cxnLst>
              <a:cxn ang="0">
                <a:pos x="connsiteX0" y="connsiteY0"/>
              </a:cxn>
              <a:cxn ang="1">
                <a:pos x="connsiteX1" y="connsiteY1"/>
              </a:cxn>
            </a:cxnLst>
            <a:rect l="l" t="t" r="r" b="b"/>
            <a:pathLst>
              <a:path w="50291" h="50292">
                <a:moveTo>
                  <a:pt x="25145" y="0"/>
                </a:moveTo>
                <a:lnTo>
                  <a:pt x="25145" y="50292"/>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Freeform 3"/>
          <p:cNvSpPr/>
          <p:nvPr/>
        </p:nvSpPr>
        <p:spPr>
          <a:xfrm>
            <a:off x="3586353" y="2445385"/>
            <a:ext cx="62991" cy="62992"/>
          </a:xfrm>
          <a:custGeom>
            <a:avLst/>
            <a:gdLst>
              <a:gd name="connsiteX0" fmla="*/ 6350 w 62991"/>
              <a:gd name="connsiteY0" fmla="*/ 56641 h 62992"/>
              <a:gd name="connsiteX1" fmla="*/ 56641 w 62991"/>
              <a:gd name="connsiteY1" fmla="*/ 56641 h 62992"/>
              <a:gd name="connsiteX2" fmla="*/ 56641 w 62991"/>
              <a:gd name="connsiteY2" fmla="*/ 6350 h 62992"/>
              <a:gd name="connsiteX3" fmla="*/ 6350 w 62991"/>
              <a:gd name="connsiteY3" fmla="*/ 6350 h 62992"/>
              <a:gd name="connsiteX4" fmla="*/ 6350 w 62991"/>
              <a:gd name="connsiteY4" fmla="*/ 56641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1" h="62992">
                <a:moveTo>
                  <a:pt x="6350" y="56641"/>
                </a:moveTo>
                <a:lnTo>
                  <a:pt x="56641" y="56641"/>
                </a:lnTo>
                <a:lnTo>
                  <a:pt x="56641" y="6350"/>
                </a:lnTo>
                <a:lnTo>
                  <a:pt x="6350" y="6350"/>
                </a:lnTo>
                <a:lnTo>
                  <a:pt x="6350" y="56641"/>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3"/>
          <p:cNvSpPr/>
          <p:nvPr/>
        </p:nvSpPr>
        <p:spPr>
          <a:xfrm>
            <a:off x="3958463" y="2466975"/>
            <a:ext cx="50291" cy="50292"/>
          </a:xfrm>
          <a:custGeom>
            <a:avLst/>
            <a:gdLst>
              <a:gd name="connsiteX0" fmla="*/ 25145 w 50291"/>
              <a:gd name="connsiteY0" fmla="*/ 0 h 50292"/>
              <a:gd name="connsiteX1" fmla="*/ 25145 w 50291"/>
              <a:gd name="connsiteY1" fmla="*/ 50292 h 50292"/>
            </a:gdLst>
            <a:ahLst/>
            <a:cxnLst>
              <a:cxn ang="0">
                <a:pos x="connsiteX0" y="connsiteY0"/>
              </a:cxn>
              <a:cxn ang="1">
                <a:pos x="connsiteX1" y="connsiteY1"/>
              </a:cxn>
            </a:cxnLst>
            <a:rect l="l" t="t" r="r" b="b"/>
            <a:pathLst>
              <a:path w="50291" h="50292">
                <a:moveTo>
                  <a:pt x="25145" y="0"/>
                </a:moveTo>
                <a:lnTo>
                  <a:pt x="25145" y="50292"/>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Freeform 3"/>
          <p:cNvSpPr/>
          <p:nvPr/>
        </p:nvSpPr>
        <p:spPr>
          <a:xfrm>
            <a:off x="3952113" y="2460625"/>
            <a:ext cx="62991" cy="62992"/>
          </a:xfrm>
          <a:custGeom>
            <a:avLst/>
            <a:gdLst>
              <a:gd name="connsiteX0" fmla="*/ 6350 w 62991"/>
              <a:gd name="connsiteY0" fmla="*/ 56642 h 62992"/>
              <a:gd name="connsiteX1" fmla="*/ 56641 w 62991"/>
              <a:gd name="connsiteY1" fmla="*/ 56642 h 62992"/>
              <a:gd name="connsiteX2" fmla="*/ 56641 w 62991"/>
              <a:gd name="connsiteY2" fmla="*/ 6350 h 62992"/>
              <a:gd name="connsiteX3" fmla="*/ 6350 w 62991"/>
              <a:gd name="connsiteY3" fmla="*/ 6350 h 62992"/>
              <a:gd name="connsiteX4" fmla="*/ 6350 w 62991"/>
              <a:gd name="connsiteY4" fmla="*/ 56642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1" h="62992">
                <a:moveTo>
                  <a:pt x="6350" y="56642"/>
                </a:moveTo>
                <a:lnTo>
                  <a:pt x="56641" y="56642"/>
                </a:lnTo>
                <a:lnTo>
                  <a:pt x="56641" y="6350"/>
                </a:lnTo>
                <a:lnTo>
                  <a:pt x="6350" y="6350"/>
                </a:lnTo>
                <a:lnTo>
                  <a:pt x="6350" y="56642"/>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3"/>
          <p:cNvSpPr/>
          <p:nvPr/>
        </p:nvSpPr>
        <p:spPr>
          <a:xfrm>
            <a:off x="4324222" y="3119247"/>
            <a:ext cx="50292" cy="50292"/>
          </a:xfrm>
          <a:custGeom>
            <a:avLst/>
            <a:gdLst>
              <a:gd name="connsiteX0" fmla="*/ 0 w 50292"/>
              <a:gd name="connsiteY0" fmla="*/ 25145 h 50292"/>
              <a:gd name="connsiteX1" fmla="*/ 50292 w 50292"/>
              <a:gd name="connsiteY1" fmla="*/ 25145 h 50292"/>
            </a:gdLst>
            <a:ahLst/>
            <a:cxnLst>
              <a:cxn ang="0">
                <a:pos x="connsiteX0" y="connsiteY0"/>
              </a:cxn>
              <a:cxn ang="1">
                <a:pos x="connsiteX1" y="connsiteY1"/>
              </a:cxn>
            </a:cxnLst>
            <a:rect l="l" t="t" r="r" b="b"/>
            <a:pathLst>
              <a:path w="50292" h="50292">
                <a:moveTo>
                  <a:pt x="0" y="25145"/>
                </a:moveTo>
                <a:lnTo>
                  <a:pt x="50292" y="25145"/>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Freeform 3"/>
          <p:cNvSpPr/>
          <p:nvPr/>
        </p:nvSpPr>
        <p:spPr>
          <a:xfrm>
            <a:off x="4317872" y="3112897"/>
            <a:ext cx="62992" cy="62992"/>
          </a:xfrm>
          <a:custGeom>
            <a:avLst/>
            <a:gdLst>
              <a:gd name="connsiteX0" fmla="*/ 6350 w 62992"/>
              <a:gd name="connsiteY0" fmla="*/ 56642 h 62992"/>
              <a:gd name="connsiteX1" fmla="*/ 56642 w 62992"/>
              <a:gd name="connsiteY1" fmla="*/ 56642 h 62992"/>
              <a:gd name="connsiteX2" fmla="*/ 56642 w 62992"/>
              <a:gd name="connsiteY2" fmla="*/ 6350 h 62992"/>
              <a:gd name="connsiteX3" fmla="*/ 6350 w 62992"/>
              <a:gd name="connsiteY3" fmla="*/ 6350 h 62992"/>
              <a:gd name="connsiteX4" fmla="*/ 6350 w 62992"/>
              <a:gd name="connsiteY4" fmla="*/ 56642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2" h="62992">
                <a:moveTo>
                  <a:pt x="6350" y="56642"/>
                </a:moveTo>
                <a:lnTo>
                  <a:pt x="56642" y="56642"/>
                </a:lnTo>
                <a:lnTo>
                  <a:pt x="56642" y="6350"/>
                </a:lnTo>
                <a:lnTo>
                  <a:pt x="6350" y="6350"/>
                </a:lnTo>
                <a:lnTo>
                  <a:pt x="6350" y="56642"/>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3"/>
          <p:cNvSpPr/>
          <p:nvPr/>
        </p:nvSpPr>
        <p:spPr>
          <a:xfrm>
            <a:off x="4689983" y="3158870"/>
            <a:ext cx="50291" cy="50292"/>
          </a:xfrm>
          <a:custGeom>
            <a:avLst/>
            <a:gdLst>
              <a:gd name="connsiteX0" fmla="*/ 25146 w 50291"/>
              <a:gd name="connsiteY0" fmla="*/ 0 h 50292"/>
              <a:gd name="connsiteX1" fmla="*/ 25146 w 50291"/>
              <a:gd name="connsiteY1" fmla="*/ 50292 h 50292"/>
            </a:gdLst>
            <a:ahLst/>
            <a:cxnLst>
              <a:cxn ang="0">
                <a:pos x="connsiteX0" y="connsiteY0"/>
              </a:cxn>
              <a:cxn ang="1">
                <a:pos x="connsiteX1" y="connsiteY1"/>
              </a:cxn>
            </a:cxnLst>
            <a:rect l="l" t="t" r="r" b="b"/>
            <a:pathLst>
              <a:path w="50291" h="50292">
                <a:moveTo>
                  <a:pt x="25146" y="0"/>
                </a:moveTo>
                <a:lnTo>
                  <a:pt x="25146" y="50292"/>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Freeform 3"/>
          <p:cNvSpPr/>
          <p:nvPr/>
        </p:nvSpPr>
        <p:spPr>
          <a:xfrm>
            <a:off x="4683633" y="3152520"/>
            <a:ext cx="62991" cy="62992"/>
          </a:xfrm>
          <a:custGeom>
            <a:avLst/>
            <a:gdLst>
              <a:gd name="connsiteX0" fmla="*/ 6350 w 62991"/>
              <a:gd name="connsiteY0" fmla="*/ 56642 h 62992"/>
              <a:gd name="connsiteX1" fmla="*/ 56641 w 62991"/>
              <a:gd name="connsiteY1" fmla="*/ 56642 h 62992"/>
              <a:gd name="connsiteX2" fmla="*/ 56641 w 62991"/>
              <a:gd name="connsiteY2" fmla="*/ 6350 h 62992"/>
              <a:gd name="connsiteX3" fmla="*/ 6350 w 62991"/>
              <a:gd name="connsiteY3" fmla="*/ 6350 h 62992"/>
              <a:gd name="connsiteX4" fmla="*/ 6350 w 62991"/>
              <a:gd name="connsiteY4" fmla="*/ 56642 h 62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1" h="62992">
                <a:moveTo>
                  <a:pt x="6350" y="56642"/>
                </a:moveTo>
                <a:lnTo>
                  <a:pt x="56641" y="56642"/>
                </a:lnTo>
                <a:lnTo>
                  <a:pt x="56641" y="6350"/>
                </a:lnTo>
                <a:lnTo>
                  <a:pt x="6350" y="6350"/>
                </a:lnTo>
                <a:lnTo>
                  <a:pt x="6350" y="56642"/>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Freeform 3"/>
          <p:cNvSpPr/>
          <p:nvPr/>
        </p:nvSpPr>
        <p:spPr>
          <a:xfrm>
            <a:off x="2510027" y="3712464"/>
            <a:ext cx="243839" cy="74676"/>
          </a:xfrm>
          <a:custGeom>
            <a:avLst/>
            <a:gdLst>
              <a:gd name="connsiteX0" fmla="*/ 0 w 243839"/>
              <a:gd name="connsiteY0" fmla="*/ 74676 h 74676"/>
              <a:gd name="connsiteX1" fmla="*/ 243839 w 243839"/>
              <a:gd name="connsiteY1" fmla="*/ 74676 h 74676"/>
              <a:gd name="connsiteX2" fmla="*/ 243839 w 243839"/>
              <a:gd name="connsiteY2" fmla="*/ 0 h 74676"/>
              <a:gd name="connsiteX3" fmla="*/ 0 w 243839"/>
              <a:gd name="connsiteY3" fmla="*/ 0 h 74676"/>
              <a:gd name="connsiteX4" fmla="*/ 0 w 243839"/>
              <a:gd name="connsiteY4" fmla="*/ 74676 h 74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3839" h="74676">
                <a:moveTo>
                  <a:pt x="0" y="74676"/>
                </a:moveTo>
                <a:lnTo>
                  <a:pt x="243839" y="74676"/>
                </a:lnTo>
                <a:lnTo>
                  <a:pt x="243839" y="0"/>
                </a:lnTo>
                <a:lnTo>
                  <a:pt x="0" y="0"/>
                </a:lnTo>
                <a:lnTo>
                  <a:pt x="0" y="74676"/>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3"/>
          <p:cNvSpPr/>
          <p:nvPr/>
        </p:nvSpPr>
        <p:spPr>
          <a:xfrm>
            <a:off x="3578351" y="3735323"/>
            <a:ext cx="272796" cy="57911"/>
          </a:xfrm>
          <a:custGeom>
            <a:avLst/>
            <a:gdLst>
              <a:gd name="connsiteX0" fmla="*/ 14478 w 272796"/>
              <a:gd name="connsiteY0" fmla="*/ 14478 h 57911"/>
              <a:gd name="connsiteX1" fmla="*/ 258318 w 272796"/>
              <a:gd name="connsiteY1" fmla="*/ 14478 h 57911"/>
            </a:gdLst>
            <a:ahLst/>
            <a:cxnLst>
              <a:cxn ang="0">
                <a:pos x="connsiteX0" y="connsiteY0"/>
              </a:cxn>
              <a:cxn ang="1">
                <a:pos x="connsiteX1" y="connsiteY1"/>
              </a:cxn>
            </a:cxnLst>
            <a:rect l="l" t="t" r="r" b="b"/>
            <a:pathLst>
              <a:path w="272796" h="57911">
                <a:moveTo>
                  <a:pt x="14478" y="14478"/>
                </a:moveTo>
                <a:lnTo>
                  <a:pt x="258318" y="14478"/>
                </a:lnTo>
              </a:path>
            </a:pathLst>
          </a:custGeom>
          <a:ln w="25400">
            <a:solidFill>
              <a:srgbClr val="BE4B4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Freeform 3"/>
          <p:cNvSpPr/>
          <p:nvPr/>
        </p:nvSpPr>
        <p:spPr>
          <a:xfrm>
            <a:off x="3688079" y="3723132"/>
            <a:ext cx="50291" cy="50291"/>
          </a:xfrm>
          <a:custGeom>
            <a:avLst/>
            <a:gdLst>
              <a:gd name="connsiteX0" fmla="*/ 25146 w 50291"/>
              <a:gd name="connsiteY0" fmla="*/ 0 h 50291"/>
              <a:gd name="connsiteX1" fmla="*/ 25146 w 50291"/>
              <a:gd name="connsiteY1" fmla="*/ 50291 h 50291"/>
            </a:gdLst>
            <a:ahLst/>
            <a:cxnLst>
              <a:cxn ang="0">
                <a:pos x="connsiteX0" y="connsiteY0"/>
              </a:cxn>
              <a:cxn ang="1">
                <a:pos x="connsiteX1" y="connsiteY1"/>
              </a:cxn>
            </a:cxnLst>
            <a:rect l="l" t="t" r="r" b="b"/>
            <a:pathLst>
              <a:path w="50291" h="50291">
                <a:moveTo>
                  <a:pt x="25146" y="0"/>
                </a:moveTo>
                <a:lnTo>
                  <a:pt x="25146" y="50291"/>
                </a:lnTo>
              </a:path>
            </a:pathLst>
          </a:custGeom>
          <a:ln w="76200">
            <a:solidFill>
              <a:srgbClr val="C050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Freeform 3"/>
          <p:cNvSpPr/>
          <p:nvPr/>
        </p:nvSpPr>
        <p:spPr>
          <a:xfrm>
            <a:off x="3681729" y="3716782"/>
            <a:ext cx="62991" cy="62991"/>
          </a:xfrm>
          <a:custGeom>
            <a:avLst/>
            <a:gdLst>
              <a:gd name="connsiteX0" fmla="*/ 6350 w 62991"/>
              <a:gd name="connsiteY0" fmla="*/ 56641 h 62991"/>
              <a:gd name="connsiteX1" fmla="*/ 56641 w 62991"/>
              <a:gd name="connsiteY1" fmla="*/ 56641 h 62991"/>
              <a:gd name="connsiteX2" fmla="*/ 56641 w 62991"/>
              <a:gd name="connsiteY2" fmla="*/ 6350 h 62991"/>
              <a:gd name="connsiteX3" fmla="*/ 6350 w 62991"/>
              <a:gd name="connsiteY3" fmla="*/ 6350 h 62991"/>
              <a:gd name="connsiteX4" fmla="*/ 6350 w 62991"/>
              <a:gd name="connsiteY4" fmla="*/ 56641 h 629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991" h="62991">
                <a:moveTo>
                  <a:pt x="6350" y="56641"/>
                </a:moveTo>
                <a:lnTo>
                  <a:pt x="56641" y="56641"/>
                </a:lnTo>
                <a:lnTo>
                  <a:pt x="56641" y="6350"/>
                </a:lnTo>
                <a:lnTo>
                  <a:pt x="6350" y="6350"/>
                </a:lnTo>
                <a:lnTo>
                  <a:pt x="6350" y="56641"/>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Freeform 3"/>
          <p:cNvSpPr/>
          <p:nvPr/>
        </p:nvSpPr>
        <p:spPr>
          <a:xfrm>
            <a:off x="4430776" y="4425950"/>
            <a:ext cx="934846" cy="1060450"/>
          </a:xfrm>
          <a:custGeom>
            <a:avLst/>
            <a:gdLst>
              <a:gd name="connsiteX0" fmla="*/ 0 w 934846"/>
              <a:gd name="connsiteY0" fmla="*/ 0 h 1060450"/>
              <a:gd name="connsiteX1" fmla="*/ 934846 w 934846"/>
              <a:gd name="connsiteY1" fmla="*/ 559815 h 1060450"/>
              <a:gd name="connsiteX2" fmla="*/ 0 w 934846"/>
              <a:gd name="connsiteY2" fmla="*/ 1060450 h 1060450"/>
              <a:gd name="connsiteX3" fmla="*/ 0 w 934846"/>
              <a:gd name="connsiteY3" fmla="*/ 0 h 1060450"/>
            </a:gdLst>
            <a:ahLst/>
            <a:cxnLst>
              <a:cxn ang="0">
                <a:pos x="connsiteX0" y="connsiteY0"/>
              </a:cxn>
              <a:cxn ang="1">
                <a:pos x="connsiteX1" y="connsiteY1"/>
              </a:cxn>
              <a:cxn ang="2">
                <a:pos x="connsiteX2" y="connsiteY2"/>
              </a:cxn>
              <a:cxn ang="3">
                <a:pos x="connsiteX3" y="connsiteY3"/>
              </a:cxn>
            </a:cxnLst>
            <a:rect l="l" t="t" r="r" b="b"/>
            <a:pathLst>
              <a:path w="934846" h="1060450">
                <a:moveTo>
                  <a:pt x="0" y="0"/>
                </a:moveTo>
                <a:cubicBezTo>
                  <a:pt x="391033" y="0"/>
                  <a:pt x="750315" y="215138"/>
                  <a:pt x="934846" y="559815"/>
                </a:cubicBezTo>
                <a:lnTo>
                  <a:pt x="0" y="1060450"/>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Freeform 3"/>
          <p:cNvSpPr/>
          <p:nvPr/>
        </p:nvSpPr>
        <p:spPr>
          <a:xfrm>
            <a:off x="4430776" y="4985765"/>
            <a:ext cx="1060489" cy="1400987"/>
          </a:xfrm>
          <a:custGeom>
            <a:avLst/>
            <a:gdLst>
              <a:gd name="connsiteX0" fmla="*/ 934846 w 1060489"/>
              <a:gd name="connsiteY0" fmla="*/ 0 h 1400987"/>
              <a:gd name="connsiteX1" fmla="*/ 560323 w 1060489"/>
              <a:gd name="connsiteY1" fmla="*/ 1400988 h 1400987"/>
              <a:gd name="connsiteX2" fmla="*/ 0 w 1060489"/>
              <a:gd name="connsiteY2" fmla="*/ 500634 h 1400987"/>
              <a:gd name="connsiteX3" fmla="*/ 934846 w 1060489"/>
              <a:gd name="connsiteY3" fmla="*/ 0 h 1400987"/>
            </a:gdLst>
            <a:ahLst/>
            <a:cxnLst>
              <a:cxn ang="0">
                <a:pos x="connsiteX0" y="connsiteY0"/>
              </a:cxn>
              <a:cxn ang="1">
                <a:pos x="connsiteX1" y="connsiteY1"/>
              </a:cxn>
              <a:cxn ang="2">
                <a:pos x="connsiteX2" y="connsiteY2"/>
              </a:cxn>
              <a:cxn ang="3">
                <a:pos x="connsiteX3" y="connsiteY3"/>
              </a:cxn>
            </a:cxnLst>
            <a:rect l="l" t="t" r="r" b="b"/>
            <a:pathLst>
              <a:path w="1060489" h="1400987">
                <a:moveTo>
                  <a:pt x="934846" y="0"/>
                </a:moveTo>
                <a:cubicBezTo>
                  <a:pt x="1198752" y="492760"/>
                  <a:pt x="1034795" y="1105674"/>
                  <a:pt x="560323" y="1400988"/>
                </a:cubicBezTo>
                <a:lnTo>
                  <a:pt x="0" y="500634"/>
                </a:lnTo>
                <a:lnTo>
                  <a:pt x="934846" y="0"/>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Freeform 3"/>
          <p:cNvSpPr/>
          <p:nvPr/>
        </p:nvSpPr>
        <p:spPr>
          <a:xfrm>
            <a:off x="3370348" y="4852796"/>
            <a:ext cx="1620751" cy="1694138"/>
          </a:xfrm>
          <a:custGeom>
            <a:avLst/>
            <a:gdLst>
              <a:gd name="connsiteX0" fmla="*/ 1620751 w 1620751"/>
              <a:gd name="connsiteY0" fmla="*/ 1533957 h 1694138"/>
              <a:gd name="connsiteX1" fmla="*/ 160124 w 1620751"/>
              <a:gd name="connsiteY1" fmla="*/ 1193889 h 1694138"/>
              <a:gd name="connsiteX2" fmla="*/ 210036 w 1620751"/>
              <a:gd name="connsiteY2" fmla="*/ 0 h 1694138"/>
              <a:gd name="connsiteX3" fmla="*/ 1060427 w 1620751"/>
              <a:gd name="connsiteY3" fmla="*/ 633603 h 1694138"/>
              <a:gd name="connsiteX4" fmla="*/ 1620751 w 1620751"/>
              <a:gd name="connsiteY4" fmla="*/ 1533957 h 169413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20751" h="1694138">
                <a:moveTo>
                  <a:pt x="1620751" y="1533957"/>
                </a:moveTo>
                <a:cubicBezTo>
                  <a:pt x="1123419" y="1843392"/>
                  <a:pt x="469496" y="1691144"/>
                  <a:pt x="160124" y="1193889"/>
                </a:cubicBezTo>
                <a:cubicBezTo>
                  <a:pt x="-70380" y="823531"/>
                  <a:pt x="-50568" y="349885"/>
                  <a:pt x="210036" y="0"/>
                </a:cubicBezTo>
                <a:lnTo>
                  <a:pt x="1060427" y="633603"/>
                </a:lnTo>
                <a:lnTo>
                  <a:pt x="1620751" y="1533957"/>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3"/>
          <p:cNvSpPr/>
          <p:nvPr/>
        </p:nvSpPr>
        <p:spPr>
          <a:xfrm>
            <a:off x="3580384" y="4425950"/>
            <a:ext cx="850391" cy="1060450"/>
          </a:xfrm>
          <a:custGeom>
            <a:avLst/>
            <a:gdLst>
              <a:gd name="connsiteX0" fmla="*/ 0 w 850391"/>
              <a:gd name="connsiteY0" fmla="*/ 426846 h 1060450"/>
              <a:gd name="connsiteX1" fmla="*/ 850391 w 850391"/>
              <a:gd name="connsiteY1" fmla="*/ 0 h 1060450"/>
              <a:gd name="connsiteX2" fmla="*/ 850391 w 850391"/>
              <a:gd name="connsiteY2" fmla="*/ 1060450 h 1060450"/>
              <a:gd name="connsiteX3" fmla="*/ 0 w 850391"/>
              <a:gd name="connsiteY3" fmla="*/ 426846 h 1060450"/>
            </a:gdLst>
            <a:ahLst/>
            <a:cxnLst>
              <a:cxn ang="0">
                <a:pos x="connsiteX0" y="connsiteY0"/>
              </a:cxn>
              <a:cxn ang="1">
                <a:pos x="connsiteX1" y="connsiteY1"/>
              </a:cxn>
              <a:cxn ang="2">
                <a:pos x="connsiteX2" y="connsiteY2"/>
              </a:cxn>
              <a:cxn ang="3">
                <a:pos x="connsiteX3" y="connsiteY3"/>
              </a:cxn>
            </a:cxnLst>
            <a:rect l="l" t="t" r="r" b="b"/>
            <a:pathLst>
              <a:path w="850391" h="1060450">
                <a:moveTo>
                  <a:pt x="0" y="426846"/>
                </a:moveTo>
                <a:cubicBezTo>
                  <a:pt x="200151" y="158241"/>
                  <a:pt x="515492" y="0"/>
                  <a:pt x="850391" y="0"/>
                </a:cubicBezTo>
                <a:lnTo>
                  <a:pt x="850391" y="1060450"/>
                </a:lnTo>
                <a:lnTo>
                  <a:pt x="0" y="426846"/>
                </a:lnTo>
              </a:path>
            </a:pathLst>
          </a:custGeom>
          <a:solidFill>
            <a:srgbClr val="8064A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TextBox 1"/>
          <p:cNvSpPr txBox="1"/>
          <p:nvPr/>
        </p:nvSpPr>
        <p:spPr>
          <a:xfrm>
            <a:off x="2781300" y="4305300"/>
            <a:ext cx="3937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0-14岁</a:t>
            </a:r>
          </a:p>
        </p:txBody>
      </p:sp>
      <p:sp>
        <p:nvSpPr>
          <p:cNvPr id="85" name="TextBox 1"/>
          <p:cNvSpPr txBox="1"/>
          <p:nvPr/>
        </p:nvSpPr>
        <p:spPr>
          <a:xfrm>
            <a:off x="2832100" y="4521200"/>
            <a:ext cx="2794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9.8%</a:t>
            </a:r>
          </a:p>
        </p:txBody>
      </p:sp>
      <p:sp>
        <p:nvSpPr>
          <p:cNvPr id="86" name="TextBox 1"/>
          <p:cNvSpPr txBox="1"/>
          <p:nvPr/>
        </p:nvSpPr>
        <p:spPr>
          <a:xfrm>
            <a:off x="1562100" y="5842000"/>
            <a:ext cx="4699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15-64岁</a:t>
            </a:r>
          </a:p>
        </p:txBody>
      </p:sp>
      <p:sp>
        <p:nvSpPr>
          <p:cNvPr id="87" name="TextBox 1"/>
          <p:cNvSpPr txBox="1"/>
          <p:nvPr/>
        </p:nvSpPr>
        <p:spPr>
          <a:xfrm>
            <a:off x="1612900" y="60579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88.4%</a:t>
            </a:r>
          </a:p>
        </p:txBody>
      </p:sp>
      <p:sp>
        <p:nvSpPr>
          <p:cNvPr id="88" name="TextBox 1"/>
          <p:cNvSpPr txBox="1"/>
          <p:nvPr/>
        </p:nvSpPr>
        <p:spPr>
          <a:xfrm>
            <a:off x="901700" y="4305300"/>
            <a:ext cx="6477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65岁及以上</a:t>
            </a:r>
          </a:p>
        </p:txBody>
      </p:sp>
      <p:sp>
        <p:nvSpPr>
          <p:cNvPr id="89" name="TextBox 1"/>
          <p:cNvSpPr txBox="1"/>
          <p:nvPr/>
        </p:nvSpPr>
        <p:spPr>
          <a:xfrm>
            <a:off x="1079500" y="4521200"/>
            <a:ext cx="2794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1.8%</a:t>
            </a:r>
          </a:p>
        </p:txBody>
      </p:sp>
      <p:sp>
        <p:nvSpPr>
          <p:cNvPr id="90" name="TextBox 1"/>
          <p:cNvSpPr txBox="1"/>
          <p:nvPr/>
        </p:nvSpPr>
        <p:spPr>
          <a:xfrm>
            <a:off x="5575300" y="1511300"/>
            <a:ext cx="3352800" cy="21717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2012年年末，深圳市常住人口达到1,055万</a:t>
            </a:r>
          </a:p>
          <a:p>
            <a:pPr>
              <a:lnSpc>
                <a:spcPts val="17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人，成为广东省的第二大城市，仅次于广州。</a:t>
            </a:r>
          </a:p>
          <a:p>
            <a:pPr>
              <a:lnSpc>
                <a:spcPts val="17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深圳市人口大部分为外来工，吸引他们来深</a:t>
            </a:r>
          </a:p>
          <a:p>
            <a:pPr>
              <a:lnSpc>
                <a:spcPts val="17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务工的主要原因是相对多的就业岗位、高工</a:t>
            </a:r>
          </a:p>
          <a:p>
            <a:pPr>
              <a:lnSpc>
                <a:spcPts val="17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资待遇及较好的生活条件。2012年年末深圳</a:t>
            </a:r>
          </a:p>
          <a:p>
            <a:pPr>
              <a:lnSpc>
                <a:spcPts val="17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常住人口户籍构成：深圳户籍占27.3%</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(288</a:t>
            </a:r>
          </a:p>
          <a:p>
            <a:pPr>
              <a:lnSpc>
                <a:spcPts val="17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万人)</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；非户籍占72.7%</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(767万人)</a:t>
            </a:r>
          </a:p>
          <a:p>
            <a:pPr>
              <a:lnSpc>
                <a:spcPts val="17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深圳仍属于年轻人城市，</a:t>
            </a:r>
            <a:r>
              <a:rPr lang="en-US" altLang="zh-CN" sz="1200" dirty="0">
                <a:solidFill>
                  <a:srgbClr val="000000"/>
                </a:solidFill>
                <a:latin typeface="微软雅黑" panose="020B0503020204020204" pitchFamily="18" charset="-122"/>
                <a:cs typeface="微软雅黑" panose="020B0503020204020204" pitchFamily="18" charset="-122"/>
              </a:rPr>
              <a:t>根据第六次人口普</a:t>
            </a:r>
          </a:p>
          <a:p>
            <a:pPr>
              <a:lnSpc>
                <a:spcPts val="17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查的数据，深圳全市人口平均年龄为30岁左</a:t>
            </a:r>
          </a:p>
          <a:p>
            <a:pPr>
              <a:lnSpc>
                <a:spcPts val="17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右</a:t>
            </a:r>
            <a:r>
              <a:rPr lang="en-US" altLang="zh-CN" sz="805" dirty="0">
                <a:solidFill>
                  <a:srgbClr val="000000"/>
                </a:solidFill>
                <a:latin typeface="微软雅黑" panose="020B0503020204020204" pitchFamily="18" charset="-122"/>
                <a:cs typeface="微软雅黑" panose="020B0503020204020204" pitchFamily="18" charset="-122"/>
              </a:rPr>
              <a:t>1</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b="1" dirty="0">
                <a:solidFill>
                  <a:srgbClr val="000000"/>
                </a:solidFill>
                <a:latin typeface="微软雅黑" panose="020B0503020204020204" pitchFamily="18" charset="-122"/>
                <a:cs typeface="微软雅黑" panose="020B0503020204020204" pitchFamily="18" charset="-122"/>
              </a:rPr>
              <a:t>深圳还处于旺盛的“人口红利”期，</a:t>
            </a:r>
          </a:p>
        </p:txBody>
      </p:sp>
      <p:sp>
        <p:nvSpPr>
          <p:cNvPr id="91" name="TextBox 1"/>
          <p:cNvSpPr txBox="1"/>
          <p:nvPr/>
        </p:nvSpPr>
        <p:spPr>
          <a:xfrm>
            <a:off x="5753100" y="3644900"/>
            <a:ext cx="3022600" cy="6350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15-64岁人口占总人口的88.40％，</a:t>
            </a:r>
            <a:r>
              <a:rPr lang="en-US" altLang="zh-CN" sz="1200" dirty="0">
                <a:solidFill>
                  <a:srgbClr val="000000"/>
                </a:solidFill>
                <a:latin typeface="微软雅黑" panose="020B0503020204020204" pitchFamily="18" charset="-122"/>
                <a:cs typeface="微软雅黑" panose="020B0503020204020204" pitchFamily="18" charset="-122"/>
              </a:rPr>
              <a:t>比广东省</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的76．36％高出12个百分点，比上海市的</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81.25％高出7.2个百分点，比北京市的82.70</a:t>
            </a:r>
          </a:p>
        </p:txBody>
      </p:sp>
      <p:sp>
        <p:nvSpPr>
          <p:cNvPr id="92" name="TextBox 1"/>
          <p:cNvSpPr txBox="1"/>
          <p:nvPr/>
        </p:nvSpPr>
        <p:spPr>
          <a:xfrm>
            <a:off x="5753100" y="4292600"/>
            <a:ext cx="3009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％高出5.7个百分点；按照国家65岁及以上人</a:t>
            </a:r>
          </a:p>
        </p:txBody>
      </p:sp>
      <p:sp>
        <p:nvSpPr>
          <p:cNvPr id="93" name="TextBox 1"/>
          <p:cNvSpPr txBox="1"/>
          <p:nvPr/>
        </p:nvSpPr>
        <p:spPr>
          <a:xfrm>
            <a:off x="5575300" y="4533900"/>
            <a:ext cx="3200400" cy="635000"/>
          </a:xfrm>
          <a:prstGeom prst="rect">
            <a:avLst/>
          </a:prstGeom>
          <a:noFill/>
        </p:spPr>
        <p:txBody>
          <a:bodyPr wrap="none" lIns="0" tIns="0" rIns="0" rtlCol="0">
            <a:spAutoFit/>
          </a:bodyPr>
          <a:lstStyle/>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口占7％以上即达到老年社会的标准，深圳离</a:t>
            </a:r>
          </a:p>
          <a:p>
            <a:pPr>
              <a:lnSpc>
                <a:spcPts val="17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老龄化社会还较远。</a:t>
            </a:r>
          </a:p>
          <a:p>
            <a:pPr>
              <a:lnSpc>
                <a:spcPts val="17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深圳常住人口中大专学历以上占17%，较</a:t>
            </a:r>
          </a:p>
        </p:txBody>
      </p:sp>
      <p:sp>
        <p:nvSpPr>
          <p:cNvPr id="94" name="TextBox 1"/>
          <p:cNvSpPr txBox="1"/>
          <p:nvPr/>
        </p:nvSpPr>
        <p:spPr>
          <a:xfrm>
            <a:off x="5753100" y="5168900"/>
            <a:ext cx="3009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2000年普查数据增长了9个百分点，说明过</a:t>
            </a:r>
          </a:p>
        </p:txBody>
      </p:sp>
      <p:sp>
        <p:nvSpPr>
          <p:cNvPr id="95" name="TextBox 1"/>
          <p:cNvSpPr txBox="1"/>
          <p:nvPr/>
        </p:nvSpPr>
        <p:spPr>
          <a:xfrm>
            <a:off x="5753100" y="5397500"/>
            <a:ext cx="3009900" cy="419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去十年间，深圳市人口文化程度有了较大的</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提高。</a:t>
            </a:r>
          </a:p>
        </p:txBody>
      </p:sp>
      <p:sp>
        <p:nvSpPr>
          <p:cNvPr id="96" name="TextBox 1"/>
          <p:cNvSpPr txBox="1"/>
          <p:nvPr/>
        </p:nvSpPr>
        <p:spPr>
          <a:xfrm>
            <a:off x="5016500" y="1701800"/>
            <a:ext cx="279400" cy="1765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8.0%</a:t>
            </a:r>
          </a:p>
          <a:p>
            <a:pPr>
              <a:lnSpc>
                <a:spcPts val="1000"/>
              </a:lnSpc>
            </a:pPr>
            <a:endParaRPr lang="en-US" altLang="zh-CN" dirty="0"/>
          </a:p>
          <a:p>
            <a:pPr>
              <a:lnSpc>
                <a:spcPts val="2100"/>
              </a:lnSpc>
            </a:pPr>
            <a:r>
              <a:rPr lang="en-US" altLang="zh-CN" sz="995" dirty="0">
                <a:solidFill>
                  <a:srgbClr val="000000"/>
                </a:solidFill>
                <a:latin typeface="微软雅黑" panose="020B0503020204020204" pitchFamily="18" charset="-122"/>
                <a:cs typeface="微软雅黑" panose="020B0503020204020204" pitchFamily="18" charset="-122"/>
              </a:rPr>
              <a:t>6.0%</a:t>
            </a:r>
          </a:p>
          <a:p>
            <a:pPr>
              <a:lnSpc>
                <a:spcPts val="1000"/>
              </a:lnSpc>
            </a:pPr>
            <a:endParaRPr lang="en-US" altLang="zh-CN" dirty="0"/>
          </a:p>
          <a:p>
            <a:pPr>
              <a:lnSpc>
                <a:spcPts val="2100"/>
              </a:lnSpc>
            </a:pPr>
            <a:r>
              <a:rPr lang="en-US" altLang="zh-CN" sz="995" dirty="0">
                <a:solidFill>
                  <a:srgbClr val="000000"/>
                </a:solidFill>
                <a:latin typeface="微软雅黑" panose="020B0503020204020204" pitchFamily="18" charset="-122"/>
                <a:cs typeface="微软雅黑" panose="020B0503020204020204" pitchFamily="18" charset="-122"/>
              </a:rPr>
              <a:t>4.0%</a:t>
            </a:r>
          </a:p>
          <a:p>
            <a:pPr>
              <a:lnSpc>
                <a:spcPts val="1000"/>
              </a:lnSpc>
            </a:pPr>
            <a:endParaRPr lang="en-US" altLang="zh-CN" dirty="0"/>
          </a:p>
          <a:p>
            <a:pPr>
              <a:lnSpc>
                <a:spcPts val="2100"/>
              </a:lnSpc>
            </a:pPr>
            <a:r>
              <a:rPr lang="en-US" altLang="zh-CN" sz="995" dirty="0">
                <a:solidFill>
                  <a:srgbClr val="000000"/>
                </a:solidFill>
                <a:latin typeface="微软雅黑" panose="020B0503020204020204" pitchFamily="18" charset="-122"/>
                <a:cs typeface="微软雅黑" panose="020B0503020204020204" pitchFamily="18" charset="-122"/>
              </a:rPr>
              <a:t>2.0%</a:t>
            </a:r>
          </a:p>
          <a:p>
            <a:pPr>
              <a:lnSpc>
                <a:spcPts val="1000"/>
              </a:lnSpc>
            </a:pPr>
            <a:endParaRPr lang="en-US" altLang="zh-CN" dirty="0"/>
          </a:p>
          <a:p>
            <a:pPr>
              <a:lnSpc>
                <a:spcPts val="2100"/>
              </a:lnSpc>
            </a:pPr>
            <a:r>
              <a:rPr lang="en-US" altLang="zh-CN" sz="995" dirty="0">
                <a:solidFill>
                  <a:srgbClr val="000000"/>
                </a:solidFill>
                <a:latin typeface="微软雅黑" panose="020B0503020204020204" pitchFamily="18" charset="-122"/>
                <a:cs typeface="微软雅黑" panose="020B0503020204020204" pitchFamily="18" charset="-122"/>
              </a:rPr>
              <a:t>0.0%</a:t>
            </a:r>
          </a:p>
        </p:txBody>
      </p:sp>
      <p:sp>
        <p:nvSpPr>
          <p:cNvPr id="97" name="TextBox 1"/>
          <p:cNvSpPr txBox="1"/>
          <p:nvPr/>
        </p:nvSpPr>
        <p:spPr>
          <a:xfrm>
            <a:off x="5016500" y="12446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10.0%</a:t>
            </a:r>
          </a:p>
        </p:txBody>
      </p:sp>
      <p:sp>
        <p:nvSpPr>
          <p:cNvPr id="98" name="TextBox 1"/>
          <p:cNvSpPr txBox="1"/>
          <p:nvPr/>
        </p:nvSpPr>
        <p:spPr>
          <a:xfrm>
            <a:off x="812800" y="1638300"/>
            <a:ext cx="292100" cy="1828800"/>
          </a:xfrm>
          <a:prstGeom prst="rect">
            <a:avLst/>
          </a:prstGeom>
          <a:noFill/>
        </p:spPr>
        <p:txBody>
          <a:bodyPr wrap="none" lIns="0" tIns="0" rIns="0" rtlCol="0">
            <a:spAutoFit/>
          </a:bodyPr>
          <a:lstStyle/>
          <a:p>
            <a:pPr>
              <a:lnSpc>
                <a:spcPts val="1300"/>
              </a:lnSpc>
              <a:tabLst>
                <a:tab pos="76200" algn="l"/>
                <a:tab pos="215900" algn="l"/>
              </a:tabLst>
            </a:pPr>
            <a:r>
              <a:rPr lang="en-US" altLang="zh-CN" sz="995" dirty="0">
                <a:solidFill>
                  <a:srgbClr val="000000"/>
                </a:solidFill>
                <a:latin typeface="微软雅黑" panose="020B0503020204020204" pitchFamily="18" charset="-122"/>
                <a:cs typeface="微软雅黑" panose="020B0503020204020204" pitchFamily="18" charset="-122"/>
              </a:rPr>
              <a:t>1000</a:t>
            </a:r>
          </a:p>
          <a:p>
            <a:pPr>
              <a:lnSpc>
                <a:spcPts val="1000"/>
              </a:lnSpc>
            </a:pPr>
            <a:endParaRPr lang="en-US" altLang="zh-CN" dirty="0"/>
          </a:p>
          <a:p>
            <a:pPr>
              <a:lnSpc>
                <a:spcPts val="1600"/>
              </a:lnSpc>
              <a:tabLst>
                <a:tab pos="76200" algn="l"/>
                <a:tab pos="215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800</a:t>
            </a:r>
          </a:p>
          <a:p>
            <a:pPr>
              <a:lnSpc>
                <a:spcPts val="1000"/>
              </a:lnSpc>
            </a:pPr>
            <a:endParaRPr lang="en-US" altLang="zh-CN" dirty="0"/>
          </a:p>
          <a:p>
            <a:pPr>
              <a:lnSpc>
                <a:spcPts val="1600"/>
              </a:lnSpc>
              <a:tabLst>
                <a:tab pos="76200" algn="l"/>
                <a:tab pos="215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600</a:t>
            </a:r>
          </a:p>
          <a:p>
            <a:pPr>
              <a:lnSpc>
                <a:spcPts val="1000"/>
              </a:lnSpc>
            </a:pPr>
            <a:endParaRPr lang="en-US" altLang="zh-CN" dirty="0"/>
          </a:p>
          <a:p>
            <a:pPr>
              <a:lnSpc>
                <a:spcPts val="1600"/>
              </a:lnSpc>
              <a:tabLst>
                <a:tab pos="76200" algn="l"/>
                <a:tab pos="215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400</a:t>
            </a:r>
          </a:p>
          <a:p>
            <a:pPr>
              <a:lnSpc>
                <a:spcPts val="1000"/>
              </a:lnSpc>
            </a:pPr>
            <a:endParaRPr lang="en-US" altLang="zh-CN" dirty="0"/>
          </a:p>
          <a:p>
            <a:pPr>
              <a:lnSpc>
                <a:spcPts val="1600"/>
              </a:lnSpc>
              <a:tabLst>
                <a:tab pos="76200" algn="l"/>
                <a:tab pos="215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200</a:t>
            </a:r>
          </a:p>
          <a:p>
            <a:pPr>
              <a:lnSpc>
                <a:spcPts val="1000"/>
              </a:lnSpc>
            </a:pPr>
            <a:endParaRPr lang="en-US" altLang="zh-CN" dirty="0"/>
          </a:p>
          <a:p>
            <a:pPr>
              <a:lnSpc>
                <a:spcPts val="1600"/>
              </a:lnSpc>
              <a:tabLst>
                <a:tab pos="76200" algn="l"/>
                <a:tab pos="215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0</a:t>
            </a:r>
          </a:p>
        </p:txBody>
      </p:sp>
      <p:sp>
        <p:nvSpPr>
          <p:cNvPr id="99" name="TextBox 1"/>
          <p:cNvSpPr txBox="1"/>
          <p:nvPr/>
        </p:nvSpPr>
        <p:spPr>
          <a:xfrm>
            <a:off x="812800" y="1244600"/>
            <a:ext cx="2921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1200</a:t>
            </a:r>
          </a:p>
        </p:txBody>
      </p:sp>
      <p:sp>
        <p:nvSpPr>
          <p:cNvPr id="100" name="TextBox 1"/>
          <p:cNvSpPr txBox="1"/>
          <p:nvPr/>
        </p:nvSpPr>
        <p:spPr>
          <a:xfrm>
            <a:off x="1270000" y="3429000"/>
            <a:ext cx="35814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2003</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2004</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2005</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2006</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2007</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2008</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2009</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2010</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2011</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2012</a:t>
            </a:r>
          </a:p>
        </p:txBody>
      </p:sp>
      <p:sp>
        <p:nvSpPr>
          <p:cNvPr id="101" name="TextBox 1"/>
          <p:cNvSpPr txBox="1"/>
          <p:nvPr/>
        </p:nvSpPr>
        <p:spPr>
          <a:xfrm>
            <a:off x="1270000" y="3670300"/>
            <a:ext cx="2006600" cy="533400"/>
          </a:xfrm>
          <a:prstGeom prst="rect">
            <a:avLst/>
          </a:prstGeom>
          <a:noFill/>
        </p:spPr>
        <p:txBody>
          <a:bodyPr wrap="none" lIns="0" tIns="0" rIns="0" rtlCol="0">
            <a:spAutoFit/>
          </a:bodyPr>
          <a:lstStyle/>
          <a:p>
            <a:pPr>
              <a:lnSpc>
                <a:spcPts val="1300"/>
              </a:lnSpc>
              <a:tabLst>
                <a:tab pos="1498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常住人口</a:t>
            </a:r>
          </a:p>
          <a:p>
            <a:pPr>
              <a:lnSpc>
                <a:spcPts val="1000"/>
              </a:lnSpc>
            </a:pPr>
            <a:endParaRPr lang="en-US" altLang="zh-CN" dirty="0"/>
          </a:p>
          <a:p>
            <a:pPr>
              <a:lnSpc>
                <a:spcPts val="1900"/>
              </a:lnSpc>
              <a:tabLst>
                <a:tab pos="1498600" algn="l"/>
              </a:tabLst>
            </a:pPr>
            <a:r>
              <a:rPr lang="en-US" altLang="zh-CN" sz="1200" b="1" dirty="0">
                <a:solidFill>
                  <a:srgbClr val="000000"/>
                </a:solidFill>
                <a:latin typeface="微软雅黑" panose="020B0503020204020204" pitchFamily="18" charset="-122"/>
                <a:cs typeface="微软雅黑" panose="020B0503020204020204" pitchFamily="18" charset="-122"/>
              </a:rPr>
              <a:t>深圳常住人口年龄结构分布</a:t>
            </a:r>
          </a:p>
        </p:txBody>
      </p:sp>
      <p:sp>
        <p:nvSpPr>
          <p:cNvPr id="102" name="TextBox 1"/>
          <p:cNvSpPr txBox="1"/>
          <p:nvPr/>
        </p:nvSpPr>
        <p:spPr>
          <a:xfrm>
            <a:off x="2095500" y="1054100"/>
            <a:ext cx="20320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深圳常住人口（2003-2012）</a:t>
            </a:r>
          </a:p>
        </p:txBody>
      </p:sp>
      <p:sp>
        <p:nvSpPr>
          <p:cNvPr id="103" name="TextBox 1"/>
          <p:cNvSpPr txBox="1"/>
          <p:nvPr/>
        </p:nvSpPr>
        <p:spPr>
          <a:xfrm>
            <a:off x="3911600" y="152400"/>
            <a:ext cx="4800600" cy="774700"/>
          </a:xfrm>
          <a:prstGeom prst="rect">
            <a:avLst/>
          </a:prstGeom>
          <a:noFill/>
        </p:spPr>
        <p:txBody>
          <a:bodyPr wrap="none" lIns="0" tIns="0" rIns="0" rtlCol="0">
            <a:spAutoFit/>
          </a:bodyPr>
          <a:lstStyle/>
          <a:p>
            <a:pPr>
              <a:lnSpc>
                <a:spcPts val="2700"/>
              </a:lnSpc>
              <a:tabLst>
                <a:tab pos="15748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深圳市宏观环境研究</a:t>
            </a:r>
          </a:p>
          <a:p>
            <a:pPr>
              <a:lnSpc>
                <a:spcPts val="3300"/>
              </a:lnSpc>
              <a:tabLst>
                <a:tab pos="1574800" algn="l"/>
              </a:tabLst>
            </a:pPr>
            <a:r>
              <a:rPr lang="en-US" altLang="zh-CN" sz="1800" b="1" dirty="0">
                <a:solidFill>
                  <a:srgbClr val="0000FF"/>
                </a:solidFill>
                <a:latin typeface="微软雅黑" panose="020B0503020204020204" pitchFamily="18" charset="-122"/>
                <a:cs typeface="微软雅黑" panose="020B0503020204020204" pitchFamily="18" charset="-122"/>
              </a:rPr>
              <a:t>劳动力人口比重很大，是一座“年轻人”的城市</a:t>
            </a:r>
          </a:p>
        </p:txBody>
      </p:sp>
      <p:sp>
        <p:nvSpPr>
          <p:cNvPr id="104" name="TextBox 1"/>
          <p:cNvSpPr txBox="1"/>
          <p:nvPr/>
        </p:nvSpPr>
        <p:spPr>
          <a:xfrm>
            <a:off x="1016000" y="6502400"/>
            <a:ext cx="7505700" cy="292100"/>
          </a:xfrm>
          <a:prstGeom prst="rect">
            <a:avLst/>
          </a:prstGeom>
          <a:noFill/>
        </p:spPr>
        <p:txBody>
          <a:bodyPr wrap="none" lIns="0" tIns="0" rIns="0" rtlCol="0">
            <a:spAutoFit/>
          </a:bodyPr>
          <a:lstStyle/>
          <a:p>
            <a:pPr>
              <a:lnSpc>
                <a:spcPts val="1300"/>
              </a:lnSpc>
              <a:tabLst>
                <a:tab pos="4673600" algn="l"/>
              </a:tabLst>
            </a:pPr>
            <a:r>
              <a:rPr lang="en-US" altLang="zh-CN" dirty="0"/>
              <a:t>	</a:t>
            </a:r>
            <a:r>
              <a:rPr lang="en-US" altLang="zh-CN" sz="1050" dirty="0">
                <a:solidFill>
                  <a:srgbClr val="000000"/>
                </a:solidFill>
                <a:latin typeface="微软雅黑" panose="020B0503020204020204" pitchFamily="18" charset="-122"/>
                <a:cs typeface="微软雅黑" panose="020B0503020204020204" pitchFamily="18" charset="-122"/>
              </a:rPr>
              <a:t>资料来源：深圳市统计局/深圳第六次人口普查公报</a:t>
            </a:r>
          </a:p>
          <a:p>
            <a:pPr>
              <a:lnSpc>
                <a:spcPts val="1000"/>
              </a:lnSpc>
              <a:tabLst>
                <a:tab pos="4673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a:t>
            </a:r>
          </a:p>
        </p:txBody>
      </p:sp>
      <p:sp>
        <p:nvSpPr>
          <p:cNvPr id="105" name="TextBox 1"/>
          <p:cNvSpPr txBox="1"/>
          <p:nvPr/>
        </p:nvSpPr>
        <p:spPr>
          <a:xfrm>
            <a:off x="5689600" y="6184900"/>
            <a:ext cx="1435100" cy="165100"/>
          </a:xfrm>
          <a:prstGeom prst="rect">
            <a:avLst/>
          </a:prstGeom>
          <a:noFill/>
        </p:spPr>
        <p:txBody>
          <a:bodyPr wrap="none" lIns="0" tIns="0" rIns="0" rtlCol="0">
            <a:spAutoFit/>
          </a:bodyPr>
          <a:lstStyle/>
          <a:p>
            <a:pPr>
              <a:lnSpc>
                <a:spcPts val="1300"/>
              </a:lnSpc>
            </a:pPr>
            <a:r>
              <a:rPr lang="en-US" altLang="zh-CN" sz="710" dirty="0">
                <a:solidFill>
                  <a:srgbClr val="000000"/>
                </a:solidFill>
                <a:latin typeface="微软雅黑" panose="020B0503020204020204" pitchFamily="18" charset="-122"/>
                <a:cs typeface="微软雅黑" panose="020B0503020204020204" pitchFamily="18" charset="-122"/>
              </a:rPr>
              <a:t>1</a:t>
            </a:r>
            <a:r>
              <a:rPr lang="en-US" altLang="zh-CN" sz="1050" dirty="0">
                <a:solidFill>
                  <a:srgbClr val="000000"/>
                </a:solidFill>
                <a:latin typeface="微软雅黑" panose="020B0503020204020204" pitchFamily="18" charset="-122"/>
                <a:cs typeface="微软雅黑" panose="020B0503020204020204" pitchFamily="18" charset="-122"/>
              </a:rPr>
              <a:t>注：深圳第六次人口普查</a:t>
            </a:r>
          </a:p>
        </p:txBody>
      </p:sp>
      <p:sp>
        <p:nvSpPr>
          <p:cNvPr id="106" name="TextBox 1"/>
          <p:cNvSpPr txBox="1"/>
          <p:nvPr/>
        </p:nvSpPr>
        <p:spPr>
          <a:xfrm>
            <a:off x="4559300" y="4711700"/>
            <a:ext cx="457200" cy="342900"/>
          </a:xfrm>
          <a:prstGeom prst="rect">
            <a:avLst/>
          </a:prstGeom>
          <a:noFill/>
        </p:spPr>
        <p:txBody>
          <a:bodyPr wrap="none" lIns="0" tIns="0" rIns="0" rtlCol="0">
            <a:spAutoFit/>
          </a:bodyPr>
          <a:lstStyle/>
          <a:p>
            <a:pPr>
              <a:lnSpc>
                <a:spcPts val="1100"/>
              </a:lnSpc>
              <a:tabLst>
                <a:tab pos="114300" algn="l"/>
              </a:tabLst>
            </a:pPr>
            <a:r>
              <a:rPr lang="en-US" altLang="zh-CN" sz="900" dirty="0">
                <a:solidFill>
                  <a:srgbClr val="000000"/>
                </a:solidFill>
                <a:latin typeface="微软雅黑" panose="020B0503020204020204" pitchFamily="18" charset="-122"/>
                <a:cs typeface="微软雅黑" panose="020B0503020204020204" pitchFamily="18" charset="-122"/>
              </a:rPr>
              <a:t>大专以上</a:t>
            </a:r>
          </a:p>
          <a:p>
            <a:pPr>
              <a:lnSpc>
                <a:spcPts val="1500"/>
              </a:lnSpc>
              <a:tabLst>
                <a:tab pos="114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17%</a:t>
            </a:r>
          </a:p>
        </p:txBody>
      </p:sp>
      <p:sp>
        <p:nvSpPr>
          <p:cNvPr id="107" name="TextBox 1"/>
          <p:cNvSpPr txBox="1"/>
          <p:nvPr/>
        </p:nvSpPr>
        <p:spPr>
          <a:xfrm>
            <a:off x="4622800" y="5499100"/>
            <a:ext cx="800100" cy="342900"/>
          </a:xfrm>
          <a:prstGeom prst="rect">
            <a:avLst/>
          </a:prstGeom>
          <a:noFill/>
        </p:spPr>
        <p:txBody>
          <a:bodyPr wrap="none" lIns="0" tIns="0" rIns="0" rtlCol="0">
            <a:spAutoFit/>
          </a:bodyPr>
          <a:lstStyle/>
          <a:p>
            <a:pPr>
              <a:lnSpc>
                <a:spcPts val="1100"/>
              </a:lnSpc>
              <a:tabLst>
                <a:tab pos="279400" algn="l"/>
              </a:tabLst>
            </a:pPr>
            <a:r>
              <a:rPr lang="en-US" altLang="zh-CN" sz="900" dirty="0">
                <a:solidFill>
                  <a:srgbClr val="000000"/>
                </a:solidFill>
                <a:latin typeface="微软雅黑" panose="020B0503020204020204" pitchFamily="18" charset="-122"/>
                <a:cs typeface="微软雅黑" panose="020B0503020204020204" pitchFamily="18" charset="-122"/>
              </a:rPr>
              <a:t>高中（含中专）</a:t>
            </a:r>
          </a:p>
          <a:p>
            <a:pPr>
              <a:lnSpc>
                <a:spcPts val="1500"/>
              </a:lnSpc>
              <a:tabLst>
                <a:tab pos="279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24%</a:t>
            </a:r>
          </a:p>
        </p:txBody>
      </p:sp>
      <p:sp>
        <p:nvSpPr>
          <p:cNvPr id="108" name="TextBox 1"/>
          <p:cNvSpPr txBox="1"/>
          <p:nvPr/>
        </p:nvSpPr>
        <p:spPr>
          <a:xfrm>
            <a:off x="3771900" y="58928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初中</a:t>
            </a:r>
          </a:p>
        </p:txBody>
      </p:sp>
      <p:sp>
        <p:nvSpPr>
          <p:cNvPr id="109" name="TextBox 1"/>
          <p:cNvSpPr txBox="1"/>
          <p:nvPr/>
        </p:nvSpPr>
        <p:spPr>
          <a:xfrm>
            <a:off x="3771900" y="60833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44%</a:t>
            </a:r>
          </a:p>
        </p:txBody>
      </p:sp>
      <p:sp>
        <p:nvSpPr>
          <p:cNvPr id="110" name="TextBox 1"/>
          <p:cNvSpPr txBox="1"/>
          <p:nvPr/>
        </p:nvSpPr>
        <p:spPr>
          <a:xfrm>
            <a:off x="3797300" y="4724400"/>
            <a:ext cx="571500" cy="342900"/>
          </a:xfrm>
          <a:prstGeom prst="rect">
            <a:avLst/>
          </a:prstGeom>
          <a:noFill/>
        </p:spPr>
        <p:txBody>
          <a:bodyPr wrap="none" lIns="0" tIns="0" rIns="0" rtlCol="0">
            <a:spAutoFit/>
          </a:bodyPr>
          <a:lstStyle/>
          <a:p>
            <a:pPr>
              <a:lnSpc>
                <a:spcPts val="1100"/>
              </a:lnSpc>
              <a:tabLst>
                <a:tab pos="165100" algn="l"/>
              </a:tabLst>
            </a:pPr>
            <a:r>
              <a:rPr lang="en-US" altLang="zh-CN" sz="900" dirty="0">
                <a:solidFill>
                  <a:srgbClr val="000000"/>
                </a:solidFill>
                <a:latin typeface="微软雅黑" panose="020B0503020204020204" pitchFamily="18" charset="-122"/>
                <a:cs typeface="微软雅黑" panose="020B0503020204020204" pitchFamily="18" charset="-122"/>
              </a:rPr>
              <a:t>小学及以下</a:t>
            </a:r>
          </a:p>
          <a:p>
            <a:pPr>
              <a:lnSpc>
                <a:spcPts val="1500"/>
              </a:lnSpc>
              <a:tabLst>
                <a:tab pos="165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15%</a:t>
            </a:r>
          </a:p>
        </p:txBody>
      </p:sp>
      <p:sp>
        <p:nvSpPr>
          <p:cNvPr id="111" name="TextBox 1"/>
          <p:cNvSpPr txBox="1"/>
          <p:nvPr/>
        </p:nvSpPr>
        <p:spPr>
          <a:xfrm>
            <a:off x="3505200" y="3670300"/>
            <a:ext cx="1828800" cy="533400"/>
          </a:xfrm>
          <a:prstGeom prst="rect">
            <a:avLst/>
          </a:prstGeom>
          <a:noFill/>
        </p:spPr>
        <p:txBody>
          <a:bodyPr wrap="none" lIns="0" tIns="0" rIns="0" rtlCol="0">
            <a:spAutoFit/>
          </a:bodyPr>
          <a:lstStyle/>
          <a:p>
            <a:pPr>
              <a:lnSpc>
                <a:spcPts val="1300"/>
              </a:lnSpc>
              <a:tabLst>
                <a:tab pos="355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增长率</a:t>
            </a:r>
          </a:p>
          <a:p>
            <a:pPr>
              <a:lnSpc>
                <a:spcPts val="1000"/>
              </a:lnSpc>
            </a:pPr>
            <a:endParaRPr lang="en-US" altLang="zh-CN" dirty="0"/>
          </a:p>
          <a:p>
            <a:pPr>
              <a:lnSpc>
                <a:spcPts val="1900"/>
              </a:lnSpc>
              <a:tabLst>
                <a:tab pos="355600" algn="l"/>
              </a:tabLst>
            </a:pPr>
            <a:r>
              <a:rPr lang="en-US" altLang="zh-CN" sz="1200" b="1" dirty="0">
                <a:solidFill>
                  <a:srgbClr val="000000"/>
                </a:solidFill>
                <a:latin typeface="微软雅黑" panose="020B0503020204020204" pitchFamily="18" charset="-122"/>
                <a:cs typeface="微软雅黑" panose="020B0503020204020204" pitchFamily="18" charset="-122"/>
              </a:rPr>
              <a:t>深圳常住人口教育结构分布</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260347" y="1612391"/>
            <a:ext cx="7142988" cy="1152143"/>
          </a:xfrm>
          <a:custGeom>
            <a:avLst/>
            <a:gdLst>
              <a:gd name="connsiteX0" fmla="*/ 0 w 7142988"/>
              <a:gd name="connsiteY0" fmla="*/ 1152143 h 1152143"/>
              <a:gd name="connsiteX1" fmla="*/ 7142987 w 7142988"/>
              <a:gd name="connsiteY1" fmla="*/ 1152143 h 1152143"/>
              <a:gd name="connsiteX2" fmla="*/ 7142987 w 7142988"/>
              <a:gd name="connsiteY2" fmla="*/ 0 h 1152143"/>
              <a:gd name="connsiteX3" fmla="*/ 0 w 7142988"/>
              <a:gd name="connsiteY3" fmla="*/ 0 h 1152143"/>
              <a:gd name="connsiteX4" fmla="*/ 0 w 7142988"/>
              <a:gd name="connsiteY4" fmla="*/ 1152143 h 11521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42988" h="1152143">
                <a:moveTo>
                  <a:pt x="0" y="1152143"/>
                </a:moveTo>
                <a:lnTo>
                  <a:pt x="7142987" y="1152143"/>
                </a:lnTo>
                <a:lnTo>
                  <a:pt x="7142987" y="0"/>
                </a:lnTo>
                <a:lnTo>
                  <a:pt x="0" y="0"/>
                </a:lnTo>
                <a:lnTo>
                  <a:pt x="0" y="1152143"/>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196339" y="3113532"/>
            <a:ext cx="3555492" cy="288035"/>
          </a:xfrm>
          <a:custGeom>
            <a:avLst/>
            <a:gdLst>
              <a:gd name="connsiteX0" fmla="*/ 0 w 3555492"/>
              <a:gd name="connsiteY0" fmla="*/ 48005 h 288035"/>
              <a:gd name="connsiteX1" fmla="*/ 48006 w 3555492"/>
              <a:gd name="connsiteY1" fmla="*/ 0 h 288035"/>
              <a:gd name="connsiteX2" fmla="*/ 3507486 w 3555492"/>
              <a:gd name="connsiteY2" fmla="*/ 0 h 288035"/>
              <a:gd name="connsiteX3" fmla="*/ 3555492 w 3555492"/>
              <a:gd name="connsiteY3" fmla="*/ 48005 h 288035"/>
              <a:gd name="connsiteX4" fmla="*/ 3555492 w 3555492"/>
              <a:gd name="connsiteY4" fmla="*/ 240029 h 288035"/>
              <a:gd name="connsiteX5" fmla="*/ 3507486 w 3555492"/>
              <a:gd name="connsiteY5" fmla="*/ 288035 h 288035"/>
              <a:gd name="connsiteX6" fmla="*/ 48006 w 3555492"/>
              <a:gd name="connsiteY6" fmla="*/ 288035 h 288035"/>
              <a:gd name="connsiteX7" fmla="*/ 0 w 3555492"/>
              <a:gd name="connsiteY7" fmla="*/ 240029 h 288035"/>
              <a:gd name="connsiteX8" fmla="*/ 0 w 3555492"/>
              <a:gd name="connsiteY8" fmla="*/ 48005 h 2880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2" h="288035">
                <a:moveTo>
                  <a:pt x="0" y="48005"/>
                </a:moveTo>
                <a:cubicBezTo>
                  <a:pt x="0" y="21463"/>
                  <a:pt x="21488" y="0"/>
                  <a:pt x="48006" y="0"/>
                </a:cubicBezTo>
                <a:lnTo>
                  <a:pt x="3507486" y="0"/>
                </a:lnTo>
                <a:cubicBezTo>
                  <a:pt x="3534029" y="0"/>
                  <a:pt x="3555492" y="21463"/>
                  <a:pt x="3555492" y="48005"/>
                </a:cubicBezTo>
                <a:lnTo>
                  <a:pt x="3555492" y="240029"/>
                </a:lnTo>
                <a:cubicBezTo>
                  <a:pt x="3555492" y="266572"/>
                  <a:pt x="3534029" y="288035"/>
                  <a:pt x="3507486" y="288035"/>
                </a:cubicBezTo>
                <a:lnTo>
                  <a:pt x="48006" y="288035"/>
                </a:lnTo>
                <a:cubicBezTo>
                  <a:pt x="21488" y="288035"/>
                  <a:pt x="0" y="266572"/>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189989" y="3107182"/>
            <a:ext cx="3568192" cy="300735"/>
          </a:xfrm>
          <a:custGeom>
            <a:avLst/>
            <a:gdLst>
              <a:gd name="connsiteX0" fmla="*/ 6350 w 3568192"/>
              <a:gd name="connsiteY0" fmla="*/ 54355 h 300735"/>
              <a:gd name="connsiteX1" fmla="*/ 54356 w 3568192"/>
              <a:gd name="connsiteY1" fmla="*/ 6350 h 300735"/>
              <a:gd name="connsiteX2" fmla="*/ 3513836 w 3568192"/>
              <a:gd name="connsiteY2" fmla="*/ 6350 h 300735"/>
              <a:gd name="connsiteX3" fmla="*/ 3561842 w 3568192"/>
              <a:gd name="connsiteY3" fmla="*/ 54355 h 300735"/>
              <a:gd name="connsiteX4" fmla="*/ 3561842 w 3568192"/>
              <a:gd name="connsiteY4" fmla="*/ 246379 h 300735"/>
              <a:gd name="connsiteX5" fmla="*/ 3513836 w 3568192"/>
              <a:gd name="connsiteY5" fmla="*/ 294385 h 300735"/>
              <a:gd name="connsiteX6" fmla="*/ 54356 w 3568192"/>
              <a:gd name="connsiteY6" fmla="*/ 294385 h 300735"/>
              <a:gd name="connsiteX7" fmla="*/ 6350 w 3568192"/>
              <a:gd name="connsiteY7" fmla="*/ 246379 h 300735"/>
              <a:gd name="connsiteX8" fmla="*/ 6350 w 3568192"/>
              <a:gd name="connsiteY8" fmla="*/ 54355 h 300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2" h="300735">
                <a:moveTo>
                  <a:pt x="6350" y="54355"/>
                </a:moveTo>
                <a:cubicBezTo>
                  <a:pt x="6350" y="27813"/>
                  <a:pt x="27838" y="6350"/>
                  <a:pt x="54356" y="6350"/>
                </a:cubicBezTo>
                <a:lnTo>
                  <a:pt x="3513836" y="6350"/>
                </a:lnTo>
                <a:cubicBezTo>
                  <a:pt x="3540379" y="6350"/>
                  <a:pt x="3561842" y="27813"/>
                  <a:pt x="3561842" y="54355"/>
                </a:cubicBezTo>
                <a:lnTo>
                  <a:pt x="3561842" y="246379"/>
                </a:lnTo>
                <a:cubicBezTo>
                  <a:pt x="3561842" y="272922"/>
                  <a:pt x="3540379" y="294385"/>
                  <a:pt x="3513836" y="294385"/>
                </a:cubicBezTo>
                <a:lnTo>
                  <a:pt x="54356" y="294385"/>
                </a:lnTo>
                <a:cubicBezTo>
                  <a:pt x="27838" y="294385"/>
                  <a:pt x="6350" y="272922"/>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134355" y="3113532"/>
            <a:ext cx="3555492" cy="288035"/>
          </a:xfrm>
          <a:custGeom>
            <a:avLst/>
            <a:gdLst>
              <a:gd name="connsiteX0" fmla="*/ 0 w 3555492"/>
              <a:gd name="connsiteY0" fmla="*/ 48005 h 288035"/>
              <a:gd name="connsiteX1" fmla="*/ 48005 w 3555492"/>
              <a:gd name="connsiteY1" fmla="*/ 0 h 288035"/>
              <a:gd name="connsiteX2" fmla="*/ 3507486 w 3555492"/>
              <a:gd name="connsiteY2" fmla="*/ 0 h 288035"/>
              <a:gd name="connsiteX3" fmla="*/ 3555491 w 3555492"/>
              <a:gd name="connsiteY3" fmla="*/ 48005 h 288035"/>
              <a:gd name="connsiteX4" fmla="*/ 3555491 w 3555492"/>
              <a:gd name="connsiteY4" fmla="*/ 240029 h 288035"/>
              <a:gd name="connsiteX5" fmla="*/ 3507486 w 3555492"/>
              <a:gd name="connsiteY5" fmla="*/ 288035 h 288035"/>
              <a:gd name="connsiteX6" fmla="*/ 48005 w 3555492"/>
              <a:gd name="connsiteY6" fmla="*/ 288035 h 288035"/>
              <a:gd name="connsiteX7" fmla="*/ 0 w 3555492"/>
              <a:gd name="connsiteY7" fmla="*/ 240029 h 288035"/>
              <a:gd name="connsiteX8" fmla="*/ 0 w 3555492"/>
              <a:gd name="connsiteY8" fmla="*/ 48005 h 2880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2" h="288035">
                <a:moveTo>
                  <a:pt x="0" y="48005"/>
                </a:moveTo>
                <a:cubicBezTo>
                  <a:pt x="0" y="21463"/>
                  <a:pt x="21463" y="0"/>
                  <a:pt x="48005" y="0"/>
                </a:cubicBezTo>
                <a:lnTo>
                  <a:pt x="3507486" y="0"/>
                </a:lnTo>
                <a:cubicBezTo>
                  <a:pt x="3534028" y="0"/>
                  <a:pt x="3555491" y="21463"/>
                  <a:pt x="3555491" y="48005"/>
                </a:cubicBezTo>
                <a:lnTo>
                  <a:pt x="3555491" y="240029"/>
                </a:lnTo>
                <a:cubicBezTo>
                  <a:pt x="3555491" y="266572"/>
                  <a:pt x="3534028" y="288035"/>
                  <a:pt x="3507486" y="288035"/>
                </a:cubicBezTo>
                <a:lnTo>
                  <a:pt x="48005" y="288035"/>
                </a:lnTo>
                <a:cubicBezTo>
                  <a:pt x="21463" y="288035"/>
                  <a:pt x="0" y="266572"/>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128005" y="3107182"/>
            <a:ext cx="3568192" cy="300735"/>
          </a:xfrm>
          <a:custGeom>
            <a:avLst/>
            <a:gdLst>
              <a:gd name="connsiteX0" fmla="*/ 6350 w 3568192"/>
              <a:gd name="connsiteY0" fmla="*/ 54355 h 300735"/>
              <a:gd name="connsiteX1" fmla="*/ 54355 w 3568192"/>
              <a:gd name="connsiteY1" fmla="*/ 6350 h 300735"/>
              <a:gd name="connsiteX2" fmla="*/ 3513836 w 3568192"/>
              <a:gd name="connsiteY2" fmla="*/ 6350 h 300735"/>
              <a:gd name="connsiteX3" fmla="*/ 3561841 w 3568192"/>
              <a:gd name="connsiteY3" fmla="*/ 54355 h 300735"/>
              <a:gd name="connsiteX4" fmla="*/ 3561841 w 3568192"/>
              <a:gd name="connsiteY4" fmla="*/ 246379 h 300735"/>
              <a:gd name="connsiteX5" fmla="*/ 3513836 w 3568192"/>
              <a:gd name="connsiteY5" fmla="*/ 294385 h 300735"/>
              <a:gd name="connsiteX6" fmla="*/ 54355 w 3568192"/>
              <a:gd name="connsiteY6" fmla="*/ 294385 h 300735"/>
              <a:gd name="connsiteX7" fmla="*/ 6350 w 3568192"/>
              <a:gd name="connsiteY7" fmla="*/ 246379 h 300735"/>
              <a:gd name="connsiteX8" fmla="*/ 6350 w 3568192"/>
              <a:gd name="connsiteY8" fmla="*/ 54355 h 300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2" h="300735">
                <a:moveTo>
                  <a:pt x="6350" y="54355"/>
                </a:moveTo>
                <a:cubicBezTo>
                  <a:pt x="6350" y="27813"/>
                  <a:pt x="27813" y="6350"/>
                  <a:pt x="54355" y="6350"/>
                </a:cubicBezTo>
                <a:lnTo>
                  <a:pt x="3513836" y="6350"/>
                </a:lnTo>
                <a:cubicBezTo>
                  <a:pt x="3540378" y="6350"/>
                  <a:pt x="3561841" y="27813"/>
                  <a:pt x="3561841" y="54355"/>
                </a:cubicBezTo>
                <a:lnTo>
                  <a:pt x="3561841" y="246379"/>
                </a:lnTo>
                <a:cubicBezTo>
                  <a:pt x="3561841" y="272922"/>
                  <a:pt x="3540378" y="294385"/>
                  <a:pt x="3513836" y="294385"/>
                </a:cubicBezTo>
                <a:lnTo>
                  <a:pt x="54355" y="294385"/>
                </a:lnTo>
                <a:cubicBezTo>
                  <a:pt x="27813" y="294385"/>
                  <a:pt x="6350" y="272922"/>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390648" y="3736085"/>
            <a:ext cx="903732" cy="1236472"/>
          </a:xfrm>
          <a:custGeom>
            <a:avLst/>
            <a:gdLst>
              <a:gd name="connsiteX0" fmla="*/ 0 w 903732"/>
              <a:gd name="connsiteY0" fmla="*/ 0 h 1236472"/>
              <a:gd name="connsiteX1" fmla="*/ 903731 w 903732"/>
              <a:gd name="connsiteY1" fmla="*/ 903859 h 1236472"/>
              <a:gd name="connsiteX2" fmla="*/ 840358 w 903732"/>
              <a:gd name="connsiteY2" fmla="*/ 1236472 h 1236472"/>
              <a:gd name="connsiteX3" fmla="*/ 420116 w 903732"/>
              <a:gd name="connsiteY3" fmla="*/ 1070102 h 1236472"/>
              <a:gd name="connsiteX4" fmla="*/ 166242 w 903732"/>
              <a:gd name="connsiteY4" fmla="*/ 483616 h 1236472"/>
              <a:gd name="connsiteX5" fmla="*/ 0 w 903732"/>
              <a:gd name="connsiteY5" fmla="*/ 451866 h 1236472"/>
              <a:gd name="connsiteX6" fmla="*/ 0 w 903732"/>
              <a:gd name="connsiteY6" fmla="*/ 0 h 12364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903732" h="1236472">
                <a:moveTo>
                  <a:pt x="0" y="0"/>
                </a:moveTo>
                <a:cubicBezTo>
                  <a:pt x="499109" y="0"/>
                  <a:pt x="903731" y="404622"/>
                  <a:pt x="903731" y="903859"/>
                </a:cubicBezTo>
                <a:cubicBezTo>
                  <a:pt x="903731" y="1017651"/>
                  <a:pt x="882268" y="1130554"/>
                  <a:pt x="840358" y="1236472"/>
                </a:cubicBezTo>
                <a:lnTo>
                  <a:pt x="420116" y="1070102"/>
                </a:lnTo>
                <a:cubicBezTo>
                  <a:pt x="512063" y="838073"/>
                  <a:pt x="398398" y="575436"/>
                  <a:pt x="166242" y="483616"/>
                </a:cubicBezTo>
                <a:cubicBezTo>
                  <a:pt x="113283" y="462660"/>
                  <a:pt x="56895" y="451866"/>
                  <a:pt x="0" y="451866"/>
                </a:cubicBez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486820" y="3736085"/>
            <a:ext cx="1744186" cy="1807641"/>
          </a:xfrm>
          <a:custGeom>
            <a:avLst/>
            <a:gdLst>
              <a:gd name="connsiteX0" fmla="*/ 1744186 w 1744186"/>
              <a:gd name="connsiteY0" fmla="*/ 1236472 h 1807641"/>
              <a:gd name="connsiteX1" fmla="*/ 571214 w 1744186"/>
              <a:gd name="connsiteY1" fmla="*/ 1744217 h 1807641"/>
              <a:gd name="connsiteX2" fmla="*/ 63468 w 1744186"/>
              <a:gd name="connsiteY2" fmla="*/ 571246 h 1807641"/>
              <a:gd name="connsiteX3" fmla="*/ 903827 w 1744186"/>
              <a:gd name="connsiteY3" fmla="*/ 0 h 1807641"/>
              <a:gd name="connsiteX4" fmla="*/ 903827 w 1744186"/>
              <a:gd name="connsiteY4" fmla="*/ 451866 h 1807641"/>
              <a:gd name="connsiteX5" fmla="*/ 451834 w 1744186"/>
              <a:gd name="connsiteY5" fmla="*/ 903859 h 1807641"/>
              <a:gd name="connsiteX6" fmla="*/ 903827 w 1744186"/>
              <a:gd name="connsiteY6" fmla="*/ 1355725 h 1807641"/>
              <a:gd name="connsiteX7" fmla="*/ 1323943 w 1744186"/>
              <a:gd name="connsiteY7" fmla="*/ 1070102 h 1807641"/>
              <a:gd name="connsiteX8" fmla="*/ 1744186 w 1744186"/>
              <a:gd name="connsiteY8" fmla="*/ 1236472 h 180764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744186" h="1807641">
                <a:moveTo>
                  <a:pt x="1744186" y="1236472"/>
                </a:moveTo>
                <a:cubicBezTo>
                  <a:pt x="1560544" y="1700529"/>
                  <a:pt x="1035272" y="1927923"/>
                  <a:pt x="571214" y="1744217"/>
                </a:cubicBezTo>
                <a:cubicBezTo>
                  <a:pt x="107029" y="1560576"/>
                  <a:pt x="-120300" y="1035304"/>
                  <a:pt x="63468" y="571246"/>
                </a:cubicBezTo>
                <a:cubicBezTo>
                  <a:pt x="199866" y="226441"/>
                  <a:pt x="532987" y="0"/>
                  <a:pt x="903827" y="0"/>
                </a:cubicBezTo>
                <a:lnTo>
                  <a:pt x="903827" y="451866"/>
                </a:lnTo>
                <a:cubicBezTo>
                  <a:pt x="654272" y="451866"/>
                  <a:pt x="451834" y="654304"/>
                  <a:pt x="451834" y="903859"/>
                </a:cubicBezTo>
                <a:cubicBezTo>
                  <a:pt x="451834" y="1153414"/>
                  <a:pt x="654272" y="1355725"/>
                  <a:pt x="903827" y="1355725"/>
                </a:cubicBezTo>
                <a:cubicBezTo>
                  <a:pt x="1089247" y="1355725"/>
                  <a:pt x="1255744" y="1242567"/>
                  <a:pt x="1323943" y="1070102"/>
                </a:cubicBezTo>
                <a:lnTo>
                  <a:pt x="1744186" y="1236472"/>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514344" y="4059935"/>
            <a:ext cx="74676" cy="74676"/>
          </a:xfrm>
          <a:custGeom>
            <a:avLst/>
            <a:gdLst>
              <a:gd name="connsiteX0" fmla="*/ 0 w 74676"/>
              <a:gd name="connsiteY0" fmla="*/ 74676 h 74676"/>
              <a:gd name="connsiteX1" fmla="*/ 74676 w 74676"/>
              <a:gd name="connsiteY1" fmla="*/ 74676 h 74676"/>
              <a:gd name="connsiteX2" fmla="*/ 74676 w 74676"/>
              <a:gd name="connsiteY2" fmla="*/ 0 h 74676"/>
              <a:gd name="connsiteX3" fmla="*/ 0 w 74676"/>
              <a:gd name="connsiteY3" fmla="*/ 0 h 74676"/>
              <a:gd name="connsiteX4" fmla="*/ 0 w 74676"/>
              <a:gd name="connsiteY4" fmla="*/ 74676 h 74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676" h="74676">
                <a:moveTo>
                  <a:pt x="0" y="74676"/>
                </a:moveTo>
                <a:lnTo>
                  <a:pt x="74676" y="74676"/>
                </a:lnTo>
                <a:lnTo>
                  <a:pt x="74676" y="0"/>
                </a:lnTo>
                <a:lnTo>
                  <a:pt x="0" y="0"/>
                </a:lnTo>
                <a:lnTo>
                  <a:pt x="0" y="74676"/>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514344" y="4302252"/>
            <a:ext cx="74676" cy="74676"/>
          </a:xfrm>
          <a:custGeom>
            <a:avLst/>
            <a:gdLst>
              <a:gd name="connsiteX0" fmla="*/ 0 w 74676"/>
              <a:gd name="connsiteY0" fmla="*/ 74676 h 74676"/>
              <a:gd name="connsiteX1" fmla="*/ 74676 w 74676"/>
              <a:gd name="connsiteY1" fmla="*/ 74676 h 74676"/>
              <a:gd name="connsiteX2" fmla="*/ 74676 w 74676"/>
              <a:gd name="connsiteY2" fmla="*/ 0 h 74676"/>
              <a:gd name="connsiteX3" fmla="*/ 0 w 74676"/>
              <a:gd name="connsiteY3" fmla="*/ 0 h 74676"/>
              <a:gd name="connsiteX4" fmla="*/ 0 w 74676"/>
              <a:gd name="connsiteY4" fmla="*/ 74676 h 74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676" h="74676">
                <a:moveTo>
                  <a:pt x="0" y="74676"/>
                </a:moveTo>
                <a:lnTo>
                  <a:pt x="74676" y="74676"/>
                </a:lnTo>
                <a:lnTo>
                  <a:pt x="74676" y="0"/>
                </a:lnTo>
                <a:lnTo>
                  <a:pt x="0" y="0"/>
                </a:lnTo>
                <a:lnTo>
                  <a:pt x="0" y="74676"/>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188719" y="3541776"/>
            <a:ext cx="3572255" cy="2171700"/>
          </a:xfrm>
          <a:custGeom>
            <a:avLst/>
            <a:gdLst>
              <a:gd name="connsiteX0" fmla="*/ 9905 w 3572255"/>
              <a:gd name="connsiteY0" fmla="*/ 2161794 h 2171700"/>
              <a:gd name="connsiteX1" fmla="*/ 3562350 w 3572255"/>
              <a:gd name="connsiteY1" fmla="*/ 2161794 h 2171700"/>
              <a:gd name="connsiteX2" fmla="*/ 3562350 w 3572255"/>
              <a:gd name="connsiteY2" fmla="*/ 9905 h 2171700"/>
              <a:gd name="connsiteX3" fmla="*/ 9905 w 3572255"/>
              <a:gd name="connsiteY3" fmla="*/ 9905 h 2171700"/>
              <a:gd name="connsiteX4" fmla="*/ 9905 w 3572255"/>
              <a:gd name="connsiteY4" fmla="*/ 2161794 h 2171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2255" h="2171700">
                <a:moveTo>
                  <a:pt x="9905" y="2161794"/>
                </a:moveTo>
                <a:lnTo>
                  <a:pt x="3562350" y="2161794"/>
                </a:lnTo>
                <a:lnTo>
                  <a:pt x="3562350" y="9905"/>
                </a:lnTo>
                <a:lnTo>
                  <a:pt x="9905" y="9905"/>
                </a:lnTo>
                <a:lnTo>
                  <a:pt x="9905" y="2161794"/>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6073140" y="3727703"/>
            <a:ext cx="2305811" cy="140208"/>
          </a:xfrm>
          <a:custGeom>
            <a:avLst/>
            <a:gdLst>
              <a:gd name="connsiteX0" fmla="*/ 2305811 w 2305811"/>
              <a:gd name="connsiteY0" fmla="*/ 0 h 140208"/>
              <a:gd name="connsiteX1" fmla="*/ 0 w 2305811"/>
              <a:gd name="connsiteY1" fmla="*/ 0 h 140208"/>
              <a:gd name="connsiteX2" fmla="*/ 0 w 2305811"/>
              <a:gd name="connsiteY2" fmla="*/ 140208 h 140208"/>
              <a:gd name="connsiteX3" fmla="*/ 2305811 w 2305811"/>
              <a:gd name="connsiteY3" fmla="*/ 140208 h 140208"/>
              <a:gd name="connsiteX4" fmla="*/ 2305811 w 2305811"/>
              <a:gd name="connsiteY4" fmla="*/ 0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05811" h="140208">
                <a:moveTo>
                  <a:pt x="2305811" y="0"/>
                </a:moveTo>
                <a:lnTo>
                  <a:pt x="0" y="0"/>
                </a:lnTo>
                <a:lnTo>
                  <a:pt x="0" y="140208"/>
                </a:lnTo>
                <a:lnTo>
                  <a:pt x="2305811" y="140208"/>
                </a:lnTo>
                <a:lnTo>
                  <a:pt x="230581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6073140" y="4008120"/>
            <a:ext cx="670559" cy="138684"/>
          </a:xfrm>
          <a:custGeom>
            <a:avLst/>
            <a:gdLst>
              <a:gd name="connsiteX0" fmla="*/ 670559 w 670559"/>
              <a:gd name="connsiteY0" fmla="*/ 0 h 138684"/>
              <a:gd name="connsiteX1" fmla="*/ 0 w 670559"/>
              <a:gd name="connsiteY1" fmla="*/ 0 h 138684"/>
              <a:gd name="connsiteX2" fmla="*/ 0 w 670559"/>
              <a:gd name="connsiteY2" fmla="*/ 138683 h 138684"/>
              <a:gd name="connsiteX3" fmla="*/ 670559 w 670559"/>
              <a:gd name="connsiteY3" fmla="*/ 138683 h 138684"/>
              <a:gd name="connsiteX4" fmla="*/ 670559 w 670559"/>
              <a:gd name="connsiteY4" fmla="*/ 0 h 1386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0559" h="138684">
                <a:moveTo>
                  <a:pt x="670559" y="0"/>
                </a:moveTo>
                <a:lnTo>
                  <a:pt x="0" y="0"/>
                </a:lnTo>
                <a:lnTo>
                  <a:pt x="0" y="138683"/>
                </a:lnTo>
                <a:lnTo>
                  <a:pt x="670559" y="138683"/>
                </a:lnTo>
                <a:lnTo>
                  <a:pt x="670559"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6073140" y="4287011"/>
            <a:ext cx="466344" cy="140208"/>
          </a:xfrm>
          <a:custGeom>
            <a:avLst/>
            <a:gdLst>
              <a:gd name="connsiteX0" fmla="*/ 466343 w 466344"/>
              <a:gd name="connsiteY0" fmla="*/ 0 h 140208"/>
              <a:gd name="connsiteX1" fmla="*/ 0 w 466344"/>
              <a:gd name="connsiteY1" fmla="*/ 0 h 140208"/>
              <a:gd name="connsiteX2" fmla="*/ 0 w 466344"/>
              <a:gd name="connsiteY2" fmla="*/ 140208 h 140208"/>
              <a:gd name="connsiteX3" fmla="*/ 466343 w 466344"/>
              <a:gd name="connsiteY3" fmla="*/ 140208 h 140208"/>
              <a:gd name="connsiteX4" fmla="*/ 466343 w 466344"/>
              <a:gd name="connsiteY4" fmla="*/ 0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66344" h="140208">
                <a:moveTo>
                  <a:pt x="466343" y="0"/>
                </a:moveTo>
                <a:lnTo>
                  <a:pt x="0" y="0"/>
                </a:lnTo>
                <a:lnTo>
                  <a:pt x="0" y="140208"/>
                </a:lnTo>
                <a:lnTo>
                  <a:pt x="466343" y="140208"/>
                </a:lnTo>
                <a:lnTo>
                  <a:pt x="46634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6073140" y="4567428"/>
            <a:ext cx="321564" cy="140208"/>
          </a:xfrm>
          <a:custGeom>
            <a:avLst/>
            <a:gdLst>
              <a:gd name="connsiteX0" fmla="*/ 321563 w 321564"/>
              <a:gd name="connsiteY0" fmla="*/ 0 h 140208"/>
              <a:gd name="connsiteX1" fmla="*/ 0 w 321564"/>
              <a:gd name="connsiteY1" fmla="*/ 0 h 140208"/>
              <a:gd name="connsiteX2" fmla="*/ 0 w 321564"/>
              <a:gd name="connsiteY2" fmla="*/ 140207 h 140208"/>
              <a:gd name="connsiteX3" fmla="*/ 321563 w 321564"/>
              <a:gd name="connsiteY3" fmla="*/ 140207 h 140208"/>
              <a:gd name="connsiteX4" fmla="*/ 321563 w 321564"/>
              <a:gd name="connsiteY4" fmla="*/ 0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1564" h="140208">
                <a:moveTo>
                  <a:pt x="321563" y="0"/>
                </a:moveTo>
                <a:lnTo>
                  <a:pt x="0" y="0"/>
                </a:lnTo>
                <a:lnTo>
                  <a:pt x="0" y="140207"/>
                </a:lnTo>
                <a:lnTo>
                  <a:pt x="321563" y="140207"/>
                </a:lnTo>
                <a:lnTo>
                  <a:pt x="32156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6073140" y="4846320"/>
            <a:ext cx="248411" cy="140208"/>
          </a:xfrm>
          <a:custGeom>
            <a:avLst/>
            <a:gdLst>
              <a:gd name="connsiteX0" fmla="*/ 248411 w 248411"/>
              <a:gd name="connsiteY0" fmla="*/ 0 h 140208"/>
              <a:gd name="connsiteX1" fmla="*/ 0 w 248411"/>
              <a:gd name="connsiteY1" fmla="*/ 0 h 140208"/>
              <a:gd name="connsiteX2" fmla="*/ 0 w 248411"/>
              <a:gd name="connsiteY2" fmla="*/ 140208 h 140208"/>
              <a:gd name="connsiteX3" fmla="*/ 248411 w 248411"/>
              <a:gd name="connsiteY3" fmla="*/ 140208 h 140208"/>
              <a:gd name="connsiteX4" fmla="*/ 248411 w 248411"/>
              <a:gd name="connsiteY4" fmla="*/ 0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8411" h="140208">
                <a:moveTo>
                  <a:pt x="248411" y="0"/>
                </a:moveTo>
                <a:lnTo>
                  <a:pt x="0" y="0"/>
                </a:lnTo>
                <a:lnTo>
                  <a:pt x="0" y="140208"/>
                </a:lnTo>
                <a:lnTo>
                  <a:pt x="248411" y="140208"/>
                </a:lnTo>
                <a:lnTo>
                  <a:pt x="24841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6073140" y="5126735"/>
            <a:ext cx="57911" cy="140208"/>
          </a:xfrm>
          <a:custGeom>
            <a:avLst/>
            <a:gdLst>
              <a:gd name="connsiteX0" fmla="*/ 28955 w 57911"/>
              <a:gd name="connsiteY0" fmla="*/ 0 h 140208"/>
              <a:gd name="connsiteX1" fmla="*/ 28955 w 57911"/>
              <a:gd name="connsiteY1" fmla="*/ 140208 h 140208"/>
            </a:gdLst>
            <a:ahLst/>
            <a:cxnLst>
              <a:cxn ang="0">
                <a:pos x="connsiteX0" y="connsiteY0"/>
              </a:cxn>
              <a:cxn ang="1">
                <a:pos x="connsiteX1" y="connsiteY1"/>
              </a:cxn>
            </a:cxnLst>
            <a:rect l="l" t="t" r="r" b="b"/>
            <a:pathLst>
              <a:path w="57911" h="140208">
                <a:moveTo>
                  <a:pt x="28955" y="0"/>
                </a:moveTo>
                <a:lnTo>
                  <a:pt x="28955" y="140208"/>
                </a:lnTo>
              </a:path>
            </a:pathLst>
          </a:custGeom>
          <a:ln w="8890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6073140" y="5407152"/>
            <a:ext cx="13715" cy="140208"/>
          </a:xfrm>
          <a:custGeom>
            <a:avLst/>
            <a:gdLst>
              <a:gd name="connsiteX0" fmla="*/ 6857 w 13715"/>
              <a:gd name="connsiteY0" fmla="*/ 0 h 140208"/>
              <a:gd name="connsiteX1" fmla="*/ 6857 w 13715"/>
              <a:gd name="connsiteY1" fmla="*/ 140208 h 140208"/>
            </a:gdLst>
            <a:ahLst/>
            <a:cxnLst>
              <a:cxn ang="0">
                <a:pos x="connsiteX0" y="connsiteY0"/>
              </a:cxn>
              <a:cxn ang="1">
                <a:pos x="connsiteX1" y="connsiteY1"/>
              </a:cxn>
            </a:cxnLst>
            <a:rect l="l" t="t" r="r" b="b"/>
            <a:pathLst>
              <a:path w="13715" h="140208">
                <a:moveTo>
                  <a:pt x="6857" y="0"/>
                </a:moveTo>
                <a:lnTo>
                  <a:pt x="6857" y="140208"/>
                </a:lnTo>
              </a:path>
            </a:pathLst>
          </a:custGeom>
          <a:ln w="1270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6066790" y="3651250"/>
            <a:ext cx="21844" cy="1971039"/>
          </a:xfrm>
          <a:custGeom>
            <a:avLst/>
            <a:gdLst>
              <a:gd name="connsiteX0" fmla="*/ 6350 w 21844"/>
              <a:gd name="connsiteY0" fmla="*/ 6350 h 1971039"/>
              <a:gd name="connsiteX1" fmla="*/ 6350 w 21844"/>
              <a:gd name="connsiteY1" fmla="*/ 1964690 h 1971039"/>
            </a:gdLst>
            <a:ahLst/>
            <a:cxnLst>
              <a:cxn ang="0">
                <a:pos x="connsiteX0" y="connsiteY0"/>
              </a:cxn>
              <a:cxn ang="1">
                <a:pos x="connsiteX1" y="connsiteY1"/>
              </a:cxn>
            </a:cxnLst>
            <a:rect l="l" t="t" r="r" b="b"/>
            <a:pathLst>
              <a:path w="21844" h="1971039">
                <a:moveTo>
                  <a:pt x="6350" y="6350"/>
                </a:moveTo>
                <a:lnTo>
                  <a:pt x="6350" y="196469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6021070" y="3651250"/>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6021070" y="3931665"/>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6021070" y="4210558"/>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6021070" y="4490973"/>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6021070" y="4771390"/>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6021070" y="5050282"/>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6021070" y="5330697"/>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6021070" y="5609590"/>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5106923" y="3537203"/>
            <a:ext cx="3575303" cy="2200655"/>
          </a:xfrm>
          <a:custGeom>
            <a:avLst/>
            <a:gdLst>
              <a:gd name="connsiteX0" fmla="*/ 9905 w 3575303"/>
              <a:gd name="connsiteY0" fmla="*/ 2190750 h 2200655"/>
              <a:gd name="connsiteX1" fmla="*/ 3565397 w 3575303"/>
              <a:gd name="connsiteY1" fmla="*/ 2190750 h 2200655"/>
              <a:gd name="connsiteX2" fmla="*/ 3565397 w 3575303"/>
              <a:gd name="connsiteY2" fmla="*/ 9905 h 2200655"/>
              <a:gd name="connsiteX3" fmla="*/ 9905 w 3575303"/>
              <a:gd name="connsiteY3" fmla="*/ 9905 h 2200655"/>
              <a:gd name="connsiteX4" fmla="*/ 9905 w 3575303"/>
              <a:gd name="connsiteY4" fmla="*/ 2190750 h 22006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3" h="2200655">
                <a:moveTo>
                  <a:pt x="9905" y="2190750"/>
                </a:moveTo>
                <a:lnTo>
                  <a:pt x="3565397" y="2190750"/>
                </a:lnTo>
                <a:lnTo>
                  <a:pt x="3565397" y="9905"/>
                </a:lnTo>
                <a:lnTo>
                  <a:pt x="9905" y="9905"/>
                </a:lnTo>
                <a:lnTo>
                  <a:pt x="9905" y="2190750"/>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1103375" y="1202436"/>
            <a:ext cx="327660" cy="304800"/>
          </a:xfrm>
          <a:custGeom>
            <a:avLst/>
            <a:gdLst>
              <a:gd name="connsiteX0" fmla="*/ 0 w 327660"/>
              <a:gd name="connsiteY0" fmla="*/ 304800 h 304800"/>
              <a:gd name="connsiteX1" fmla="*/ 327660 w 327660"/>
              <a:gd name="connsiteY1" fmla="*/ 304800 h 304800"/>
              <a:gd name="connsiteX2" fmla="*/ 327660 w 327660"/>
              <a:gd name="connsiteY2" fmla="*/ 0 h 304800"/>
              <a:gd name="connsiteX3" fmla="*/ 0 w 327660"/>
              <a:gd name="connsiteY3" fmla="*/ 0 h 304800"/>
              <a:gd name="connsiteX4" fmla="*/ 0 w 32766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 h="304800">
                <a:moveTo>
                  <a:pt x="0" y="304800"/>
                </a:moveTo>
                <a:lnTo>
                  <a:pt x="327660" y="304800"/>
                </a:lnTo>
                <a:lnTo>
                  <a:pt x="327660"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5210555" y="3663696"/>
            <a:ext cx="3476243" cy="280415"/>
          </a:xfrm>
          <a:custGeom>
            <a:avLst/>
            <a:gdLst>
              <a:gd name="connsiteX0" fmla="*/ 9905 w 3476243"/>
              <a:gd name="connsiteY0" fmla="*/ 270509 h 280415"/>
              <a:gd name="connsiteX1" fmla="*/ 3466337 w 3476243"/>
              <a:gd name="connsiteY1" fmla="*/ 270509 h 280415"/>
              <a:gd name="connsiteX2" fmla="*/ 3466337 w 3476243"/>
              <a:gd name="connsiteY2" fmla="*/ 9905 h 280415"/>
              <a:gd name="connsiteX3" fmla="*/ 9905 w 3476243"/>
              <a:gd name="connsiteY3" fmla="*/ 9905 h 280415"/>
              <a:gd name="connsiteX4" fmla="*/ 9905 w 3476243"/>
              <a:gd name="connsiteY4" fmla="*/ 270509 h 2804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76243" h="280415">
                <a:moveTo>
                  <a:pt x="9905" y="270509"/>
                </a:moveTo>
                <a:lnTo>
                  <a:pt x="3466337" y="270509"/>
                </a:lnTo>
                <a:lnTo>
                  <a:pt x="3466337" y="9905"/>
                </a:lnTo>
                <a:lnTo>
                  <a:pt x="9905" y="9905"/>
                </a:lnTo>
                <a:lnTo>
                  <a:pt x="9905" y="270509"/>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99</a:t>
            </a:r>
          </a:p>
        </p:txBody>
      </p:sp>
      <p:sp>
        <p:nvSpPr>
          <p:cNvPr id="37" name="TextBox 1"/>
          <p:cNvSpPr txBox="1"/>
          <p:nvPr/>
        </p:nvSpPr>
        <p:spPr>
          <a:xfrm>
            <a:off x="1257300" y="1765300"/>
            <a:ext cx="6845300" cy="965200"/>
          </a:xfrm>
          <a:prstGeom prst="rect">
            <a:avLst/>
          </a:prstGeom>
          <a:noFill/>
        </p:spPr>
        <p:txBody>
          <a:bodyPr wrap="none" lIns="0" tIns="0" rIns="0" rtlCol="0">
            <a:spAutoFit/>
          </a:bodyPr>
          <a:lstStyle/>
          <a:p>
            <a:pPr>
              <a:lnSpc>
                <a:spcPts val="1500"/>
              </a:lnSpc>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CBRE将儿童定义为13岁以下，调查显示，受访者家庭中拥有儿童（</a:t>
            </a:r>
            <a:r>
              <a:rPr lang="en-US" altLang="zh-CN" sz="1200" dirty="0">
                <a:solidFill>
                  <a:srgbClr val="000000"/>
                </a:solidFill>
                <a:latin typeface="Times New Roman" panose="02020603050405020304" pitchFamily="18" charset="0"/>
                <a:cs typeface="Times New Roman" panose="02020603050405020304" pitchFamily="18" charset="0"/>
              </a:rPr>
              <a:t>13</a:t>
            </a:r>
            <a:r>
              <a:rPr lang="en-US" altLang="zh-CN" sz="1200" dirty="0">
                <a:solidFill>
                  <a:srgbClr val="000000"/>
                </a:solidFill>
                <a:latin typeface="微软雅黑" panose="020B0503020204020204" pitchFamily="18" charset="-122"/>
                <a:cs typeface="微软雅黑" panose="020B0503020204020204" pitchFamily="18" charset="-122"/>
              </a:rPr>
              <a:t>岁以下）的占总样本的</a:t>
            </a:r>
            <a:r>
              <a:rPr lang="en-US" altLang="zh-CN" sz="1200" b="1" dirty="0">
                <a:solidFill>
                  <a:srgbClr val="000000"/>
                </a:solidFill>
                <a:latin typeface="Times New Roman" panose="02020603050405020304" pitchFamily="18" charset="0"/>
                <a:cs typeface="Times New Roman" panose="02020603050405020304" pitchFamily="18" charset="0"/>
              </a:rPr>
              <a:t>31%</a:t>
            </a:r>
            <a:r>
              <a:rPr lang="en-US" altLang="zh-CN" sz="1200" b="1"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2000"/>
              </a:lnSpc>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这部分家庭每月在儿童方面的主要花费为</a:t>
            </a:r>
            <a:r>
              <a:rPr lang="en-US" altLang="zh-CN" sz="1200" b="1" dirty="0">
                <a:solidFill>
                  <a:srgbClr val="000000"/>
                </a:solidFill>
                <a:latin typeface="微软雅黑" panose="020B0503020204020204" pitchFamily="18" charset="-122"/>
                <a:cs typeface="微软雅黑" panose="020B0503020204020204" pitchFamily="18" charset="-122"/>
              </a:rPr>
              <a:t>儿童教育</a:t>
            </a:r>
            <a:r>
              <a:rPr lang="en-US" altLang="zh-CN" sz="1200" dirty="0">
                <a:solidFill>
                  <a:srgbClr val="000000"/>
                </a:solidFill>
                <a:latin typeface="微软雅黑" panose="020B0503020204020204" pitchFamily="18" charset="-122"/>
                <a:cs typeface="微软雅黑" panose="020B0503020204020204" pitchFamily="18" charset="-122"/>
              </a:rPr>
              <a:t>，其次是</a:t>
            </a:r>
            <a:r>
              <a:rPr lang="en-US" altLang="zh-CN" sz="1200" b="1" dirty="0">
                <a:solidFill>
                  <a:srgbClr val="000000"/>
                </a:solidFill>
                <a:latin typeface="微软雅黑" panose="020B0503020204020204" pitchFamily="18" charset="-122"/>
                <a:cs typeface="微软雅黑" panose="020B0503020204020204" pitchFamily="18" charset="-122"/>
              </a:rPr>
              <a:t>儿童服装和儿童用品</a:t>
            </a:r>
            <a:r>
              <a:rPr lang="en-US" altLang="zh-CN" sz="1200" dirty="0">
                <a:solidFill>
                  <a:srgbClr val="000000"/>
                </a:solidFill>
                <a:latin typeface="微软雅黑" panose="020B0503020204020204" pitchFamily="18" charset="-122"/>
                <a:cs typeface="微软雅黑" panose="020B0503020204020204" pitchFamily="18" charset="-122"/>
              </a:rPr>
              <a:t>方面的花费。</a:t>
            </a:r>
          </a:p>
          <a:p>
            <a:pPr>
              <a:lnSpc>
                <a:spcPts val="1000"/>
              </a:lnSpc>
            </a:pPr>
            <a:endParaRPr lang="en-US" altLang="zh-CN" dirty="0"/>
          </a:p>
          <a:p>
            <a:pPr>
              <a:lnSpc>
                <a:spcPts val="2000"/>
              </a:lnSpc>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儿童教育方面的比例尤为突出，表现了家庭型消费关注子女教育的特征。</a:t>
            </a:r>
          </a:p>
        </p:txBody>
      </p:sp>
      <p:sp>
        <p:nvSpPr>
          <p:cNvPr id="38" name="TextBox 1"/>
          <p:cNvSpPr txBox="1"/>
          <p:nvPr/>
        </p:nvSpPr>
        <p:spPr>
          <a:xfrm>
            <a:off x="2336800" y="3162300"/>
            <a:ext cx="12573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家庭拥有儿童的情况</a:t>
            </a:r>
          </a:p>
        </p:txBody>
      </p:sp>
      <p:sp>
        <p:nvSpPr>
          <p:cNvPr id="39" name="TextBox 1"/>
          <p:cNvSpPr txBox="1"/>
          <p:nvPr/>
        </p:nvSpPr>
        <p:spPr>
          <a:xfrm>
            <a:off x="3771900" y="5740400"/>
            <a:ext cx="762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样本量=1042</a:t>
            </a:r>
          </a:p>
        </p:txBody>
      </p:sp>
      <p:sp>
        <p:nvSpPr>
          <p:cNvPr id="40" name="TextBox 1"/>
          <p:cNvSpPr txBox="1"/>
          <p:nvPr/>
        </p:nvSpPr>
        <p:spPr>
          <a:xfrm>
            <a:off x="6350000" y="3162300"/>
            <a:ext cx="11176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儿童相关消费支出</a:t>
            </a:r>
          </a:p>
        </p:txBody>
      </p:sp>
      <p:sp>
        <p:nvSpPr>
          <p:cNvPr id="41" name="TextBox 1"/>
          <p:cNvSpPr txBox="1"/>
          <p:nvPr/>
        </p:nvSpPr>
        <p:spPr>
          <a:xfrm>
            <a:off x="7708900" y="5778500"/>
            <a:ext cx="685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样本量=323</a:t>
            </a:r>
          </a:p>
        </p:txBody>
      </p:sp>
      <p:sp>
        <p:nvSpPr>
          <p:cNvPr id="42" name="TextBox 1"/>
          <p:cNvSpPr txBox="1"/>
          <p:nvPr/>
        </p:nvSpPr>
        <p:spPr>
          <a:xfrm>
            <a:off x="2819400" y="4178300"/>
            <a:ext cx="254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31%</a:t>
            </a:r>
          </a:p>
        </p:txBody>
      </p:sp>
      <p:sp>
        <p:nvSpPr>
          <p:cNvPr id="43" name="TextBox 1"/>
          <p:cNvSpPr txBox="1"/>
          <p:nvPr/>
        </p:nvSpPr>
        <p:spPr>
          <a:xfrm>
            <a:off x="1689100" y="4940300"/>
            <a:ext cx="254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69%</a:t>
            </a:r>
          </a:p>
        </p:txBody>
      </p:sp>
      <p:sp>
        <p:nvSpPr>
          <p:cNvPr id="44" name="TextBox 1"/>
          <p:cNvSpPr txBox="1"/>
          <p:nvPr/>
        </p:nvSpPr>
        <p:spPr>
          <a:xfrm>
            <a:off x="3619500" y="4000500"/>
            <a:ext cx="114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有</a:t>
            </a:r>
          </a:p>
        </p:txBody>
      </p:sp>
      <p:sp>
        <p:nvSpPr>
          <p:cNvPr id="45" name="TextBox 1"/>
          <p:cNvSpPr txBox="1"/>
          <p:nvPr/>
        </p:nvSpPr>
        <p:spPr>
          <a:xfrm>
            <a:off x="3619500" y="4241800"/>
            <a:ext cx="114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无</a:t>
            </a:r>
          </a:p>
        </p:txBody>
      </p:sp>
      <p:sp>
        <p:nvSpPr>
          <p:cNvPr id="46" name="TextBox 1"/>
          <p:cNvSpPr txBox="1"/>
          <p:nvPr/>
        </p:nvSpPr>
        <p:spPr>
          <a:xfrm>
            <a:off x="8191500" y="37211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56.43%</a:t>
            </a:r>
          </a:p>
        </p:txBody>
      </p:sp>
      <p:sp>
        <p:nvSpPr>
          <p:cNvPr id="47" name="TextBox 1"/>
          <p:cNvSpPr txBox="1"/>
          <p:nvPr/>
        </p:nvSpPr>
        <p:spPr>
          <a:xfrm>
            <a:off x="6819900" y="40005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16.43%</a:t>
            </a:r>
          </a:p>
        </p:txBody>
      </p:sp>
      <p:sp>
        <p:nvSpPr>
          <p:cNvPr id="48" name="TextBox 1"/>
          <p:cNvSpPr txBox="1"/>
          <p:nvPr/>
        </p:nvSpPr>
        <p:spPr>
          <a:xfrm>
            <a:off x="6159500" y="4318000"/>
            <a:ext cx="889000" cy="1282700"/>
          </a:xfrm>
          <a:prstGeom prst="rect">
            <a:avLst/>
          </a:prstGeom>
          <a:noFill/>
        </p:spPr>
        <p:txBody>
          <a:bodyPr wrap="none" lIns="0" tIns="0" rIns="0" rtlCol="0">
            <a:spAutoFit/>
          </a:bodyPr>
          <a:lstStyle/>
          <a:p>
            <a:pPr>
              <a:lnSpc>
                <a:spcPts val="1300"/>
              </a:lnSpc>
              <a:tabLst>
                <a:tab pos="38100" algn="l"/>
                <a:tab pos="228600" algn="l"/>
                <a:tab pos="304800" algn="l"/>
                <a:tab pos="444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11.43%</a:t>
            </a:r>
          </a:p>
          <a:p>
            <a:pPr>
              <a:lnSpc>
                <a:spcPts val="2200"/>
              </a:lnSpc>
              <a:tabLst>
                <a:tab pos="38100" algn="l"/>
                <a:tab pos="228600" algn="l"/>
                <a:tab pos="304800" algn="l"/>
                <a:tab pos="4445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7.86%</a:t>
            </a:r>
          </a:p>
          <a:p>
            <a:pPr>
              <a:lnSpc>
                <a:spcPts val="2200"/>
              </a:lnSpc>
              <a:tabLst>
                <a:tab pos="38100" algn="l"/>
                <a:tab pos="228600" algn="l"/>
                <a:tab pos="304800" algn="l"/>
                <a:tab pos="444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6.07%</a:t>
            </a:r>
          </a:p>
          <a:p>
            <a:pPr>
              <a:lnSpc>
                <a:spcPts val="2200"/>
              </a:lnSpc>
              <a:tabLst>
                <a:tab pos="38100" algn="l"/>
                <a:tab pos="228600" algn="l"/>
                <a:tab pos="304800" algn="l"/>
                <a:tab pos="444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1.43%</a:t>
            </a:r>
          </a:p>
          <a:p>
            <a:pPr>
              <a:lnSpc>
                <a:spcPts val="2200"/>
              </a:lnSpc>
              <a:tabLst>
                <a:tab pos="38100" algn="l"/>
                <a:tab pos="228600" algn="l"/>
                <a:tab pos="304800" algn="l"/>
                <a:tab pos="444500" algn="l"/>
              </a:tabLst>
            </a:pPr>
            <a:r>
              <a:rPr lang="en-US" altLang="zh-CN" sz="995" dirty="0">
                <a:solidFill>
                  <a:srgbClr val="000000"/>
                </a:solidFill>
                <a:latin typeface="微软雅黑" panose="020B0503020204020204" pitchFamily="18" charset="-122"/>
                <a:cs typeface="微软雅黑" panose="020B0503020204020204" pitchFamily="18" charset="-122"/>
              </a:rPr>
              <a:t>0.36%</a:t>
            </a:r>
          </a:p>
        </p:txBody>
      </p:sp>
      <p:sp>
        <p:nvSpPr>
          <p:cNvPr id="49" name="TextBox 1"/>
          <p:cNvSpPr txBox="1"/>
          <p:nvPr/>
        </p:nvSpPr>
        <p:spPr>
          <a:xfrm>
            <a:off x="5435600" y="37084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儿童教育</a:t>
            </a:r>
          </a:p>
        </p:txBody>
      </p:sp>
      <p:sp>
        <p:nvSpPr>
          <p:cNvPr id="50" name="TextBox 1"/>
          <p:cNvSpPr txBox="1"/>
          <p:nvPr/>
        </p:nvSpPr>
        <p:spPr>
          <a:xfrm>
            <a:off x="5435600" y="39878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儿童服装</a:t>
            </a:r>
          </a:p>
        </p:txBody>
      </p:sp>
      <p:sp>
        <p:nvSpPr>
          <p:cNvPr id="51" name="TextBox 1"/>
          <p:cNvSpPr txBox="1"/>
          <p:nvPr/>
        </p:nvSpPr>
        <p:spPr>
          <a:xfrm>
            <a:off x="5435600" y="4305300"/>
            <a:ext cx="495300" cy="1282700"/>
          </a:xfrm>
          <a:prstGeom prst="rect">
            <a:avLst/>
          </a:prstGeom>
          <a:noFill/>
        </p:spPr>
        <p:txBody>
          <a:bodyPr wrap="none" lIns="0" tIns="0" rIns="0" rtlCol="0">
            <a:spAutoFit/>
          </a:bodyPr>
          <a:lstStyle/>
          <a:p>
            <a:pPr>
              <a:lnSpc>
                <a:spcPts val="1300"/>
              </a:lnSpc>
              <a:tabLst>
                <a:tab pos="254000" algn="l"/>
              </a:tabLst>
            </a:pPr>
            <a:r>
              <a:rPr lang="en-US" altLang="zh-CN" sz="995" dirty="0">
                <a:solidFill>
                  <a:srgbClr val="000000"/>
                </a:solidFill>
                <a:latin typeface="微软雅黑" panose="020B0503020204020204" pitchFamily="18" charset="-122"/>
                <a:cs typeface="微软雅黑" panose="020B0503020204020204" pitchFamily="18" charset="-122"/>
              </a:rPr>
              <a:t>儿童用品</a:t>
            </a:r>
          </a:p>
          <a:p>
            <a:pPr>
              <a:lnSpc>
                <a:spcPts val="2200"/>
              </a:lnSpc>
              <a:tabLst>
                <a:tab pos="254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玩具</a:t>
            </a:r>
          </a:p>
          <a:p>
            <a:pPr>
              <a:lnSpc>
                <a:spcPts val="2200"/>
              </a:lnSpc>
              <a:tabLst>
                <a:tab pos="254000" algn="l"/>
              </a:tabLst>
            </a:pPr>
            <a:r>
              <a:rPr lang="en-US" altLang="zh-CN" sz="995" dirty="0">
                <a:solidFill>
                  <a:srgbClr val="000000"/>
                </a:solidFill>
                <a:latin typeface="微软雅黑" panose="020B0503020204020204" pitchFamily="18" charset="-122"/>
                <a:cs typeface="微软雅黑" panose="020B0503020204020204" pitchFamily="18" charset="-122"/>
              </a:rPr>
              <a:t>母婴用品</a:t>
            </a:r>
          </a:p>
          <a:p>
            <a:pPr>
              <a:lnSpc>
                <a:spcPts val="2200"/>
              </a:lnSpc>
              <a:tabLst>
                <a:tab pos="254000" algn="l"/>
              </a:tabLst>
            </a:pPr>
            <a:r>
              <a:rPr lang="en-US" altLang="zh-CN" sz="995" dirty="0">
                <a:solidFill>
                  <a:srgbClr val="000000"/>
                </a:solidFill>
                <a:latin typeface="微软雅黑" panose="020B0503020204020204" pitchFamily="18" charset="-122"/>
                <a:cs typeface="微软雅黑" panose="020B0503020204020204" pitchFamily="18" charset="-122"/>
              </a:rPr>
              <a:t>儿童娱乐</a:t>
            </a:r>
          </a:p>
          <a:p>
            <a:pPr>
              <a:lnSpc>
                <a:spcPts val="2200"/>
              </a:lnSpc>
              <a:tabLst>
                <a:tab pos="254000" algn="l"/>
              </a:tabLst>
            </a:pPr>
            <a:r>
              <a:rPr lang="en-US" altLang="zh-CN" sz="995" dirty="0">
                <a:solidFill>
                  <a:srgbClr val="000000"/>
                </a:solidFill>
                <a:latin typeface="微软雅黑" panose="020B0503020204020204" pitchFamily="18" charset="-122"/>
                <a:cs typeface="微软雅黑" panose="020B0503020204020204" pitchFamily="18" charset="-122"/>
              </a:rPr>
              <a:t>儿童摄影</a:t>
            </a:r>
          </a:p>
        </p:txBody>
      </p:sp>
      <p:sp>
        <p:nvSpPr>
          <p:cNvPr id="52" name="TextBox 1"/>
          <p:cNvSpPr txBox="1"/>
          <p:nvPr/>
        </p:nvSpPr>
        <p:spPr>
          <a:xfrm>
            <a:off x="1193800" y="12065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7</a:t>
            </a:r>
          </a:p>
        </p:txBody>
      </p:sp>
      <p:sp>
        <p:nvSpPr>
          <p:cNvPr id="53" name="TextBox 1"/>
          <p:cNvSpPr txBox="1"/>
          <p:nvPr/>
        </p:nvSpPr>
        <p:spPr>
          <a:xfrm>
            <a:off x="1536700" y="1206500"/>
            <a:ext cx="8001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儿童消费</a:t>
            </a:r>
          </a:p>
        </p:txBody>
      </p:sp>
      <p:sp>
        <p:nvSpPr>
          <p:cNvPr id="54" name="TextBox 1"/>
          <p:cNvSpPr txBox="1"/>
          <p:nvPr/>
        </p:nvSpPr>
        <p:spPr>
          <a:xfrm>
            <a:off x="3860800" y="139700"/>
            <a:ext cx="5029200" cy="914400"/>
          </a:xfrm>
          <a:prstGeom prst="rect">
            <a:avLst/>
          </a:prstGeom>
          <a:noFill/>
        </p:spPr>
        <p:txBody>
          <a:bodyPr wrap="none" lIns="0" tIns="0" rIns="0" rtlCol="0">
            <a:spAutoFit/>
          </a:bodyPr>
          <a:lstStyle/>
          <a:p>
            <a:pPr>
              <a:lnSpc>
                <a:spcPts val="2700"/>
              </a:lnSpc>
              <a:tabLst>
                <a:tab pos="24257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a:p>
            <a:pPr>
              <a:lnSpc>
                <a:spcPts val="1000"/>
              </a:lnSpc>
            </a:pPr>
            <a:endParaRPr lang="en-US" altLang="zh-CN" dirty="0"/>
          </a:p>
          <a:p>
            <a:pPr>
              <a:lnSpc>
                <a:spcPts val="1000"/>
              </a:lnSpc>
            </a:pPr>
            <a:endParaRPr lang="en-US" altLang="zh-CN" dirty="0"/>
          </a:p>
          <a:p>
            <a:pPr>
              <a:lnSpc>
                <a:spcPts val="2400"/>
              </a:lnSpc>
              <a:tabLst>
                <a:tab pos="2425700" algn="l"/>
              </a:tabLst>
            </a:pPr>
            <a:r>
              <a:rPr lang="en-US" altLang="zh-CN" sz="1800" b="1" dirty="0">
                <a:solidFill>
                  <a:srgbClr val="0000FF"/>
                </a:solidFill>
                <a:latin typeface="微软雅黑" panose="020B0503020204020204" pitchFamily="18" charset="-122"/>
                <a:cs typeface="微软雅黑" panose="020B0503020204020204" pitchFamily="18" charset="-122"/>
              </a:rPr>
              <a:t>家庭型消费注重儿童教育，并具有较强的消费意愿</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331975" y="1341119"/>
            <a:ext cx="7127747" cy="3185159"/>
          </a:xfrm>
          <a:custGeom>
            <a:avLst/>
            <a:gdLst>
              <a:gd name="connsiteX0" fmla="*/ 0 w 7127747"/>
              <a:gd name="connsiteY0" fmla="*/ 3185159 h 3185159"/>
              <a:gd name="connsiteX1" fmla="*/ 7127747 w 7127747"/>
              <a:gd name="connsiteY1" fmla="*/ 3185159 h 3185159"/>
              <a:gd name="connsiteX2" fmla="*/ 7127747 w 7127747"/>
              <a:gd name="connsiteY2" fmla="*/ 0 h 3185159"/>
              <a:gd name="connsiteX3" fmla="*/ 0 w 7127747"/>
              <a:gd name="connsiteY3" fmla="*/ 0 h 3185159"/>
              <a:gd name="connsiteX4" fmla="*/ 0 w 7127747"/>
              <a:gd name="connsiteY4" fmla="*/ 3185159 h 31851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27747" h="3185159">
                <a:moveTo>
                  <a:pt x="0" y="3185159"/>
                </a:moveTo>
                <a:lnTo>
                  <a:pt x="7127747" y="3185159"/>
                </a:lnTo>
                <a:lnTo>
                  <a:pt x="7127747" y="0"/>
                </a:lnTo>
                <a:lnTo>
                  <a:pt x="0" y="0"/>
                </a:lnTo>
                <a:lnTo>
                  <a:pt x="0" y="3185159"/>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103375" y="874775"/>
            <a:ext cx="327660" cy="304800"/>
          </a:xfrm>
          <a:custGeom>
            <a:avLst/>
            <a:gdLst>
              <a:gd name="connsiteX0" fmla="*/ 0 w 327660"/>
              <a:gd name="connsiteY0" fmla="*/ 304800 h 304800"/>
              <a:gd name="connsiteX1" fmla="*/ 327660 w 327660"/>
              <a:gd name="connsiteY1" fmla="*/ 304800 h 304800"/>
              <a:gd name="connsiteX2" fmla="*/ 327660 w 327660"/>
              <a:gd name="connsiteY2" fmla="*/ 0 h 304800"/>
              <a:gd name="connsiteX3" fmla="*/ 0 w 327660"/>
              <a:gd name="connsiteY3" fmla="*/ 0 h 304800"/>
              <a:gd name="connsiteX4" fmla="*/ 0 w 32766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 h="304800">
                <a:moveTo>
                  <a:pt x="0" y="304800"/>
                </a:moveTo>
                <a:lnTo>
                  <a:pt x="327660" y="304800"/>
                </a:lnTo>
                <a:lnTo>
                  <a:pt x="327660"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p:txBody>
      </p:sp>
      <p:sp>
        <p:nvSpPr>
          <p:cNvPr id="10" name="TextBox 1"/>
          <p:cNvSpPr txBox="1"/>
          <p:nvPr/>
        </p:nvSpPr>
        <p:spPr>
          <a:xfrm>
            <a:off x="1016000" y="1574800"/>
            <a:ext cx="7416800" cy="5410200"/>
          </a:xfrm>
          <a:prstGeom prst="rect">
            <a:avLst/>
          </a:prstGeom>
          <a:noFill/>
        </p:spPr>
        <p:txBody>
          <a:bodyPr wrap="none" lIns="0" tIns="0" rIns="0" rtlCol="0">
            <a:spAutoFit/>
          </a:bodyPr>
          <a:lstStyle/>
          <a:p>
            <a:pPr>
              <a:lnSpc>
                <a:spcPts val="1800"/>
              </a:lnSpc>
              <a:tabLst>
                <a:tab pos="304800" algn="l"/>
                <a:tab pos="482600" algn="l"/>
              </a:tabLst>
            </a:pPr>
            <a:r>
              <a:rPr lang="en-US" altLang="zh-CN" dirty="0"/>
              <a:t>	</a:t>
            </a: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对于目前尚未进入深圳的品牌，服饰品牌包括</a:t>
            </a:r>
            <a:r>
              <a:rPr lang="en-US" altLang="zh-CN" sz="1405" b="1" dirty="0">
                <a:solidFill>
                  <a:srgbClr val="000000"/>
                </a:solidFill>
                <a:latin typeface="Times New Roman" panose="02020603050405020304" pitchFamily="18" charset="0"/>
                <a:cs typeface="Times New Roman" panose="02020603050405020304" pitchFamily="18" charset="0"/>
              </a:rPr>
              <a:t>Ted</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Times New Roman" panose="02020603050405020304" pitchFamily="18" charset="0"/>
                <a:cs typeface="Times New Roman" panose="02020603050405020304" pitchFamily="18" charset="0"/>
              </a:rPr>
              <a:t>Baker</a:t>
            </a:r>
            <a:r>
              <a:rPr lang="en-US" altLang="zh-CN" sz="1405" b="1" dirty="0">
                <a:solidFill>
                  <a:srgbClr val="000000"/>
                </a:solidFill>
                <a:latin typeface="微软雅黑" panose="020B0503020204020204" pitchFamily="18" charset="-122"/>
                <a:cs typeface="微软雅黑" panose="020B0503020204020204" pitchFamily="18" charset="-122"/>
              </a:rPr>
              <a:t>，</a:t>
            </a:r>
            <a:r>
              <a:rPr lang="en-US" altLang="zh-CN" sz="1405" b="1" dirty="0">
                <a:solidFill>
                  <a:srgbClr val="000000"/>
                </a:solidFill>
                <a:latin typeface="Times New Roman" panose="02020603050405020304" pitchFamily="18" charset="0"/>
                <a:cs typeface="Times New Roman" panose="02020603050405020304" pitchFamily="18" charset="0"/>
              </a:rPr>
              <a:t>Mulberry</a:t>
            </a:r>
            <a:r>
              <a:rPr lang="en-US" altLang="zh-CN" sz="1405" b="1" dirty="0">
                <a:solidFill>
                  <a:srgbClr val="000000"/>
                </a:solidFill>
                <a:latin typeface="微软雅黑" panose="020B0503020204020204" pitchFamily="18" charset="-122"/>
                <a:cs typeface="微软雅黑" panose="020B0503020204020204" pitchFamily="18" charset="-122"/>
              </a:rPr>
              <a:t>、</a:t>
            </a:r>
            <a:r>
              <a:rPr lang="en-US" altLang="zh-CN" sz="1405" b="1" dirty="0">
                <a:solidFill>
                  <a:srgbClr val="000000"/>
                </a:solidFill>
                <a:latin typeface="Times New Roman" panose="02020603050405020304" pitchFamily="18" charset="0"/>
                <a:cs typeface="Times New Roman" panose="02020603050405020304" pitchFamily="18" charset="0"/>
              </a:rPr>
              <a:t>Tory</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Times New Roman" panose="02020603050405020304" pitchFamily="18" charset="0"/>
                <a:cs typeface="Times New Roman" panose="02020603050405020304" pitchFamily="18" charset="0"/>
              </a:rPr>
              <a:t>Burch</a:t>
            </a:r>
            <a:r>
              <a:rPr lang="en-US" altLang="zh-CN" sz="1405" b="1" dirty="0">
                <a:solidFill>
                  <a:srgbClr val="000000"/>
                </a:solidFill>
                <a:latin typeface="微软雅黑" panose="020B0503020204020204" pitchFamily="18" charset="-122"/>
                <a:cs typeface="微软雅黑" panose="020B0503020204020204" pitchFamily="18" charset="-122"/>
              </a:rPr>
              <a:t>、</a:t>
            </a:r>
          </a:p>
          <a:p>
            <a:pPr>
              <a:lnSpc>
                <a:spcPts val="2500"/>
              </a:lnSpc>
              <a:tabLst>
                <a:tab pos="304800" algn="l"/>
                <a:tab pos="482600" algn="l"/>
              </a:tabLst>
            </a:pPr>
            <a:r>
              <a:rPr lang="en-US" altLang="zh-CN" dirty="0"/>
              <a:t>		</a:t>
            </a:r>
            <a:r>
              <a:rPr lang="en-US" altLang="zh-CN" sz="1405" b="1" dirty="0">
                <a:solidFill>
                  <a:srgbClr val="000000"/>
                </a:solidFill>
                <a:latin typeface="Times New Roman" panose="02020603050405020304" pitchFamily="18" charset="0"/>
                <a:cs typeface="Times New Roman" panose="02020603050405020304" pitchFamily="18" charset="0"/>
              </a:rPr>
              <a:t>Michael</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Times New Roman" panose="02020603050405020304" pitchFamily="18" charset="0"/>
                <a:cs typeface="Times New Roman" panose="02020603050405020304" pitchFamily="18" charset="0"/>
              </a:rPr>
              <a:t>Kors</a:t>
            </a:r>
            <a:r>
              <a:rPr lang="en-US" altLang="zh-CN" sz="1405" b="1" dirty="0">
                <a:solidFill>
                  <a:srgbClr val="000000"/>
                </a:solidFill>
                <a:latin typeface="微软雅黑" panose="020B0503020204020204" pitchFamily="18" charset="-122"/>
                <a:cs typeface="微软雅黑" panose="020B0503020204020204" pitchFamily="18" charset="-122"/>
              </a:rPr>
              <a:t>、</a:t>
            </a:r>
            <a:r>
              <a:rPr lang="en-US" altLang="zh-CN" sz="1405" b="1" dirty="0">
                <a:solidFill>
                  <a:srgbClr val="000000"/>
                </a:solidFill>
                <a:latin typeface="Times New Roman" panose="02020603050405020304" pitchFamily="18" charset="0"/>
                <a:cs typeface="Times New Roman" panose="02020603050405020304" pitchFamily="18" charset="0"/>
              </a:rPr>
              <a:t>A&amp;F</a:t>
            </a:r>
            <a:r>
              <a:rPr lang="en-US" altLang="zh-CN" sz="1405" b="1" dirty="0">
                <a:solidFill>
                  <a:srgbClr val="000000"/>
                </a:solidFill>
                <a:latin typeface="微软雅黑" panose="020B0503020204020204" pitchFamily="18" charset="-122"/>
                <a:cs typeface="微软雅黑" panose="020B0503020204020204" pitchFamily="18" charset="-122"/>
              </a:rPr>
              <a:t>、</a:t>
            </a:r>
            <a:r>
              <a:rPr lang="en-US" altLang="zh-CN" sz="1405" b="1" dirty="0">
                <a:solidFill>
                  <a:srgbClr val="000000"/>
                </a:solidFill>
                <a:latin typeface="Times New Roman" panose="02020603050405020304" pitchFamily="18" charset="0"/>
                <a:cs typeface="Times New Roman" panose="02020603050405020304" pitchFamily="18" charset="0"/>
              </a:rPr>
              <a:t>McQueen</a:t>
            </a:r>
            <a:r>
              <a:rPr lang="en-US" altLang="zh-CN" sz="1405" dirty="0">
                <a:solidFill>
                  <a:srgbClr val="000000"/>
                </a:solidFill>
                <a:latin typeface="微软雅黑" panose="020B0503020204020204" pitchFamily="18" charset="-122"/>
                <a:cs typeface="微软雅黑" panose="020B0503020204020204" pitchFamily="18" charset="-122"/>
              </a:rPr>
              <a:t>等在内的一些新品牌，餐饮品牌包括</a:t>
            </a:r>
            <a:r>
              <a:rPr lang="en-US" altLang="zh-CN" sz="1405" b="1" dirty="0">
                <a:solidFill>
                  <a:srgbClr val="000000"/>
                </a:solidFill>
                <a:latin typeface="微软雅黑" panose="020B0503020204020204" pitchFamily="18" charset="-122"/>
                <a:cs typeface="微软雅黑" panose="020B0503020204020204" pitchFamily="18" charset="-122"/>
              </a:rPr>
              <a:t>莫尔顿牛排坊</a:t>
            </a:r>
          </a:p>
          <a:p>
            <a:pPr>
              <a:lnSpc>
                <a:spcPts val="2500"/>
              </a:lnSpc>
              <a:tabLst>
                <a:tab pos="304800" algn="l"/>
                <a:tab pos="482600" algn="l"/>
              </a:tabLst>
            </a:pPr>
            <a:r>
              <a:rPr lang="en-US" altLang="zh-CN" dirty="0"/>
              <a:t>		</a:t>
            </a:r>
            <a:r>
              <a:rPr lang="en-US" altLang="zh-CN" sz="1405" b="1" dirty="0">
                <a:solidFill>
                  <a:srgbClr val="000000"/>
                </a:solidFill>
                <a:latin typeface="Times New Roman" panose="02020603050405020304" pitchFamily="18" charset="0"/>
                <a:cs typeface="Times New Roman" panose="02020603050405020304" pitchFamily="18" charset="0"/>
              </a:rPr>
              <a:t>/Morton’s</a:t>
            </a:r>
            <a:r>
              <a:rPr lang="en-US" altLang="zh-CN" sz="1405" b="1" dirty="0">
                <a:solidFill>
                  <a:srgbClr val="000000"/>
                </a:solidFill>
                <a:latin typeface="微软雅黑" panose="020B0503020204020204" pitchFamily="18" charset="-122"/>
                <a:cs typeface="微软雅黑" panose="020B0503020204020204" pitchFamily="18" charset="-122"/>
              </a:rPr>
              <a:t>、美心皇宫、鼎泰丰、翠华餐厅、蓝蛙、又一棧、苏浙汇、天泰</a:t>
            </a:r>
            <a:r>
              <a:rPr lang="en-US" altLang="zh-CN" sz="1405" b="1" dirty="0">
                <a:solidFill>
                  <a:srgbClr val="000000"/>
                </a:solidFill>
                <a:latin typeface="Times New Roman" panose="02020603050405020304" pitchFamily="18" charset="0"/>
                <a:cs typeface="Times New Roman" panose="02020603050405020304" pitchFamily="18" charset="0"/>
              </a:rPr>
              <a:t>/Simply</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Times New Roman" panose="02020603050405020304" pitchFamily="18" charset="0"/>
                <a:cs typeface="Times New Roman" panose="02020603050405020304" pitchFamily="18" charset="0"/>
              </a:rPr>
              <a:t>Thai</a:t>
            </a:r>
          </a:p>
          <a:p>
            <a:pPr>
              <a:lnSpc>
                <a:spcPts val="2500"/>
              </a:lnSpc>
              <a:tabLst>
                <a:tab pos="304800" algn="l"/>
                <a:tab pos="4826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等都受到了深圳消费者一定的青睐，期待这些品牌能够进入深圳市场。</a:t>
            </a:r>
          </a:p>
          <a:p>
            <a:pPr>
              <a:lnSpc>
                <a:spcPts val="2600"/>
              </a:lnSpc>
              <a:tabLst>
                <a:tab pos="304800" algn="l"/>
                <a:tab pos="482600" algn="l"/>
              </a:tabLst>
            </a:pPr>
            <a:r>
              <a:rPr lang="en-US" altLang="zh-CN" dirty="0"/>
              <a:t>	</a:t>
            </a: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其他业态方面，受访者对于</a:t>
            </a:r>
            <a:r>
              <a:rPr lang="en-US" altLang="zh-CN" sz="1405" b="1" dirty="0">
                <a:solidFill>
                  <a:srgbClr val="000000"/>
                </a:solidFill>
                <a:latin typeface="微软雅黑" panose="020B0503020204020204" pitchFamily="18" charset="-122"/>
                <a:cs typeface="微软雅黑" panose="020B0503020204020204" pitchFamily="18" charset="-122"/>
              </a:rPr>
              <a:t>诚品书店，孩子王和冒险乐园</a:t>
            </a:r>
            <a:r>
              <a:rPr lang="en-US" altLang="zh-CN" sz="1405" dirty="0">
                <a:solidFill>
                  <a:srgbClr val="000000"/>
                </a:solidFill>
                <a:latin typeface="微软雅黑" panose="020B0503020204020204" pitchFamily="18" charset="-122"/>
                <a:cs typeface="微软雅黑" panose="020B0503020204020204" pitchFamily="18" charset="-122"/>
              </a:rPr>
              <a:t>表现出较多的期待。</a:t>
            </a:r>
          </a:p>
          <a:p>
            <a:pPr>
              <a:lnSpc>
                <a:spcPts val="2600"/>
              </a:lnSpc>
              <a:tabLst>
                <a:tab pos="304800" algn="l"/>
                <a:tab pos="482600" algn="l"/>
              </a:tabLst>
            </a:pPr>
            <a:r>
              <a:rPr lang="en-US" altLang="zh-CN" dirty="0"/>
              <a:t>	</a:t>
            </a: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对于尚未进入深圳的业态，消费者对于类似</a:t>
            </a:r>
            <a:r>
              <a:rPr lang="en-US" altLang="zh-CN" sz="1405" b="1" dirty="0">
                <a:solidFill>
                  <a:srgbClr val="000000"/>
                </a:solidFill>
                <a:latin typeface="微软雅黑" panose="020B0503020204020204" pitchFamily="18" charset="-122"/>
                <a:cs typeface="微软雅黑" panose="020B0503020204020204" pitchFamily="18" charset="-122"/>
              </a:rPr>
              <a:t>开心农场，</a:t>
            </a:r>
            <a:r>
              <a:rPr lang="en-US" altLang="zh-CN" sz="1405" b="1" dirty="0">
                <a:solidFill>
                  <a:srgbClr val="000000"/>
                </a:solidFill>
                <a:latin typeface="Times New Roman" panose="02020603050405020304" pitchFamily="18" charset="0"/>
                <a:cs typeface="Times New Roman" panose="02020603050405020304" pitchFamily="18" charset="0"/>
              </a:rPr>
              <a:t>SEGA</a:t>
            </a:r>
            <a:r>
              <a:rPr lang="en-US" altLang="zh-CN" sz="1405" b="1" dirty="0">
                <a:solidFill>
                  <a:srgbClr val="000000"/>
                </a:solidFill>
                <a:latin typeface="微软雅黑" panose="020B0503020204020204" pitchFamily="18" charset="-122"/>
                <a:cs typeface="微软雅黑" panose="020B0503020204020204" pitchFamily="18" charset="-122"/>
              </a:rPr>
              <a:t>室内主题乐园</a:t>
            </a:r>
            <a:r>
              <a:rPr lang="en-US" altLang="zh-CN" sz="1405" dirty="0">
                <a:solidFill>
                  <a:srgbClr val="000000"/>
                </a:solidFill>
                <a:latin typeface="微软雅黑" panose="020B0503020204020204" pitchFamily="18" charset="-122"/>
                <a:cs typeface="微软雅黑" panose="020B0503020204020204" pitchFamily="18" charset="-122"/>
              </a:rPr>
              <a:t>概念的业态表</a:t>
            </a:r>
          </a:p>
          <a:p>
            <a:pPr>
              <a:lnSpc>
                <a:spcPts val="2500"/>
              </a:lnSpc>
              <a:tabLst>
                <a:tab pos="304800" algn="l"/>
                <a:tab pos="4826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现出一定的偏好和认可。</a:t>
            </a:r>
          </a:p>
          <a:p>
            <a:pPr>
              <a:lnSpc>
                <a:spcPts val="2600"/>
              </a:lnSpc>
              <a:tabLst>
                <a:tab pos="304800" algn="l"/>
                <a:tab pos="482600" algn="l"/>
              </a:tabLst>
            </a:pPr>
            <a:r>
              <a:rPr lang="en-US" altLang="zh-CN" dirty="0"/>
              <a:t>	</a:t>
            </a: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从结果来看，深圳消费者对于新品牌还是有不错的认知度，为本项目有针对性地引进新品</a:t>
            </a:r>
          </a:p>
          <a:p>
            <a:pPr>
              <a:lnSpc>
                <a:spcPts val="2500"/>
              </a:lnSpc>
              <a:tabLst>
                <a:tab pos="304800" algn="l"/>
                <a:tab pos="4826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牌提供了一定参考。</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304800" algn="l"/>
                <a:tab pos="482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100</a:t>
            </a:r>
          </a:p>
        </p:txBody>
      </p:sp>
      <p:sp>
        <p:nvSpPr>
          <p:cNvPr id="11" name="TextBox 1"/>
          <p:cNvSpPr txBox="1"/>
          <p:nvPr/>
        </p:nvSpPr>
        <p:spPr>
          <a:xfrm>
            <a:off x="1193800" y="8763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8</a:t>
            </a:r>
          </a:p>
        </p:txBody>
      </p:sp>
      <p:sp>
        <p:nvSpPr>
          <p:cNvPr id="12" name="TextBox 1"/>
          <p:cNvSpPr txBox="1"/>
          <p:nvPr/>
        </p:nvSpPr>
        <p:spPr>
          <a:xfrm>
            <a:off x="1536700" y="850900"/>
            <a:ext cx="9144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品牌认知</a:t>
            </a:r>
          </a:p>
        </p:txBody>
      </p:sp>
      <p:sp>
        <p:nvSpPr>
          <p:cNvPr id="13" name="TextBox 1"/>
          <p:cNvSpPr txBox="1"/>
          <p:nvPr/>
        </p:nvSpPr>
        <p:spPr>
          <a:xfrm>
            <a:off x="5461000" y="774700"/>
            <a:ext cx="27432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对于新品牌有不错的认知度</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15567" y="1476755"/>
            <a:ext cx="7796784" cy="2090928"/>
          </a:xfrm>
          <a:custGeom>
            <a:avLst/>
            <a:gdLst>
              <a:gd name="connsiteX0" fmla="*/ 0 w 7796784"/>
              <a:gd name="connsiteY0" fmla="*/ 2090928 h 2090928"/>
              <a:gd name="connsiteX1" fmla="*/ 7796784 w 7796784"/>
              <a:gd name="connsiteY1" fmla="*/ 2090928 h 2090928"/>
              <a:gd name="connsiteX2" fmla="*/ 7796784 w 7796784"/>
              <a:gd name="connsiteY2" fmla="*/ 0 h 2090928"/>
              <a:gd name="connsiteX3" fmla="*/ 0 w 7796784"/>
              <a:gd name="connsiteY3" fmla="*/ 0 h 2090928"/>
              <a:gd name="connsiteX4" fmla="*/ 0 w 7796784"/>
              <a:gd name="connsiteY4" fmla="*/ 2090928 h 20909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96784" h="2090928">
                <a:moveTo>
                  <a:pt x="0" y="2090928"/>
                </a:moveTo>
                <a:lnTo>
                  <a:pt x="7796784" y="2090928"/>
                </a:lnTo>
                <a:lnTo>
                  <a:pt x="7796784" y="0"/>
                </a:lnTo>
                <a:lnTo>
                  <a:pt x="0" y="0"/>
                </a:lnTo>
                <a:lnTo>
                  <a:pt x="0" y="2090928"/>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103375" y="874775"/>
            <a:ext cx="327660" cy="304800"/>
          </a:xfrm>
          <a:custGeom>
            <a:avLst/>
            <a:gdLst>
              <a:gd name="connsiteX0" fmla="*/ 0 w 327660"/>
              <a:gd name="connsiteY0" fmla="*/ 304800 h 304800"/>
              <a:gd name="connsiteX1" fmla="*/ 327660 w 327660"/>
              <a:gd name="connsiteY1" fmla="*/ 304800 h 304800"/>
              <a:gd name="connsiteX2" fmla="*/ 327660 w 327660"/>
              <a:gd name="connsiteY2" fmla="*/ 0 h 304800"/>
              <a:gd name="connsiteX3" fmla="*/ 0 w 327660"/>
              <a:gd name="connsiteY3" fmla="*/ 0 h 304800"/>
              <a:gd name="connsiteX4" fmla="*/ 0 w 32766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 h="304800">
                <a:moveTo>
                  <a:pt x="0" y="304800"/>
                </a:moveTo>
                <a:lnTo>
                  <a:pt x="327660" y="304800"/>
                </a:lnTo>
                <a:lnTo>
                  <a:pt x="327660"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
          <p:cNvSpPr txBox="1"/>
          <p:nvPr/>
        </p:nvSpPr>
        <p:spPr>
          <a:xfrm>
            <a:off x="1016000" y="1701800"/>
            <a:ext cx="7861300" cy="5270500"/>
          </a:xfrm>
          <a:prstGeom prst="rect">
            <a:avLst/>
          </a:prstGeom>
          <a:noFill/>
        </p:spPr>
        <p:txBody>
          <a:bodyPr wrap="none" lIns="0" tIns="0" rIns="0" rtlCol="0">
            <a:spAutoFit/>
          </a:bodyPr>
          <a:lstStyle/>
          <a:p>
            <a:pPr>
              <a:lnSpc>
                <a:spcPts val="1800"/>
              </a:lnSpc>
              <a:tabLst>
                <a:tab pos="88900" algn="l"/>
                <a:tab pos="266700" algn="l"/>
              </a:tabLst>
            </a:pPr>
            <a:r>
              <a:rPr lang="en-US" altLang="zh-CN" dirty="0"/>
              <a:t>	</a:t>
            </a: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由于本项目连接深圳地铁高新园站，地铁仍将是未来消费者来本项目消费的主要交通工具，其次</a:t>
            </a:r>
          </a:p>
          <a:p>
            <a:pPr>
              <a:lnSpc>
                <a:spcPts val="2500"/>
              </a:lnSpc>
              <a:tabLst>
                <a:tab pos="88900" algn="l"/>
                <a:tab pos="2667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是私家汽车和公交车。</a:t>
            </a:r>
          </a:p>
          <a:p>
            <a:pPr>
              <a:lnSpc>
                <a:spcPts val="2600"/>
              </a:lnSpc>
              <a:tabLst>
                <a:tab pos="88900" algn="l"/>
                <a:tab pos="266700" algn="l"/>
              </a:tabLst>
            </a:pPr>
            <a:r>
              <a:rPr lang="en-US" altLang="zh-CN" dirty="0"/>
              <a:t>	</a:t>
            </a: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消费者对于本项目所看重因素中，</a:t>
            </a:r>
            <a:r>
              <a:rPr lang="en-US" altLang="zh-CN" sz="1405" b="1" dirty="0">
                <a:solidFill>
                  <a:srgbClr val="000000"/>
                </a:solidFill>
                <a:latin typeface="微软雅黑" panose="020B0503020204020204" pitchFamily="18" charset="-122"/>
                <a:cs typeface="微软雅黑" panose="020B0503020204020204" pitchFamily="18" charset="-122"/>
              </a:rPr>
              <a:t>交通便利</a:t>
            </a:r>
            <a:r>
              <a:rPr lang="en-US" altLang="zh-CN" sz="1405" dirty="0">
                <a:solidFill>
                  <a:srgbClr val="000000"/>
                </a:solidFill>
                <a:latin typeface="微软雅黑" panose="020B0503020204020204" pitchFamily="18" charset="-122"/>
                <a:cs typeface="微软雅黑" panose="020B0503020204020204" pitchFamily="18" charset="-122"/>
              </a:rPr>
              <a:t>为主要的考虑因素，其次是</a:t>
            </a:r>
            <a:r>
              <a:rPr lang="en-US" altLang="zh-CN" sz="1405" b="1" dirty="0">
                <a:solidFill>
                  <a:srgbClr val="000000"/>
                </a:solidFill>
                <a:latin typeface="微软雅黑" panose="020B0503020204020204" pitchFamily="18" charset="-122"/>
                <a:cs typeface="微软雅黑" panose="020B0503020204020204" pitchFamily="18" charset="-122"/>
              </a:rPr>
              <a:t>特色餐饮娱乐和品牌种类</a:t>
            </a:r>
          </a:p>
          <a:p>
            <a:pPr>
              <a:lnSpc>
                <a:spcPts val="2500"/>
              </a:lnSpc>
              <a:tabLst>
                <a:tab pos="88900" algn="l"/>
                <a:tab pos="2667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多样性</a:t>
            </a:r>
            <a:r>
              <a:rPr lang="en-US" altLang="zh-CN" sz="1405" dirty="0">
                <a:solidFill>
                  <a:srgbClr val="000000"/>
                </a:solidFill>
                <a:latin typeface="微软雅黑" panose="020B0503020204020204" pitchFamily="18" charset="-122"/>
                <a:cs typeface="微软雅黑" panose="020B0503020204020204" pitchFamily="18" charset="-122"/>
              </a:rPr>
              <a:t>，以及</a:t>
            </a:r>
            <a:r>
              <a:rPr lang="en-US" altLang="zh-CN" sz="1405" b="1" dirty="0">
                <a:solidFill>
                  <a:srgbClr val="000000"/>
                </a:solidFill>
                <a:latin typeface="微软雅黑" panose="020B0503020204020204" pitchFamily="18" charset="-122"/>
                <a:cs typeface="微软雅黑" panose="020B0503020204020204" pitchFamily="18" charset="-122"/>
              </a:rPr>
              <a:t>特色建筑风格</a:t>
            </a:r>
            <a:r>
              <a:rPr lang="en-US" altLang="zh-CN" sz="1405" dirty="0">
                <a:solidFill>
                  <a:srgbClr val="000000"/>
                </a:solidFill>
                <a:latin typeface="微软雅黑" panose="020B0503020204020204" pitchFamily="18" charset="-122"/>
                <a:cs typeface="微软雅黑" panose="020B0503020204020204" pitchFamily="18" charset="-122"/>
              </a:rPr>
              <a:t>。</a:t>
            </a:r>
          </a:p>
          <a:p>
            <a:pPr>
              <a:lnSpc>
                <a:spcPts val="2600"/>
              </a:lnSpc>
              <a:tabLst>
                <a:tab pos="88900" algn="l"/>
                <a:tab pos="266700" algn="l"/>
              </a:tabLst>
            </a:pPr>
            <a:r>
              <a:rPr lang="en-US" altLang="zh-CN" dirty="0"/>
              <a:t>	</a:t>
            </a: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项目主题偏好</a:t>
            </a:r>
            <a:r>
              <a:rPr lang="en-US" altLang="zh-CN" sz="1405" b="1" dirty="0">
                <a:solidFill>
                  <a:srgbClr val="000000"/>
                </a:solidFill>
                <a:latin typeface="Times New Roman" panose="02020603050405020304" pitchFamily="18" charset="0"/>
                <a:cs typeface="Times New Roman" panose="02020603050405020304" pitchFamily="18" charset="0"/>
              </a:rPr>
              <a:t>--</a:t>
            </a:r>
            <a:r>
              <a:rPr lang="en-US" altLang="zh-CN" sz="1405" dirty="0">
                <a:solidFill>
                  <a:srgbClr val="000000"/>
                </a:solidFill>
                <a:latin typeface="微软雅黑" panose="020B0503020204020204" pitchFamily="18" charset="-122"/>
                <a:cs typeface="微软雅黑" panose="020B0503020204020204" pitchFamily="18" charset="-122"/>
              </a:rPr>
              <a:t>消费者对接近</a:t>
            </a:r>
            <a:r>
              <a:rPr lang="en-US" altLang="zh-CN" sz="1405" b="1" dirty="0">
                <a:solidFill>
                  <a:srgbClr val="000000"/>
                </a:solidFill>
                <a:latin typeface="微软雅黑" panose="020B0503020204020204" pitchFamily="18" charset="-122"/>
                <a:cs typeface="微软雅黑" panose="020B0503020204020204" pitchFamily="18" charset="-122"/>
              </a:rPr>
              <a:t>大自然的绿色主题</a:t>
            </a:r>
            <a:r>
              <a:rPr lang="en-US" altLang="zh-CN" sz="1405" dirty="0">
                <a:solidFill>
                  <a:srgbClr val="000000"/>
                </a:solidFill>
                <a:latin typeface="微软雅黑" panose="020B0503020204020204" pitchFamily="18" charset="-122"/>
                <a:cs typeface="微软雅黑" panose="020B0503020204020204" pitchFamily="18" charset="-122"/>
              </a:rPr>
              <a:t>最为感兴趣，其次是对</a:t>
            </a:r>
            <a:r>
              <a:rPr lang="en-US" altLang="zh-CN" sz="1405" b="1" dirty="0">
                <a:solidFill>
                  <a:srgbClr val="000000"/>
                </a:solidFill>
                <a:latin typeface="微软雅黑" panose="020B0503020204020204" pitchFamily="18" charset="-122"/>
                <a:cs typeface="微软雅黑" panose="020B0503020204020204" pitchFamily="18" charset="-122"/>
              </a:rPr>
              <a:t>适合家庭欢聚的场所</a:t>
            </a:r>
            <a:r>
              <a:rPr lang="en-US" altLang="zh-CN" sz="1405" dirty="0">
                <a:solidFill>
                  <a:srgbClr val="000000"/>
                </a:solidFill>
                <a:latin typeface="微软雅黑" panose="020B0503020204020204" pitchFamily="18" charset="-122"/>
                <a:cs typeface="微软雅黑" panose="020B0503020204020204" pitchFamily="18" charset="-122"/>
              </a:rPr>
              <a:t>以及</a:t>
            </a:r>
            <a:r>
              <a:rPr lang="en-US" altLang="zh-CN" sz="1405" b="1" dirty="0">
                <a:solidFill>
                  <a:srgbClr val="000000"/>
                </a:solidFill>
                <a:latin typeface="微软雅黑" panose="020B0503020204020204" pitchFamily="18" charset="-122"/>
                <a:cs typeface="微软雅黑" panose="020B0503020204020204" pitchFamily="18" charset="-122"/>
              </a:rPr>
              <a:t>人</a:t>
            </a:r>
          </a:p>
          <a:p>
            <a:pPr>
              <a:lnSpc>
                <a:spcPts val="2500"/>
              </a:lnSpc>
              <a:tabLst>
                <a:tab pos="88900" algn="l"/>
                <a:tab pos="2667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文艺术气息浓郁</a:t>
            </a:r>
            <a:r>
              <a:rPr lang="en-US" altLang="zh-CN" sz="1405" dirty="0">
                <a:solidFill>
                  <a:srgbClr val="000000"/>
                </a:solidFill>
                <a:latin typeface="微软雅黑" panose="020B0503020204020204" pitchFamily="18" charset="-122"/>
                <a:cs typeface="微软雅黑" panose="020B0503020204020204" pitchFamily="18" charset="-122"/>
              </a:rPr>
              <a:t>的主题较为感兴趣。</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88900" algn="l"/>
                <a:tab pos="2667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101</a:t>
            </a:r>
          </a:p>
        </p:txBody>
      </p:sp>
      <p:sp>
        <p:nvSpPr>
          <p:cNvPr id="10"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p:txBody>
      </p:sp>
      <p:sp>
        <p:nvSpPr>
          <p:cNvPr id="11" name="TextBox 1"/>
          <p:cNvSpPr txBox="1"/>
          <p:nvPr/>
        </p:nvSpPr>
        <p:spPr>
          <a:xfrm>
            <a:off x="1193800" y="8763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9</a:t>
            </a:r>
          </a:p>
        </p:txBody>
      </p:sp>
      <p:sp>
        <p:nvSpPr>
          <p:cNvPr id="12" name="TextBox 1"/>
          <p:cNvSpPr txBox="1"/>
          <p:nvPr/>
        </p:nvSpPr>
        <p:spPr>
          <a:xfrm>
            <a:off x="1536700" y="850900"/>
            <a:ext cx="9144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项目测试</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102</a:t>
            </a:r>
          </a:p>
        </p:txBody>
      </p:sp>
      <p:sp>
        <p:nvSpPr>
          <p:cNvPr id="8" name="TextBox 1"/>
          <p:cNvSpPr txBox="1"/>
          <p:nvPr/>
        </p:nvSpPr>
        <p:spPr>
          <a:xfrm>
            <a:off x="1485900" y="825500"/>
            <a:ext cx="6756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为便于分析不同人群的消费特征，我们在总体样本挑选出以下几类人群作为分析对象：</a:t>
            </a:r>
          </a:p>
        </p:txBody>
      </p:sp>
      <p:sp>
        <p:nvSpPr>
          <p:cNvPr id="9" name="TextBox 1"/>
          <p:cNvSpPr txBox="1"/>
          <p:nvPr/>
        </p:nvSpPr>
        <p:spPr>
          <a:xfrm>
            <a:off x="1485900" y="1473200"/>
            <a:ext cx="1651000" cy="254000"/>
          </a:xfrm>
          <a:prstGeom prst="rect">
            <a:avLst/>
          </a:prstGeom>
          <a:noFill/>
        </p:spPr>
        <p:txBody>
          <a:bodyPr wrap="none" lIns="0" tIns="0" rIns="0" rtlCol="0">
            <a:spAutoFit/>
          </a:bodyPr>
          <a:lstStyle/>
          <a:p>
            <a:pPr>
              <a:lnSpc>
                <a:spcPts val="2000"/>
              </a:lnSpc>
            </a:pPr>
            <a:r>
              <a:rPr lang="en-US" altLang="zh-CN" sz="1595" b="1" dirty="0">
                <a:solidFill>
                  <a:srgbClr val="0033CC"/>
                </a:solidFill>
                <a:latin typeface="微软雅黑" panose="020B0503020204020204" pitchFamily="18" charset="-122"/>
                <a:cs typeface="微软雅黑" panose="020B0503020204020204" pitchFamily="18" charset="-122"/>
              </a:rPr>
              <a:t>1.</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33CC"/>
                </a:solidFill>
                <a:latin typeface="微软雅黑" panose="020B0503020204020204" pitchFamily="18" charset="-122"/>
                <a:cs typeface="微软雅黑" panose="020B0503020204020204" pitchFamily="18" charset="-122"/>
              </a:rPr>
              <a:t>科技园工作人员</a:t>
            </a:r>
          </a:p>
        </p:txBody>
      </p:sp>
      <p:sp>
        <p:nvSpPr>
          <p:cNvPr id="10" name="TextBox 1"/>
          <p:cNvSpPr txBox="1"/>
          <p:nvPr/>
        </p:nvSpPr>
        <p:spPr>
          <a:xfrm>
            <a:off x="1485900" y="1841500"/>
            <a:ext cx="6413500" cy="5461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筛选条件：访问地点-科技园，职业类型选择企业高管、中层管理者、普通员工者</a:t>
            </a:r>
          </a:p>
          <a:p>
            <a:pPr>
              <a:lnSpc>
                <a:spcPts val="25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有效样本：145</a:t>
            </a:r>
          </a:p>
        </p:txBody>
      </p:sp>
      <p:sp>
        <p:nvSpPr>
          <p:cNvPr id="11" name="TextBox 1"/>
          <p:cNvSpPr txBox="1"/>
          <p:nvPr/>
        </p:nvSpPr>
        <p:spPr>
          <a:xfrm>
            <a:off x="1485900" y="2476500"/>
            <a:ext cx="647700" cy="254000"/>
          </a:xfrm>
          <a:prstGeom prst="rect">
            <a:avLst/>
          </a:prstGeom>
          <a:noFill/>
        </p:spPr>
        <p:txBody>
          <a:bodyPr wrap="none" lIns="0" tIns="0" rIns="0" rtlCol="0">
            <a:spAutoFit/>
          </a:bodyPr>
          <a:lstStyle/>
          <a:p>
            <a:pPr>
              <a:lnSpc>
                <a:spcPts val="2000"/>
              </a:lnSpc>
            </a:pPr>
            <a:r>
              <a:rPr lang="en-US" altLang="zh-CN" sz="1595" b="1" dirty="0">
                <a:solidFill>
                  <a:srgbClr val="0033CC"/>
                </a:solidFill>
                <a:latin typeface="微软雅黑" panose="020B0503020204020204" pitchFamily="18" charset="-122"/>
                <a:cs typeface="微软雅黑" panose="020B0503020204020204" pitchFamily="18" charset="-122"/>
              </a:rPr>
              <a:t>2.</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33CC"/>
                </a:solidFill>
                <a:latin typeface="微软雅黑" panose="020B0503020204020204" pitchFamily="18" charset="-122"/>
                <a:cs typeface="微软雅黑" panose="020B0503020204020204" pitchFamily="18" charset="-122"/>
              </a:rPr>
              <a:t>白领</a:t>
            </a:r>
          </a:p>
        </p:txBody>
      </p:sp>
      <p:sp>
        <p:nvSpPr>
          <p:cNvPr id="12" name="TextBox 1"/>
          <p:cNvSpPr txBox="1"/>
          <p:nvPr/>
        </p:nvSpPr>
        <p:spPr>
          <a:xfrm>
            <a:off x="1485900" y="2857500"/>
            <a:ext cx="6870700" cy="863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筛选条件：除科技园工作人员外，职业类型选择企业高管、中层管理者、普通员工者，</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家庭构成选择“单身，独居”、“单身，与父母同住”、“夫妻，无子女”。</a:t>
            </a:r>
          </a:p>
          <a:p>
            <a:pPr>
              <a:lnSpc>
                <a:spcPts val="25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有效样本：205</a:t>
            </a:r>
          </a:p>
        </p:txBody>
      </p:sp>
      <p:sp>
        <p:nvSpPr>
          <p:cNvPr id="13" name="TextBox 1"/>
          <p:cNvSpPr txBox="1"/>
          <p:nvPr/>
        </p:nvSpPr>
        <p:spPr>
          <a:xfrm>
            <a:off x="1485900" y="3797300"/>
            <a:ext cx="584200" cy="254000"/>
          </a:xfrm>
          <a:prstGeom prst="rect">
            <a:avLst/>
          </a:prstGeom>
          <a:noFill/>
        </p:spPr>
        <p:txBody>
          <a:bodyPr wrap="none" lIns="0" tIns="0" rIns="0" rtlCol="0">
            <a:spAutoFit/>
          </a:bodyPr>
          <a:lstStyle/>
          <a:p>
            <a:pPr>
              <a:lnSpc>
                <a:spcPts val="2000"/>
              </a:lnSpc>
            </a:pPr>
            <a:r>
              <a:rPr lang="en-US" altLang="zh-CN" sz="1595" b="1" dirty="0">
                <a:solidFill>
                  <a:srgbClr val="0033CC"/>
                </a:solidFill>
                <a:latin typeface="微软雅黑" panose="020B0503020204020204" pitchFamily="18" charset="-122"/>
                <a:cs typeface="微软雅黑" panose="020B0503020204020204" pitchFamily="18" charset="-122"/>
              </a:rPr>
              <a:t>3.学生</a:t>
            </a:r>
          </a:p>
        </p:txBody>
      </p:sp>
      <p:sp>
        <p:nvSpPr>
          <p:cNvPr id="14" name="TextBox 1"/>
          <p:cNvSpPr txBox="1"/>
          <p:nvPr/>
        </p:nvSpPr>
        <p:spPr>
          <a:xfrm>
            <a:off x="1485900" y="4165600"/>
            <a:ext cx="2781300" cy="5461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筛选条件：职业类型选择学生者。</a:t>
            </a:r>
          </a:p>
          <a:p>
            <a:pPr>
              <a:lnSpc>
                <a:spcPts val="25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有效样本：103</a:t>
            </a:r>
          </a:p>
        </p:txBody>
      </p:sp>
      <p:sp>
        <p:nvSpPr>
          <p:cNvPr id="15" name="TextBox 1"/>
          <p:cNvSpPr txBox="1"/>
          <p:nvPr/>
        </p:nvSpPr>
        <p:spPr>
          <a:xfrm>
            <a:off x="1485900" y="4813300"/>
            <a:ext cx="1397000" cy="254000"/>
          </a:xfrm>
          <a:prstGeom prst="rect">
            <a:avLst/>
          </a:prstGeom>
          <a:noFill/>
        </p:spPr>
        <p:txBody>
          <a:bodyPr wrap="none" lIns="0" tIns="0" rIns="0" rtlCol="0">
            <a:spAutoFit/>
          </a:bodyPr>
          <a:lstStyle/>
          <a:p>
            <a:pPr>
              <a:lnSpc>
                <a:spcPts val="2000"/>
              </a:lnSpc>
            </a:pPr>
            <a:r>
              <a:rPr lang="en-US" altLang="zh-CN" sz="1600" b="1" dirty="0">
                <a:solidFill>
                  <a:srgbClr val="0033CC"/>
                </a:solidFill>
                <a:latin typeface="微软雅黑" panose="020B0503020204020204" pitchFamily="18" charset="-122"/>
                <a:cs typeface="微软雅黑" panose="020B0503020204020204" pitchFamily="18" charset="-122"/>
              </a:rPr>
              <a:t>4.家庭类消费者</a:t>
            </a:r>
          </a:p>
        </p:txBody>
      </p:sp>
      <p:sp>
        <p:nvSpPr>
          <p:cNvPr id="16" name="TextBox 1"/>
          <p:cNvSpPr txBox="1"/>
          <p:nvPr/>
        </p:nvSpPr>
        <p:spPr>
          <a:xfrm>
            <a:off x="1485900" y="5181600"/>
            <a:ext cx="5981700" cy="5461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筛选条件：家庭构成选择“夫妻，有子女”以及其他类型中“三代同堂”。</a:t>
            </a:r>
          </a:p>
          <a:p>
            <a:pPr>
              <a:lnSpc>
                <a:spcPts val="25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有效样本：488</a:t>
            </a:r>
          </a:p>
        </p:txBody>
      </p:sp>
      <p:sp>
        <p:nvSpPr>
          <p:cNvPr id="17" name="TextBox 1"/>
          <p:cNvSpPr txBox="1"/>
          <p:nvPr/>
        </p:nvSpPr>
        <p:spPr>
          <a:xfrm>
            <a:off x="5842000" y="127000"/>
            <a:ext cx="28448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不同消费人群说明</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1104900" y="2578100"/>
            <a:ext cx="2717800" cy="18288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1092200" y="4572000"/>
            <a:ext cx="2730500" cy="1841500"/>
          </a:xfrm>
          <a:prstGeom prst="rect">
            <a:avLst/>
          </a:prstGeom>
          <a:noFill/>
        </p:spPr>
      </p:pic>
      <p:pic>
        <p:nvPicPr>
          <p:cNvPr id="8" name="Picture 3"/>
          <p:cNvPicPr>
            <a:picLocks noChangeAspect="1" noChangeArrowheads="1"/>
          </p:cNvPicPr>
          <p:nvPr/>
        </p:nvPicPr>
        <p:blipFill>
          <a:blip r:embed="rId5"/>
          <a:srcRect/>
          <a:stretch>
            <a:fillRect/>
          </a:stretch>
        </p:blipFill>
        <p:spPr bwMode="auto">
          <a:xfrm>
            <a:off x="3848100" y="2413000"/>
            <a:ext cx="4775200" cy="39751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103</a:t>
            </a:r>
          </a:p>
        </p:txBody>
      </p:sp>
      <p:sp>
        <p:nvSpPr>
          <p:cNvPr id="10" name="TextBox 1"/>
          <p:cNvSpPr txBox="1"/>
          <p:nvPr/>
        </p:nvSpPr>
        <p:spPr>
          <a:xfrm>
            <a:off x="6197600" y="127000"/>
            <a:ext cx="2489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科技园工作人员</a:t>
            </a:r>
          </a:p>
        </p:txBody>
      </p:sp>
      <p:sp>
        <p:nvSpPr>
          <p:cNvPr id="11" name="TextBox 1"/>
          <p:cNvSpPr txBox="1"/>
          <p:nvPr/>
        </p:nvSpPr>
        <p:spPr>
          <a:xfrm>
            <a:off x="1155700" y="1104900"/>
            <a:ext cx="7391400" cy="6604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作为典型的脑力劳动工作者，他们需要长时间面对电脑；经常加班，工作和精神压力大。</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工作之余，有时候也在网上购物，购买服装鞋包、数码产品，享受网络购物带来的便利性。</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追求休闲的着装方式，经常穿着休闲装和运动户外的衣服。</a:t>
            </a:r>
          </a:p>
        </p:txBody>
      </p:sp>
      <p:sp>
        <p:nvSpPr>
          <p:cNvPr id="12" name="TextBox 1"/>
          <p:cNvSpPr txBox="1"/>
          <p:nvPr/>
        </p:nvSpPr>
        <p:spPr>
          <a:xfrm>
            <a:off x="1155700" y="1727200"/>
            <a:ext cx="7391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品种丰富、快捷的美食广场里常有他们忙碌的身影；有时候也有商务洽谈应酬，经常出入酒</a:t>
            </a:r>
          </a:p>
        </p:txBody>
      </p:sp>
      <p:sp>
        <p:nvSpPr>
          <p:cNvPr id="13" name="TextBox 1"/>
          <p:cNvSpPr txBox="1"/>
          <p:nvPr/>
        </p:nvSpPr>
        <p:spPr>
          <a:xfrm>
            <a:off x="1447800" y="1943100"/>
            <a:ext cx="1422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窖、酒廊等地方。</a:t>
            </a:r>
          </a:p>
        </p:txBody>
      </p:sp>
      <p:sp>
        <p:nvSpPr>
          <p:cNvPr id="14" name="TextBox 1"/>
          <p:cNvSpPr txBox="1"/>
          <p:nvPr/>
        </p:nvSpPr>
        <p:spPr>
          <a:xfrm>
            <a:off x="1155700" y="2159000"/>
            <a:ext cx="72136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喜欢和三五好友、同事一起泡吧，夜生活丰富，来放松工作了一天的紧张心情和紧绷的情</a:t>
            </a:r>
          </a:p>
        </p:txBody>
      </p:sp>
      <p:sp>
        <p:nvSpPr>
          <p:cNvPr id="15" name="TextBox 1"/>
          <p:cNvSpPr txBox="1"/>
          <p:nvPr/>
        </p:nvSpPr>
        <p:spPr>
          <a:xfrm>
            <a:off x="1447800" y="2362200"/>
            <a:ext cx="3556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绪。</a:t>
            </a:r>
          </a:p>
        </p:txBody>
      </p:sp>
      <p:sp>
        <p:nvSpPr>
          <p:cNvPr id="16" name="TextBox 1"/>
          <p:cNvSpPr txBox="1"/>
          <p:nvPr/>
        </p:nvSpPr>
        <p:spPr>
          <a:xfrm>
            <a:off x="1104900" y="647700"/>
            <a:ext cx="2743200" cy="292100"/>
          </a:xfrm>
          <a:prstGeom prst="rect">
            <a:avLst/>
          </a:prstGeom>
          <a:noFill/>
        </p:spPr>
        <p:txBody>
          <a:bodyPr wrap="none" lIns="0" tIns="0" rIns="0" rtlCol="0">
            <a:spAutoFit/>
          </a:bodyPr>
          <a:lstStyle/>
          <a:p>
            <a:pPr>
              <a:lnSpc>
                <a:spcPts val="2300"/>
              </a:lnSpc>
            </a:pPr>
            <a:r>
              <a:rPr lang="en-US" altLang="zh-CN" sz="1800" b="1" dirty="0">
                <a:solidFill>
                  <a:srgbClr val="FF33CC"/>
                </a:solidFill>
                <a:latin typeface="微软雅黑" panose="020B0503020204020204" pitchFamily="18" charset="-122"/>
                <a:cs typeface="微软雅黑" panose="020B0503020204020204" pitchFamily="18" charset="-122"/>
              </a:rPr>
              <a:t>关键词：应酬、压力、释放</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41400" y="2514600"/>
            <a:ext cx="3327400" cy="20066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041400" y="4610100"/>
            <a:ext cx="3289300" cy="2006600"/>
          </a:xfrm>
          <a:prstGeom prst="rect">
            <a:avLst/>
          </a:prstGeom>
          <a:noFill/>
        </p:spPr>
      </p:pic>
      <p:pic>
        <p:nvPicPr>
          <p:cNvPr id="8" name="Picture 3">
            <a:hlinkClick r:id="rId4"/>
          </p:cNvPr>
          <p:cNvPicPr>
            <a:picLocks noChangeAspect="1" noChangeArrowheads="1"/>
          </p:cNvPicPr>
          <p:nvPr/>
        </p:nvPicPr>
        <p:blipFill>
          <a:blip r:embed="rId5"/>
          <a:srcRect/>
          <a:stretch>
            <a:fillRect/>
          </a:stretch>
        </p:blipFill>
        <p:spPr bwMode="auto">
          <a:xfrm>
            <a:off x="5130800" y="2514600"/>
            <a:ext cx="2997200" cy="20066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5143500" y="4635500"/>
            <a:ext cx="3263900" cy="21971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104</a:t>
            </a:r>
          </a:p>
        </p:txBody>
      </p:sp>
      <p:sp>
        <p:nvSpPr>
          <p:cNvPr id="11" name="TextBox 1"/>
          <p:cNvSpPr txBox="1"/>
          <p:nvPr/>
        </p:nvSpPr>
        <p:spPr>
          <a:xfrm>
            <a:off x="7975600" y="127000"/>
            <a:ext cx="711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白领</a:t>
            </a:r>
          </a:p>
        </p:txBody>
      </p:sp>
      <p:sp>
        <p:nvSpPr>
          <p:cNvPr id="12" name="TextBox 1"/>
          <p:cNvSpPr txBox="1"/>
          <p:nvPr/>
        </p:nvSpPr>
        <p:spPr>
          <a:xfrm>
            <a:off x="1104900" y="1092200"/>
            <a:ext cx="6680200" cy="6604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多为单身，社交是生活的必需品；喜欢和朋友、同事们聚会来共同度过闲暇时间。</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与朋友同事们一起去品尝各式美食，在茶餐厅和咖啡厅里享受一个曼妙的午后。</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偶尔在网上买东西，除了服装和数码产品，彩妆和化妆品也是她们的最爱。</a:t>
            </a:r>
          </a:p>
        </p:txBody>
      </p:sp>
      <p:sp>
        <p:nvSpPr>
          <p:cNvPr id="13" name="TextBox 1"/>
          <p:cNvSpPr txBox="1"/>
          <p:nvPr/>
        </p:nvSpPr>
        <p:spPr>
          <a:xfrm>
            <a:off x="1104900" y="1727200"/>
            <a:ext cx="7391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爱运动，保持健康的生活方式；工作之余也会光顾人文场所，听一场音乐会，看一场演出，</a:t>
            </a:r>
          </a:p>
        </p:txBody>
      </p:sp>
      <p:sp>
        <p:nvSpPr>
          <p:cNvPr id="14" name="TextBox 1"/>
          <p:cNvSpPr txBox="1"/>
          <p:nvPr/>
        </p:nvSpPr>
        <p:spPr>
          <a:xfrm>
            <a:off x="1397000" y="1930400"/>
            <a:ext cx="21336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以此提高自己的文化修养。</a:t>
            </a:r>
          </a:p>
        </p:txBody>
      </p:sp>
      <p:sp>
        <p:nvSpPr>
          <p:cNvPr id="15" name="TextBox 1"/>
          <p:cNvSpPr txBox="1"/>
          <p:nvPr/>
        </p:nvSpPr>
        <p:spPr>
          <a:xfrm>
            <a:off x="1104900" y="2146300"/>
            <a:ext cx="61468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喜欢更有品质的奢侈品牌服饰以及前卫流行的时尚品牌，追求亮丽的外表。</a:t>
            </a:r>
          </a:p>
        </p:txBody>
      </p:sp>
      <p:sp>
        <p:nvSpPr>
          <p:cNvPr id="16" name="TextBox 1"/>
          <p:cNvSpPr txBox="1"/>
          <p:nvPr/>
        </p:nvSpPr>
        <p:spPr>
          <a:xfrm>
            <a:off x="1104900" y="647700"/>
            <a:ext cx="4572000" cy="292100"/>
          </a:xfrm>
          <a:prstGeom prst="rect">
            <a:avLst/>
          </a:prstGeom>
          <a:noFill/>
        </p:spPr>
        <p:txBody>
          <a:bodyPr wrap="none" lIns="0" tIns="0" rIns="0" rtlCol="0">
            <a:spAutoFit/>
          </a:bodyPr>
          <a:lstStyle/>
          <a:p>
            <a:pPr>
              <a:lnSpc>
                <a:spcPts val="2300"/>
              </a:lnSpc>
            </a:pPr>
            <a:r>
              <a:rPr lang="en-US" altLang="zh-CN" sz="1800" b="1" dirty="0">
                <a:solidFill>
                  <a:srgbClr val="FF33CC"/>
                </a:solidFill>
                <a:latin typeface="微软雅黑" panose="020B0503020204020204" pitchFamily="18" charset="-122"/>
                <a:cs typeface="微软雅黑" panose="020B0503020204020204" pitchFamily="18" charset="-122"/>
              </a:rPr>
              <a:t>关键词：社交、修身养性、前卫、时尚、品质</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57300" y="2413000"/>
            <a:ext cx="2895600" cy="20066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219200" y="4610100"/>
            <a:ext cx="3009900" cy="19939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4991100" y="2438400"/>
            <a:ext cx="3263900" cy="20066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4991100" y="4584700"/>
            <a:ext cx="3302000" cy="20066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105</a:t>
            </a:r>
          </a:p>
        </p:txBody>
      </p:sp>
      <p:sp>
        <p:nvSpPr>
          <p:cNvPr id="11" name="TextBox 1"/>
          <p:cNvSpPr txBox="1"/>
          <p:nvPr/>
        </p:nvSpPr>
        <p:spPr>
          <a:xfrm>
            <a:off x="1206500" y="1206500"/>
            <a:ext cx="127000" cy="1041400"/>
          </a:xfrm>
          <a:prstGeom prst="rect">
            <a:avLst/>
          </a:prstGeom>
          <a:noFill/>
        </p:spPr>
        <p:txBody>
          <a:bodyPr wrap="none" lIns="0" tIns="0" rIns="0" rtlCol="0">
            <a:spAutoFit/>
          </a:bodyPr>
          <a:lstStyle/>
          <a:p>
            <a:pPr>
              <a:lnSpc>
                <a:spcPts val="15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p>
        </p:txBody>
      </p:sp>
      <p:sp>
        <p:nvSpPr>
          <p:cNvPr id="12" name="TextBox 1"/>
          <p:cNvSpPr txBox="1"/>
          <p:nvPr/>
        </p:nvSpPr>
        <p:spPr>
          <a:xfrm>
            <a:off x="1485900" y="1181100"/>
            <a:ext cx="6400800" cy="10795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他们时间相对自由，非常喜欢网购，并享受其中带来的乐趣。</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喜欢在网上购买衣服和鞋包，还有各种类型的团购券，是团购的忠实爱好者。</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追求年轻时尚、潮流的服装品牌，喜欢穿休闲装和运动装，热爱运动又充满活力。</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有时候独来独往，但也经常与朋友聚会、吃饭、看电影、K歌和打电玩。</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特色平价餐饮和咖啡甜点是他们的最爱，有时候也会和朋友们一起去泡吧。</a:t>
            </a:r>
          </a:p>
        </p:txBody>
      </p:sp>
      <p:sp>
        <p:nvSpPr>
          <p:cNvPr id="13" name="TextBox 1"/>
          <p:cNvSpPr txBox="1"/>
          <p:nvPr/>
        </p:nvSpPr>
        <p:spPr>
          <a:xfrm>
            <a:off x="1104900" y="139700"/>
            <a:ext cx="7581900" cy="825500"/>
          </a:xfrm>
          <a:prstGeom prst="rect">
            <a:avLst/>
          </a:prstGeom>
          <a:noFill/>
        </p:spPr>
        <p:txBody>
          <a:bodyPr wrap="none" lIns="0" tIns="0" rIns="0" rtlCol="0">
            <a:spAutoFit/>
          </a:bodyPr>
          <a:lstStyle/>
          <a:p>
            <a:pPr>
              <a:lnSpc>
                <a:spcPts val="2700"/>
              </a:lnSpc>
              <a:tabLst>
                <a:tab pos="68707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学生</a:t>
            </a:r>
          </a:p>
          <a:p>
            <a:pPr>
              <a:lnSpc>
                <a:spcPts val="1000"/>
              </a:lnSpc>
            </a:pPr>
            <a:endParaRPr lang="en-US" altLang="zh-CN" dirty="0"/>
          </a:p>
          <a:p>
            <a:pPr>
              <a:lnSpc>
                <a:spcPts val="2700"/>
              </a:lnSpc>
              <a:tabLst>
                <a:tab pos="6870700" algn="l"/>
              </a:tabLst>
            </a:pPr>
            <a:r>
              <a:rPr lang="en-US" altLang="zh-CN" sz="1800" b="1" dirty="0">
                <a:solidFill>
                  <a:srgbClr val="FF33CC"/>
                </a:solidFill>
                <a:latin typeface="微软雅黑" panose="020B0503020204020204" pitchFamily="18" charset="-122"/>
                <a:cs typeface="微软雅黑" panose="020B0503020204020204" pitchFamily="18" charset="-122"/>
              </a:rPr>
              <a:t>关键词：年轻自由、网购、团购一族、有活力</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43000" y="2273300"/>
            <a:ext cx="2603500" cy="19558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143000" y="4343400"/>
            <a:ext cx="2603500" cy="2184400"/>
          </a:xfrm>
          <a:prstGeom prst="rect">
            <a:avLst/>
          </a:prstGeom>
          <a:noFill/>
        </p:spPr>
      </p:pic>
      <p:pic>
        <p:nvPicPr>
          <p:cNvPr id="8" name="Picture 3">
            <a:hlinkClick r:id="rId4"/>
          </p:cNvPr>
          <p:cNvPicPr>
            <a:picLocks noChangeAspect="1" noChangeArrowheads="1"/>
          </p:cNvPicPr>
          <p:nvPr/>
        </p:nvPicPr>
        <p:blipFill>
          <a:blip r:embed="rId5"/>
          <a:srcRect/>
          <a:stretch>
            <a:fillRect/>
          </a:stretch>
        </p:blipFill>
        <p:spPr bwMode="auto">
          <a:xfrm>
            <a:off x="3771900" y="3086100"/>
            <a:ext cx="1892300" cy="18161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5715000" y="2197100"/>
            <a:ext cx="2933700" cy="1968500"/>
          </a:xfrm>
          <a:prstGeom prst="rect">
            <a:avLst/>
          </a:prstGeom>
          <a:noFill/>
        </p:spPr>
      </p:pic>
      <p:pic>
        <p:nvPicPr>
          <p:cNvPr id="10" name="Picture 3"/>
          <p:cNvPicPr>
            <a:picLocks noChangeAspect="1" noChangeArrowheads="1"/>
          </p:cNvPicPr>
          <p:nvPr/>
        </p:nvPicPr>
        <p:blipFill>
          <a:blip r:embed="rId7"/>
          <a:srcRect/>
          <a:stretch>
            <a:fillRect/>
          </a:stretch>
        </p:blipFill>
        <p:spPr bwMode="auto">
          <a:xfrm>
            <a:off x="5715000" y="4279900"/>
            <a:ext cx="2908300" cy="2184400"/>
          </a:xfrm>
          <a:prstGeom prst="rect">
            <a:avLst/>
          </a:prstGeom>
          <a:noFill/>
        </p:spPr>
      </p:pic>
      <p:sp>
        <p:nvSpPr>
          <p:cNvPr id="11"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106</a:t>
            </a:r>
          </a:p>
        </p:txBody>
      </p:sp>
      <p:sp>
        <p:nvSpPr>
          <p:cNvPr id="12" name="TextBox 1"/>
          <p:cNvSpPr txBox="1"/>
          <p:nvPr/>
        </p:nvSpPr>
        <p:spPr>
          <a:xfrm>
            <a:off x="1104900" y="1143000"/>
            <a:ext cx="127000" cy="1041400"/>
          </a:xfrm>
          <a:prstGeom prst="rect">
            <a:avLst/>
          </a:prstGeom>
          <a:noFill/>
        </p:spPr>
        <p:txBody>
          <a:bodyPr wrap="none" lIns="0" tIns="0" rIns="0" rtlCol="0">
            <a:spAutoFit/>
          </a:bodyPr>
          <a:lstStyle/>
          <a:p>
            <a:pPr>
              <a:lnSpc>
                <a:spcPts val="15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p>
        </p:txBody>
      </p:sp>
      <p:sp>
        <p:nvSpPr>
          <p:cNvPr id="13" name="TextBox 1"/>
          <p:cNvSpPr txBox="1"/>
          <p:nvPr/>
        </p:nvSpPr>
        <p:spPr>
          <a:xfrm>
            <a:off x="1397000" y="1117600"/>
            <a:ext cx="6756400" cy="10795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关爱家人，平常会更多注重与家人共度时光。</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除了与家人聚餐外，也经常与朋友、同事聚会，不完全被家庭琐事所束缚。</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喜欢各种口味的中餐，有时候也会带全家去美食广场，让家人有更多不同的美食选择。</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带孩子去游乐园、公园、主题公园等，是周末全家一起进行的必修课。</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孩子是家庭的未来，重视孩子的教育，有时也带他们去人文场所增长见识。</a:t>
            </a:r>
          </a:p>
        </p:txBody>
      </p:sp>
      <p:sp>
        <p:nvSpPr>
          <p:cNvPr id="14" name="TextBox 1"/>
          <p:cNvSpPr txBox="1"/>
          <p:nvPr/>
        </p:nvSpPr>
        <p:spPr>
          <a:xfrm>
            <a:off x="1041400" y="139700"/>
            <a:ext cx="7645400" cy="825500"/>
          </a:xfrm>
          <a:prstGeom prst="rect">
            <a:avLst/>
          </a:prstGeom>
          <a:noFill/>
        </p:spPr>
        <p:txBody>
          <a:bodyPr wrap="none" lIns="0" tIns="0" rIns="0" rtlCol="0">
            <a:spAutoFit/>
          </a:bodyPr>
          <a:lstStyle/>
          <a:p>
            <a:pPr>
              <a:lnSpc>
                <a:spcPts val="2700"/>
              </a:lnSpc>
              <a:tabLst>
                <a:tab pos="65786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家庭型</a:t>
            </a:r>
          </a:p>
          <a:p>
            <a:pPr>
              <a:lnSpc>
                <a:spcPts val="1000"/>
              </a:lnSpc>
            </a:pPr>
            <a:endParaRPr lang="en-US" altLang="zh-CN" dirty="0"/>
          </a:p>
          <a:p>
            <a:pPr>
              <a:lnSpc>
                <a:spcPts val="2700"/>
              </a:lnSpc>
              <a:tabLst>
                <a:tab pos="6578600" algn="l"/>
              </a:tabLst>
            </a:pPr>
            <a:r>
              <a:rPr lang="en-US" altLang="zh-CN" sz="1800" b="1" dirty="0">
                <a:solidFill>
                  <a:srgbClr val="FF33CC"/>
                </a:solidFill>
                <a:latin typeface="微软雅黑" panose="020B0503020204020204" pitchFamily="18" charset="-122"/>
                <a:cs typeface="微软雅黑" panose="020B0503020204020204" pitchFamily="18" charset="-122"/>
              </a:rPr>
              <a:t>关键词：陪伴家庭、拥有朋友、重视教育</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261105" y="2869438"/>
            <a:ext cx="5872479" cy="597916"/>
          </a:xfrm>
          <a:custGeom>
            <a:avLst/>
            <a:gdLst>
              <a:gd name="connsiteX0" fmla="*/ 6350 w 5872479"/>
              <a:gd name="connsiteY0" fmla="*/ 591565 h 597916"/>
              <a:gd name="connsiteX1" fmla="*/ 5866129 w 5872479"/>
              <a:gd name="connsiteY1" fmla="*/ 591565 h 597916"/>
              <a:gd name="connsiteX2" fmla="*/ 5866129 w 5872479"/>
              <a:gd name="connsiteY2" fmla="*/ 6350 h 597916"/>
              <a:gd name="connsiteX3" fmla="*/ 6350 w 5872479"/>
              <a:gd name="connsiteY3" fmla="*/ 6350 h 597916"/>
              <a:gd name="connsiteX4" fmla="*/ 6350 w 5872479"/>
              <a:gd name="connsiteY4" fmla="*/ 591565 h 597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72479" h="597916">
                <a:moveTo>
                  <a:pt x="6350" y="591565"/>
                </a:moveTo>
                <a:lnTo>
                  <a:pt x="5866129" y="591565"/>
                </a:lnTo>
                <a:lnTo>
                  <a:pt x="5866129" y="6350"/>
                </a:lnTo>
                <a:lnTo>
                  <a:pt x="6350" y="6350"/>
                </a:lnTo>
                <a:lnTo>
                  <a:pt x="6350" y="59156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456689" y="3494697"/>
            <a:ext cx="6840219" cy="16052"/>
          </a:xfrm>
          <a:custGeom>
            <a:avLst/>
            <a:gdLst>
              <a:gd name="connsiteX0" fmla="*/ 6350 w 6840219"/>
              <a:gd name="connsiteY0" fmla="*/ 6350 h 16052"/>
              <a:gd name="connsiteX1" fmla="*/ 6833869 w 6840219"/>
              <a:gd name="connsiteY1" fmla="*/ 9702 h 16052"/>
            </a:gdLst>
            <a:ahLst/>
            <a:cxnLst>
              <a:cxn ang="0">
                <a:pos x="connsiteX0" y="connsiteY0"/>
              </a:cxn>
              <a:cxn ang="1">
                <a:pos x="connsiteX1" y="connsiteY1"/>
              </a:cxn>
            </a:cxnLst>
            <a:rect l="l" t="t" r="r" b="b"/>
            <a:pathLst>
              <a:path w="6840219" h="16052">
                <a:moveTo>
                  <a:pt x="6350" y="6350"/>
                </a:moveTo>
                <a:lnTo>
                  <a:pt x="6833869" y="9702"/>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137400" y="2781300"/>
            <a:ext cx="2006600" cy="9271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107</a:t>
            </a:r>
          </a:p>
        </p:txBody>
      </p:sp>
      <p:sp>
        <p:nvSpPr>
          <p:cNvPr id="11" name="TextBox 1"/>
          <p:cNvSpPr txBox="1"/>
          <p:nvPr/>
        </p:nvSpPr>
        <p:spPr>
          <a:xfrm>
            <a:off x="7391400" y="2997200"/>
            <a:ext cx="16256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参考案例</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681984" y="1801367"/>
            <a:ext cx="5462015" cy="280416"/>
          </a:xfrm>
          <a:custGeom>
            <a:avLst/>
            <a:gdLst>
              <a:gd name="connsiteX0" fmla="*/ 0 w 5462015"/>
              <a:gd name="connsiteY0" fmla="*/ 280416 h 280416"/>
              <a:gd name="connsiteX1" fmla="*/ 5462015 w 5462015"/>
              <a:gd name="connsiteY1" fmla="*/ 280416 h 280416"/>
              <a:gd name="connsiteX2" fmla="*/ 5462015 w 5462015"/>
              <a:gd name="connsiteY2" fmla="*/ 0 h 280416"/>
              <a:gd name="connsiteX3" fmla="*/ 0 w 5462015"/>
              <a:gd name="connsiteY3" fmla="*/ 0 h 280416"/>
              <a:gd name="connsiteX4" fmla="*/ 0 w 5462015"/>
              <a:gd name="connsiteY4" fmla="*/ 280416 h 2804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462015" h="280416">
                <a:moveTo>
                  <a:pt x="0" y="280416"/>
                </a:moveTo>
                <a:lnTo>
                  <a:pt x="5462015" y="280416"/>
                </a:lnTo>
                <a:lnTo>
                  <a:pt x="5462015" y="0"/>
                </a:lnTo>
                <a:lnTo>
                  <a:pt x="0" y="0"/>
                </a:lnTo>
                <a:lnTo>
                  <a:pt x="0" y="280416"/>
                </a:lnTo>
              </a:path>
            </a:pathLst>
          </a:custGeom>
          <a:solidFill>
            <a:srgbClr val="0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657600" y="2057400"/>
            <a:ext cx="1511300" cy="482600"/>
          </a:xfrm>
          <a:prstGeom prst="rect">
            <a:avLst/>
          </a:prstGeom>
          <a:noFill/>
        </p:spPr>
      </p:pic>
      <p:pic>
        <p:nvPicPr>
          <p:cNvPr id="8" name="Picture 3"/>
          <p:cNvPicPr>
            <a:picLocks noChangeAspect="1" noChangeArrowheads="1"/>
          </p:cNvPicPr>
          <p:nvPr/>
        </p:nvPicPr>
        <p:blipFill>
          <a:blip r:embed="rId3"/>
          <a:srcRect/>
          <a:stretch>
            <a:fillRect/>
          </a:stretch>
        </p:blipFill>
        <p:spPr bwMode="auto">
          <a:xfrm>
            <a:off x="3657600" y="4038600"/>
            <a:ext cx="2933700" cy="4826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3657600" y="5740400"/>
            <a:ext cx="3543300" cy="4826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108</a:t>
            </a:r>
          </a:p>
        </p:txBody>
      </p:sp>
      <p:sp>
        <p:nvSpPr>
          <p:cNvPr id="11" name="TextBox 1"/>
          <p:cNvSpPr txBox="1"/>
          <p:nvPr/>
        </p:nvSpPr>
        <p:spPr>
          <a:xfrm>
            <a:off x="3644900" y="1270000"/>
            <a:ext cx="21209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案例分析介绍</a:t>
            </a:r>
          </a:p>
        </p:txBody>
      </p:sp>
      <p:sp>
        <p:nvSpPr>
          <p:cNvPr id="12" name="TextBox 1"/>
          <p:cNvSpPr txBox="1"/>
          <p:nvPr/>
        </p:nvSpPr>
        <p:spPr>
          <a:xfrm>
            <a:off x="3797300" y="2120900"/>
            <a:ext cx="12065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整体参考案例</a:t>
            </a:r>
          </a:p>
        </p:txBody>
      </p:sp>
      <p:sp>
        <p:nvSpPr>
          <p:cNvPr id="13" name="TextBox 1"/>
          <p:cNvSpPr txBox="1"/>
          <p:nvPr/>
        </p:nvSpPr>
        <p:spPr>
          <a:xfrm>
            <a:off x="3797300" y="2463800"/>
            <a:ext cx="3073400" cy="10541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-金丝雀码头（Canary</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Wharf），伦敦</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-Liverpool</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One，利物浦</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-D-Cube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City</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，首尔</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-东京中城，东京</a:t>
            </a:r>
          </a:p>
        </p:txBody>
      </p:sp>
      <p:sp>
        <p:nvSpPr>
          <p:cNvPr id="14" name="TextBox 1"/>
          <p:cNvSpPr txBox="1"/>
          <p:nvPr/>
        </p:nvSpPr>
        <p:spPr>
          <a:xfrm>
            <a:off x="3797300" y="3556000"/>
            <a:ext cx="1498600" cy="5080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-六本木新城，东京</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-IFC，香港</a:t>
            </a:r>
          </a:p>
        </p:txBody>
      </p:sp>
      <p:sp>
        <p:nvSpPr>
          <p:cNvPr id="15" name="TextBox 1"/>
          <p:cNvSpPr txBox="1"/>
          <p:nvPr/>
        </p:nvSpPr>
        <p:spPr>
          <a:xfrm>
            <a:off x="3797300" y="4102100"/>
            <a:ext cx="2628900" cy="254000"/>
          </a:xfrm>
          <a:prstGeom prst="rect">
            <a:avLst/>
          </a:prstGeom>
          <a:noFill/>
        </p:spPr>
        <p:txBody>
          <a:bodyPr wrap="none" lIns="0" tIns="0" rIns="0" rtlCol="0">
            <a:spAutoFit/>
          </a:bodyPr>
          <a:lstStyle/>
          <a:p>
            <a:pPr>
              <a:lnSpc>
                <a:spcPts val="2000"/>
              </a:lnSpc>
            </a:pPr>
            <a:r>
              <a:rPr lang="en-US" altLang="zh-CN" sz="1600" b="1" dirty="0">
                <a:solidFill>
                  <a:srgbClr val="000000"/>
                </a:solidFill>
                <a:latin typeface="微软雅黑" panose="020B0503020204020204" pitchFamily="18" charset="-122"/>
                <a:cs typeface="微软雅黑" panose="020B0503020204020204" pitchFamily="18" charset="-122"/>
              </a:rPr>
              <a:t>商业环境借鉴案例（见附件）</a:t>
            </a:r>
          </a:p>
        </p:txBody>
      </p:sp>
      <p:sp>
        <p:nvSpPr>
          <p:cNvPr id="16" name="TextBox 1"/>
          <p:cNvSpPr txBox="1"/>
          <p:nvPr/>
        </p:nvSpPr>
        <p:spPr>
          <a:xfrm>
            <a:off x="3797300" y="4419600"/>
            <a:ext cx="26289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-香港圆方Elements（业态特色）</a:t>
            </a:r>
          </a:p>
        </p:txBody>
      </p:sp>
      <p:sp>
        <p:nvSpPr>
          <p:cNvPr id="17" name="TextBox 1"/>
          <p:cNvSpPr txBox="1"/>
          <p:nvPr/>
        </p:nvSpPr>
        <p:spPr>
          <a:xfrm>
            <a:off x="3797300" y="4686300"/>
            <a:ext cx="30988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-香港希慎广场（自然元素、垂直动线）</a:t>
            </a:r>
          </a:p>
        </p:txBody>
      </p:sp>
      <p:sp>
        <p:nvSpPr>
          <p:cNvPr id="18" name="TextBox 1"/>
          <p:cNvSpPr txBox="1"/>
          <p:nvPr/>
        </p:nvSpPr>
        <p:spPr>
          <a:xfrm>
            <a:off x="3797300" y="4965700"/>
            <a:ext cx="3454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-台中勤美天地</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（绿色+人文、设计师品牌）</a:t>
            </a:r>
          </a:p>
        </p:txBody>
      </p:sp>
      <p:sp>
        <p:nvSpPr>
          <p:cNvPr id="19" name="TextBox 1"/>
          <p:cNvSpPr txBox="1"/>
          <p:nvPr/>
        </p:nvSpPr>
        <p:spPr>
          <a:xfrm>
            <a:off x="3797300" y="5257800"/>
            <a:ext cx="5054600" cy="5080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-美国水晶城购物中心（建筑风格及室内空间节点的创造性设计）</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-西域伦敦购物中心，伦敦（商场空间人性化设施的设置）</a:t>
            </a:r>
          </a:p>
        </p:txBody>
      </p:sp>
      <p:sp>
        <p:nvSpPr>
          <p:cNvPr id="20" name="TextBox 1"/>
          <p:cNvSpPr txBox="1"/>
          <p:nvPr/>
        </p:nvSpPr>
        <p:spPr>
          <a:xfrm>
            <a:off x="3797300" y="5803900"/>
            <a:ext cx="32385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人文与商业结合借鉴案例（见附件）</a:t>
            </a:r>
          </a:p>
        </p:txBody>
      </p:sp>
      <p:sp>
        <p:nvSpPr>
          <p:cNvPr id="21" name="TextBox 1"/>
          <p:cNvSpPr txBox="1"/>
          <p:nvPr/>
        </p:nvSpPr>
        <p:spPr>
          <a:xfrm>
            <a:off x="3797300" y="6134100"/>
            <a:ext cx="3873500" cy="5080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-纽约时代华纳中心（演艺设施与商业的结合）</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-东京丸之内CBD</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（区域人文设施与商业的结合）</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5727700" y="1689100"/>
            <a:ext cx="3149600" cy="1257300"/>
          </a:xfrm>
          <a:prstGeom prst="rect">
            <a:avLst/>
          </a:prstGeom>
          <a:noFill/>
        </p:spPr>
        <p:txBody>
          <a:bodyPr wrap="none" lIns="0" tIns="0" rIns="0" rtlCol="0">
            <a:spAutoFit/>
          </a:bodyPr>
          <a:lstStyle/>
          <a:p>
            <a:pPr>
              <a:lnSpc>
                <a:spcPts val="18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近10年，深圳社会消费品零售总额</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保持约15%的速度平稳高速增长。</a:t>
            </a:r>
          </a:p>
          <a:p>
            <a:pPr>
              <a:lnSpc>
                <a:spcPts val="20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深圳社会消费品零售总额的增速连</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续两年高于上海及北京同期增长率，</a:t>
            </a:r>
          </a:p>
          <a:p>
            <a:pPr>
              <a:lnSpc>
                <a:spcPts val="2000"/>
              </a:lnSpc>
              <a:tabLst>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显示出较强的发展潜力</a:t>
            </a:r>
            <a:r>
              <a:rPr lang="en-US" altLang="zh-CN" sz="1405" dirty="0">
                <a:solidFill>
                  <a:srgbClr val="000000"/>
                </a:solidFill>
                <a:latin typeface="微软雅黑" panose="020B0503020204020204" pitchFamily="18" charset="-122"/>
                <a:cs typeface="微软雅黑" panose="020B0503020204020204" pitchFamily="18" charset="-122"/>
              </a:rPr>
              <a:t>。</a:t>
            </a:r>
          </a:p>
        </p:txBody>
      </p:sp>
      <p:sp>
        <p:nvSpPr>
          <p:cNvPr id="3" name="TextBox 1"/>
          <p:cNvSpPr txBox="1"/>
          <p:nvPr/>
        </p:nvSpPr>
        <p:spPr>
          <a:xfrm>
            <a:off x="5727700" y="3009900"/>
            <a:ext cx="2971800" cy="2273300"/>
          </a:xfrm>
          <a:prstGeom prst="rect">
            <a:avLst/>
          </a:prstGeom>
          <a:noFill/>
        </p:spPr>
        <p:txBody>
          <a:bodyPr wrap="none" lIns="0" tIns="0" rIns="0" rtlCol="0">
            <a:spAutoFit/>
          </a:bodyPr>
          <a:lstStyle/>
          <a:p>
            <a:pPr>
              <a:lnSpc>
                <a:spcPts val="18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深圳社会消费品零售总额与上海和</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北京有较大的差距，按常住人口计</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算，2012年深圳人均社会消费品零</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售总额为37,998元，高于上海的</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31,039元和北京的37,224元，显示</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了深圳居民较强的消费力。</a:t>
            </a:r>
          </a:p>
          <a:p>
            <a:pPr>
              <a:lnSpc>
                <a:spcPts val="20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相对于深圳更为强劲的经济发展水</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平，</a:t>
            </a:r>
            <a:r>
              <a:rPr lang="en-US" altLang="zh-CN" sz="1405" b="1" dirty="0">
                <a:solidFill>
                  <a:srgbClr val="000000"/>
                </a:solidFill>
                <a:latin typeface="微软雅黑" panose="020B0503020204020204" pitchFamily="18" charset="-122"/>
                <a:cs typeface="微软雅黑" panose="020B0503020204020204" pitchFamily="18" charset="-122"/>
              </a:rPr>
              <a:t>深圳的消费市场仍有较大的提</a:t>
            </a:r>
          </a:p>
          <a:p>
            <a:pPr>
              <a:lnSpc>
                <a:spcPts val="2000"/>
              </a:lnSpc>
              <a:tabLst>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升空间。</a:t>
            </a:r>
          </a:p>
        </p:txBody>
      </p:sp>
      <p:sp>
        <p:nvSpPr>
          <p:cNvPr id="4" name="TextBox 1"/>
          <p:cNvSpPr txBox="1"/>
          <p:nvPr/>
        </p:nvSpPr>
        <p:spPr>
          <a:xfrm>
            <a:off x="5168900" y="60452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0.0%</a:t>
            </a:r>
          </a:p>
        </p:txBody>
      </p:sp>
      <p:sp>
        <p:nvSpPr>
          <p:cNvPr id="5" name="TextBox 1"/>
          <p:cNvSpPr txBox="1"/>
          <p:nvPr/>
        </p:nvSpPr>
        <p:spPr>
          <a:xfrm>
            <a:off x="1155700" y="6045200"/>
            <a:ext cx="381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a:t>
            </a:r>
          </a:p>
        </p:txBody>
      </p:sp>
      <p:sp>
        <p:nvSpPr>
          <p:cNvPr id="6" name="TextBox 1"/>
          <p:cNvSpPr txBox="1"/>
          <p:nvPr/>
        </p:nvSpPr>
        <p:spPr>
          <a:xfrm>
            <a:off x="1003300" y="5829300"/>
            <a:ext cx="2540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1,000</a:t>
            </a:r>
          </a:p>
        </p:txBody>
      </p:sp>
      <p:sp>
        <p:nvSpPr>
          <p:cNvPr id="7" name="TextBox 1"/>
          <p:cNvSpPr txBox="1"/>
          <p:nvPr/>
        </p:nvSpPr>
        <p:spPr>
          <a:xfrm>
            <a:off x="1016000" y="6210300"/>
            <a:ext cx="863600" cy="609600"/>
          </a:xfrm>
          <a:prstGeom prst="rect">
            <a:avLst/>
          </a:prstGeom>
          <a:noFill/>
        </p:spPr>
        <p:txBody>
          <a:bodyPr wrap="none" lIns="0" tIns="0" rIns="0" rtlCol="0">
            <a:spAutoFit/>
          </a:bodyPr>
          <a:lstStyle/>
          <a:p>
            <a:pPr>
              <a:lnSpc>
                <a:spcPts val="1000"/>
              </a:lnSpc>
              <a:tabLst>
                <a:tab pos="6223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2008</a:t>
            </a:r>
          </a:p>
          <a:p>
            <a:pPr>
              <a:lnSpc>
                <a:spcPts val="1000"/>
              </a:lnSpc>
            </a:pPr>
            <a:endParaRPr lang="en-US" altLang="zh-CN" dirty="0"/>
          </a:p>
          <a:p>
            <a:pPr>
              <a:lnSpc>
                <a:spcPts val="1000"/>
              </a:lnSpc>
            </a:pPr>
            <a:endParaRPr lang="en-US" altLang="zh-CN" dirty="0"/>
          </a:p>
          <a:p>
            <a:pPr>
              <a:lnSpc>
                <a:spcPts val="1700"/>
              </a:lnSpc>
              <a:tabLst>
                <a:tab pos="622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a:t>
            </a:r>
          </a:p>
        </p:txBody>
      </p:sp>
      <p:sp>
        <p:nvSpPr>
          <p:cNvPr id="8" name="TextBox 1"/>
          <p:cNvSpPr txBox="1"/>
          <p:nvPr/>
        </p:nvSpPr>
        <p:spPr>
          <a:xfrm>
            <a:off x="3111500" y="61849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2010</a:t>
            </a:r>
          </a:p>
        </p:txBody>
      </p:sp>
      <p:sp>
        <p:nvSpPr>
          <p:cNvPr id="9" name="TextBox 1"/>
          <p:cNvSpPr txBox="1"/>
          <p:nvPr/>
        </p:nvSpPr>
        <p:spPr>
          <a:xfrm>
            <a:off x="3848100" y="61849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2011</a:t>
            </a:r>
          </a:p>
        </p:txBody>
      </p:sp>
      <p:sp>
        <p:nvSpPr>
          <p:cNvPr id="10" name="TextBox 1"/>
          <p:cNvSpPr txBox="1"/>
          <p:nvPr/>
        </p:nvSpPr>
        <p:spPr>
          <a:xfrm>
            <a:off x="4584700" y="61849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2012</a:t>
            </a:r>
          </a:p>
        </p:txBody>
      </p:sp>
      <p:sp>
        <p:nvSpPr>
          <p:cNvPr id="11" name="TextBox 1"/>
          <p:cNvSpPr txBox="1"/>
          <p:nvPr/>
        </p:nvSpPr>
        <p:spPr>
          <a:xfrm>
            <a:off x="2374900" y="6197600"/>
            <a:ext cx="444500" cy="546100"/>
          </a:xfrm>
          <a:prstGeom prst="rect">
            <a:avLst/>
          </a:prstGeom>
          <a:noFill/>
        </p:spPr>
        <p:txBody>
          <a:bodyPr wrap="none" lIns="0" tIns="0" rIns="0" rtlCol="0">
            <a:spAutoFit/>
          </a:bodyPr>
          <a:lstStyle/>
          <a:p>
            <a:pPr>
              <a:lnSpc>
                <a:spcPts val="1000"/>
              </a:lnSpc>
              <a:tabLst>
                <a:tab pos="152400" algn="l"/>
              </a:tabLst>
            </a:pPr>
            <a:r>
              <a:rPr lang="en-US" altLang="zh-CN" sz="805" dirty="0">
                <a:solidFill>
                  <a:srgbClr val="000000"/>
                </a:solidFill>
                <a:latin typeface="微软雅黑" panose="020B0503020204020204" pitchFamily="18" charset="-122"/>
                <a:cs typeface="微软雅黑" panose="020B0503020204020204" pitchFamily="18" charset="-122"/>
              </a:rPr>
              <a:t>2009</a:t>
            </a:r>
          </a:p>
          <a:p>
            <a:pPr>
              <a:lnSpc>
                <a:spcPts val="1900"/>
              </a:lnSpc>
              <a:tabLst>
                <a:tab pos="1524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上海</a:t>
            </a:r>
          </a:p>
          <a:p>
            <a:pPr>
              <a:lnSpc>
                <a:spcPts val="1300"/>
              </a:lnSpc>
              <a:tabLst>
                <a:tab pos="1524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增长率</a:t>
            </a:r>
          </a:p>
        </p:txBody>
      </p:sp>
      <p:sp>
        <p:nvSpPr>
          <p:cNvPr id="12" name="TextBox 1"/>
          <p:cNvSpPr txBox="1"/>
          <p:nvPr/>
        </p:nvSpPr>
        <p:spPr>
          <a:xfrm>
            <a:off x="3378200" y="6438900"/>
            <a:ext cx="304800" cy="3048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北京</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增长率</a:t>
            </a:r>
          </a:p>
        </p:txBody>
      </p:sp>
      <p:sp>
        <p:nvSpPr>
          <p:cNvPr id="13" name="TextBox 1"/>
          <p:cNvSpPr txBox="1"/>
          <p:nvPr/>
        </p:nvSpPr>
        <p:spPr>
          <a:xfrm>
            <a:off x="4229100" y="6438900"/>
            <a:ext cx="304800" cy="3048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深圳</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增长率</a:t>
            </a:r>
          </a:p>
        </p:txBody>
      </p:sp>
      <p:sp>
        <p:nvSpPr>
          <p:cNvPr id="14" name="TextBox 1"/>
          <p:cNvSpPr txBox="1"/>
          <p:nvPr/>
        </p:nvSpPr>
        <p:spPr>
          <a:xfrm>
            <a:off x="1447800" y="863600"/>
            <a:ext cx="3378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2003－2012年</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深圳市社会消费品零售总额及增速</a:t>
            </a:r>
          </a:p>
        </p:txBody>
      </p:sp>
      <p:sp>
        <p:nvSpPr>
          <p:cNvPr id="15" name="TextBox 1"/>
          <p:cNvSpPr txBox="1"/>
          <p:nvPr/>
        </p:nvSpPr>
        <p:spPr>
          <a:xfrm>
            <a:off x="4902200" y="3225800"/>
            <a:ext cx="546100" cy="2654300"/>
          </a:xfrm>
          <a:prstGeom prst="rect">
            <a:avLst/>
          </a:prstGeom>
          <a:noFill/>
        </p:spPr>
        <p:txBody>
          <a:bodyPr wrap="none" lIns="0" tIns="0" rIns="0" rtlCol="0">
            <a:spAutoFit/>
          </a:bodyPr>
          <a:lstStyle/>
          <a:p>
            <a:pPr>
              <a:lnSpc>
                <a:spcPts val="1300"/>
              </a:lnSpc>
              <a:tabLst>
                <a:tab pos="266700" algn="l"/>
              </a:tabLst>
            </a:pPr>
            <a:r>
              <a:rPr lang="en-US" altLang="zh-CN" sz="995" dirty="0">
                <a:solidFill>
                  <a:srgbClr val="000000"/>
                </a:solidFill>
                <a:latin typeface="微软雅黑" panose="020B0503020204020204" pitchFamily="18" charset="-122"/>
                <a:cs typeface="微软雅黑" panose="020B0503020204020204" pitchFamily="18" charset="-122"/>
              </a:rPr>
              <a:t>0.0%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2667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25.0%</a:t>
            </a:r>
          </a:p>
          <a:p>
            <a:pPr>
              <a:lnSpc>
                <a:spcPts val="1000"/>
              </a:lnSpc>
            </a:pPr>
            <a:endParaRPr lang="en-US" altLang="zh-CN" dirty="0"/>
          </a:p>
          <a:p>
            <a:pPr>
              <a:lnSpc>
                <a:spcPts val="2000"/>
              </a:lnSpc>
              <a:tabLst>
                <a:tab pos="2667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20.0%</a:t>
            </a:r>
          </a:p>
          <a:p>
            <a:pPr>
              <a:lnSpc>
                <a:spcPts val="1000"/>
              </a:lnSpc>
            </a:pPr>
            <a:endParaRPr lang="en-US" altLang="zh-CN" dirty="0"/>
          </a:p>
          <a:p>
            <a:pPr>
              <a:lnSpc>
                <a:spcPts val="2000"/>
              </a:lnSpc>
              <a:tabLst>
                <a:tab pos="2667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15.0%</a:t>
            </a:r>
          </a:p>
          <a:p>
            <a:pPr>
              <a:lnSpc>
                <a:spcPts val="1000"/>
              </a:lnSpc>
            </a:pPr>
            <a:endParaRPr lang="en-US" altLang="zh-CN" dirty="0"/>
          </a:p>
          <a:p>
            <a:pPr>
              <a:lnSpc>
                <a:spcPts val="2000"/>
              </a:lnSpc>
              <a:tabLst>
                <a:tab pos="2667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10.0%</a:t>
            </a:r>
          </a:p>
          <a:p>
            <a:pPr>
              <a:lnSpc>
                <a:spcPts val="1000"/>
              </a:lnSpc>
            </a:pPr>
            <a:endParaRPr lang="en-US" altLang="zh-CN" dirty="0"/>
          </a:p>
          <a:p>
            <a:pPr>
              <a:lnSpc>
                <a:spcPts val="2000"/>
              </a:lnSpc>
              <a:tabLst>
                <a:tab pos="2667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5.0%</a:t>
            </a:r>
          </a:p>
        </p:txBody>
      </p:sp>
      <p:sp>
        <p:nvSpPr>
          <p:cNvPr id="16" name="TextBox 1"/>
          <p:cNvSpPr txBox="1"/>
          <p:nvPr/>
        </p:nvSpPr>
        <p:spPr>
          <a:xfrm>
            <a:off x="4902200" y="1689100"/>
            <a:ext cx="355600" cy="1155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15.0%</a:t>
            </a:r>
          </a:p>
          <a:p>
            <a:pPr>
              <a:lnSpc>
                <a:spcPts val="1000"/>
              </a:lnSpc>
            </a:pPr>
            <a:endParaRPr lang="en-US" altLang="zh-CN" dirty="0"/>
          </a:p>
          <a:p>
            <a:pPr>
              <a:lnSpc>
                <a:spcPts val="1000"/>
              </a:lnSpc>
            </a:pPr>
            <a:endParaRPr lang="en-US" altLang="zh-CN" dirty="0"/>
          </a:p>
          <a:p>
            <a:pPr>
              <a:lnSpc>
                <a:spcPts val="1800"/>
              </a:lnSpc>
            </a:pPr>
            <a:r>
              <a:rPr lang="en-US" altLang="zh-CN" sz="995" dirty="0">
                <a:solidFill>
                  <a:srgbClr val="000000"/>
                </a:solidFill>
                <a:latin typeface="微软雅黑" panose="020B0503020204020204" pitchFamily="18" charset="-122"/>
                <a:cs typeface="微软雅黑" panose="020B0503020204020204" pitchFamily="18" charset="-122"/>
              </a:rPr>
              <a:t>10.0%</a:t>
            </a:r>
          </a:p>
          <a:p>
            <a:pPr>
              <a:lnSpc>
                <a:spcPts val="1000"/>
              </a:lnSpc>
            </a:pPr>
            <a:endParaRPr lang="en-US" altLang="zh-CN" dirty="0"/>
          </a:p>
          <a:p>
            <a:pPr>
              <a:lnSpc>
                <a:spcPts val="1000"/>
              </a:lnSpc>
            </a:pPr>
            <a:endParaRPr lang="en-US" altLang="zh-CN" dirty="0"/>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5.0%</a:t>
            </a:r>
          </a:p>
        </p:txBody>
      </p:sp>
      <p:sp>
        <p:nvSpPr>
          <p:cNvPr id="17" name="TextBox 1"/>
          <p:cNvSpPr txBox="1"/>
          <p:nvPr/>
        </p:nvSpPr>
        <p:spPr>
          <a:xfrm>
            <a:off x="4902200" y="11557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20.0%</a:t>
            </a:r>
          </a:p>
        </p:txBody>
      </p:sp>
      <p:sp>
        <p:nvSpPr>
          <p:cNvPr id="18" name="TextBox 1"/>
          <p:cNvSpPr txBox="1"/>
          <p:nvPr/>
        </p:nvSpPr>
        <p:spPr>
          <a:xfrm>
            <a:off x="939800" y="3225800"/>
            <a:ext cx="495300" cy="2603500"/>
          </a:xfrm>
          <a:prstGeom prst="rect">
            <a:avLst/>
          </a:prstGeom>
          <a:noFill/>
        </p:spPr>
        <p:txBody>
          <a:bodyPr wrap="none" lIns="0" tIns="0" rIns="0" rtlCol="0">
            <a:spAutoFit/>
          </a:bodyPr>
          <a:lstStyle/>
          <a:p>
            <a:pPr>
              <a:lnSpc>
                <a:spcPts val="1300"/>
              </a:lnSpc>
              <a:tabLst>
                <a:tab pos="63500" algn="l"/>
                <a:tab pos="292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63500" algn="l"/>
                <a:tab pos="292100" algn="l"/>
              </a:tabLst>
            </a:pPr>
            <a:r>
              <a:rPr lang="en-US" altLang="zh-CN" sz="995" dirty="0">
                <a:solidFill>
                  <a:srgbClr val="000000"/>
                </a:solidFill>
                <a:latin typeface="微软雅黑" panose="020B0503020204020204" pitchFamily="18" charset="-122"/>
                <a:cs typeface="微软雅黑" panose="020B0503020204020204" pitchFamily="18" charset="-122"/>
              </a:rPr>
              <a:t>（亿元）</a:t>
            </a:r>
          </a:p>
          <a:p>
            <a:pPr>
              <a:lnSpc>
                <a:spcPts val="1000"/>
              </a:lnSpc>
            </a:pPr>
            <a:endParaRPr lang="en-US" altLang="zh-CN" dirty="0"/>
          </a:p>
          <a:p>
            <a:pPr>
              <a:lnSpc>
                <a:spcPts val="1800"/>
              </a:lnSpc>
              <a:tabLst>
                <a:tab pos="63500" algn="l"/>
                <a:tab pos="292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9,000</a:t>
            </a:r>
          </a:p>
          <a:p>
            <a:pPr>
              <a:lnSpc>
                <a:spcPts val="1600"/>
              </a:lnSpc>
              <a:tabLst>
                <a:tab pos="63500" algn="l"/>
                <a:tab pos="292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8,000</a:t>
            </a:r>
          </a:p>
          <a:p>
            <a:pPr>
              <a:lnSpc>
                <a:spcPts val="1600"/>
              </a:lnSpc>
              <a:tabLst>
                <a:tab pos="63500" algn="l"/>
                <a:tab pos="292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7,000</a:t>
            </a:r>
          </a:p>
          <a:p>
            <a:pPr>
              <a:lnSpc>
                <a:spcPts val="1600"/>
              </a:lnSpc>
              <a:tabLst>
                <a:tab pos="63500" algn="l"/>
                <a:tab pos="292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6,000</a:t>
            </a:r>
          </a:p>
          <a:p>
            <a:pPr>
              <a:lnSpc>
                <a:spcPts val="1600"/>
              </a:lnSpc>
              <a:tabLst>
                <a:tab pos="63500" algn="l"/>
                <a:tab pos="292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5,000</a:t>
            </a:r>
          </a:p>
          <a:p>
            <a:pPr>
              <a:lnSpc>
                <a:spcPts val="1600"/>
              </a:lnSpc>
              <a:tabLst>
                <a:tab pos="63500" algn="l"/>
                <a:tab pos="292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4,000</a:t>
            </a:r>
          </a:p>
          <a:p>
            <a:pPr>
              <a:lnSpc>
                <a:spcPts val="1600"/>
              </a:lnSpc>
              <a:tabLst>
                <a:tab pos="63500" algn="l"/>
                <a:tab pos="292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3,000</a:t>
            </a:r>
          </a:p>
          <a:p>
            <a:pPr>
              <a:lnSpc>
                <a:spcPts val="1600"/>
              </a:lnSpc>
              <a:tabLst>
                <a:tab pos="63500" algn="l"/>
                <a:tab pos="292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2,000</a:t>
            </a:r>
          </a:p>
        </p:txBody>
      </p:sp>
      <p:sp>
        <p:nvSpPr>
          <p:cNvPr id="19" name="TextBox 1"/>
          <p:cNvSpPr txBox="1"/>
          <p:nvPr/>
        </p:nvSpPr>
        <p:spPr>
          <a:xfrm>
            <a:off x="1016000" y="1600200"/>
            <a:ext cx="292100" cy="13462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4000</a:t>
            </a:r>
          </a:p>
          <a:p>
            <a:pPr>
              <a:lnSpc>
                <a:spcPts val="1000"/>
              </a:lnSpc>
            </a:pPr>
            <a:endParaRPr lang="en-US" altLang="zh-CN" dirty="0"/>
          </a:p>
          <a:p>
            <a:pPr>
              <a:lnSpc>
                <a:spcPts val="2100"/>
              </a:lnSpc>
            </a:pPr>
            <a:r>
              <a:rPr lang="en-US" altLang="zh-CN" sz="995" dirty="0">
                <a:solidFill>
                  <a:srgbClr val="000000"/>
                </a:solidFill>
                <a:latin typeface="微软雅黑" panose="020B0503020204020204" pitchFamily="18" charset="-122"/>
                <a:cs typeface="微软雅黑" panose="020B0503020204020204" pitchFamily="18" charset="-122"/>
              </a:rPr>
              <a:t>3000</a:t>
            </a:r>
          </a:p>
          <a:p>
            <a:pPr>
              <a:lnSpc>
                <a:spcPts val="1000"/>
              </a:lnSpc>
            </a:pPr>
            <a:endParaRPr lang="en-US" altLang="zh-CN" dirty="0"/>
          </a:p>
          <a:p>
            <a:pPr>
              <a:lnSpc>
                <a:spcPts val="2100"/>
              </a:lnSpc>
            </a:pPr>
            <a:r>
              <a:rPr lang="en-US" altLang="zh-CN" sz="995" dirty="0">
                <a:solidFill>
                  <a:srgbClr val="000000"/>
                </a:solidFill>
                <a:latin typeface="微软雅黑" panose="020B0503020204020204" pitchFamily="18" charset="-122"/>
                <a:cs typeface="微软雅黑" panose="020B0503020204020204" pitchFamily="18" charset="-122"/>
              </a:rPr>
              <a:t>2000</a:t>
            </a:r>
          </a:p>
          <a:p>
            <a:pPr>
              <a:lnSpc>
                <a:spcPts val="1000"/>
              </a:lnSpc>
            </a:pPr>
            <a:endParaRPr lang="en-US" altLang="zh-CN" dirty="0"/>
          </a:p>
          <a:p>
            <a:pPr>
              <a:lnSpc>
                <a:spcPts val="2100"/>
              </a:lnSpc>
            </a:pPr>
            <a:r>
              <a:rPr lang="en-US" altLang="zh-CN" sz="995" dirty="0">
                <a:solidFill>
                  <a:srgbClr val="000000"/>
                </a:solidFill>
                <a:latin typeface="微软雅黑" panose="020B0503020204020204" pitchFamily="18" charset="-122"/>
                <a:cs typeface="微软雅黑" panose="020B0503020204020204" pitchFamily="18" charset="-122"/>
              </a:rPr>
              <a:t>1000</a:t>
            </a:r>
          </a:p>
        </p:txBody>
      </p:sp>
      <p:sp>
        <p:nvSpPr>
          <p:cNvPr id="20" name="TextBox 1"/>
          <p:cNvSpPr txBox="1"/>
          <p:nvPr/>
        </p:nvSpPr>
        <p:spPr>
          <a:xfrm>
            <a:off x="1016000" y="1155700"/>
            <a:ext cx="2921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5000</a:t>
            </a:r>
          </a:p>
        </p:txBody>
      </p:sp>
      <p:sp>
        <p:nvSpPr>
          <p:cNvPr id="21" name="TextBox 1"/>
          <p:cNvSpPr txBox="1"/>
          <p:nvPr/>
        </p:nvSpPr>
        <p:spPr>
          <a:xfrm>
            <a:off x="1460500" y="3340100"/>
            <a:ext cx="3302000" cy="711200"/>
          </a:xfrm>
          <a:prstGeom prst="rect">
            <a:avLst/>
          </a:prstGeom>
          <a:noFill/>
        </p:spPr>
        <p:txBody>
          <a:bodyPr wrap="none" lIns="0" tIns="0" rIns="0" rtlCol="0">
            <a:spAutoFit/>
          </a:bodyPr>
          <a:lstStyle/>
          <a:p>
            <a:pPr>
              <a:lnSpc>
                <a:spcPts val="1300"/>
              </a:lnSpc>
              <a:tabLst>
                <a:tab pos="1028700" algn="l"/>
                <a:tab pos="1155700" algn="l"/>
              </a:tabLst>
            </a:pPr>
            <a:r>
              <a:rPr lang="en-US" altLang="zh-CN" sz="995" dirty="0">
                <a:solidFill>
                  <a:srgbClr val="000000"/>
                </a:solidFill>
                <a:latin typeface="微软雅黑" panose="020B0503020204020204" pitchFamily="18" charset="-122"/>
                <a:cs typeface="微软雅黑" panose="020B0503020204020204" pitchFamily="18" charset="-122"/>
              </a:rPr>
              <a:t>2003</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2004</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2005</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2006</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2007</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2008</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2009</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2010</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2011</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2012</a:t>
            </a:r>
          </a:p>
          <a:p>
            <a:pPr>
              <a:lnSpc>
                <a:spcPts val="1700"/>
              </a:lnSpc>
              <a:tabLst>
                <a:tab pos="1028700" algn="l"/>
                <a:tab pos="11557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社会消费品零售总额</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增长率</a:t>
            </a:r>
          </a:p>
          <a:p>
            <a:pPr>
              <a:lnSpc>
                <a:spcPts val="2500"/>
              </a:lnSpc>
              <a:tabLst>
                <a:tab pos="1028700" algn="l"/>
                <a:tab pos="11557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社会消费品零售总额对比</a:t>
            </a:r>
          </a:p>
        </p:txBody>
      </p:sp>
      <p:sp>
        <p:nvSpPr>
          <p:cNvPr id="22" name="TextBox 1"/>
          <p:cNvSpPr txBox="1"/>
          <p:nvPr/>
        </p:nvSpPr>
        <p:spPr>
          <a:xfrm>
            <a:off x="5740400" y="685800"/>
            <a:ext cx="29718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商业市场仍有较大的发展空间</a:t>
            </a:r>
          </a:p>
        </p:txBody>
      </p:sp>
      <p:sp>
        <p:nvSpPr>
          <p:cNvPr id="23" name="TextBox 1"/>
          <p:cNvSpPr txBox="1"/>
          <p:nvPr/>
        </p:nvSpPr>
        <p:spPr>
          <a:xfrm>
            <a:off x="5486400" y="139700"/>
            <a:ext cx="32004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深圳市宏观环境研究</a:t>
            </a:r>
          </a:p>
        </p:txBody>
      </p:sp>
      <p:sp>
        <p:nvSpPr>
          <p:cNvPr id="24" name="TextBox 1"/>
          <p:cNvSpPr txBox="1"/>
          <p:nvPr/>
        </p:nvSpPr>
        <p:spPr>
          <a:xfrm>
            <a:off x="5257800" y="6540500"/>
            <a:ext cx="34417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数据来源：北京上海统计局2001-2012国民经济和社会发展统计公报</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572000" y="2330195"/>
            <a:ext cx="4572000" cy="292608"/>
          </a:xfrm>
          <a:custGeom>
            <a:avLst/>
            <a:gdLst>
              <a:gd name="connsiteX0" fmla="*/ 0 w 4572000"/>
              <a:gd name="connsiteY0" fmla="*/ 292608 h 292608"/>
              <a:gd name="connsiteX1" fmla="*/ 4572000 w 4572000"/>
              <a:gd name="connsiteY1" fmla="*/ 292608 h 292608"/>
              <a:gd name="connsiteX2" fmla="*/ 4572000 w 4572000"/>
              <a:gd name="connsiteY2" fmla="*/ 0 h 292608"/>
              <a:gd name="connsiteX3" fmla="*/ 0 w 4572000"/>
              <a:gd name="connsiteY3" fmla="*/ 0 h 292608"/>
              <a:gd name="connsiteX4" fmla="*/ 0 w 4572000"/>
              <a:gd name="connsiteY4" fmla="*/ 292608 h 2926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0" h="292608">
                <a:moveTo>
                  <a:pt x="0" y="292608"/>
                </a:moveTo>
                <a:lnTo>
                  <a:pt x="4572000" y="292608"/>
                </a:lnTo>
                <a:lnTo>
                  <a:pt x="4572000" y="0"/>
                </a:lnTo>
                <a:lnTo>
                  <a:pt x="0" y="0"/>
                </a:lnTo>
                <a:lnTo>
                  <a:pt x="0" y="292608"/>
                </a:lnTo>
              </a:path>
            </a:pathLst>
          </a:custGeom>
          <a:solidFill>
            <a:srgbClr val="0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50900" y="1689100"/>
            <a:ext cx="3594100" cy="2400300"/>
          </a:xfrm>
          <a:prstGeom prst="rect">
            <a:avLst/>
          </a:prstGeom>
          <a:noFill/>
        </p:spPr>
      </p:pic>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109</a:t>
            </a:r>
          </a:p>
        </p:txBody>
      </p:sp>
      <p:sp>
        <p:nvSpPr>
          <p:cNvPr id="9" name="TextBox 1"/>
          <p:cNvSpPr txBox="1"/>
          <p:nvPr/>
        </p:nvSpPr>
        <p:spPr>
          <a:xfrm>
            <a:off x="4572000" y="1955800"/>
            <a:ext cx="952500" cy="304800"/>
          </a:xfrm>
          <a:prstGeom prst="rect">
            <a:avLst/>
          </a:prstGeom>
          <a:noFill/>
        </p:spPr>
        <p:txBody>
          <a:bodyPr wrap="none" lIns="0" tIns="0" rIns="0" rtlCol="0">
            <a:spAutoFit/>
          </a:bodyPr>
          <a:lstStyle/>
          <a:p>
            <a:pPr>
              <a:lnSpc>
                <a:spcPts val="2400"/>
              </a:lnSpc>
            </a:pPr>
            <a:r>
              <a:rPr lang="en-US" altLang="zh-CN" sz="1895" dirty="0">
                <a:solidFill>
                  <a:srgbClr val="000000"/>
                </a:solidFill>
                <a:latin typeface="微软雅黑" panose="020B0503020204020204" pitchFamily="18" charset="-122"/>
                <a:cs typeface="微软雅黑" panose="020B0503020204020204" pitchFamily="18" charset="-122"/>
              </a:rPr>
              <a:t>案例分析</a:t>
            </a:r>
          </a:p>
        </p:txBody>
      </p:sp>
      <p:sp>
        <p:nvSpPr>
          <p:cNvPr id="10" name="TextBox 1"/>
          <p:cNvSpPr txBox="1"/>
          <p:nvPr/>
        </p:nvSpPr>
        <p:spPr>
          <a:xfrm>
            <a:off x="4610100" y="2857500"/>
            <a:ext cx="38481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金丝雀码头（Canary</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微软雅黑" panose="020B0503020204020204" pitchFamily="18" charset="-122"/>
                <a:cs typeface="微软雅黑" panose="020B0503020204020204" pitchFamily="18" charset="-122"/>
              </a:rPr>
              <a:t>Wharf），伦敦</a:t>
            </a: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16610" y="754126"/>
            <a:ext cx="3517900" cy="2469388"/>
          </a:xfrm>
          <a:custGeom>
            <a:avLst/>
            <a:gdLst>
              <a:gd name="connsiteX0" fmla="*/ 6350 w 3517900"/>
              <a:gd name="connsiteY0" fmla="*/ 2463038 h 2469388"/>
              <a:gd name="connsiteX1" fmla="*/ 3511549 w 3517900"/>
              <a:gd name="connsiteY1" fmla="*/ 2463038 h 2469388"/>
              <a:gd name="connsiteX2" fmla="*/ 3511549 w 3517900"/>
              <a:gd name="connsiteY2" fmla="*/ 6350 h 2469388"/>
              <a:gd name="connsiteX3" fmla="*/ 6350 w 3517900"/>
              <a:gd name="connsiteY3" fmla="*/ 6350 h 2469388"/>
              <a:gd name="connsiteX4" fmla="*/ 6350 w 3517900"/>
              <a:gd name="connsiteY4" fmla="*/ 2463038 h 24693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17900" h="2469388">
                <a:moveTo>
                  <a:pt x="6350" y="2463038"/>
                </a:moveTo>
                <a:lnTo>
                  <a:pt x="3511549" y="2463038"/>
                </a:lnTo>
                <a:lnTo>
                  <a:pt x="3511549" y="6350"/>
                </a:lnTo>
                <a:lnTo>
                  <a:pt x="6350" y="6350"/>
                </a:lnTo>
                <a:lnTo>
                  <a:pt x="6350" y="2463038"/>
                </a:lnTo>
              </a:path>
            </a:pathLst>
          </a:custGeom>
          <a:solidFill>
            <a:srgbClr val="000000">
              <a:alpha val="0"/>
            </a:srgbClr>
          </a:solidFill>
          <a:ln w="12700">
            <a:solidFill>
              <a:srgbClr val="A6A6A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698366" y="4394453"/>
            <a:ext cx="36322" cy="30607"/>
          </a:xfrm>
          <a:custGeom>
            <a:avLst/>
            <a:gdLst>
              <a:gd name="connsiteX0" fmla="*/ 29972 w 36322"/>
              <a:gd name="connsiteY0" fmla="*/ 6350 h 30607"/>
              <a:gd name="connsiteX1" fmla="*/ 17272 w 36322"/>
              <a:gd name="connsiteY1" fmla="*/ 9271 h 30607"/>
              <a:gd name="connsiteX2" fmla="*/ 10541 w 36322"/>
              <a:gd name="connsiteY2" fmla="*/ 10795 h 30607"/>
              <a:gd name="connsiteX3" fmla="*/ 7492 w 36322"/>
              <a:gd name="connsiteY3" fmla="*/ 13335 h 30607"/>
              <a:gd name="connsiteX4" fmla="*/ 6350 w 36322"/>
              <a:gd name="connsiteY4" fmla="*/ 17017 h 30607"/>
              <a:gd name="connsiteX5" fmla="*/ 8763 w 36322"/>
              <a:gd name="connsiteY5" fmla="*/ 22225 h 30607"/>
              <a:gd name="connsiteX6" fmla="*/ 15621 w 36322"/>
              <a:gd name="connsiteY6" fmla="*/ 24257 h 30607"/>
              <a:gd name="connsiteX7" fmla="*/ 23622 w 36322"/>
              <a:gd name="connsiteY7" fmla="*/ 22352 h 30607"/>
              <a:gd name="connsiteX8" fmla="*/ 28702 w 36322"/>
              <a:gd name="connsiteY8" fmla="*/ 16891 h 30607"/>
              <a:gd name="connsiteX9" fmla="*/ 29972 w 36322"/>
              <a:gd name="connsiteY9" fmla="*/ 9144 h 30607"/>
              <a:gd name="connsiteX10" fmla="*/ 29972 w 36322"/>
              <a:gd name="connsiteY10" fmla="*/ 6350 h 306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6322" h="30607">
                <a:moveTo>
                  <a:pt x="29972" y="6350"/>
                </a:moveTo>
                <a:cubicBezTo>
                  <a:pt x="27178" y="7492"/>
                  <a:pt x="22986" y="8382"/>
                  <a:pt x="17272" y="9271"/>
                </a:cubicBezTo>
                <a:cubicBezTo>
                  <a:pt x="14097" y="9652"/>
                  <a:pt x="11811" y="10286"/>
                  <a:pt x="10541" y="10795"/>
                </a:cubicBezTo>
                <a:cubicBezTo>
                  <a:pt x="9144" y="11430"/>
                  <a:pt x="8128" y="12192"/>
                  <a:pt x="7492" y="13335"/>
                </a:cubicBezTo>
                <a:cubicBezTo>
                  <a:pt x="6730" y="14478"/>
                  <a:pt x="6350" y="15621"/>
                  <a:pt x="6350" y="17017"/>
                </a:cubicBezTo>
                <a:cubicBezTo>
                  <a:pt x="6350" y="19050"/>
                  <a:pt x="7111" y="20828"/>
                  <a:pt x="8763" y="22225"/>
                </a:cubicBezTo>
                <a:cubicBezTo>
                  <a:pt x="10286" y="23622"/>
                  <a:pt x="12573" y="24257"/>
                  <a:pt x="15621" y="24257"/>
                </a:cubicBezTo>
                <a:cubicBezTo>
                  <a:pt x="18542" y="24257"/>
                  <a:pt x="21209" y="23622"/>
                  <a:pt x="23622" y="22352"/>
                </a:cubicBezTo>
                <a:cubicBezTo>
                  <a:pt x="25908" y="20955"/>
                  <a:pt x="27686" y="19177"/>
                  <a:pt x="28702" y="16891"/>
                </a:cubicBezTo>
                <a:cubicBezTo>
                  <a:pt x="29591" y="15113"/>
                  <a:pt x="29972" y="12573"/>
                  <a:pt x="29972" y="9144"/>
                </a:cubicBezTo>
                <a:lnTo>
                  <a:pt x="29972"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795395" y="4376928"/>
            <a:ext cx="37465" cy="47878"/>
          </a:xfrm>
          <a:custGeom>
            <a:avLst/>
            <a:gdLst>
              <a:gd name="connsiteX0" fmla="*/ 18541 w 37465"/>
              <a:gd name="connsiteY0" fmla="*/ 6350 h 47878"/>
              <a:gd name="connsiteX1" fmla="*/ 9905 w 37465"/>
              <a:gd name="connsiteY1" fmla="*/ 10667 h 47878"/>
              <a:gd name="connsiteX2" fmla="*/ 6350 w 37465"/>
              <a:gd name="connsiteY2" fmla="*/ 24002 h 47878"/>
              <a:gd name="connsiteX3" fmla="*/ 10159 w 37465"/>
              <a:gd name="connsiteY3" fmla="*/ 37083 h 47878"/>
              <a:gd name="connsiteX4" fmla="*/ 18922 w 37465"/>
              <a:gd name="connsiteY4" fmla="*/ 41528 h 47878"/>
              <a:gd name="connsiteX5" fmla="*/ 27558 w 37465"/>
              <a:gd name="connsiteY5" fmla="*/ 37337 h 47878"/>
              <a:gd name="connsiteX6" fmla="*/ 31114 w 37465"/>
              <a:gd name="connsiteY6" fmla="*/ 24637 h 47878"/>
              <a:gd name="connsiteX7" fmla="*/ 27432 w 37465"/>
              <a:gd name="connsiteY7" fmla="*/ 10794 h 47878"/>
              <a:gd name="connsiteX8" fmla="*/ 18541 w 37465"/>
              <a:gd name="connsiteY8" fmla="*/ 6350 h 478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465" h="47878">
                <a:moveTo>
                  <a:pt x="18541" y="6350"/>
                </a:moveTo>
                <a:cubicBezTo>
                  <a:pt x="15113" y="6350"/>
                  <a:pt x="12191" y="7746"/>
                  <a:pt x="9905" y="10667"/>
                </a:cubicBezTo>
                <a:cubicBezTo>
                  <a:pt x="7620" y="13461"/>
                  <a:pt x="6350" y="17906"/>
                  <a:pt x="6350" y="24002"/>
                </a:cubicBezTo>
                <a:cubicBezTo>
                  <a:pt x="6350" y="29844"/>
                  <a:pt x="7620" y="34162"/>
                  <a:pt x="10159" y="37083"/>
                </a:cubicBezTo>
                <a:cubicBezTo>
                  <a:pt x="12572" y="40004"/>
                  <a:pt x="15494" y="41528"/>
                  <a:pt x="18922" y="41528"/>
                </a:cubicBezTo>
                <a:cubicBezTo>
                  <a:pt x="22225" y="41528"/>
                  <a:pt x="25145" y="40131"/>
                  <a:pt x="27558" y="37337"/>
                </a:cubicBezTo>
                <a:cubicBezTo>
                  <a:pt x="29845" y="34543"/>
                  <a:pt x="31114" y="30352"/>
                  <a:pt x="31114" y="24637"/>
                </a:cubicBezTo>
                <a:cubicBezTo>
                  <a:pt x="31114" y="18287"/>
                  <a:pt x="29845" y="13715"/>
                  <a:pt x="27432" y="10794"/>
                </a:cubicBezTo>
                <a:cubicBezTo>
                  <a:pt x="25019" y="7873"/>
                  <a:pt x="22097" y="6350"/>
                  <a:pt x="1854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539363" y="4376928"/>
            <a:ext cx="39623" cy="47878"/>
          </a:xfrm>
          <a:custGeom>
            <a:avLst/>
            <a:gdLst>
              <a:gd name="connsiteX0" fmla="*/ 19811 w 39623"/>
              <a:gd name="connsiteY0" fmla="*/ 6350 h 47878"/>
              <a:gd name="connsiteX1" fmla="*/ 10159 w 39623"/>
              <a:gd name="connsiteY1" fmla="*/ 10794 h 47878"/>
              <a:gd name="connsiteX2" fmla="*/ 6350 w 39623"/>
              <a:gd name="connsiteY2" fmla="*/ 23875 h 47878"/>
              <a:gd name="connsiteX3" fmla="*/ 10159 w 39623"/>
              <a:gd name="connsiteY3" fmla="*/ 37083 h 47878"/>
              <a:gd name="connsiteX4" fmla="*/ 19811 w 39623"/>
              <a:gd name="connsiteY4" fmla="*/ 41528 h 47878"/>
              <a:gd name="connsiteX5" fmla="*/ 29464 w 39623"/>
              <a:gd name="connsiteY5" fmla="*/ 37083 h 47878"/>
              <a:gd name="connsiteX6" fmla="*/ 33273 w 39623"/>
              <a:gd name="connsiteY6" fmla="*/ 23621 h 47878"/>
              <a:gd name="connsiteX7" fmla="*/ 29464 w 39623"/>
              <a:gd name="connsiteY7" fmla="*/ 10794 h 47878"/>
              <a:gd name="connsiteX8" fmla="*/ 19811 w 39623"/>
              <a:gd name="connsiteY8" fmla="*/ 6350 h 478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623" h="47878">
                <a:moveTo>
                  <a:pt x="19811" y="6350"/>
                </a:moveTo>
                <a:cubicBezTo>
                  <a:pt x="15875" y="6350"/>
                  <a:pt x="12700" y="7873"/>
                  <a:pt x="10159" y="10794"/>
                </a:cubicBezTo>
                <a:cubicBezTo>
                  <a:pt x="7620" y="13715"/>
                  <a:pt x="6350" y="18033"/>
                  <a:pt x="6350" y="23875"/>
                </a:cubicBezTo>
                <a:cubicBezTo>
                  <a:pt x="6350" y="29844"/>
                  <a:pt x="7620" y="34162"/>
                  <a:pt x="10159" y="37083"/>
                </a:cubicBezTo>
                <a:cubicBezTo>
                  <a:pt x="12700" y="40004"/>
                  <a:pt x="15875" y="41528"/>
                  <a:pt x="19811" y="41528"/>
                </a:cubicBezTo>
                <a:cubicBezTo>
                  <a:pt x="23621" y="41528"/>
                  <a:pt x="26923" y="40004"/>
                  <a:pt x="29464" y="37083"/>
                </a:cubicBezTo>
                <a:cubicBezTo>
                  <a:pt x="32003" y="34162"/>
                  <a:pt x="33273" y="29717"/>
                  <a:pt x="33273" y="23621"/>
                </a:cubicBezTo>
                <a:cubicBezTo>
                  <a:pt x="33273" y="18033"/>
                  <a:pt x="32003" y="13715"/>
                  <a:pt x="29464" y="10794"/>
                </a:cubicBezTo>
                <a:cubicBezTo>
                  <a:pt x="26796" y="7873"/>
                  <a:pt x="23621" y="6350"/>
                  <a:pt x="1981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835908" y="4370578"/>
            <a:ext cx="50800" cy="60578"/>
          </a:xfrm>
          <a:custGeom>
            <a:avLst/>
            <a:gdLst>
              <a:gd name="connsiteX0" fmla="*/ 24510 w 50800"/>
              <a:gd name="connsiteY0" fmla="*/ 6350 h 60578"/>
              <a:gd name="connsiteX1" fmla="*/ 34035 w 50800"/>
              <a:gd name="connsiteY1" fmla="*/ 7873 h 60578"/>
              <a:gd name="connsiteX2" fmla="*/ 40004 w 50800"/>
              <a:gd name="connsiteY2" fmla="*/ 12064 h 60578"/>
              <a:gd name="connsiteX3" fmla="*/ 42671 w 50800"/>
              <a:gd name="connsiteY3" fmla="*/ 19176 h 60578"/>
              <a:gd name="connsiteX4" fmla="*/ 35051 w 50800"/>
              <a:gd name="connsiteY4" fmla="*/ 20192 h 60578"/>
              <a:gd name="connsiteX5" fmla="*/ 32130 w 50800"/>
              <a:gd name="connsiteY5" fmla="*/ 14731 h 60578"/>
              <a:gd name="connsiteX6" fmla="*/ 25145 w 50800"/>
              <a:gd name="connsiteY6" fmla="*/ 12700 h 60578"/>
              <a:gd name="connsiteX7" fmla="*/ 17398 w 50800"/>
              <a:gd name="connsiteY7" fmla="*/ 14477 h 60578"/>
              <a:gd name="connsiteX8" fmla="*/ 15113 w 50800"/>
              <a:gd name="connsiteY8" fmla="*/ 18668 h 60578"/>
              <a:gd name="connsiteX9" fmla="*/ 16128 w 50800"/>
              <a:gd name="connsiteY9" fmla="*/ 21335 h 60578"/>
              <a:gd name="connsiteX10" fmla="*/ 19050 w 50800"/>
              <a:gd name="connsiteY10" fmla="*/ 23367 h 60578"/>
              <a:gd name="connsiteX11" fmla="*/ 25907 w 50800"/>
              <a:gd name="connsiteY11" fmla="*/ 25400 h 60578"/>
              <a:gd name="connsiteX12" fmla="*/ 37464 w 50800"/>
              <a:gd name="connsiteY12" fmla="*/ 28955 h 60578"/>
              <a:gd name="connsiteX13" fmla="*/ 42545 w 50800"/>
              <a:gd name="connsiteY13" fmla="*/ 33019 h 60578"/>
              <a:gd name="connsiteX14" fmla="*/ 44450 w 50800"/>
              <a:gd name="connsiteY14" fmla="*/ 39750 h 60578"/>
              <a:gd name="connsiteX15" fmla="*/ 42163 w 50800"/>
              <a:gd name="connsiteY15" fmla="*/ 46989 h 60578"/>
              <a:gd name="connsiteX16" fmla="*/ 35686 w 50800"/>
              <a:gd name="connsiteY16" fmla="*/ 52323 h 60578"/>
              <a:gd name="connsiteX17" fmla="*/ 25907 w 50800"/>
              <a:gd name="connsiteY17" fmla="*/ 54228 h 60578"/>
              <a:gd name="connsiteX18" fmla="*/ 12319 w 50800"/>
              <a:gd name="connsiteY18" fmla="*/ 50545 h 60578"/>
              <a:gd name="connsiteX19" fmla="*/ 6350 w 50800"/>
              <a:gd name="connsiteY19" fmla="*/ 39496 h 60578"/>
              <a:gd name="connsiteX20" fmla="*/ 14096 w 50800"/>
              <a:gd name="connsiteY20" fmla="*/ 38353 h 60578"/>
              <a:gd name="connsiteX21" fmla="*/ 17652 w 50800"/>
              <a:gd name="connsiteY21" fmla="*/ 45338 h 60578"/>
              <a:gd name="connsiteX22" fmla="*/ 25907 w 50800"/>
              <a:gd name="connsiteY22" fmla="*/ 47878 h 60578"/>
              <a:gd name="connsiteX23" fmla="*/ 33908 w 50800"/>
              <a:gd name="connsiteY23" fmla="*/ 45719 h 60578"/>
              <a:gd name="connsiteX24" fmla="*/ 36448 w 50800"/>
              <a:gd name="connsiteY24" fmla="*/ 40512 h 60578"/>
              <a:gd name="connsiteX25" fmla="*/ 34163 w 50800"/>
              <a:gd name="connsiteY25" fmla="*/ 36448 h 60578"/>
              <a:gd name="connsiteX26" fmla="*/ 26161 w 50800"/>
              <a:gd name="connsiteY26" fmla="*/ 33781 h 60578"/>
              <a:gd name="connsiteX27" fmla="*/ 14351 w 50800"/>
              <a:gd name="connsiteY27" fmla="*/ 29971 h 60578"/>
              <a:gd name="connsiteX28" fmla="*/ 9397 w 50800"/>
              <a:gd name="connsiteY28" fmla="*/ 25653 h 60578"/>
              <a:gd name="connsiteX29" fmla="*/ 7620 w 50800"/>
              <a:gd name="connsiteY29" fmla="*/ 19557 h 60578"/>
              <a:gd name="connsiteX30" fmla="*/ 9016 w 50800"/>
              <a:gd name="connsiteY30" fmla="*/ 13842 h 60578"/>
              <a:gd name="connsiteX31" fmla="*/ 12826 w 50800"/>
              <a:gd name="connsiteY31" fmla="*/ 9525 h 60578"/>
              <a:gd name="connsiteX32" fmla="*/ 17779 w 50800"/>
              <a:gd name="connsiteY32" fmla="*/ 7238 h 60578"/>
              <a:gd name="connsiteX33" fmla="*/ 24510 w 50800"/>
              <a:gd name="connsiteY33" fmla="*/ 6350 h 605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Lst>
            <a:rect l="l" t="t" r="r" b="b"/>
            <a:pathLst>
              <a:path w="50800" h="60578">
                <a:moveTo>
                  <a:pt x="24510" y="6350"/>
                </a:moveTo>
                <a:cubicBezTo>
                  <a:pt x="28194" y="6350"/>
                  <a:pt x="31241" y="6857"/>
                  <a:pt x="34035" y="7873"/>
                </a:cubicBezTo>
                <a:cubicBezTo>
                  <a:pt x="36702" y="8889"/>
                  <a:pt x="38734" y="10286"/>
                  <a:pt x="40004" y="12064"/>
                </a:cubicBezTo>
                <a:cubicBezTo>
                  <a:pt x="41275" y="13842"/>
                  <a:pt x="42163" y="16255"/>
                  <a:pt x="42671" y="19176"/>
                </a:cubicBezTo>
                <a:lnTo>
                  <a:pt x="35051" y="20192"/>
                </a:lnTo>
                <a:cubicBezTo>
                  <a:pt x="34797" y="17906"/>
                  <a:pt x="33782" y="16001"/>
                  <a:pt x="32130" y="14731"/>
                </a:cubicBezTo>
                <a:cubicBezTo>
                  <a:pt x="30479" y="13334"/>
                  <a:pt x="28066" y="12700"/>
                  <a:pt x="25145" y="12700"/>
                </a:cubicBezTo>
                <a:cubicBezTo>
                  <a:pt x="21589" y="12700"/>
                  <a:pt x="18922" y="13334"/>
                  <a:pt x="17398" y="14477"/>
                </a:cubicBezTo>
                <a:cubicBezTo>
                  <a:pt x="15875" y="15620"/>
                  <a:pt x="15113" y="17017"/>
                  <a:pt x="15113" y="18668"/>
                </a:cubicBezTo>
                <a:cubicBezTo>
                  <a:pt x="15113" y="19684"/>
                  <a:pt x="15494" y="20573"/>
                  <a:pt x="16128" y="21335"/>
                </a:cubicBezTo>
                <a:cubicBezTo>
                  <a:pt x="16763" y="22225"/>
                  <a:pt x="17779" y="22859"/>
                  <a:pt x="19050" y="23367"/>
                </a:cubicBezTo>
                <a:cubicBezTo>
                  <a:pt x="19938" y="23748"/>
                  <a:pt x="22225" y="24383"/>
                  <a:pt x="25907" y="25400"/>
                </a:cubicBezTo>
                <a:cubicBezTo>
                  <a:pt x="31495" y="26923"/>
                  <a:pt x="35305" y="28066"/>
                  <a:pt x="37464" y="28955"/>
                </a:cubicBezTo>
                <a:cubicBezTo>
                  <a:pt x="39623" y="29971"/>
                  <a:pt x="41401" y="31241"/>
                  <a:pt x="42545" y="33019"/>
                </a:cubicBezTo>
                <a:cubicBezTo>
                  <a:pt x="43814" y="34925"/>
                  <a:pt x="44450" y="37083"/>
                  <a:pt x="44450" y="39750"/>
                </a:cubicBezTo>
                <a:cubicBezTo>
                  <a:pt x="44450" y="42290"/>
                  <a:pt x="43688" y="44703"/>
                  <a:pt x="42163" y="46989"/>
                </a:cubicBezTo>
                <a:cubicBezTo>
                  <a:pt x="40639" y="49275"/>
                  <a:pt x="38480" y="51053"/>
                  <a:pt x="35686" y="52323"/>
                </a:cubicBezTo>
                <a:cubicBezTo>
                  <a:pt x="32765" y="53593"/>
                  <a:pt x="29590" y="54228"/>
                  <a:pt x="25907" y="54228"/>
                </a:cubicBezTo>
                <a:cubicBezTo>
                  <a:pt x="20065" y="54228"/>
                  <a:pt x="15494" y="52958"/>
                  <a:pt x="12319" y="50545"/>
                </a:cubicBezTo>
                <a:cubicBezTo>
                  <a:pt x="9270" y="48005"/>
                  <a:pt x="7238" y="44322"/>
                  <a:pt x="6350" y="39496"/>
                </a:cubicBezTo>
                <a:lnTo>
                  <a:pt x="14096" y="38353"/>
                </a:lnTo>
                <a:cubicBezTo>
                  <a:pt x="14477" y="41401"/>
                  <a:pt x="15620" y="43687"/>
                  <a:pt x="17652" y="45338"/>
                </a:cubicBezTo>
                <a:cubicBezTo>
                  <a:pt x="19684" y="46989"/>
                  <a:pt x="22351" y="47878"/>
                  <a:pt x="25907" y="47878"/>
                </a:cubicBezTo>
                <a:cubicBezTo>
                  <a:pt x="29463" y="47878"/>
                  <a:pt x="32130" y="47116"/>
                  <a:pt x="33908" y="45719"/>
                </a:cubicBezTo>
                <a:cubicBezTo>
                  <a:pt x="35559" y="44195"/>
                  <a:pt x="36448" y="42544"/>
                  <a:pt x="36448" y="40512"/>
                </a:cubicBezTo>
                <a:cubicBezTo>
                  <a:pt x="36448" y="38734"/>
                  <a:pt x="35686" y="37464"/>
                  <a:pt x="34163" y="36448"/>
                </a:cubicBezTo>
                <a:cubicBezTo>
                  <a:pt x="33146" y="35686"/>
                  <a:pt x="30479" y="34797"/>
                  <a:pt x="26161" y="33781"/>
                </a:cubicBezTo>
                <a:cubicBezTo>
                  <a:pt x="20573" y="32384"/>
                  <a:pt x="16636" y="31114"/>
                  <a:pt x="14351" y="29971"/>
                </a:cubicBezTo>
                <a:cubicBezTo>
                  <a:pt x="12191" y="28955"/>
                  <a:pt x="10540" y="27558"/>
                  <a:pt x="9397" y="25653"/>
                </a:cubicBezTo>
                <a:cubicBezTo>
                  <a:pt x="8254" y="23875"/>
                  <a:pt x="7620" y="21716"/>
                  <a:pt x="7620" y="19557"/>
                </a:cubicBezTo>
                <a:cubicBezTo>
                  <a:pt x="7620" y="17525"/>
                  <a:pt x="8127" y="15620"/>
                  <a:pt x="9016" y="13842"/>
                </a:cubicBezTo>
                <a:cubicBezTo>
                  <a:pt x="10032" y="12064"/>
                  <a:pt x="11302" y="10667"/>
                  <a:pt x="12826" y="9525"/>
                </a:cubicBezTo>
                <a:cubicBezTo>
                  <a:pt x="14096" y="8635"/>
                  <a:pt x="15747" y="7873"/>
                  <a:pt x="17779" y="7238"/>
                </a:cubicBezTo>
                <a:cubicBezTo>
                  <a:pt x="19938" y="6603"/>
                  <a:pt x="22097" y="6350"/>
                  <a:pt x="2451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741546" y="4370578"/>
            <a:ext cx="49911" cy="59563"/>
          </a:xfrm>
          <a:custGeom>
            <a:avLst/>
            <a:gdLst>
              <a:gd name="connsiteX0" fmla="*/ 27940 w 49911"/>
              <a:gd name="connsiteY0" fmla="*/ 6350 h 59563"/>
              <a:gd name="connsiteX1" fmla="*/ 35560 w 49911"/>
              <a:gd name="connsiteY1" fmla="*/ 7746 h 59563"/>
              <a:gd name="connsiteX2" fmla="*/ 40640 w 49911"/>
              <a:gd name="connsiteY2" fmla="*/ 11683 h 59563"/>
              <a:gd name="connsiteX3" fmla="*/ 43053 w 49911"/>
              <a:gd name="connsiteY3" fmla="*/ 17398 h 59563"/>
              <a:gd name="connsiteX4" fmla="*/ 43561 w 49911"/>
              <a:gd name="connsiteY4" fmla="*/ 25018 h 59563"/>
              <a:gd name="connsiteX5" fmla="*/ 43561 w 49911"/>
              <a:gd name="connsiteY5" fmla="*/ 53212 h 59563"/>
              <a:gd name="connsiteX6" fmla="*/ 35814 w 49911"/>
              <a:gd name="connsiteY6" fmla="*/ 53212 h 59563"/>
              <a:gd name="connsiteX7" fmla="*/ 35814 w 49911"/>
              <a:gd name="connsiteY7" fmla="*/ 25272 h 59563"/>
              <a:gd name="connsiteX8" fmla="*/ 34925 w 49911"/>
              <a:gd name="connsiteY8" fmla="*/ 18160 h 59563"/>
              <a:gd name="connsiteX9" fmla="*/ 31623 w 49911"/>
              <a:gd name="connsiteY9" fmla="*/ 14477 h 59563"/>
              <a:gd name="connsiteX10" fmla="*/ 26289 w 49911"/>
              <a:gd name="connsiteY10" fmla="*/ 13080 h 59563"/>
              <a:gd name="connsiteX11" fmla="*/ 17653 w 49911"/>
              <a:gd name="connsiteY11" fmla="*/ 16255 h 59563"/>
              <a:gd name="connsiteX12" fmla="*/ 14097 w 49911"/>
              <a:gd name="connsiteY12" fmla="*/ 28193 h 59563"/>
              <a:gd name="connsiteX13" fmla="*/ 14097 w 49911"/>
              <a:gd name="connsiteY13" fmla="*/ 53212 h 59563"/>
              <a:gd name="connsiteX14" fmla="*/ 6350 w 49911"/>
              <a:gd name="connsiteY14" fmla="*/ 53212 h 59563"/>
              <a:gd name="connsiteX15" fmla="*/ 6350 w 49911"/>
              <a:gd name="connsiteY15" fmla="*/ 7365 h 59563"/>
              <a:gd name="connsiteX16" fmla="*/ 13335 w 49911"/>
              <a:gd name="connsiteY16" fmla="*/ 7365 h 59563"/>
              <a:gd name="connsiteX17" fmla="*/ 13335 w 49911"/>
              <a:gd name="connsiteY17" fmla="*/ 13842 h 59563"/>
              <a:gd name="connsiteX18" fmla="*/ 27940 w 49911"/>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9911" h="59563">
                <a:moveTo>
                  <a:pt x="27940" y="6350"/>
                </a:moveTo>
                <a:cubicBezTo>
                  <a:pt x="30607" y="6350"/>
                  <a:pt x="33147" y="6857"/>
                  <a:pt x="35560" y="7746"/>
                </a:cubicBezTo>
                <a:cubicBezTo>
                  <a:pt x="37846" y="8762"/>
                  <a:pt x="39497" y="10159"/>
                  <a:pt x="40640" y="11683"/>
                </a:cubicBezTo>
                <a:cubicBezTo>
                  <a:pt x="41910" y="13334"/>
                  <a:pt x="42672" y="15239"/>
                  <a:pt x="43053" y="17398"/>
                </a:cubicBezTo>
                <a:cubicBezTo>
                  <a:pt x="43434" y="18922"/>
                  <a:pt x="43561" y="21462"/>
                  <a:pt x="43561" y="25018"/>
                </a:cubicBezTo>
                <a:lnTo>
                  <a:pt x="43561" y="53212"/>
                </a:lnTo>
                <a:lnTo>
                  <a:pt x="35814" y="53212"/>
                </a:lnTo>
                <a:lnTo>
                  <a:pt x="35814" y="25272"/>
                </a:lnTo>
                <a:cubicBezTo>
                  <a:pt x="35814" y="22097"/>
                  <a:pt x="35433" y="19811"/>
                  <a:pt x="34925" y="18160"/>
                </a:cubicBezTo>
                <a:cubicBezTo>
                  <a:pt x="34290" y="16636"/>
                  <a:pt x="33147" y="15366"/>
                  <a:pt x="31623" y="14477"/>
                </a:cubicBezTo>
                <a:cubicBezTo>
                  <a:pt x="30099" y="13461"/>
                  <a:pt x="28321" y="13080"/>
                  <a:pt x="26289" y="13080"/>
                </a:cubicBezTo>
                <a:cubicBezTo>
                  <a:pt x="22987" y="13080"/>
                  <a:pt x="20066" y="14096"/>
                  <a:pt x="17653" y="16255"/>
                </a:cubicBezTo>
                <a:cubicBezTo>
                  <a:pt x="15240" y="18287"/>
                  <a:pt x="14097" y="22225"/>
                  <a:pt x="14097" y="28193"/>
                </a:cubicBezTo>
                <a:lnTo>
                  <a:pt x="14097" y="53212"/>
                </a:lnTo>
                <a:lnTo>
                  <a:pt x="6350" y="53212"/>
                </a:lnTo>
                <a:lnTo>
                  <a:pt x="6350" y="7365"/>
                </a:lnTo>
                <a:lnTo>
                  <a:pt x="13335" y="7365"/>
                </a:lnTo>
                <a:lnTo>
                  <a:pt x="13335" y="13842"/>
                </a:lnTo>
                <a:cubicBezTo>
                  <a:pt x="16637" y="8889"/>
                  <a:pt x="21463" y="6350"/>
                  <a:pt x="2794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690111" y="4370578"/>
            <a:ext cx="54864" cy="60578"/>
          </a:xfrm>
          <a:custGeom>
            <a:avLst/>
            <a:gdLst>
              <a:gd name="connsiteX0" fmla="*/ 28321 w 54864"/>
              <a:gd name="connsiteY0" fmla="*/ 6350 h 60578"/>
              <a:gd name="connsiteX1" fmla="*/ 37846 w 54864"/>
              <a:gd name="connsiteY1" fmla="*/ 7746 h 60578"/>
              <a:gd name="connsiteX2" fmla="*/ 43307 w 54864"/>
              <a:gd name="connsiteY2" fmla="*/ 11175 h 60578"/>
              <a:gd name="connsiteX3" fmla="*/ 45720 w 54864"/>
              <a:gd name="connsiteY3" fmla="*/ 16509 h 60578"/>
              <a:gd name="connsiteX4" fmla="*/ 46101 w 54864"/>
              <a:gd name="connsiteY4" fmla="*/ 23621 h 60578"/>
              <a:gd name="connsiteX5" fmla="*/ 46101 w 54864"/>
              <a:gd name="connsiteY5" fmla="*/ 34035 h 60578"/>
              <a:gd name="connsiteX6" fmla="*/ 46609 w 54864"/>
              <a:gd name="connsiteY6" fmla="*/ 47625 h 60578"/>
              <a:gd name="connsiteX7" fmla="*/ 48514 w 54864"/>
              <a:gd name="connsiteY7" fmla="*/ 53212 h 60578"/>
              <a:gd name="connsiteX8" fmla="*/ 40385 w 54864"/>
              <a:gd name="connsiteY8" fmla="*/ 53212 h 60578"/>
              <a:gd name="connsiteX9" fmla="*/ 38861 w 54864"/>
              <a:gd name="connsiteY9" fmla="*/ 47497 h 60578"/>
              <a:gd name="connsiteX10" fmla="*/ 30607 w 54864"/>
              <a:gd name="connsiteY10" fmla="*/ 52704 h 60578"/>
              <a:gd name="connsiteX11" fmla="*/ 21971 w 54864"/>
              <a:gd name="connsiteY11" fmla="*/ 54228 h 60578"/>
              <a:gd name="connsiteX12" fmla="*/ 10414 w 54864"/>
              <a:gd name="connsiteY12" fmla="*/ 50545 h 60578"/>
              <a:gd name="connsiteX13" fmla="*/ 6350 w 54864"/>
              <a:gd name="connsiteY13" fmla="*/ 41147 h 60578"/>
              <a:gd name="connsiteX14" fmla="*/ 7873 w 54864"/>
              <a:gd name="connsiteY14" fmla="*/ 34925 h 60578"/>
              <a:gd name="connsiteX15" fmla="*/ 11938 w 54864"/>
              <a:gd name="connsiteY15" fmla="*/ 30479 h 60578"/>
              <a:gd name="connsiteX16" fmla="*/ 17526 w 54864"/>
              <a:gd name="connsiteY16" fmla="*/ 27939 h 60578"/>
              <a:gd name="connsiteX17" fmla="*/ 24384 w 54864"/>
              <a:gd name="connsiteY17" fmla="*/ 26796 h 60578"/>
              <a:gd name="connsiteX18" fmla="*/ 38227 w 54864"/>
              <a:gd name="connsiteY18" fmla="*/ 24129 h 60578"/>
              <a:gd name="connsiteX19" fmla="*/ 38227 w 54864"/>
              <a:gd name="connsiteY19" fmla="*/ 22097 h 60578"/>
              <a:gd name="connsiteX20" fmla="*/ 36067 w 54864"/>
              <a:gd name="connsiteY20" fmla="*/ 15366 h 60578"/>
              <a:gd name="connsiteX21" fmla="*/ 27178 w 54864"/>
              <a:gd name="connsiteY21" fmla="*/ 12700 h 60578"/>
              <a:gd name="connsiteX22" fmla="*/ 19177 w 54864"/>
              <a:gd name="connsiteY22" fmla="*/ 14731 h 60578"/>
              <a:gd name="connsiteX23" fmla="*/ 15240 w 54864"/>
              <a:gd name="connsiteY23" fmla="*/ 21462 h 60578"/>
              <a:gd name="connsiteX24" fmla="*/ 7620 w 54864"/>
              <a:gd name="connsiteY24" fmla="*/ 20446 h 60578"/>
              <a:gd name="connsiteX25" fmla="*/ 11048 w 54864"/>
              <a:gd name="connsiteY25" fmla="*/ 12572 h 60578"/>
              <a:gd name="connsiteX26" fmla="*/ 17907 w 54864"/>
              <a:gd name="connsiteY26" fmla="*/ 7873 h 60578"/>
              <a:gd name="connsiteX27" fmla="*/ 28321 w 54864"/>
              <a:gd name="connsiteY27" fmla="*/ 6350 h 605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54864" h="60578">
                <a:moveTo>
                  <a:pt x="28321" y="6350"/>
                </a:moveTo>
                <a:cubicBezTo>
                  <a:pt x="32258" y="6350"/>
                  <a:pt x="35433" y="6730"/>
                  <a:pt x="37846" y="7746"/>
                </a:cubicBezTo>
                <a:cubicBezTo>
                  <a:pt x="40385" y="8635"/>
                  <a:pt x="42164" y="9778"/>
                  <a:pt x="43307" y="11175"/>
                </a:cubicBezTo>
                <a:cubicBezTo>
                  <a:pt x="44450" y="12572"/>
                  <a:pt x="45211" y="14350"/>
                  <a:pt x="45720" y="16509"/>
                </a:cubicBezTo>
                <a:cubicBezTo>
                  <a:pt x="45973" y="17779"/>
                  <a:pt x="46101" y="20192"/>
                  <a:pt x="46101" y="23621"/>
                </a:cubicBezTo>
                <a:lnTo>
                  <a:pt x="46101" y="34035"/>
                </a:lnTo>
                <a:cubicBezTo>
                  <a:pt x="46101" y="41147"/>
                  <a:pt x="46228" y="45719"/>
                  <a:pt x="46609" y="47625"/>
                </a:cubicBezTo>
                <a:cubicBezTo>
                  <a:pt x="46863" y="49656"/>
                  <a:pt x="47625" y="51434"/>
                  <a:pt x="48514" y="53212"/>
                </a:cubicBezTo>
                <a:lnTo>
                  <a:pt x="40385" y="53212"/>
                </a:lnTo>
                <a:cubicBezTo>
                  <a:pt x="39623" y="51561"/>
                  <a:pt x="39116" y="49656"/>
                  <a:pt x="38861" y="47497"/>
                </a:cubicBezTo>
                <a:cubicBezTo>
                  <a:pt x="35941" y="50037"/>
                  <a:pt x="33273" y="51688"/>
                  <a:pt x="30607" y="52704"/>
                </a:cubicBezTo>
                <a:cubicBezTo>
                  <a:pt x="27940" y="53720"/>
                  <a:pt x="25019" y="54228"/>
                  <a:pt x="21971" y="54228"/>
                </a:cubicBezTo>
                <a:cubicBezTo>
                  <a:pt x="17017" y="54228"/>
                  <a:pt x="13080" y="52958"/>
                  <a:pt x="10414" y="50545"/>
                </a:cubicBezTo>
                <a:cubicBezTo>
                  <a:pt x="7747" y="48132"/>
                  <a:pt x="6350" y="44957"/>
                  <a:pt x="6350" y="41147"/>
                </a:cubicBezTo>
                <a:cubicBezTo>
                  <a:pt x="6350" y="38861"/>
                  <a:pt x="6858" y="36829"/>
                  <a:pt x="7873" y="34925"/>
                </a:cubicBezTo>
                <a:cubicBezTo>
                  <a:pt x="8890" y="33146"/>
                  <a:pt x="10286" y="31622"/>
                  <a:pt x="11938" y="30479"/>
                </a:cubicBezTo>
                <a:cubicBezTo>
                  <a:pt x="13589" y="29336"/>
                  <a:pt x="15366" y="28575"/>
                  <a:pt x="17526" y="27939"/>
                </a:cubicBezTo>
                <a:cubicBezTo>
                  <a:pt x="19050" y="27558"/>
                  <a:pt x="21335" y="27177"/>
                  <a:pt x="24384" y="26796"/>
                </a:cubicBezTo>
                <a:cubicBezTo>
                  <a:pt x="30607" y="26034"/>
                  <a:pt x="35305" y="25145"/>
                  <a:pt x="38227" y="24129"/>
                </a:cubicBezTo>
                <a:cubicBezTo>
                  <a:pt x="38227" y="22986"/>
                  <a:pt x="38227" y="22351"/>
                  <a:pt x="38227" y="22097"/>
                </a:cubicBezTo>
                <a:cubicBezTo>
                  <a:pt x="38227" y="18922"/>
                  <a:pt x="37591" y="16636"/>
                  <a:pt x="36067" y="15366"/>
                </a:cubicBezTo>
                <a:cubicBezTo>
                  <a:pt x="34035" y="13588"/>
                  <a:pt x="31115" y="12700"/>
                  <a:pt x="27178" y="12700"/>
                </a:cubicBezTo>
                <a:cubicBezTo>
                  <a:pt x="23622" y="12700"/>
                  <a:pt x="20828" y="13334"/>
                  <a:pt x="19177" y="14731"/>
                </a:cubicBezTo>
                <a:cubicBezTo>
                  <a:pt x="17398" y="16001"/>
                  <a:pt x="16128" y="18160"/>
                  <a:pt x="15240" y="21462"/>
                </a:cubicBezTo>
                <a:lnTo>
                  <a:pt x="7620" y="20446"/>
                </a:lnTo>
                <a:cubicBezTo>
                  <a:pt x="8382" y="17144"/>
                  <a:pt x="9525" y="14604"/>
                  <a:pt x="11048" y="12572"/>
                </a:cubicBezTo>
                <a:cubicBezTo>
                  <a:pt x="12700" y="10540"/>
                  <a:pt x="14985" y="9016"/>
                  <a:pt x="17907" y="7873"/>
                </a:cubicBezTo>
                <a:cubicBezTo>
                  <a:pt x="20954" y="6857"/>
                  <a:pt x="24384" y="6350"/>
                  <a:pt x="2832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580638" y="4370578"/>
            <a:ext cx="52578" cy="60578"/>
          </a:xfrm>
          <a:custGeom>
            <a:avLst/>
            <a:gdLst>
              <a:gd name="connsiteX0" fmla="*/ 27177 w 52578"/>
              <a:gd name="connsiteY0" fmla="*/ 6350 h 60578"/>
              <a:gd name="connsiteX1" fmla="*/ 39496 w 52578"/>
              <a:gd name="connsiteY1" fmla="*/ 10032 h 60578"/>
              <a:gd name="connsiteX2" fmla="*/ 45465 w 52578"/>
              <a:gd name="connsiteY2" fmla="*/ 20827 h 60578"/>
              <a:gd name="connsiteX3" fmla="*/ 37972 w 52578"/>
              <a:gd name="connsiteY3" fmla="*/ 21970 h 60578"/>
              <a:gd name="connsiteX4" fmla="*/ 34163 w 52578"/>
              <a:gd name="connsiteY4" fmla="*/ 14985 h 60578"/>
              <a:gd name="connsiteX5" fmla="*/ 27558 w 52578"/>
              <a:gd name="connsiteY5" fmla="*/ 12700 h 60578"/>
              <a:gd name="connsiteX6" fmla="*/ 18033 w 52578"/>
              <a:gd name="connsiteY6" fmla="*/ 16890 h 60578"/>
              <a:gd name="connsiteX7" fmla="*/ 14351 w 52578"/>
              <a:gd name="connsiteY7" fmla="*/ 30225 h 60578"/>
              <a:gd name="connsiteX8" fmla="*/ 17907 w 52578"/>
              <a:gd name="connsiteY8" fmla="*/ 43687 h 60578"/>
              <a:gd name="connsiteX9" fmla="*/ 27051 w 52578"/>
              <a:gd name="connsiteY9" fmla="*/ 47878 h 60578"/>
              <a:gd name="connsiteX10" fmla="*/ 34797 w 52578"/>
              <a:gd name="connsiteY10" fmla="*/ 45084 h 60578"/>
              <a:gd name="connsiteX11" fmla="*/ 38608 w 52578"/>
              <a:gd name="connsiteY11" fmla="*/ 36448 h 60578"/>
              <a:gd name="connsiteX12" fmla="*/ 46227 w 52578"/>
              <a:gd name="connsiteY12" fmla="*/ 37337 h 60578"/>
              <a:gd name="connsiteX13" fmla="*/ 39877 w 52578"/>
              <a:gd name="connsiteY13" fmla="*/ 49783 h 60578"/>
              <a:gd name="connsiteX14" fmla="*/ 27177 w 52578"/>
              <a:gd name="connsiteY14" fmla="*/ 54228 h 60578"/>
              <a:gd name="connsiteX15" fmla="*/ 12065 w 52578"/>
              <a:gd name="connsiteY15" fmla="*/ 48132 h 60578"/>
              <a:gd name="connsiteX16" fmla="*/ 6350 w 52578"/>
              <a:gd name="connsiteY16" fmla="*/ 30479 h 60578"/>
              <a:gd name="connsiteX17" fmla="*/ 8763 w 52578"/>
              <a:gd name="connsiteY17" fmla="*/ 17398 h 60578"/>
              <a:gd name="connsiteX18" fmla="*/ 16255 w 52578"/>
              <a:gd name="connsiteY18" fmla="*/ 9143 h 60578"/>
              <a:gd name="connsiteX19" fmla="*/ 27177 w 52578"/>
              <a:gd name="connsiteY19" fmla="*/ 6350 h 605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52578" h="60578">
                <a:moveTo>
                  <a:pt x="27177" y="6350"/>
                </a:moveTo>
                <a:cubicBezTo>
                  <a:pt x="32258" y="6350"/>
                  <a:pt x="36321" y="7619"/>
                  <a:pt x="39496" y="10032"/>
                </a:cubicBezTo>
                <a:cubicBezTo>
                  <a:pt x="42545" y="12572"/>
                  <a:pt x="44577" y="16128"/>
                  <a:pt x="45465" y="20827"/>
                </a:cubicBezTo>
                <a:lnTo>
                  <a:pt x="37972" y="21970"/>
                </a:lnTo>
                <a:cubicBezTo>
                  <a:pt x="37210" y="18922"/>
                  <a:pt x="35940" y="16636"/>
                  <a:pt x="34163" y="14985"/>
                </a:cubicBezTo>
                <a:cubicBezTo>
                  <a:pt x="32384" y="13461"/>
                  <a:pt x="30098" y="12700"/>
                  <a:pt x="27558" y="12700"/>
                </a:cubicBezTo>
                <a:cubicBezTo>
                  <a:pt x="23621" y="12700"/>
                  <a:pt x="20446" y="14096"/>
                  <a:pt x="18033" y="16890"/>
                </a:cubicBezTo>
                <a:cubicBezTo>
                  <a:pt x="15494" y="19684"/>
                  <a:pt x="14351" y="24129"/>
                  <a:pt x="14351" y="30225"/>
                </a:cubicBezTo>
                <a:cubicBezTo>
                  <a:pt x="14351" y="36448"/>
                  <a:pt x="15494" y="40893"/>
                  <a:pt x="17907" y="43687"/>
                </a:cubicBezTo>
                <a:cubicBezTo>
                  <a:pt x="20192" y="46481"/>
                  <a:pt x="23240" y="47878"/>
                  <a:pt x="27051" y="47878"/>
                </a:cubicBezTo>
                <a:cubicBezTo>
                  <a:pt x="30098" y="47878"/>
                  <a:pt x="32639" y="46862"/>
                  <a:pt x="34797" y="45084"/>
                </a:cubicBezTo>
                <a:cubicBezTo>
                  <a:pt x="36829" y="43179"/>
                  <a:pt x="38100" y="40258"/>
                  <a:pt x="38608" y="36448"/>
                </a:cubicBezTo>
                <a:lnTo>
                  <a:pt x="46227" y="37337"/>
                </a:lnTo>
                <a:cubicBezTo>
                  <a:pt x="45465" y="42671"/>
                  <a:pt x="43307" y="46735"/>
                  <a:pt x="39877" y="49783"/>
                </a:cubicBezTo>
                <a:cubicBezTo>
                  <a:pt x="36448" y="52704"/>
                  <a:pt x="32130" y="54228"/>
                  <a:pt x="27177" y="54228"/>
                </a:cubicBezTo>
                <a:cubicBezTo>
                  <a:pt x="20954" y="54228"/>
                  <a:pt x="15875" y="52196"/>
                  <a:pt x="12065" y="48132"/>
                </a:cubicBezTo>
                <a:cubicBezTo>
                  <a:pt x="8254" y="43941"/>
                  <a:pt x="6350" y="38100"/>
                  <a:pt x="6350" y="30479"/>
                </a:cubicBezTo>
                <a:cubicBezTo>
                  <a:pt x="6350" y="25526"/>
                  <a:pt x="7111" y="21208"/>
                  <a:pt x="8763" y="17398"/>
                </a:cubicBezTo>
                <a:cubicBezTo>
                  <a:pt x="10414" y="13715"/>
                  <a:pt x="12953" y="10921"/>
                  <a:pt x="16255" y="9143"/>
                </a:cubicBezTo>
                <a:cubicBezTo>
                  <a:pt x="19684" y="7238"/>
                  <a:pt x="23240" y="6350"/>
                  <a:pt x="27177"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531361" y="4370578"/>
            <a:ext cx="55626" cy="60578"/>
          </a:xfrm>
          <a:custGeom>
            <a:avLst/>
            <a:gdLst>
              <a:gd name="connsiteX0" fmla="*/ 27813 w 55626"/>
              <a:gd name="connsiteY0" fmla="*/ 6350 h 60578"/>
              <a:gd name="connsiteX1" fmla="*/ 43307 w 55626"/>
              <a:gd name="connsiteY1" fmla="*/ 12572 h 60578"/>
              <a:gd name="connsiteX2" fmla="*/ 49276 w 55626"/>
              <a:gd name="connsiteY2" fmla="*/ 29590 h 60578"/>
              <a:gd name="connsiteX3" fmla="*/ 46609 w 55626"/>
              <a:gd name="connsiteY3" fmla="*/ 43560 h 60578"/>
              <a:gd name="connsiteX4" fmla="*/ 38861 w 55626"/>
              <a:gd name="connsiteY4" fmla="*/ 51434 h 60578"/>
              <a:gd name="connsiteX5" fmla="*/ 27813 w 55626"/>
              <a:gd name="connsiteY5" fmla="*/ 54228 h 60578"/>
              <a:gd name="connsiteX6" fmla="*/ 12319 w 55626"/>
              <a:gd name="connsiteY6" fmla="*/ 48005 h 60578"/>
              <a:gd name="connsiteX7" fmla="*/ 6350 w 55626"/>
              <a:gd name="connsiteY7" fmla="*/ 30225 h 60578"/>
              <a:gd name="connsiteX8" fmla="*/ 13461 w 55626"/>
              <a:gd name="connsiteY8" fmla="*/ 11429 h 60578"/>
              <a:gd name="connsiteX9" fmla="*/ 27813 w 55626"/>
              <a:gd name="connsiteY9" fmla="*/ 6350 h 605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55626" h="60578">
                <a:moveTo>
                  <a:pt x="27813" y="6350"/>
                </a:moveTo>
                <a:cubicBezTo>
                  <a:pt x="34163" y="6350"/>
                  <a:pt x="39242" y="8381"/>
                  <a:pt x="43307" y="12572"/>
                </a:cubicBezTo>
                <a:cubicBezTo>
                  <a:pt x="47244" y="16636"/>
                  <a:pt x="49276" y="22351"/>
                  <a:pt x="49276" y="29590"/>
                </a:cubicBezTo>
                <a:cubicBezTo>
                  <a:pt x="49276" y="35559"/>
                  <a:pt x="48386" y="40131"/>
                  <a:pt x="46609" y="43560"/>
                </a:cubicBezTo>
                <a:cubicBezTo>
                  <a:pt x="44830" y="46862"/>
                  <a:pt x="42291" y="49529"/>
                  <a:pt x="38861" y="51434"/>
                </a:cubicBezTo>
                <a:cubicBezTo>
                  <a:pt x="35559" y="53339"/>
                  <a:pt x="31877" y="54228"/>
                  <a:pt x="27813" y="54228"/>
                </a:cubicBezTo>
                <a:cubicBezTo>
                  <a:pt x="21463" y="54228"/>
                  <a:pt x="16255" y="52196"/>
                  <a:pt x="12319" y="48005"/>
                </a:cubicBezTo>
                <a:cubicBezTo>
                  <a:pt x="8254" y="43941"/>
                  <a:pt x="6350" y="37972"/>
                  <a:pt x="6350" y="30225"/>
                </a:cubicBezTo>
                <a:cubicBezTo>
                  <a:pt x="6350" y="21843"/>
                  <a:pt x="8635" y="15493"/>
                  <a:pt x="13461" y="11429"/>
                </a:cubicBezTo>
                <a:cubicBezTo>
                  <a:pt x="17398" y="8000"/>
                  <a:pt x="22097" y="6350"/>
                  <a:pt x="27813"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479546" y="4361560"/>
            <a:ext cx="48005" cy="61086"/>
          </a:xfrm>
          <a:custGeom>
            <a:avLst/>
            <a:gdLst>
              <a:gd name="connsiteX0" fmla="*/ 6350 w 48005"/>
              <a:gd name="connsiteY0" fmla="*/ 6350 h 61086"/>
              <a:gd name="connsiteX1" fmla="*/ 6350 w 48005"/>
              <a:gd name="connsiteY1" fmla="*/ 54736 h 61086"/>
              <a:gd name="connsiteX2" fmla="*/ 19938 w 48005"/>
              <a:gd name="connsiteY2" fmla="*/ 54736 h 61086"/>
              <a:gd name="connsiteX3" fmla="*/ 29717 w 48005"/>
              <a:gd name="connsiteY3" fmla="*/ 53594 h 61086"/>
              <a:gd name="connsiteX4" fmla="*/ 35432 w 48005"/>
              <a:gd name="connsiteY4" fmla="*/ 50292 h 61086"/>
              <a:gd name="connsiteX5" fmla="*/ 40004 w 48005"/>
              <a:gd name="connsiteY5" fmla="*/ 42291 h 61086"/>
              <a:gd name="connsiteX6" fmla="*/ 41655 w 48005"/>
              <a:gd name="connsiteY6" fmla="*/ 30098 h 61086"/>
              <a:gd name="connsiteX7" fmla="*/ 38480 w 48005"/>
              <a:gd name="connsiteY7" fmla="*/ 14859 h 61086"/>
              <a:gd name="connsiteX8" fmla="*/ 30479 w 48005"/>
              <a:gd name="connsiteY8" fmla="*/ 7747 h 61086"/>
              <a:gd name="connsiteX9" fmla="*/ 19684 w 48005"/>
              <a:gd name="connsiteY9" fmla="*/ 6350 h 61086"/>
              <a:gd name="connsiteX10" fmla="*/ 6350 w 48005"/>
              <a:gd name="connsiteY10" fmla="*/ 6350 h 610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48005" h="61086">
                <a:moveTo>
                  <a:pt x="6350" y="6350"/>
                </a:moveTo>
                <a:lnTo>
                  <a:pt x="6350" y="54736"/>
                </a:lnTo>
                <a:lnTo>
                  <a:pt x="19938" y="54736"/>
                </a:lnTo>
                <a:cubicBezTo>
                  <a:pt x="24129" y="54736"/>
                  <a:pt x="27304" y="54355"/>
                  <a:pt x="29717" y="53594"/>
                </a:cubicBezTo>
                <a:cubicBezTo>
                  <a:pt x="32130" y="52832"/>
                  <a:pt x="34035" y="51689"/>
                  <a:pt x="35432" y="50292"/>
                </a:cubicBezTo>
                <a:cubicBezTo>
                  <a:pt x="37338" y="48260"/>
                  <a:pt x="38988" y="45592"/>
                  <a:pt x="40004" y="42291"/>
                </a:cubicBezTo>
                <a:cubicBezTo>
                  <a:pt x="41147" y="38989"/>
                  <a:pt x="41655" y="34925"/>
                  <a:pt x="41655" y="30098"/>
                </a:cubicBezTo>
                <a:cubicBezTo>
                  <a:pt x="41655" y="23495"/>
                  <a:pt x="40639" y="18415"/>
                  <a:pt x="38480" y="14859"/>
                </a:cubicBezTo>
                <a:cubicBezTo>
                  <a:pt x="36321" y="11303"/>
                  <a:pt x="33654" y="8890"/>
                  <a:pt x="30479" y="7747"/>
                </a:cubicBezTo>
                <a:cubicBezTo>
                  <a:pt x="28320" y="6858"/>
                  <a:pt x="24638" y="6350"/>
                  <a:pt x="19684" y="6350"/>
                </a:cubicBez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3787521" y="4354195"/>
            <a:ext cx="52451" cy="76961"/>
          </a:xfrm>
          <a:custGeom>
            <a:avLst/>
            <a:gdLst>
              <a:gd name="connsiteX0" fmla="*/ 38353 w 52451"/>
              <a:gd name="connsiteY0" fmla="*/ 6350 h 76961"/>
              <a:gd name="connsiteX1" fmla="*/ 46100 w 52451"/>
              <a:gd name="connsiteY1" fmla="*/ 6350 h 76961"/>
              <a:gd name="connsiteX2" fmla="*/ 46100 w 52451"/>
              <a:gd name="connsiteY2" fmla="*/ 69595 h 76961"/>
              <a:gd name="connsiteX3" fmla="*/ 38861 w 52451"/>
              <a:gd name="connsiteY3" fmla="*/ 69595 h 76961"/>
              <a:gd name="connsiteX4" fmla="*/ 38861 w 52451"/>
              <a:gd name="connsiteY4" fmla="*/ 63753 h 76961"/>
              <a:gd name="connsiteX5" fmla="*/ 26034 w 52451"/>
              <a:gd name="connsiteY5" fmla="*/ 70611 h 76961"/>
              <a:gd name="connsiteX6" fmla="*/ 15875 w 52451"/>
              <a:gd name="connsiteY6" fmla="*/ 67564 h 76961"/>
              <a:gd name="connsiteX7" fmla="*/ 8763 w 52451"/>
              <a:gd name="connsiteY7" fmla="*/ 59182 h 76961"/>
              <a:gd name="connsiteX8" fmla="*/ 6350 w 52451"/>
              <a:gd name="connsiteY8" fmla="*/ 46735 h 76961"/>
              <a:gd name="connsiteX9" fmla="*/ 8635 w 52451"/>
              <a:gd name="connsiteY9" fmla="*/ 34289 h 76961"/>
              <a:gd name="connsiteX10" fmla="*/ 15494 w 52451"/>
              <a:gd name="connsiteY10" fmla="*/ 25653 h 76961"/>
              <a:gd name="connsiteX11" fmla="*/ 25653 w 52451"/>
              <a:gd name="connsiteY11" fmla="*/ 22733 h 76961"/>
              <a:gd name="connsiteX12" fmla="*/ 33019 w 52451"/>
              <a:gd name="connsiteY12" fmla="*/ 24510 h 76961"/>
              <a:gd name="connsiteX13" fmla="*/ 38353 w 52451"/>
              <a:gd name="connsiteY13" fmla="*/ 28955 h 76961"/>
              <a:gd name="connsiteX14" fmla="*/ 38353 w 52451"/>
              <a:gd name="connsiteY14" fmla="*/ 6350 h 7696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52451" h="76961">
                <a:moveTo>
                  <a:pt x="38353" y="6350"/>
                </a:moveTo>
                <a:lnTo>
                  <a:pt x="46100" y="6350"/>
                </a:lnTo>
                <a:lnTo>
                  <a:pt x="46100" y="69595"/>
                </a:lnTo>
                <a:lnTo>
                  <a:pt x="38861" y="69595"/>
                </a:lnTo>
                <a:lnTo>
                  <a:pt x="38861" y="63753"/>
                </a:lnTo>
                <a:cubicBezTo>
                  <a:pt x="35940" y="68326"/>
                  <a:pt x="31622" y="70611"/>
                  <a:pt x="26034" y="70611"/>
                </a:cubicBezTo>
                <a:cubicBezTo>
                  <a:pt x="22351" y="70611"/>
                  <a:pt x="19050" y="69595"/>
                  <a:pt x="15875" y="67564"/>
                </a:cubicBezTo>
                <a:cubicBezTo>
                  <a:pt x="12826" y="65532"/>
                  <a:pt x="10540" y="62738"/>
                  <a:pt x="8763" y="59182"/>
                </a:cubicBezTo>
                <a:cubicBezTo>
                  <a:pt x="7111" y="55498"/>
                  <a:pt x="6350" y="51434"/>
                  <a:pt x="6350" y="46735"/>
                </a:cubicBezTo>
                <a:cubicBezTo>
                  <a:pt x="6350" y="42164"/>
                  <a:pt x="7111" y="37972"/>
                  <a:pt x="8635" y="34289"/>
                </a:cubicBezTo>
                <a:cubicBezTo>
                  <a:pt x="10159" y="30479"/>
                  <a:pt x="12445" y="27685"/>
                  <a:pt x="15494" y="25653"/>
                </a:cubicBezTo>
                <a:cubicBezTo>
                  <a:pt x="18541" y="23748"/>
                  <a:pt x="21844" y="22733"/>
                  <a:pt x="25653" y="22733"/>
                </a:cubicBezTo>
                <a:cubicBezTo>
                  <a:pt x="28447" y="22733"/>
                  <a:pt x="30860" y="23240"/>
                  <a:pt x="33019" y="24510"/>
                </a:cubicBezTo>
                <a:cubicBezTo>
                  <a:pt x="35178" y="25653"/>
                  <a:pt x="36957" y="27177"/>
                  <a:pt x="38353" y="28955"/>
                </a:cubicBezTo>
                <a:lnTo>
                  <a:pt x="38353"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672713" y="4354195"/>
            <a:ext cx="20446" cy="75946"/>
          </a:xfrm>
          <a:custGeom>
            <a:avLst/>
            <a:gdLst>
              <a:gd name="connsiteX0" fmla="*/ 6350 w 20446"/>
              <a:gd name="connsiteY0" fmla="*/ 6350 h 75946"/>
              <a:gd name="connsiteX1" fmla="*/ 14096 w 20446"/>
              <a:gd name="connsiteY1" fmla="*/ 6350 h 75946"/>
              <a:gd name="connsiteX2" fmla="*/ 14096 w 20446"/>
              <a:gd name="connsiteY2" fmla="*/ 69595 h 75946"/>
              <a:gd name="connsiteX3" fmla="*/ 6350 w 20446"/>
              <a:gd name="connsiteY3" fmla="*/ 69595 h 75946"/>
              <a:gd name="connsiteX4" fmla="*/ 6350 w 20446"/>
              <a:gd name="connsiteY4" fmla="*/ 6350 h 7594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6" h="75946">
                <a:moveTo>
                  <a:pt x="6350" y="6350"/>
                </a:moveTo>
                <a:lnTo>
                  <a:pt x="14096" y="6350"/>
                </a:lnTo>
                <a:lnTo>
                  <a:pt x="14096" y="69595"/>
                </a:lnTo>
                <a:lnTo>
                  <a:pt x="6350" y="69595"/>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627246" y="4354195"/>
            <a:ext cx="50673" cy="75946"/>
          </a:xfrm>
          <a:custGeom>
            <a:avLst/>
            <a:gdLst>
              <a:gd name="connsiteX0" fmla="*/ 6350 w 50673"/>
              <a:gd name="connsiteY0" fmla="*/ 6350 h 75946"/>
              <a:gd name="connsiteX1" fmla="*/ 14097 w 50673"/>
              <a:gd name="connsiteY1" fmla="*/ 6350 h 75946"/>
              <a:gd name="connsiteX2" fmla="*/ 14097 w 50673"/>
              <a:gd name="connsiteY2" fmla="*/ 42417 h 75946"/>
              <a:gd name="connsiteX3" fmla="*/ 32512 w 50673"/>
              <a:gd name="connsiteY3" fmla="*/ 23748 h 75946"/>
              <a:gd name="connsiteX4" fmla="*/ 42545 w 50673"/>
              <a:gd name="connsiteY4" fmla="*/ 23748 h 75946"/>
              <a:gd name="connsiteX5" fmla="*/ 25019 w 50673"/>
              <a:gd name="connsiteY5" fmla="*/ 40766 h 75946"/>
              <a:gd name="connsiteX6" fmla="*/ 44323 w 50673"/>
              <a:gd name="connsiteY6" fmla="*/ 69595 h 75946"/>
              <a:gd name="connsiteX7" fmla="*/ 34798 w 50673"/>
              <a:gd name="connsiteY7" fmla="*/ 69595 h 75946"/>
              <a:gd name="connsiteX8" fmla="*/ 19558 w 50673"/>
              <a:gd name="connsiteY8" fmla="*/ 46101 h 75946"/>
              <a:gd name="connsiteX9" fmla="*/ 14097 w 50673"/>
              <a:gd name="connsiteY9" fmla="*/ 51434 h 75946"/>
              <a:gd name="connsiteX10" fmla="*/ 14097 w 50673"/>
              <a:gd name="connsiteY10" fmla="*/ 69595 h 75946"/>
              <a:gd name="connsiteX11" fmla="*/ 6350 w 50673"/>
              <a:gd name="connsiteY11" fmla="*/ 69595 h 75946"/>
              <a:gd name="connsiteX12" fmla="*/ 6350 w 50673"/>
              <a:gd name="connsiteY12"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50673" h="75946">
                <a:moveTo>
                  <a:pt x="6350" y="6350"/>
                </a:moveTo>
                <a:lnTo>
                  <a:pt x="14097" y="6350"/>
                </a:lnTo>
                <a:lnTo>
                  <a:pt x="14097" y="42417"/>
                </a:lnTo>
                <a:lnTo>
                  <a:pt x="32512" y="23748"/>
                </a:lnTo>
                <a:lnTo>
                  <a:pt x="42545" y="23748"/>
                </a:lnTo>
                <a:lnTo>
                  <a:pt x="25019" y="40766"/>
                </a:lnTo>
                <a:lnTo>
                  <a:pt x="44323" y="69595"/>
                </a:lnTo>
                <a:lnTo>
                  <a:pt x="34798" y="69595"/>
                </a:lnTo>
                <a:lnTo>
                  <a:pt x="19558" y="46101"/>
                </a:lnTo>
                <a:lnTo>
                  <a:pt x="14097" y="51434"/>
                </a:lnTo>
                <a:lnTo>
                  <a:pt x="14097" y="69595"/>
                </a:lnTo>
                <a:lnTo>
                  <a:pt x="6350" y="69595"/>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471164" y="4354195"/>
            <a:ext cx="65023" cy="75946"/>
          </a:xfrm>
          <a:custGeom>
            <a:avLst/>
            <a:gdLst>
              <a:gd name="connsiteX0" fmla="*/ 6350 w 65023"/>
              <a:gd name="connsiteY0" fmla="*/ 6350 h 75946"/>
              <a:gd name="connsiteX1" fmla="*/ 28194 w 65023"/>
              <a:gd name="connsiteY1" fmla="*/ 6350 h 75946"/>
              <a:gd name="connsiteX2" fmla="*/ 39496 w 65023"/>
              <a:gd name="connsiteY2" fmla="*/ 7239 h 75946"/>
              <a:gd name="connsiteX3" fmla="*/ 48767 w 65023"/>
              <a:gd name="connsiteY3" fmla="*/ 11683 h 75946"/>
              <a:gd name="connsiteX4" fmla="*/ 56260 w 65023"/>
              <a:gd name="connsiteY4" fmla="*/ 22605 h 75946"/>
              <a:gd name="connsiteX5" fmla="*/ 58673 w 65023"/>
              <a:gd name="connsiteY5" fmla="*/ 37591 h 75946"/>
              <a:gd name="connsiteX6" fmla="*/ 57022 w 65023"/>
              <a:gd name="connsiteY6" fmla="*/ 50419 h 75946"/>
              <a:gd name="connsiteX7" fmla="*/ 52704 w 65023"/>
              <a:gd name="connsiteY7" fmla="*/ 59563 h 75946"/>
              <a:gd name="connsiteX8" fmla="*/ 46989 w 65023"/>
              <a:gd name="connsiteY8" fmla="*/ 65277 h 75946"/>
              <a:gd name="connsiteX9" fmla="*/ 39370 w 65023"/>
              <a:gd name="connsiteY9" fmla="*/ 68452 h 75946"/>
              <a:gd name="connsiteX10" fmla="*/ 29209 w 65023"/>
              <a:gd name="connsiteY10" fmla="*/ 69595 h 75946"/>
              <a:gd name="connsiteX11" fmla="*/ 6350 w 65023"/>
              <a:gd name="connsiteY11" fmla="*/ 69595 h 75946"/>
              <a:gd name="connsiteX12" fmla="*/ 6350 w 65023"/>
              <a:gd name="connsiteY12"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65023" h="75946">
                <a:moveTo>
                  <a:pt x="6350" y="6350"/>
                </a:moveTo>
                <a:lnTo>
                  <a:pt x="28194" y="6350"/>
                </a:lnTo>
                <a:cubicBezTo>
                  <a:pt x="33146" y="6350"/>
                  <a:pt x="36829" y="6603"/>
                  <a:pt x="39496" y="7239"/>
                </a:cubicBezTo>
                <a:cubicBezTo>
                  <a:pt x="43052" y="8001"/>
                  <a:pt x="46227" y="9525"/>
                  <a:pt x="48767" y="11683"/>
                </a:cubicBezTo>
                <a:cubicBezTo>
                  <a:pt x="52070" y="14604"/>
                  <a:pt x="54609" y="18160"/>
                  <a:pt x="56260" y="22605"/>
                </a:cubicBezTo>
                <a:cubicBezTo>
                  <a:pt x="57911" y="26923"/>
                  <a:pt x="58673" y="32003"/>
                  <a:pt x="58673" y="37591"/>
                </a:cubicBezTo>
                <a:cubicBezTo>
                  <a:pt x="58673" y="42417"/>
                  <a:pt x="58165" y="46608"/>
                  <a:pt x="57022" y="50419"/>
                </a:cubicBezTo>
                <a:cubicBezTo>
                  <a:pt x="55879" y="54101"/>
                  <a:pt x="54482" y="57150"/>
                  <a:pt x="52704" y="59563"/>
                </a:cubicBezTo>
                <a:cubicBezTo>
                  <a:pt x="50926" y="61976"/>
                  <a:pt x="49021" y="63880"/>
                  <a:pt x="46989" y="65277"/>
                </a:cubicBezTo>
                <a:cubicBezTo>
                  <a:pt x="44830" y="66675"/>
                  <a:pt x="42290" y="67817"/>
                  <a:pt x="39370" y="68452"/>
                </a:cubicBezTo>
                <a:cubicBezTo>
                  <a:pt x="36448" y="69214"/>
                  <a:pt x="33020" y="69595"/>
                  <a:pt x="29209" y="69595"/>
                </a:cubicBezTo>
                <a:lnTo>
                  <a:pt x="6350" y="69595"/>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2488310" y="4253103"/>
            <a:ext cx="42037" cy="64389"/>
          </a:xfrm>
          <a:custGeom>
            <a:avLst/>
            <a:gdLst>
              <a:gd name="connsiteX0" fmla="*/ 0 w 42037"/>
              <a:gd name="connsiteY0" fmla="*/ 0 h 64389"/>
              <a:gd name="connsiteX1" fmla="*/ 8382 w 42037"/>
              <a:gd name="connsiteY1" fmla="*/ 0 h 64389"/>
              <a:gd name="connsiteX2" fmla="*/ 17907 w 42037"/>
              <a:gd name="connsiteY2" fmla="*/ 26542 h 64389"/>
              <a:gd name="connsiteX3" fmla="*/ 21209 w 42037"/>
              <a:gd name="connsiteY3" fmla="*/ 37210 h 64389"/>
              <a:gd name="connsiteX4" fmla="*/ 24384 w 42037"/>
              <a:gd name="connsiteY4" fmla="*/ 26669 h 64389"/>
              <a:gd name="connsiteX5" fmla="*/ 34290 w 42037"/>
              <a:gd name="connsiteY5" fmla="*/ 0 h 64389"/>
              <a:gd name="connsiteX6" fmla="*/ 42037 w 42037"/>
              <a:gd name="connsiteY6" fmla="*/ 0 h 64389"/>
              <a:gd name="connsiteX7" fmla="*/ 24511 w 42037"/>
              <a:gd name="connsiteY7" fmla="*/ 46608 h 64389"/>
              <a:gd name="connsiteX8" fmla="*/ 20193 w 42037"/>
              <a:gd name="connsiteY8" fmla="*/ 57022 h 64389"/>
              <a:gd name="connsiteX9" fmla="*/ 15494 w 42037"/>
              <a:gd name="connsiteY9" fmla="*/ 62610 h 64389"/>
              <a:gd name="connsiteX10" fmla="*/ 9017 w 42037"/>
              <a:gd name="connsiteY10" fmla="*/ 64388 h 64389"/>
              <a:gd name="connsiteX11" fmla="*/ 4064 w 42037"/>
              <a:gd name="connsiteY11" fmla="*/ 63500 h 64389"/>
              <a:gd name="connsiteX12" fmla="*/ 3175 w 42037"/>
              <a:gd name="connsiteY12" fmla="*/ 56133 h 64389"/>
              <a:gd name="connsiteX13" fmla="*/ 7620 w 42037"/>
              <a:gd name="connsiteY13" fmla="*/ 56895 h 64389"/>
              <a:gd name="connsiteX14" fmla="*/ 11811 w 42037"/>
              <a:gd name="connsiteY14" fmla="*/ 56006 h 64389"/>
              <a:gd name="connsiteX15" fmla="*/ 14351 w 42037"/>
              <a:gd name="connsiteY15" fmla="*/ 53593 h 64389"/>
              <a:gd name="connsiteX16" fmla="*/ 16764 w 42037"/>
              <a:gd name="connsiteY16" fmla="*/ 47878 h 64389"/>
              <a:gd name="connsiteX17" fmla="*/ 17399 w 42037"/>
              <a:gd name="connsiteY17" fmla="*/ 45973 h 64389"/>
              <a:gd name="connsiteX18" fmla="*/ 0 w 42037"/>
              <a:gd name="connsiteY18" fmla="*/ 0 h 643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2037" h="64389">
                <a:moveTo>
                  <a:pt x="0" y="0"/>
                </a:moveTo>
                <a:lnTo>
                  <a:pt x="8382" y="0"/>
                </a:lnTo>
                <a:lnTo>
                  <a:pt x="17907" y="26542"/>
                </a:lnTo>
                <a:cubicBezTo>
                  <a:pt x="19177" y="29971"/>
                  <a:pt x="20320" y="33400"/>
                  <a:pt x="21209" y="37210"/>
                </a:cubicBezTo>
                <a:cubicBezTo>
                  <a:pt x="22098" y="33654"/>
                  <a:pt x="23241" y="30098"/>
                  <a:pt x="24384" y="26669"/>
                </a:cubicBezTo>
                <a:lnTo>
                  <a:pt x="34290" y="0"/>
                </a:lnTo>
                <a:lnTo>
                  <a:pt x="42037" y="0"/>
                </a:lnTo>
                <a:lnTo>
                  <a:pt x="24511" y="46608"/>
                </a:lnTo>
                <a:cubicBezTo>
                  <a:pt x="22733" y="51688"/>
                  <a:pt x="21209" y="55117"/>
                  <a:pt x="20193" y="57022"/>
                </a:cubicBezTo>
                <a:cubicBezTo>
                  <a:pt x="18796" y="59562"/>
                  <a:pt x="17272" y="61467"/>
                  <a:pt x="15494" y="62610"/>
                </a:cubicBezTo>
                <a:cubicBezTo>
                  <a:pt x="13716" y="63880"/>
                  <a:pt x="11557" y="64388"/>
                  <a:pt x="9017" y="64388"/>
                </a:cubicBezTo>
                <a:cubicBezTo>
                  <a:pt x="7620" y="64388"/>
                  <a:pt x="5969" y="64134"/>
                  <a:pt x="4064" y="63500"/>
                </a:cubicBezTo>
                <a:lnTo>
                  <a:pt x="3175" y="56133"/>
                </a:lnTo>
                <a:cubicBezTo>
                  <a:pt x="4953" y="56641"/>
                  <a:pt x="6350" y="56895"/>
                  <a:pt x="7620" y="56895"/>
                </a:cubicBezTo>
                <a:cubicBezTo>
                  <a:pt x="9398" y="56895"/>
                  <a:pt x="10795" y="56641"/>
                  <a:pt x="11811" y="56006"/>
                </a:cubicBezTo>
                <a:cubicBezTo>
                  <a:pt x="12827" y="55498"/>
                  <a:pt x="13716" y="54609"/>
                  <a:pt x="14351" y="53593"/>
                </a:cubicBezTo>
                <a:cubicBezTo>
                  <a:pt x="14859" y="52831"/>
                  <a:pt x="15621" y="50926"/>
                  <a:pt x="16764" y="47878"/>
                </a:cubicBezTo>
                <a:cubicBezTo>
                  <a:pt x="16891" y="47370"/>
                  <a:pt x="17145" y="46735"/>
                  <a:pt x="17399" y="45973"/>
                </a:cubicBez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2448560" y="4253103"/>
            <a:ext cx="7747" cy="45846"/>
          </a:xfrm>
          <a:custGeom>
            <a:avLst/>
            <a:gdLst>
              <a:gd name="connsiteX0" fmla="*/ 3873 w 7747"/>
              <a:gd name="connsiteY0" fmla="*/ 0 h 45846"/>
              <a:gd name="connsiteX1" fmla="*/ 3873 w 7747"/>
              <a:gd name="connsiteY1" fmla="*/ 45846 h 45846"/>
            </a:gdLst>
            <a:ahLst/>
            <a:cxnLst>
              <a:cxn ang="0">
                <a:pos x="connsiteX0" y="connsiteY0"/>
              </a:cxn>
              <a:cxn ang="1">
                <a:pos x="connsiteX1" y="connsiteY1"/>
              </a:cxn>
            </a:cxnLst>
            <a:rect l="l" t="t" r="r" b="b"/>
            <a:pathLst>
              <a:path w="7747" h="45846">
                <a:moveTo>
                  <a:pt x="3873" y="0"/>
                </a:moveTo>
                <a:lnTo>
                  <a:pt x="3873" y="45846"/>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2464054" y="4237101"/>
            <a:ext cx="22352" cy="62483"/>
          </a:xfrm>
          <a:custGeom>
            <a:avLst/>
            <a:gdLst>
              <a:gd name="connsiteX0" fmla="*/ 13461 w 22352"/>
              <a:gd name="connsiteY0" fmla="*/ 0 h 62483"/>
              <a:gd name="connsiteX1" fmla="*/ 13461 w 22352"/>
              <a:gd name="connsiteY1" fmla="*/ 16002 h 62483"/>
              <a:gd name="connsiteX2" fmla="*/ 21208 w 22352"/>
              <a:gd name="connsiteY2" fmla="*/ 16002 h 62483"/>
              <a:gd name="connsiteX3" fmla="*/ 21208 w 22352"/>
              <a:gd name="connsiteY3" fmla="*/ 22097 h 62483"/>
              <a:gd name="connsiteX4" fmla="*/ 13461 w 22352"/>
              <a:gd name="connsiteY4" fmla="*/ 22097 h 62483"/>
              <a:gd name="connsiteX5" fmla="*/ 13461 w 22352"/>
              <a:gd name="connsiteY5" fmla="*/ 48895 h 62483"/>
              <a:gd name="connsiteX6" fmla="*/ 13842 w 22352"/>
              <a:gd name="connsiteY6" fmla="*/ 53085 h 62483"/>
              <a:gd name="connsiteX7" fmla="*/ 15239 w 22352"/>
              <a:gd name="connsiteY7" fmla="*/ 54609 h 62483"/>
              <a:gd name="connsiteX8" fmla="*/ 17779 w 22352"/>
              <a:gd name="connsiteY8" fmla="*/ 55245 h 62483"/>
              <a:gd name="connsiteX9" fmla="*/ 21208 w 22352"/>
              <a:gd name="connsiteY9" fmla="*/ 54864 h 62483"/>
              <a:gd name="connsiteX10" fmla="*/ 22351 w 22352"/>
              <a:gd name="connsiteY10" fmla="*/ 61721 h 62483"/>
              <a:gd name="connsiteX11" fmla="*/ 16510 w 22352"/>
              <a:gd name="connsiteY11" fmla="*/ 62483 h 62483"/>
              <a:gd name="connsiteX12" fmla="*/ 9905 w 22352"/>
              <a:gd name="connsiteY12" fmla="*/ 61086 h 62483"/>
              <a:gd name="connsiteX13" fmla="*/ 6603 w 22352"/>
              <a:gd name="connsiteY13" fmla="*/ 57530 h 62483"/>
              <a:gd name="connsiteX14" fmla="*/ 5714 w 22352"/>
              <a:gd name="connsiteY14" fmla="*/ 48386 h 62483"/>
              <a:gd name="connsiteX15" fmla="*/ 5714 w 22352"/>
              <a:gd name="connsiteY15" fmla="*/ 22097 h 62483"/>
              <a:gd name="connsiteX16" fmla="*/ 0 w 22352"/>
              <a:gd name="connsiteY16" fmla="*/ 22097 h 62483"/>
              <a:gd name="connsiteX17" fmla="*/ 0 w 22352"/>
              <a:gd name="connsiteY17" fmla="*/ 16002 h 62483"/>
              <a:gd name="connsiteX18" fmla="*/ 5714 w 22352"/>
              <a:gd name="connsiteY18" fmla="*/ 16002 h 62483"/>
              <a:gd name="connsiteX19" fmla="*/ 5714 w 22352"/>
              <a:gd name="connsiteY19" fmla="*/ 4698 h 62483"/>
              <a:gd name="connsiteX20" fmla="*/ 13461 w 22352"/>
              <a:gd name="connsiteY20" fmla="*/ 0 h 624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22352" h="62483">
                <a:moveTo>
                  <a:pt x="13461" y="0"/>
                </a:moveTo>
                <a:lnTo>
                  <a:pt x="13461" y="16002"/>
                </a:lnTo>
                <a:lnTo>
                  <a:pt x="21208" y="16002"/>
                </a:lnTo>
                <a:lnTo>
                  <a:pt x="21208" y="22097"/>
                </a:lnTo>
                <a:lnTo>
                  <a:pt x="13461" y="22097"/>
                </a:lnTo>
                <a:lnTo>
                  <a:pt x="13461" y="48895"/>
                </a:lnTo>
                <a:cubicBezTo>
                  <a:pt x="13461" y="51053"/>
                  <a:pt x="13588" y="52451"/>
                  <a:pt x="13842" y="53085"/>
                </a:cubicBezTo>
                <a:cubicBezTo>
                  <a:pt x="14097" y="53720"/>
                  <a:pt x="14604" y="54228"/>
                  <a:pt x="15239" y="54609"/>
                </a:cubicBezTo>
                <a:cubicBezTo>
                  <a:pt x="15747" y="54990"/>
                  <a:pt x="16636" y="55245"/>
                  <a:pt x="17779" y="55245"/>
                </a:cubicBezTo>
                <a:cubicBezTo>
                  <a:pt x="18669" y="55245"/>
                  <a:pt x="19811" y="55117"/>
                  <a:pt x="21208" y="54864"/>
                </a:cubicBezTo>
                <a:lnTo>
                  <a:pt x="22351" y="61721"/>
                </a:lnTo>
                <a:cubicBezTo>
                  <a:pt x="20192" y="62229"/>
                  <a:pt x="18288" y="62483"/>
                  <a:pt x="16510" y="62483"/>
                </a:cubicBezTo>
                <a:cubicBezTo>
                  <a:pt x="13716" y="62483"/>
                  <a:pt x="11429" y="61976"/>
                  <a:pt x="9905" y="61086"/>
                </a:cubicBezTo>
                <a:cubicBezTo>
                  <a:pt x="8381" y="60197"/>
                  <a:pt x="7238" y="59054"/>
                  <a:pt x="6603" y="57530"/>
                </a:cubicBezTo>
                <a:cubicBezTo>
                  <a:pt x="5969" y="56133"/>
                  <a:pt x="5714" y="53085"/>
                  <a:pt x="5714" y="48386"/>
                </a:cubicBezTo>
                <a:lnTo>
                  <a:pt x="5714" y="22097"/>
                </a:lnTo>
                <a:lnTo>
                  <a:pt x="0" y="22097"/>
                </a:lnTo>
                <a:lnTo>
                  <a:pt x="0" y="16002"/>
                </a:lnTo>
                <a:lnTo>
                  <a:pt x="5714" y="16002"/>
                </a:lnTo>
                <a:lnTo>
                  <a:pt x="5714" y="4698"/>
                </a:lnTo>
                <a:lnTo>
                  <a:pt x="13461"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2448560" y="4235703"/>
            <a:ext cx="7747" cy="8890"/>
          </a:xfrm>
          <a:custGeom>
            <a:avLst/>
            <a:gdLst>
              <a:gd name="connsiteX0" fmla="*/ 0 w 7747"/>
              <a:gd name="connsiteY0" fmla="*/ 0 h 8890"/>
              <a:gd name="connsiteX1" fmla="*/ 7747 w 7747"/>
              <a:gd name="connsiteY1" fmla="*/ 0 h 8890"/>
              <a:gd name="connsiteX2" fmla="*/ 7747 w 7747"/>
              <a:gd name="connsiteY2" fmla="*/ 8890 h 8890"/>
              <a:gd name="connsiteX3" fmla="*/ 0 w 7747"/>
              <a:gd name="connsiteY3" fmla="*/ 8890 h 8890"/>
              <a:gd name="connsiteX4" fmla="*/ 0 w 7747"/>
              <a:gd name="connsiteY4" fmla="*/ 0 h 88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47" h="8890">
                <a:moveTo>
                  <a:pt x="0" y="0"/>
                </a:moveTo>
                <a:lnTo>
                  <a:pt x="7747" y="0"/>
                </a:lnTo>
                <a:lnTo>
                  <a:pt x="7747" y="8890"/>
                </a:lnTo>
                <a:lnTo>
                  <a:pt x="0" y="8890"/>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2383154" y="4234560"/>
            <a:ext cx="55880" cy="65405"/>
          </a:xfrm>
          <a:custGeom>
            <a:avLst/>
            <a:gdLst>
              <a:gd name="connsiteX0" fmla="*/ 29845 w 55880"/>
              <a:gd name="connsiteY0" fmla="*/ 0 h 65405"/>
              <a:gd name="connsiteX1" fmla="*/ 45720 w 55880"/>
              <a:gd name="connsiteY1" fmla="*/ 4826 h 65405"/>
              <a:gd name="connsiteX2" fmla="*/ 54737 w 55880"/>
              <a:gd name="connsiteY2" fmla="*/ 18415 h 65405"/>
              <a:gd name="connsiteX3" fmla="*/ 46609 w 55880"/>
              <a:gd name="connsiteY3" fmla="*/ 20447 h 65405"/>
              <a:gd name="connsiteX4" fmla="*/ 40132 w 55880"/>
              <a:gd name="connsiteY4" fmla="*/ 10286 h 65405"/>
              <a:gd name="connsiteX5" fmla="*/ 29591 w 55880"/>
              <a:gd name="connsiteY5" fmla="*/ 7239 h 65405"/>
              <a:gd name="connsiteX6" fmla="*/ 17399 w 55880"/>
              <a:gd name="connsiteY6" fmla="*/ 10667 h 65405"/>
              <a:gd name="connsiteX7" fmla="*/ 10541 w 55880"/>
              <a:gd name="connsiteY7" fmla="*/ 20066 h 65405"/>
              <a:gd name="connsiteX8" fmla="*/ 8509 w 55880"/>
              <a:gd name="connsiteY8" fmla="*/ 32258 h 65405"/>
              <a:gd name="connsiteX9" fmla="*/ 10922 w 55880"/>
              <a:gd name="connsiteY9" fmla="*/ 46354 h 65405"/>
              <a:gd name="connsiteX10" fmla="*/ 18288 w 55880"/>
              <a:gd name="connsiteY10" fmla="*/ 55372 h 65405"/>
              <a:gd name="connsiteX11" fmla="*/ 28955 w 55880"/>
              <a:gd name="connsiteY11" fmla="*/ 58292 h 65405"/>
              <a:gd name="connsiteX12" fmla="*/ 40894 w 55880"/>
              <a:gd name="connsiteY12" fmla="*/ 54229 h 65405"/>
              <a:gd name="connsiteX13" fmla="*/ 47498 w 55880"/>
              <a:gd name="connsiteY13" fmla="*/ 42164 h 65405"/>
              <a:gd name="connsiteX14" fmla="*/ 55880 w 55880"/>
              <a:gd name="connsiteY14" fmla="*/ 44323 h 65405"/>
              <a:gd name="connsiteX15" fmla="*/ 46355 w 55880"/>
              <a:gd name="connsiteY15" fmla="*/ 60071 h 65405"/>
              <a:gd name="connsiteX16" fmla="*/ 29718 w 55880"/>
              <a:gd name="connsiteY16" fmla="*/ 65404 h 65405"/>
              <a:gd name="connsiteX17" fmla="*/ 13080 w 55880"/>
              <a:gd name="connsiteY17" fmla="*/ 61341 h 65405"/>
              <a:gd name="connsiteX18" fmla="*/ 3302 w 55880"/>
              <a:gd name="connsiteY18" fmla="*/ 49276 h 65405"/>
              <a:gd name="connsiteX19" fmla="*/ 0 w 55880"/>
              <a:gd name="connsiteY19" fmla="*/ 32258 h 65405"/>
              <a:gd name="connsiteX20" fmla="*/ 3683 w 55880"/>
              <a:gd name="connsiteY20" fmla="*/ 14985 h 65405"/>
              <a:gd name="connsiteX21" fmla="*/ 14477 w 55880"/>
              <a:gd name="connsiteY21" fmla="*/ 3810 h 65405"/>
              <a:gd name="connsiteX22" fmla="*/ 29845 w 55880"/>
              <a:gd name="connsiteY22" fmla="*/ 0 h 654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55880" h="65405">
                <a:moveTo>
                  <a:pt x="29845" y="0"/>
                </a:moveTo>
                <a:cubicBezTo>
                  <a:pt x="36195" y="0"/>
                  <a:pt x="41402" y="1651"/>
                  <a:pt x="45720" y="4826"/>
                </a:cubicBezTo>
                <a:cubicBezTo>
                  <a:pt x="50038" y="8128"/>
                  <a:pt x="53086" y="12573"/>
                  <a:pt x="54737" y="18415"/>
                </a:cubicBezTo>
                <a:lnTo>
                  <a:pt x="46609" y="20447"/>
                </a:lnTo>
                <a:cubicBezTo>
                  <a:pt x="45085" y="15748"/>
                  <a:pt x="42926" y="12446"/>
                  <a:pt x="40132" y="10286"/>
                </a:cubicBezTo>
                <a:cubicBezTo>
                  <a:pt x="37338" y="8254"/>
                  <a:pt x="33909" y="7239"/>
                  <a:pt x="29591" y="7239"/>
                </a:cubicBezTo>
                <a:cubicBezTo>
                  <a:pt x="24765" y="7239"/>
                  <a:pt x="20701" y="8382"/>
                  <a:pt x="17399" y="10667"/>
                </a:cubicBezTo>
                <a:cubicBezTo>
                  <a:pt x="14224" y="13080"/>
                  <a:pt x="11938" y="16129"/>
                  <a:pt x="10541" y="20066"/>
                </a:cubicBezTo>
                <a:cubicBezTo>
                  <a:pt x="9271" y="24003"/>
                  <a:pt x="8509" y="28067"/>
                  <a:pt x="8509" y="32258"/>
                </a:cubicBezTo>
                <a:cubicBezTo>
                  <a:pt x="8509" y="37592"/>
                  <a:pt x="9398" y="42291"/>
                  <a:pt x="10922" y="46354"/>
                </a:cubicBezTo>
                <a:cubicBezTo>
                  <a:pt x="12446" y="50292"/>
                  <a:pt x="14986" y="53340"/>
                  <a:pt x="18288" y="55372"/>
                </a:cubicBezTo>
                <a:cubicBezTo>
                  <a:pt x="21590" y="57277"/>
                  <a:pt x="25146" y="58292"/>
                  <a:pt x="28955" y="58292"/>
                </a:cubicBezTo>
                <a:cubicBezTo>
                  <a:pt x="33655" y="58292"/>
                  <a:pt x="37592" y="56896"/>
                  <a:pt x="40894" y="54229"/>
                </a:cubicBezTo>
                <a:cubicBezTo>
                  <a:pt x="44196" y="51561"/>
                  <a:pt x="46355" y="47498"/>
                  <a:pt x="47498" y="42164"/>
                </a:cubicBezTo>
                <a:lnTo>
                  <a:pt x="55880" y="44323"/>
                </a:lnTo>
                <a:cubicBezTo>
                  <a:pt x="54102" y="51180"/>
                  <a:pt x="50927" y="56388"/>
                  <a:pt x="46355" y="60071"/>
                </a:cubicBezTo>
                <a:cubicBezTo>
                  <a:pt x="41783" y="63627"/>
                  <a:pt x="36322" y="65404"/>
                  <a:pt x="29718" y="65404"/>
                </a:cubicBezTo>
                <a:cubicBezTo>
                  <a:pt x="22860" y="65404"/>
                  <a:pt x="17272" y="64135"/>
                  <a:pt x="13080" y="61341"/>
                </a:cubicBezTo>
                <a:cubicBezTo>
                  <a:pt x="8763" y="58547"/>
                  <a:pt x="5461" y="54483"/>
                  <a:pt x="3302" y="49276"/>
                </a:cubicBezTo>
                <a:cubicBezTo>
                  <a:pt x="1016" y="43942"/>
                  <a:pt x="0" y="38354"/>
                  <a:pt x="0" y="32258"/>
                </a:cubicBezTo>
                <a:cubicBezTo>
                  <a:pt x="0" y="25654"/>
                  <a:pt x="1143" y="19939"/>
                  <a:pt x="3683" y="14985"/>
                </a:cubicBezTo>
                <a:cubicBezTo>
                  <a:pt x="6223" y="10160"/>
                  <a:pt x="9779" y="6350"/>
                  <a:pt x="14477" y="3810"/>
                </a:cubicBezTo>
                <a:cubicBezTo>
                  <a:pt x="19050" y="1270"/>
                  <a:pt x="24257" y="0"/>
                  <a:pt x="29845" y="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2481960" y="4246753"/>
            <a:ext cx="54737" cy="77089"/>
          </a:xfrm>
          <a:custGeom>
            <a:avLst/>
            <a:gdLst>
              <a:gd name="connsiteX0" fmla="*/ 6350 w 54737"/>
              <a:gd name="connsiteY0" fmla="*/ 6350 h 77089"/>
              <a:gd name="connsiteX1" fmla="*/ 14732 w 54737"/>
              <a:gd name="connsiteY1" fmla="*/ 6350 h 77089"/>
              <a:gd name="connsiteX2" fmla="*/ 24257 w 54737"/>
              <a:gd name="connsiteY2" fmla="*/ 32892 h 77089"/>
              <a:gd name="connsiteX3" fmla="*/ 27559 w 54737"/>
              <a:gd name="connsiteY3" fmla="*/ 43560 h 77089"/>
              <a:gd name="connsiteX4" fmla="*/ 30734 w 54737"/>
              <a:gd name="connsiteY4" fmla="*/ 33019 h 77089"/>
              <a:gd name="connsiteX5" fmla="*/ 40640 w 54737"/>
              <a:gd name="connsiteY5" fmla="*/ 6350 h 77089"/>
              <a:gd name="connsiteX6" fmla="*/ 48387 w 54737"/>
              <a:gd name="connsiteY6" fmla="*/ 6350 h 77089"/>
              <a:gd name="connsiteX7" fmla="*/ 30861 w 54737"/>
              <a:gd name="connsiteY7" fmla="*/ 52958 h 77089"/>
              <a:gd name="connsiteX8" fmla="*/ 26543 w 54737"/>
              <a:gd name="connsiteY8" fmla="*/ 63372 h 77089"/>
              <a:gd name="connsiteX9" fmla="*/ 21844 w 54737"/>
              <a:gd name="connsiteY9" fmla="*/ 68960 h 77089"/>
              <a:gd name="connsiteX10" fmla="*/ 15367 w 54737"/>
              <a:gd name="connsiteY10" fmla="*/ 70738 h 77089"/>
              <a:gd name="connsiteX11" fmla="*/ 10414 w 54737"/>
              <a:gd name="connsiteY11" fmla="*/ 69850 h 77089"/>
              <a:gd name="connsiteX12" fmla="*/ 9525 w 54737"/>
              <a:gd name="connsiteY12" fmla="*/ 62483 h 77089"/>
              <a:gd name="connsiteX13" fmla="*/ 13970 w 54737"/>
              <a:gd name="connsiteY13" fmla="*/ 63245 h 77089"/>
              <a:gd name="connsiteX14" fmla="*/ 18161 w 54737"/>
              <a:gd name="connsiteY14" fmla="*/ 62356 h 77089"/>
              <a:gd name="connsiteX15" fmla="*/ 20701 w 54737"/>
              <a:gd name="connsiteY15" fmla="*/ 59943 h 77089"/>
              <a:gd name="connsiteX16" fmla="*/ 23114 w 54737"/>
              <a:gd name="connsiteY16" fmla="*/ 54228 h 77089"/>
              <a:gd name="connsiteX17" fmla="*/ 23749 w 54737"/>
              <a:gd name="connsiteY17" fmla="*/ 52323 h 77089"/>
              <a:gd name="connsiteX18" fmla="*/ 6350 w 54737"/>
              <a:gd name="connsiteY18" fmla="*/ 6350 h 770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54737" h="77089">
                <a:moveTo>
                  <a:pt x="6350" y="6350"/>
                </a:moveTo>
                <a:lnTo>
                  <a:pt x="14732" y="6350"/>
                </a:lnTo>
                <a:lnTo>
                  <a:pt x="24257" y="32892"/>
                </a:lnTo>
                <a:cubicBezTo>
                  <a:pt x="25527" y="36321"/>
                  <a:pt x="26670" y="39750"/>
                  <a:pt x="27559" y="43560"/>
                </a:cubicBezTo>
                <a:cubicBezTo>
                  <a:pt x="28448" y="40004"/>
                  <a:pt x="29591" y="36448"/>
                  <a:pt x="30734" y="33019"/>
                </a:cubicBezTo>
                <a:lnTo>
                  <a:pt x="40640" y="6350"/>
                </a:lnTo>
                <a:lnTo>
                  <a:pt x="48387" y="6350"/>
                </a:lnTo>
                <a:lnTo>
                  <a:pt x="30861" y="52958"/>
                </a:lnTo>
                <a:cubicBezTo>
                  <a:pt x="29083" y="58038"/>
                  <a:pt x="27559" y="61467"/>
                  <a:pt x="26543" y="63372"/>
                </a:cubicBezTo>
                <a:cubicBezTo>
                  <a:pt x="25146" y="65912"/>
                  <a:pt x="23622" y="67817"/>
                  <a:pt x="21844" y="68960"/>
                </a:cubicBezTo>
                <a:cubicBezTo>
                  <a:pt x="20066" y="70230"/>
                  <a:pt x="17907" y="70738"/>
                  <a:pt x="15367" y="70738"/>
                </a:cubicBezTo>
                <a:cubicBezTo>
                  <a:pt x="13970" y="70738"/>
                  <a:pt x="12319" y="70484"/>
                  <a:pt x="10414" y="69850"/>
                </a:cubicBezTo>
                <a:lnTo>
                  <a:pt x="9525" y="62483"/>
                </a:lnTo>
                <a:cubicBezTo>
                  <a:pt x="11303" y="62991"/>
                  <a:pt x="12700" y="63245"/>
                  <a:pt x="13970" y="63245"/>
                </a:cubicBezTo>
                <a:cubicBezTo>
                  <a:pt x="15748" y="63245"/>
                  <a:pt x="17145" y="62991"/>
                  <a:pt x="18161" y="62356"/>
                </a:cubicBezTo>
                <a:cubicBezTo>
                  <a:pt x="19177" y="61848"/>
                  <a:pt x="20066" y="60959"/>
                  <a:pt x="20701" y="59943"/>
                </a:cubicBezTo>
                <a:cubicBezTo>
                  <a:pt x="21209" y="59181"/>
                  <a:pt x="21971" y="57276"/>
                  <a:pt x="23114" y="54228"/>
                </a:cubicBezTo>
                <a:cubicBezTo>
                  <a:pt x="23241" y="53720"/>
                  <a:pt x="23495" y="53085"/>
                  <a:pt x="23749" y="52323"/>
                </a:cubicBez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2442210" y="4246753"/>
            <a:ext cx="20447" cy="58546"/>
          </a:xfrm>
          <a:custGeom>
            <a:avLst/>
            <a:gdLst>
              <a:gd name="connsiteX0" fmla="*/ 6350 w 20447"/>
              <a:gd name="connsiteY0" fmla="*/ 6350 h 58546"/>
              <a:gd name="connsiteX1" fmla="*/ 14097 w 20447"/>
              <a:gd name="connsiteY1" fmla="*/ 6350 h 58546"/>
              <a:gd name="connsiteX2" fmla="*/ 14097 w 20447"/>
              <a:gd name="connsiteY2" fmla="*/ 52196 h 58546"/>
              <a:gd name="connsiteX3" fmla="*/ 6350 w 20447"/>
              <a:gd name="connsiteY3" fmla="*/ 52196 h 58546"/>
              <a:gd name="connsiteX4" fmla="*/ 6350 w 20447"/>
              <a:gd name="connsiteY4" fmla="*/ 6350 h 5854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7" h="58546">
                <a:moveTo>
                  <a:pt x="6350" y="6350"/>
                </a:moveTo>
                <a:lnTo>
                  <a:pt x="14097" y="6350"/>
                </a:lnTo>
                <a:lnTo>
                  <a:pt x="14097" y="52196"/>
                </a:lnTo>
                <a:lnTo>
                  <a:pt x="6350" y="521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2457704" y="4230751"/>
            <a:ext cx="35052" cy="75183"/>
          </a:xfrm>
          <a:custGeom>
            <a:avLst/>
            <a:gdLst>
              <a:gd name="connsiteX0" fmla="*/ 19811 w 35052"/>
              <a:gd name="connsiteY0" fmla="*/ 6350 h 75183"/>
              <a:gd name="connsiteX1" fmla="*/ 19811 w 35052"/>
              <a:gd name="connsiteY1" fmla="*/ 22352 h 75183"/>
              <a:gd name="connsiteX2" fmla="*/ 27558 w 35052"/>
              <a:gd name="connsiteY2" fmla="*/ 22352 h 75183"/>
              <a:gd name="connsiteX3" fmla="*/ 27558 w 35052"/>
              <a:gd name="connsiteY3" fmla="*/ 28447 h 75183"/>
              <a:gd name="connsiteX4" fmla="*/ 19811 w 35052"/>
              <a:gd name="connsiteY4" fmla="*/ 28447 h 75183"/>
              <a:gd name="connsiteX5" fmla="*/ 19811 w 35052"/>
              <a:gd name="connsiteY5" fmla="*/ 55245 h 75183"/>
              <a:gd name="connsiteX6" fmla="*/ 20192 w 35052"/>
              <a:gd name="connsiteY6" fmla="*/ 59435 h 75183"/>
              <a:gd name="connsiteX7" fmla="*/ 21589 w 35052"/>
              <a:gd name="connsiteY7" fmla="*/ 60959 h 75183"/>
              <a:gd name="connsiteX8" fmla="*/ 24129 w 35052"/>
              <a:gd name="connsiteY8" fmla="*/ 61595 h 75183"/>
              <a:gd name="connsiteX9" fmla="*/ 27558 w 35052"/>
              <a:gd name="connsiteY9" fmla="*/ 61214 h 75183"/>
              <a:gd name="connsiteX10" fmla="*/ 28701 w 35052"/>
              <a:gd name="connsiteY10" fmla="*/ 68071 h 75183"/>
              <a:gd name="connsiteX11" fmla="*/ 22860 w 35052"/>
              <a:gd name="connsiteY11" fmla="*/ 68833 h 75183"/>
              <a:gd name="connsiteX12" fmla="*/ 16255 w 35052"/>
              <a:gd name="connsiteY12" fmla="*/ 67436 h 75183"/>
              <a:gd name="connsiteX13" fmla="*/ 12953 w 35052"/>
              <a:gd name="connsiteY13" fmla="*/ 63880 h 75183"/>
              <a:gd name="connsiteX14" fmla="*/ 12064 w 35052"/>
              <a:gd name="connsiteY14" fmla="*/ 54736 h 75183"/>
              <a:gd name="connsiteX15" fmla="*/ 12064 w 35052"/>
              <a:gd name="connsiteY15" fmla="*/ 28447 h 75183"/>
              <a:gd name="connsiteX16" fmla="*/ 6350 w 35052"/>
              <a:gd name="connsiteY16" fmla="*/ 28447 h 75183"/>
              <a:gd name="connsiteX17" fmla="*/ 6350 w 35052"/>
              <a:gd name="connsiteY17" fmla="*/ 22352 h 75183"/>
              <a:gd name="connsiteX18" fmla="*/ 12064 w 35052"/>
              <a:gd name="connsiteY18" fmla="*/ 22352 h 75183"/>
              <a:gd name="connsiteX19" fmla="*/ 12064 w 35052"/>
              <a:gd name="connsiteY19" fmla="*/ 11048 h 75183"/>
              <a:gd name="connsiteX20" fmla="*/ 19811 w 35052"/>
              <a:gd name="connsiteY20" fmla="*/ 6350 h 751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5052" h="75183">
                <a:moveTo>
                  <a:pt x="19811" y="6350"/>
                </a:moveTo>
                <a:lnTo>
                  <a:pt x="19811" y="22352"/>
                </a:lnTo>
                <a:lnTo>
                  <a:pt x="27558" y="22352"/>
                </a:lnTo>
                <a:lnTo>
                  <a:pt x="27558" y="28447"/>
                </a:lnTo>
                <a:lnTo>
                  <a:pt x="19811" y="28447"/>
                </a:lnTo>
                <a:lnTo>
                  <a:pt x="19811" y="55245"/>
                </a:lnTo>
                <a:cubicBezTo>
                  <a:pt x="19811" y="57403"/>
                  <a:pt x="19938" y="58801"/>
                  <a:pt x="20192" y="59435"/>
                </a:cubicBezTo>
                <a:cubicBezTo>
                  <a:pt x="20447" y="60070"/>
                  <a:pt x="20954" y="60578"/>
                  <a:pt x="21589" y="60959"/>
                </a:cubicBezTo>
                <a:cubicBezTo>
                  <a:pt x="22097" y="61340"/>
                  <a:pt x="22986" y="61595"/>
                  <a:pt x="24129" y="61595"/>
                </a:cubicBezTo>
                <a:cubicBezTo>
                  <a:pt x="25019" y="61595"/>
                  <a:pt x="26161" y="61467"/>
                  <a:pt x="27558" y="61214"/>
                </a:cubicBezTo>
                <a:lnTo>
                  <a:pt x="28701" y="68071"/>
                </a:lnTo>
                <a:cubicBezTo>
                  <a:pt x="26542" y="68579"/>
                  <a:pt x="24638" y="68833"/>
                  <a:pt x="22860" y="68833"/>
                </a:cubicBezTo>
                <a:cubicBezTo>
                  <a:pt x="20066" y="68833"/>
                  <a:pt x="17779" y="68326"/>
                  <a:pt x="16255" y="67436"/>
                </a:cubicBezTo>
                <a:cubicBezTo>
                  <a:pt x="14731" y="66547"/>
                  <a:pt x="13588" y="65404"/>
                  <a:pt x="12953" y="63880"/>
                </a:cubicBezTo>
                <a:cubicBezTo>
                  <a:pt x="12319" y="62483"/>
                  <a:pt x="12064" y="59435"/>
                  <a:pt x="12064" y="54736"/>
                </a:cubicBezTo>
                <a:lnTo>
                  <a:pt x="12064" y="28447"/>
                </a:lnTo>
                <a:lnTo>
                  <a:pt x="6350" y="28447"/>
                </a:lnTo>
                <a:lnTo>
                  <a:pt x="6350" y="22352"/>
                </a:lnTo>
                <a:lnTo>
                  <a:pt x="12064" y="22352"/>
                </a:lnTo>
                <a:lnTo>
                  <a:pt x="12064" y="11048"/>
                </a:lnTo>
                <a:lnTo>
                  <a:pt x="19811"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2442210" y="4229353"/>
            <a:ext cx="20447" cy="21590"/>
          </a:xfrm>
          <a:custGeom>
            <a:avLst/>
            <a:gdLst>
              <a:gd name="connsiteX0" fmla="*/ 6350 w 20447"/>
              <a:gd name="connsiteY0" fmla="*/ 6350 h 21590"/>
              <a:gd name="connsiteX1" fmla="*/ 14097 w 20447"/>
              <a:gd name="connsiteY1" fmla="*/ 6350 h 21590"/>
              <a:gd name="connsiteX2" fmla="*/ 14097 w 20447"/>
              <a:gd name="connsiteY2" fmla="*/ 15240 h 21590"/>
              <a:gd name="connsiteX3" fmla="*/ 6350 w 20447"/>
              <a:gd name="connsiteY3" fmla="*/ 15240 h 21590"/>
              <a:gd name="connsiteX4" fmla="*/ 6350 w 20447"/>
              <a:gd name="connsiteY4" fmla="*/ 6350 h 215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7" h="21590">
                <a:moveTo>
                  <a:pt x="6350" y="6350"/>
                </a:moveTo>
                <a:lnTo>
                  <a:pt x="14097" y="6350"/>
                </a:lnTo>
                <a:lnTo>
                  <a:pt x="14097" y="15240"/>
                </a:lnTo>
                <a:lnTo>
                  <a:pt x="6350" y="15240"/>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2376804" y="4228210"/>
            <a:ext cx="68580" cy="78105"/>
          </a:xfrm>
          <a:custGeom>
            <a:avLst/>
            <a:gdLst>
              <a:gd name="connsiteX0" fmla="*/ 36195 w 68580"/>
              <a:gd name="connsiteY0" fmla="*/ 6350 h 78105"/>
              <a:gd name="connsiteX1" fmla="*/ 52070 w 68580"/>
              <a:gd name="connsiteY1" fmla="*/ 11176 h 78105"/>
              <a:gd name="connsiteX2" fmla="*/ 61087 w 68580"/>
              <a:gd name="connsiteY2" fmla="*/ 24765 h 78105"/>
              <a:gd name="connsiteX3" fmla="*/ 52959 w 68580"/>
              <a:gd name="connsiteY3" fmla="*/ 26797 h 78105"/>
              <a:gd name="connsiteX4" fmla="*/ 46482 w 68580"/>
              <a:gd name="connsiteY4" fmla="*/ 16636 h 78105"/>
              <a:gd name="connsiteX5" fmla="*/ 35941 w 68580"/>
              <a:gd name="connsiteY5" fmla="*/ 13589 h 78105"/>
              <a:gd name="connsiteX6" fmla="*/ 23749 w 68580"/>
              <a:gd name="connsiteY6" fmla="*/ 17017 h 78105"/>
              <a:gd name="connsiteX7" fmla="*/ 16891 w 68580"/>
              <a:gd name="connsiteY7" fmla="*/ 26416 h 78105"/>
              <a:gd name="connsiteX8" fmla="*/ 14859 w 68580"/>
              <a:gd name="connsiteY8" fmla="*/ 38608 h 78105"/>
              <a:gd name="connsiteX9" fmla="*/ 17272 w 68580"/>
              <a:gd name="connsiteY9" fmla="*/ 52704 h 78105"/>
              <a:gd name="connsiteX10" fmla="*/ 24638 w 68580"/>
              <a:gd name="connsiteY10" fmla="*/ 61722 h 78105"/>
              <a:gd name="connsiteX11" fmla="*/ 35305 w 68580"/>
              <a:gd name="connsiteY11" fmla="*/ 64642 h 78105"/>
              <a:gd name="connsiteX12" fmla="*/ 47244 w 68580"/>
              <a:gd name="connsiteY12" fmla="*/ 60579 h 78105"/>
              <a:gd name="connsiteX13" fmla="*/ 53848 w 68580"/>
              <a:gd name="connsiteY13" fmla="*/ 48514 h 78105"/>
              <a:gd name="connsiteX14" fmla="*/ 62230 w 68580"/>
              <a:gd name="connsiteY14" fmla="*/ 50673 h 78105"/>
              <a:gd name="connsiteX15" fmla="*/ 52705 w 68580"/>
              <a:gd name="connsiteY15" fmla="*/ 66421 h 78105"/>
              <a:gd name="connsiteX16" fmla="*/ 36068 w 68580"/>
              <a:gd name="connsiteY16" fmla="*/ 71754 h 78105"/>
              <a:gd name="connsiteX17" fmla="*/ 19430 w 68580"/>
              <a:gd name="connsiteY17" fmla="*/ 67691 h 78105"/>
              <a:gd name="connsiteX18" fmla="*/ 9652 w 68580"/>
              <a:gd name="connsiteY18" fmla="*/ 55626 h 78105"/>
              <a:gd name="connsiteX19" fmla="*/ 6350 w 68580"/>
              <a:gd name="connsiteY19" fmla="*/ 38608 h 78105"/>
              <a:gd name="connsiteX20" fmla="*/ 10033 w 68580"/>
              <a:gd name="connsiteY20" fmla="*/ 21335 h 78105"/>
              <a:gd name="connsiteX21" fmla="*/ 20827 w 68580"/>
              <a:gd name="connsiteY21" fmla="*/ 10160 h 78105"/>
              <a:gd name="connsiteX22" fmla="*/ 36195 w 68580"/>
              <a:gd name="connsiteY22" fmla="*/ 6350 h 781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68580" h="78105">
                <a:moveTo>
                  <a:pt x="36195" y="6350"/>
                </a:moveTo>
                <a:cubicBezTo>
                  <a:pt x="42545" y="6350"/>
                  <a:pt x="47752" y="8001"/>
                  <a:pt x="52070" y="11176"/>
                </a:cubicBezTo>
                <a:cubicBezTo>
                  <a:pt x="56388" y="14478"/>
                  <a:pt x="59436" y="18923"/>
                  <a:pt x="61087" y="24765"/>
                </a:cubicBezTo>
                <a:lnTo>
                  <a:pt x="52959" y="26797"/>
                </a:lnTo>
                <a:cubicBezTo>
                  <a:pt x="51435" y="22098"/>
                  <a:pt x="49276" y="18796"/>
                  <a:pt x="46482" y="16636"/>
                </a:cubicBezTo>
                <a:cubicBezTo>
                  <a:pt x="43688" y="14604"/>
                  <a:pt x="40259" y="13589"/>
                  <a:pt x="35941" y="13589"/>
                </a:cubicBezTo>
                <a:cubicBezTo>
                  <a:pt x="31115" y="13589"/>
                  <a:pt x="27051" y="14732"/>
                  <a:pt x="23749" y="17017"/>
                </a:cubicBezTo>
                <a:cubicBezTo>
                  <a:pt x="20574" y="19430"/>
                  <a:pt x="18288" y="22479"/>
                  <a:pt x="16891" y="26416"/>
                </a:cubicBezTo>
                <a:cubicBezTo>
                  <a:pt x="15621" y="30353"/>
                  <a:pt x="14859" y="34417"/>
                  <a:pt x="14859" y="38608"/>
                </a:cubicBezTo>
                <a:cubicBezTo>
                  <a:pt x="14859" y="43942"/>
                  <a:pt x="15748" y="48641"/>
                  <a:pt x="17272" y="52704"/>
                </a:cubicBezTo>
                <a:cubicBezTo>
                  <a:pt x="18796" y="56642"/>
                  <a:pt x="21336" y="59690"/>
                  <a:pt x="24638" y="61722"/>
                </a:cubicBezTo>
                <a:cubicBezTo>
                  <a:pt x="27940" y="63627"/>
                  <a:pt x="31496" y="64642"/>
                  <a:pt x="35305" y="64642"/>
                </a:cubicBezTo>
                <a:cubicBezTo>
                  <a:pt x="40005" y="64642"/>
                  <a:pt x="43942" y="63246"/>
                  <a:pt x="47244" y="60579"/>
                </a:cubicBezTo>
                <a:cubicBezTo>
                  <a:pt x="50546" y="57911"/>
                  <a:pt x="52705" y="53848"/>
                  <a:pt x="53848" y="48514"/>
                </a:cubicBezTo>
                <a:lnTo>
                  <a:pt x="62230" y="50673"/>
                </a:lnTo>
                <a:cubicBezTo>
                  <a:pt x="60452" y="57530"/>
                  <a:pt x="57277" y="62738"/>
                  <a:pt x="52705" y="66421"/>
                </a:cubicBezTo>
                <a:cubicBezTo>
                  <a:pt x="48133" y="69977"/>
                  <a:pt x="42672" y="71754"/>
                  <a:pt x="36068" y="71754"/>
                </a:cubicBezTo>
                <a:cubicBezTo>
                  <a:pt x="29210" y="71754"/>
                  <a:pt x="23622" y="70485"/>
                  <a:pt x="19430" y="67691"/>
                </a:cubicBezTo>
                <a:cubicBezTo>
                  <a:pt x="15113" y="64897"/>
                  <a:pt x="11811" y="60833"/>
                  <a:pt x="9652" y="55626"/>
                </a:cubicBezTo>
                <a:cubicBezTo>
                  <a:pt x="7366" y="50292"/>
                  <a:pt x="6350" y="44704"/>
                  <a:pt x="6350" y="38608"/>
                </a:cubicBezTo>
                <a:cubicBezTo>
                  <a:pt x="6350" y="32004"/>
                  <a:pt x="7493" y="26289"/>
                  <a:pt x="10033" y="21335"/>
                </a:cubicBezTo>
                <a:cubicBezTo>
                  <a:pt x="12573" y="16510"/>
                  <a:pt x="16129" y="12700"/>
                  <a:pt x="20827" y="10160"/>
                </a:cubicBezTo>
                <a:cubicBezTo>
                  <a:pt x="25400" y="7620"/>
                  <a:pt x="30607" y="6350"/>
                  <a:pt x="36195"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1769872" y="4677536"/>
            <a:ext cx="38226" cy="25780"/>
          </a:xfrm>
          <a:custGeom>
            <a:avLst/>
            <a:gdLst>
              <a:gd name="connsiteX0" fmla="*/ 19304 w 38226"/>
              <a:gd name="connsiteY0" fmla="*/ 6350 h 25780"/>
              <a:gd name="connsiteX1" fmla="*/ 10413 w 38226"/>
              <a:gd name="connsiteY1" fmla="*/ 9905 h 25780"/>
              <a:gd name="connsiteX2" fmla="*/ 6350 w 38226"/>
              <a:gd name="connsiteY2" fmla="*/ 19430 h 25780"/>
              <a:gd name="connsiteX3" fmla="*/ 31876 w 38226"/>
              <a:gd name="connsiteY3" fmla="*/ 19430 h 25780"/>
              <a:gd name="connsiteX4" fmla="*/ 28955 w 38226"/>
              <a:gd name="connsiteY4" fmla="*/ 10795 h 25780"/>
              <a:gd name="connsiteX5" fmla="*/ 19304 w 38226"/>
              <a:gd name="connsiteY5" fmla="*/ 6350 h 257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8226" h="25780">
                <a:moveTo>
                  <a:pt x="19304" y="6350"/>
                </a:moveTo>
                <a:cubicBezTo>
                  <a:pt x="15748" y="6350"/>
                  <a:pt x="12826" y="7492"/>
                  <a:pt x="10413" y="9905"/>
                </a:cubicBezTo>
                <a:cubicBezTo>
                  <a:pt x="7873" y="12319"/>
                  <a:pt x="6604" y="15494"/>
                  <a:pt x="6350" y="19430"/>
                </a:cubicBezTo>
                <a:lnTo>
                  <a:pt x="31876" y="19430"/>
                </a:lnTo>
                <a:cubicBezTo>
                  <a:pt x="31623" y="15621"/>
                  <a:pt x="30607" y="12700"/>
                  <a:pt x="28955" y="10795"/>
                </a:cubicBezTo>
                <a:cubicBezTo>
                  <a:pt x="26542" y="7747"/>
                  <a:pt x="23367" y="6350"/>
                  <a:pt x="19304"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1809623" y="4671059"/>
            <a:ext cx="50799" cy="60705"/>
          </a:xfrm>
          <a:custGeom>
            <a:avLst/>
            <a:gdLst>
              <a:gd name="connsiteX0" fmla="*/ 24510 w 50799"/>
              <a:gd name="connsiteY0" fmla="*/ 6350 h 60705"/>
              <a:gd name="connsiteX1" fmla="*/ 34035 w 50799"/>
              <a:gd name="connsiteY1" fmla="*/ 8001 h 60705"/>
              <a:gd name="connsiteX2" fmla="*/ 40004 w 50799"/>
              <a:gd name="connsiteY2" fmla="*/ 12192 h 60705"/>
              <a:gd name="connsiteX3" fmla="*/ 42672 w 50799"/>
              <a:gd name="connsiteY3" fmla="*/ 19304 h 60705"/>
              <a:gd name="connsiteX4" fmla="*/ 35178 w 50799"/>
              <a:gd name="connsiteY4" fmla="*/ 20320 h 60705"/>
              <a:gd name="connsiteX5" fmla="*/ 32130 w 50799"/>
              <a:gd name="connsiteY5" fmla="*/ 14732 h 60705"/>
              <a:gd name="connsiteX6" fmla="*/ 25145 w 50799"/>
              <a:gd name="connsiteY6" fmla="*/ 12827 h 60705"/>
              <a:gd name="connsiteX7" fmla="*/ 17525 w 50799"/>
              <a:gd name="connsiteY7" fmla="*/ 14605 h 60705"/>
              <a:gd name="connsiteX8" fmla="*/ 15112 w 50799"/>
              <a:gd name="connsiteY8" fmla="*/ 18669 h 60705"/>
              <a:gd name="connsiteX9" fmla="*/ 16128 w 50799"/>
              <a:gd name="connsiteY9" fmla="*/ 21463 h 60705"/>
              <a:gd name="connsiteX10" fmla="*/ 19050 w 50799"/>
              <a:gd name="connsiteY10" fmla="*/ 23495 h 60705"/>
              <a:gd name="connsiteX11" fmla="*/ 25907 w 50799"/>
              <a:gd name="connsiteY11" fmla="*/ 25527 h 60705"/>
              <a:gd name="connsiteX12" fmla="*/ 37464 w 50799"/>
              <a:gd name="connsiteY12" fmla="*/ 29083 h 60705"/>
              <a:gd name="connsiteX13" fmla="*/ 42544 w 50799"/>
              <a:gd name="connsiteY13" fmla="*/ 33147 h 60705"/>
              <a:gd name="connsiteX14" fmla="*/ 44450 w 50799"/>
              <a:gd name="connsiteY14" fmla="*/ 39751 h 60705"/>
              <a:gd name="connsiteX15" fmla="*/ 42163 w 50799"/>
              <a:gd name="connsiteY15" fmla="*/ 47117 h 60705"/>
              <a:gd name="connsiteX16" fmla="*/ 35686 w 50799"/>
              <a:gd name="connsiteY16" fmla="*/ 52451 h 60705"/>
              <a:gd name="connsiteX17" fmla="*/ 25907 w 50799"/>
              <a:gd name="connsiteY17" fmla="*/ 54355 h 60705"/>
              <a:gd name="connsiteX18" fmla="*/ 12319 w 50799"/>
              <a:gd name="connsiteY18" fmla="*/ 50546 h 60705"/>
              <a:gd name="connsiteX19" fmla="*/ 6350 w 50799"/>
              <a:gd name="connsiteY19" fmla="*/ 39624 h 60705"/>
              <a:gd name="connsiteX20" fmla="*/ 14097 w 50799"/>
              <a:gd name="connsiteY20" fmla="*/ 38354 h 60705"/>
              <a:gd name="connsiteX21" fmla="*/ 17652 w 50799"/>
              <a:gd name="connsiteY21" fmla="*/ 45466 h 60705"/>
              <a:gd name="connsiteX22" fmla="*/ 25907 w 50799"/>
              <a:gd name="connsiteY22" fmla="*/ 47879 h 60705"/>
              <a:gd name="connsiteX23" fmla="*/ 33908 w 50799"/>
              <a:gd name="connsiteY23" fmla="*/ 45720 h 60705"/>
              <a:gd name="connsiteX24" fmla="*/ 36448 w 50799"/>
              <a:gd name="connsiteY24" fmla="*/ 40640 h 60705"/>
              <a:gd name="connsiteX25" fmla="*/ 34162 w 50799"/>
              <a:gd name="connsiteY25" fmla="*/ 36449 h 60705"/>
              <a:gd name="connsiteX26" fmla="*/ 26161 w 50799"/>
              <a:gd name="connsiteY26" fmla="*/ 33782 h 60705"/>
              <a:gd name="connsiteX27" fmla="*/ 14350 w 50799"/>
              <a:gd name="connsiteY27" fmla="*/ 30099 h 60705"/>
              <a:gd name="connsiteX28" fmla="*/ 9397 w 50799"/>
              <a:gd name="connsiteY28" fmla="*/ 25780 h 60705"/>
              <a:gd name="connsiteX29" fmla="*/ 7619 w 50799"/>
              <a:gd name="connsiteY29" fmla="*/ 19558 h 60705"/>
              <a:gd name="connsiteX30" fmla="*/ 9016 w 50799"/>
              <a:gd name="connsiteY30" fmla="*/ 13970 h 60705"/>
              <a:gd name="connsiteX31" fmla="*/ 12826 w 50799"/>
              <a:gd name="connsiteY31" fmla="*/ 9525 h 60705"/>
              <a:gd name="connsiteX32" fmla="*/ 17779 w 50799"/>
              <a:gd name="connsiteY32" fmla="*/ 7366 h 60705"/>
              <a:gd name="connsiteX33" fmla="*/ 24510 w 50799"/>
              <a:gd name="connsiteY33" fmla="*/ 6350 h 607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Lst>
            <a:rect l="l" t="t" r="r" b="b"/>
            <a:pathLst>
              <a:path w="50799" h="60705">
                <a:moveTo>
                  <a:pt x="24510" y="6350"/>
                </a:moveTo>
                <a:cubicBezTo>
                  <a:pt x="28194" y="6350"/>
                  <a:pt x="31241" y="6858"/>
                  <a:pt x="34035" y="8001"/>
                </a:cubicBezTo>
                <a:cubicBezTo>
                  <a:pt x="36702" y="9017"/>
                  <a:pt x="38734" y="10414"/>
                  <a:pt x="40004" y="12192"/>
                </a:cubicBezTo>
                <a:cubicBezTo>
                  <a:pt x="41275" y="13970"/>
                  <a:pt x="42163" y="16255"/>
                  <a:pt x="42672" y="19304"/>
                </a:cubicBezTo>
                <a:lnTo>
                  <a:pt x="35178" y="20320"/>
                </a:lnTo>
                <a:cubicBezTo>
                  <a:pt x="34797" y="17907"/>
                  <a:pt x="33781" y="16129"/>
                  <a:pt x="32130" y="14732"/>
                </a:cubicBezTo>
                <a:cubicBezTo>
                  <a:pt x="30479" y="13461"/>
                  <a:pt x="28066" y="12827"/>
                  <a:pt x="25145" y="12827"/>
                </a:cubicBezTo>
                <a:cubicBezTo>
                  <a:pt x="21589" y="12827"/>
                  <a:pt x="19050" y="13335"/>
                  <a:pt x="17525" y="14605"/>
                </a:cubicBezTo>
                <a:cubicBezTo>
                  <a:pt x="15875" y="15748"/>
                  <a:pt x="15112" y="17145"/>
                  <a:pt x="15112" y="18669"/>
                </a:cubicBezTo>
                <a:cubicBezTo>
                  <a:pt x="15112" y="19685"/>
                  <a:pt x="15494" y="20574"/>
                  <a:pt x="16128" y="21463"/>
                </a:cubicBezTo>
                <a:cubicBezTo>
                  <a:pt x="16763" y="22225"/>
                  <a:pt x="17779" y="22986"/>
                  <a:pt x="19050" y="23495"/>
                </a:cubicBezTo>
                <a:cubicBezTo>
                  <a:pt x="19938" y="23749"/>
                  <a:pt x="22225" y="24384"/>
                  <a:pt x="25907" y="25527"/>
                </a:cubicBezTo>
                <a:cubicBezTo>
                  <a:pt x="31495" y="26924"/>
                  <a:pt x="35305" y="28194"/>
                  <a:pt x="37464" y="29083"/>
                </a:cubicBezTo>
                <a:cubicBezTo>
                  <a:pt x="39623" y="29972"/>
                  <a:pt x="41401" y="31369"/>
                  <a:pt x="42544" y="33147"/>
                </a:cubicBezTo>
                <a:cubicBezTo>
                  <a:pt x="43814" y="34925"/>
                  <a:pt x="44450" y="37084"/>
                  <a:pt x="44450" y="39751"/>
                </a:cubicBezTo>
                <a:cubicBezTo>
                  <a:pt x="44450" y="42418"/>
                  <a:pt x="43687" y="44830"/>
                  <a:pt x="42163" y="47117"/>
                </a:cubicBezTo>
                <a:cubicBezTo>
                  <a:pt x="40639" y="49403"/>
                  <a:pt x="38480" y="51180"/>
                  <a:pt x="35686" y="52451"/>
                </a:cubicBezTo>
                <a:cubicBezTo>
                  <a:pt x="32766" y="53721"/>
                  <a:pt x="29591" y="54355"/>
                  <a:pt x="25907" y="54355"/>
                </a:cubicBezTo>
                <a:cubicBezTo>
                  <a:pt x="20066" y="54355"/>
                  <a:pt x="15494" y="53086"/>
                  <a:pt x="12319" y="50546"/>
                </a:cubicBezTo>
                <a:cubicBezTo>
                  <a:pt x="9270" y="48133"/>
                  <a:pt x="7238" y="44450"/>
                  <a:pt x="6350" y="39624"/>
                </a:cubicBezTo>
                <a:lnTo>
                  <a:pt x="14097" y="38354"/>
                </a:lnTo>
                <a:cubicBezTo>
                  <a:pt x="14477" y="41402"/>
                  <a:pt x="15747" y="43815"/>
                  <a:pt x="17652" y="45466"/>
                </a:cubicBezTo>
                <a:cubicBezTo>
                  <a:pt x="19684" y="47117"/>
                  <a:pt x="22351" y="47879"/>
                  <a:pt x="25907" y="47879"/>
                </a:cubicBezTo>
                <a:cubicBezTo>
                  <a:pt x="29463" y="47879"/>
                  <a:pt x="32130" y="47244"/>
                  <a:pt x="33908" y="45720"/>
                </a:cubicBezTo>
                <a:cubicBezTo>
                  <a:pt x="35559" y="44323"/>
                  <a:pt x="36448" y="42545"/>
                  <a:pt x="36448" y="40640"/>
                </a:cubicBezTo>
                <a:cubicBezTo>
                  <a:pt x="36448" y="38861"/>
                  <a:pt x="35686" y="37465"/>
                  <a:pt x="34162" y="36449"/>
                </a:cubicBezTo>
                <a:cubicBezTo>
                  <a:pt x="33147" y="35814"/>
                  <a:pt x="30479" y="34925"/>
                  <a:pt x="26161" y="33782"/>
                </a:cubicBezTo>
                <a:cubicBezTo>
                  <a:pt x="20573" y="32385"/>
                  <a:pt x="16636" y="31115"/>
                  <a:pt x="14350" y="30099"/>
                </a:cubicBezTo>
                <a:cubicBezTo>
                  <a:pt x="12191" y="29083"/>
                  <a:pt x="10541" y="27559"/>
                  <a:pt x="9397" y="25780"/>
                </a:cubicBezTo>
                <a:cubicBezTo>
                  <a:pt x="8254" y="23876"/>
                  <a:pt x="7619" y="21844"/>
                  <a:pt x="7619" y="19558"/>
                </a:cubicBezTo>
                <a:cubicBezTo>
                  <a:pt x="7619" y="17526"/>
                  <a:pt x="8127" y="15621"/>
                  <a:pt x="9016" y="13970"/>
                </a:cubicBezTo>
                <a:cubicBezTo>
                  <a:pt x="10032" y="12192"/>
                  <a:pt x="11302" y="10795"/>
                  <a:pt x="12826" y="9525"/>
                </a:cubicBezTo>
                <a:cubicBezTo>
                  <a:pt x="14097" y="8636"/>
                  <a:pt x="15747" y="7874"/>
                  <a:pt x="17779" y="7366"/>
                </a:cubicBezTo>
                <a:cubicBezTo>
                  <a:pt x="19938" y="6730"/>
                  <a:pt x="22097" y="6350"/>
                  <a:pt x="2451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1761363" y="4671059"/>
            <a:ext cx="54991" cy="60705"/>
          </a:xfrm>
          <a:custGeom>
            <a:avLst/>
            <a:gdLst>
              <a:gd name="connsiteX0" fmla="*/ 27813 w 54991"/>
              <a:gd name="connsiteY0" fmla="*/ 6350 h 60705"/>
              <a:gd name="connsiteX1" fmla="*/ 42798 w 54991"/>
              <a:gd name="connsiteY1" fmla="*/ 12700 h 60705"/>
              <a:gd name="connsiteX2" fmla="*/ 48641 w 54991"/>
              <a:gd name="connsiteY2" fmla="*/ 30226 h 60705"/>
              <a:gd name="connsiteX3" fmla="*/ 48641 w 54991"/>
              <a:gd name="connsiteY3" fmla="*/ 32385 h 60705"/>
              <a:gd name="connsiteX4" fmla="*/ 14351 w 54991"/>
              <a:gd name="connsiteY4" fmla="*/ 32385 h 60705"/>
              <a:gd name="connsiteX5" fmla="*/ 18669 w 54991"/>
              <a:gd name="connsiteY5" fmla="*/ 43942 h 60705"/>
              <a:gd name="connsiteX6" fmla="*/ 28320 w 54991"/>
              <a:gd name="connsiteY6" fmla="*/ 47879 h 60705"/>
              <a:gd name="connsiteX7" fmla="*/ 35560 w 54991"/>
              <a:gd name="connsiteY7" fmla="*/ 45720 h 60705"/>
              <a:gd name="connsiteX8" fmla="*/ 40385 w 54991"/>
              <a:gd name="connsiteY8" fmla="*/ 38480 h 60705"/>
              <a:gd name="connsiteX9" fmla="*/ 48386 w 54991"/>
              <a:gd name="connsiteY9" fmla="*/ 39497 h 60705"/>
              <a:gd name="connsiteX10" fmla="*/ 41401 w 54991"/>
              <a:gd name="connsiteY10" fmla="*/ 50419 h 60705"/>
              <a:gd name="connsiteX11" fmla="*/ 28194 w 54991"/>
              <a:gd name="connsiteY11" fmla="*/ 54355 h 60705"/>
              <a:gd name="connsiteX12" fmla="*/ 12319 w 54991"/>
              <a:gd name="connsiteY12" fmla="*/ 48133 h 60705"/>
              <a:gd name="connsiteX13" fmla="*/ 6350 w 54991"/>
              <a:gd name="connsiteY13" fmla="*/ 30734 h 60705"/>
              <a:gd name="connsiteX14" fmla="*/ 12319 w 54991"/>
              <a:gd name="connsiteY14" fmla="*/ 12827 h 60705"/>
              <a:gd name="connsiteX15" fmla="*/ 27813 w 54991"/>
              <a:gd name="connsiteY15" fmla="*/ 6350 h 607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54991" h="60705">
                <a:moveTo>
                  <a:pt x="27813" y="6350"/>
                </a:moveTo>
                <a:cubicBezTo>
                  <a:pt x="33908" y="6350"/>
                  <a:pt x="38861" y="8509"/>
                  <a:pt x="42798" y="12700"/>
                </a:cubicBezTo>
                <a:cubicBezTo>
                  <a:pt x="46735" y="16764"/>
                  <a:pt x="48641" y="22733"/>
                  <a:pt x="48641" y="30226"/>
                </a:cubicBezTo>
                <a:cubicBezTo>
                  <a:pt x="48641" y="30734"/>
                  <a:pt x="48641" y="31369"/>
                  <a:pt x="48641" y="32385"/>
                </a:cubicBezTo>
                <a:lnTo>
                  <a:pt x="14351" y="32385"/>
                </a:lnTo>
                <a:cubicBezTo>
                  <a:pt x="14732" y="37338"/>
                  <a:pt x="16129" y="41275"/>
                  <a:pt x="18669" y="43942"/>
                </a:cubicBezTo>
                <a:cubicBezTo>
                  <a:pt x="21208" y="46609"/>
                  <a:pt x="24383" y="47879"/>
                  <a:pt x="28320" y="47879"/>
                </a:cubicBezTo>
                <a:cubicBezTo>
                  <a:pt x="31114" y="47879"/>
                  <a:pt x="33527" y="47117"/>
                  <a:pt x="35560" y="45720"/>
                </a:cubicBezTo>
                <a:cubicBezTo>
                  <a:pt x="37591" y="44196"/>
                  <a:pt x="39116" y="41783"/>
                  <a:pt x="40385" y="38480"/>
                </a:cubicBezTo>
                <a:lnTo>
                  <a:pt x="48386" y="39497"/>
                </a:lnTo>
                <a:cubicBezTo>
                  <a:pt x="47116" y="44196"/>
                  <a:pt x="44704" y="47879"/>
                  <a:pt x="41401" y="50419"/>
                </a:cubicBezTo>
                <a:cubicBezTo>
                  <a:pt x="37972" y="52959"/>
                  <a:pt x="33527" y="54355"/>
                  <a:pt x="28194" y="54355"/>
                </a:cubicBezTo>
                <a:cubicBezTo>
                  <a:pt x="21463" y="54355"/>
                  <a:pt x="16255" y="52197"/>
                  <a:pt x="12319" y="48133"/>
                </a:cubicBezTo>
                <a:cubicBezTo>
                  <a:pt x="8382" y="43942"/>
                  <a:pt x="6350" y="38227"/>
                  <a:pt x="6350" y="30734"/>
                </a:cubicBezTo>
                <a:cubicBezTo>
                  <a:pt x="6350" y="22986"/>
                  <a:pt x="8382" y="17018"/>
                  <a:pt x="12319" y="12827"/>
                </a:cubicBezTo>
                <a:cubicBezTo>
                  <a:pt x="16255" y="8509"/>
                  <a:pt x="21463" y="6350"/>
                  <a:pt x="27813"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1852676" y="4656073"/>
            <a:ext cx="35051" cy="75184"/>
          </a:xfrm>
          <a:custGeom>
            <a:avLst/>
            <a:gdLst>
              <a:gd name="connsiteX0" fmla="*/ 19811 w 35051"/>
              <a:gd name="connsiteY0" fmla="*/ 6350 h 75184"/>
              <a:gd name="connsiteX1" fmla="*/ 19811 w 35051"/>
              <a:gd name="connsiteY1" fmla="*/ 22352 h 75184"/>
              <a:gd name="connsiteX2" fmla="*/ 27558 w 35051"/>
              <a:gd name="connsiteY2" fmla="*/ 22352 h 75184"/>
              <a:gd name="connsiteX3" fmla="*/ 27558 w 35051"/>
              <a:gd name="connsiteY3" fmla="*/ 28447 h 75184"/>
              <a:gd name="connsiteX4" fmla="*/ 19811 w 35051"/>
              <a:gd name="connsiteY4" fmla="*/ 28447 h 75184"/>
              <a:gd name="connsiteX5" fmla="*/ 19811 w 35051"/>
              <a:gd name="connsiteY5" fmla="*/ 55245 h 75184"/>
              <a:gd name="connsiteX6" fmla="*/ 20192 w 35051"/>
              <a:gd name="connsiteY6" fmla="*/ 59563 h 75184"/>
              <a:gd name="connsiteX7" fmla="*/ 21463 w 35051"/>
              <a:gd name="connsiteY7" fmla="*/ 61086 h 75184"/>
              <a:gd name="connsiteX8" fmla="*/ 24129 w 35051"/>
              <a:gd name="connsiteY8" fmla="*/ 61595 h 75184"/>
              <a:gd name="connsiteX9" fmla="*/ 27558 w 35051"/>
              <a:gd name="connsiteY9" fmla="*/ 61341 h 75184"/>
              <a:gd name="connsiteX10" fmla="*/ 28701 w 35051"/>
              <a:gd name="connsiteY10" fmla="*/ 68198 h 75184"/>
              <a:gd name="connsiteX11" fmla="*/ 22859 w 35051"/>
              <a:gd name="connsiteY11" fmla="*/ 68834 h 75184"/>
              <a:gd name="connsiteX12" fmla="*/ 16255 w 35051"/>
              <a:gd name="connsiteY12" fmla="*/ 67564 h 75184"/>
              <a:gd name="connsiteX13" fmla="*/ 12953 w 35051"/>
              <a:gd name="connsiteY13" fmla="*/ 64008 h 75184"/>
              <a:gd name="connsiteX14" fmla="*/ 12064 w 35051"/>
              <a:gd name="connsiteY14" fmla="*/ 54864 h 75184"/>
              <a:gd name="connsiteX15" fmla="*/ 12064 w 35051"/>
              <a:gd name="connsiteY15" fmla="*/ 28447 h 75184"/>
              <a:gd name="connsiteX16" fmla="*/ 6350 w 35051"/>
              <a:gd name="connsiteY16" fmla="*/ 28447 h 75184"/>
              <a:gd name="connsiteX17" fmla="*/ 6350 w 35051"/>
              <a:gd name="connsiteY17" fmla="*/ 22352 h 75184"/>
              <a:gd name="connsiteX18" fmla="*/ 12064 w 35051"/>
              <a:gd name="connsiteY18" fmla="*/ 22352 h 75184"/>
              <a:gd name="connsiteX19" fmla="*/ 12064 w 35051"/>
              <a:gd name="connsiteY19" fmla="*/ 11048 h 75184"/>
              <a:gd name="connsiteX20" fmla="*/ 19811 w 35051"/>
              <a:gd name="connsiteY20" fmla="*/ 6350 h 751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5051" h="75184">
                <a:moveTo>
                  <a:pt x="19811" y="6350"/>
                </a:moveTo>
                <a:lnTo>
                  <a:pt x="19811" y="22352"/>
                </a:lnTo>
                <a:lnTo>
                  <a:pt x="27558" y="22352"/>
                </a:lnTo>
                <a:lnTo>
                  <a:pt x="27558" y="28447"/>
                </a:lnTo>
                <a:lnTo>
                  <a:pt x="19811" y="28447"/>
                </a:lnTo>
                <a:lnTo>
                  <a:pt x="19811" y="55245"/>
                </a:lnTo>
                <a:cubicBezTo>
                  <a:pt x="19811" y="57530"/>
                  <a:pt x="19938" y="58928"/>
                  <a:pt x="20192" y="59563"/>
                </a:cubicBezTo>
                <a:cubicBezTo>
                  <a:pt x="20447" y="60197"/>
                  <a:pt x="20954" y="60705"/>
                  <a:pt x="21463" y="61086"/>
                </a:cubicBezTo>
                <a:cubicBezTo>
                  <a:pt x="22097" y="61467"/>
                  <a:pt x="22986" y="61595"/>
                  <a:pt x="24129" y="61595"/>
                </a:cubicBezTo>
                <a:cubicBezTo>
                  <a:pt x="25019" y="61595"/>
                  <a:pt x="26161" y="61467"/>
                  <a:pt x="27558" y="61341"/>
                </a:cubicBezTo>
                <a:lnTo>
                  <a:pt x="28701" y="68198"/>
                </a:lnTo>
                <a:cubicBezTo>
                  <a:pt x="26542" y="68579"/>
                  <a:pt x="24510" y="68834"/>
                  <a:pt x="22859" y="68834"/>
                </a:cubicBezTo>
                <a:cubicBezTo>
                  <a:pt x="20066" y="68834"/>
                  <a:pt x="17779" y="68453"/>
                  <a:pt x="16255" y="67564"/>
                </a:cubicBezTo>
                <a:cubicBezTo>
                  <a:pt x="14731" y="66675"/>
                  <a:pt x="13588" y="65404"/>
                  <a:pt x="12953" y="64008"/>
                </a:cubicBezTo>
                <a:cubicBezTo>
                  <a:pt x="12319" y="62484"/>
                  <a:pt x="12064" y="59435"/>
                  <a:pt x="12064" y="54864"/>
                </a:cubicBezTo>
                <a:lnTo>
                  <a:pt x="12064" y="28447"/>
                </a:lnTo>
                <a:lnTo>
                  <a:pt x="6350" y="28447"/>
                </a:lnTo>
                <a:lnTo>
                  <a:pt x="6350" y="22352"/>
                </a:lnTo>
                <a:lnTo>
                  <a:pt x="12064" y="22352"/>
                </a:lnTo>
                <a:lnTo>
                  <a:pt x="12064" y="11048"/>
                </a:lnTo>
                <a:lnTo>
                  <a:pt x="19811"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1670811" y="4654677"/>
            <a:ext cx="94107" cy="75946"/>
          </a:xfrm>
          <a:custGeom>
            <a:avLst/>
            <a:gdLst>
              <a:gd name="connsiteX0" fmla="*/ 6350 w 94107"/>
              <a:gd name="connsiteY0" fmla="*/ 6350 h 75946"/>
              <a:gd name="connsiteX1" fmla="*/ 14986 w 94107"/>
              <a:gd name="connsiteY1" fmla="*/ 6350 h 75946"/>
              <a:gd name="connsiteX2" fmla="*/ 24638 w 94107"/>
              <a:gd name="connsiteY2" fmla="*/ 47878 h 75946"/>
              <a:gd name="connsiteX3" fmla="*/ 27305 w 94107"/>
              <a:gd name="connsiteY3" fmla="*/ 60832 h 75946"/>
              <a:gd name="connsiteX4" fmla="*/ 30098 w 94107"/>
              <a:gd name="connsiteY4" fmla="*/ 49148 h 75946"/>
              <a:gd name="connsiteX5" fmla="*/ 42164 w 94107"/>
              <a:gd name="connsiteY5" fmla="*/ 6350 h 75946"/>
              <a:gd name="connsiteX6" fmla="*/ 52323 w 94107"/>
              <a:gd name="connsiteY6" fmla="*/ 6350 h 75946"/>
              <a:gd name="connsiteX7" fmla="*/ 61341 w 94107"/>
              <a:gd name="connsiteY7" fmla="*/ 38353 h 75946"/>
              <a:gd name="connsiteX8" fmla="*/ 66294 w 94107"/>
              <a:gd name="connsiteY8" fmla="*/ 60832 h 75946"/>
              <a:gd name="connsiteX9" fmla="*/ 69342 w 94107"/>
              <a:gd name="connsiteY9" fmla="*/ 46989 h 75946"/>
              <a:gd name="connsiteX10" fmla="*/ 79375 w 94107"/>
              <a:gd name="connsiteY10" fmla="*/ 6350 h 75946"/>
              <a:gd name="connsiteX11" fmla="*/ 87757 w 94107"/>
              <a:gd name="connsiteY11" fmla="*/ 6350 h 75946"/>
              <a:gd name="connsiteX12" fmla="*/ 70358 w 94107"/>
              <a:gd name="connsiteY12" fmla="*/ 69595 h 75946"/>
              <a:gd name="connsiteX13" fmla="*/ 62357 w 94107"/>
              <a:gd name="connsiteY13" fmla="*/ 69595 h 75946"/>
              <a:gd name="connsiteX14" fmla="*/ 49022 w 94107"/>
              <a:gd name="connsiteY14" fmla="*/ 21463 h 75946"/>
              <a:gd name="connsiteX15" fmla="*/ 46989 w 94107"/>
              <a:gd name="connsiteY15" fmla="*/ 13969 h 75946"/>
              <a:gd name="connsiteX16" fmla="*/ 45085 w 94107"/>
              <a:gd name="connsiteY16" fmla="*/ 21463 h 75946"/>
              <a:gd name="connsiteX17" fmla="*/ 31750 w 94107"/>
              <a:gd name="connsiteY17" fmla="*/ 69595 h 75946"/>
              <a:gd name="connsiteX18" fmla="*/ 23114 w 94107"/>
              <a:gd name="connsiteY18" fmla="*/ 69595 h 75946"/>
              <a:gd name="connsiteX19" fmla="*/ 6350 w 94107"/>
              <a:gd name="connsiteY19"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94107" h="75946">
                <a:moveTo>
                  <a:pt x="6350" y="6350"/>
                </a:moveTo>
                <a:lnTo>
                  <a:pt x="14986" y="6350"/>
                </a:lnTo>
                <a:lnTo>
                  <a:pt x="24638" y="47878"/>
                </a:lnTo>
                <a:cubicBezTo>
                  <a:pt x="25654" y="52196"/>
                  <a:pt x="26542" y="56514"/>
                  <a:pt x="27305" y="60832"/>
                </a:cubicBezTo>
                <a:cubicBezTo>
                  <a:pt x="28829" y="53975"/>
                  <a:pt x="29845" y="50164"/>
                  <a:pt x="30098" y="49148"/>
                </a:cubicBezTo>
                <a:lnTo>
                  <a:pt x="42164" y="6350"/>
                </a:lnTo>
                <a:lnTo>
                  <a:pt x="52323" y="6350"/>
                </a:lnTo>
                <a:lnTo>
                  <a:pt x="61341" y="38353"/>
                </a:lnTo>
                <a:cubicBezTo>
                  <a:pt x="63627" y="46354"/>
                  <a:pt x="65277" y="53847"/>
                  <a:pt x="66294" y="60832"/>
                </a:cubicBezTo>
                <a:cubicBezTo>
                  <a:pt x="67055" y="56769"/>
                  <a:pt x="68072" y="52196"/>
                  <a:pt x="69342" y="46989"/>
                </a:cubicBezTo>
                <a:lnTo>
                  <a:pt x="79375" y="6350"/>
                </a:lnTo>
                <a:lnTo>
                  <a:pt x="87757" y="6350"/>
                </a:lnTo>
                <a:lnTo>
                  <a:pt x="70358" y="69595"/>
                </a:lnTo>
                <a:lnTo>
                  <a:pt x="62357" y="69595"/>
                </a:lnTo>
                <a:lnTo>
                  <a:pt x="49022" y="21463"/>
                </a:lnTo>
                <a:cubicBezTo>
                  <a:pt x="47879" y="17398"/>
                  <a:pt x="47244" y="14985"/>
                  <a:pt x="46989" y="13969"/>
                </a:cubicBezTo>
                <a:cubicBezTo>
                  <a:pt x="46355" y="16890"/>
                  <a:pt x="45720" y="19430"/>
                  <a:pt x="45085" y="21463"/>
                </a:cubicBezTo>
                <a:lnTo>
                  <a:pt x="31750" y="69595"/>
                </a:lnTo>
                <a:lnTo>
                  <a:pt x="23114" y="69595"/>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1813305" y="4784216"/>
            <a:ext cx="37464" cy="47752"/>
          </a:xfrm>
          <a:custGeom>
            <a:avLst/>
            <a:gdLst>
              <a:gd name="connsiteX0" fmla="*/ 18542 w 37464"/>
              <a:gd name="connsiteY0" fmla="*/ 6350 h 47752"/>
              <a:gd name="connsiteX1" fmla="*/ 9905 w 37464"/>
              <a:gd name="connsiteY1" fmla="*/ 10541 h 47752"/>
              <a:gd name="connsiteX2" fmla="*/ 6350 w 37464"/>
              <a:gd name="connsiteY2" fmla="*/ 23876 h 47752"/>
              <a:gd name="connsiteX3" fmla="*/ 10160 w 37464"/>
              <a:gd name="connsiteY3" fmla="*/ 37084 h 47752"/>
              <a:gd name="connsiteX4" fmla="*/ 18923 w 37464"/>
              <a:gd name="connsiteY4" fmla="*/ 41402 h 47752"/>
              <a:gd name="connsiteX5" fmla="*/ 27558 w 37464"/>
              <a:gd name="connsiteY5" fmla="*/ 37211 h 47752"/>
              <a:gd name="connsiteX6" fmla="*/ 31114 w 37464"/>
              <a:gd name="connsiteY6" fmla="*/ 24511 h 47752"/>
              <a:gd name="connsiteX7" fmla="*/ 27432 w 37464"/>
              <a:gd name="connsiteY7" fmla="*/ 10795 h 47752"/>
              <a:gd name="connsiteX8" fmla="*/ 18542 w 37464"/>
              <a:gd name="connsiteY8" fmla="*/ 6350 h 477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464" h="47752">
                <a:moveTo>
                  <a:pt x="18542" y="6350"/>
                </a:moveTo>
                <a:cubicBezTo>
                  <a:pt x="15113" y="6350"/>
                  <a:pt x="12192" y="7747"/>
                  <a:pt x="9905" y="10541"/>
                </a:cubicBezTo>
                <a:cubicBezTo>
                  <a:pt x="7620" y="13335"/>
                  <a:pt x="6350" y="17779"/>
                  <a:pt x="6350" y="23876"/>
                </a:cubicBezTo>
                <a:cubicBezTo>
                  <a:pt x="6350" y="29717"/>
                  <a:pt x="7620" y="34163"/>
                  <a:pt x="10160" y="37084"/>
                </a:cubicBezTo>
                <a:cubicBezTo>
                  <a:pt x="12573" y="40004"/>
                  <a:pt x="15494" y="41402"/>
                  <a:pt x="18923" y="41402"/>
                </a:cubicBezTo>
                <a:cubicBezTo>
                  <a:pt x="22225" y="41402"/>
                  <a:pt x="25145" y="40004"/>
                  <a:pt x="27558" y="37211"/>
                </a:cubicBezTo>
                <a:cubicBezTo>
                  <a:pt x="29845" y="34544"/>
                  <a:pt x="31114" y="30226"/>
                  <a:pt x="31114" y="24511"/>
                </a:cubicBezTo>
                <a:cubicBezTo>
                  <a:pt x="31114" y="18288"/>
                  <a:pt x="29845" y="13716"/>
                  <a:pt x="27432" y="10795"/>
                </a:cubicBezTo>
                <a:cubicBezTo>
                  <a:pt x="25019" y="7747"/>
                  <a:pt x="22098" y="6350"/>
                  <a:pt x="18542"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1759457" y="4777740"/>
            <a:ext cx="49911" cy="59563"/>
          </a:xfrm>
          <a:custGeom>
            <a:avLst/>
            <a:gdLst>
              <a:gd name="connsiteX0" fmla="*/ 27940 w 49911"/>
              <a:gd name="connsiteY0" fmla="*/ 6350 h 59563"/>
              <a:gd name="connsiteX1" fmla="*/ 35560 w 49911"/>
              <a:gd name="connsiteY1" fmla="*/ 7873 h 59563"/>
              <a:gd name="connsiteX2" fmla="*/ 40640 w 49911"/>
              <a:gd name="connsiteY2" fmla="*/ 11810 h 59563"/>
              <a:gd name="connsiteX3" fmla="*/ 43180 w 49911"/>
              <a:gd name="connsiteY3" fmla="*/ 17525 h 59563"/>
              <a:gd name="connsiteX4" fmla="*/ 43561 w 49911"/>
              <a:gd name="connsiteY4" fmla="*/ 25019 h 59563"/>
              <a:gd name="connsiteX5" fmla="*/ 43561 w 49911"/>
              <a:gd name="connsiteY5" fmla="*/ 53213 h 59563"/>
              <a:gd name="connsiteX6" fmla="*/ 35814 w 49911"/>
              <a:gd name="connsiteY6" fmla="*/ 53213 h 59563"/>
              <a:gd name="connsiteX7" fmla="*/ 35814 w 49911"/>
              <a:gd name="connsiteY7" fmla="*/ 25400 h 59563"/>
              <a:gd name="connsiteX8" fmla="*/ 34925 w 49911"/>
              <a:gd name="connsiteY8" fmla="*/ 18288 h 59563"/>
              <a:gd name="connsiteX9" fmla="*/ 31623 w 49911"/>
              <a:gd name="connsiteY9" fmla="*/ 14477 h 59563"/>
              <a:gd name="connsiteX10" fmla="*/ 26289 w 49911"/>
              <a:gd name="connsiteY10" fmla="*/ 13080 h 59563"/>
              <a:gd name="connsiteX11" fmla="*/ 17652 w 49911"/>
              <a:gd name="connsiteY11" fmla="*/ 16255 h 59563"/>
              <a:gd name="connsiteX12" fmla="*/ 14097 w 49911"/>
              <a:gd name="connsiteY12" fmla="*/ 28194 h 59563"/>
              <a:gd name="connsiteX13" fmla="*/ 14097 w 49911"/>
              <a:gd name="connsiteY13" fmla="*/ 53213 h 59563"/>
              <a:gd name="connsiteX14" fmla="*/ 6350 w 49911"/>
              <a:gd name="connsiteY14" fmla="*/ 53213 h 59563"/>
              <a:gd name="connsiteX15" fmla="*/ 6350 w 49911"/>
              <a:gd name="connsiteY15" fmla="*/ 7365 h 59563"/>
              <a:gd name="connsiteX16" fmla="*/ 13335 w 49911"/>
              <a:gd name="connsiteY16" fmla="*/ 7365 h 59563"/>
              <a:gd name="connsiteX17" fmla="*/ 13335 w 49911"/>
              <a:gd name="connsiteY17" fmla="*/ 13969 h 59563"/>
              <a:gd name="connsiteX18" fmla="*/ 27940 w 49911"/>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9911" h="59563">
                <a:moveTo>
                  <a:pt x="27940" y="6350"/>
                </a:moveTo>
                <a:cubicBezTo>
                  <a:pt x="30607" y="6350"/>
                  <a:pt x="33147" y="6857"/>
                  <a:pt x="35560" y="7873"/>
                </a:cubicBezTo>
                <a:cubicBezTo>
                  <a:pt x="37846" y="8889"/>
                  <a:pt x="39497" y="10159"/>
                  <a:pt x="40640" y="11810"/>
                </a:cubicBezTo>
                <a:cubicBezTo>
                  <a:pt x="41910" y="13334"/>
                  <a:pt x="42672" y="15366"/>
                  <a:pt x="43180" y="17525"/>
                </a:cubicBezTo>
                <a:cubicBezTo>
                  <a:pt x="43434" y="18922"/>
                  <a:pt x="43561" y="21463"/>
                  <a:pt x="43561" y="25019"/>
                </a:cubicBezTo>
                <a:lnTo>
                  <a:pt x="43561" y="53213"/>
                </a:lnTo>
                <a:lnTo>
                  <a:pt x="35814" y="53213"/>
                </a:lnTo>
                <a:lnTo>
                  <a:pt x="35814" y="25400"/>
                </a:lnTo>
                <a:cubicBezTo>
                  <a:pt x="35814" y="22225"/>
                  <a:pt x="35433" y="19811"/>
                  <a:pt x="34925" y="18288"/>
                </a:cubicBezTo>
                <a:cubicBezTo>
                  <a:pt x="34290" y="16763"/>
                  <a:pt x="33147" y="15494"/>
                  <a:pt x="31623" y="14477"/>
                </a:cubicBezTo>
                <a:cubicBezTo>
                  <a:pt x="30099" y="13588"/>
                  <a:pt x="28321" y="13080"/>
                  <a:pt x="26289" y="13080"/>
                </a:cubicBezTo>
                <a:cubicBezTo>
                  <a:pt x="22987" y="13080"/>
                  <a:pt x="20066" y="14223"/>
                  <a:pt x="17652" y="16255"/>
                </a:cubicBezTo>
                <a:cubicBezTo>
                  <a:pt x="15240" y="18414"/>
                  <a:pt x="14097" y="22351"/>
                  <a:pt x="14097" y="28194"/>
                </a:cubicBezTo>
                <a:lnTo>
                  <a:pt x="14097" y="53213"/>
                </a:lnTo>
                <a:lnTo>
                  <a:pt x="6350" y="53213"/>
                </a:lnTo>
                <a:lnTo>
                  <a:pt x="6350" y="7365"/>
                </a:lnTo>
                <a:lnTo>
                  <a:pt x="13335" y="7365"/>
                </a:lnTo>
                <a:lnTo>
                  <a:pt x="13335" y="13969"/>
                </a:lnTo>
                <a:cubicBezTo>
                  <a:pt x="16637" y="8889"/>
                  <a:pt x="21463" y="6350"/>
                  <a:pt x="2794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1805432" y="4761357"/>
            <a:ext cx="52451" cy="77089"/>
          </a:xfrm>
          <a:custGeom>
            <a:avLst/>
            <a:gdLst>
              <a:gd name="connsiteX0" fmla="*/ 38353 w 52451"/>
              <a:gd name="connsiteY0" fmla="*/ 6350 h 77089"/>
              <a:gd name="connsiteX1" fmla="*/ 46100 w 52451"/>
              <a:gd name="connsiteY1" fmla="*/ 6350 h 77089"/>
              <a:gd name="connsiteX2" fmla="*/ 46100 w 52451"/>
              <a:gd name="connsiteY2" fmla="*/ 69596 h 77089"/>
              <a:gd name="connsiteX3" fmla="*/ 38861 w 52451"/>
              <a:gd name="connsiteY3" fmla="*/ 69596 h 77089"/>
              <a:gd name="connsiteX4" fmla="*/ 38861 w 52451"/>
              <a:gd name="connsiteY4" fmla="*/ 63880 h 77089"/>
              <a:gd name="connsiteX5" fmla="*/ 26035 w 52451"/>
              <a:gd name="connsiteY5" fmla="*/ 70739 h 77089"/>
              <a:gd name="connsiteX6" fmla="*/ 15875 w 52451"/>
              <a:gd name="connsiteY6" fmla="*/ 67690 h 77089"/>
              <a:gd name="connsiteX7" fmla="*/ 8763 w 52451"/>
              <a:gd name="connsiteY7" fmla="*/ 59182 h 77089"/>
              <a:gd name="connsiteX8" fmla="*/ 6350 w 52451"/>
              <a:gd name="connsiteY8" fmla="*/ 46735 h 77089"/>
              <a:gd name="connsiteX9" fmla="*/ 8635 w 52451"/>
              <a:gd name="connsiteY9" fmla="*/ 34289 h 77089"/>
              <a:gd name="connsiteX10" fmla="*/ 15494 w 52451"/>
              <a:gd name="connsiteY10" fmla="*/ 25780 h 77089"/>
              <a:gd name="connsiteX11" fmla="*/ 25653 w 52451"/>
              <a:gd name="connsiteY11" fmla="*/ 22733 h 77089"/>
              <a:gd name="connsiteX12" fmla="*/ 33019 w 52451"/>
              <a:gd name="connsiteY12" fmla="*/ 24510 h 77089"/>
              <a:gd name="connsiteX13" fmla="*/ 38353 w 52451"/>
              <a:gd name="connsiteY13" fmla="*/ 29083 h 77089"/>
              <a:gd name="connsiteX14" fmla="*/ 38353 w 52451"/>
              <a:gd name="connsiteY14" fmla="*/ 6350 h 770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52451" h="77089">
                <a:moveTo>
                  <a:pt x="38353" y="6350"/>
                </a:moveTo>
                <a:lnTo>
                  <a:pt x="46100" y="6350"/>
                </a:lnTo>
                <a:lnTo>
                  <a:pt x="46100" y="69596"/>
                </a:lnTo>
                <a:lnTo>
                  <a:pt x="38861" y="69596"/>
                </a:lnTo>
                <a:lnTo>
                  <a:pt x="38861" y="63880"/>
                </a:lnTo>
                <a:cubicBezTo>
                  <a:pt x="35941" y="68452"/>
                  <a:pt x="31622" y="70739"/>
                  <a:pt x="26035" y="70739"/>
                </a:cubicBezTo>
                <a:cubicBezTo>
                  <a:pt x="22351" y="70739"/>
                  <a:pt x="19050" y="69722"/>
                  <a:pt x="15875" y="67690"/>
                </a:cubicBezTo>
                <a:cubicBezTo>
                  <a:pt x="12826" y="65658"/>
                  <a:pt x="10541" y="62864"/>
                  <a:pt x="8763" y="59182"/>
                </a:cubicBezTo>
                <a:cubicBezTo>
                  <a:pt x="7111" y="55626"/>
                  <a:pt x="6350" y="51434"/>
                  <a:pt x="6350" y="46735"/>
                </a:cubicBezTo>
                <a:cubicBezTo>
                  <a:pt x="6350" y="42164"/>
                  <a:pt x="7111" y="38100"/>
                  <a:pt x="8635" y="34289"/>
                </a:cubicBezTo>
                <a:cubicBezTo>
                  <a:pt x="10160" y="30607"/>
                  <a:pt x="12445" y="27685"/>
                  <a:pt x="15494" y="25780"/>
                </a:cubicBezTo>
                <a:cubicBezTo>
                  <a:pt x="18541" y="23748"/>
                  <a:pt x="21844" y="22733"/>
                  <a:pt x="25653" y="22733"/>
                </a:cubicBezTo>
                <a:cubicBezTo>
                  <a:pt x="28447" y="22733"/>
                  <a:pt x="30860" y="23367"/>
                  <a:pt x="33019" y="24510"/>
                </a:cubicBezTo>
                <a:cubicBezTo>
                  <a:pt x="35178" y="25653"/>
                  <a:pt x="36957" y="27177"/>
                  <a:pt x="38353" y="29083"/>
                </a:cubicBezTo>
                <a:lnTo>
                  <a:pt x="38353"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1701164" y="4761357"/>
            <a:ext cx="59944" cy="75946"/>
          </a:xfrm>
          <a:custGeom>
            <a:avLst/>
            <a:gdLst>
              <a:gd name="connsiteX0" fmla="*/ 6350 w 59944"/>
              <a:gd name="connsiteY0" fmla="*/ 6350 h 75946"/>
              <a:gd name="connsiteX1" fmla="*/ 52070 w 59944"/>
              <a:gd name="connsiteY1" fmla="*/ 6350 h 75946"/>
              <a:gd name="connsiteX2" fmla="*/ 52070 w 59944"/>
              <a:gd name="connsiteY2" fmla="*/ 13842 h 75946"/>
              <a:gd name="connsiteX3" fmla="*/ 14732 w 59944"/>
              <a:gd name="connsiteY3" fmla="*/ 13842 h 75946"/>
              <a:gd name="connsiteX4" fmla="*/ 14732 w 59944"/>
              <a:gd name="connsiteY4" fmla="*/ 33273 h 75946"/>
              <a:gd name="connsiteX5" fmla="*/ 49657 w 59944"/>
              <a:gd name="connsiteY5" fmla="*/ 33273 h 75946"/>
              <a:gd name="connsiteX6" fmla="*/ 49657 w 59944"/>
              <a:gd name="connsiteY6" fmla="*/ 40639 h 75946"/>
              <a:gd name="connsiteX7" fmla="*/ 14732 w 59944"/>
              <a:gd name="connsiteY7" fmla="*/ 40639 h 75946"/>
              <a:gd name="connsiteX8" fmla="*/ 14732 w 59944"/>
              <a:gd name="connsiteY8" fmla="*/ 62229 h 75946"/>
              <a:gd name="connsiteX9" fmla="*/ 53594 w 59944"/>
              <a:gd name="connsiteY9" fmla="*/ 62229 h 75946"/>
              <a:gd name="connsiteX10" fmla="*/ 53594 w 59944"/>
              <a:gd name="connsiteY10" fmla="*/ 69596 h 75946"/>
              <a:gd name="connsiteX11" fmla="*/ 6350 w 59944"/>
              <a:gd name="connsiteY11" fmla="*/ 69596 h 75946"/>
              <a:gd name="connsiteX12" fmla="*/ 6350 w 59944"/>
              <a:gd name="connsiteY12"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59944" h="75946">
                <a:moveTo>
                  <a:pt x="6350" y="6350"/>
                </a:moveTo>
                <a:lnTo>
                  <a:pt x="52070" y="6350"/>
                </a:lnTo>
                <a:lnTo>
                  <a:pt x="52070" y="13842"/>
                </a:lnTo>
                <a:lnTo>
                  <a:pt x="14732" y="13842"/>
                </a:lnTo>
                <a:lnTo>
                  <a:pt x="14732" y="33273"/>
                </a:lnTo>
                <a:lnTo>
                  <a:pt x="49657" y="33273"/>
                </a:lnTo>
                <a:lnTo>
                  <a:pt x="49657" y="40639"/>
                </a:lnTo>
                <a:lnTo>
                  <a:pt x="14732" y="40639"/>
                </a:lnTo>
                <a:lnTo>
                  <a:pt x="14732" y="62229"/>
                </a:lnTo>
                <a:lnTo>
                  <a:pt x="53594" y="62229"/>
                </a:lnTo>
                <a:lnTo>
                  <a:pt x="53594" y="69596"/>
                </a:lnTo>
                <a:lnTo>
                  <a:pt x="6350" y="695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2080641" y="4241672"/>
            <a:ext cx="37338" cy="47752"/>
          </a:xfrm>
          <a:custGeom>
            <a:avLst/>
            <a:gdLst>
              <a:gd name="connsiteX0" fmla="*/ 18414 w 37338"/>
              <a:gd name="connsiteY0" fmla="*/ 6350 h 47752"/>
              <a:gd name="connsiteX1" fmla="*/ 9779 w 37338"/>
              <a:gd name="connsiteY1" fmla="*/ 10541 h 47752"/>
              <a:gd name="connsiteX2" fmla="*/ 6350 w 37338"/>
              <a:gd name="connsiteY2" fmla="*/ 23876 h 47752"/>
              <a:gd name="connsiteX3" fmla="*/ 10032 w 37338"/>
              <a:gd name="connsiteY3" fmla="*/ 37084 h 47752"/>
              <a:gd name="connsiteX4" fmla="*/ 18795 w 37338"/>
              <a:gd name="connsiteY4" fmla="*/ 41402 h 47752"/>
              <a:gd name="connsiteX5" fmla="*/ 27432 w 37338"/>
              <a:gd name="connsiteY5" fmla="*/ 37211 h 47752"/>
              <a:gd name="connsiteX6" fmla="*/ 30988 w 37338"/>
              <a:gd name="connsiteY6" fmla="*/ 24511 h 47752"/>
              <a:gd name="connsiteX7" fmla="*/ 27432 w 37338"/>
              <a:gd name="connsiteY7" fmla="*/ 10667 h 47752"/>
              <a:gd name="connsiteX8" fmla="*/ 18414 w 37338"/>
              <a:gd name="connsiteY8" fmla="*/ 6350 h 477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338" h="47752">
                <a:moveTo>
                  <a:pt x="18414" y="6350"/>
                </a:moveTo>
                <a:cubicBezTo>
                  <a:pt x="14985" y="6350"/>
                  <a:pt x="12191" y="7747"/>
                  <a:pt x="9779" y="10541"/>
                </a:cubicBezTo>
                <a:cubicBezTo>
                  <a:pt x="7492" y="13335"/>
                  <a:pt x="6350" y="17780"/>
                  <a:pt x="6350" y="23876"/>
                </a:cubicBezTo>
                <a:cubicBezTo>
                  <a:pt x="6350" y="29717"/>
                  <a:pt x="7619" y="34163"/>
                  <a:pt x="10032" y="37084"/>
                </a:cubicBezTo>
                <a:cubicBezTo>
                  <a:pt x="12573" y="40005"/>
                  <a:pt x="15494" y="41402"/>
                  <a:pt x="18795" y="41402"/>
                </a:cubicBezTo>
                <a:cubicBezTo>
                  <a:pt x="22225" y="41402"/>
                  <a:pt x="25145" y="40005"/>
                  <a:pt x="27432" y="37211"/>
                </a:cubicBezTo>
                <a:cubicBezTo>
                  <a:pt x="29844" y="34417"/>
                  <a:pt x="30988" y="30226"/>
                  <a:pt x="30988" y="24511"/>
                </a:cubicBezTo>
                <a:cubicBezTo>
                  <a:pt x="30988" y="18288"/>
                  <a:pt x="29844" y="13716"/>
                  <a:pt x="27432" y="10667"/>
                </a:cubicBezTo>
                <a:cubicBezTo>
                  <a:pt x="25019" y="7747"/>
                  <a:pt x="21970" y="6350"/>
                  <a:pt x="18414"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2055748" y="4236211"/>
            <a:ext cx="20447" cy="58547"/>
          </a:xfrm>
          <a:custGeom>
            <a:avLst/>
            <a:gdLst>
              <a:gd name="connsiteX0" fmla="*/ 6350 w 20447"/>
              <a:gd name="connsiteY0" fmla="*/ 6350 h 58547"/>
              <a:gd name="connsiteX1" fmla="*/ 14097 w 20447"/>
              <a:gd name="connsiteY1" fmla="*/ 6350 h 58547"/>
              <a:gd name="connsiteX2" fmla="*/ 14097 w 20447"/>
              <a:gd name="connsiteY2" fmla="*/ 52197 h 58547"/>
              <a:gd name="connsiteX3" fmla="*/ 6350 w 20447"/>
              <a:gd name="connsiteY3" fmla="*/ 52197 h 58547"/>
              <a:gd name="connsiteX4" fmla="*/ 6350 w 20447"/>
              <a:gd name="connsiteY4" fmla="*/ 6350 h 585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7" h="58547">
                <a:moveTo>
                  <a:pt x="6350" y="6350"/>
                </a:moveTo>
                <a:lnTo>
                  <a:pt x="14097" y="6350"/>
                </a:lnTo>
                <a:lnTo>
                  <a:pt x="14097" y="52197"/>
                </a:lnTo>
                <a:lnTo>
                  <a:pt x="6350" y="52197"/>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2072639" y="4218813"/>
            <a:ext cx="52451" cy="76961"/>
          </a:xfrm>
          <a:custGeom>
            <a:avLst/>
            <a:gdLst>
              <a:gd name="connsiteX0" fmla="*/ 38354 w 52451"/>
              <a:gd name="connsiteY0" fmla="*/ 6350 h 76961"/>
              <a:gd name="connsiteX1" fmla="*/ 46101 w 52451"/>
              <a:gd name="connsiteY1" fmla="*/ 6350 h 76961"/>
              <a:gd name="connsiteX2" fmla="*/ 46101 w 52451"/>
              <a:gd name="connsiteY2" fmla="*/ 69596 h 76961"/>
              <a:gd name="connsiteX3" fmla="*/ 38861 w 52451"/>
              <a:gd name="connsiteY3" fmla="*/ 69596 h 76961"/>
              <a:gd name="connsiteX4" fmla="*/ 38861 w 52451"/>
              <a:gd name="connsiteY4" fmla="*/ 63880 h 76961"/>
              <a:gd name="connsiteX5" fmla="*/ 26035 w 52451"/>
              <a:gd name="connsiteY5" fmla="*/ 70611 h 76961"/>
              <a:gd name="connsiteX6" fmla="*/ 16002 w 52451"/>
              <a:gd name="connsiteY6" fmla="*/ 67690 h 76961"/>
              <a:gd name="connsiteX7" fmla="*/ 8889 w 52451"/>
              <a:gd name="connsiteY7" fmla="*/ 59182 h 76961"/>
              <a:gd name="connsiteX8" fmla="*/ 6350 w 52451"/>
              <a:gd name="connsiteY8" fmla="*/ 46735 h 76961"/>
              <a:gd name="connsiteX9" fmla="*/ 8636 w 52451"/>
              <a:gd name="connsiteY9" fmla="*/ 34290 h 76961"/>
              <a:gd name="connsiteX10" fmla="*/ 15494 w 52451"/>
              <a:gd name="connsiteY10" fmla="*/ 25780 h 76961"/>
              <a:gd name="connsiteX11" fmla="*/ 25780 w 52451"/>
              <a:gd name="connsiteY11" fmla="*/ 22733 h 76961"/>
              <a:gd name="connsiteX12" fmla="*/ 33147 w 52451"/>
              <a:gd name="connsiteY12" fmla="*/ 24510 h 76961"/>
              <a:gd name="connsiteX13" fmla="*/ 38354 w 52451"/>
              <a:gd name="connsiteY13" fmla="*/ 29083 h 76961"/>
              <a:gd name="connsiteX14" fmla="*/ 38354 w 52451"/>
              <a:gd name="connsiteY14" fmla="*/ 6350 h 7696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52451" h="76961">
                <a:moveTo>
                  <a:pt x="38354" y="6350"/>
                </a:moveTo>
                <a:lnTo>
                  <a:pt x="46101" y="6350"/>
                </a:lnTo>
                <a:lnTo>
                  <a:pt x="46101" y="69596"/>
                </a:lnTo>
                <a:lnTo>
                  <a:pt x="38861" y="69596"/>
                </a:lnTo>
                <a:lnTo>
                  <a:pt x="38861" y="63880"/>
                </a:lnTo>
                <a:cubicBezTo>
                  <a:pt x="35941" y="68452"/>
                  <a:pt x="31750" y="70611"/>
                  <a:pt x="26035" y="70611"/>
                </a:cubicBezTo>
                <a:cubicBezTo>
                  <a:pt x="22479" y="70611"/>
                  <a:pt x="19050" y="69596"/>
                  <a:pt x="16002" y="67690"/>
                </a:cubicBezTo>
                <a:cubicBezTo>
                  <a:pt x="12954" y="65658"/>
                  <a:pt x="10541" y="62865"/>
                  <a:pt x="8889" y="59182"/>
                </a:cubicBezTo>
                <a:cubicBezTo>
                  <a:pt x="7239" y="55626"/>
                  <a:pt x="6350" y="51434"/>
                  <a:pt x="6350" y="46735"/>
                </a:cubicBezTo>
                <a:cubicBezTo>
                  <a:pt x="6350" y="42164"/>
                  <a:pt x="7111" y="37972"/>
                  <a:pt x="8636" y="34290"/>
                </a:cubicBezTo>
                <a:cubicBezTo>
                  <a:pt x="10160" y="30607"/>
                  <a:pt x="12445" y="27685"/>
                  <a:pt x="15494" y="25780"/>
                </a:cubicBezTo>
                <a:cubicBezTo>
                  <a:pt x="18542" y="23748"/>
                  <a:pt x="21970" y="22733"/>
                  <a:pt x="25780" y="22733"/>
                </a:cubicBezTo>
                <a:cubicBezTo>
                  <a:pt x="28448" y="22733"/>
                  <a:pt x="30988" y="23367"/>
                  <a:pt x="33147" y="24510"/>
                </a:cubicBezTo>
                <a:cubicBezTo>
                  <a:pt x="35305" y="25653"/>
                  <a:pt x="37083" y="27177"/>
                  <a:pt x="38354" y="29083"/>
                </a:cubicBezTo>
                <a:lnTo>
                  <a:pt x="38354"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2055748" y="4218813"/>
            <a:ext cx="20447" cy="21590"/>
          </a:xfrm>
          <a:custGeom>
            <a:avLst/>
            <a:gdLst>
              <a:gd name="connsiteX0" fmla="*/ 6350 w 20447"/>
              <a:gd name="connsiteY0" fmla="*/ 6350 h 21590"/>
              <a:gd name="connsiteX1" fmla="*/ 14097 w 20447"/>
              <a:gd name="connsiteY1" fmla="*/ 6350 h 21590"/>
              <a:gd name="connsiteX2" fmla="*/ 14097 w 20447"/>
              <a:gd name="connsiteY2" fmla="*/ 15240 h 21590"/>
              <a:gd name="connsiteX3" fmla="*/ 6350 w 20447"/>
              <a:gd name="connsiteY3" fmla="*/ 15240 h 21590"/>
              <a:gd name="connsiteX4" fmla="*/ 6350 w 20447"/>
              <a:gd name="connsiteY4" fmla="*/ 6350 h 215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7" h="21590">
                <a:moveTo>
                  <a:pt x="6350" y="6350"/>
                </a:moveTo>
                <a:lnTo>
                  <a:pt x="14097" y="6350"/>
                </a:lnTo>
                <a:lnTo>
                  <a:pt x="14097" y="15240"/>
                </a:lnTo>
                <a:lnTo>
                  <a:pt x="6350" y="15240"/>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1984755" y="4218813"/>
            <a:ext cx="73025" cy="75946"/>
          </a:xfrm>
          <a:custGeom>
            <a:avLst/>
            <a:gdLst>
              <a:gd name="connsiteX0" fmla="*/ 6350 w 73025"/>
              <a:gd name="connsiteY0" fmla="*/ 6350 h 75946"/>
              <a:gd name="connsiteX1" fmla="*/ 18923 w 73025"/>
              <a:gd name="connsiteY1" fmla="*/ 6350 h 75946"/>
              <a:gd name="connsiteX2" fmla="*/ 33908 w 73025"/>
              <a:gd name="connsiteY2" fmla="*/ 51180 h 75946"/>
              <a:gd name="connsiteX3" fmla="*/ 36957 w 73025"/>
              <a:gd name="connsiteY3" fmla="*/ 60578 h 75946"/>
              <a:gd name="connsiteX4" fmla="*/ 40258 w 73025"/>
              <a:gd name="connsiteY4" fmla="*/ 50419 h 75946"/>
              <a:gd name="connsiteX5" fmla="*/ 55498 w 73025"/>
              <a:gd name="connsiteY5" fmla="*/ 6350 h 75946"/>
              <a:gd name="connsiteX6" fmla="*/ 66675 w 73025"/>
              <a:gd name="connsiteY6" fmla="*/ 6350 h 75946"/>
              <a:gd name="connsiteX7" fmla="*/ 66675 w 73025"/>
              <a:gd name="connsiteY7" fmla="*/ 69596 h 75946"/>
              <a:gd name="connsiteX8" fmla="*/ 58673 w 73025"/>
              <a:gd name="connsiteY8" fmla="*/ 69596 h 75946"/>
              <a:gd name="connsiteX9" fmla="*/ 58673 w 73025"/>
              <a:gd name="connsiteY9" fmla="*/ 16636 h 75946"/>
              <a:gd name="connsiteX10" fmla="*/ 40258 w 73025"/>
              <a:gd name="connsiteY10" fmla="*/ 69596 h 75946"/>
              <a:gd name="connsiteX11" fmla="*/ 32766 w 73025"/>
              <a:gd name="connsiteY11" fmla="*/ 69596 h 75946"/>
              <a:gd name="connsiteX12" fmla="*/ 14351 w 73025"/>
              <a:gd name="connsiteY12" fmla="*/ 15747 h 75946"/>
              <a:gd name="connsiteX13" fmla="*/ 14351 w 73025"/>
              <a:gd name="connsiteY13" fmla="*/ 69596 h 75946"/>
              <a:gd name="connsiteX14" fmla="*/ 6350 w 73025"/>
              <a:gd name="connsiteY14" fmla="*/ 69596 h 75946"/>
              <a:gd name="connsiteX15" fmla="*/ 6350 w 73025"/>
              <a:gd name="connsiteY15"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73025" h="75946">
                <a:moveTo>
                  <a:pt x="6350" y="6350"/>
                </a:moveTo>
                <a:lnTo>
                  <a:pt x="18923" y="6350"/>
                </a:lnTo>
                <a:lnTo>
                  <a:pt x="33908" y="51180"/>
                </a:lnTo>
                <a:cubicBezTo>
                  <a:pt x="35305" y="55371"/>
                  <a:pt x="36322" y="58420"/>
                  <a:pt x="36957" y="60578"/>
                </a:cubicBezTo>
                <a:cubicBezTo>
                  <a:pt x="37719" y="58165"/>
                  <a:pt x="38735" y="54864"/>
                  <a:pt x="40258" y="50419"/>
                </a:cubicBezTo>
                <a:lnTo>
                  <a:pt x="55498" y="6350"/>
                </a:lnTo>
                <a:lnTo>
                  <a:pt x="66675" y="6350"/>
                </a:lnTo>
                <a:lnTo>
                  <a:pt x="66675" y="69596"/>
                </a:lnTo>
                <a:lnTo>
                  <a:pt x="58673" y="69596"/>
                </a:lnTo>
                <a:lnTo>
                  <a:pt x="58673" y="16636"/>
                </a:lnTo>
                <a:lnTo>
                  <a:pt x="40258" y="69596"/>
                </a:lnTo>
                <a:lnTo>
                  <a:pt x="32766" y="69596"/>
                </a:lnTo>
                <a:lnTo>
                  <a:pt x="14351" y="15747"/>
                </a:lnTo>
                <a:lnTo>
                  <a:pt x="14351" y="69596"/>
                </a:lnTo>
                <a:lnTo>
                  <a:pt x="6350" y="695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2005838" y="4348353"/>
            <a:ext cx="39750" cy="47751"/>
          </a:xfrm>
          <a:custGeom>
            <a:avLst/>
            <a:gdLst>
              <a:gd name="connsiteX0" fmla="*/ 19938 w 39750"/>
              <a:gd name="connsiteY0" fmla="*/ 6350 h 47751"/>
              <a:gd name="connsiteX1" fmla="*/ 10286 w 39750"/>
              <a:gd name="connsiteY1" fmla="*/ 10667 h 47751"/>
              <a:gd name="connsiteX2" fmla="*/ 6350 w 39750"/>
              <a:gd name="connsiteY2" fmla="*/ 23875 h 47751"/>
              <a:gd name="connsiteX3" fmla="*/ 10286 w 39750"/>
              <a:gd name="connsiteY3" fmla="*/ 37083 h 47751"/>
              <a:gd name="connsiteX4" fmla="*/ 19938 w 39750"/>
              <a:gd name="connsiteY4" fmla="*/ 41401 h 47751"/>
              <a:gd name="connsiteX5" fmla="*/ 29463 w 39750"/>
              <a:gd name="connsiteY5" fmla="*/ 36956 h 47751"/>
              <a:gd name="connsiteX6" fmla="*/ 33401 w 39750"/>
              <a:gd name="connsiteY6" fmla="*/ 23621 h 47751"/>
              <a:gd name="connsiteX7" fmla="*/ 29463 w 39750"/>
              <a:gd name="connsiteY7" fmla="*/ 10667 h 47751"/>
              <a:gd name="connsiteX8" fmla="*/ 19938 w 39750"/>
              <a:gd name="connsiteY8" fmla="*/ 6350 h 477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750" h="47751">
                <a:moveTo>
                  <a:pt x="19938" y="6350"/>
                </a:moveTo>
                <a:cubicBezTo>
                  <a:pt x="16001" y="6350"/>
                  <a:pt x="12826" y="7746"/>
                  <a:pt x="10286" y="10667"/>
                </a:cubicBezTo>
                <a:cubicBezTo>
                  <a:pt x="7619" y="13588"/>
                  <a:pt x="6350" y="18033"/>
                  <a:pt x="6350" y="23875"/>
                </a:cubicBezTo>
                <a:cubicBezTo>
                  <a:pt x="6350" y="29717"/>
                  <a:pt x="7619" y="34162"/>
                  <a:pt x="10286" y="37083"/>
                </a:cubicBezTo>
                <a:cubicBezTo>
                  <a:pt x="12826" y="40004"/>
                  <a:pt x="16001" y="41401"/>
                  <a:pt x="19938" y="41401"/>
                </a:cubicBezTo>
                <a:cubicBezTo>
                  <a:pt x="23748" y="41401"/>
                  <a:pt x="26923" y="40004"/>
                  <a:pt x="29463" y="36956"/>
                </a:cubicBezTo>
                <a:cubicBezTo>
                  <a:pt x="32130" y="34035"/>
                  <a:pt x="33401" y="29590"/>
                  <a:pt x="33401" y="23621"/>
                </a:cubicBezTo>
                <a:cubicBezTo>
                  <a:pt x="33401" y="17906"/>
                  <a:pt x="32130" y="13588"/>
                  <a:pt x="29463" y="10667"/>
                </a:cubicBezTo>
                <a:cubicBezTo>
                  <a:pt x="26923" y="7746"/>
                  <a:pt x="23748" y="6350"/>
                  <a:pt x="19938"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2043938" y="4342891"/>
            <a:ext cx="75564" cy="58547"/>
          </a:xfrm>
          <a:custGeom>
            <a:avLst/>
            <a:gdLst>
              <a:gd name="connsiteX0" fmla="*/ 6350 w 75564"/>
              <a:gd name="connsiteY0" fmla="*/ 6350 h 58547"/>
              <a:gd name="connsiteX1" fmla="*/ 14477 w 75564"/>
              <a:gd name="connsiteY1" fmla="*/ 6350 h 58547"/>
              <a:gd name="connsiteX2" fmla="*/ 21716 w 75564"/>
              <a:gd name="connsiteY2" fmla="*/ 32892 h 58547"/>
              <a:gd name="connsiteX3" fmla="*/ 24383 w 75564"/>
              <a:gd name="connsiteY3" fmla="*/ 42672 h 58547"/>
              <a:gd name="connsiteX4" fmla="*/ 26797 w 75564"/>
              <a:gd name="connsiteY4" fmla="*/ 33273 h 58547"/>
              <a:gd name="connsiteX5" fmla="*/ 34163 w 75564"/>
              <a:gd name="connsiteY5" fmla="*/ 6350 h 58547"/>
              <a:gd name="connsiteX6" fmla="*/ 42036 w 75564"/>
              <a:gd name="connsiteY6" fmla="*/ 6350 h 58547"/>
              <a:gd name="connsiteX7" fmla="*/ 48894 w 75564"/>
              <a:gd name="connsiteY7" fmla="*/ 33020 h 58547"/>
              <a:gd name="connsiteX8" fmla="*/ 51180 w 75564"/>
              <a:gd name="connsiteY8" fmla="*/ 41783 h 58547"/>
              <a:gd name="connsiteX9" fmla="*/ 53847 w 75564"/>
              <a:gd name="connsiteY9" fmla="*/ 32892 h 58547"/>
              <a:gd name="connsiteX10" fmla="*/ 61722 w 75564"/>
              <a:gd name="connsiteY10" fmla="*/ 6350 h 58547"/>
              <a:gd name="connsiteX11" fmla="*/ 69214 w 75564"/>
              <a:gd name="connsiteY11" fmla="*/ 6350 h 58547"/>
              <a:gd name="connsiteX12" fmla="*/ 54991 w 75564"/>
              <a:gd name="connsiteY12" fmla="*/ 52197 h 58547"/>
              <a:gd name="connsiteX13" fmla="*/ 46863 w 75564"/>
              <a:gd name="connsiteY13" fmla="*/ 52197 h 58547"/>
              <a:gd name="connsiteX14" fmla="*/ 39623 w 75564"/>
              <a:gd name="connsiteY14" fmla="*/ 24765 h 58547"/>
              <a:gd name="connsiteX15" fmla="*/ 37845 w 75564"/>
              <a:gd name="connsiteY15" fmla="*/ 17017 h 58547"/>
              <a:gd name="connsiteX16" fmla="*/ 28575 w 75564"/>
              <a:gd name="connsiteY16" fmla="*/ 52197 h 58547"/>
              <a:gd name="connsiteX17" fmla="*/ 20447 w 75564"/>
              <a:gd name="connsiteY17" fmla="*/ 52197 h 58547"/>
              <a:gd name="connsiteX18" fmla="*/ 6350 w 75564"/>
              <a:gd name="connsiteY18" fmla="*/ 6350 h 585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75564" h="58547">
                <a:moveTo>
                  <a:pt x="6350" y="6350"/>
                </a:moveTo>
                <a:lnTo>
                  <a:pt x="14477" y="6350"/>
                </a:lnTo>
                <a:lnTo>
                  <a:pt x="21716" y="32892"/>
                </a:lnTo>
                <a:lnTo>
                  <a:pt x="24383" y="42672"/>
                </a:lnTo>
                <a:cubicBezTo>
                  <a:pt x="24510" y="42164"/>
                  <a:pt x="25400" y="38989"/>
                  <a:pt x="26797" y="33273"/>
                </a:cubicBezTo>
                <a:lnTo>
                  <a:pt x="34163" y="6350"/>
                </a:lnTo>
                <a:lnTo>
                  <a:pt x="42036" y="6350"/>
                </a:lnTo>
                <a:lnTo>
                  <a:pt x="48894" y="33020"/>
                </a:lnTo>
                <a:lnTo>
                  <a:pt x="51180" y="41783"/>
                </a:lnTo>
                <a:lnTo>
                  <a:pt x="53847" y="32892"/>
                </a:lnTo>
                <a:lnTo>
                  <a:pt x="61722" y="6350"/>
                </a:lnTo>
                <a:lnTo>
                  <a:pt x="69214" y="6350"/>
                </a:lnTo>
                <a:lnTo>
                  <a:pt x="54991" y="52197"/>
                </a:lnTo>
                <a:lnTo>
                  <a:pt x="46863" y="52197"/>
                </a:lnTo>
                <a:lnTo>
                  <a:pt x="39623" y="24765"/>
                </a:lnTo>
                <a:lnTo>
                  <a:pt x="37845" y="17017"/>
                </a:lnTo>
                <a:lnTo>
                  <a:pt x="28575" y="52197"/>
                </a:lnTo>
                <a:lnTo>
                  <a:pt x="20447" y="52197"/>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2112010" y="4341876"/>
            <a:ext cx="49910" cy="59563"/>
          </a:xfrm>
          <a:custGeom>
            <a:avLst/>
            <a:gdLst>
              <a:gd name="connsiteX0" fmla="*/ 27939 w 49910"/>
              <a:gd name="connsiteY0" fmla="*/ 6350 h 59563"/>
              <a:gd name="connsiteX1" fmla="*/ 35560 w 49910"/>
              <a:gd name="connsiteY1" fmla="*/ 7873 h 59563"/>
              <a:gd name="connsiteX2" fmla="*/ 40766 w 49910"/>
              <a:gd name="connsiteY2" fmla="*/ 11810 h 59563"/>
              <a:gd name="connsiteX3" fmla="*/ 43179 w 49910"/>
              <a:gd name="connsiteY3" fmla="*/ 17526 h 59563"/>
              <a:gd name="connsiteX4" fmla="*/ 43560 w 49910"/>
              <a:gd name="connsiteY4" fmla="*/ 25019 h 59563"/>
              <a:gd name="connsiteX5" fmla="*/ 43560 w 49910"/>
              <a:gd name="connsiteY5" fmla="*/ 53213 h 59563"/>
              <a:gd name="connsiteX6" fmla="*/ 35813 w 49910"/>
              <a:gd name="connsiteY6" fmla="*/ 53213 h 59563"/>
              <a:gd name="connsiteX7" fmla="*/ 35813 w 49910"/>
              <a:gd name="connsiteY7" fmla="*/ 25400 h 59563"/>
              <a:gd name="connsiteX8" fmla="*/ 34925 w 49910"/>
              <a:gd name="connsiteY8" fmla="*/ 18288 h 59563"/>
              <a:gd name="connsiteX9" fmla="*/ 31750 w 49910"/>
              <a:gd name="connsiteY9" fmla="*/ 14477 h 59563"/>
              <a:gd name="connsiteX10" fmla="*/ 26288 w 49910"/>
              <a:gd name="connsiteY10" fmla="*/ 13080 h 59563"/>
              <a:gd name="connsiteX11" fmla="*/ 17779 w 49910"/>
              <a:gd name="connsiteY11" fmla="*/ 16255 h 59563"/>
              <a:gd name="connsiteX12" fmla="*/ 14097 w 49910"/>
              <a:gd name="connsiteY12" fmla="*/ 28194 h 59563"/>
              <a:gd name="connsiteX13" fmla="*/ 14097 w 49910"/>
              <a:gd name="connsiteY13" fmla="*/ 53213 h 59563"/>
              <a:gd name="connsiteX14" fmla="*/ 6350 w 49910"/>
              <a:gd name="connsiteY14" fmla="*/ 53213 h 59563"/>
              <a:gd name="connsiteX15" fmla="*/ 6350 w 49910"/>
              <a:gd name="connsiteY15" fmla="*/ 7365 h 59563"/>
              <a:gd name="connsiteX16" fmla="*/ 13335 w 49910"/>
              <a:gd name="connsiteY16" fmla="*/ 7365 h 59563"/>
              <a:gd name="connsiteX17" fmla="*/ 13335 w 49910"/>
              <a:gd name="connsiteY17" fmla="*/ 13970 h 59563"/>
              <a:gd name="connsiteX18" fmla="*/ 27939 w 49910"/>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9910" h="59563">
                <a:moveTo>
                  <a:pt x="27939" y="6350"/>
                </a:moveTo>
                <a:cubicBezTo>
                  <a:pt x="30733" y="6350"/>
                  <a:pt x="33273" y="6858"/>
                  <a:pt x="35560" y="7873"/>
                </a:cubicBezTo>
                <a:cubicBezTo>
                  <a:pt x="37845" y="8889"/>
                  <a:pt x="39623" y="10159"/>
                  <a:pt x="40766" y="11810"/>
                </a:cubicBezTo>
                <a:cubicBezTo>
                  <a:pt x="41910" y="13334"/>
                  <a:pt x="42672" y="15239"/>
                  <a:pt x="43179" y="17526"/>
                </a:cubicBezTo>
                <a:cubicBezTo>
                  <a:pt x="43433" y="18922"/>
                  <a:pt x="43560" y="21463"/>
                  <a:pt x="43560" y="25019"/>
                </a:cubicBezTo>
                <a:lnTo>
                  <a:pt x="43560" y="53213"/>
                </a:lnTo>
                <a:lnTo>
                  <a:pt x="35813" y="53213"/>
                </a:lnTo>
                <a:lnTo>
                  <a:pt x="35813" y="25400"/>
                </a:lnTo>
                <a:cubicBezTo>
                  <a:pt x="35813" y="22225"/>
                  <a:pt x="35560" y="19811"/>
                  <a:pt x="34925" y="18288"/>
                </a:cubicBezTo>
                <a:cubicBezTo>
                  <a:pt x="34289" y="16636"/>
                  <a:pt x="33273" y="15494"/>
                  <a:pt x="31750" y="14477"/>
                </a:cubicBezTo>
                <a:cubicBezTo>
                  <a:pt x="30225" y="13589"/>
                  <a:pt x="28320" y="13080"/>
                  <a:pt x="26288" y="13080"/>
                </a:cubicBezTo>
                <a:cubicBezTo>
                  <a:pt x="22986" y="13080"/>
                  <a:pt x="20192" y="14096"/>
                  <a:pt x="17779" y="16255"/>
                </a:cubicBezTo>
                <a:cubicBezTo>
                  <a:pt x="15366" y="18414"/>
                  <a:pt x="14097" y="22352"/>
                  <a:pt x="14097" y="28194"/>
                </a:cubicBezTo>
                <a:lnTo>
                  <a:pt x="14097" y="53213"/>
                </a:lnTo>
                <a:lnTo>
                  <a:pt x="6350" y="53213"/>
                </a:lnTo>
                <a:lnTo>
                  <a:pt x="6350" y="7365"/>
                </a:lnTo>
                <a:lnTo>
                  <a:pt x="13335" y="7365"/>
                </a:lnTo>
                <a:lnTo>
                  <a:pt x="13335" y="13970"/>
                </a:lnTo>
                <a:cubicBezTo>
                  <a:pt x="16763" y="8889"/>
                  <a:pt x="21589" y="6350"/>
                  <a:pt x="27939"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1997836" y="4341876"/>
            <a:ext cx="55753" cy="60579"/>
          </a:xfrm>
          <a:custGeom>
            <a:avLst/>
            <a:gdLst>
              <a:gd name="connsiteX0" fmla="*/ 27939 w 55753"/>
              <a:gd name="connsiteY0" fmla="*/ 6350 h 60579"/>
              <a:gd name="connsiteX1" fmla="*/ 43307 w 55753"/>
              <a:gd name="connsiteY1" fmla="*/ 12572 h 60579"/>
              <a:gd name="connsiteX2" fmla="*/ 49402 w 55753"/>
              <a:gd name="connsiteY2" fmla="*/ 29717 h 60579"/>
              <a:gd name="connsiteX3" fmla="*/ 46736 w 55753"/>
              <a:gd name="connsiteY3" fmla="*/ 43560 h 60579"/>
              <a:gd name="connsiteX4" fmla="*/ 38989 w 55753"/>
              <a:gd name="connsiteY4" fmla="*/ 51434 h 60579"/>
              <a:gd name="connsiteX5" fmla="*/ 27939 w 55753"/>
              <a:gd name="connsiteY5" fmla="*/ 54228 h 60579"/>
              <a:gd name="connsiteX6" fmla="*/ 12319 w 55753"/>
              <a:gd name="connsiteY6" fmla="*/ 48133 h 60579"/>
              <a:gd name="connsiteX7" fmla="*/ 6350 w 55753"/>
              <a:gd name="connsiteY7" fmla="*/ 30352 h 60579"/>
              <a:gd name="connsiteX8" fmla="*/ 13461 w 55753"/>
              <a:gd name="connsiteY8" fmla="*/ 11429 h 60579"/>
              <a:gd name="connsiteX9" fmla="*/ 27939 w 55753"/>
              <a:gd name="connsiteY9" fmla="*/ 6350 h 605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55753" h="60579">
                <a:moveTo>
                  <a:pt x="27939" y="6350"/>
                </a:moveTo>
                <a:cubicBezTo>
                  <a:pt x="34163" y="6350"/>
                  <a:pt x="39370" y="8382"/>
                  <a:pt x="43307" y="12572"/>
                </a:cubicBezTo>
                <a:cubicBezTo>
                  <a:pt x="47370" y="16636"/>
                  <a:pt x="49402" y="22352"/>
                  <a:pt x="49402" y="29717"/>
                </a:cubicBezTo>
                <a:cubicBezTo>
                  <a:pt x="49402" y="35559"/>
                  <a:pt x="48514" y="40258"/>
                  <a:pt x="46736" y="43560"/>
                </a:cubicBezTo>
                <a:cubicBezTo>
                  <a:pt x="44958" y="46989"/>
                  <a:pt x="42291" y="49657"/>
                  <a:pt x="38989" y="51434"/>
                </a:cubicBezTo>
                <a:cubicBezTo>
                  <a:pt x="35560" y="53339"/>
                  <a:pt x="31877" y="54228"/>
                  <a:pt x="27939" y="54228"/>
                </a:cubicBezTo>
                <a:cubicBezTo>
                  <a:pt x="21463" y="54228"/>
                  <a:pt x="16255" y="52196"/>
                  <a:pt x="12319" y="48133"/>
                </a:cubicBezTo>
                <a:cubicBezTo>
                  <a:pt x="8382" y="43941"/>
                  <a:pt x="6350" y="38100"/>
                  <a:pt x="6350" y="30352"/>
                </a:cubicBezTo>
                <a:cubicBezTo>
                  <a:pt x="6350" y="21844"/>
                  <a:pt x="8763" y="15494"/>
                  <a:pt x="13461" y="11429"/>
                </a:cubicBezTo>
                <a:cubicBezTo>
                  <a:pt x="17398" y="8127"/>
                  <a:pt x="22225" y="6350"/>
                  <a:pt x="27939"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
          <p:cNvSpPr/>
          <p:nvPr/>
        </p:nvSpPr>
        <p:spPr>
          <a:xfrm>
            <a:off x="1942210" y="4325492"/>
            <a:ext cx="62738" cy="75946"/>
          </a:xfrm>
          <a:custGeom>
            <a:avLst/>
            <a:gdLst>
              <a:gd name="connsiteX0" fmla="*/ 6350 w 62738"/>
              <a:gd name="connsiteY0" fmla="*/ 6350 h 75946"/>
              <a:gd name="connsiteX1" fmla="*/ 56388 w 62738"/>
              <a:gd name="connsiteY1" fmla="*/ 6350 h 75946"/>
              <a:gd name="connsiteX2" fmla="*/ 56388 w 62738"/>
              <a:gd name="connsiteY2" fmla="*/ 13842 h 75946"/>
              <a:gd name="connsiteX3" fmla="*/ 35560 w 62738"/>
              <a:gd name="connsiteY3" fmla="*/ 13842 h 75946"/>
              <a:gd name="connsiteX4" fmla="*/ 35560 w 62738"/>
              <a:gd name="connsiteY4" fmla="*/ 69596 h 75946"/>
              <a:gd name="connsiteX5" fmla="*/ 27178 w 62738"/>
              <a:gd name="connsiteY5" fmla="*/ 69596 h 75946"/>
              <a:gd name="connsiteX6" fmla="*/ 27178 w 62738"/>
              <a:gd name="connsiteY6" fmla="*/ 13842 h 75946"/>
              <a:gd name="connsiteX7" fmla="*/ 6350 w 62738"/>
              <a:gd name="connsiteY7" fmla="*/ 13842 h 75946"/>
              <a:gd name="connsiteX8" fmla="*/ 6350 w 62738"/>
              <a:gd name="connsiteY8"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2738" h="75946">
                <a:moveTo>
                  <a:pt x="6350" y="6350"/>
                </a:moveTo>
                <a:lnTo>
                  <a:pt x="56388" y="6350"/>
                </a:lnTo>
                <a:lnTo>
                  <a:pt x="56388" y="13842"/>
                </a:lnTo>
                <a:lnTo>
                  <a:pt x="35560" y="13842"/>
                </a:lnTo>
                <a:lnTo>
                  <a:pt x="35560" y="69596"/>
                </a:lnTo>
                <a:lnTo>
                  <a:pt x="27178" y="69596"/>
                </a:lnTo>
                <a:lnTo>
                  <a:pt x="27178" y="13842"/>
                </a:lnTo>
                <a:lnTo>
                  <a:pt x="6350" y="13842"/>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3"/>
          <p:cNvSpPr/>
          <p:nvPr/>
        </p:nvSpPr>
        <p:spPr>
          <a:xfrm>
            <a:off x="3823589" y="4502911"/>
            <a:ext cx="33020" cy="28194"/>
          </a:xfrm>
          <a:custGeom>
            <a:avLst/>
            <a:gdLst>
              <a:gd name="connsiteX0" fmla="*/ 26670 w 33020"/>
              <a:gd name="connsiteY0" fmla="*/ 6350 h 28194"/>
              <a:gd name="connsiteX1" fmla="*/ 15747 w 33020"/>
              <a:gd name="connsiteY1" fmla="*/ 8890 h 28194"/>
              <a:gd name="connsiteX2" fmla="*/ 9905 w 33020"/>
              <a:gd name="connsiteY2" fmla="*/ 10286 h 28194"/>
              <a:gd name="connsiteX3" fmla="*/ 7239 w 33020"/>
              <a:gd name="connsiteY3" fmla="*/ 12446 h 28194"/>
              <a:gd name="connsiteX4" fmla="*/ 6350 w 33020"/>
              <a:gd name="connsiteY4" fmla="*/ 15621 h 28194"/>
              <a:gd name="connsiteX5" fmla="*/ 8382 w 33020"/>
              <a:gd name="connsiteY5" fmla="*/ 20066 h 28194"/>
              <a:gd name="connsiteX6" fmla="*/ 14351 w 33020"/>
              <a:gd name="connsiteY6" fmla="*/ 21844 h 28194"/>
              <a:gd name="connsiteX7" fmla="*/ 21208 w 33020"/>
              <a:gd name="connsiteY7" fmla="*/ 20192 h 28194"/>
              <a:gd name="connsiteX8" fmla="*/ 25653 w 33020"/>
              <a:gd name="connsiteY8" fmla="*/ 15494 h 28194"/>
              <a:gd name="connsiteX9" fmla="*/ 26670 w 33020"/>
              <a:gd name="connsiteY9" fmla="*/ 8763 h 28194"/>
              <a:gd name="connsiteX10" fmla="*/ 26670 w 33020"/>
              <a:gd name="connsiteY10" fmla="*/ 6350 h 281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3020" h="28194">
                <a:moveTo>
                  <a:pt x="26670" y="6350"/>
                </a:moveTo>
                <a:cubicBezTo>
                  <a:pt x="24257" y="7366"/>
                  <a:pt x="20573" y="8128"/>
                  <a:pt x="15747" y="8890"/>
                </a:cubicBezTo>
                <a:cubicBezTo>
                  <a:pt x="13080" y="9271"/>
                  <a:pt x="11048" y="9778"/>
                  <a:pt x="9905" y="10286"/>
                </a:cubicBezTo>
                <a:cubicBezTo>
                  <a:pt x="8763" y="10667"/>
                  <a:pt x="7873" y="11429"/>
                  <a:pt x="7239" y="12446"/>
                </a:cubicBezTo>
                <a:cubicBezTo>
                  <a:pt x="6730" y="13334"/>
                  <a:pt x="6350" y="14478"/>
                  <a:pt x="6350" y="15621"/>
                </a:cubicBezTo>
                <a:cubicBezTo>
                  <a:pt x="6350" y="17398"/>
                  <a:pt x="6984" y="18796"/>
                  <a:pt x="8382" y="20066"/>
                </a:cubicBezTo>
                <a:cubicBezTo>
                  <a:pt x="9778" y="21209"/>
                  <a:pt x="11683" y="21844"/>
                  <a:pt x="14351" y="21844"/>
                </a:cubicBezTo>
                <a:cubicBezTo>
                  <a:pt x="16890" y="21844"/>
                  <a:pt x="19176" y="21209"/>
                  <a:pt x="21208" y="20192"/>
                </a:cubicBezTo>
                <a:cubicBezTo>
                  <a:pt x="23240" y="19050"/>
                  <a:pt x="24638" y="17526"/>
                  <a:pt x="25653" y="15494"/>
                </a:cubicBezTo>
                <a:cubicBezTo>
                  <a:pt x="26415" y="13970"/>
                  <a:pt x="26670" y="11810"/>
                  <a:pt x="26670" y="8763"/>
                </a:cubicBezTo>
                <a:lnTo>
                  <a:pt x="2667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3576701" y="4502911"/>
            <a:ext cx="33020" cy="28194"/>
          </a:xfrm>
          <a:custGeom>
            <a:avLst/>
            <a:gdLst>
              <a:gd name="connsiteX0" fmla="*/ 26670 w 33020"/>
              <a:gd name="connsiteY0" fmla="*/ 6350 h 28194"/>
              <a:gd name="connsiteX1" fmla="*/ 15747 w 33020"/>
              <a:gd name="connsiteY1" fmla="*/ 8890 h 28194"/>
              <a:gd name="connsiteX2" fmla="*/ 9905 w 33020"/>
              <a:gd name="connsiteY2" fmla="*/ 10286 h 28194"/>
              <a:gd name="connsiteX3" fmla="*/ 7239 w 33020"/>
              <a:gd name="connsiteY3" fmla="*/ 12446 h 28194"/>
              <a:gd name="connsiteX4" fmla="*/ 6350 w 33020"/>
              <a:gd name="connsiteY4" fmla="*/ 15621 h 28194"/>
              <a:gd name="connsiteX5" fmla="*/ 8382 w 33020"/>
              <a:gd name="connsiteY5" fmla="*/ 20066 h 28194"/>
              <a:gd name="connsiteX6" fmla="*/ 14351 w 33020"/>
              <a:gd name="connsiteY6" fmla="*/ 21844 h 28194"/>
              <a:gd name="connsiteX7" fmla="*/ 21208 w 33020"/>
              <a:gd name="connsiteY7" fmla="*/ 20192 h 28194"/>
              <a:gd name="connsiteX8" fmla="*/ 25653 w 33020"/>
              <a:gd name="connsiteY8" fmla="*/ 15494 h 28194"/>
              <a:gd name="connsiteX9" fmla="*/ 26670 w 33020"/>
              <a:gd name="connsiteY9" fmla="*/ 8763 h 28194"/>
              <a:gd name="connsiteX10" fmla="*/ 26670 w 33020"/>
              <a:gd name="connsiteY10" fmla="*/ 6350 h 281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3020" h="28194">
                <a:moveTo>
                  <a:pt x="26670" y="6350"/>
                </a:moveTo>
                <a:cubicBezTo>
                  <a:pt x="24257" y="7366"/>
                  <a:pt x="20573" y="8128"/>
                  <a:pt x="15747" y="8890"/>
                </a:cubicBezTo>
                <a:cubicBezTo>
                  <a:pt x="13080" y="9271"/>
                  <a:pt x="11048" y="9778"/>
                  <a:pt x="9905" y="10286"/>
                </a:cubicBezTo>
                <a:cubicBezTo>
                  <a:pt x="8763" y="10667"/>
                  <a:pt x="7873" y="11429"/>
                  <a:pt x="7239" y="12446"/>
                </a:cubicBezTo>
                <a:cubicBezTo>
                  <a:pt x="6730" y="13334"/>
                  <a:pt x="6350" y="14478"/>
                  <a:pt x="6350" y="15621"/>
                </a:cubicBezTo>
                <a:cubicBezTo>
                  <a:pt x="6350" y="17398"/>
                  <a:pt x="6984" y="18796"/>
                  <a:pt x="8382" y="20066"/>
                </a:cubicBezTo>
                <a:cubicBezTo>
                  <a:pt x="9778" y="21209"/>
                  <a:pt x="11683" y="21844"/>
                  <a:pt x="14351" y="21844"/>
                </a:cubicBezTo>
                <a:cubicBezTo>
                  <a:pt x="16890" y="21844"/>
                  <a:pt x="19177" y="21209"/>
                  <a:pt x="21208" y="20192"/>
                </a:cubicBezTo>
                <a:cubicBezTo>
                  <a:pt x="23240" y="19050"/>
                  <a:pt x="24638" y="17526"/>
                  <a:pt x="25653" y="15494"/>
                </a:cubicBezTo>
                <a:cubicBezTo>
                  <a:pt x="26415" y="13970"/>
                  <a:pt x="26670" y="11810"/>
                  <a:pt x="26670" y="8763"/>
                </a:cubicBezTo>
                <a:lnTo>
                  <a:pt x="2667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3"/>
          <p:cNvSpPr/>
          <p:nvPr/>
        </p:nvSpPr>
        <p:spPr>
          <a:xfrm>
            <a:off x="3491357" y="4502911"/>
            <a:ext cx="33020" cy="28194"/>
          </a:xfrm>
          <a:custGeom>
            <a:avLst/>
            <a:gdLst>
              <a:gd name="connsiteX0" fmla="*/ 26670 w 33020"/>
              <a:gd name="connsiteY0" fmla="*/ 6350 h 28194"/>
              <a:gd name="connsiteX1" fmla="*/ 15747 w 33020"/>
              <a:gd name="connsiteY1" fmla="*/ 8890 h 28194"/>
              <a:gd name="connsiteX2" fmla="*/ 9905 w 33020"/>
              <a:gd name="connsiteY2" fmla="*/ 10286 h 28194"/>
              <a:gd name="connsiteX3" fmla="*/ 7239 w 33020"/>
              <a:gd name="connsiteY3" fmla="*/ 12446 h 28194"/>
              <a:gd name="connsiteX4" fmla="*/ 6350 w 33020"/>
              <a:gd name="connsiteY4" fmla="*/ 15621 h 28194"/>
              <a:gd name="connsiteX5" fmla="*/ 8382 w 33020"/>
              <a:gd name="connsiteY5" fmla="*/ 20066 h 28194"/>
              <a:gd name="connsiteX6" fmla="*/ 14351 w 33020"/>
              <a:gd name="connsiteY6" fmla="*/ 21844 h 28194"/>
              <a:gd name="connsiteX7" fmla="*/ 21208 w 33020"/>
              <a:gd name="connsiteY7" fmla="*/ 20192 h 28194"/>
              <a:gd name="connsiteX8" fmla="*/ 25653 w 33020"/>
              <a:gd name="connsiteY8" fmla="*/ 15494 h 28194"/>
              <a:gd name="connsiteX9" fmla="*/ 26670 w 33020"/>
              <a:gd name="connsiteY9" fmla="*/ 8763 h 28194"/>
              <a:gd name="connsiteX10" fmla="*/ 26670 w 33020"/>
              <a:gd name="connsiteY10" fmla="*/ 6350 h 281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3020" h="28194">
                <a:moveTo>
                  <a:pt x="26670" y="6350"/>
                </a:moveTo>
                <a:cubicBezTo>
                  <a:pt x="24257" y="7366"/>
                  <a:pt x="20573" y="8128"/>
                  <a:pt x="15747" y="8890"/>
                </a:cubicBezTo>
                <a:cubicBezTo>
                  <a:pt x="13080" y="9271"/>
                  <a:pt x="11048" y="9778"/>
                  <a:pt x="9905" y="10286"/>
                </a:cubicBezTo>
                <a:cubicBezTo>
                  <a:pt x="8763" y="10667"/>
                  <a:pt x="7873" y="11429"/>
                  <a:pt x="7239" y="12446"/>
                </a:cubicBezTo>
                <a:cubicBezTo>
                  <a:pt x="6730" y="13334"/>
                  <a:pt x="6350" y="14478"/>
                  <a:pt x="6350" y="15621"/>
                </a:cubicBezTo>
                <a:cubicBezTo>
                  <a:pt x="6350" y="17398"/>
                  <a:pt x="6984" y="18796"/>
                  <a:pt x="8382" y="20066"/>
                </a:cubicBezTo>
                <a:cubicBezTo>
                  <a:pt x="9778" y="21209"/>
                  <a:pt x="11683" y="21844"/>
                  <a:pt x="14351" y="21844"/>
                </a:cubicBezTo>
                <a:cubicBezTo>
                  <a:pt x="16890" y="21844"/>
                  <a:pt x="19177" y="21209"/>
                  <a:pt x="21208" y="20192"/>
                </a:cubicBezTo>
                <a:cubicBezTo>
                  <a:pt x="23240" y="19050"/>
                  <a:pt x="24638" y="17526"/>
                  <a:pt x="25653" y="15494"/>
                </a:cubicBezTo>
                <a:cubicBezTo>
                  <a:pt x="26415" y="13970"/>
                  <a:pt x="26670" y="11810"/>
                  <a:pt x="26670" y="8763"/>
                </a:cubicBezTo>
                <a:lnTo>
                  <a:pt x="2667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3"/>
          <p:cNvSpPr/>
          <p:nvPr/>
        </p:nvSpPr>
        <p:spPr>
          <a:xfrm>
            <a:off x="3636645" y="4483227"/>
            <a:ext cx="48895" cy="68198"/>
          </a:xfrm>
          <a:custGeom>
            <a:avLst/>
            <a:gdLst>
              <a:gd name="connsiteX0" fmla="*/ 6350 w 48895"/>
              <a:gd name="connsiteY0" fmla="*/ 6350 h 68198"/>
              <a:gd name="connsiteX1" fmla="*/ 13589 w 48895"/>
              <a:gd name="connsiteY1" fmla="*/ 6350 h 68198"/>
              <a:gd name="connsiteX2" fmla="*/ 21716 w 48895"/>
              <a:gd name="connsiteY2" fmla="*/ 29209 h 68198"/>
              <a:gd name="connsiteX3" fmla="*/ 24638 w 48895"/>
              <a:gd name="connsiteY3" fmla="*/ 38353 h 68198"/>
              <a:gd name="connsiteX4" fmla="*/ 27432 w 48895"/>
              <a:gd name="connsiteY4" fmla="*/ 29336 h 68198"/>
              <a:gd name="connsiteX5" fmla="*/ 35814 w 48895"/>
              <a:gd name="connsiteY5" fmla="*/ 6350 h 68198"/>
              <a:gd name="connsiteX6" fmla="*/ 42545 w 48895"/>
              <a:gd name="connsiteY6" fmla="*/ 6350 h 68198"/>
              <a:gd name="connsiteX7" fmla="*/ 27558 w 48895"/>
              <a:gd name="connsiteY7" fmla="*/ 46482 h 68198"/>
              <a:gd name="connsiteX8" fmla="*/ 23748 w 48895"/>
              <a:gd name="connsiteY8" fmla="*/ 55498 h 68198"/>
              <a:gd name="connsiteX9" fmla="*/ 19684 w 48895"/>
              <a:gd name="connsiteY9" fmla="*/ 60325 h 68198"/>
              <a:gd name="connsiteX10" fmla="*/ 14096 w 48895"/>
              <a:gd name="connsiteY10" fmla="*/ 61848 h 68198"/>
              <a:gd name="connsiteX11" fmla="*/ 9778 w 48895"/>
              <a:gd name="connsiteY11" fmla="*/ 61086 h 68198"/>
              <a:gd name="connsiteX12" fmla="*/ 9144 w 48895"/>
              <a:gd name="connsiteY12" fmla="*/ 54736 h 68198"/>
              <a:gd name="connsiteX13" fmla="*/ 12953 w 48895"/>
              <a:gd name="connsiteY13" fmla="*/ 55371 h 68198"/>
              <a:gd name="connsiteX14" fmla="*/ 16509 w 48895"/>
              <a:gd name="connsiteY14" fmla="*/ 54609 h 68198"/>
              <a:gd name="connsiteX15" fmla="*/ 18669 w 48895"/>
              <a:gd name="connsiteY15" fmla="*/ 52577 h 68198"/>
              <a:gd name="connsiteX16" fmla="*/ 20701 w 48895"/>
              <a:gd name="connsiteY16" fmla="*/ 47625 h 68198"/>
              <a:gd name="connsiteX17" fmla="*/ 21335 w 48895"/>
              <a:gd name="connsiteY17" fmla="*/ 45973 h 68198"/>
              <a:gd name="connsiteX18" fmla="*/ 6350 w 48895"/>
              <a:gd name="connsiteY18" fmla="*/ 6350 h 6819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8895" h="68198">
                <a:moveTo>
                  <a:pt x="6350" y="6350"/>
                </a:moveTo>
                <a:lnTo>
                  <a:pt x="13589" y="6350"/>
                </a:lnTo>
                <a:lnTo>
                  <a:pt x="21716" y="29209"/>
                </a:lnTo>
                <a:cubicBezTo>
                  <a:pt x="22859" y="32130"/>
                  <a:pt x="23748" y="35178"/>
                  <a:pt x="24638" y="38353"/>
                </a:cubicBezTo>
                <a:cubicBezTo>
                  <a:pt x="25400" y="35305"/>
                  <a:pt x="26289" y="32257"/>
                  <a:pt x="27432" y="29336"/>
                </a:cubicBezTo>
                <a:lnTo>
                  <a:pt x="35814" y="6350"/>
                </a:lnTo>
                <a:lnTo>
                  <a:pt x="42545" y="6350"/>
                </a:lnTo>
                <a:lnTo>
                  <a:pt x="27558" y="46482"/>
                </a:lnTo>
                <a:cubicBezTo>
                  <a:pt x="25908" y="50926"/>
                  <a:pt x="24638" y="53847"/>
                  <a:pt x="23748" y="55498"/>
                </a:cubicBezTo>
                <a:cubicBezTo>
                  <a:pt x="22605" y="57657"/>
                  <a:pt x="21208" y="59308"/>
                  <a:pt x="19684" y="60325"/>
                </a:cubicBezTo>
                <a:cubicBezTo>
                  <a:pt x="18160" y="61340"/>
                  <a:pt x="16255" y="61848"/>
                  <a:pt x="14096" y="61848"/>
                </a:cubicBezTo>
                <a:cubicBezTo>
                  <a:pt x="12826" y="61848"/>
                  <a:pt x="11429" y="61594"/>
                  <a:pt x="9778" y="61086"/>
                </a:cubicBezTo>
                <a:lnTo>
                  <a:pt x="9144" y="54736"/>
                </a:lnTo>
                <a:cubicBezTo>
                  <a:pt x="10540" y="55244"/>
                  <a:pt x="11810" y="55371"/>
                  <a:pt x="12953" y="55371"/>
                </a:cubicBezTo>
                <a:cubicBezTo>
                  <a:pt x="14351" y="55371"/>
                  <a:pt x="15620" y="55117"/>
                  <a:pt x="16509" y="54609"/>
                </a:cubicBezTo>
                <a:cubicBezTo>
                  <a:pt x="17398" y="54101"/>
                  <a:pt x="18160" y="53466"/>
                  <a:pt x="18669" y="52577"/>
                </a:cubicBezTo>
                <a:cubicBezTo>
                  <a:pt x="19050" y="51942"/>
                  <a:pt x="19811" y="50291"/>
                  <a:pt x="20701" y="47625"/>
                </a:cubicBezTo>
                <a:cubicBezTo>
                  <a:pt x="20827" y="47244"/>
                  <a:pt x="21082" y="46608"/>
                  <a:pt x="21335" y="45973"/>
                </a:cubicBez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3"/>
          <p:cNvSpPr/>
          <p:nvPr/>
        </p:nvSpPr>
        <p:spPr>
          <a:xfrm>
            <a:off x="3861308" y="4482338"/>
            <a:ext cx="34163" cy="53085"/>
          </a:xfrm>
          <a:custGeom>
            <a:avLst/>
            <a:gdLst>
              <a:gd name="connsiteX0" fmla="*/ 20954 w 34163"/>
              <a:gd name="connsiteY0" fmla="*/ 6350 h 53085"/>
              <a:gd name="connsiteX1" fmla="*/ 27813 w 34163"/>
              <a:gd name="connsiteY1" fmla="*/ 8508 h 53085"/>
              <a:gd name="connsiteX2" fmla="*/ 25526 w 34163"/>
              <a:gd name="connsiteY2" fmla="*/ 14732 h 53085"/>
              <a:gd name="connsiteX3" fmla="*/ 20573 w 34163"/>
              <a:gd name="connsiteY3" fmla="*/ 13334 h 53085"/>
              <a:gd name="connsiteX4" fmla="*/ 16636 w 34163"/>
              <a:gd name="connsiteY4" fmla="*/ 14604 h 53085"/>
              <a:gd name="connsiteX5" fmla="*/ 14223 w 34163"/>
              <a:gd name="connsiteY5" fmla="*/ 18288 h 53085"/>
              <a:gd name="connsiteX6" fmla="*/ 13080 w 34163"/>
              <a:gd name="connsiteY6" fmla="*/ 26034 h 53085"/>
              <a:gd name="connsiteX7" fmla="*/ 13080 w 34163"/>
              <a:gd name="connsiteY7" fmla="*/ 46735 h 53085"/>
              <a:gd name="connsiteX8" fmla="*/ 6350 w 34163"/>
              <a:gd name="connsiteY8" fmla="*/ 46735 h 53085"/>
              <a:gd name="connsiteX9" fmla="*/ 6350 w 34163"/>
              <a:gd name="connsiteY9" fmla="*/ 7239 h 53085"/>
              <a:gd name="connsiteX10" fmla="*/ 12445 w 34163"/>
              <a:gd name="connsiteY10" fmla="*/ 7239 h 53085"/>
              <a:gd name="connsiteX11" fmla="*/ 12445 w 34163"/>
              <a:gd name="connsiteY11" fmla="*/ 13208 h 53085"/>
              <a:gd name="connsiteX12" fmla="*/ 16636 w 34163"/>
              <a:gd name="connsiteY12" fmla="*/ 7746 h 53085"/>
              <a:gd name="connsiteX13" fmla="*/ 20954 w 34163"/>
              <a:gd name="connsiteY13" fmla="*/ 6350 h 5308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34163" h="53085">
                <a:moveTo>
                  <a:pt x="20954" y="6350"/>
                </a:moveTo>
                <a:cubicBezTo>
                  <a:pt x="23240" y="6350"/>
                  <a:pt x="25526" y="7111"/>
                  <a:pt x="27813" y="8508"/>
                </a:cubicBezTo>
                <a:lnTo>
                  <a:pt x="25526" y="14732"/>
                </a:lnTo>
                <a:cubicBezTo>
                  <a:pt x="23876" y="13715"/>
                  <a:pt x="22225" y="13334"/>
                  <a:pt x="20573" y="13334"/>
                </a:cubicBezTo>
                <a:cubicBezTo>
                  <a:pt x="19176" y="13334"/>
                  <a:pt x="17779" y="13715"/>
                  <a:pt x="16636" y="14604"/>
                </a:cubicBezTo>
                <a:cubicBezTo>
                  <a:pt x="15494" y="15494"/>
                  <a:pt x="14732" y="16636"/>
                  <a:pt x="14223" y="18288"/>
                </a:cubicBezTo>
                <a:cubicBezTo>
                  <a:pt x="13461" y="20701"/>
                  <a:pt x="13080" y="23240"/>
                  <a:pt x="13080" y="26034"/>
                </a:cubicBezTo>
                <a:lnTo>
                  <a:pt x="13080" y="46735"/>
                </a:lnTo>
                <a:lnTo>
                  <a:pt x="6350" y="46735"/>
                </a:lnTo>
                <a:lnTo>
                  <a:pt x="6350" y="7239"/>
                </a:lnTo>
                <a:lnTo>
                  <a:pt x="12445" y="7239"/>
                </a:lnTo>
                <a:lnTo>
                  <a:pt x="12445" y="13208"/>
                </a:lnTo>
                <a:cubicBezTo>
                  <a:pt x="13970" y="10414"/>
                  <a:pt x="15366" y="8635"/>
                  <a:pt x="16636" y="7746"/>
                </a:cubicBezTo>
                <a:cubicBezTo>
                  <a:pt x="17907" y="6858"/>
                  <a:pt x="19430" y="6350"/>
                  <a:pt x="20954"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3"/>
          <p:cNvSpPr/>
          <p:nvPr/>
        </p:nvSpPr>
        <p:spPr>
          <a:xfrm>
            <a:off x="3816477" y="4482338"/>
            <a:ext cx="49021" cy="53975"/>
          </a:xfrm>
          <a:custGeom>
            <a:avLst/>
            <a:gdLst>
              <a:gd name="connsiteX0" fmla="*/ 25272 w 49021"/>
              <a:gd name="connsiteY0" fmla="*/ 6350 h 53975"/>
              <a:gd name="connsiteX1" fmla="*/ 33527 w 49021"/>
              <a:gd name="connsiteY1" fmla="*/ 7492 h 53975"/>
              <a:gd name="connsiteX2" fmla="*/ 38226 w 49021"/>
              <a:gd name="connsiteY2" fmla="*/ 10540 h 53975"/>
              <a:gd name="connsiteX3" fmla="*/ 40258 w 49021"/>
              <a:gd name="connsiteY3" fmla="*/ 15113 h 53975"/>
              <a:gd name="connsiteX4" fmla="*/ 40639 w 49021"/>
              <a:gd name="connsiteY4" fmla="*/ 21335 h 53975"/>
              <a:gd name="connsiteX5" fmla="*/ 40639 w 49021"/>
              <a:gd name="connsiteY5" fmla="*/ 30226 h 53975"/>
              <a:gd name="connsiteX6" fmla="*/ 41020 w 49021"/>
              <a:gd name="connsiteY6" fmla="*/ 42036 h 53975"/>
              <a:gd name="connsiteX7" fmla="*/ 42671 w 49021"/>
              <a:gd name="connsiteY7" fmla="*/ 46735 h 53975"/>
              <a:gd name="connsiteX8" fmla="*/ 35686 w 49021"/>
              <a:gd name="connsiteY8" fmla="*/ 46735 h 53975"/>
              <a:gd name="connsiteX9" fmla="*/ 34416 w 49021"/>
              <a:gd name="connsiteY9" fmla="*/ 41909 h 53975"/>
              <a:gd name="connsiteX10" fmla="*/ 27177 w 49021"/>
              <a:gd name="connsiteY10" fmla="*/ 46354 h 53975"/>
              <a:gd name="connsiteX11" fmla="*/ 19811 w 49021"/>
              <a:gd name="connsiteY11" fmla="*/ 47625 h 53975"/>
              <a:gd name="connsiteX12" fmla="*/ 9778 w 49021"/>
              <a:gd name="connsiteY12" fmla="*/ 44450 h 53975"/>
              <a:gd name="connsiteX13" fmla="*/ 6350 w 49021"/>
              <a:gd name="connsiteY13" fmla="*/ 36321 h 53975"/>
              <a:gd name="connsiteX14" fmla="*/ 7619 w 49021"/>
              <a:gd name="connsiteY14" fmla="*/ 30988 h 53975"/>
              <a:gd name="connsiteX15" fmla="*/ 11048 w 49021"/>
              <a:gd name="connsiteY15" fmla="*/ 27177 h 53975"/>
              <a:gd name="connsiteX16" fmla="*/ 15875 w 49021"/>
              <a:gd name="connsiteY16" fmla="*/ 25019 h 53975"/>
              <a:gd name="connsiteX17" fmla="*/ 21844 w 49021"/>
              <a:gd name="connsiteY17" fmla="*/ 24002 h 53975"/>
              <a:gd name="connsiteX18" fmla="*/ 33782 w 49021"/>
              <a:gd name="connsiteY18" fmla="*/ 21716 h 53975"/>
              <a:gd name="connsiteX19" fmla="*/ 33908 w 49021"/>
              <a:gd name="connsiteY19" fmla="*/ 19939 h 53975"/>
              <a:gd name="connsiteX20" fmla="*/ 32003 w 49021"/>
              <a:gd name="connsiteY20" fmla="*/ 14223 h 53975"/>
              <a:gd name="connsiteX21" fmla="*/ 24383 w 49021"/>
              <a:gd name="connsiteY21" fmla="*/ 11938 h 53975"/>
              <a:gd name="connsiteX22" fmla="*/ 17398 w 49021"/>
              <a:gd name="connsiteY22" fmla="*/ 13589 h 53975"/>
              <a:gd name="connsiteX23" fmla="*/ 13969 w 49021"/>
              <a:gd name="connsiteY23" fmla="*/ 19430 h 53975"/>
              <a:gd name="connsiteX24" fmla="*/ 7492 w 49021"/>
              <a:gd name="connsiteY24" fmla="*/ 18541 h 53975"/>
              <a:gd name="connsiteX25" fmla="*/ 10413 w 49021"/>
              <a:gd name="connsiteY25" fmla="*/ 11683 h 53975"/>
              <a:gd name="connsiteX26" fmla="*/ 16382 w 49021"/>
              <a:gd name="connsiteY26" fmla="*/ 7746 h 53975"/>
              <a:gd name="connsiteX27" fmla="*/ 25272 w 49021"/>
              <a:gd name="connsiteY27" fmla="*/ 6350 h 539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49021" h="53975">
                <a:moveTo>
                  <a:pt x="25272" y="6350"/>
                </a:moveTo>
                <a:cubicBezTo>
                  <a:pt x="28701" y="6350"/>
                  <a:pt x="31369" y="6730"/>
                  <a:pt x="33527" y="7492"/>
                </a:cubicBezTo>
                <a:cubicBezTo>
                  <a:pt x="35686" y="8382"/>
                  <a:pt x="37210" y="9397"/>
                  <a:pt x="38226" y="10540"/>
                </a:cubicBezTo>
                <a:cubicBezTo>
                  <a:pt x="39115" y="11683"/>
                  <a:pt x="39877" y="13208"/>
                  <a:pt x="40258" y="15113"/>
                </a:cubicBezTo>
                <a:cubicBezTo>
                  <a:pt x="40513" y="16255"/>
                  <a:pt x="40639" y="18288"/>
                  <a:pt x="40639" y="21335"/>
                </a:cubicBezTo>
                <a:lnTo>
                  <a:pt x="40639" y="30226"/>
                </a:lnTo>
                <a:cubicBezTo>
                  <a:pt x="40639" y="36448"/>
                  <a:pt x="40766" y="40385"/>
                  <a:pt x="41020" y="42036"/>
                </a:cubicBezTo>
                <a:cubicBezTo>
                  <a:pt x="41275" y="43688"/>
                  <a:pt x="41909" y="45211"/>
                  <a:pt x="42671" y="46735"/>
                </a:cubicBezTo>
                <a:lnTo>
                  <a:pt x="35686" y="46735"/>
                </a:lnTo>
                <a:cubicBezTo>
                  <a:pt x="35051" y="45339"/>
                  <a:pt x="34544" y="43688"/>
                  <a:pt x="34416" y="41909"/>
                </a:cubicBezTo>
                <a:cubicBezTo>
                  <a:pt x="31876" y="43941"/>
                  <a:pt x="29463" y="45465"/>
                  <a:pt x="27177" y="46354"/>
                </a:cubicBezTo>
                <a:cubicBezTo>
                  <a:pt x="24891" y="47244"/>
                  <a:pt x="22478" y="47625"/>
                  <a:pt x="19811" y="47625"/>
                </a:cubicBezTo>
                <a:cubicBezTo>
                  <a:pt x="15494" y="47625"/>
                  <a:pt x="12191" y="46608"/>
                  <a:pt x="9778" y="44450"/>
                </a:cubicBezTo>
                <a:cubicBezTo>
                  <a:pt x="7492" y="42290"/>
                  <a:pt x="6350" y="39623"/>
                  <a:pt x="6350" y="36321"/>
                </a:cubicBezTo>
                <a:cubicBezTo>
                  <a:pt x="6350" y="34416"/>
                  <a:pt x="6730" y="32639"/>
                  <a:pt x="7619" y="30988"/>
                </a:cubicBezTo>
                <a:cubicBezTo>
                  <a:pt x="8508" y="29464"/>
                  <a:pt x="9651" y="28194"/>
                  <a:pt x="11048" y="27177"/>
                </a:cubicBezTo>
                <a:cubicBezTo>
                  <a:pt x="12572" y="26161"/>
                  <a:pt x="14096" y="25527"/>
                  <a:pt x="15875" y="25019"/>
                </a:cubicBezTo>
                <a:cubicBezTo>
                  <a:pt x="17271" y="24638"/>
                  <a:pt x="19176" y="24257"/>
                  <a:pt x="21844" y="24002"/>
                </a:cubicBezTo>
                <a:cubicBezTo>
                  <a:pt x="27304" y="23367"/>
                  <a:pt x="31241" y="22605"/>
                  <a:pt x="33782" y="21716"/>
                </a:cubicBezTo>
                <a:cubicBezTo>
                  <a:pt x="33908" y="20701"/>
                  <a:pt x="33908" y="20192"/>
                  <a:pt x="33908" y="19939"/>
                </a:cubicBezTo>
                <a:cubicBezTo>
                  <a:pt x="33908" y="17145"/>
                  <a:pt x="33273" y="15240"/>
                  <a:pt x="32003" y="14223"/>
                </a:cubicBezTo>
                <a:cubicBezTo>
                  <a:pt x="30226" y="12700"/>
                  <a:pt x="27685" y="11938"/>
                  <a:pt x="24383" y="11938"/>
                </a:cubicBezTo>
                <a:cubicBezTo>
                  <a:pt x="21208" y="11938"/>
                  <a:pt x="18922" y="12446"/>
                  <a:pt x="17398" y="13589"/>
                </a:cubicBezTo>
                <a:cubicBezTo>
                  <a:pt x="15875" y="14604"/>
                  <a:pt x="14732" y="16636"/>
                  <a:pt x="13969" y="19430"/>
                </a:cubicBezTo>
                <a:lnTo>
                  <a:pt x="7492" y="18541"/>
                </a:lnTo>
                <a:cubicBezTo>
                  <a:pt x="8127" y="15747"/>
                  <a:pt x="9016" y="13461"/>
                  <a:pt x="10413" y="11683"/>
                </a:cubicBezTo>
                <a:cubicBezTo>
                  <a:pt x="11810" y="10033"/>
                  <a:pt x="13715" y="8635"/>
                  <a:pt x="16382" y="7746"/>
                </a:cubicBezTo>
                <a:cubicBezTo>
                  <a:pt x="18922" y="6858"/>
                  <a:pt x="21970" y="6350"/>
                  <a:pt x="25272"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3"/>
          <p:cNvSpPr/>
          <p:nvPr/>
        </p:nvSpPr>
        <p:spPr>
          <a:xfrm>
            <a:off x="3614420" y="4482338"/>
            <a:ext cx="34163" cy="53085"/>
          </a:xfrm>
          <a:custGeom>
            <a:avLst/>
            <a:gdLst>
              <a:gd name="connsiteX0" fmla="*/ 20954 w 34163"/>
              <a:gd name="connsiteY0" fmla="*/ 6350 h 53085"/>
              <a:gd name="connsiteX1" fmla="*/ 27813 w 34163"/>
              <a:gd name="connsiteY1" fmla="*/ 8508 h 53085"/>
              <a:gd name="connsiteX2" fmla="*/ 25526 w 34163"/>
              <a:gd name="connsiteY2" fmla="*/ 14732 h 53085"/>
              <a:gd name="connsiteX3" fmla="*/ 20573 w 34163"/>
              <a:gd name="connsiteY3" fmla="*/ 13334 h 53085"/>
              <a:gd name="connsiteX4" fmla="*/ 16636 w 34163"/>
              <a:gd name="connsiteY4" fmla="*/ 14604 h 53085"/>
              <a:gd name="connsiteX5" fmla="*/ 14223 w 34163"/>
              <a:gd name="connsiteY5" fmla="*/ 18288 h 53085"/>
              <a:gd name="connsiteX6" fmla="*/ 13080 w 34163"/>
              <a:gd name="connsiteY6" fmla="*/ 26034 h 53085"/>
              <a:gd name="connsiteX7" fmla="*/ 13080 w 34163"/>
              <a:gd name="connsiteY7" fmla="*/ 46735 h 53085"/>
              <a:gd name="connsiteX8" fmla="*/ 6350 w 34163"/>
              <a:gd name="connsiteY8" fmla="*/ 46735 h 53085"/>
              <a:gd name="connsiteX9" fmla="*/ 6350 w 34163"/>
              <a:gd name="connsiteY9" fmla="*/ 7239 h 53085"/>
              <a:gd name="connsiteX10" fmla="*/ 12445 w 34163"/>
              <a:gd name="connsiteY10" fmla="*/ 7239 h 53085"/>
              <a:gd name="connsiteX11" fmla="*/ 12445 w 34163"/>
              <a:gd name="connsiteY11" fmla="*/ 13208 h 53085"/>
              <a:gd name="connsiteX12" fmla="*/ 16636 w 34163"/>
              <a:gd name="connsiteY12" fmla="*/ 7746 h 53085"/>
              <a:gd name="connsiteX13" fmla="*/ 20954 w 34163"/>
              <a:gd name="connsiteY13" fmla="*/ 6350 h 5308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34163" h="53085">
                <a:moveTo>
                  <a:pt x="20954" y="6350"/>
                </a:moveTo>
                <a:cubicBezTo>
                  <a:pt x="23240" y="6350"/>
                  <a:pt x="25526" y="7111"/>
                  <a:pt x="27813" y="8508"/>
                </a:cubicBezTo>
                <a:lnTo>
                  <a:pt x="25526" y="14732"/>
                </a:lnTo>
                <a:cubicBezTo>
                  <a:pt x="23876" y="13715"/>
                  <a:pt x="22225" y="13334"/>
                  <a:pt x="20573" y="13334"/>
                </a:cubicBezTo>
                <a:cubicBezTo>
                  <a:pt x="19176" y="13334"/>
                  <a:pt x="17779" y="13715"/>
                  <a:pt x="16636" y="14604"/>
                </a:cubicBezTo>
                <a:cubicBezTo>
                  <a:pt x="15494" y="15494"/>
                  <a:pt x="14732" y="16636"/>
                  <a:pt x="14223" y="18288"/>
                </a:cubicBezTo>
                <a:cubicBezTo>
                  <a:pt x="13461" y="20701"/>
                  <a:pt x="13080" y="23240"/>
                  <a:pt x="13080" y="26034"/>
                </a:cubicBezTo>
                <a:lnTo>
                  <a:pt x="13080" y="46735"/>
                </a:lnTo>
                <a:lnTo>
                  <a:pt x="6350" y="46735"/>
                </a:lnTo>
                <a:lnTo>
                  <a:pt x="6350" y="7239"/>
                </a:lnTo>
                <a:lnTo>
                  <a:pt x="12445" y="7239"/>
                </a:lnTo>
                <a:lnTo>
                  <a:pt x="12445" y="13208"/>
                </a:lnTo>
                <a:cubicBezTo>
                  <a:pt x="13970" y="10414"/>
                  <a:pt x="15366" y="8635"/>
                  <a:pt x="16636" y="7746"/>
                </a:cubicBezTo>
                <a:cubicBezTo>
                  <a:pt x="17907" y="6858"/>
                  <a:pt x="19430" y="6350"/>
                  <a:pt x="20954"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3"/>
          <p:cNvSpPr/>
          <p:nvPr/>
        </p:nvSpPr>
        <p:spPr>
          <a:xfrm>
            <a:off x="3569589" y="4482338"/>
            <a:ext cx="49021" cy="53975"/>
          </a:xfrm>
          <a:custGeom>
            <a:avLst/>
            <a:gdLst>
              <a:gd name="connsiteX0" fmla="*/ 25272 w 49021"/>
              <a:gd name="connsiteY0" fmla="*/ 6350 h 53975"/>
              <a:gd name="connsiteX1" fmla="*/ 33527 w 49021"/>
              <a:gd name="connsiteY1" fmla="*/ 7492 h 53975"/>
              <a:gd name="connsiteX2" fmla="*/ 38226 w 49021"/>
              <a:gd name="connsiteY2" fmla="*/ 10540 h 53975"/>
              <a:gd name="connsiteX3" fmla="*/ 40258 w 49021"/>
              <a:gd name="connsiteY3" fmla="*/ 15113 h 53975"/>
              <a:gd name="connsiteX4" fmla="*/ 40639 w 49021"/>
              <a:gd name="connsiteY4" fmla="*/ 21335 h 53975"/>
              <a:gd name="connsiteX5" fmla="*/ 40639 w 49021"/>
              <a:gd name="connsiteY5" fmla="*/ 30226 h 53975"/>
              <a:gd name="connsiteX6" fmla="*/ 41020 w 49021"/>
              <a:gd name="connsiteY6" fmla="*/ 42036 h 53975"/>
              <a:gd name="connsiteX7" fmla="*/ 42671 w 49021"/>
              <a:gd name="connsiteY7" fmla="*/ 46735 h 53975"/>
              <a:gd name="connsiteX8" fmla="*/ 35686 w 49021"/>
              <a:gd name="connsiteY8" fmla="*/ 46735 h 53975"/>
              <a:gd name="connsiteX9" fmla="*/ 34416 w 49021"/>
              <a:gd name="connsiteY9" fmla="*/ 41909 h 53975"/>
              <a:gd name="connsiteX10" fmla="*/ 27177 w 49021"/>
              <a:gd name="connsiteY10" fmla="*/ 46354 h 53975"/>
              <a:gd name="connsiteX11" fmla="*/ 19811 w 49021"/>
              <a:gd name="connsiteY11" fmla="*/ 47625 h 53975"/>
              <a:gd name="connsiteX12" fmla="*/ 9778 w 49021"/>
              <a:gd name="connsiteY12" fmla="*/ 44450 h 53975"/>
              <a:gd name="connsiteX13" fmla="*/ 6350 w 49021"/>
              <a:gd name="connsiteY13" fmla="*/ 36321 h 53975"/>
              <a:gd name="connsiteX14" fmla="*/ 7620 w 49021"/>
              <a:gd name="connsiteY14" fmla="*/ 30988 h 53975"/>
              <a:gd name="connsiteX15" fmla="*/ 11048 w 49021"/>
              <a:gd name="connsiteY15" fmla="*/ 27177 h 53975"/>
              <a:gd name="connsiteX16" fmla="*/ 15875 w 49021"/>
              <a:gd name="connsiteY16" fmla="*/ 25019 h 53975"/>
              <a:gd name="connsiteX17" fmla="*/ 21844 w 49021"/>
              <a:gd name="connsiteY17" fmla="*/ 24002 h 53975"/>
              <a:gd name="connsiteX18" fmla="*/ 33782 w 49021"/>
              <a:gd name="connsiteY18" fmla="*/ 21716 h 53975"/>
              <a:gd name="connsiteX19" fmla="*/ 33908 w 49021"/>
              <a:gd name="connsiteY19" fmla="*/ 19939 h 53975"/>
              <a:gd name="connsiteX20" fmla="*/ 32003 w 49021"/>
              <a:gd name="connsiteY20" fmla="*/ 14223 h 53975"/>
              <a:gd name="connsiteX21" fmla="*/ 24383 w 49021"/>
              <a:gd name="connsiteY21" fmla="*/ 11938 h 53975"/>
              <a:gd name="connsiteX22" fmla="*/ 17398 w 49021"/>
              <a:gd name="connsiteY22" fmla="*/ 13589 h 53975"/>
              <a:gd name="connsiteX23" fmla="*/ 13970 w 49021"/>
              <a:gd name="connsiteY23" fmla="*/ 19430 h 53975"/>
              <a:gd name="connsiteX24" fmla="*/ 7492 w 49021"/>
              <a:gd name="connsiteY24" fmla="*/ 18541 h 53975"/>
              <a:gd name="connsiteX25" fmla="*/ 10414 w 49021"/>
              <a:gd name="connsiteY25" fmla="*/ 11683 h 53975"/>
              <a:gd name="connsiteX26" fmla="*/ 16382 w 49021"/>
              <a:gd name="connsiteY26" fmla="*/ 7746 h 53975"/>
              <a:gd name="connsiteX27" fmla="*/ 25272 w 49021"/>
              <a:gd name="connsiteY27" fmla="*/ 6350 h 539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49021" h="53975">
                <a:moveTo>
                  <a:pt x="25272" y="6350"/>
                </a:moveTo>
                <a:cubicBezTo>
                  <a:pt x="28701" y="6350"/>
                  <a:pt x="31369" y="6730"/>
                  <a:pt x="33527" y="7492"/>
                </a:cubicBezTo>
                <a:cubicBezTo>
                  <a:pt x="35686" y="8382"/>
                  <a:pt x="37210" y="9397"/>
                  <a:pt x="38226" y="10540"/>
                </a:cubicBezTo>
                <a:cubicBezTo>
                  <a:pt x="39115" y="11683"/>
                  <a:pt x="39877" y="13208"/>
                  <a:pt x="40258" y="15113"/>
                </a:cubicBezTo>
                <a:cubicBezTo>
                  <a:pt x="40513" y="16255"/>
                  <a:pt x="40639" y="18288"/>
                  <a:pt x="40639" y="21335"/>
                </a:cubicBezTo>
                <a:lnTo>
                  <a:pt x="40639" y="30226"/>
                </a:lnTo>
                <a:cubicBezTo>
                  <a:pt x="40639" y="36448"/>
                  <a:pt x="40766" y="40385"/>
                  <a:pt x="41020" y="42036"/>
                </a:cubicBezTo>
                <a:cubicBezTo>
                  <a:pt x="41275" y="43688"/>
                  <a:pt x="41909" y="45211"/>
                  <a:pt x="42671" y="46735"/>
                </a:cubicBezTo>
                <a:lnTo>
                  <a:pt x="35686" y="46735"/>
                </a:lnTo>
                <a:cubicBezTo>
                  <a:pt x="35051" y="45339"/>
                  <a:pt x="34544" y="43688"/>
                  <a:pt x="34416" y="41909"/>
                </a:cubicBezTo>
                <a:cubicBezTo>
                  <a:pt x="31876" y="43941"/>
                  <a:pt x="29464" y="45465"/>
                  <a:pt x="27177" y="46354"/>
                </a:cubicBezTo>
                <a:cubicBezTo>
                  <a:pt x="24891" y="47244"/>
                  <a:pt x="22478" y="47625"/>
                  <a:pt x="19811" y="47625"/>
                </a:cubicBezTo>
                <a:cubicBezTo>
                  <a:pt x="15494" y="47625"/>
                  <a:pt x="12191" y="46608"/>
                  <a:pt x="9778" y="44450"/>
                </a:cubicBezTo>
                <a:cubicBezTo>
                  <a:pt x="7492" y="42290"/>
                  <a:pt x="6350" y="39623"/>
                  <a:pt x="6350" y="36321"/>
                </a:cubicBezTo>
                <a:cubicBezTo>
                  <a:pt x="6350" y="34416"/>
                  <a:pt x="6730" y="32639"/>
                  <a:pt x="7620" y="30988"/>
                </a:cubicBezTo>
                <a:cubicBezTo>
                  <a:pt x="8508" y="29464"/>
                  <a:pt x="9651" y="28194"/>
                  <a:pt x="11048" y="27177"/>
                </a:cubicBezTo>
                <a:cubicBezTo>
                  <a:pt x="12572" y="26161"/>
                  <a:pt x="14096" y="25527"/>
                  <a:pt x="15875" y="25019"/>
                </a:cubicBezTo>
                <a:cubicBezTo>
                  <a:pt x="17271" y="24638"/>
                  <a:pt x="19176" y="24257"/>
                  <a:pt x="21844" y="24002"/>
                </a:cubicBezTo>
                <a:cubicBezTo>
                  <a:pt x="27304" y="23367"/>
                  <a:pt x="31241" y="22605"/>
                  <a:pt x="33782" y="21716"/>
                </a:cubicBezTo>
                <a:cubicBezTo>
                  <a:pt x="33908" y="20701"/>
                  <a:pt x="33908" y="20192"/>
                  <a:pt x="33908" y="19939"/>
                </a:cubicBezTo>
                <a:cubicBezTo>
                  <a:pt x="33908" y="17145"/>
                  <a:pt x="33273" y="15240"/>
                  <a:pt x="32003" y="14223"/>
                </a:cubicBezTo>
                <a:cubicBezTo>
                  <a:pt x="30226" y="12700"/>
                  <a:pt x="27685" y="11938"/>
                  <a:pt x="24383" y="11938"/>
                </a:cubicBezTo>
                <a:cubicBezTo>
                  <a:pt x="21208" y="11938"/>
                  <a:pt x="18922" y="12446"/>
                  <a:pt x="17398" y="13589"/>
                </a:cubicBezTo>
                <a:cubicBezTo>
                  <a:pt x="15875" y="14604"/>
                  <a:pt x="14732" y="16636"/>
                  <a:pt x="13970" y="19430"/>
                </a:cubicBezTo>
                <a:lnTo>
                  <a:pt x="7492" y="18541"/>
                </a:lnTo>
                <a:cubicBezTo>
                  <a:pt x="8127" y="15747"/>
                  <a:pt x="9016" y="13461"/>
                  <a:pt x="10414" y="11683"/>
                </a:cubicBezTo>
                <a:cubicBezTo>
                  <a:pt x="11810" y="10033"/>
                  <a:pt x="13715" y="8635"/>
                  <a:pt x="16382" y="7746"/>
                </a:cubicBezTo>
                <a:cubicBezTo>
                  <a:pt x="18922" y="6858"/>
                  <a:pt x="21970" y="6350"/>
                  <a:pt x="25272"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3"/>
          <p:cNvSpPr/>
          <p:nvPr/>
        </p:nvSpPr>
        <p:spPr>
          <a:xfrm>
            <a:off x="3529203" y="4482338"/>
            <a:ext cx="44830" cy="53086"/>
          </a:xfrm>
          <a:custGeom>
            <a:avLst/>
            <a:gdLst>
              <a:gd name="connsiteX0" fmla="*/ 24891 w 44830"/>
              <a:gd name="connsiteY0" fmla="*/ 6350 h 53086"/>
              <a:gd name="connsiteX1" fmla="*/ 31495 w 44830"/>
              <a:gd name="connsiteY1" fmla="*/ 7620 h 53086"/>
              <a:gd name="connsiteX2" fmla="*/ 35940 w 44830"/>
              <a:gd name="connsiteY2" fmla="*/ 11048 h 53086"/>
              <a:gd name="connsiteX3" fmla="*/ 38100 w 44830"/>
              <a:gd name="connsiteY3" fmla="*/ 16002 h 53086"/>
              <a:gd name="connsiteX4" fmla="*/ 38480 w 44830"/>
              <a:gd name="connsiteY4" fmla="*/ 22478 h 53086"/>
              <a:gd name="connsiteX5" fmla="*/ 38480 w 44830"/>
              <a:gd name="connsiteY5" fmla="*/ 46735 h 53086"/>
              <a:gd name="connsiteX6" fmla="*/ 31750 w 44830"/>
              <a:gd name="connsiteY6" fmla="*/ 46735 h 53086"/>
              <a:gd name="connsiteX7" fmla="*/ 31750 w 44830"/>
              <a:gd name="connsiteY7" fmla="*/ 22733 h 53086"/>
              <a:gd name="connsiteX8" fmla="*/ 30987 w 44830"/>
              <a:gd name="connsiteY8" fmla="*/ 16636 h 53086"/>
              <a:gd name="connsiteX9" fmla="*/ 28193 w 44830"/>
              <a:gd name="connsiteY9" fmla="*/ 13334 h 53086"/>
              <a:gd name="connsiteX10" fmla="*/ 23494 w 44830"/>
              <a:gd name="connsiteY10" fmla="*/ 12191 h 53086"/>
              <a:gd name="connsiteX11" fmla="*/ 16128 w 44830"/>
              <a:gd name="connsiteY11" fmla="*/ 14858 h 53086"/>
              <a:gd name="connsiteX12" fmla="*/ 12953 w 44830"/>
              <a:gd name="connsiteY12" fmla="*/ 25146 h 53086"/>
              <a:gd name="connsiteX13" fmla="*/ 12953 w 44830"/>
              <a:gd name="connsiteY13" fmla="*/ 46735 h 53086"/>
              <a:gd name="connsiteX14" fmla="*/ 6350 w 44830"/>
              <a:gd name="connsiteY14" fmla="*/ 46735 h 53086"/>
              <a:gd name="connsiteX15" fmla="*/ 6350 w 44830"/>
              <a:gd name="connsiteY15" fmla="*/ 7239 h 53086"/>
              <a:gd name="connsiteX16" fmla="*/ 12318 w 44830"/>
              <a:gd name="connsiteY16" fmla="*/ 7239 h 53086"/>
              <a:gd name="connsiteX17" fmla="*/ 12318 w 44830"/>
              <a:gd name="connsiteY17" fmla="*/ 12827 h 53086"/>
              <a:gd name="connsiteX18" fmla="*/ 24891 w 44830"/>
              <a:gd name="connsiteY18" fmla="*/ 6350 h 5308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4830" h="53086">
                <a:moveTo>
                  <a:pt x="24891" y="6350"/>
                </a:moveTo>
                <a:cubicBezTo>
                  <a:pt x="27304" y="6350"/>
                  <a:pt x="29463" y="6730"/>
                  <a:pt x="31495" y="7620"/>
                </a:cubicBezTo>
                <a:cubicBezTo>
                  <a:pt x="33527" y="8508"/>
                  <a:pt x="34925" y="9652"/>
                  <a:pt x="35940" y="11048"/>
                </a:cubicBezTo>
                <a:cubicBezTo>
                  <a:pt x="36956" y="12446"/>
                  <a:pt x="37591" y="14096"/>
                  <a:pt x="38100" y="16002"/>
                </a:cubicBezTo>
                <a:cubicBezTo>
                  <a:pt x="38353" y="17145"/>
                  <a:pt x="38480" y="19303"/>
                  <a:pt x="38480" y="22478"/>
                </a:cubicBezTo>
                <a:lnTo>
                  <a:pt x="38480" y="46735"/>
                </a:lnTo>
                <a:lnTo>
                  <a:pt x="31750" y="46735"/>
                </a:lnTo>
                <a:lnTo>
                  <a:pt x="31750" y="22733"/>
                </a:lnTo>
                <a:cubicBezTo>
                  <a:pt x="31750" y="19939"/>
                  <a:pt x="31495" y="17907"/>
                  <a:pt x="30987" y="16636"/>
                </a:cubicBezTo>
                <a:cubicBezTo>
                  <a:pt x="30479" y="15240"/>
                  <a:pt x="29463" y="14223"/>
                  <a:pt x="28193" y="13334"/>
                </a:cubicBezTo>
                <a:cubicBezTo>
                  <a:pt x="26796" y="12572"/>
                  <a:pt x="25272" y="12191"/>
                  <a:pt x="23494" y="12191"/>
                </a:cubicBezTo>
                <a:cubicBezTo>
                  <a:pt x="20700" y="12191"/>
                  <a:pt x="18160" y="13080"/>
                  <a:pt x="16128" y="14858"/>
                </a:cubicBezTo>
                <a:cubicBezTo>
                  <a:pt x="14096" y="16636"/>
                  <a:pt x="12953" y="20065"/>
                  <a:pt x="12953" y="25146"/>
                </a:cubicBezTo>
                <a:lnTo>
                  <a:pt x="12953" y="46735"/>
                </a:lnTo>
                <a:lnTo>
                  <a:pt x="6350" y="46735"/>
                </a:lnTo>
                <a:lnTo>
                  <a:pt x="6350" y="7239"/>
                </a:lnTo>
                <a:lnTo>
                  <a:pt x="12318" y="7239"/>
                </a:lnTo>
                <a:lnTo>
                  <a:pt x="12318" y="12827"/>
                </a:lnTo>
                <a:cubicBezTo>
                  <a:pt x="15239" y="8508"/>
                  <a:pt x="19430" y="6350"/>
                  <a:pt x="2489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3"/>
          <p:cNvSpPr/>
          <p:nvPr/>
        </p:nvSpPr>
        <p:spPr>
          <a:xfrm>
            <a:off x="3484245" y="4482338"/>
            <a:ext cx="49021" cy="53975"/>
          </a:xfrm>
          <a:custGeom>
            <a:avLst/>
            <a:gdLst>
              <a:gd name="connsiteX0" fmla="*/ 25272 w 49021"/>
              <a:gd name="connsiteY0" fmla="*/ 6350 h 53975"/>
              <a:gd name="connsiteX1" fmla="*/ 33527 w 49021"/>
              <a:gd name="connsiteY1" fmla="*/ 7492 h 53975"/>
              <a:gd name="connsiteX2" fmla="*/ 38226 w 49021"/>
              <a:gd name="connsiteY2" fmla="*/ 10540 h 53975"/>
              <a:gd name="connsiteX3" fmla="*/ 40258 w 49021"/>
              <a:gd name="connsiteY3" fmla="*/ 15113 h 53975"/>
              <a:gd name="connsiteX4" fmla="*/ 40639 w 49021"/>
              <a:gd name="connsiteY4" fmla="*/ 21335 h 53975"/>
              <a:gd name="connsiteX5" fmla="*/ 40639 w 49021"/>
              <a:gd name="connsiteY5" fmla="*/ 30226 h 53975"/>
              <a:gd name="connsiteX6" fmla="*/ 41020 w 49021"/>
              <a:gd name="connsiteY6" fmla="*/ 42036 h 53975"/>
              <a:gd name="connsiteX7" fmla="*/ 42671 w 49021"/>
              <a:gd name="connsiteY7" fmla="*/ 46735 h 53975"/>
              <a:gd name="connsiteX8" fmla="*/ 35686 w 49021"/>
              <a:gd name="connsiteY8" fmla="*/ 46735 h 53975"/>
              <a:gd name="connsiteX9" fmla="*/ 34416 w 49021"/>
              <a:gd name="connsiteY9" fmla="*/ 41909 h 53975"/>
              <a:gd name="connsiteX10" fmla="*/ 27177 w 49021"/>
              <a:gd name="connsiteY10" fmla="*/ 46354 h 53975"/>
              <a:gd name="connsiteX11" fmla="*/ 19811 w 49021"/>
              <a:gd name="connsiteY11" fmla="*/ 47625 h 53975"/>
              <a:gd name="connsiteX12" fmla="*/ 9778 w 49021"/>
              <a:gd name="connsiteY12" fmla="*/ 44450 h 53975"/>
              <a:gd name="connsiteX13" fmla="*/ 6350 w 49021"/>
              <a:gd name="connsiteY13" fmla="*/ 36321 h 53975"/>
              <a:gd name="connsiteX14" fmla="*/ 7620 w 49021"/>
              <a:gd name="connsiteY14" fmla="*/ 30988 h 53975"/>
              <a:gd name="connsiteX15" fmla="*/ 11048 w 49021"/>
              <a:gd name="connsiteY15" fmla="*/ 27177 h 53975"/>
              <a:gd name="connsiteX16" fmla="*/ 15875 w 49021"/>
              <a:gd name="connsiteY16" fmla="*/ 25019 h 53975"/>
              <a:gd name="connsiteX17" fmla="*/ 21844 w 49021"/>
              <a:gd name="connsiteY17" fmla="*/ 24002 h 53975"/>
              <a:gd name="connsiteX18" fmla="*/ 33782 w 49021"/>
              <a:gd name="connsiteY18" fmla="*/ 21716 h 53975"/>
              <a:gd name="connsiteX19" fmla="*/ 33908 w 49021"/>
              <a:gd name="connsiteY19" fmla="*/ 19939 h 53975"/>
              <a:gd name="connsiteX20" fmla="*/ 32003 w 49021"/>
              <a:gd name="connsiteY20" fmla="*/ 14223 h 53975"/>
              <a:gd name="connsiteX21" fmla="*/ 24383 w 49021"/>
              <a:gd name="connsiteY21" fmla="*/ 11938 h 53975"/>
              <a:gd name="connsiteX22" fmla="*/ 17398 w 49021"/>
              <a:gd name="connsiteY22" fmla="*/ 13589 h 53975"/>
              <a:gd name="connsiteX23" fmla="*/ 13970 w 49021"/>
              <a:gd name="connsiteY23" fmla="*/ 19430 h 53975"/>
              <a:gd name="connsiteX24" fmla="*/ 7492 w 49021"/>
              <a:gd name="connsiteY24" fmla="*/ 18541 h 53975"/>
              <a:gd name="connsiteX25" fmla="*/ 10414 w 49021"/>
              <a:gd name="connsiteY25" fmla="*/ 11683 h 53975"/>
              <a:gd name="connsiteX26" fmla="*/ 16383 w 49021"/>
              <a:gd name="connsiteY26" fmla="*/ 7746 h 53975"/>
              <a:gd name="connsiteX27" fmla="*/ 25272 w 49021"/>
              <a:gd name="connsiteY27" fmla="*/ 6350 h 539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49021" h="53975">
                <a:moveTo>
                  <a:pt x="25272" y="6350"/>
                </a:moveTo>
                <a:cubicBezTo>
                  <a:pt x="28701" y="6350"/>
                  <a:pt x="31369" y="6730"/>
                  <a:pt x="33527" y="7492"/>
                </a:cubicBezTo>
                <a:cubicBezTo>
                  <a:pt x="35686" y="8382"/>
                  <a:pt x="37210" y="9397"/>
                  <a:pt x="38226" y="10540"/>
                </a:cubicBezTo>
                <a:cubicBezTo>
                  <a:pt x="39115" y="11683"/>
                  <a:pt x="39877" y="13208"/>
                  <a:pt x="40258" y="15113"/>
                </a:cubicBezTo>
                <a:cubicBezTo>
                  <a:pt x="40513" y="16255"/>
                  <a:pt x="40639" y="18288"/>
                  <a:pt x="40639" y="21335"/>
                </a:cubicBezTo>
                <a:lnTo>
                  <a:pt x="40639" y="30226"/>
                </a:lnTo>
                <a:cubicBezTo>
                  <a:pt x="40639" y="36448"/>
                  <a:pt x="40766" y="40385"/>
                  <a:pt x="41020" y="42036"/>
                </a:cubicBezTo>
                <a:cubicBezTo>
                  <a:pt x="41275" y="43688"/>
                  <a:pt x="41909" y="45211"/>
                  <a:pt x="42671" y="46735"/>
                </a:cubicBezTo>
                <a:lnTo>
                  <a:pt x="35686" y="46735"/>
                </a:lnTo>
                <a:cubicBezTo>
                  <a:pt x="35051" y="45339"/>
                  <a:pt x="34544" y="43688"/>
                  <a:pt x="34416" y="41909"/>
                </a:cubicBezTo>
                <a:cubicBezTo>
                  <a:pt x="31876" y="43941"/>
                  <a:pt x="29464" y="45465"/>
                  <a:pt x="27177" y="46354"/>
                </a:cubicBezTo>
                <a:cubicBezTo>
                  <a:pt x="24891" y="47244"/>
                  <a:pt x="22478" y="47625"/>
                  <a:pt x="19811" y="47625"/>
                </a:cubicBezTo>
                <a:cubicBezTo>
                  <a:pt x="15494" y="47625"/>
                  <a:pt x="12191" y="46608"/>
                  <a:pt x="9778" y="44450"/>
                </a:cubicBezTo>
                <a:cubicBezTo>
                  <a:pt x="7492" y="42290"/>
                  <a:pt x="6350" y="39623"/>
                  <a:pt x="6350" y="36321"/>
                </a:cubicBezTo>
                <a:cubicBezTo>
                  <a:pt x="6350" y="34416"/>
                  <a:pt x="6730" y="32639"/>
                  <a:pt x="7620" y="30988"/>
                </a:cubicBezTo>
                <a:cubicBezTo>
                  <a:pt x="8508" y="29464"/>
                  <a:pt x="9651" y="28194"/>
                  <a:pt x="11048" y="27177"/>
                </a:cubicBezTo>
                <a:cubicBezTo>
                  <a:pt x="12572" y="26161"/>
                  <a:pt x="14096" y="25527"/>
                  <a:pt x="15875" y="25019"/>
                </a:cubicBezTo>
                <a:cubicBezTo>
                  <a:pt x="17271" y="24638"/>
                  <a:pt x="19176" y="24257"/>
                  <a:pt x="21844" y="24002"/>
                </a:cubicBezTo>
                <a:cubicBezTo>
                  <a:pt x="27304" y="23367"/>
                  <a:pt x="31241" y="22605"/>
                  <a:pt x="33782" y="21716"/>
                </a:cubicBezTo>
                <a:cubicBezTo>
                  <a:pt x="33908" y="20701"/>
                  <a:pt x="33908" y="20192"/>
                  <a:pt x="33908" y="19939"/>
                </a:cubicBezTo>
                <a:cubicBezTo>
                  <a:pt x="33908" y="17145"/>
                  <a:pt x="33273" y="15240"/>
                  <a:pt x="32003" y="14223"/>
                </a:cubicBezTo>
                <a:cubicBezTo>
                  <a:pt x="30226" y="12700"/>
                  <a:pt x="27685" y="11938"/>
                  <a:pt x="24383" y="11938"/>
                </a:cubicBezTo>
                <a:cubicBezTo>
                  <a:pt x="21208" y="11938"/>
                  <a:pt x="18922" y="12446"/>
                  <a:pt x="17398" y="13589"/>
                </a:cubicBezTo>
                <a:cubicBezTo>
                  <a:pt x="15875" y="14604"/>
                  <a:pt x="14732" y="16636"/>
                  <a:pt x="13970" y="19430"/>
                </a:cubicBezTo>
                <a:lnTo>
                  <a:pt x="7492" y="18541"/>
                </a:lnTo>
                <a:cubicBezTo>
                  <a:pt x="8127" y="15747"/>
                  <a:pt x="9016" y="13461"/>
                  <a:pt x="10414" y="11683"/>
                </a:cubicBezTo>
                <a:cubicBezTo>
                  <a:pt x="11810" y="10033"/>
                  <a:pt x="13715" y="8635"/>
                  <a:pt x="16383" y="7746"/>
                </a:cubicBezTo>
                <a:cubicBezTo>
                  <a:pt x="18922" y="6858"/>
                  <a:pt x="21970" y="6350"/>
                  <a:pt x="25272"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reeform 3"/>
          <p:cNvSpPr/>
          <p:nvPr/>
        </p:nvSpPr>
        <p:spPr>
          <a:xfrm>
            <a:off x="3776090" y="4468240"/>
            <a:ext cx="44830" cy="67183"/>
          </a:xfrm>
          <a:custGeom>
            <a:avLst/>
            <a:gdLst>
              <a:gd name="connsiteX0" fmla="*/ 6350 w 44830"/>
              <a:gd name="connsiteY0" fmla="*/ 6350 h 67183"/>
              <a:gd name="connsiteX1" fmla="*/ 12954 w 44830"/>
              <a:gd name="connsiteY1" fmla="*/ 6350 h 67183"/>
              <a:gd name="connsiteX2" fmla="*/ 12954 w 44830"/>
              <a:gd name="connsiteY2" fmla="*/ 25908 h 67183"/>
              <a:gd name="connsiteX3" fmla="*/ 24892 w 44830"/>
              <a:gd name="connsiteY3" fmla="*/ 20447 h 67183"/>
              <a:gd name="connsiteX4" fmla="*/ 32512 w 44830"/>
              <a:gd name="connsiteY4" fmla="*/ 22225 h 67183"/>
              <a:gd name="connsiteX5" fmla="*/ 37084 w 44830"/>
              <a:gd name="connsiteY5" fmla="*/ 26924 h 67183"/>
              <a:gd name="connsiteX6" fmla="*/ 38480 w 44830"/>
              <a:gd name="connsiteY6" fmla="*/ 35814 h 67183"/>
              <a:gd name="connsiteX7" fmla="*/ 38480 w 44830"/>
              <a:gd name="connsiteY7" fmla="*/ 60833 h 67183"/>
              <a:gd name="connsiteX8" fmla="*/ 31750 w 44830"/>
              <a:gd name="connsiteY8" fmla="*/ 60833 h 67183"/>
              <a:gd name="connsiteX9" fmla="*/ 31750 w 44830"/>
              <a:gd name="connsiteY9" fmla="*/ 35814 h 67183"/>
              <a:gd name="connsiteX10" fmla="*/ 29591 w 44830"/>
              <a:gd name="connsiteY10" fmla="*/ 28448 h 67183"/>
              <a:gd name="connsiteX11" fmla="*/ 23495 w 44830"/>
              <a:gd name="connsiteY11" fmla="*/ 26162 h 67183"/>
              <a:gd name="connsiteX12" fmla="*/ 17907 w 44830"/>
              <a:gd name="connsiteY12" fmla="*/ 27813 h 67183"/>
              <a:gd name="connsiteX13" fmla="*/ 14097 w 44830"/>
              <a:gd name="connsiteY13" fmla="*/ 32004 h 67183"/>
              <a:gd name="connsiteX14" fmla="*/ 12954 w 44830"/>
              <a:gd name="connsiteY14" fmla="*/ 39243 h 67183"/>
              <a:gd name="connsiteX15" fmla="*/ 12954 w 44830"/>
              <a:gd name="connsiteY15" fmla="*/ 60833 h 67183"/>
              <a:gd name="connsiteX16" fmla="*/ 6350 w 44830"/>
              <a:gd name="connsiteY16" fmla="*/ 60833 h 67183"/>
              <a:gd name="connsiteX17" fmla="*/ 6350 w 44830"/>
              <a:gd name="connsiteY17" fmla="*/ 6350 h 671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44830" h="67183">
                <a:moveTo>
                  <a:pt x="6350" y="6350"/>
                </a:moveTo>
                <a:lnTo>
                  <a:pt x="12954" y="6350"/>
                </a:lnTo>
                <a:lnTo>
                  <a:pt x="12954" y="25908"/>
                </a:lnTo>
                <a:cubicBezTo>
                  <a:pt x="16129" y="22225"/>
                  <a:pt x="20066" y="20447"/>
                  <a:pt x="24892" y="20447"/>
                </a:cubicBezTo>
                <a:cubicBezTo>
                  <a:pt x="27813" y="20447"/>
                  <a:pt x="30353" y="21082"/>
                  <a:pt x="32512" y="22225"/>
                </a:cubicBezTo>
                <a:cubicBezTo>
                  <a:pt x="34671" y="23368"/>
                  <a:pt x="36195" y="24892"/>
                  <a:pt x="37084" y="26924"/>
                </a:cubicBezTo>
                <a:cubicBezTo>
                  <a:pt x="37973" y="28955"/>
                  <a:pt x="38480" y="32004"/>
                  <a:pt x="38480" y="35814"/>
                </a:cubicBezTo>
                <a:lnTo>
                  <a:pt x="38480" y="60833"/>
                </a:lnTo>
                <a:lnTo>
                  <a:pt x="31750" y="60833"/>
                </a:lnTo>
                <a:lnTo>
                  <a:pt x="31750" y="35814"/>
                </a:lnTo>
                <a:cubicBezTo>
                  <a:pt x="31750" y="32512"/>
                  <a:pt x="31115" y="29972"/>
                  <a:pt x="29591" y="28448"/>
                </a:cubicBezTo>
                <a:cubicBezTo>
                  <a:pt x="28194" y="26924"/>
                  <a:pt x="26162" y="26162"/>
                  <a:pt x="23495" y="26162"/>
                </a:cubicBezTo>
                <a:cubicBezTo>
                  <a:pt x="21463" y="26162"/>
                  <a:pt x="19558" y="26670"/>
                  <a:pt x="17907" y="27813"/>
                </a:cubicBezTo>
                <a:cubicBezTo>
                  <a:pt x="16129" y="28829"/>
                  <a:pt x="14859" y="30226"/>
                  <a:pt x="14097" y="32004"/>
                </a:cubicBezTo>
                <a:cubicBezTo>
                  <a:pt x="13335" y="33655"/>
                  <a:pt x="12954" y="36195"/>
                  <a:pt x="12954" y="39243"/>
                </a:cubicBezTo>
                <a:lnTo>
                  <a:pt x="12954" y="60833"/>
                </a:lnTo>
                <a:lnTo>
                  <a:pt x="6350" y="60833"/>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3"/>
          <p:cNvSpPr/>
          <p:nvPr/>
        </p:nvSpPr>
        <p:spPr>
          <a:xfrm>
            <a:off x="3695700" y="4468240"/>
            <a:ext cx="82930" cy="67183"/>
          </a:xfrm>
          <a:custGeom>
            <a:avLst/>
            <a:gdLst>
              <a:gd name="connsiteX0" fmla="*/ 6350 w 82930"/>
              <a:gd name="connsiteY0" fmla="*/ 6350 h 67183"/>
              <a:gd name="connsiteX1" fmla="*/ 13842 w 82930"/>
              <a:gd name="connsiteY1" fmla="*/ 6350 h 67183"/>
              <a:gd name="connsiteX2" fmla="*/ 22097 w 82930"/>
              <a:gd name="connsiteY2" fmla="*/ 42037 h 67183"/>
              <a:gd name="connsiteX3" fmla="*/ 24384 w 82930"/>
              <a:gd name="connsiteY3" fmla="*/ 53213 h 67183"/>
              <a:gd name="connsiteX4" fmla="*/ 26923 w 82930"/>
              <a:gd name="connsiteY4" fmla="*/ 43180 h 67183"/>
              <a:gd name="connsiteX5" fmla="*/ 37210 w 82930"/>
              <a:gd name="connsiteY5" fmla="*/ 6350 h 67183"/>
              <a:gd name="connsiteX6" fmla="*/ 45973 w 82930"/>
              <a:gd name="connsiteY6" fmla="*/ 6350 h 67183"/>
              <a:gd name="connsiteX7" fmla="*/ 53721 w 82930"/>
              <a:gd name="connsiteY7" fmla="*/ 33909 h 67183"/>
              <a:gd name="connsiteX8" fmla="*/ 58039 w 82930"/>
              <a:gd name="connsiteY8" fmla="*/ 53213 h 67183"/>
              <a:gd name="connsiteX9" fmla="*/ 60705 w 82930"/>
              <a:gd name="connsiteY9" fmla="*/ 41402 h 67183"/>
              <a:gd name="connsiteX10" fmla="*/ 69341 w 82930"/>
              <a:gd name="connsiteY10" fmla="*/ 6350 h 67183"/>
              <a:gd name="connsiteX11" fmla="*/ 76580 w 82930"/>
              <a:gd name="connsiteY11" fmla="*/ 6350 h 67183"/>
              <a:gd name="connsiteX12" fmla="*/ 61595 w 82930"/>
              <a:gd name="connsiteY12" fmla="*/ 60833 h 67183"/>
              <a:gd name="connsiteX13" fmla="*/ 54609 w 82930"/>
              <a:gd name="connsiteY13" fmla="*/ 60833 h 67183"/>
              <a:gd name="connsiteX14" fmla="*/ 43179 w 82930"/>
              <a:gd name="connsiteY14" fmla="*/ 19304 h 67183"/>
              <a:gd name="connsiteX15" fmla="*/ 41402 w 82930"/>
              <a:gd name="connsiteY15" fmla="*/ 12954 h 67183"/>
              <a:gd name="connsiteX16" fmla="*/ 39878 w 82930"/>
              <a:gd name="connsiteY16" fmla="*/ 19304 h 67183"/>
              <a:gd name="connsiteX17" fmla="*/ 28194 w 82930"/>
              <a:gd name="connsiteY17" fmla="*/ 60833 h 67183"/>
              <a:gd name="connsiteX18" fmla="*/ 20828 w 82930"/>
              <a:gd name="connsiteY18" fmla="*/ 60833 h 67183"/>
              <a:gd name="connsiteX19" fmla="*/ 6350 w 82930"/>
              <a:gd name="connsiteY19" fmla="*/ 6350 h 671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82930" h="67183">
                <a:moveTo>
                  <a:pt x="6350" y="6350"/>
                </a:moveTo>
                <a:lnTo>
                  <a:pt x="13842" y="6350"/>
                </a:lnTo>
                <a:lnTo>
                  <a:pt x="22097" y="42037"/>
                </a:lnTo>
                <a:cubicBezTo>
                  <a:pt x="22986" y="45847"/>
                  <a:pt x="23748" y="49530"/>
                  <a:pt x="24384" y="53213"/>
                </a:cubicBezTo>
                <a:cubicBezTo>
                  <a:pt x="25780" y="47371"/>
                  <a:pt x="26670" y="44069"/>
                  <a:pt x="26923" y="43180"/>
                </a:cubicBezTo>
                <a:lnTo>
                  <a:pt x="37210" y="6350"/>
                </a:lnTo>
                <a:lnTo>
                  <a:pt x="45973" y="6350"/>
                </a:lnTo>
                <a:lnTo>
                  <a:pt x="53721" y="33909"/>
                </a:lnTo>
                <a:cubicBezTo>
                  <a:pt x="55753" y="40767"/>
                  <a:pt x="57150" y="47244"/>
                  <a:pt x="58039" y="53213"/>
                </a:cubicBezTo>
                <a:cubicBezTo>
                  <a:pt x="58673" y="49784"/>
                  <a:pt x="59563" y="45847"/>
                  <a:pt x="60705" y="41402"/>
                </a:cubicBezTo>
                <a:lnTo>
                  <a:pt x="69341" y="6350"/>
                </a:lnTo>
                <a:lnTo>
                  <a:pt x="76580" y="6350"/>
                </a:lnTo>
                <a:lnTo>
                  <a:pt x="61595" y="60833"/>
                </a:lnTo>
                <a:lnTo>
                  <a:pt x="54609" y="60833"/>
                </a:lnTo>
                <a:lnTo>
                  <a:pt x="43179" y="19304"/>
                </a:lnTo>
                <a:cubicBezTo>
                  <a:pt x="42164" y="15875"/>
                  <a:pt x="41655" y="13716"/>
                  <a:pt x="41402" y="12954"/>
                </a:cubicBezTo>
                <a:cubicBezTo>
                  <a:pt x="40894" y="15367"/>
                  <a:pt x="40259" y="17526"/>
                  <a:pt x="39878" y="19304"/>
                </a:cubicBezTo>
                <a:lnTo>
                  <a:pt x="28194" y="60833"/>
                </a:lnTo>
                <a:lnTo>
                  <a:pt x="20828" y="60833"/>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3"/>
          <p:cNvSpPr/>
          <p:nvPr/>
        </p:nvSpPr>
        <p:spPr>
          <a:xfrm>
            <a:off x="3883025" y="4467225"/>
            <a:ext cx="35814" cy="68199"/>
          </a:xfrm>
          <a:custGeom>
            <a:avLst/>
            <a:gdLst>
              <a:gd name="connsiteX0" fmla="*/ 23114 w 35814"/>
              <a:gd name="connsiteY0" fmla="*/ 6350 h 68199"/>
              <a:gd name="connsiteX1" fmla="*/ 29464 w 35814"/>
              <a:gd name="connsiteY1" fmla="*/ 7111 h 68199"/>
              <a:gd name="connsiteX2" fmla="*/ 28447 w 35814"/>
              <a:gd name="connsiteY2" fmla="*/ 12953 h 68199"/>
              <a:gd name="connsiteX3" fmla="*/ 24510 w 35814"/>
              <a:gd name="connsiteY3" fmla="*/ 12572 h 68199"/>
              <a:gd name="connsiteX4" fmla="*/ 20192 w 35814"/>
              <a:gd name="connsiteY4" fmla="*/ 13842 h 68199"/>
              <a:gd name="connsiteX5" fmla="*/ 18922 w 35814"/>
              <a:gd name="connsiteY5" fmla="*/ 18669 h 68199"/>
              <a:gd name="connsiteX6" fmla="*/ 18922 w 35814"/>
              <a:gd name="connsiteY6" fmla="*/ 22352 h 68199"/>
              <a:gd name="connsiteX7" fmla="*/ 26542 w 35814"/>
              <a:gd name="connsiteY7" fmla="*/ 22352 h 68199"/>
              <a:gd name="connsiteX8" fmla="*/ 26542 w 35814"/>
              <a:gd name="connsiteY8" fmla="*/ 27559 h 68199"/>
              <a:gd name="connsiteX9" fmla="*/ 18922 w 35814"/>
              <a:gd name="connsiteY9" fmla="*/ 27559 h 68199"/>
              <a:gd name="connsiteX10" fmla="*/ 18922 w 35814"/>
              <a:gd name="connsiteY10" fmla="*/ 61848 h 68199"/>
              <a:gd name="connsiteX11" fmla="*/ 12191 w 35814"/>
              <a:gd name="connsiteY11" fmla="*/ 61848 h 68199"/>
              <a:gd name="connsiteX12" fmla="*/ 12191 w 35814"/>
              <a:gd name="connsiteY12" fmla="*/ 27559 h 68199"/>
              <a:gd name="connsiteX13" fmla="*/ 6350 w 35814"/>
              <a:gd name="connsiteY13" fmla="*/ 27559 h 68199"/>
              <a:gd name="connsiteX14" fmla="*/ 6350 w 35814"/>
              <a:gd name="connsiteY14" fmla="*/ 22352 h 68199"/>
              <a:gd name="connsiteX15" fmla="*/ 12191 w 35814"/>
              <a:gd name="connsiteY15" fmla="*/ 22352 h 68199"/>
              <a:gd name="connsiteX16" fmla="*/ 12191 w 35814"/>
              <a:gd name="connsiteY16" fmla="*/ 18160 h 68199"/>
              <a:gd name="connsiteX17" fmla="*/ 12953 w 35814"/>
              <a:gd name="connsiteY17" fmla="*/ 12191 h 68199"/>
              <a:gd name="connsiteX18" fmla="*/ 16383 w 35814"/>
              <a:gd name="connsiteY18" fmla="*/ 8001 h 68199"/>
              <a:gd name="connsiteX19" fmla="*/ 23114 w 35814"/>
              <a:gd name="connsiteY19" fmla="*/ 6350 h 6819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35814" h="68199">
                <a:moveTo>
                  <a:pt x="23114" y="6350"/>
                </a:moveTo>
                <a:cubicBezTo>
                  <a:pt x="25019" y="6350"/>
                  <a:pt x="27178" y="6603"/>
                  <a:pt x="29464" y="7111"/>
                </a:cubicBezTo>
                <a:lnTo>
                  <a:pt x="28447" y="12953"/>
                </a:lnTo>
                <a:cubicBezTo>
                  <a:pt x="27051" y="12700"/>
                  <a:pt x="25653" y="12572"/>
                  <a:pt x="24510" y="12572"/>
                </a:cubicBezTo>
                <a:cubicBezTo>
                  <a:pt x="22478" y="12572"/>
                  <a:pt x="20954" y="12953"/>
                  <a:pt x="20192" y="13842"/>
                </a:cubicBezTo>
                <a:cubicBezTo>
                  <a:pt x="19303" y="14732"/>
                  <a:pt x="18922" y="16383"/>
                  <a:pt x="18922" y="18669"/>
                </a:cubicBezTo>
                <a:lnTo>
                  <a:pt x="18922" y="22352"/>
                </a:lnTo>
                <a:lnTo>
                  <a:pt x="26542" y="22352"/>
                </a:lnTo>
                <a:lnTo>
                  <a:pt x="26542" y="27559"/>
                </a:lnTo>
                <a:lnTo>
                  <a:pt x="18922" y="27559"/>
                </a:lnTo>
                <a:lnTo>
                  <a:pt x="18922" y="61848"/>
                </a:lnTo>
                <a:lnTo>
                  <a:pt x="12191" y="61848"/>
                </a:lnTo>
                <a:lnTo>
                  <a:pt x="12191" y="27559"/>
                </a:lnTo>
                <a:lnTo>
                  <a:pt x="6350" y="27559"/>
                </a:lnTo>
                <a:lnTo>
                  <a:pt x="6350" y="22352"/>
                </a:lnTo>
                <a:lnTo>
                  <a:pt x="12191" y="22352"/>
                </a:lnTo>
                <a:lnTo>
                  <a:pt x="12191" y="18160"/>
                </a:lnTo>
                <a:cubicBezTo>
                  <a:pt x="12191" y="15494"/>
                  <a:pt x="12446" y="13589"/>
                  <a:pt x="12953" y="12191"/>
                </a:cubicBezTo>
                <a:cubicBezTo>
                  <a:pt x="13589" y="10540"/>
                  <a:pt x="14732" y="9144"/>
                  <a:pt x="16383" y="8001"/>
                </a:cubicBezTo>
                <a:cubicBezTo>
                  <a:pt x="17907" y="6984"/>
                  <a:pt x="20192" y="6350"/>
                  <a:pt x="23114"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3"/>
          <p:cNvSpPr/>
          <p:nvPr/>
        </p:nvSpPr>
        <p:spPr>
          <a:xfrm>
            <a:off x="3430396" y="4467225"/>
            <a:ext cx="60960" cy="69215"/>
          </a:xfrm>
          <a:custGeom>
            <a:avLst/>
            <a:gdLst>
              <a:gd name="connsiteX0" fmla="*/ 32131 w 60960"/>
              <a:gd name="connsiteY0" fmla="*/ 6350 h 69215"/>
              <a:gd name="connsiteX1" fmla="*/ 45847 w 60960"/>
              <a:gd name="connsiteY1" fmla="*/ 10540 h 69215"/>
              <a:gd name="connsiteX2" fmla="*/ 53594 w 60960"/>
              <a:gd name="connsiteY2" fmla="*/ 22225 h 69215"/>
              <a:gd name="connsiteX3" fmla="*/ 46482 w 60960"/>
              <a:gd name="connsiteY3" fmla="*/ 24003 h 69215"/>
              <a:gd name="connsiteX4" fmla="*/ 41021 w 60960"/>
              <a:gd name="connsiteY4" fmla="*/ 15240 h 69215"/>
              <a:gd name="connsiteX5" fmla="*/ 32004 w 60960"/>
              <a:gd name="connsiteY5" fmla="*/ 12572 h 69215"/>
              <a:gd name="connsiteX6" fmla="*/ 21463 w 60960"/>
              <a:gd name="connsiteY6" fmla="*/ 15621 h 69215"/>
              <a:gd name="connsiteX7" fmla="*/ 15494 w 60960"/>
              <a:gd name="connsiteY7" fmla="*/ 23621 h 69215"/>
              <a:gd name="connsiteX8" fmla="*/ 13843 w 60960"/>
              <a:gd name="connsiteY8" fmla="*/ 34163 h 69215"/>
              <a:gd name="connsiteX9" fmla="*/ 15875 w 60960"/>
              <a:gd name="connsiteY9" fmla="*/ 46354 h 69215"/>
              <a:gd name="connsiteX10" fmla="*/ 22098 w 60960"/>
              <a:gd name="connsiteY10" fmla="*/ 54102 h 69215"/>
              <a:gd name="connsiteX11" fmla="*/ 31369 w 60960"/>
              <a:gd name="connsiteY11" fmla="*/ 56641 h 69215"/>
              <a:gd name="connsiteX12" fmla="*/ 41656 w 60960"/>
              <a:gd name="connsiteY12" fmla="*/ 53085 h 69215"/>
              <a:gd name="connsiteX13" fmla="*/ 47371 w 60960"/>
              <a:gd name="connsiteY13" fmla="*/ 42798 h 69215"/>
              <a:gd name="connsiteX14" fmla="*/ 54610 w 60960"/>
              <a:gd name="connsiteY14" fmla="*/ 44577 h 69215"/>
              <a:gd name="connsiteX15" fmla="*/ 46355 w 60960"/>
              <a:gd name="connsiteY15" fmla="*/ 58165 h 69215"/>
              <a:gd name="connsiteX16" fmla="*/ 32004 w 60960"/>
              <a:gd name="connsiteY16" fmla="*/ 62865 h 69215"/>
              <a:gd name="connsiteX17" fmla="*/ 17653 w 60960"/>
              <a:gd name="connsiteY17" fmla="*/ 59182 h 69215"/>
              <a:gd name="connsiteX18" fmla="*/ 9271 w 60960"/>
              <a:gd name="connsiteY18" fmla="*/ 48767 h 69215"/>
              <a:gd name="connsiteX19" fmla="*/ 6350 w 60960"/>
              <a:gd name="connsiteY19" fmla="*/ 34163 h 69215"/>
              <a:gd name="connsiteX20" fmla="*/ 9652 w 60960"/>
              <a:gd name="connsiteY20" fmla="*/ 19303 h 69215"/>
              <a:gd name="connsiteX21" fmla="*/ 18923 w 60960"/>
              <a:gd name="connsiteY21" fmla="*/ 9652 h 69215"/>
              <a:gd name="connsiteX22" fmla="*/ 32131 w 60960"/>
              <a:gd name="connsiteY22" fmla="*/ 6350 h 692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60960" h="69215">
                <a:moveTo>
                  <a:pt x="32131" y="6350"/>
                </a:moveTo>
                <a:cubicBezTo>
                  <a:pt x="37592" y="6350"/>
                  <a:pt x="42164" y="7746"/>
                  <a:pt x="45847" y="10540"/>
                </a:cubicBezTo>
                <a:cubicBezTo>
                  <a:pt x="49530" y="13334"/>
                  <a:pt x="52197" y="17271"/>
                  <a:pt x="53594" y="22225"/>
                </a:cubicBezTo>
                <a:lnTo>
                  <a:pt x="46482" y="24003"/>
                </a:lnTo>
                <a:cubicBezTo>
                  <a:pt x="45212" y="19939"/>
                  <a:pt x="43434" y="17145"/>
                  <a:pt x="41021" y="15240"/>
                </a:cubicBezTo>
                <a:cubicBezTo>
                  <a:pt x="38608" y="13461"/>
                  <a:pt x="35560" y="12572"/>
                  <a:pt x="32004" y="12572"/>
                </a:cubicBezTo>
                <a:cubicBezTo>
                  <a:pt x="27813" y="12572"/>
                  <a:pt x="24257" y="13589"/>
                  <a:pt x="21463" y="15621"/>
                </a:cubicBezTo>
                <a:cubicBezTo>
                  <a:pt x="18669" y="17653"/>
                  <a:pt x="16637" y="20320"/>
                  <a:pt x="15494" y="23621"/>
                </a:cubicBezTo>
                <a:cubicBezTo>
                  <a:pt x="14351" y="27051"/>
                  <a:pt x="13843" y="30607"/>
                  <a:pt x="13843" y="34163"/>
                </a:cubicBezTo>
                <a:cubicBezTo>
                  <a:pt x="13843" y="38734"/>
                  <a:pt x="14478" y="42798"/>
                  <a:pt x="15875" y="46354"/>
                </a:cubicBezTo>
                <a:cubicBezTo>
                  <a:pt x="17145" y="49784"/>
                  <a:pt x="19304" y="52323"/>
                  <a:pt x="22098" y="54102"/>
                </a:cubicBezTo>
                <a:cubicBezTo>
                  <a:pt x="25019" y="55753"/>
                  <a:pt x="28067" y="56641"/>
                  <a:pt x="31369" y="56641"/>
                </a:cubicBezTo>
                <a:cubicBezTo>
                  <a:pt x="35433" y="56641"/>
                  <a:pt x="38862" y="55498"/>
                  <a:pt x="41656" y="53085"/>
                </a:cubicBezTo>
                <a:cubicBezTo>
                  <a:pt x="44450" y="50800"/>
                  <a:pt x="46355" y="47371"/>
                  <a:pt x="47371" y="42798"/>
                </a:cubicBezTo>
                <a:lnTo>
                  <a:pt x="54610" y="44577"/>
                </a:lnTo>
                <a:cubicBezTo>
                  <a:pt x="53086" y="50546"/>
                  <a:pt x="50292" y="54990"/>
                  <a:pt x="46355" y="58165"/>
                </a:cubicBezTo>
                <a:cubicBezTo>
                  <a:pt x="42418" y="61214"/>
                  <a:pt x="37719" y="62865"/>
                  <a:pt x="32004" y="62865"/>
                </a:cubicBezTo>
                <a:cubicBezTo>
                  <a:pt x="26162" y="62865"/>
                  <a:pt x="21336" y="61595"/>
                  <a:pt x="17653" y="59182"/>
                </a:cubicBezTo>
                <a:cubicBezTo>
                  <a:pt x="13970" y="56769"/>
                  <a:pt x="11176" y="53340"/>
                  <a:pt x="9271" y="48767"/>
                </a:cubicBezTo>
                <a:cubicBezTo>
                  <a:pt x="7366" y="44322"/>
                  <a:pt x="6350" y="39370"/>
                  <a:pt x="6350" y="34163"/>
                </a:cubicBezTo>
                <a:cubicBezTo>
                  <a:pt x="6350" y="28447"/>
                  <a:pt x="7493" y="23495"/>
                  <a:pt x="9652" y="19303"/>
                </a:cubicBezTo>
                <a:cubicBezTo>
                  <a:pt x="11811" y="15113"/>
                  <a:pt x="14859" y="11938"/>
                  <a:pt x="18923" y="9652"/>
                </a:cubicBezTo>
                <a:cubicBezTo>
                  <a:pt x="22860" y="7492"/>
                  <a:pt x="27305" y="6350"/>
                  <a:pt x="3213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Freeform 3"/>
          <p:cNvSpPr/>
          <p:nvPr/>
        </p:nvSpPr>
        <p:spPr>
          <a:xfrm>
            <a:off x="2582164" y="4654422"/>
            <a:ext cx="36322" cy="30734"/>
          </a:xfrm>
          <a:custGeom>
            <a:avLst/>
            <a:gdLst>
              <a:gd name="connsiteX0" fmla="*/ 29971 w 36322"/>
              <a:gd name="connsiteY0" fmla="*/ 6350 h 30734"/>
              <a:gd name="connsiteX1" fmla="*/ 17271 w 36322"/>
              <a:gd name="connsiteY1" fmla="*/ 9271 h 30734"/>
              <a:gd name="connsiteX2" fmla="*/ 10540 w 36322"/>
              <a:gd name="connsiteY2" fmla="*/ 10922 h 30734"/>
              <a:gd name="connsiteX3" fmla="*/ 7492 w 36322"/>
              <a:gd name="connsiteY3" fmla="*/ 13335 h 30734"/>
              <a:gd name="connsiteX4" fmla="*/ 6350 w 36322"/>
              <a:gd name="connsiteY4" fmla="*/ 17017 h 30734"/>
              <a:gd name="connsiteX5" fmla="*/ 8762 w 36322"/>
              <a:gd name="connsiteY5" fmla="*/ 22225 h 30734"/>
              <a:gd name="connsiteX6" fmla="*/ 15620 w 36322"/>
              <a:gd name="connsiteY6" fmla="*/ 24384 h 30734"/>
              <a:gd name="connsiteX7" fmla="*/ 23621 w 36322"/>
              <a:gd name="connsiteY7" fmla="*/ 22352 h 30734"/>
              <a:gd name="connsiteX8" fmla="*/ 28701 w 36322"/>
              <a:gd name="connsiteY8" fmla="*/ 17017 h 30734"/>
              <a:gd name="connsiteX9" fmla="*/ 29971 w 36322"/>
              <a:gd name="connsiteY9" fmla="*/ 9271 h 30734"/>
              <a:gd name="connsiteX10" fmla="*/ 29971 w 36322"/>
              <a:gd name="connsiteY10" fmla="*/ 6350 h 307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6322" h="30734">
                <a:moveTo>
                  <a:pt x="29971" y="6350"/>
                </a:moveTo>
                <a:cubicBezTo>
                  <a:pt x="27177" y="7492"/>
                  <a:pt x="22986" y="8509"/>
                  <a:pt x="17271" y="9271"/>
                </a:cubicBezTo>
                <a:cubicBezTo>
                  <a:pt x="14096" y="9779"/>
                  <a:pt x="11810" y="10286"/>
                  <a:pt x="10540" y="10922"/>
                </a:cubicBezTo>
                <a:cubicBezTo>
                  <a:pt x="9143" y="11430"/>
                  <a:pt x="8127" y="12319"/>
                  <a:pt x="7492" y="13335"/>
                </a:cubicBezTo>
                <a:cubicBezTo>
                  <a:pt x="6730" y="14478"/>
                  <a:pt x="6350" y="15748"/>
                  <a:pt x="6350" y="17017"/>
                </a:cubicBezTo>
                <a:cubicBezTo>
                  <a:pt x="6350" y="19177"/>
                  <a:pt x="7111" y="20828"/>
                  <a:pt x="8762" y="22225"/>
                </a:cubicBezTo>
                <a:cubicBezTo>
                  <a:pt x="10286" y="23622"/>
                  <a:pt x="12572" y="24384"/>
                  <a:pt x="15620" y="24384"/>
                </a:cubicBezTo>
                <a:cubicBezTo>
                  <a:pt x="18541" y="24384"/>
                  <a:pt x="21208" y="23622"/>
                  <a:pt x="23621" y="22352"/>
                </a:cubicBezTo>
                <a:cubicBezTo>
                  <a:pt x="25907" y="21082"/>
                  <a:pt x="27685" y="19304"/>
                  <a:pt x="28701" y="17017"/>
                </a:cubicBezTo>
                <a:cubicBezTo>
                  <a:pt x="29590" y="15240"/>
                  <a:pt x="29971" y="12700"/>
                  <a:pt x="29971" y="9271"/>
                </a:cubicBezTo>
                <a:lnTo>
                  <a:pt x="29971"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Freeform 3"/>
          <p:cNvSpPr/>
          <p:nvPr/>
        </p:nvSpPr>
        <p:spPr>
          <a:xfrm>
            <a:off x="2348483" y="4637023"/>
            <a:ext cx="39624" cy="47752"/>
          </a:xfrm>
          <a:custGeom>
            <a:avLst/>
            <a:gdLst>
              <a:gd name="connsiteX0" fmla="*/ 19811 w 39624"/>
              <a:gd name="connsiteY0" fmla="*/ 6350 h 47752"/>
              <a:gd name="connsiteX1" fmla="*/ 10160 w 39624"/>
              <a:gd name="connsiteY1" fmla="*/ 10667 h 47752"/>
              <a:gd name="connsiteX2" fmla="*/ 6350 w 39624"/>
              <a:gd name="connsiteY2" fmla="*/ 23876 h 47752"/>
              <a:gd name="connsiteX3" fmla="*/ 10160 w 39624"/>
              <a:gd name="connsiteY3" fmla="*/ 37084 h 47752"/>
              <a:gd name="connsiteX4" fmla="*/ 19811 w 39624"/>
              <a:gd name="connsiteY4" fmla="*/ 41402 h 47752"/>
              <a:gd name="connsiteX5" fmla="*/ 29464 w 39624"/>
              <a:gd name="connsiteY5" fmla="*/ 37084 h 47752"/>
              <a:gd name="connsiteX6" fmla="*/ 33273 w 39624"/>
              <a:gd name="connsiteY6" fmla="*/ 23622 h 47752"/>
              <a:gd name="connsiteX7" fmla="*/ 29464 w 39624"/>
              <a:gd name="connsiteY7" fmla="*/ 10667 h 47752"/>
              <a:gd name="connsiteX8" fmla="*/ 19811 w 39624"/>
              <a:gd name="connsiteY8" fmla="*/ 6350 h 477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624" h="47752">
                <a:moveTo>
                  <a:pt x="19811" y="6350"/>
                </a:moveTo>
                <a:cubicBezTo>
                  <a:pt x="16001" y="6350"/>
                  <a:pt x="12700" y="7747"/>
                  <a:pt x="10160" y="10667"/>
                </a:cubicBezTo>
                <a:cubicBezTo>
                  <a:pt x="7620" y="13589"/>
                  <a:pt x="6350" y="18034"/>
                  <a:pt x="6350" y="23876"/>
                </a:cubicBezTo>
                <a:cubicBezTo>
                  <a:pt x="6350" y="29717"/>
                  <a:pt x="7620" y="34163"/>
                  <a:pt x="10160" y="37084"/>
                </a:cubicBezTo>
                <a:cubicBezTo>
                  <a:pt x="12700" y="40004"/>
                  <a:pt x="16001" y="41402"/>
                  <a:pt x="19811" y="41402"/>
                </a:cubicBezTo>
                <a:cubicBezTo>
                  <a:pt x="23748" y="41402"/>
                  <a:pt x="26923" y="40004"/>
                  <a:pt x="29464" y="37084"/>
                </a:cubicBezTo>
                <a:cubicBezTo>
                  <a:pt x="32004" y="34035"/>
                  <a:pt x="33273" y="29591"/>
                  <a:pt x="33273" y="23622"/>
                </a:cubicBezTo>
                <a:cubicBezTo>
                  <a:pt x="33273" y="17907"/>
                  <a:pt x="32004" y="13589"/>
                  <a:pt x="29464" y="10667"/>
                </a:cubicBezTo>
                <a:cubicBezTo>
                  <a:pt x="26797" y="7747"/>
                  <a:pt x="23622" y="6350"/>
                  <a:pt x="1981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3"/>
          <p:cNvSpPr/>
          <p:nvPr/>
        </p:nvSpPr>
        <p:spPr>
          <a:xfrm>
            <a:off x="2508504" y="4631563"/>
            <a:ext cx="75564" cy="58547"/>
          </a:xfrm>
          <a:custGeom>
            <a:avLst/>
            <a:gdLst>
              <a:gd name="connsiteX0" fmla="*/ 6350 w 75564"/>
              <a:gd name="connsiteY0" fmla="*/ 6350 h 58547"/>
              <a:gd name="connsiteX1" fmla="*/ 14350 w 75564"/>
              <a:gd name="connsiteY1" fmla="*/ 6350 h 58547"/>
              <a:gd name="connsiteX2" fmla="*/ 21589 w 75564"/>
              <a:gd name="connsiteY2" fmla="*/ 32892 h 58547"/>
              <a:gd name="connsiteX3" fmla="*/ 24383 w 75564"/>
              <a:gd name="connsiteY3" fmla="*/ 42671 h 58547"/>
              <a:gd name="connsiteX4" fmla="*/ 26797 w 75564"/>
              <a:gd name="connsiteY4" fmla="*/ 33273 h 58547"/>
              <a:gd name="connsiteX5" fmla="*/ 34035 w 75564"/>
              <a:gd name="connsiteY5" fmla="*/ 6350 h 58547"/>
              <a:gd name="connsiteX6" fmla="*/ 42036 w 75564"/>
              <a:gd name="connsiteY6" fmla="*/ 6350 h 58547"/>
              <a:gd name="connsiteX7" fmla="*/ 48894 w 75564"/>
              <a:gd name="connsiteY7" fmla="*/ 33020 h 58547"/>
              <a:gd name="connsiteX8" fmla="*/ 51180 w 75564"/>
              <a:gd name="connsiteY8" fmla="*/ 41783 h 58547"/>
              <a:gd name="connsiteX9" fmla="*/ 53847 w 75564"/>
              <a:gd name="connsiteY9" fmla="*/ 32892 h 58547"/>
              <a:gd name="connsiteX10" fmla="*/ 61722 w 75564"/>
              <a:gd name="connsiteY10" fmla="*/ 6350 h 58547"/>
              <a:gd name="connsiteX11" fmla="*/ 69214 w 75564"/>
              <a:gd name="connsiteY11" fmla="*/ 6350 h 58547"/>
              <a:gd name="connsiteX12" fmla="*/ 54863 w 75564"/>
              <a:gd name="connsiteY12" fmla="*/ 52196 h 58547"/>
              <a:gd name="connsiteX13" fmla="*/ 46863 w 75564"/>
              <a:gd name="connsiteY13" fmla="*/ 52196 h 58547"/>
              <a:gd name="connsiteX14" fmla="*/ 39497 w 75564"/>
              <a:gd name="connsiteY14" fmla="*/ 24765 h 58547"/>
              <a:gd name="connsiteX15" fmla="*/ 37719 w 75564"/>
              <a:gd name="connsiteY15" fmla="*/ 17017 h 58547"/>
              <a:gd name="connsiteX16" fmla="*/ 28447 w 75564"/>
              <a:gd name="connsiteY16" fmla="*/ 52196 h 58547"/>
              <a:gd name="connsiteX17" fmla="*/ 20319 w 75564"/>
              <a:gd name="connsiteY17" fmla="*/ 52196 h 58547"/>
              <a:gd name="connsiteX18" fmla="*/ 6350 w 75564"/>
              <a:gd name="connsiteY18" fmla="*/ 6350 h 585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75564" h="58547">
                <a:moveTo>
                  <a:pt x="6350" y="6350"/>
                </a:moveTo>
                <a:lnTo>
                  <a:pt x="14350" y="6350"/>
                </a:lnTo>
                <a:lnTo>
                  <a:pt x="21589" y="32892"/>
                </a:lnTo>
                <a:lnTo>
                  <a:pt x="24383" y="42671"/>
                </a:lnTo>
                <a:cubicBezTo>
                  <a:pt x="24510" y="42164"/>
                  <a:pt x="25272" y="39115"/>
                  <a:pt x="26797" y="33273"/>
                </a:cubicBezTo>
                <a:lnTo>
                  <a:pt x="34035" y="6350"/>
                </a:lnTo>
                <a:lnTo>
                  <a:pt x="42036" y="6350"/>
                </a:lnTo>
                <a:lnTo>
                  <a:pt x="48894" y="33020"/>
                </a:lnTo>
                <a:lnTo>
                  <a:pt x="51180" y="41783"/>
                </a:lnTo>
                <a:lnTo>
                  <a:pt x="53847" y="32892"/>
                </a:lnTo>
                <a:lnTo>
                  <a:pt x="61722" y="6350"/>
                </a:lnTo>
                <a:lnTo>
                  <a:pt x="69214" y="6350"/>
                </a:lnTo>
                <a:lnTo>
                  <a:pt x="54863" y="52196"/>
                </a:lnTo>
                <a:lnTo>
                  <a:pt x="46863" y="52196"/>
                </a:lnTo>
                <a:lnTo>
                  <a:pt x="39497" y="24765"/>
                </a:lnTo>
                <a:lnTo>
                  <a:pt x="37719" y="17017"/>
                </a:lnTo>
                <a:lnTo>
                  <a:pt x="28447" y="52196"/>
                </a:lnTo>
                <a:lnTo>
                  <a:pt x="20319" y="521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3"/>
          <p:cNvSpPr/>
          <p:nvPr/>
        </p:nvSpPr>
        <p:spPr>
          <a:xfrm>
            <a:off x="2391917" y="4631563"/>
            <a:ext cx="49911" cy="59690"/>
          </a:xfrm>
          <a:custGeom>
            <a:avLst/>
            <a:gdLst>
              <a:gd name="connsiteX0" fmla="*/ 6350 w 49911"/>
              <a:gd name="connsiteY0" fmla="*/ 6350 h 59690"/>
              <a:gd name="connsiteX1" fmla="*/ 14224 w 49911"/>
              <a:gd name="connsiteY1" fmla="*/ 6350 h 59690"/>
              <a:gd name="connsiteX2" fmla="*/ 14224 w 49911"/>
              <a:gd name="connsiteY2" fmla="*/ 31877 h 59690"/>
              <a:gd name="connsiteX3" fmla="*/ 14605 w 49911"/>
              <a:gd name="connsiteY3" fmla="*/ 40004 h 59690"/>
              <a:gd name="connsiteX4" fmla="*/ 17780 w 49911"/>
              <a:gd name="connsiteY4" fmla="*/ 44830 h 59690"/>
              <a:gd name="connsiteX5" fmla="*/ 23622 w 49911"/>
              <a:gd name="connsiteY5" fmla="*/ 46608 h 59690"/>
              <a:gd name="connsiteX6" fmla="*/ 30226 w 49911"/>
              <a:gd name="connsiteY6" fmla="*/ 44830 h 59690"/>
              <a:gd name="connsiteX7" fmla="*/ 34544 w 49911"/>
              <a:gd name="connsiteY7" fmla="*/ 39877 h 59690"/>
              <a:gd name="connsiteX8" fmla="*/ 35814 w 49911"/>
              <a:gd name="connsiteY8" fmla="*/ 30988 h 59690"/>
              <a:gd name="connsiteX9" fmla="*/ 35814 w 49911"/>
              <a:gd name="connsiteY9" fmla="*/ 6350 h 59690"/>
              <a:gd name="connsiteX10" fmla="*/ 43561 w 49911"/>
              <a:gd name="connsiteY10" fmla="*/ 6350 h 59690"/>
              <a:gd name="connsiteX11" fmla="*/ 43561 w 49911"/>
              <a:gd name="connsiteY11" fmla="*/ 52196 h 59690"/>
              <a:gd name="connsiteX12" fmla="*/ 36576 w 49911"/>
              <a:gd name="connsiteY12" fmla="*/ 52196 h 59690"/>
              <a:gd name="connsiteX13" fmla="*/ 36576 w 49911"/>
              <a:gd name="connsiteY13" fmla="*/ 45465 h 59690"/>
              <a:gd name="connsiteX14" fmla="*/ 22098 w 49911"/>
              <a:gd name="connsiteY14" fmla="*/ 53340 h 59690"/>
              <a:gd name="connsiteX15" fmla="*/ 14477 w 49911"/>
              <a:gd name="connsiteY15" fmla="*/ 51689 h 59690"/>
              <a:gd name="connsiteX16" fmla="*/ 9271 w 49911"/>
              <a:gd name="connsiteY16" fmla="*/ 47878 h 59690"/>
              <a:gd name="connsiteX17" fmla="*/ 6858 w 49911"/>
              <a:gd name="connsiteY17" fmla="*/ 42036 h 59690"/>
              <a:gd name="connsiteX18" fmla="*/ 6350 w 49911"/>
              <a:gd name="connsiteY18" fmla="*/ 34797 h 59690"/>
              <a:gd name="connsiteX19" fmla="*/ 6350 w 49911"/>
              <a:gd name="connsiteY19" fmla="*/ 6350 h 5969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Lst>
            <a:rect l="l" t="t" r="r" b="b"/>
            <a:pathLst>
              <a:path w="49911" h="59690">
                <a:moveTo>
                  <a:pt x="6350" y="6350"/>
                </a:moveTo>
                <a:lnTo>
                  <a:pt x="14224" y="6350"/>
                </a:lnTo>
                <a:lnTo>
                  <a:pt x="14224" y="31877"/>
                </a:lnTo>
                <a:cubicBezTo>
                  <a:pt x="14224" y="35940"/>
                  <a:pt x="14351" y="38608"/>
                  <a:pt x="14605" y="40004"/>
                </a:cubicBezTo>
                <a:cubicBezTo>
                  <a:pt x="15113" y="42036"/>
                  <a:pt x="16129" y="43688"/>
                  <a:pt x="17780" y="44830"/>
                </a:cubicBezTo>
                <a:cubicBezTo>
                  <a:pt x="19304" y="45973"/>
                  <a:pt x="21336" y="46608"/>
                  <a:pt x="23622" y="46608"/>
                </a:cubicBezTo>
                <a:cubicBezTo>
                  <a:pt x="25908" y="46608"/>
                  <a:pt x="28067" y="45973"/>
                  <a:pt x="30226" y="44830"/>
                </a:cubicBezTo>
                <a:cubicBezTo>
                  <a:pt x="32258" y="43560"/>
                  <a:pt x="33655" y="42036"/>
                  <a:pt x="34544" y="39877"/>
                </a:cubicBezTo>
                <a:cubicBezTo>
                  <a:pt x="35305" y="37846"/>
                  <a:pt x="35814" y="34925"/>
                  <a:pt x="35814" y="30988"/>
                </a:cubicBezTo>
                <a:lnTo>
                  <a:pt x="35814" y="6350"/>
                </a:lnTo>
                <a:lnTo>
                  <a:pt x="43561" y="6350"/>
                </a:lnTo>
                <a:lnTo>
                  <a:pt x="43561" y="52196"/>
                </a:lnTo>
                <a:lnTo>
                  <a:pt x="36576" y="52196"/>
                </a:lnTo>
                <a:lnTo>
                  <a:pt x="36576" y="45465"/>
                </a:lnTo>
                <a:cubicBezTo>
                  <a:pt x="33020" y="50672"/>
                  <a:pt x="28194" y="53340"/>
                  <a:pt x="22098" y="53340"/>
                </a:cubicBezTo>
                <a:cubicBezTo>
                  <a:pt x="19304" y="53340"/>
                  <a:pt x="16891" y="52704"/>
                  <a:pt x="14477" y="51689"/>
                </a:cubicBezTo>
                <a:cubicBezTo>
                  <a:pt x="12192" y="50672"/>
                  <a:pt x="10414" y="49402"/>
                  <a:pt x="9271" y="47878"/>
                </a:cubicBezTo>
                <a:cubicBezTo>
                  <a:pt x="8127" y="46227"/>
                  <a:pt x="7366" y="44322"/>
                  <a:pt x="6858" y="42036"/>
                </a:cubicBezTo>
                <a:cubicBezTo>
                  <a:pt x="6604" y="40513"/>
                  <a:pt x="6350" y="38100"/>
                  <a:pt x="6350" y="34797"/>
                </a:cubicBez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3"/>
          <p:cNvSpPr/>
          <p:nvPr/>
        </p:nvSpPr>
        <p:spPr>
          <a:xfrm>
            <a:off x="2625217" y="4630546"/>
            <a:ext cx="37592" cy="59563"/>
          </a:xfrm>
          <a:custGeom>
            <a:avLst/>
            <a:gdLst>
              <a:gd name="connsiteX0" fmla="*/ 23240 w 37592"/>
              <a:gd name="connsiteY0" fmla="*/ 6350 h 59563"/>
              <a:gd name="connsiteX1" fmla="*/ 31241 w 37592"/>
              <a:gd name="connsiteY1" fmla="*/ 8890 h 59563"/>
              <a:gd name="connsiteX2" fmla="*/ 28575 w 37592"/>
              <a:gd name="connsiteY2" fmla="*/ 16129 h 59563"/>
              <a:gd name="connsiteX3" fmla="*/ 22859 w 37592"/>
              <a:gd name="connsiteY3" fmla="*/ 14351 h 59563"/>
              <a:gd name="connsiteX4" fmla="*/ 18287 w 37592"/>
              <a:gd name="connsiteY4" fmla="*/ 16002 h 59563"/>
              <a:gd name="connsiteX5" fmla="*/ 15366 w 37592"/>
              <a:gd name="connsiteY5" fmla="*/ 20193 h 59563"/>
              <a:gd name="connsiteX6" fmla="*/ 14097 w 37592"/>
              <a:gd name="connsiteY6" fmla="*/ 29210 h 59563"/>
              <a:gd name="connsiteX7" fmla="*/ 14097 w 37592"/>
              <a:gd name="connsiteY7" fmla="*/ 53213 h 59563"/>
              <a:gd name="connsiteX8" fmla="*/ 6350 w 37592"/>
              <a:gd name="connsiteY8" fmla="*/ 53213 h 59563"/>
              <a:gd name="connsiteX9" fmla="*/ 6350 w 37592"/>
              <a:gd name="connsiteY9" fmla="*/ 7366 h 59563"/>
              <a:gd name="connsiteX10" fmla="*/ 13334 w 37592"/>
              <a:gd name="connsiteY10" fmla="*/ 7366 h 59563"/>
              <a:gd name="connsiteX11" fmla="*/ 13334 w 37592"/>
              <a:gd name="connsiteY11" fmla="*/ 14351 h 59563"/>
              <a:gd name="connsiteX12" fmla="*/ 18287 w 37592"/>
              <a:gd name="connsiteY12" fmla="*/ 8001 h 59563"/>
              <a:gd name="connsiteX13" fmla="*/ 23240 w 37592"/>
              <a:gd name="connsiteY13"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37592" h="59563">
                <a:moveTo>
                  <a:pt x="23240" y="6350"/>
                </a:moveTo>
                <a:cubicBezTo>
                  <a:pt x="25907" y="6350"/>
                  <a:pt x="28575" y="7239"/>
                  <a:pt x="31241" y="8890"/>
                </a:cubicBezTo>
                <a:lnTo>
                  <a:pt x="28575" y="16129"/>
                </a:lnTo>
                <a:cubicBezTo>
                  <a:pt x="26669" y="14986"/>
                  <a:pt x="24764" y="14351"/>
                  <a:pt x="22859" y="14351"/>
                </a:cubicBezTo>
                <a:cubicBezTo>
                  <a:pt x="21208" y="14351"/>
                  <a:pt x="19684" y="14986"/>
                  <a:pt x="18287" y="16002"/>
                </a:cubicBezTo>
                <a:cubicBezTo>
                  <a:pt x="16890" y="17018"/>
                  <a:pt x="16001" y="18415"/>
                  <a:pt x="15366" y="20193"/>
                </a:cubicBezTo>
                <a:cubicBezTo>
                  <a:pt x="14604" y="22987"/>
                  <a:pt x="14097" y="26035"/>
                  <a:pt x="14097" y="29210"/>
                </a:cubicBezTo>
                <a:lnTo>
                  <a:pt x="14097" y="53213"/>
                </a:lnTo>
                <a:lnTo>
                  <a:pt x="6350" y="53213"/>
                </a:lnTo>
                <a:lnTo>
                  <a:pt x="6350" y="7366"/>
                </a:lnTo>
                <a:lnTo>
                  <a:pt x="13334" y="7366"/>
                </a:lnTo>
                <a:lnTo>
                  <a:pt x="13334" y="14351"/>
                </a:lnTo>
                <a:cubicBezTo>
                  <a:pt x="15112" y="11176"/>
                  <a:pt x="16763" y="9017"/>
                  <a:pt x="18287" y="8001"/>
                </a:cubicBezTo>
                <a:cubicBezTo>
                  <a:pt x="19811" y="6858"/>
                  <a:pt x="21462" y="6350"/>
                  <a:pt x="2324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reeform 3"/>
          <p:cNvSpPr/>
          <p:nvPr/>
        </p:nvSpPr>
        <p:spPr>
          <a:xfrm>
            <a:off x="2573908" y="4630546"/>
            <a:ext cx="54864" cy="60705"/>
          </a:xfrm>
          <a:custGeom>
            <a:avLst/>
            <a:gdLst>
              <a:gd name="connsiteX0" fmla="*/ 28320 w 54864"/>
              <a:gd name="connsiteY0" fmla="*/ 6350 h 60705"/>
              <a:gd name="connsiteX1" fmla="*/ 37845 w 54864"/>
              <a:gd name="connsiteY1" fmla="*/ 7747 h 60705"/>
              <a:gd name="connsiteX2" fmla="*/ 43307 w 54864"/>
              <a:gd name="connsiteY2" fmla="*/ 11303 h 60705"/>
              <a:gd name="connsiteX3" fmla="*/ 45720 w 54864"/>
              <a:gd name="connsiteY3" fmla="*/ 16510 h 60705"/>
              <a:gd name="connsiteX4" fmla="*/ 46101 w 54864"/>
              <a:gd name="connsiteY4" fmla="*/ 23749 h 60705"/>
              <a:gd name="connsiteX5" fmla="*/ 46101 w 54864"/>
              <a:gd name="connsiteY5" fmla="*/ 34036 h 60705"/>
              <a:gd name="connsiteX6" fmla="*/ 46608 w 54864"/>
              <a:gd name="connsiteY6" fmla="*/ 47752 h 60705"/>
              <a:gd name="connsiteX7" fmla="*/ 48514 w 54864"/>
              <a:gd name="connsiteY7" fmla="*/ 53213 h 60705"/>
              <a:gd name="connsiteX8" fmla="*/ 40386 w 54864"/>
              <a:gd name="connsiteY8" fmla="*/ 53213 h 60705"/>
              <a:gd name="connsiteX9" fmla="*/ 38861 w 54864"/>
              <a:gd name="connsiteY9" fmla="*/ 47625 h 60705"/>
              <a:gd name="connsiteX10" fmla="*/ 30607 w 54864"/>
              <a:gd name="connsiteY10" fmla="*/ 52832 h 60705"/>
              <a:gd name="connsiteX11" fmla="*/ 21970 w 54864"/>
              <a:gd name="connsiteY11" fmla="*/ 54356 h 60705"/>
              <a:gd name="connsiteX12" fmla="*/ 10414 w 54864"/>
              <a:gd name="connsiteY12" fmla="*/ 50546 h 60705"/>
              <a:gd name="connsiteX13" fmla="*/ 6350 w 54864"/>
              <a:gd name="connsiteY13" fmla="*/ 41148 h 60705"/>
              <a:gd name="connsiteX14" fmla="*/ 7873 w 54864"/>
              <a:gd name="connsiteY14" fmla="*/ 35052 h 60705"/>
              <a:gd name="connsiteX15" fmla="*/ 11938 w 54864"/>
              <a:gd name="connsiteY15" fmla="*/ 30607 h 60705"/>
              <a:gd name="connsiteX16" fmla="*/ 17526 w 54864"/>
              <a:gd name="connsiteY16" fmla="*/ 28067 h 60705"/>
              <a:gd name="connsiteX17" fmla="*/ 24383 w 54864"/>
              <a:gd name="connsiteY17" fmla="*/ 26797 h 60705"/>
              <a:gd name="connsiteX18" fmla="*/ 38226 w 54864"/>
              <a:gd name="connsiteY18" fmla="*/ 24130 h 60705"/>
              <a:gd name="connsiteX19" fmla="*/ 38226 w 54864"/>
              <a:gd name="connsiteY19" fmla="*/ 22098 h 60705"/>
              <a:gd name="connsiteX20" fmla="*/ 36067 w 54864"/>
              <a:gd name="connsiteY20" fmla="*/ 15494 h 60705"/>
              <a:gd name="connsiteX21" fmla="*/ 27177 w 54864"/>
              <a:gd name="connsiteY21" fmla="*/ 12827 h 60705"/>
              <a:gd name="connsiteX22" fmla="*/ 19176 w 54864"/>
              <a:gd name="connsiteY22" fmla="*/ 14732 h 60705"/>
              <a:gd name="connsiteX23" fmla="*/ 15239 w 54864"/>
              <a:gd name="connsiteY23" fmla="*/ 21590 h 60705"/>
              <a:gd name="connsiteX24" fmla="*/ 7620 w 54864"/>
              <a:gd name="connsiteY24" fmla="*/ 20447 h 60705"/>
              <a:gd name="connsiteX25" fmla="*/ 11048 w 54864"/>
              <a:gd name="connsiteY25" fmla="*/ 12573 h 60705"/>
              <a:gd name="connsiteX26" fmla="*/ 17907 w 54864"/>
              <a:gd name="connsiteY26" fmla="*/ 8001 h 60705"/>
              <a:gd name="connsiteX27" fmla="*/ 28320 w 54864"/>
              <a:gd name="connsiteY27" fmla="*/ 6350 h 607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54864" h="60705">
                <a:moveTo>
                  <a:pt x="28320" y="6350"/>
                </a:moveTo>
                <a:cubicBezTo>
                  <a:pt x="32258" y="6350"/>
                  <a:pt x="35433" y="6858"/>
                  <a:pt x="37845" y="7747"/>
                </a:cubicBezTo>
                <a:cubicBezTo>
                  <a:pt x="40386" y="8636"/>
                  <a:pt x="42164" y="9906"/>
                  <a:pt x="43307" y="11303"/>
                </a:cubicBezTo>
                <a:cubicBezTo>
                  <a:pt x="44450" y="12700"/>
                  <a:pt x="45211" y="14351"/>
                  <a:pt x="45720" y="16510"/>
                </a:cubicBezTo>
                <a:cubicBezTo>
                  <a:pt x="45973" y="17907"/>
                  <a:pt x="46101" y="20193"/>
                  <a:pt x="46101" y="23749"/>
                </a:cubicBezTo>
                <a:lnTo>
                  <a:pt x="46101" y="34036"/>
                </a:lnTo>
                <a:cubicBezTo>
                  <a:pt x="46101" y="41275"/>
                  <a:pt x="46227" y="45847"/>
                  <a:pt x="46608" y="47752"/>
                </a:cubicBezTo>
                <a:cubicBezTo>
                  <a:pt x="46863" y="49657"/>
                  <a:pt x="47625" y="51562"/>
                  <a:pt x="48514" y="53213"/>
                </a:cubicBezTo>
                <a:lnTo>
                  <a:pt x="40386" y="53213"/>
                </a:lnTo>
                <a:cubicBezTo>
                  <a:pt x="39623" y="51689"/>
                  <a:pt x="39116" y="49784"/>
                  <a:pt x="38861" y="47625"/>
                </a:cubicBezTo>
                <a:cubicBezTo>
                  <a:pt x="36067" y="50038"/>
                  <a:pt x="33273" y="51816"/>
                  <a:pt x="30607" y="52832"/>
                </a:cubicBezTo>
                <a:cubicBezTo>
                  <a:pt x="27939" y="53848"/>
                  <a:pt x="25019" y="54356"/>
                  <a:pt x="21970" y="54356"/>
                </a:cubicBezTo>
                <a:cubicBezTo>
                  <a:pt x="17017" y="54356"/>
                  <a:pt x="13080" y="53086"/>
                  <a:pt x="10414" y="50546"/>
                </a:cubicBezTo>
                <a:cubicBezTo>
                  <a:pt x="7747" y="48133"/>
                  <a:pt x="6350" y="44958"/>
                  <a:pt x="6350" y="41148"/>
                </a:cubicBezTo>
                <a:cubicBezTo>
                  <a:pt x="6350" y="38989"/>
                  <a:pt x="6858" y="36830"/>
                  <a:pt x="7873" y="35052"/>
                </a:cubicBezTo>
                <a:cubicBezTo>
                  <a:pt x="8889" y="33147"/>
                  <a:pt x="10286" y="31623"/>
                  <a:pt x="11938" y="30607"/>
                </a:cubicBezTo>
                <a:cubicBezTo>
                  <a:pt x="13589" y="29464"/>
                  <a:pt x="15367" y="28575"/>
                  <a:pt x="17526" y="28067"/>
                </a:cubicBezTo>
                <a:cubicBezTo>
                  <a:pt x="19050" y="27559"/>
                  <a:pt x="21336" y="27178"/>
                  <a:pt x="24383" y="26797"/>
                </a:cubicBezTo>
                <a:cubicBezTo>
                  <a:pt x="30607" y="26035"/>
                  <a:pt x="35305" y="25146"/>
                  <a:pt x="38226" y="24130"/>
                </a:cubicBezTo>
                <a:cubicBezTo>
                  <a:pt x="38226" y="23114"/>
                  <a:pt x="38226" y="22479"/>
                  <a:pt x="38226" y="22098"/>
                </a:cubicBezTo>
                <a:cubicBezTo>
                  <a:pt x="38226" y="18923"/>
                  <a:pt x="37592" y="16764"/>
                  <a:pt x="36067" y="15494"/>
                </a:cubicBezTo>
                <a:cubicBezTo>
                  <a:pt x="34036" y="13716"/>
                  <a:pt x="31114" y="12827"/>
                  <a:pt x="27177" y="12827"/>
                </a:cubicBezTo>
                <a:cubicBezTo>
                  <a:pt x="23622" y="12827"/>
                  <a:pt x="20827" y="13462"/>
                  <a:pt x="19176" y="14732"/>
                </a:cubicBezTo>
                <a:cubicBezTo>
                  <a:pt x="17398" y="16002"/>
                  <a:pt x="16129" y="18288"/>
                  <a:pt x="15239" y="21590"/>
                </a:cubicBezTo>
                <a:lnTo>
                  <a:pt x="7620" y="20447"/>
                </a:lnTo>
                <a:cubicBezTo>
                  <a:pt x="8382" y="17272"/>
                  <a:pt x="9525" y="14605"/>
                  <a:pt x="11048" y="12573"/>
                </a:cubicBezTo>
                <a:cubicBezTo>
                  <a:pt x="12700" y="10668"/>
                  <a:pt x="14986" y="9144"/>
                  <a:pt x="17907" y="8001"/>
                </a:cubicBezTo>
                <a:cubicBezTo>
                  <a:pt x="20955" y="6985"/>
                  <a:pt x="24383" y="6350"/>
                  <a:pt x="2832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3"/>
          <p:cNvSpPr/>
          <p:nvPr/>
        </p:nvSpPr>
        <p:spPr>
          <a:xfrm>
            <a:off x="2340482" y="4630546"/>
            <a:ext cx="55626" cy="60706"/>
          </a:xfrm>
          <a:custGeom>
            <a:avLst/>
            <a:gdLst>
              <a:gd name="connsiteX0" fmla="*/ 27813 w 55626"/>
              <a:gd name="connsiteY0" fmla="*/ 6350 h 60706"/>
              <a:gd name="connsiteX1" fmla="*/ 43307 w 55626"/>
              <a:gd name="connsiteY1" fmla="*/ 12573 h 60706"/>
              <a:gd name="connsiteX2" fmla="*/ 49276 w 55626"/>
              <a:gd name="connsiteY2" fmla="*/ 29718 h 60706"/>
              <a:gd name="connsiteX3" fmla="*/ 46609 w 55626"/>
              <a:gd name="connsiteY3" fmla="*/ 43561 h 60706"/>
              <a:gd name="connsiteX4" fmla="*/ 38862 w 55626"/>
              <a:gd name="connsiteY4" fmla="*/ 51435 h 60706"/>
              <a:gd name="connsiteX5" fmla="*/ 27813 w 55626"/>
              <a:gd name="connsiteY5" fmla="*/ 54356 h 60706"/>
              <a:gd name="connsiteX6" fmla="*/ 12319 w 55626"/>
              <a:gd name="connsiteY6" fmla="*/ 48133 h 60706"/>
              <a:gd name="connsiteX7" fmla="*/ 6350 w 55626"/>
              <a:gd name="connsiteY7" fmla="*/ 30353 h 60706"/>
              <a:gd name="connsiteX8" fmla="*/ 13462 w 55626"/>
              <a:gd name="connsiteY8" fmla="*/ 11430 h 60706"/>
              <a:gd name="connsiteX9" fmla="*/ 27813 w 55626"/>
              <a:gd name="connsiteY9" fmla="*/ 6350 h 6070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55626" h="60706">
                <a:moveTo>
                  <a:pt x="27813" y="6350"/>
                </a:moveTo>
                <a:cubicBezTo>
                  <a:pt x="34163" y="6350"/>
                  <a:pt x="39243" y="8509"/>
                  <a:pt x="43307" y="12573"/>
                </a:cubicBezTo>
                <a:cubicBezTo>
                  <a:pt x="47244" y="16764"/>
                  <a:pt x="49276" y="22352"/>
                  <a:pt x="49276" y="29718"/>
                </a:cubicBezTo>
                <a:cubicBezTo>
                  <a:pt x="49276" y="35560"/>
                  <a:pt x="48387" y="40259"/>
                  <a:pt x="46609" y="43561"/>
                </a:cubicBezTo>
                <a:cubicBezTo>
                  <a:pt x="44831" y="46990"/>
                  <a:pt x="42291" y="49657"/>
                  <a:pt x="38862" y="51435"/>
                </a:cubicBezTo>
                <a:cubicBezTo>
                  <a:pt x="35560" y="53340"/>
                  <a:pt x="31877" y="54356"/>
                  <a:pt x="27813" y="54356"/>
                </a:cubicBezTo>
                <a:cubicBezTo>
                  <a:pt x="21463" y="54356"/>
                  <a:pt x="16256" y="52197"/>
                  <a:pt x="12319" y="48133"/>
                </a:cubicBezTo>
                <a:cubicBezTo>
                  <a:pt x="8255" y="44069"/>
                  <a:pt x="6350" y="38100"/>
                  <a:pt x="6350" y="30353"/>
                </a:cubicBezTo>
                <a:cubicBezTo>
                  <a:pt x="6350" y="21844"/>
                  <a:pt x="8636" y="15621"/>
                  <a:pt x="13462" y="11430"/>
                </a:cubicBezTo>
                <a:cubicBezTo>
                  <a:pt x="17399" y="8128"/>
                  <a:pt x="22225" y="6350"/>
                  <a:pt x="27813"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3"/>
          <p:cNvSpPr/>
          <p:nvPr/>
        </p:nvSpPr>
        <p:spPr>
          <a:xfrm>
            <a:off x="2436622" y="4615560"/>
            <a:ext cx="35052" cy="75184"/>
          </a:xfrm>
          <a:custGeom>
            <a:avLst/>
            <a:gdLst>
              <a:gd name="connsiteX0" fmla="*/ 19811 w 35052"/>
              <a:gd name="connsiteY0" fmla="*/ 6350 h 75184"/>
              <a:gd name="connsiteX1" fmla="*/ 19811 w 35052"/>
              <a:gd name="connsiteY1" fmla="*/ 22352 h 75184"/>
              <a:gd name="connsiteX2" fmla="*/ 27558 w 35052"/>
              <a:gd name="connsiteY2" fmla="*/ 22352 h 75184"/>
              <a:gd name="connsiteX3" fmla="*/ 27558 w 35052"/>
              <a:gd name="connsiteY3" fmla="*/ 28448 h 75184"/>
              <a:gd name="connsiteX4" fmla="*/ 19811 w 35052"/>
              <a:gd name="connsiteY4" fmla="*/ 28448 h 75184"/>
              <a:gd name="connsiteX5" fmla="*/ 19811 w 35052"/>
              <a:gd name="connsiteY5" fmla="*/ 55245 h 75184"/>
              <a:gd name="connsiteX6" fmla="*/ 20192 w 35052"/>
              <a:gd name="connsiteY6" fmla="*/ 59563 h 75184"/>
              <a:gd name="connsiteX7" fmla="*/ 21463 w 35052"/>
              <a:gd name="connsiteY7" fmla="*/ 61086 h 75184"/>
              <a:gd name="connsiteX8" fmla="*/ 24129 w 35052"/>
              <a:gd name="connsiteY8" fmla="*/ 61595 h 75184"/>
              <a:gd name="connsiteX9" fmla="*/ 27558 w 35052"/>
              <a:gd name="connsiteY9" fmla="*/ 61341 h 75184"/>
              <a:gd name="connsiteX10" fmla="*/ 28701 w 35052"/>
              <a:gd name="connsiteY10" fmla="*/ 68198 h 75184"/>
              <a:gd name="connsiteX11" fmla="*/ 22860 w 35052"/>
              <a:gd name="connsiteY11" fmla="*/ 68834 h 75184"/>
              <a:gd name="connsiteX12" fmla="*/ 16255 w 35052"/>
              <a:gd name="connsiteY12" fmla="*/ 67564 h 75184"/>
              <a:gd name="connsiteX13" fmla="*/ 12954 w 35052"/>
              <a:gd name="connsiteY13" fmla="*/ 64008 h 75184"/>
              <a:gd name="connsiteX14" fmla="*/ 12064 w 35052"/>
              <a:gd name="connsiteY14" fmla="*/ 54864 h 75184"/>
              <a:gd name="connsiteX15" fmla="*/ 12064 w 35052"/>
              <a:gd name="connsiteY15" fmla="*/ 28448 h 75184"/>
              <a:gd name="connsiteX16" fmla="*/ 6350 w 35052"/>
              <a:gd name="connsiteY16" fmla="*/ 28448 h 75184"/>
              <a:gd name="connsiteX17" fmla="*/ 6350 w 35052"/>
              <a:gd name="connsiteY17" fmla="*/ 22352 h 75184"/>
              <a:gd name="connsiteX18" fmla="*/ 12064 w 35052"/>
              <a:gd name="connsiteY18" fmla="*/ 22352 h 75184"/>
              <a:gd name="connsiteX19" fmla="*/ 12064 w 35052"/>
              <a:gd name="connsiteY19" fmla="*/ 11048 h 75184"/>
              <a:gd name="connsiteX20" fmla="*/ 19811 w 35052"/>
              <a:gd name="connsiteY20" fmla="*/ 6350 h 751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5052" h="75184">
                <a:moveTo>
                  <a:pt x="19811" y="6350"/>
                </a:moveTo>
                <a:lnTo>
                  <a:pt x="19811" y="22352"/>
                </a:lnTo>
                <a:lnTo>
                  <a:pt x="27558" y="22352"/>
                </a:lnTo>
                <a:lnTo>
                  <a:pt x="27558" y="28448"/>
                </a:lnTo>
                <a:lnTo>
                  <a:pt x="19811" y="28448"/>
                </a:lnTo>
                <a:lnTo>
                  <a:pt x="19811" y="55245"/>
                </a:lnTo>
                <a:cubicBezTo>
                  <a:pt x="19811" y="57530"/>
                  <a:pt x="19938" y="58928"/>
                  <a:pt x="20192" y="59563"/>
                </a:cubicBezTo>
                <a:cubicBezTo>
                  <a:pt x="20447" y="60198"/>
                  <a:pt x="20954" y="60705"/>
                  <a:pt x="21463" y="61086"/>
                </a:cubicBezTo>
                <a:cubicBezTo>
                  <a:pt x="22098" y="61467"/>
                  <a:pt x="22986" y="61595"/>
                  <a:pt x="24129" y="61595"/>
                </a:cubicBezTo>
                <a:cubicBezTo>
                  <a:pt x="25019" y="61595"/>
                  <a:pt x="26161" y="61467"/>
                  <a:pt x="27558" y="61341"/>
                </a:cubicBezTo>
                <a:lnTo>
                  <a:pt x="28701" y="68198"/>
                </a:lnTo>
                <a:cubicBezTo>
                  <a:pt x="26542" y="68579"/>
                  <a:pt x="24510" y="68834"/>
                  <a:pt x="22860" y="68834"/>
                </a:cubicBezTo>
                <a:cubicBezTo>
                  <a:pt x="20066" y="68834"/>
                  <a:pt x="17779" y="68453"/>
                  <a:pt x="16255" y="67564"/>
                </a:cubicBezTo>
                <a:cubicBezTo>
                  <a:pt x="14732" y="66675"/>
                  <a:pt x="13588" y="65404"/>
                  <a:pt x="12954" y="64008"/>
                </a:cubicBezTo>
                <a:cubicBezTo>
                  <a:pt x="12319" y="62484"/>
                  <a:pt x="12064" y="59435"/>
                  <a:pt x="12064" y="54864"/>
                </a:cubicBezTo>
                <a:lnTo>
                  <a:pt x="12064" y="28448"/>
                </a:lnTo>
                <a:lnTo>
                  <a:pt x="6350" y="28448"/>
                </a:lnTo>
                <a:lnTo>
                  <a:pt x="6350" y="22352"/>
                </a:lnTo>
                <a:lnTo>
                  <a:pt x="12064" y="22352"/>
                </a:lnTo>
                <a:lnTo>
                  <a:pt x="12064" y="11048"/>
                </a:lnTo>
                <a:lnTo>
                  <a:pt x="19811"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3"/>
          <p:cNvSpPr/>
          <p:nvPr/>
        </p:nvSpPr>
        <p:spPr>
          <a:xfrm>
            <a:off x="2465323" y="4614164"/>
            <a:ext cx="50038" cy="75946"/>
          </a:xfrm>
          <a:custGeom>
            <a:avLst/>
            <a:gdLst>
              <a:gd name="connsiteX0" fmla="*/ 6350 w 50038"/>
              <a:gd name="connsiteY0" fmla="*/ 6350 h 75946"/>
              <a:gd name="connsiteX1" fmla="*/ 14097 w 50038"/>
              <a:gd name="connsiteY1" fmla="*/ 6350 h 75946"/>
              <a:gd name="connsiteX2" fmla="*/ 14097 w 50038"/>
              <a:gd name="connsiteY2" fmla="*/ 29082 h 75946"/>
              <a:gd name="connsiteX3" fmla="*/ 27813 w 50038"/>
              <a:gd name="connsiteY3" fmla="*/ 22732 h 75946"/>
              <a:gd name="connsiteX4" fmla="*/ 36702 w 50038"/>
              <a:gd name="connsiteY4" fmla="*/ 24764 h 75946"/>
              <a:gd name="connsiteX5" fmla="*/ 42036 w 50038"/>
              <a:gd name="connsiteY5" fmla="*/ 30352 h 75946"/>
              <a:gd name="connsiteX6" fmla="*/ 43688 w 50038"/>
              <a:gd name="connsiteY6" fmla="*/ 40639 h 75946"/>
              <a:gd name="connsiteX7" fmla="*/ 43688 w 50038"/>
              <a:gd name="connsiteY7" fmla="*/ 69595 h 75946"/>
              <a:gd name="connsiteX8" fmla="*/ 35814 w 50038"/>
              <a:gd name="connsiteY8" fmla="*/ 69595 h 75946"/>
              <a:gd name="connsiteX9" fmla="*/ 35814 w 50038"/>
              <a:gd name="connsiteY9" fmla="*/ 40639 h 75946"/>
              <a:gd name="connsiteX10" fmla="*/ 33401 w 50038"/>
              <a:gd name="connsiteY10" fmla="*/ 32130 h 75946"/>
              <a:gd name="connsiteX11" fmla="*/ 26161 w 50038"/>
              <a:gd name="connsiteY11" fmla="*/ 29464 h 75946"/>
              <a:gd name="connsiteX12" fmla="*/ 19685 w 50038"/>
              <a:gd name="connsiteY12" fmla="*/ 31241 h 75946"/>
              <a:gd name="connsiteX13" fmla="*/ 15367 w 50038"/>
              <a:gd name="connsiteY13" fmla="*/ 36067 h 75946"/>
              <a:gd name="connsiteX14" fmla="*/ 14097 w 50038"/>
              <a:gd name="connsiteY14" fmla="*/ 44576 h 75946"/>
              <a:gd name="connsiteX15" fmla="*/ 14097 w 50038"/>
              <a:gd name="connsiteY15" fmla="*/ 69595 h 75946"/>
              <a:gd name="connsiteX16" fmla="*/ 6350 w 50038"/>
              <a:gd name="connsiteY16" fmla="*/ 69595 h 75946"/>
              <a:gd name="connsiteX17" fmla="*/ 6350 w 50038"/>
              <a:gd name="connsiteY17"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038" h="75946">
                <a:moveTo>
                  <a:pt x="6350" y="6350"/>
                </a:moveTo>
                <a:lnTo>
                  <a:pt x="14097" y="6350"/>
                </a:lnTo>
                <a:lnTo>
                  <a:pt x="14097" y="29082"/>
                </a:lnTo>
                <a:cubicBezTo>
                  <a:pt x="17652" y="24891"/>
                  <a:pt x="22225" y="22732"/>
                  <a:pt x="27813" y="22732"/>
                </a:cubicBezTo>
                <a:cubicBezTo>
                  <a:pt x="31242" y="22732"/>
                  <a:pt x="34163" y="23495"/>
                  <a:pt x="36702" y="24764"/>
                </a:cubicBezTo>
                <a:cubicBezTo>
                  <a:pt x="39116" y="26161"/>
                  <a:pt x="40894" y="27939"/>
                  <a:pt x="42036" y="30352"/>
                </a:cubicBezTo>
                <a:cubicBezTo>
                  <a:pt x="43052" y="32639"/>
                  <a:pt x="43688" y="36067"/>
                  <a:pt x="43688" y="40639"/>
                </a:cubicBezTo>
                <a:lnTo>
                  <a:pt x="43688" y="69595"/>
                </a:lnTo>
                <a:lnTo>
                  <a:pt x="35814" y="69595"/>
                </a:lnTo>
                <a:lnTo>
                  <a:pt x="35814" y="40639"/>
                </a:lnTo>
                <a:cubicBezTo>
                  <a:pt x="35814" y="36702"/>
                  <a:pt x="35052" y="33908"/>
                  <a:pt x="33401" y="32130"/>
                </a:cubicBezTo>
                <a:cubicBezTo>
                  <a:pt x="31623" y="30352"/>
                  <a:pt x="29336" y="29464"/>
                  <a:pt x="26161" y="29464"/>
                </a:cubicBezTo>
                <a:cubicBezTo>
                  <a:pt x="23876" y="29464"/>
                  <a:pt x="21717" y="30098"/>
                  <a:pt x="19685" y="31241"/>
                </a:cubicBezTo>
                <a:cubicBezTo>
                  <a:pt x="17652" y="32384"/>
                  <a:pt x="16255" y="34035"/>
                  <a:pt x="15367" y="36067"/>
                </a:cubicBezTo>
                <a:cubicBezTo>
                  <a:pt x="14477" y="38100"/>
                  <a:pt x="14097" y="41020"/>
                  <a:pt x="14097" y="44576"/>
                </a:cubicBezTo>
                <a:lnTo>
                  <a:pt x="14097" y="69595"/>
                </a:lnTo>
                <a:lnTo>
                  <a:pt x="6350" y="69595"/>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3"/>
          <p:cNvSpPr/>
          <p:nvPr/>
        </p:nvSpPr>
        <p:spPr>
          <a:xfrm>
            <a:off x="2282063" y="4613147"/>
            <a:ext cx="63119" cy="78105"/>
          </a:xfrm>
          <a:custGeom>
            <a:avLst/>
            <a:gdLst>
              <a:gd name="connsiteX0" fmla="*/ 30988 w 63119"/>
              <a:gd name="connsiteY0" fmla="*/ 6350 h 78105"/>
              <a:gd name="connsiteX1" fmla="*/ 43433 w 63119"/>
              <a:gd name="connsiteY1" fmla="*/ 8509 h 78105"/>
              <a:gd name="connsiteX2" fmla="*/ 51688 w 63119"/>
              <a:gd name="connsiteY2" fmla="*/ 15240 h 78105"/>
              <a:gd name="connsiteX3" fmla="*/ 54863 w 63119"/>
              <a:gd name="connsiteY3" fmla="*/ 25146 h 78105"/>
              <a:gd name="connsiteX4" fmla="*/ 46863 w 63119"/>
              <a:gd name="connsiteY4" fmla="*/ 25780 h 78105"/>
              <a:gd name="connsiteX5" fmla="*/ 42417 w 63119"/>
              <a:gd name="connsiteY5" fmla="*/ 16764 h 78105"/>
              <a:gd name="connsiteX6" fmla="*/ 31369 w 63119"/>
              <a:gd name="connsiteY6" fmla="*/ 13716 h 78105"/>
              <a:gd name="connsiteX7" fmla="*/ 20319 w 63119"/>
              <a:gd name="connsiteY7" fmla="*/ 16510 h 78105"/>
              <a:gd name="connsiteX8" fmla="*/ 16891 w 63119"/>
              <a:gd name="connsiteY8" fmla="*/ 23241 h 78105"/>
              <a:gd name="connsiteX9" fmla="*/ 19304 w 63119"/>
              <a:gd name="connsiteY9" fmla="*/ 28829 h 78105"/>
              <a:gd name="connsiteX10" fmla="*/ 31876 w 63119"/>
              <a:gd name="connsiteY10" fmla="*/ 33273 h 78105"/>
              <a:gd name="connsiteX11" fmla="*/ 45973 w 63119"/>
              <a:gd name="connsiteY11" fmla="*/ 37338 h 78105"/>
              <a:gd name="connsiteX12" fmla="*/ 54101 w 63119"/>
              <a:gd name="connsiteY12" fmla="*/ 43815 h 78105"/>
              <a:gd name="connsiteX13" fmla="*/ 56769 w 63119"/>
              <a:gd name="connsiteY13" fmla="*/ 52832 h 78105"/>
              <a:gd name="connsiteX14" fmla="*/ 53847 w 63119"/>
              <a:gd name="connsiteY14" fmla="*/ 62357 h 78105"/>
              <a:gd name="connsiteX15" fmla="*/ 45466 w 63119"/>
              <a:gd name="connsiteY15" fmla="*/ 69215 h 78105"/>
              <a:gd name="connsiteX16" fmla="*/ 33273 w 63119"/>
              <a:gd name="connsiteY16" fmla="*/ 71755 h 78105"/>
              <a:gd name="connsiteX17" fmla="*/ 18922 w 63119"/>
              <a:gd name="connsiteY17" fmla="*/ 69215 h 78105"/>
              <a:gd name="connsiteX18" fmla="*/ 9779 w 63119"/>
              <a:gd name="connsiteY18" fmla="*/ 61722 h 78105"/>
              <a:gd name="connsiteX19" fmla="*/ 6350 w 63119"/>
              <a:gd name="connsiteY19" fmla="*/ 50292 h 78105"/>
              <a:gd name="connsiteX20" fmla="*/ 14223 w 63119"/>
              <a:gd name="connsiteY20" fmla="*/ 49657 h 78105"/>
              <a:gd name="connsiteX21" fmla="*/ 16891 w 63119"/>
              <a:gd name="connsiteY21" fmla="*/ 57404 h 78105"/>
              <a:gd name="connsiteX22" fmla="*/ 23241 w 63119"/>
              <a:gd name="connsiteY22" fmla="*/ 62357 h 78105"/>
              <a:gd name="connsiteX23" fmla="*/ 32892 w 63119"/>
              <a:gd name="connsiteY23" fmla="*/ 64261 h 78105"/>
              <a:gd name="connsiteX24" fmla="*/ 41401 w 63119"/>
              <a:gd name="connsiteY24" fmla="*/ 62738 h 78105"/>
              <a:gd name="connsiteX25" fmla="*/ 46863 w 63119"/>
              <a:gd name="connsiteY25" fmla="*/ 58928 h 78105"/>
              <a:gd name="connsiteX26" fmla="*/ 48641 w 63119"/>
              <a:gd name="connsiteY26" fmla="*/ 53467 h 78105"/>
              <a:gd name="connsiteX27" fmla="*/ 46989 w 63119"/>
              <a:gd name="connsiteY27" fmla="*/ 48260 h 78105"/>
              <a:gd name="connsiteX28" fmla="*/ 41275 w 63119"/>
              <a:gd name="connsiteY28" fmla="*/ 44577 h 78105"/>
              <a:gd name="connsiteX29" fmla="*/ 29972 w 63119"/>
              <a:gd name="connsiteY29" fmla="*/ 41402 h 78105"/>
              <a:gd name="connsiteX30" fmla="*/ 17779 w 63119"/>
              <a:gd name="connsiteY30" fmla="*/ 37465 h 78105"/>
              <a:gd name="connsiteX31" fmla="*/ 11048 w 63119"/>
              <a:gd name="connsiteY31" fmla="*/ 31623 h 78105"/>
              <a:gd name="connsiteX32" fmla="*/ 8763 w 63119"/>
              <a:gd name="connsiteY32" fmla="*/ 23748 h 78105"/>
              <a:gd name="connsiteX33" fmla="*/ 11557 w 63119"/>
              <a:gd name="connsiteY33" fmla="*/ 14732 h 78105"/>
              <a:gd name="connsiteX34" fmla="*/ 19430 w 63119"/>
              <a:gd name="connsiteY34" fmla="*/ 8509 h 78105"/>
              <a:gd name="connsiteX35" fmla="*/ 30988 w 63119"/>
              <a:gd name="connsiteY35" fmla="*/ 6350 h 781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Lst>
            <a:rect l="l" t="t" r="r" b="b"/>
            <a:pathLst>
              <a:path w="63119" h="78105">
                <a:moveTo>
                  <a:pt x="30988" y="6350"/>
                </a:moveTo>
                <a:cubicBezTo>
                  <a:pt x="35686" y="6350"/>
                  <a:pt x="39877" y="7111"/>
                  <a:pt x="43433" y="8509"/>
                </a:cubicBezTo>
                <a:cubicBezTo>
                  <a:pt x="46989" y="10033"/>
                  <a:pt x="49783" y="12319"/>
                  <a:pt x="51688" y="15240"/>
                </a:cubicBezTo>
                <a:cubicBezTo>
                  <a:pt x="53594" y="18161"/>
                  <a:pt x="54736" y="21463"/>
                  <a:pt x="54863" y="25146"/>
                </a:cubicBezTo>
                <a:lnTo>
                  <a:pt x="46863" y="25780"/>
                </a:lnTo>
                <a:cubicBezTo>
                  <a:pt x="46354" y="21844"/>
                  <a:pt x="44957" y="18796"/>
                  <a:pt x="42417" y="16764"/>
                </a:cubicBezTo>
                <a:cubicBezTo>
                  <a:pt x="39877" y="14732"/>
                  <a:pt x="36194" y="13716"/>
                  <a:pt x="31369" y="13716"/>
                </a:cubicBezTo>
                <a:cubicBezTo>
                  <a:pt x="26288" y="13716"/>
                  <a:pt x="22605" y="14605"/>
                  <a:pt x="20319" y="16510"/>
                </a:cubicBezTo>
                <a:cubicBezTo>
                  <a:pt x="18033" y="18288"/>
                  <a:pt x="16891" y="20573"/>
                  <a:pt x="16891" y="23241"/>
                </a:cubicBezTo>
                <a:cubicBezTo>
                  <a:pt x="16891" y="25400"/>
                  <a:pt x="17652" y="27305"/>
                  <a:pt x="19304" y="28829"/>
                </a:cubicBezTo>
                <a:cubicBezTo>
                  <a:pt x="20954" y="30226"/>
                  <a:pt x="25145" y="31750"/>
                  <a:pt x="31876" y="33273"/>
                </a:cubicBezTo>
                <a:cubicBezTo>
                  <a:pt x="38735" y="34798"/>
                  <a:pt x="43433" y="36195"/>
                  <a:pt x="45973" y="37338"/>
                </a:cubicBezTo>
                <a:cubicBezTo>
                  <a:pt x="49657" y="38989"/>
                  <a:pt x="52323" y="41148"/>
                  <a:pt x="54101" y="43815"/>
                </a:cubicBezTo>
                <a:cubicBezTo>
                  <a:pt x="55879" y="46355"/>
                  <a:pt x="56769" y="49403"/>
                  <a:pt x="56769" y="52832"/>
                </a:cubicBezTo>
                <a:cubicBezTo>
                  <a:pt x="56769" y="56134"/>
                  <a:pt x="55752" y="59309"/>
                  <a:pt x="53847" y="62357"/>
                </a:cubicBezTo>
                <a:cubicBezTo>
                  <a:pt x="51942" y="65278"/>
                  <a:pt x="49148" y="67564"/>
                  <a:pt x="45466" y="69215"/>
                </a:cubicBezTo>
                <a:cubicBezTo>
                  <a:pt x="41910" y="70866"/>
                  <a:pt x="37845" y="71755"/>
                  <a:pt x="33273" y="71755"/>
                </a:cubicBezTo>
                <a:cubicBezTo>
                  <a:pt x="27558" y="71755"/>
                  <a:pt x="22860" y="70866"/>
                  <a:pt x="18922" y="69215"/>
                </a:cubicBezTo>
                <a:cubicBezTo>
                  <a:pt x="15113" y="67564"/>
                  <a:pt x="12064" y="65023"/>
                  <a:pt x="9779" y="61722"/>
                </a:cubicBezTo>
                <a:cubicBezTo>
                  <a:pt x="7619" y="58292"/>
                  <a:pt x="6476" y="54610"/>
                  <a:pt x="6350" y="50292"/>
                </a:cubicBezTo>
                <a:lnTo>
                  <a:pt x="14223" y="49657"/>
                </a:lnTo>
                <a:cubicBezTo>
                  <a:pt x="14604" y="52832"/>
                  <a:pt x="15494" y="55372"/>
                  <a:pt x="16891" y="57404"/>
                </a:cubicBezTo>
                <a:cubicBezTo>
                  <a:pt x="18288" y="59436"/>
                  <a:pt x="20319" y="61086"/>
                  <a:pt x="23241" y="62357"/>
                </a:cubicBezTo>
                <a:cubicBezTo>
                  <a:pt x="26161" y="63627"/>
                  <a:pt x="29336" y="64261"/>
                  <a:pt x="32892" y="64261"/>
                </a:cubicBezTo>
                <a:cubicBezTo>
                  <a:pt x="36194" y="64261"/>
                  <a:pt x="38988" y="63754"/>
                  <a:pt x="41401" y="62738"/>
                </a:cubicBezTo>
                <a:cubicBezTo>
                  <a:pt x="43814" y="61848"/>
                  <a:pt x="45719" y="60579"/>
                  <a:pt x="46863" y="58928"/>
                </a:cubicBezTo>
                <a:cubicBezTo>
                  <a:pt x="48005" y="57277"/>
                  <a:pt x="48641" y="55372"/>
                  <a:pt x="48641" y="53467"/>
                </a:cubicBezTo>
                <a:cubicBezTo>
                  <a:pt x="48641" y="51435"/>
                  <a:pt x="48132" y="49784"/>
                  <a:pt x="46989" y="48260"/>
                </a:cubicBezTo>
                <a:cubicBezTo>
                  <a:pt x="45719" y="46736"/>
                  <a:pt x="43941" y="45592"/>
                  <a:pt x="41275" y="44577"/>
                </a:cubicBezTo>
                <a:cubicBezTo>
                  <a:pt x="39497" y="43942"/>
                  <a:pt x="35813" y="42798"/>
                  <a:pt x="29972" y="41402"/>
                </a:cubicBezTo>
                <a:cubicBezTo>
                  <a:pt x="24129" y="40005"/>
                  <a:pt x="20066" y="38735"/>
                  <a:pt x="17779" y="37465"/>
                </a:cubicBezTo>
                <a:cubicBezTo>
                  <a:pt x="14732" y="35941"/>
                  <a:pt x="12445" y="33909"/>
                  <a:pt x="11048" y="31623"/>
                </a:cubicBezTo>
                <a:cubicBezTo>
                  <a:pt x="9525" y="29210"/>
                  <a:pt x="8763" y="26670"/>
                  <a:pt x="8763" y="23748"/>
                </a:cubicBezTo>
                <a:cubicBezTo>
                  <a:pt x="8763" y="20573"/>
                  <a:pt x="9651" y="17526"/>
                  <a:pt x="11557" y="14732"/>
                </a:cubicBezTo>
                <a:cubicBezTo>
                  <a:pt x="13335" y="12065"/>
                  <a:pt x="16001" y="9905"/>
                  <a:pt x="19430" y="8509"/>
                </a:cubicBezTo>
                <a:cubicBezTo>
                  <a:pt x="22860" y="6985"/>
                  <a:pt x="26797" y="6350"/>
                  <a:pt x="30988"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3"/>
          <p:cNvSpPr/>
          <p:nvPr/>
        </p:nvSpPr>
        <p:spPr>
          <a:xfrm>
            <a:off x="2451861" y="4727194"/>
            <a:ext cx="37973" cy="63246"/>
          </a:xfrm>
          <a:custGeom>
            <a:avLst/>
            <a:gdLst>
              <a:gd name="connsiteX0" fmla="*/ 0 w 37973"/>
              <a:gd name="connsiteY0" fmla="*/ 0 h 63246"/>
              <a:gd name="connsiteX1" fmla="*/ 7747 w 37973"/>
              <a:gd name="connsiteY1" fmla="*/ 0 h 63246"/>
              <a:gd name="connsiteX2" fmla="*/ 7747 w 37973"/>
              <a:gd name="connsiteY2" fmla="*/ 36067 h 63246"/>
              <a:gd name="connsiteX3" fmla="*/ 26161 w 37973"/>
              <a:gd name="connsiteY3" fmla="*/ 17398 h 63246"/>
              <a:gd name="connsiteX4" fmla="*/ 36195 w 37973"/>
              <a:gd name="connsiteY4" fmla="*/ 17398 h 63246"/>
              <a:gd name="connsiteX5" fmla="*/ 18669 w 37973"/>
              <a:gd name="connsiteY5" fmla="*/ 34416 h 63246"/>
              <a:gd name="connsiteX6" fmla="*/ 37973 w 37973"/>
              <a:gd name="connsiteY6" fmla="*/ 63246 h 63246"/>
              <a:gd name="connsiteX7" fmla="*/ 28448 w 37973"/>
              <a:gd name="connsiteY7" fmla="*/ 63246 h 63246"/>
              <a:gd name="connsiteX8" fmla="*/ 13208 w 37973"/>
              <a:gd name="connsiteY8" fmla="*/ 39877 h 63246"/>
              <a:gd name="connsiteX9" fmla="*/ 7747 w 37973"/>
              <a:gd name="connsiteY9" fmla="*/ 45084 h 63246"/>
              <a:gd name="connsiteX10" fmla="*/ 7747 w 37973"/>
              <a:gd name="connsiteY10" fmla="*/ 63246 h 63246"/>
              <a:gd name="connsiteX11" fmla="*/ 0 w 37973"/>
              <a:gd name="connsiteY11" fmla="*/ 63246 h 63246"/>
              <a:gd name="connsiteX12" fmla="*/ 0 w 37973"/>
              <a:gd name="connsiteY12" fmla="*/ 0 h 632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37973" h="63246">
                <a:moveTo>
                  <a:pt x="0" y="0"/>
                </a:moveTo>
                <a:lnTo>
                  <a:pt x="7747" y="0"/>
                </a:lnTo>
                <a:lnTo>
                  <a:pt x="7747" y="36067"/>
                </a:lnTo>
                <a:lnTo>
                  <a:pt x="26161" y="17398"/>
                </a:lnTo>
                <a:lnTo>
                  <a:pt x="36195" y="17398"/>
                </a:lnTo>
                <a:lnTo>
                  <a:pt x="18669" y="34416"/>
                </a:lnTo>
                <a:lnTo>
                  <a:pt x="37973" y="63246"/>
                </a:lnTo>
                <a:lnTo>
                  <a:pt x="28448" y="63246"/>
                </a:lnTo>
                <a:lnTo>
                  <a:pt x="13208" y="39877"/>
                </a:lnTo>
                <a:lnTo>
                  <a:pt x="7747" y="45084"/>
                </a:lnTo>
                <a:lnTo>
                  <a:pt x="7747" y="63246"/>
                </a:lnTo>
                <a:lnTo>
                  <a:pt x="0" y="63246"/>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Freeform 3"/>
          <p:cNvSpPr/>
          <p:nvPr/>
        </p:nvSpPr>
        <p:spPr>
          <a:xfrm>
            <a:off x="2445511" y="4720844"/>
            <a:ext cx="50673" cy="75946"/>
          </a:xfrm>
          <a:custGeom>
            <a:avLst/>
            <a:gdLst>
              <a:gd name="connsiteX0" fmla="*/ 6350 w 50673"/>
              <a:gd name="connsiteY0" fmla="*/ 6350 h 75946"/>
              <a:gd name="connsiteX1" fmla="*/ 14097 w 50673"/>
              <a:gd name="connsiteY1" fmla="*/ 6350 h 75946"/>
              <a:gd name="connsiteX2" fmla="*/ 14097 w 50673"/>
              <a:gd name="connsiteY2" fmla="*/ 42417 h 75946"/>
              <a:gd name="connsiteX3" fmla="*/ 32511 w 50673"/>
              <a:gd name="connsiteY3" fmla="*/ 23748 h 75946"/>
              <a:gd name="connsiteX4" fmla="*/ 42545 w 50673"/>
              <a:gd name="connsiteY4" fmla="*/ 23748 h 75946"/>
              <a:gd name="connsiteX5" fmla="*/ 25019 w 50673"/>
              <a:gd name="connsiteY5" fmla="*/ 40766 h 75946"/>
              <a:gd name="connsiteX6" fmla="*/ 44323 w 50673"/>
              <a:gd name="connsiteY6" fmla="*/ 69596 h 75946"/>
              <a:gd name="connsiteX7" fmla="*/ 34798 w 50673"/>
              <a:gd name="connsiteY7" fmla="*/ 69596 h 75946"/>
              <a:gd name="connsiteX8" fmla="*/ 19558 w 50673"/>
              <a:gd name="connsiteY8" fmla="*/ 46227 h 75946"/>
              <a:gd name="connsiteX9" fmla="*/ 14097 w 50673"/>
              <a:gd name="connsiteY9" fmla="*/ 51434 h 75946"/>
              <a:gd name="connsiteX10" fmla="*/ 14097 w 50673"/>
              <a:gd name="connsiteY10" fmla="*/ 69596 h 75946"/>
              <a:gd name="connsiteX11" fmla="*/ 6350 w 50673"/>
              <a:gd name="connsiteY11" fmla="*/ 69596 h 75946"/>
              <a:gd name="connsiteX12" fmla="*/ 6350 w 50673"/>
              <a:gd name="connsiteY12"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50673" h="75946">
                <a:moveTo>
                  <a:pt x="6350" y="6350"/>
                </a:moveTo>
                <a:lnTo>
                  <a:pt x="14097" y="6350"/>
                </a:lnTo>
                <a:lnTo>
                  <a:pt x="14097" y="42417"/>
                </a:lnTo>
                <a:lnTo>
                  <a:pt x="32511" y="23748"/>
                </a:lnTo>
                <a:lnTo>
                  <a:pt x="42545" y="23748"/>
                </a:lnTo>
                <a:lnTo>
                  <a:pt x="25019" y="40766"/>
                </a:lnTo>
                <a:lnTo>
                  <a:pt x="44323" y="69596"/>
                </a:lnTo>
                <a:lnTo>
                  <a:pt x="34798" y="69596"/>
                </a:lnTo>
                <a:lnTo>
                  <a:pt x="19558" y="46227"/>
                </a:lnTo>
                <a:lnTo>
                  <a:pt x="14097" y="51434"/>
                </a:lnTo>
                <a:lnTo>
                  <a:pt x="14097" y="69596"/>
                </a:lnTo>
                <a:lnTo>
                  <a:pt x="6350" y="695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Freeform 3"/>
          <p:cNvSpPr/>
          <p:nvPr/>
        </p:nvSpPr>
        <p:spPr>
          <a:xfrm>
            <a:off x="3000629" y="4334255"/>
            <a:ext cx="36322" cy="30607"/>
          </a:xfrm>
          <a:custGeom>
            <a:avLst/>
            <a:gdLst>
              <a:gd name="connsiteX0" fmla="*/ 29972 w 36322"/>
              <a:gd name="connsiteY0" fmla="*/ 6350 h 30607"/>
              <a:gd name="connsiteX1" fmla="*/ 17272 w 36322"/>
              <a:gd name="connsiteY1" fmla="*/ 9271 h 30607"/>
              <a:gd name="connsiteX2" fmla="*/ 10541 w 36322"/>
              <a:gd name="connsiteY2" fmla="*/ 10795 h 30607"/>
              <a:gd name="connsiteX3" fmla="*/ 7492 w 36322"/>
              <a:gd name="connsiteY3" fmla="*/ 13334 h 30607"/>
              <a:gd name="connsiteX4" fmla="*/ 6350 w 36322"/>
              <a:gd name="connsiteY4" fmla="*/ 17017 h 30607"/>
              <a:gd name="connsiteX5" fmla="*/ 8763 w 36322"/>
              <a:gd name="connsiteY5" fmla="*/ 22225 h 30607"/>
              <a:gd name="connsiteX6" fmla="*/ 15620 w 36322"/>
              <a:gd name="connsiteY6" fmla="*/ 24257 h 30607"/>
              <a:gd name="connsiteX7" fmla="*/ 23622 w 36322"/>
              <a:gd name="connsiteY7" fmla="*/ 22352 h 30607"/>
              <a:gd name="connsiteX8" fmla="*/ 28701 w 36322"/>
              <a:gd name="connsiteY8" fmla="*/ 16890 h 30607"/>
              <a:gd name="connsiteX9" fmla="*/ 29972 w 36322"/>
              <a:gd name="connsiteY9" fmla="*/ 9144 h 30607"/>
              <a:gd name="connsiteX10" fmla="*/ 29972 w 36322"/>
              <a:gd name="connsiteY10" fmla="*/ 6350 h 306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6322" h="30607">
                <a:moveTo>
                  <a:pt x="29972" y="6350"/>
                </a:moveTo>
                <a:cubicBezTo>
                  <a:pt x="27177" y="7492"/>
                  <a:pt x="22986" y="8509"/>
                  <a:pt x="17272" y="9271"/>
                </a:cubicBezTo>
                <a:cubicBezTo>
                  <a:pt x="14097" y="9778"/>
                  <a:pt x="11810" y="10286"/>
                  <a:pt x="10541" y="10795"/>
                </a:cubicBezTo>
                <a:cubicBezTo>
                  <a:pt x="9270" y="11429"/>
                  <a:pt x="8254" y="12191"/>
                  <a:pt x="7492" y="13334"/>
                </a:cubicBezTo>
                <a:cubicBezTo>
                  <a:pt x="6730" y="14478"/>
                  <a:pt x="6350" y="15621"/>
                  <a:pt x="6350" y="17017"/>
                </a:cubicBezTo>
                <a:cubicBezTo>
                  <a:pt x="6350" y="19050"/>
                  <a:pt x="7238" y="20828"/>
                  <a:pt x="8763" y="22225"/>
                </a:cubicBezTo>
                <a:cubicBezTo>
                  <a:pt x="10286" y="23622"/>
                  <a:pt x="12572" y="24257"/>
                  <a:pt x="15620" y="24257"/>
                </a:cubicBezTo>
                <a:cubicBezTo>
                  <a:pt x="18669" y="24257"/>
                  <a:pt x="21335" y="23622"/>
                  <a:pt x="23622" y="22352"/>
                </a:cubicBezTo>
                <a:cubicBezTo>
                  <a:pt x="25907" y="20954"/>
                  <a:pt x="27685" y="19177"/>
                  <a:pt x="28701" y="16890"/>
                </a:cubicBezTo>
                <a:cubicBezTo>
                  <a:pt x="29591" y="15240"/>
                  <a:pt x="29972" y="12572"/>
                  <a:pt x="29972" y="9144"/>
                </a:cubicBezTo>
                <a:lnTo>
                  <a:pt x="29972"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3"/>
          <p:cNvSpPr/>
          <p:nvPr/>
        </p:nvSpPr>
        <p:spPr>
          <a:xfrm>
            <a:off x="3040633" y="4310379"/>
            <a:ext cx="50800" cy="60579"/>
          </a:xfrm>
          <a:custGeom>
            <a:avLst/>
            <a:gdLst>
              <a:gd name="connsiteX0" fmla="*/ 24638 w 50800"/>
              <a:gd name="connsiteY0" fmla="*/ 6350 h 60579"/>
              <a:gd name="connsiteX1" fmla="*/ 34036 w 50800"/>
              <a:gd name="connsiteY1" fmla="*/ 7873 h 60579"/>
              <a:gd name="connsiteX2" fmla="*/ 40132 w 50800"/>
              <a:gd name="connsiteY2" fmla="*/ 12065 h 60579"/>
              <a:gd name="connsiteX3" fmla="*/ 42798 w 50800"/>
              <a:gd name="connsiteY3" fmla="*/ 19177 h 60579"/>
              <a:gd name="connsiteX4" fmla="*/ 35179 w 50800"/>
              <a:gd name="connsiteY4" fmla="*/ 20192 h 60579"/>
              <a:gd name="connsiteX5" fmla="*/ 32130 w 50800"/>
              <a:gd name="connsiteY5" fmla="*/ 14732 h 60579"/>
              <a:gd name="connsiteX6" fmla="*/ 25145 w 50800"/>
              <a:gd name="connsiteY6" fmla="*/ 12700 h 60579"/>
              <a:gd name="connsiteX7" fmla="*/ 17526 w 50800"/>
              <a:gd name="connsiteY7" fmla="*/ 14478 h 60579"/>
              <a:gd name="connsiteX8" fmla="*/ 15239 w 50800"/>
              <a:gd name="connsiteY8" fmla="*/ 18669 h 60579"/>
              <a:gd name="connsiteX9" fmla="*/ 16129 w 50800"/>
              <a:gd name="connsiteY9" fmla="*/ 21335 h 60579"/>
              <a:gd name="connsiteX10" fmla="*/ 19176 w 50800"/>
              <a:gd name="connsiteY10" fmla="*/ 23367 h 60579"/>
              <a:gd name="connsiteX11" fmla="*/ 26035 w 50800"/>
              <a:gd name="connsiteY11" fmla="*/ 25400 h 60579"/>
              <a:gd name="connsiteX12" fmla="*/ 37464 w 50800"/>
              <a:gd name="connsiteY12" fmla="*/ 28955 h 60579"/>
              <a:gd name="connsiteX13" fmla="*/ 42672 w 50800"/>
              <a:gd name="connsiteY13" fmla="*/ 33147 h 60579"/>
              <a:gd name="connsiteX14" fmla="*/ 44450 w 50800"/>
              <a:gd name="connsiteY14" fmla="*/ 39751 h 60579"/>
              <a:gd name="connsiteX15" fmla="*/ 42164 w 50800"/>
              <a:gd name="connsiteY15" fmla="*/ 46990 h 60579"/>
              <a:gd name="connsiteX16" fmla="*/ 35686 w 50800"/>
              <a:gd name="connsiteY16" fmla="*/ 52323 h 60579"/>
              <a:gd name="connsiteX17" fmla="*/ 26035 w 50800"/>
              <a:gd name="connsiteY17" fmla="*/ 54229 h 60579"/>
              <a:gd name="connsiteX18" fmla="*/ 12445 w 50800"/>
              <a:gd name="connsiteY18" fmla="*/ 50546 h 60579"/>
              <a:gd name="connsiteX19" fmla="*/ 6350 w 50800"/>
              <a:gd name="connsiteY19" fmla="*/ 39497 h 60579"/>
              <a:gd name="connsiteX20" fmla="*/ 14097 w 50800"/>
              <a:gd name="connsiteY20" fmla="*/ 38354 h 60579"/>
              <a:gd name="connsiteX21" fmla="*/ 17652 w 50800"/>
              <a:gd name="connsiteY21" fmla="*/ 45339 h 60579"/>
              <a:gd name="connsiteX22" fmla="*/ 25908 w 50800"/>
              <a:gd name="connsiteY22" fmla="*/ 47879 h 60579"/>
              <a:gd name="connsiteX23" fmla="*/ 33908 w 50800"/>
              <a:gd name="connsiteY23" fmla="*/ 45720 h 60579"/>
              <a:gd name="connsiteX24" fmla="*/ 36448 w 50800"/>
              <a:gd name="connsiteY24" fmla="*/ 40513 h 60579"/>
              <a:gd name="connsiteX25" fmla="*/ 34163 w 50800"/>
              <a:gd name="connsiteY25" fmla="*/ 36448 h 60579"/>
              <a:gd name="connsiteX26" fmla="*/ 26289 w 50800"/>
              <a:gd name="connsiteY26" fmla="*/ 33782 h 60579"/>
              <a:gd name="connsiteX27" fmla="*/ 14351 w 50800"/>
              <a:gd name="connsiteY27" fmla="*/ 30098 h 60579"/>
              <a:gd name="connsiteX28" fmla="*/ 9398 w 50800"/>
              <a:gd name="connsiteY28" fmla="*/ 25654 h 60579"/>
              <a:gd name="connsiteX29" fmla="*/ 7747 w 50800"/>
              <a:gd name="connsiteY29" fmla="*/ 19558 h 60579"/>
              <a:gd name="connsiteX30" fmla="*/ 9144 w 50800"/>
              <a:gd name="connsiteY30" fmla="*/ 13842 h 60579"/>
              <a:gd name="connsiteX31" fmla="*/ 12954 w 50800"/>
              <a:gd name="connsiteY31" fmla="*/ 9525 h 60579"/>
              <a:gd name="connsiteX32" fmla="*/ 17907 w 50800"/>
              <a:gd name="connsiteY32" fmla="*/ 7239 h 60579"/>
              <a:gd name="connsiteX33" fmla="*/ 24638 w 50800"/>
              <a:gd name="connsiteY33" fmla="*/ 6350 h 605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Lst>
            <a:rect l="l" t="t" r="r" b="b"/>
            <a:pathLst>
              <a:path w="50800" h="60579">
                <a:moveTo>
                  <a:pt x="24638" y="6350"/>
                </a:moveTo>
                <a:cubicBezTo>
                  <a:pt x="28194" y="6350"/>
                  <a:pt x="31369" y="6858"/>
                  <a:pt x="34036" y="7873"/>
                </a:cubicBezTo>
                <a:cubicBezTo>
                  <a:pt x="36830" y="8890"/>
                  <a:pt x="38735" y="10286"/>
                  <a:pt x="40132" y="12065"/>
                </a:cubicBezTo>
                <a:cubicBezTo>
                  <a:pt x="41401" y="13842"/>
                  <a:pt x="42291" y="16255"/>
                  <a:pt x="42798" y="19177"/>
                </a:cubicBezTo>
                <a:lnTo>
                  <a:pt x="35179" y="20192"/>
                </a:lnTo>
                <a:cubicBezTo>
                  <a:pt x="34798" y="17907"/>
                  <a:pt x="33782" y="16002"/>
                  <a:pt x="32130" y="14732"/>
                </a:cubicBezTo>
                <a:cubicBezTo>
                  <a:pt x="30480" y="13335"/>
                  <a:pt x="28194" y="12700"/>
                  <a:pt x="25145" y="12700"/>
                </a:cubicBezTo>
                <a:cubicBezTo>
                  <a:pt x="21589" y="12700"/>
                  <a:pt x="19050" y="13335"/>
                  <a:pt x="17526" y="14478"/>
                </a:cubicBezTo>
                <a:cubicBezTo>
                  <a:pt x="16001" y="15621"/>
                  <a:pt x="15239" y="17017"/>
                  <a:pt x="15239" y="18669"/>
                </a:cubicBezTo>
                <a:cubicBezTo>
                  <a:pt x="15239" y="19685"/>
                  <a:pt x="15494" y="20573"/>
                  <a:pt x="16129" y="21335"/>
                </a:cubicBezTo>
                <a:cubicBezTo>
                  <a:pt x="16764" y="22225"/>
                  <a:pt x="17780" y="22860"/>
                  <a:pt x="19176" y="23367"/>
                </a:cubicBezTo>
                <a:cubicBezTo>
                  <a:pt x="19939" y="23748"/>
                  <a:pt x="22225" y="24384"/>
                  <a:pt x="26035" y="25400"/>
                </a:cubicBezTo>
                <a:cubicBezTo>
                  <a:pt x="31495" y="26923"/>
                  <a:pt x="35305" y="28066"/>
                  <a:pt x="37464" y="28955"/>
                </a:cubicBezTo>
                <a:cubicBezTo>
                  <a:pt x="39623" y="29972"/>
                  <a:pt x="41401" y="31241"/>
                  <a:pt x="42672" y="33147"/>
                </a:cubicBezTo>
                <a:cubicBezTo>
                  <a:pt x="43814" y="34925"/>
                  <a:pt x="44450" y="37084"/>
                  <a:pt x="44450" y="39751"/>
                </a:cubicBezTo>
                <a:cubicBezTo>
                  <a:pt x="44450" y="42291"/>
                  <a:pt x="43688" y="44704"/>
                  <a:pt x="42164" y="46990"/>
                </a:cubicBezTo>
                <a:cubicBezTo>
                  <a:pt x="40639" y="49276"/>
                  <a:pt x="38480" y="51054"/>
                  <a:pt x="35686" y="52323"/>
                </a:cubicBezTo>
                <a:cubicBezTo>
                  <a:pt x="32766" y="53594"/>
                  <a:pt x="29591" y="54229"/>
                  <a:pt x="26035" y="54229"/>
                </a:cubicBezTo>
                <a:cubicBezTo>
                  <a:pt x="20066" y="54229"/>
                  <a:pt x="15494" y="52959"/>
                  <a:pt x="12445" y="50546"/>
                </a:cubicBezTo>
                <a:cubicBezTo>
                  <a:pt x="9270" y="48005"/>
                  <a:pt x="7239" y="44323"/>
                  <a:pt x="6350" y="39497"/>
                </a:cubicBezTo>
                <a:lnTo>
                  <a:pt x="14097" y="38354"/>
                </a:lnTo>
                <a:cubicBezTo>
                  <a:pt x="14477" y="41402"/>
                  <a:pt x="15748" y="43688"/>
                  <a:pt x="17652" y="45339"/>
                </a:cubicBezTo>
                <a:cubicBezTo>
                  <a:pt x="19685" y="46990"/>
                  <a:pt x="22479" y="47879"/>
                  <a:pt x="25908" y="47879"/>
                </a:cubicBezTo>
                <a:cubicBezTo>
                  <a:pt x="29591" y="47879"/>
                  <a:pt x="32130" y="47116"/>
                  <a:pt x="33908" y="45720"/>
                </a:cubicBezTo>
                <a:cubicBezTo>
                  <a:pt x="35686" y="44196"/>
                  <a:pt x="36448" y="42545"/>
                  <a:pt x="36448" y="40513"/>
                </a:cubicBezTo>
                <a:cubicBezTo>
                  <a:pt x="36448" y="38861"/>
                  <a:pt x="35686" y="37465"/>
                  <a:pt x="34163" y="36448"/>
                </a:cubicBezTo>
                <a:cubicBezTo>
                  <a:pt x="33147" y="35686"/>
                  <a:pt x="30480" y="34798"/>
                  <a:pt x="26289" y="33782"/>
                </a:cubicBezTo>
                <a:cubicBezTo>
                  <a:pt x="20573" y="32385"/>
                  <a:pt x="16636" y="31115"/>
                  <a:pt x="14351" y="30098"/>
                </a:cubicBezTo>
                <a:cubicBezTo>
                  <a:pt x="12192" y="28955"/>
                  <a:pt x="10541" y="27559"/>
                  <a:pt x="9398" y="25654"/>
                </a:cubicBezTo>
                <a:cubicBezTo>
                  <a:pt x="8255" y="23876"/>
                  <a:pt x="7747" y="21844"/>
                  <a:pt x="7747" y="19558"/>
                </a:cubicBezTo>
                <a:cubicBezTo>
                  <a:pt x="7747" y="17526"/>
                  <a:pt x="8127" y="15621"/>
                  <a:pt x="9144" y="13842"/>
                </a:cubicBezTo>
                <a:cubicBezTo>
                  <a:pt x="10033" y="12065"/>
                  <a:pt x="11302" y="10667"/>
                  <a:pt x="12954" y="9525"/>
                </a:cubicBezTo>
                <a:cubicBezTo>
                  <a:pt x="14097" y="8635"/>
                  <a:pt x="15748" y="7873"/>
                  <a:pt x="17907" y="7239"/>
                </a:cubicBezTo>
                <a:cubicBezTo>
                  <a:pt x="19939" y="6604"/>
                  <a:pt x="22225" y="6350"/>
                  <a:pt x="24638"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Freeform 3"/>
          <p:cNvSpPr/>
          <p:nvPr/>
        </p:nvSpPr>
        <p:spPr>
          <a:xfrm>
            <a:off x="2992373" y="4310379"/>
            <a:ext cx="54991" cy="60579"/>
          </a:xfrm>
          <a:custGeom>
            <a:avLst/>
            <a:gdLst>
              <a:gd name="connsiteX0" fmla="*/ 28448 w 54991"/>
              <a:gd name="connsiteY0" fmla="*/ 6350 h 60579"/>
              <a:gd name="connsiteX1" fmla="*/ 37973 w 54991"/>
              <a:gd name="connsiteY1" fmla="*/ 7747 h 60579"/>
              <a:gd name="connsiteX2" fmla="*/ 43307 w 54991"/>
              <a:gd name="connsiteY2" fmla="*/ 11176 h 60579"/>
              <a:gd name="connsiteX3" fmla="*/ 45720 w 54991"/>
              <a:gd name="connsiteY3" fmla="*/ 16510 h 60579"/>
              <a:gd name="connsiteX4" fmla="*/ 46101 w 54991"/>
              <a:gd name="connsiteY4" fmla="*/ 23622 h 60579"/>
              <a:gd name="connsiteX5" fmla="*/ 46101 w 54991"/>
              <a:gd name="connsiteY5" fmla="*/ 34035 h 60579"/>
              <a:gd name="connsiteX6" fmla="*/ 46608 w 54991"/>
              <a:gd name="connsiteY6" fmla="*/ 47752 h 60579"/>
              <a:gd name="connsiteX7" fmla="*/ 48641 w 54991"/>
              <a:gd name="connsiteY7" fmla="*/ 53213 h 60579"/>
              <a:gd name="connsiteX8" fmla="*/ 40513 w 54991"/>
              <a:gd name="connsiteY8" fmla="*/ 53213 h 60579"/>
              <a:gd name="connsiteX9" fmla="*/ 38861 w 54991"/>
              <a:gd name="connsiteY9" fmla="*/ 47498 h 60579"/>
              <a:gd name="connsiteX10" fmla="*/ 30607 w 54991"/>
              <a:gd name="connsiteY10" fmla="*/ 52704 h 60579"/>
              <a:gd name="connsiteX11" fmla="*/ 22098 w 54991"/>
              <a:gd name="connsiteY11" fmla="*/ 54229 h 60579"/>
              <a:gd name="connsiteX12" fmla="*/ 10414 w 54991"/>
              <a:gd name="connsiteY12" fmla="*/ 50546 h 60579"/>
              <a:gd name="connsiteX13" fmla="*/ 6350 w 54991"/>
              <a:gd name="connsiteY13" fmla="*/ 41148 h 60579"/>
              <a:gd name="connsiteX14" fmla="*/ 7874 w 54991"/>
              <a:gd name="connsiteY14" fmla="*/ 34925 h 60579"/>
              <a:gd name="connsiteX15" fmla="*/ 11938 w 54991"/>
              <a:gd name="connsiteY15" fmla="*/ 30479 h 60579"/>
              <a:gd name="connsiteX16" fmla="*/ 17526 w 54991"/>
              <a:gd name="connsiteY16" fmla="*/ 27940 h 60579"/>
              <a:gd name="connsiteX17" fmla="*/ 24383 w 54991"/>
              <a:gd name="connsiteY17" fmla="*/ 26797 h 60579"/>
              <a:gd name="connsiteX18" fmla="*/ 38227 w 54991"/>
              <a:gd name="connsiteY18" fmla="*/ 24129 h 60579"/>
              <a:gd name="connsiteX19" fmla="*/ 38354 w 54991"/>
              <a:gd name="connsiteY19" fmla="*/ 22098 h 60579"/>
              <a:gd name="connsiteX20" fmla="*/ 36068 w 54991"/>
              <a:gd name="connsiteY20" fmla="*/ 15366 h 60579"/>
              <a:gd name="connsiteX21" fmla="*/ 27305 w 54991"/>
              <a:gd name="connsiteY21" fmla="*/ 12700 h 60579"/>
              <a:gd name="connsiteX22" fmla="*/ 19177 w 54991"/>
              <a:gd name="connsiteY22" fmla="*/ 14732 h 60579"/>
              <a:gd name="connsiteX23" fmla="*/ 15367 w 54991"/>
              <a:gd name="connsiteY23" fmla="*/ 21463 h 60579"/>
              <a:gd name="connsiteX24" fmla="*/ 7747 w 54991"/>
              <a:gd name="connsiteY24" fmla="*/ 20447 h 60579"/>
              <a:gd name="connsiteX25" fmla="*/ 11176 w 54991"/>
              <a:gd name="connsiteY25" fmla="*/ 12573 h 60579"/>
              <a:gd name="connsiteX26" fmla="*/ 18033 w 54991"/>
              <a:gd name="connsiteY26" fmla="*/ 8001 h 60579"/>
              <a:gd name="connsiteX27" fmla="*/ 28448 w 54991"/>
              <a:gd name="connsiteY27" fmla="*/ 6350 h 605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54991" h="60579">
                <a:moveTo>
                  <a:pt x="28448" y="6350"/>
                </a:moveTo>
                <a:cubicBezTo>
                  <a:pt x="32258" y="6350"/>
                  <a:pt x="35433" y="6730"/>
                  <a:pt x="37973" y="7747"/>
                </a:cubicBezTo>
                <a:cubicBezTo>
                  <a:pt x="40386" y="8635"/>
                  <a:pt x="42164" y="9779"/>
                  <a:pt x="43307" y="11176"/>
                </a:cubicBezTo>
                <a:cubicBezTo>
                  <a:pt x="44450" y="12573"/>
                  <a:pt x="45339" y="14351"/>
                  <a:pt x="45720" y="16510"/>
                </a:cubicBezTo>
                <a:cubicBezTo>
                  <a:pt x="45974" y="17779"/>
                  <a:pt x="46101" y="20192"/>
                  <a:pt x="46101" y="23622"/>
                </a:cubicBezTo>
                <a:lnTo>
                  <a:pt x="46101" y="34035"/>
                </a:lnTo>
                <a:cubicBezTo>
                  <a:pt x="46101" y="41275"/>
                  <a:pt x="46227" y="45847"/>
                  <a:pt x="46608" y="47752"/>
                </a:cubicBezTo>
                <a:cubicBezTo>
                  <a:pt x="46990" y="49657"/>
                  <a:pt x="47625" y="51435"/>
                  <a:pt x="48641" y="53213"/>
                </a:cubicBezTo>
                <a:lnTo>
                  <a:pt x="40513" y="53213"/>
                </a:lnTo>
                <a:cubicBezTo>
                  <a:pt x="39624" y="51561"/>
                  <a:pt x="39116" y="49657"/>
                  <a:pt x="38861" y="47498"/>
                </a:cubicBezTo>
                <a:cubicBezTo>
                  <a:pt x="36068" y="50038"/>
                  <a:pt x="33274" y="51689"/>
                  <a:pt x="30607" y="52704"/>
                </a:cubicBezTo>
                <a:cubicBezTo>
                  <a:pt x="27940" y="53721"/>
                  <a:pt x="25146" y="54229"/>
                  <a:pt x="22098" y="54229"/>
                </a:cubicBezTo>
                <a:cubicBezTo>
                  <a:pt x="17018" y="54229"/>
                  <a:pt x="13080" y="52959"/>
                  <a:pt x="10414" y="50546"/>
                </a:cubicBezTo>
                <a:cubicBezTo>
                  <a:pt x="7747" y="48133"/>
                  <a:pt x="6350" y="44958"/>
                  <a:pt x="6350" y="41148"/>
                </a:cubicBezTo>
                <a:cubicBezTo>
                  <a:pt x="6350" y="38861"/>
                  <a:pt x="6858" y="36829"/>
                  <a:pt x="7874" y="34925"/>
                </a:cubicBezTo>
                <a:cubicBezTo>
                  <a:pt x="8890" y="33147"/>
                  <a:pt x="10286" y="31623"/>
                  <a:pt x="11938" y="30479"/>
                </a:cubicBezTo>
                <a:cubicBezTo>
                  <a:pt x="13589" y="29336"/>
                  <a:pt x="15494" y="28575"/>
                  <a:pt x="17526" y="27940"/>
                </a:cubicBezTo>
                <a:cubicBezTo>
                  <a:pt x="19050" y="27559"/>
                  <a:pt x="21336" y="27178"/>
                  <a:pt x="24383" y="26797"/>
                </a:cubicBezTo>
                <a:cubicBezTo>
                  <a:pt x="30733" y="26035"/>
                  <a:pt x="35305" y="25146"/>
                  <a:pt x="38227" y="24129"/>
                </a:cubicBezTo>
                <a:cubicBezTo>
                  <a:pt x="38354" y="22986"/>
                  <a:pt x="38354" y="22352"/>
                  <a:pt x="38354" y="22098"/>
                </a:cubicBezTo>
                <a:cubicBezTo>
                  <a:pt x="38354" y="18923"/>
                  <a:pt x="37592" y="16636"/>
                  <a:pt x="36068" y="15366"/>
                </a:cubicBezTo>
                <a:cubicBezTo>
                  <a:pt x="34163" y="13589"/>
                  <a:pt x="31115" y="12700"/>
                  <a:pt x="27305" y="12700"/>
                </a:cubicBezTo>
                <a:cubicBezTo>
                  <a:pt x="23622" y="12700"/>
                  <a:pt x="20955" y="13461"/>
                  <a:pt x="19177" y="14732"/>
                </a:cubicBezTo>
                <a:cubicBezTo>
                  <a:pt x="17399" y="16002"/>
                  <a:pt x="16129" y="18288"/>
                  <a:pt x="15367" y="21463"/>
                </a:cubicBezTo>
                <a:lnTo>
                  <a:pt x="7747" y="20447"/>
                </a:lnTo>
                <a:cubicBezTo>
                  <a:pt x="8382" y="17145"/>
                  <a:pt x="9525" y="14604"/>
                  <a:pt x="11176" y="12573"/>
                </a:cubicBezTo>
                <a:cubicBezTo>
                  <a:pt x="12700" y="10541"/>
                  <a:pt x="14986" y="9016"/>
                  <a:pt x="18033" y="8001"/>
                </a:cubicBezTo>
                <a:cubicBezTo>
                  <a:pt x="20955" y="6858"/>
                  <a:pt x="24383" y="6350"/>
                  <a:pt x="28448"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Freeform 3"/>
          <p:cNvSpPr/>
          <p:nvPr/>
        </p:nvSpPr>
        <p:spPr>
          <a:xfrm>
            <a:off x="3083686" y="4295394"/>
            <a:ext cx="35052" cy="75183"/>
          </a:xfrm>
          <a:custGeom>
            <a:avLst/>
            <a:gdLst>
              <a:gd name="connsiteX0" fmla="*/ 19811 w 35052"/>
              <a:gd name="connsiteY0" fmla="*/ 6350 h 75183"/>
              <a:gd name="connsiteX1" fmla="*/ 19811 w 35052"/>
              <a:gd name="connsiteY1" fmla="*/ 22352 h 75183"/>
              <a:gd name="connsiteX2" fmla="*/ 27558 w 35052"/>
              <a:gd name="connsiteY2" fmla="*/ 22352 h 75183"/>
              <a:gd name="connsiteX3" fmla="*/ 27558 w 35052"/>
              <a:gd name="connsiteY3" fmla="*/ 28447 h 75183"/>
              <a:gd name="connsiteX4" fmla="*/ 19811 w 35052"/>
              <a:gd name="connsiteY4" fmla="*/ 28447 h 75183"/>
              <a:gd name="connsiteX5" fmla="*/ 19811 w 35052"/>
              <a:gd name="connsiteY5" fmla="*/ 55245 h 75183"/>
              <a:gd name="connsiteX6" fmla="*/ 20192 w 35052"/>
              <a:gd name="connsiteY6" fmla="*/ 59435 h 75183"/>
              <a:gd name="connsiteX7" fmla="*/ 21589 w 35052"/>
              <a:gd name="connsiteY7" fmla="*/ 60959 h 75183"/>
              <a:gd name="connsiteX8" fmla="*/ 24257 w 35052"/>
              <a:gd name="connsiteY8" fmla="*/ 61595 h 75183"/>
              <a:gd name="connsiteX9" fmla="*/ 27558 w 35052"/>
              <a:gd name="connsiteY9" fmla="*/ 61214 h 75183"/>
              <a:gd name="connsiteX10" fmla="*/ 28702 w 35052"/>
              <a:gd name="connsiteY10" fmla="*/ 68071 h 75183"/>
              <a:gd name="connsiteX11" fmla="*/ 22860 w 35052"/>
              <a:gd name="connsiteY11" fmla="*/ 68834 h 75183"/>
              <a:gd name="connsiteX12" fmla="*/ 16255 w 35052"/>
              <a:gd name="connsiteY12" fmla="*/ 67436 h 75183"/>
              <a:gd name="connsiteX13" fmla="*/ 13080 w 35052"/>
              <a:gd name="connsiteY13" fmla="*/ 63880 h 75183"/>
              <a:gd name="connsiteX14" fmla="*/ 12064 w 35052"/>
              <a:gd name="connsiteY14" fmla="*/ 54736 h 75183"/>
              <a:gd name="connsiteX15" fmla="*/ 12064 w 35052"/>
              <a:gd name="connsiteY15" fmla="*/ 28447 h 75183"/>
              <a:gd name="connsiteX16" fmla="*/ 6350 w 35052"/>
              <a:gd name="connsiteY16" fmla="*/ 28447 h 75183"/>
              <a:gd name="connsiteX17" fmla="*/ 6350 w 35052"/>
              <a:gd name="connsiteY17" fmla="*/ 22352 h 75183"/>
              <a:gd name="connsiteX18" fmla="*/ 12064 w 35052"/>
              <a:gd name="connsiteY18" fmla="*/ 22352 h 75183"/>
              <a:gd name="connsiteX19" fmla="*/ 12064 w 35052"/>
              <a:gd name="connsiteY19" fmla="*/ 11048 h 75183"/>
              <a:gd name="connsiteX20" fmla="*/ 19811 w 35052"/>
              <a:gd name="connsiteY20" fmla="*/ 6350 h 751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5052" h="75183">
                <a:moveTo>
                  <a:pt x="19811" y="6350"/>
                </a:moveTo>
                <a:lnTo>
                  <a:pt x="19811" y="22352"/>
                </a:lnTo>
                <a:lnTo>
                  <a:pt x="27558" y="22352"/>
                </a:lnTo>
                <a:lnTo>
                  <a:pt x="27558" y="28447"/>
                </a:lnTo>
                <a:lnTo>
                  <a:pt x="19811" y="28447"/>
                </a:lnTo>
                <a:lnTo>
                  <a:pt x="19811" y="55245"/>
                </a:lnTo>
                <a:cubicBezTo>
                  <a:pt x="19811" y="57403"/>
                  <a:pt x="19939" y="58801"/>
                  <a:pt x="20192" y="59435"/>
                </a:cubicBezTo>
                <a:cubicBezTo>
                  <a:pt x="20447" y="60071"/>
                  <a:pt x="20955" y="60578"/>
                  <a:pt x="21589" y="60959"/>
                </a:cubicBezTo>
                <a:cubicBezTo>
                  <a:pt x="22225" y="61340"/>
                  <a:pt x="23114" y="61595"/>
                  <a:pt x="24257" y="61595"/>
                </a:cubicBezTo>
                <a:cubicBezTo>
                  <a:pt x="25019" y="61595"/>
                  <a:pt x="26161" y="61467"/>
                  <a:pt x="27558" y="61214"/>
                </a:cubicBezTo>
                <a:lnTo>
                  <a:pt x="28702" y="68071"/>
                </a:lnTo>
                <a:cubicBezTo>
                  <a:pt x="26542" y="68579"/>
                  <a:pt x="24638" y="68834"/>
                  <a:pt x="22860" y="68834"/>
                </a:cubicBezTo>
                <a:cubicBezTo>
                  <a:pt x="20066" y="68834"/>
                  <a:pt x="17907" y="68326"/>
                  <a:pt x="16255" y="67436"/>
                </a:cubicBezTo>
                <a:cubicBezTo>
                  <a:pt x="14732" y="66547"/>
                  <a:pt x="13716" y="65404"/>
                  <a:pt x="13080" y="63880"/>
                </a:cubicBezTo>
                <a:cubicBezTo>
                  <a:pt x="12445" y="62484"/>
                  <a:pt x="12064" y="59435"/>
                  <a:pt x="12064" y="54736"/>
                </a:cubicBezTo>
                <a:lnTo>
                  <a:pt x="12064" y="28447"/>
                </a:lnTo>
                <a:lnTo>
                  <a:pt x="6350" y="28447"/>
                </a:lnTo>
                <a:lnTo>
                  <a:pt x="6350" y="22352"/>
                </a:lnTo>
                <a:lnTo>
                  <a:pt x="12064" y="22352"/>
                </a:lnTo>
                <a:lnTo>
                  <a:pt x="12064" y="11048"/>
                </a:lnTo>
                <a:lnTo>
                  <a:pt x="19811"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Freeform 3"/>
          <p:cNvSpPr/>
          <p:nvPr/>
        </p:nvSpPr>
        <p:spPr>
          <a:xfrm>
            <a:off x="2936748" y="4293996"/>
            <a:ext cx="59944" cy="75946"/>
          </a:xfrm>
          <a:custGeom>
            <a:avLst/>
            <a:gdLst>
              <a:gd name="connsiteX0" fmla="*/ 6350 w 59944"/>
              <a:gd name="connsiteY0" fmla="*/ 6350 h 75946"/>
              <a:gd name="connsiteX1" fmla="*/ 52069 w 59944"/>
              <a:gd name="connsiteY1" fmla="*/ 6350 h 75946"/>
              <a:gd name="connsiteX2" fmla="*/ 52069 w 59944"/>
              <a:gd name="connsiteY2" fmla="*/ 13716 h 75946"/>
              <a:gd name="connsiteX3" fmla="*/ 14731 w 59944"/>
              <a:gd name="connsiteY3" fmla="*/ 13716 h 75946"/>
              <a:gd name="connsiteX4" fmla="*/ 14731 w 59944"/>
              <a:gd name="connsiteY4" fmla="*/ 33147 h 75946"/>
              <a:gd name="connsiteX5" fmla="*/ 49783 w 59944"/>
              <a:gd name="connsiteY5" fmla="*/ 33147 h 75946"/>
              <a:gd name="connsiteX6" fmla="*/ 49783 w 59944"/>
              <a:gd name="connsiteY6" fmla="*/ 40640 h 75946"/>
              <a:gd name="connsiteX7" fmla="*/ 14731 w 59944"/>
              <a:gd name="connsiteY7" fmla="*/ 40640 h 75946"/>
              <a:gd name="connsiteX8" fmla="*/ 14731 w 59944"/>
              <a:gd name="connsiteY8" fmla="*/ 62103 h 75946"/>
              <a:gd name="connsiteX9" fmla="*/ 53594 w 59944"/>
              <a:gd name="connsiteY9" fmla="*/ 62103 h 75946"/>
              <a:gd name="connsiteX10" fmla="*/ 53594 w 59944"/>
              <a:gd name="connsiteY10" fmla="*/ 69596 h 75946"/>
              <a:gd name="connsiteX11" fmla="*/ 6350 w 59944"/>
              <a:gd name="connsiteY11" fmla="*/ 69596 h 75946"/>
              <a:gd name="connsiteX12" fmla="*/ 6350 w 59944"/>
              <a:gd name="connsiteY12"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59944" h="75946">
                <a:moveTo>
                  <a:pt x="6350" y="6350"/>
                </a:moveTo>
                <a:lnTo>
                  <a:pt x="52069" y="6350"/>
                </a:lnTo>
                <a:lnTo>
                  <a:pt x="52069" y="13716"/>
                </a:lnTo>
                <a:lnTo>
                  <a:pt x="14731" y="13716"/>
                </a:lnTo>
                <a:lnTo>
                  <a:pt x="14731" y="33147"/>
                </a:lnTo>
                <a:lnTo>
                  <a:pt x="49783" y="33147"/>
                </a:lnTo>
                <a:lnTo>
                  <a:pt x="49783" y="40640"/>
                </a:lnTo>
                <a:lnTo>
                  <a:pt x="14731" y="40640"/>
                </a:lnTo>
                <a:lnTo>
                  <a:pt x="14731" y="62103"/>
                </a:lnTo>
                <a:lnTo>
                  <a:pt x="53594" y="62103"/>
                </a:lnTo>
                <a:lnTo>
                  <a:pt x="53594" y="69596"/>
                </a:lnTo>
                <a:lnTo>
                  <a:pt x="6350" y="695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Freeform 3"/>
          <p:cNvSpPr/>
          <p:nvPr/>
        </p:nvSpPr>
        <p:spPr>
          <a:xfrm>
            <a:off x="3059429" y="4424426"/>
            <a:ext cx="42037" cy="64389"/>
          </a:xfrm>
          <a:custGeom>
            <a:avLst/>
            <a:gdLst>
              <a:gd name="connsiteX0" fmla="*/ 0 w 42037"/>
              <a:gd name="connsiteY0" fmla="*/ 0 h 64389"/>
              <a:gd name="connsiteX1" fmla="*/ 8382 w 42037"/>
              <a:gd name="connsiteY1" fmla="*/ 0 h 64389"/>
              <a:gd name="connsiteX2" fmla="*/ 17907 w 42037"/>
              <a:gd name="connsiteY2" fmla="*/ 26542 h 64389"/>
              <a:gd name="connsiteX3" fmla="*/ 21209 w 42037"/>
              <a:gd name="connsiteY3" fmla="*/ 37210 h 64389"/>
              <a:gd name="connsiteX4" fmla="*/ 24511 w 42037"/>
              <a:gd name="connsiteY4" fmla="*/ 26670 h 64389"/>
              <a:gd name="connsiteX5" fmla="*/ 34290 w 42037"/>
              <a:gd name="connsiteY5" fmla="*/ 0 h 64389"/>
              <a:gd name="connsiteX6" fmla="*/ 42037 w 42037"/>
              <a:gd name="connsiteY6" fmla="*/ 0 h 64389"/>
              <a:gd name="connsiteX7" fmla="*/ 24638 w 42037"/>
              <a:gd name="connsiteY7" fmla="*/ 46608 h 64389"/>
              <a:gd name="connsiteX8" fmla="*/ 20193 w 42037"/>
              <a:gd name="connsiteY8" fmla="*/ 57022 h 64389"/>
              <a:gd name="connsiteX9" fmla="*/ 15494 w 42037"/>
              <a:gd name="connsiteY9" fmla="*/ 62610 h 64389"/>
              <a:gd name="connsiteX10" fmla="*/ 9144 w 42037"/>
              <a:gd name="connsiteY10" fmla="*/ 64389 h 64389"/>
              <a:gd name="connsiteX11" fmla="*/ 4064 w 42037"/>
              <a:gd name="connsiteY11" fmla="*/ 63500 h 64389"/>
              <a:gd name="connsiteX12" fmla="*/ 3175 w 42037"/>
              <a:gd name="connsiteY12" fmla="*/ 56133 h 64389"/>
              <a:gd name="connsiteX13" fmla="*/ 7620 w 42037"/>
              <a:gd name="connsiteY13" fmla="*/ 56895 h 64389"/>
              <a:gd name="connsiteX14" fmla="*/ 11811 w 42037"/>
              <a:gd name="connsiteY14" fmla="*/ 56007 h 64389"/>
              <a:gd name="connsiteX15" fmla="*/ 14351 w 42037"/>
              <a:gd name="connsiteY15" fmla="*/ 53594 h 64389"/>
              <a:gd name="connsiteX16" fmla="*/ 16764 w 42037"/>
              <a:gd name="connsiteY16" fmla="*/ 47878 h 64389"/>
              <a:gd name="connsiteX17" fmla="*/ 17399 w 42037"/>
              <a:gd name="connsiteY17" fmla="*/ 45973 h 64389"/>
              <a:gd name="connsiteX18" fmla="*/ 0 w 42037"/>
              <a:gd name="connsiteY18" fmla="*/ 0 h 643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2037" h="64389">
                <a:moveTo>
                  <a:pt x="0" y="0"/>
                </a:moveTo>
                <a:lnTo>
                  <a:pt x="8382" y="0"/>
                </a:lnTo>
                <a:lnTo>
                  <a:pt x="17907" y="26542"/>
                </a:lnTo>
                <a:cubicBezTo>
                  <a:pt x="19177" y="29971"/>
                  <a:pt x="20320" y="33401"/>
                  <a:pt x="21209" y="37210"/>
                </a:cubicBezTo>
                <a:cubicBezTo>
                  <a:pt x="22098" y="33654"/>
                  <a:pt x="23241" y="30098"/>
                  <a:pt x="24511" y="26670"/>
                </a:cubicBezTo>
                <a:lnTo>
                  <a:pt x="34290" y="0"/>
                </a:lnTo>
                <a:lnTo>
                  <a:pt x="42037" y="0"/>
                </a:lnTo>
                <a:lnTo>
                  <a:pt x="24638" y="46608"/>
                </a:lnTo>
                <a:cubicBezTo>
                  <a:pt x="22733" y="51689"/>
                  <a:pt x="21209" y="55117"/>
                  <a:pt x="20193" y="57022"/>
                </a:cubicBezTo>
                <a:cubicBezTo>
                  <a:pt x="18796" y="59563"/>
                  <a:pt x="17272" y="61467"/>
                  <a:pt x="15494" y="62610"/>
                </a:cubicBezTo>
                <a:cubicBezTo>
                  <a:pt x="13716" y="63880"/>
                  <a:pt x="11557" y="64389"/>
                  <a:pt x="9144" y="64389"/>
                </a:cubicBezTo>
                <a:cubicBezTo>
                  <a:pt x="7620" y="64389"/>
                  <a:pt x="5969" y="64134"/>
                  <a:pt x="4064" y="63500"/>
                </a:cubicBezTo>
                <a:lnTo>
                  <a:pt x="3175" y="56133"/>
                </a:lnTo>
                <a:cubicBezTo>
                  <a:pt x="4952" y="56641"/>
                  <a:pt x="6350" y="56895"/>
                  <a:pt x="7620" y="56895"/>
                </a:cubicBezTo>
                <a:cubicBezTo>
                  <a:pt x="9398" y="56895"/>
                  <a:pt x="10795" y="56641"/>
                  <a:pt x="11811" y="56007"/>
                </a:cubicBezTo>
                <a:cubicBezTo>
                  <a:pt x="12827" y="55498"/>
                  <a:pt x="13716" y="54609"/>
                  <a:pt x="14351" y="53594"/>
                </a:cubicBezTo>
                <a:cubicBezTo>
                  <a:pt x="14859" y="52832"/>
                  <a:pt x="15621" y="50927"/>
                  <a:pt x="16764" y="47878"/>
                </a:cubicBezTo>
                <a:cubicBezTo>
                  <a:pt x="16891" y="47370"/>
                  <a:pt x="17145" y="46735"/>
                  <a:pt x="17399" y="45973"/>
                </a:cubicBez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Freeform 3"/>
          <p:cNvSpPr/>
          <p:nvPr/>
        </p:nvSpPr>
        <p:spPr>
          <a:xfrm>
            <a:off x="3019679" y="4424426"/>
            <a:ext cx="7747" cy="45846"/>
          </a:xfrm>
          <a:custGeom>
            <a:avLst/>
            <a:gdLst>
              <a:gd name="connsiteX0" fmla="*/ 3873 w 7747"/>
              <a:gd name="connsiteY0" fmla="*/ 0 h 45846"/>
              <a:gd name="connsiteX1" fmla="*/ 3873 w 7747"/>
              <a:gd name="connsiteY1" fmla="*/ 45846 h 45846"/>
            </a:gdLst>
            <a:ahLst/>
            <a:cxnLst>
              <a:cxn ang="0">
                <a:pos x="connsiteX0" y="connsiteY0"/>
              </a:cxn>
              <a:cxn ang="1">
                <a:pos x="connsiteX1" y="connsiteY1"/>
              </a:cxn>
            </a:cxnLst>
            <a:rect l="l" t="t" r="r" b="b"/>
            <a:pathLst>
              <a:path w="7747" h="45846">
                <a:moveTo>
                  <a:pt x="3873" y="0"/>
                </a:moveTo>
                <a:lnTo>
                  <a:pt x="3873" y="45846"/>
                </a:lnTo>
              </a:path>
            </a:pathLst>
          </a:custGeom>
          <a:ln w="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Freeform 3"/>
          <p:cNvSpPr/>
          <p:nvPr/>
        </p:nvSpPr>
        <p:spPr>
          <a:xfrm>
            <a:off x="3035173" y="4408423"/>
            <a:ext cx="22351" cy="62484"/>
          </a:xfrm>
          <a:custGeom>
            <a:avLst/>
            <a:gdLst>
              <a:gd name="connsiteX0" fmla="*/ 13461 w 22351"/>
              <a:gd name="connsiteY0" fmla="*/ 0 h 62484"/>
              <a:gd name="connsiteX1" fmla="*/ 13461 w 22351"/>
              <a:gd name="connsiteY1" fmla="*/ 16002 h 62484"/>
              <a:gd name="connsiteX2" fmla="*/ 21208 w 22351"/>
              <a:gd name="connsiteY2" fmla="*/ 16002 h 62484"/>
              <a:gd name="connsiteX3" fmla="*/ 21208 w 22351"/>
              <a:gd name="connsiteY3" fmla="*/ 22097 h 62484"/>
              <a:gd name="connsiteX4" fmla="*/ 13461 w 22351"/>
              <a:gd name="connsiteY4" fmla="*/ 22097 h 62484"/>
              <a:gd name="connsiteX5" fmla="*/ 13461 w 22351"/>
              <a:gd name="connsiteY5" fmla="*/ 48895 h 62484"/>
              <a:gd name="connsiteX6" fmla="*/ 13842 w 22351"/>
              <a:gd name="connsiteY6" fmla="*/ 53085 h 62484"/>
              <a:gd name="connsiteX7" fmla="*/ 15239 w 22351"/>
              <a:gd name="connsiteY7" fmla="*/ 54610 h 62484"/>
              <a:gd name="connsiteX8" fmla="*/ 17906 w 22351"/>
              <a:gd name="connsiteY8" fmla="*/ 55245 h 62484"/>
              <a:gd name="connsiteX9" fmla="*/ 21208 w 22351"/>
              <a:gd name="connsiteY9" fmla="*/ 54864 h 62484"/>
              <a:gd name="connsiteX10" fmla="*/ 22351 w 22351"/>
              <a:gd name="connsiteY10" fmla="*/ 61722 h 62484"/>
              <a:gd name="connsiteX11" fmla="*/ 16509 w 22351"/>
              <a:gd name="connsiteY11" fmla="*/ 62484 h 62484"/>
              <a:gd name="connsiteX12" fmla="*/ 9905 w 22351"/>
              <a:gd name="connsiteY12" fmla="*/ 61086 h 62484"/>
              <a:gd name="connsiteX13" fmla="*/ 6730 w 22351"/>
              <a:gd name="connsiteY13" fmla="*/ 57530 h 62484"/>
              <a:gd name="connsiteX14" fmla="*/ 5714 w 22351"/>
              <a:gd name="connsiteY14" fmla="*/ 48386 h 62484"/>
              <a:gd name="connsiteX15" fmla="*/ 5714 w 22351"/>
              <a:gd name="connsiteY15" fmla="*/ 22097 h 62484"/>
              <a:gd name="connsiteX16" fmla="*/ 0 w 22351"/>
              <a:gd name="connsiteY16" fmla="*/ 22097 h 62484"/>
              <a:gd name="connsiteX17" fmla="*/ 0 w 22351"/>
              <a:gd name="connsiteY17" fmla="*/ 16002 h 62484"/>
              <a:gd name="connsiteX18" fmla="*/ 5714 w 22351"/>
              <a:gd name="connsiteY18" fmla="*/ 16002 h 62484"/>
              <a:gd name="connsiteX19" fmla="*/ 5714 w 22351"/>
              <a:gd name="connsiteY19" fmla="*/ 4698 h 62484"/>
              <a:gd name="connsiteX20" fmla="*/ 13461 w 22351"/>
              <a:gd name="connsiteY20" fmla="*/ 0 h 624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22351" h="62484">
                <a:moveTo>
                  <a:pt x="13461" y="0"/>
                </a:moveTo>
                <a:lnTo>
                  <a:pt x="13461" y="16002"/>
                </a:lnTo>
                <a:lnTo>
                  <a:pt x="21208" y="16002"/>
                </a:lnTo>
                <a:lnTo>
                  <a:pt x="21208" y="22097"/>
                </a:lnTo>
                <a:lnTo>
                  <a:pt x="13461" y="22097"/>
                </a:lnTo>
                <a:lnTo>
                  <a:pt x="13461" y="48895"/>
                </a:lnTo>
                <a:cubicBezTo>
                  <a:pt x="13461" y="51054"/>
                  <a:pt x="13588" y="52451"/>
                  <a:pt x="13842" y="53085"/>
                </a:cubicBezTo>
                <a:cubicBezTo>
                  <a:pt x="14097" y="53721"/>
                  <a:pt x="14604" y="54229"/>
                  <a:pt x="15239" y="54610"/>
                </a:cubicBezTo>
                <a:cubicBezTo>
                  <a:pt x="15875" y="54991"/>
                  <a:pt x="16763" y="55245"/>
                  <a:pt x="17906" y="55245"/>
                </a:cubicBezTo>
                <a:cubicBezTo>
                  <a:pt x="18669" y="55245"/>
                  <a:pt x="19811" y="55117"/>
                  <a:pt x="21208" y="54864"/>
                </a:cubicBezTo>
                <a:lnTo>
                  <a:pt x="22351" y="61722"/>
                </a:lnTo>
                <a:cubicBezTo>
                  <a:pt x="20192" y="62229"/>
                  <a:pt x="18287" y="62484"/>
                  <a:pt x="16509" y="62484"/>
                </a:cubicBezTo>
                <a:cubicBezTo>
                  <a:pt x="13716" y="62484"/>
                  <a:pt x="11556" y="61976"/>
                  <a:pt x="9905" y="61086"/>
                </a:cubicBezTo>
                <a:cubicBezTo>
                  <a:pt x="8381" y="60197"/>
                  <a:pt x="7366" y="59054"/>
                  <a:pt x="6730" y="57530"/>
                </a:cubicBezTo>
                <a:cubicBezTo>
                  <a:pt x="6095" y="56134"/>
                  <a:pt x="5714" y="53085"/>
                  <a:pt x="5714" y="48386"/>
                </a:cubicBezTo>
                <a:lnTo>
                  <a:pt x="5714" y="22097"/>
                </a:lnTo>
                <a:lnTo>
                  <a:pt x="0" y="22097"/>
                </a:lnTo>
                <a:lnTo>
                  <a:pt x="0" y="16002"/>
                </a:lnTo>
                <a:lnTo>
                  <a:pt x="5714" y="16002"/>
                </a:lnTo>
                <a:lnTo>
                  <a:pt x="5714" y="4698"/>
                </a:lnTo>
                <a:lnTo>
                  <a:pt x="13461"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Freeform 3"/>
          <p:cNvSpPr/>
          <p:nvPr/>
        </p:nvSpPr>
        <p:spPr>
          <a:xfrm>
            <a:off x="3019679" y="4407027"/>
            <a:ext cx="7747" cy="8890"/>
          </a:xfrm>
          <a:custGeom>
            <a:avLst/>
            <a:gdLst>
              <a:gd name="connsiteX0" fmla="*/ 0 w 7747"/>
              <a:gd name="connsiteY0" fmla="*/ 0 h 8890"/>
              <a:gd name="connsiteX1" fmla="*/ 7747 w 7747"/>
              <a:gd name="connsiteY1" fmla="*/ 0 h 8890"/>
              <a:gd name="connsiteX2" fmla="*/ 7747 w 7747"/>
              <a:gd name="connsiteY2" fmla="*/ 8889 h 8890"/>
              <a:gd name="connsiteX3" fmla="*/ 0 w 7747"/>
              <a:gd name="connsiteY3" fmla="*/ 8889 h 8890"/>
              <a:gd name="connsiteX4" fmla="*/ 0 w 7747"/>
              <a:gd name="connsiteY4" fmla="*/ 0 h 88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47" h="8890">
                <a:moveTo>
                  <a:pt x="0" y="0"/>
                </a:moveTo>
                <a:lnTo>
                  <a:pt x="7747" y="0"/>
                </a:lnTo>
                <a:lnTo>
                  <a:pt x="7747" y="8889"/>
                </a:lnTo>
                <a:lnTo>
                  <a:pt x="0" y="8889"/>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3"/>
          <p:cNvSpPr/>
          <p:nvPr/>
        </p:nvSpPr>
        <p:spPr>
          <a:xfrm>
            <a:off x="2954273" y="4405884"/>
            <a:ext cx="55880" cy="65404"/>
          </a:xfrm>
          <a:custGeom>
            <a:avLst/>
            <a:gdLst>
              <a:gd name="connsiteX0" fmla="*/ 29845 w 55880"/>
              <a:gd name="connsiteY0" fmla="*/ 0 h 65404"/>
              <a:gd name="connsiteX1" fmla="*/ 45847 w 55880"/>
              <a:gd name="connsiteY1" fmla="*/ 4825 h 65404"/>
              <a:gd name="connsiteX2" fmla="*/ 54864 w 55880"/>
              <a:gd name="connsiteY2" fmla="*/ 18414 h 65404"/>
              <a:gd name="connsiteX3" fmla="*/ 46608 w 55880"/>
              <a:gd name="connsiteY3" fmla="*/ 20446 h 65404"/>
              <a:gd name="connsiteX4" fmla="*/ 40132 w 55880"/>
              <a:gd name="connsiteY4" fmla="*/ 10286 h 65404"/>
              <a:gd name="connsiteX5" fmla="*/ 29718 w 55880"/>
              <a:gd name="connsiteY5" fmla="*/ 7238 h 65404"/>
              <a:gd name="connsiteX6" fmla="*/ 17526 w 55880"/>
              <a:gd name="connsiteY6" fmla="*/ 10667 h 65404"/>
              <a:gd name="connsiteX7" fmla="*/ 10541 w 55880"/>
              <a:gd name="connsiteY7" fmla="*/ 20065 h 65404"/>
              <a:gd name="connsiteX8" fmla="*/ 8636 w 55880"/>
              <a:gd name="connsiteY8" fmla="*/ 32257 h 65404"/>
              <a:gd name="connsiteX9" fmla="*/ 10922 w 55880"/>
              <a:gd name="connsiteY9" fmla="*/ 46354 h 65404"/>
              <a:gd name="connsiteX10" fmla="*/ 18288 w 55880"/>
              <a:gd name="connsiteY10" fmla="*/ 55371 h 65404"/>
              <a:gd name="connsiteX11" fmla="*/ 28955 w 55880"/>
              <a:gd name="connsiteY11" fmla="*/ 58292 h 65404"/>
              <a:gd name="connsiteX12" fmla="*/ 40894 w 55880"/>
              <a:gd name="connsiteY12" fmla="*/ 54228 h 65404"/>
              <a:gd name="connsiteX13" fmla="*/ 47498 w 55880"/>
              <a:gd name="connsiteY13" fmla="*/ 42163 h 65404"/>
              <a:gd name="connsiteX14" fmla="*/ 55880 w 55880"/>
              <a:gd name="connsiteY14" fmla="*/ 44322 h 65404"/>
              <a:gd name="connsiteX15" fmla="*/ 46482 w 55880"/>
              <a:gd name="connsiteY15" fmla="*/ 60070 h 65404"/>
              <a:gd name="connsiteX16" fmla="*/ 29718 w 55880"/>
              <a:gd name="connsiteY16" fmla="*/ 65404 h 65404"/>
              <a:gd name="connsiteX17" fmla="*/ 13080 w 55880"/>
              <a:gd name="connsiteY17" fmla="*/ 61340 h 65404"/>
              <a:gd name="connsiteX18" fmla="*/ 3302 w 55880"/>
              <a:gd name="connsiteY18" fmla="*/ 49275 h 65404"/>
              <a:gd name="connsiteX19" fmla="*/ 0 w 55880"/>
              <a:gd name="connsiteY19" fmla="*/ 32257 h 65404"/>
              <a:gd name="connsiteX20" fmla="*/ 3683 w 55880"/>
              <a:gd name="connsiteY20" fmla="*/ 14985 h 65404"/>
              <a:gd name="connsiteX21" fmla="*/ 14477 w 55880"/>
              <a:gd name="connsiteY21" fmla="*/ 3809 h 65404"/>
              <a:gd name="connsiteX22" fmla="*/ 29845 w 55880"/>
              <a:gd name="connsiteY22" fmla="*/ 0 h 654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55880" h="65404">
                <a:moveTo>
                  <a:pt x="29845" y="0"/>
                </a:moveTo>
                <a:cubicBezTo>
                  <a:pt x="36195" y="0"/>
                  <a:pt x="41529" y="1650"/>
                  <a:pt x="45847" y="4825"/>
                </a:cubicBezTo>
                <a:cubicBezTo>
                  <a:pt x="50165" y="8127"/>
                  <a:pt x="53086" y="12572"/>
                  <a:pt x="54864" y="18414"/>
                </a:cubicBezTo>
                <a:lnTo>
                  <a:pt x="46608" y="20446"/>
                </a:lnTo>
                <a:cubicBezTo>
                  <a:pt x="45085" y="15747"/>
                  <a:pt x="42926" y="12445"/>
                  <a:pt x="40132" y="10286"/>
                </a:cubicBezTo>
                <a:cubicBezTo>
                  <a:pt x="37338" y="8254"/>
                  <a:pt x="33908" y="7238"/>
                  <a:pt x="29718" y="7238"/>
                </a:cubicBezTo>
                <a:cubicBezTo>
                  <a:pt x="24765" y="7238"/>
                  <a:pt x="20701" y="8381"/>
                  <a:pt x="17526" y="10667"/>
                </a:cubicBezTo>
                <a:cubicBezTo>
                  <a:pt x="14224" y="12953"/>
                  <a:pt x="11938" y="16128"/>
                  <a:pt x="10541" y="20065"/>
                </a:cubicBezTo>
                <a:cubicBezTo>
                  <a:pt x="9271" y="24002"/>
                  <a:pt x="8636" y="28066"/>
                  <a:pt x="8636" y="32257"/>
                </a:cubicBezTo>
                <a:cubicBezTo>
                  <a:pt x="8636" y="37591"/>
                  <a:pt x="9398" y="42290"/>
                  <a:pt x="10922" y="46354"/>
                </a:cubicBezTo>
                <a:cubicBezTo>
                  <a:pt x="12573" y="50291"/>
                  <a:pt x="14986" y="53339"/>
                  <a:pt x="18288" y="55371"/>
                </a:cubicBezTo>
                <a:cubicBezTo>
                  <a:pt x="21590" y="57276"/>
                  <a:pt x="25146" y="58292"/>
                  <a:pt x="28955" y="58292"/>
                </a:cubicBezTo>
                <a:cubicBezTo>
                  <a:pt x="33655" y="58292"/>
                  <a:pt x="37719" y="56895"/>
                  <a:pt x="40894" y="54228"/>
                </a:cubicBezTo>
                <a:cubicBezTo>
                  <a:pt x="44196" y="51561"/>
                  <a:pt x="46355" y="47497"/>
                  <a:pt x="47498" y="42163"/>
                </a:cubicBezTo>
                <a:lnTo>
                  <a:pt x="55880" y="44322"/>
                </a:lnTo>
                <a:cubicBezTo>
                  <a:pt x="54102" y="51180"/>
                  <a:pt x="50927" y="56387"/>
                  <a:pt x="46482" y="60070"/>
                </a:cubicBezTo>
                <a:cubicBezTo>
                  <a:pt x="41910" y="63626"/>
                  <a:pt x="36322" y="65404"/>
                  <a:pt x="29718" y="65404"/>
                </a:cubicBezTo>
                <a:cubicBezTo>
                  <a:pt x="22860" y="65404"/>
                  <a:pt x="17272" y="64007"/>
                  <a:pt x="13080" y="61340"/>
                </a:cubicBezTo>
                <a:cubicBezTo>
                  <a:pt x="8763" y="58546"/>
                  <a:pt x="5588" y="54482"/>
                  <a:pt x="3302" y="49275"/>
                </a:cubicBezTo>
                <a:cubicBezTo>
                  <a:pt x="1016" y="43941"/>
                  <a:pt x="0" y="38353"/>
                  <a:pt x="0" y="32257"/>
                </a:cubicBezTo>
                <a:cubicBezTo>
                  <a:pt x="0" y="25653"/>
                  <a:pt x="1270" y="19938"/>
                  <a:pt x="3683" y="14985"/>
                </a:cubicBezTo>
                <a:cubicBezTo>
                  <a:pt x="6223" y="10159"/>
                  <a:pt x="9779" y="6350"/>
                  <a:pt x="14477" y="3809"/>
                </a:cubicBezTo>
                <a:cubicBezTo>
                  <a:pt x="19177" y="1269"/>
                  <a:pt x="24257" y="0"/>
                  <a:pt x="29845" y="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Freeform 3"/>
          <p:cNvSpPr/>
          <p:nvPr/>
        </p:nvSpPr>
        <p:spPr>
          <a:xfrm>
            <a:off x="3053079" y="4418076"/>
            <a:ext cx="54737" cy="77089"/>
          </a:xfrm>
          <a:custGeom>
            <a:avLst/>
            <a:gdLst>
              <a:gd name="connsiteX0" fmla="*/ 6350 w 54737"/>
              <a:gd name="connsiteY0" fmla="*/ 6350 h 77089"/>
              <a:gd name="connsiteX1" fmla="*/ 14732 w 54737"/>
              <a:gd name="connsiteY1" fmla="*/ 6350 h 77089"/>
              <a:gd name="connsiteX2" fmla="*/ 24257 w 54737"/>
              <a:gd name="connsiteY2" fmla="*/ 32892 h 77089"/>
              <a:gd name="connsiteX3" fmla="*/ 27559 w 54737"/>
              <a:gd name="connsiteY3" fmla="*/ 43560 h 77089"/>
              <a:gd name="connsiteX4" fmla="*/ 30861 w 54737"/>
              <a:gd name="connsiteY4" fmla="*/ 33020 h 77089"/>
              <a:gd name="connsiteX5" fmla="*/ 40640 w 54737"/>
              <a:gd name="connsiteY5" fmla="*/ 6350 h 77089"/>
              <a:gd name="connsiteX6" fmla="*/ 48387 w 54737"/>
              <a:gd name="connsiteY6" fmla="*/ 6350 h 77089"/>
              <a:gd name="connsiteX7" fmla="*/ 30988 w 54737"/>
              <a:gd name="connsiteY7" fmla="*/ 52958 h 77089"/>
              <a:gd name="connsiteX8" fmla="*/ 26543 w 54737"/>
              <a:gd name="connsiteY8" fmla="*/ 63372 h 77089"/>
              <a:gd name="connsiteX9" fmla="*/ 21844 w 54737"/>
              <a:gd name="connsiteY9" fmla="*/ 68960 h 77089"/>
              <a:gd name="connsiteX10" fmla="*/ 15494 w 54737"/>
              <a:gd name="connsiteY10" fmla="*/ 70739 h 77089"/>
              <a:gd name="connsiteX11" fmla="*/ 10414 w 54737"/>
              <a:gd name="connsiteY11" fmla="*/ 69850 h 77089"/>
              <a:gd name="connsiteX12" fmla="*/ 9525 w 54737"/>
              <a:gd name="connsiteY12" fmla="*/ 62483 h 77089"/>
              <a:gd name="connsiteX13" fmla="*/ 13970 w 54737"/>
              <a:gd name="connsiteY13" fmla="*/ 63245 h 77089"/>
              <a:gd name="connsiteX14" fmla="*/ 18161 w 54737"/>
              <a:gd name="connsiteY14" fmla="*/ 62357 h 77089"/>
              <a:gd name="connsiteX15" fmla="*/ 20701 w 54737"/>
              <a:gd name="connsiteY15" fmla="*/ 59944 h 77089"/>
              <a:gd name="connsiteX16" fmla="*/ 23114 w 54737"/>
              <a:gd name="connsiteY16" fmla="*/ 54228 h 77089"/>
              <a:gd name="connsiteX17" fmla="*/ 23749 w 54737"/>
              <a:gd name="connsiteY17" fmla="*/ 52323 h 77089"/>
              <a:gd name="connsiteX18" fmla="*/ 6350 w 54737"/>
              <a:gd name="connsiteY18" fmla="*/ 6350 h 770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54737" h="77089">
                <a:moveTo>
                  <a:pt x="6350" y="6350"/>
                </a:moveTo>
                <a:lnTo>
                  <a:pt x="14732" y="6350"/>
                </a:lnTo>
                <a:lnTo>
                  <a:pt x="24257" y="32892"/>
                </a:lnTo>
                <a:cubicBezTo>
                  <a:pt x="25527" y="36321"/>
                  <a:pt x="26670" y="39751"/>
                  <a:pt x="27559" y="43560"/>
                </a:cubicBezTo>
                <a:cubicBezTo>
                  <a:pt x="28448" y="40004"/>
                  <a:pt x="29591" y="36448"/>
                  <a:pt x="30861" y="33020"/>
                </a:cubicBezTo>
                <a:lnTo>
                  <a:pt x="40640" y="6350"/>
                </a:lnTo>
                <a:lnTo>
                  <a:pt x="48387" y="6350"/>
                </a:lnTo>
                <a:lnTo>
                  <a:pt x="30988" y="52958"/>
                </a:lnTo>
                <a:cubicBezTo>
                  <a:pt x="29083" y="58039"/>
                  <a:pt x="27559" y="61467"/>
                  <a:pt x="26543" y="63372"/>
                </a:cubicBezTo>
                <a:cubicBezTo>
                  <a:pt x="25146" y="65913"/>
                  <a:pt x="23622" y="67817"/>
                  <a:pt x="21844" y="68960"/>
                </a:cubicBezTo>
                <a:cubicBezTo>
                  <a:pt x="20066" y="70230"/>
                  <a:pt x="17907" y="70739"/>
                  <a:pt x="15494" y="70739"/>
                </a:cubicBezTo>
                <a:cubicBezTo>
                  <a:pt x="13970" y="70739"/>
                  <a:pt x="12319" y="70484"/>
                  <a:pt x="10414" y="69850"/>
                </a:cubicBezTo>
                <a:lnTo>
                  <a:pt x="9525" y="62483"/>
                </a:lnTo>
                <a:cubicBezTo>
                  <a:pt x="11302" y="62991"/>
                  <a:pt x="12700" y="63245"/>
                  <a:pt x="13970" y="63245"/>
                </a:cubicBezTo>
                <a:cubicBezTo>
                  <a:pt x="15748" y="63245"/>
                  <a:pt x="17145" y="62991"/>
                  <a:pt x="18161" y="62357"/>
                </a:cubicBezTo>
                <a:cubicBezTo>
                  <a:pt x="19177" y="61848"/>
                  <a:pt x="20066" y="60959"/>
                  <a:pt x="20701" y="59944"/>
                </a:cubicBezTo>
                <a:cubicBezTo>
                  <a:pt x="21209" y="59182"/>
                  <a:pt x="21971" y="57277"/>
                  <a:pt x="23114" y="54228"/>
                </a:cubicBezTo>
                <a:cubicBezTo>
                  <a:pt x="23241" y="53720"/>
                  <a:pt x="23495" y="53085"/>
                  <a:pt x="23749" y="52323"/>
                </a:cubicBez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Freeform 3"/>
          <p:cNvSpPr/>
          <p:nvPr/>
        </p:nvSpPr>
        <p:spPr>
          <a:xfrm>
            <a:off x="3013329" y="4418076"/>
            <a:ext cx="20447" cy="58546"/>
          </a:xfrm>
          <a:custGeom>
            <a:avLst/>
            <a:gdLst>
              <a:gd name="connsiteX0" fmla="*/ 6350 w 20447"/>
              <a:gd name="connsiteY0" fmla="*/ 6350 h 58546"/>
              <a:gd name="connsiteX1" fmla="*/ 14097 w 20447"/>
              <a:gd name="connsiteY1" fmla="*/ 6350 h 58546"/>
              <a:gd name="connsiteX2" fmla="*/ 14097 w 20447"/>
              <a:gd name="connsiteY2" fmla="*/ 52196 h 58546"/>
              <a:gd name="connsiteX3" fmla="*/ 6350 w 20447"/>
              <a:gd name="connsiteY3" fmla="*/ 52196 h 58546"/>
              <a:gd name="connsiteX4" fmla="*/ 6350 w 20447"/>
              <a:gd name="connsiteY4" fmla="*/ 6350 h 5854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7" h="58546">
                <a:moveTo>
                  <a:pt x="6350" y="6350"/>
                </a:moveTo>
                <a:lnTo>
                  <a:pt x="14097" y="6350"/>
                </a:lnTo>
                <a:lnTo>
                  <a:pt x="14097" y="52196"/>
                </a:lnTo>
                <a:lnTo>
                  <a:pt x="6350" y="521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Freeform 3"/>
          <p:cNvSpPr/>
          <p:nvPr/>
        </p:nvSpPr>
        <p:spPr>
          <a:xfrm>
            <a:off x="3028823" y="4402073"/>
            <a:ext cx="35051" cy="75184"/>
          </a:xfrm>
          <a:custGeom>
            <a:avLst/>
            <a:gdLst>
              <a:gd name="connsiteX0" fmla="*/ 19811 w 35051"/>
              <a:gd name="connsiteY0" fmla="*/ 6350 h 75184"/>
              <a:gd name="connsiteX1" fmla="*/ 19811 w 35051"/>
              <a:gd name="connsiteY1" fmla="*/ 22352 h 75184"/>
              <a:gd name="connsiteX2" fmla="*/ 27558 w 35051"/>
              <a:gd name="connsiteY2" fmla="*/ 22352 h 75184"/>
              <a:gd name="connsiteX3" fmla="*/ 27558 w 35051"/>
              <a:gd name="connsiteY3" fmla="*/ 28447 h 75184"/>
              <a:gd name="connsiteX4" fmla="*/ 19811 w 35051"/>
              <a:gd name="connsiteY4" fmla="*/ 28447 h 75184"/>
              <a:gd name="connsiteX5" fmla="*/ 19811 w 35051"/>
              <a:gd name="connsiteY5" fmla="*/ 55245 h 75184"/>
              <a:gd name="connsiteX6" fmla="*/ 20192 w 35051"/>
              <a:gd name="connsiteY6" fmla="*/ 59435 h 75184"/>
              <a:gd name="connsiteX7" fmla="*/ 21589 w 35051"/>
              <a:gd name="connsiteY7" fmla="*/ 60960 h 75184"/>
              <a:gd name="connsiteX8" fmla="*/ 24256 w 35051"/>
              <a:gd name="connsiteY8" fmla="*/ 61595 h 75184"/>
              <a:gd name="connsiteX9" fmla="*/ 27558 w 35051"/>
              <a:gd name="connsiteY9" fmla="*/ 61214 h 75184"/>
              <a:gd name="connsiteX10" fmla="*/ 28701 w 35051"/>
              <a:gd name="connsiteY10" fmla="*/ 68072 h 75184"/>
              <a:gd name="connsiteX11" fmla="*/ 22859 w 35051"/>
              <a:gd name="connsiteY11" fmla="*/ 68834 h 75184"/>
              <a:gd name="connsiteX12" fmla="*/ 16255 w 35051"/>
              <a:gd name="connsiteY12" fmla="*/ 67436 h 75184"/>
              <a:gd name="connsiteX13" fmla="*/ 13080 w 35051"/>
              <a:gd name="connsiteY13" fmla="*/ 63880 h 75184"/>
              <a:gd name="connsiteX14" fmla="*/ 12064 w 35051"/>
              <a:gd name="connsiteY14" fmla="*/ 54736 h 75184"/>
              <a:gd name="connsiteX15" fmla="*/ 12064 w 35051"/>
              <a:gd name="connsiteY15" fmla="*/ 28447 h 75184"/>
              <a:gd name="connsiteX16" fmla="*/ 6350 w 35051"/>
              <a:gd name="connsiteY16" fmla="*/ 28447 h 75184"/>
              <a:gd name="connsiteX17" fmla="*/ 6350 w 35051"/>
              <a:gd name="connsiteY17" fmla="*/ 22352 h 75184"/>
              <a:gd name="connsiteX18" fmla="*/ 12064 w 35051"/>
              <a:gd name="connsiteY18" fmla="*/ 22352 h 75184"/>
              <a:gd name="connsiteX19" fmla="*/ 12064 w 35051"/>
              <a:gd name="connsiteY19" fmla="*/ 11048 h 75184"/>
              <a:gd name="connsiteX20" fmla="*/ 19811 w 35051"/>
              <a:gd name="connsiteY20" fmla="*/ 6350 h 751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5051" h="75184">
                <a:moveTo>
                  <a:pt x="19811" y="6350"/>
                </a:moveTo>
                <a:lnTo>
                  <a:pt x="19811" y="22352"/>
                </a:lnTo>
                <a:lnTo>
                  <a:pt x="27558" y="22352"/>
                </a:lnTo>
                <a:lnTo>
                  <a:pt x="27558" y="28447"/>
                </a:lnTo>
                <a:lnTo>
                  <a:pt x="19811" y="28447"/>
                </a:lnTo>
                <a:lnTo>
                  <a:pt x="19811" y="55245"/>
                </a:lnTo>
                <a:cubicBezTo>
                  <a:pt x="19811" y="57404"/>
                  <a:pt x="19938" y="58801"/>
                  <a:pt x="20192" y="59435"/>
                </a:cubicBezTo>
                <a:cubicBezTo>
                  <a:pt x="20447" y="60071"/>
                  <a:pt x="20954" y="60579"/>
                  <a:pt x="21589" y="60960"/>
                </a:cubicBezTo>
                <a:cubicBezTo>
                  <a:pt x="22225" y="61341"/>
                  <a:pt x="23113" y="61595"/>
                  <a:pt x="24256" y="61595"/>
                </a:cubicBezTo>
                <a:cubicBezTo>
                  <a:pt x="25019" y="61595"/>
                  <a:pt x="26161" y="61467"/>
                  <a:pt x="27558" y="61214"/>
                </a:cubicBezTo>
                <a:lnTo>
                  <a:pt x="28701" y="68072"/>
                </a:lnTo>
                <a:cubicBezTo>
                  <a:pt x="26542" y="68579"/>
                  <a:pt x="24637" y="68834"/>
                  <a:pt x="22859" y="68834"/>
                </a:cubicBezTo>
                <a:cubicBezTo>
                  <a:pt x="20066" y="68834"/>
                  <a:pt x="17906" y="68326"/>
                  <a:pt x="16255" y="67436"/>
                </a:cubicBezTo>
                <a:cubicBezTo>
                  <a:pt x="14731" y="66547"/>
                  <a:pt x="13716" y="65404"/>
                  <a:pt x="13080" y="63880"/>
                </a:cubicBezTo>
                <a:cubicBezTo>
                  <a:pt x="12445" y="62484"/>
                  <a:pt x="12064" y="59435"/>
                  <a:pt x="12064" y="54736"/>
                </a:cubicBezTo>
                <a:lnTo>
                  <a:pt x="12064" y="28447"/>
                </a:lnTo>
                <a:lnTo>
                  <a:pt x="6350" y="28447"/>
                </a:lnTo>
                <a:lnTo>
                  <a:pt x="6350" y="22352"/>
                </a:lnTo>
                <a:lnTo>
                  <a:pt x="12064" y="22352"/>
                </a:lnTo>
                <a:lnTo>
                  <a:pt x="12064" y="11048"/>
                </a:lnTo>
                <a:lnTo>
                  <a:pt x="19811"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Freeform 3"/>
          <p:cNvSpPr/>
          <p:nvPr/>
        </p:nvSpPr>
        <p:spPr>
          <a:xfrm>
            <a:off x="3013329" y="4400677"/>
            <a:ext cx="20447" cy="21590"/>
          </a:xfrm>
          <a:custGeom>
            <a:avLst/>
            <a:gdLst>
              <a:gd name="connsiteX0" fmla="*/ 6350 w 20447"/>
              <a:gd name="connsiteY0" fmla="*/ 6350 h 21590"/>
              <a:gd name="connsiteX1" fmla="*/ 14097 w 20447"/>
              <a:gd name="connsiteY1" fmla="*/ 6350 h 21590"/>
              <a:gd name="connsiteX2" fmla="*/ 14097 w 20447"/>
              <a:gd name="connsiteY2" fmla="*/ 15239 h 21590"/>
              <a:gd name="connsiteX3" fmla="*/ 6350 w 20447"/>
              <a:gd name="connsiteY3" fmla="*/ 15239 h 21590"/>
              <a:gd name="connsiteX4" fmla="*/ 6350 w 20447"/>
              <a:gd name="connsiteY4" fmla="*/ 6350 h 215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7" h="21590">
                <a:moveTo>
                  <a:pt x="6350" y="6350"/>
                </a:moveTo>
                <a:lnTo>
                  <a:pt x="14097" y="6350"/>
                </a:lnTo>
                <a:lnTo>
                  <a:pt x="14097" y="15239"/>
                </a:lnTo>
                <a:lnTo>
                  <a:pt x="6350" y="15239"/>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Freeform 3"/>
          <p:cNvSpPr/>
          <p:nvPr/>
        </p:nvSpPr>
        <p:spPr>
          <a:xfrm>
            <a:off x="2947923" y="4399534"/>
            <a:ext cx="68580" cy="78104"/>
          </a:xfrm>
          <a:custGeom>
            <a:avLst/>
            <a:gdLst>
              <a:gd name="connsiteX0" fmla="*/ 36195 w 68580"/>
              <a:gd name="connsiteY0" fmla="*/ 6350 h 78104"/>
              <a:gd name="connsiteX1" fmla="*/ 52197 w 68580"/>
              <a:gd name="connsiteY1" fmla="*/ 11175 h 78104"/>
              <a:gd name="connsiteX2" fmla="*/ 61214 w 68580"/>
              <a:gd name="connsiteY2" fmla="*/ 24764 h 78104"/>
              <a:gd name="connsiteX3" fmla="*/ 52958 w 68580"/>
              <a:gd name="connsiteY3" fmla="*/ 26796 h 78104"/>
              <a:gd name="connsiteX4" fmla="*/ 46482 w 68580"/>
              <a:gd name="connsiteY4" fmla="*/ 16636 h 78104"/>
              <a:gd name="connsiteX5" fmla="*/ 36068 w 68580"/>
              <a:gd name="connsiteY5" fmla="*/ 13588 h 78104"/>
              <a:gd name="connsiteX6" fmla="*/ 23876 w 68580"/>
              <a:gd name="connsiteY6" fmla="*/ 17017 h 78104"/>
              <a:gd name="connsiteX7" fmla="*/ 16891 w 68580"/>
              <a:gd name="connsiteY7" fmla="*/ 26415 h 78104"/>
              <a:gd name="connsiteX8" fmla="*/ 14986 w 68580"/>
              <a:gd name="connsiteY8" fmla="*/ 38607 h 78104"/>
              <a:gd name="connsiteX9" fmla="*/ 17272 w 68580"/>
              <a:gd name="connsiteY9" fmla="*/ 52704 h 78104"/>
              <a:gd name="connsiteX10" fmla="*/ 24638 w 68580"/>
              <a:gd name="connsiteY10" fmla="*/ 61721 h 78104"/>
              <a:gd name="connsiteX11" fmla="*/ 35305 w 68580"/>
              <a:gd name="connsiteY11" fmla="*/ 64642 h 78104"/>
              <a:gd name="connsiteX12" fmla="*/ 47244 w 68580"/>
              <a:gd name="connsiteY12" fmla="*/ 60578 h 78104"/>
              <a:gd name="connsiteX13" fmla="*/ 53848 w 68580"/>
              <a:gd name="connsiteY13" fmla="*/ 48513 h 78104"/>
              <a:gd name="connsiteX14" fmla="*/ 62230 w 68580"/>
              <a:gd name="connsiteY14" fmla="*/ 50672 h 78104"/>
              <a:gd name="connsiteX15" fmla="*/ 52832 w 68580"/>
              <a:gd name="connsiteY15" fmla="*/ 66420 h 78104"/>
              <a:gd name="connsiteX16" fmla="*/ 36068 w 68580"/>
              <a:gd name="connsiteY16" fmla="*/ 71754 h 78104"/>
              <a:gd name="connsiteX17" fmla="*/ 19430 w 68580"/>
              <a:gd name="connsiteY17" fmla="*/ 67690 h 78104"/>
              <a:gd name="connsiteX18" fmla="*/ 9652 w 68580"/>
              <a:gd name="connsiteY18" fmla="*/ 55625 h 78104"/>
              <a:gd name="connsiteX19" fmla="*/ 6350 w 68580"/>
              <a:gd name="connsiteY19" fmla="*/ 38607 h 78104"/>
              <a:gd name="connsiteX20" fmla="*/ 10033 w 68580"/>
              <a:gd name="connsiteY20" fmla="*/ 21335 h 78104"/>
              <a:gd name="connsiteX21" fmla="*/ 20827 w 68580"/>
              <a:gd name="connsiteY21" fmla="*/ 10159 h 78104"/>
              <a:gd name="connsiteX22" fmla="*/ 36195 w 68580"/>
              <a:gd name="connsiteY22" fmla="*/ 6350 h 781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68580" h="78104">
                <a:moveTo>
                  <a:pt x="36195" y="6350"/>
                </a:moveTo>
                <a:cubicBezTo>
                  <a:pt x="42545" y="6350"/>
                  <a:pt x="47879" y="8000"/>
                  <a:pt x="52197" y="11175"/>
                </a:cubicBezTo>
                <a:cubicBezTo>
                  <a:pt x="56515" y="14477"/>
                  <a:pt x="59436" y="18922"/>
                  <a:pt x="61214" y="24764"/>
                </a:cubicBezTo>
                <a:lnTo>
                  <a:pt x="52958" y="26796"/>
                </a:lnTo>
                <a:cubicBezTo>
                  <a:pt x="51435" y="22097"/>
                  <a:pt x="49276" y="18795"/>
                  <a:pt x="46482" y="16636"/>
                </a:cubicBezTo>
                <a:cubicBezTo>
                  <a:pt x="43688" y="14604"/>
                  <a:pt x="40258" y="13588"/>
                  <a:pt x="36068" y="13588"/>
                </a:cubicBezTo>
                <a:cubicBezTo>
                  <a:pt x="31115" y="13588"/>
                  <a:pt x="27051" y="14731"/>
                  <a:pt x="23876" y="17017"/>
                </a:cubicBezTo>
                <a:cubicBezTo>
                  <a:pt x="20574" y="19303"/>
                  <a:pt x="18288" y="22478"/>
                  <a:pt x="16891" y="26415"/>
                </a:cubicBezTo>
                <a:cubicBezTo>
                  <a:pt x="15621" y="30352"/>
                  <a:pt x="14986" y="34416"/>
                  <a:pt x="14986" y="38607"/>
                </a:cubicBezTo>
                <a:cubicBezTo>
                  <a:pt x="14986" y="43941"/>
                  <a:pt x="15748" y="48640"/>
                  <a:pt x="17272" y="52704"/>
                </a:cubicBezTo>
                <a:cubicBezTo>
                  <a:pt x="18923" y="56641"/>
                  <a:pt x="21336" y="59689"/>
                  <a:pt x="24638" y="61721"/>
                </a:cubicBezTo>
                <a:cubicBezTo>
                  <a:pt x="27940" y="63626"/>
                  <a:pt x="31496" y="64642"/>
                  <a:pt x="35305" y="64642"/>
                </a:cubicBezTo>
                <a:cubicBezTo>
                  <a:pt x="40005" y="64642"/>
                  <a:pt x="44069" y="63245"/>
                  <a:pt x="47244" y="60578"/>
                </a:cubicBezTo>
                <a:cubicBezTo>
                  <a:pt x="50546" y="57911"/>
                  <a:pt x="52705" y="53847"/>
                  <a:pt x="53848" y="48513"/>
                </a:cubicBezTo>
                <a:lnTo>
                  <a:pt x="62230" y="50672"/>
                </a:lnTo>
                <a:cubicBezTo>
                  <a:pt x="60452" y="57530"/>
                  <a:pt x="57277" y="62737"/>
                  <a:pt x="52832" y="66420"/>
                </a:cubicBezTo>
                <a:cubicBezTo>
                  <a:pt x="48260" y="69976"/>
                  <a:pt x="42672" y="71754"/>
                  <a:pt x="36068" y="71754"/>
                </a:cubicBezTo>
                <a:cubicBezTo>
                  <a:pt x="29210" y="71754"/>
                  <a:pt x="23622" y="70357"/>
                  <a:pt x="19430" y="67690"/>
                </a:cubicBezTo>
                <a:cubicBezTo>
                  <a:pt x="15113" y="64896"/>
                  <a:pt x="11938" y="60832"/>
                  <a:pt x="9652" y="55625"/>
                </a:cubicBezTo>
                <a:cubicBezTo>
                  <a:pt x="7366" y="50291"/>
                  <a:pt x="6350" y="44703"/>
                  <a:pt x="6350" y="38607"/>
                </a:cubicBezTo>
                <a:cubicBezTo>
                  <a:pt x="6350" y="32003"/>
                  <a:pt x="7620" y="26288"/>
                  <a:pt x="10033" y="21335"/>
                </a:cubicBezTo>
                <a:cubicBezTo>
                  <a:pt x="12573" y="16509"/>
                  <a:pt x="16129" y="12700"/>
                  <a:pt x="20827" y="10159"/>
                </a:cubicBezTo>
                <a:cubicBezTo>
                  <a:pt x="25527" y="7619"/>
                  <a:pt x="30607" y="6350"/>
                  <a:pt x="36195"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3"/>
          <p:cNvSpPr/>
          <p:nvPr/>
        </p:nvSpPr>
        <p:spPr>
          <a:xfrm>
            <a:off x="2490723" y="3829811"/>
            <a:ext cx="39751" cy="47752"/>
          </a:xfrm>
          <a:custGeom>
            <a:avLst/>
            <a:gdLst>
              <a:gd name="connsiteX0" fmla="*/ 19811 w 39751"/>
              <a:gd name="connsiteY0" fmla="*/ 6350 h 47752"/>
              <a:gd name="connsiteX1" fmla="*/ 10160 w 39751"/>
              <a:gd name="connsiteY1" fmla="*/ 10667 h 47752"/>
              <a:gd name="connsiteX2" fmla="*/ 6350 w 39751"/>
              <a:gd name="connsiteY2" fmla="*/ 23876 h 47752"/>
              <a:gd name="connsiteX3" fmla="*/ 10160 w 39751"/>
              <a:gd name="connsiteY3" fmla="*/ 37084 h 47752"/>
              <a:gd name="connsiteX4" fmla="*/ 19811 w 39751"/>
              <a:gd name="connsiteY4" fmla="*/ 41402 h 47752"/>
              <a:gd name="connsiteX5" fmla="*/ 29464 w 39751"/>
              <a:gd name="connsiteY5" fmla="*/ 37084 h 47752"/>
              <a:gd name="connsiteX6" fmla="*/ 33401 w 39751"/>
              <a:gd name="connsiteY6" fmla="*/ 23622 h 47752"/>
              <a:gd name="connsiteX7" fmla="*/ 29464 w 39751"/>
              <a:gd name="connsiteY7" fmla="*/ 10667 h 47752"/>
              <a:gd name="connsiteX8" fmla="*/ 19811 w 39751"/>
              <a:gd name="connsiteY8" fmla="*/ 6350 h 477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751" h="47752">
                <a:moveTo>
                  <a:pt x="19811" y="6350"/>
                </a:moveTo>
                <a:cubicBezTo>
                  <a:pt x="16002" y="6350"/>
                  <a:pt x="12827" y="7747"/>
                  <a:pt x="10160" y="10667"/>
                </a:cubicBezTo>
                <a:cubicBezTo>
                  <a:pt x="7620" y="13589"/>
                  <a:pt x="6350" y="18034"/>
                  <a:pt x="6350" y="23876"/>
                </a:cubicBezTo>
                <a:cubicBezTo>
                  <a:pt x="6350" y="29717"/>
                  <a:pt x="7620" y="34163"/>
                  <a:pt x="10160" y="37084"/>
                </a:cubicBezTo>
                <a:cubicBezTo>
                  <a:pt x="12827" y="40004"/>
                  <a:pt x="16002" y="41402"/>
                  <a:pt x="19811" y="41402"/>
                </a:cubicBezTo>
                <a:cubicBezTo>
                  <a:pt x="23749" y="41402"/>
                  <a:pt x="26924" y="40004"/>
                  <a:pt x="29464" y="37084"/>
                </a:cubicBezTo>
                <a:cubicBezTo>
                  <a:pt x="32004" y="34035"/>
                  <a:pt x="33401" y="29591"/>
                  <a:pt x="33401" y="23622"/>
                </a:cubicBezTo>
                <a:cubicBezTo>
                  <a:pt x="33401" y="17907"/>
                  <a:pt x="32004" y="13589"/>
                  <a:pt x="29464" y="10667"/>
                </a:cubicBezTo>
                <a:cubicBezTo>
                  <a:pt x="26924" y="7747"/>
                  <a:pt x="23749" y="6350"/>
                  <a:pt x="1981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Freeform 3"/>
          <p:cNvSpPr/>
          <p:nvPr/>
        </p:nvSpPr>
        <p:spPr>
          <a:xfrm>
            <a:off x="2260473" y="3829811"/>
            <a:ext cx="37972" cy="46735"/>
          </a:xfrm>
          <a:custGeom>
            <a:avLst/>
            <a:gdLst>
              <a:gd name="connsiteX0" fmla="*/ 18795 w 37972"/>
              <a:gd name="connsiteY0" fmla="*/ 6350 h 46735"/>
              <a:gd name="connsiteX1" fmla="*/ 10032 w 37972"/>
              <a:gd name="connsiteY1" fmla="*/ 10541 h 46735"/>
              <a:gd name="connsiteX2" fmla="*/ 6350 w 37972"/>
              <a:gd name="connsiteY2" fmla="*/ 22986 h 46735"/>
              <a:gd name="connsiteX3" fmla="*/ 10032 w 37972"/>
              <a:gd name="connsiteY3" fmla="*/ 36195 h 46735"/>
              <a:gd name="connsiteX4" fmla="*/ 18922 w 37972"/>
              <a:gd name="connsiteY4" fmla="*/ 40385 h 46735"/>
              <a:gd name="connsiteX5" fmla="*/ 27939 w 37972"/>
              <a:gd name="connsiteY5" fmla="*/ 36195 h 46735"/>
              <a:gd name="connsiteX6" fmla="*/ 31622 w 37972"/>
              <a:gd name="connsiteY6" fmla="*/ 23367 h 46735"/>
              <a:gd name="connsiteX7" fmla="*/ 27812 w 37972"/>
              <a:gd name="connsiteY7" fmla="*/ 10667 h 46735"/>
              <a:gd name="connsiteX8" fmla="*/ 18795 w 37972"/>
              <a:gd name="connsiteY8" fmla="*/ 6350 h 46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972" h="46735">
                <a:moveTo>
                  <a:pt x="18795" y="6350"/>
                </a:moveTo>
                <a:cubicBezTo>
                  <a:pt x="15366" y="6350"/>
                  <a:pt x="12445" y="7747"/>
                  <a:pt x="10032" y="10541"/>
                </a:cubicBezTo>
                <a:cubicBezTo>
                  <a:pt x="7619" y="13334"/>
                  <a:pt x="6350" y="17526"/>
                  <a:pt x="6350" y="22986"/>
                </a:cubicBezTo>
                <a:cubicBezTo>
                  <a:pt x="6350" y="29083"/>
                  <a:pt x="7619" y="33401"/>
                  <a:pt x="10032" y="36195"/>
                </a:cubicBezTo>
                <a:cubicBezTo>
                  <a:pt x="12319" y="38989"/>
                  <a:pt x="15366" y="40385"/>
                  <a:pt x="18922" y="40385"/>
                </a:cubicBezTo>
                <a:cubicBezTo>
                  <a:pt x="22478" y="40385"/>
                  <a:pt x="25526" y="38989"/>
                  <a:pt x="27939" y="36195"/>
                </a:cubicBezTo>
                <a:cubicBezTo>
                  <a:pt x="30352" y="33528"/>
                  <a:pt x="31622" y="29209"/>
                  <a:pt x="31622" y="23367"/>
                </a:cubicBezTo>
                <a:cubicBezTo>
                  <a:pt x="31622" y="17653"/>
                  <a:pt x="30352" y="13461"/>
                  <a:pt x="27812" y="10667"/>
                </a:cubicBezTo>
                <a:cubicBezTo>
                  <a:pt x="25400" y="7747"/>
                  <a:pt x="22351" y="6350"/>
                  <a:pt x="18795"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Freeform 3"/>
          <p:cNvSpPr/>
          <p:nvPr/>
        </p:nvSpPr>
        <p:spPr>
          <a:xfrm>
            <a:off x="2186939" y="3824478"/>
            <a:ext cx="20574" cy="58420"/>
          </a:xfrm>
          <a:custGeom>
            <a:avLst/>
            <a:gdLst>
              <a:gd name="connsiteX0" fmla="*/ 6350 w 20574"/>
              <a:gd name="connsiteY0" fmla="*/ 6350 h 58420"/>
              <a:gd name="connsiteX1" fmla="*/ 14224 w 20574"/>
              <a:gd name="connsiteY1" fmla="*/ 6350 h 58420"/>
              <a:gd name="connsiteX2" fmla="*/ 14224 w 20574"/>
              <a:gd name="connsiteY2" fmla="*/ 52069 h 58420"/>
              <a:gd name="connsiteX3" fmla="*/ 6350 w 20574"/>
              <a:gd name="connsiteY3" fmla="*/ 52069 h 58420"/>
              <a:gd name="connsiteX4" fmla="*/ 6350 w 20574"/>
              <a:gd name="connsiteY4" fmla="*/ 6350 h 584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574" h="58420">
                <a:moveTo>
                  <a:pt x="6350" y="6350"/>
                </a:moveTo>
                <a:lnTo>
                  <a:pt x="14224" y="6350"/>
                </a:lnTo>
                <a:lnTo>
                  <a:pt x="14224" y="52069"/>
                </a:lnTo>
                <a:lnTo>
                  <a:pt x="6350" y="52069"/>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Freeform 3"/>
          <p:cNvSpPr/>
          <p:nvPr/>
        </p:nvSpPr>
        <p:spPr>
          <a:xfrm>
            <a:off x="2575560" y="3823334"/>
            <a:ext cx="50672" cy="60705"/>
          </a:xfrm>
          <a:custGeom>
            <a:avLst/>
            <a:gdLst>
              <a:gd name="connsiteX0" fmla="*/ 24510 w 50672"/>
              <a:gd name="connsiteY0" fmla="*/ 6350 h 60705"/>
              <a:gd name="connsiteX1" fmla="*/ 33908 w 50672"/>
              <a:gd name="connsiteY1" fmla="*/ 8001 h 60705"/>
              <a:gd name="connsiteX2" fmla="*/ 40004 w 50672"/>
              <a:gd name="connsiteY2" fmla="*/ 12192 h 60705"/>
              <a:gd name="connsiteX3" fmla="*/ 42672 w 50672"/>
              <a:gd name="connsiteY3" fmla="*/ 19304 h 60705"/>
              <a:gd name="connsiteX4" fmla="*/ 35051 w 50672"/>
              <a:gd name="connsiteY4" fmla="*/ 20320 h 60705"/>
              <a:gd name="connsiteX5" fmla="*/ 32004 w 50672"/>
              <a:gd name="connsiteY5" fmla="*/ 14732 h 60705"/>
              <a:gd name="connsiteX6" fmla="*/ 25019 w 50672"/>
              <a:gd name="connsiteY6" fmla="*/ 12827 h 60705"/>
              <a:gd name="connsiteX7" fmla="*/ 17398 w 50672"/>
              <a:gd name="connsiteY7" fmla="*/ 14605 h 60705"/>
              <a:gd name="connsiteX8" fmla="*/ 15113 w 50672"/>
              <a:gd name="connsiteY8" fmla="*/ 18669 h 60705"/>
              <a:gd name="connsiteX9" fmla="*/ 16001 w 50672"/>
              <a:gd name="connsiteY9" fmla="*/ 21463 h 60705"/>
              <a:gd name="connsiteX10" fmla="*/ 19050 w 50672"/>
              <a:gd name="connsiteY10" fmla="*/ 23495 h 60705"/>
              <a:gd name="connsiteX11" fmla="*/ 25907 w 50672"/>
              <a:gd name="connsiteY11" fmla="*/ 25527 h 60705"/>
              <a:gd name="connsiteX12" fmla="*/ 37338 w 50672"/>
              <a:gd name="connsiteY12" fmla="*/ 29083 h 60705"/>
              <a:gd name="connsiteX13" fmla="*/ 42544 w 50672"/>
              <a:gd name="connsiteY13" fmla="*/ 33147 h 60705"/>
              <a:gd name="connsiteX14" fmla="*/ 44322 w 50672"/>
              <a:gd name="connsiteY14" fmla="*/ 39751 h 60705"/>
              <a:gd name="connsiteX15" fmla="*/ 42036 w 50672"/>
              <a:gd name="connsiteY15" fmla="*/ 47117 h 60705"/>
              <a:gd name="connsiteX16" fmla="*/ 35560 w 50672"/>
              <a:gd name="connsiteY16" fmla="*/ 52451 h 60705"/>
              <a:gd name="connsiteX17" fmla="*/ 25907 w 50672"/>
              <a:gd name="connsiteY17" fmla="*/ 54355 h 60705"/>
              <a:gd name="connsiteX18" fmla="*/ 12319 w 50672"/>
              <a:gd name="connsiteY18" fmla="*/ 50546 h 60705"/>
              <a:gd name="connsiteX19" fmla="*/ 6350 w 50672"/>
              <a:gd name="connsiteY19" fmla="*/ 39624 h 60705"/>
              <a:gd name="connsiteX20" fmla="*/ 13969 w 50672"/>
              <a:gd name="connsiteY20" fmla="*/ 38354 h 60705"/>
              <a:gd name="connsiteX21" fmla="*/ 17525 w 50672"/>
              <a:gd name="connsiteY21" fmla="*/ 45466 h 60705"/>
              <a:gd name="connsiteX22" fmla="*/ 25780 w 50672"/>
              <a:gd name="connsiteY22" fmla="*/ 47879 h 60705"/>
              <a:gd name="connsiteX23" fmla="*/ 33782 w 50672"/>
              <a:gd name="connsiteY23" fmla="*/ 45720 h 60705"/>
              <a:gd name="connsiteX24" fmla="*/ 36322 w 50672"/>
              <a:gd name="connsiteY24" fmla="*/ 40640 h 60705"/>
              <a:gd name="connsiteX25" fmla="*/ 34035 w 50672"/>
              <a:gd name="connsiteY25" fmla="*/ 36449 h 60705"/>
              <a:gd name="connsiteX26" fmla="*/ 26161 w 50672"/>
              <a:gd name="connsiteY26" fmla="*/ 33782 h 60705"/>
              <a:gd name="connsiteX27" fmla="*/ 14350 w 50672"/>
              <a:gd name="connsiteY27" fmla="*/ 30099 h 60705"/>
              <a:gd name="connsiteX28" fmla="*/ 9270 w 50672"/>
              <a:gd name="connsiteY28" fmla="*/ 25780 h 60705"/>
              <a:gd name="connsiteX29" fmla="*/ 7619 w 50672"/>
              <a:gd name="connsiteY29" fmla="*/ 19558 h 60705"/>
              <a:gd name="connsiteX30" fmla="*/ 9016 w 50672"/>
              <a:gd name="connsiteY30" fmla="*/ 13970 h 60705"/>
              <a:gd name="connsiteX31" fmla="*/ 12826 w 50672"/>
              <a:gd name="connsiteY31" fmla="*/ 9525 h 60705"/>
              <a:gd name="connsiteX32" fmla="*/ 17779 w 50672"/>
              <a:gd name="connsiteY32" fmla="*/ 7366 h 60705"/>
              <a:gd name="connsiteX33" fmla="*/ 24510 w 50672"/>
              <a:gd name="connsiteY33" fmla="*/ 6350 h 607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Lst>
            <a:rect l="l" t="t" r="r" b="b"/>
            <a:pathLst>
              <a:path w="50672" h="60705">
                <a:moveTo>
                  <a:pt x="24510" y="6350"/>
                </a:moveTo>
                <a:cubicBezTo>
                  <a:pt x="28066" y="6350"/>
                  <a:pt x="31241" y="6858"/>
                  <a:pt x="33908" y="8001"/>
                </a:cubicBezTo>
                <a:cubicBezTo>
                  <a:pt x="36702" y="9017"/>
                  <a:pt x="38607" y="10414"/>
                  <a:pt x="40004" y="12192"/>
                </a:cubicBezTo>
                <a:cubicBezTo>
                  <a:pt x="41275" y="13970"/>
                  <a:pt x="42163" y="16255"/>
                  <a:pt x="42672" y="19304"/>
                </a:cubicBezTo>
                <a:lnTo>
                  <a:pt x="35051" y="20320"/>
                </a:lnTo>
                <a:cubicBezTo>
                  <a:pt x="34670" y="17907"/>
                  <a:pt x="33654" y="16129"/>
                  <a:pt x="32004" y="14732"/>
                </a:cubicBezTo>
                <a:cubicBezTo>
                  <a:pt x="30352" y="13461"/>
                  <a:pt x="28066" y="12827"/>
                  <a:pt x="25019" y="12827"/>
                </a:cubicBezTo>
                <a:cubicBezTo>
                  <a:pt x="21463" y="12827"/>
                  <a:pt x="18922" y="13335"/>
                  <a:pt x="17398" y="14605"/>
                </a:cubicBezTo>
                <a:cubicBezTo>
                  <a:pt x="15875" y="15748"/>
                  <a:pt x="15113" y="17145"/>
                  <a:pt x="15113" y="18669"/>
                </a:cubicBezTo>
                <a:cubicBezTo>
                  <a:pt x="15113" y="19685"/>
                  <a:pt x="15366" y="20574"/>
                  <a:pt x="16001" y="21463"/>
                </a:cubicBezTo>
                <a:cubicBezTo>
                  <a:pt x="16636" y="22225"/>
                  <a:pt x="17652" y="22986"/>
                  <a:pt x="19050" y="23495"/>
                </a:cubicBezTo>
                <a:cubicBezTo>
                  <a:pt x="19811" y="23749"/>
                  <a:pt x="22097" y="24384"/>
                  <a:pt x="25907" y="25527"/>
                </a:cubicBezTo>
                <a:cubicBezTo>
                  <a:pt x="31369" y="26924"/>
                  <a:pt x="35179" y="28194"/>
                  <a:pt x="37338" y="29083"/>
                </a:cubicBezTo>
                <a:cubicBezTo>
                  <a:pt x="39497" y="29972"/>
                  <a:pt x="41275" y="31369"/>
                  <a:pt x="42544" y="33147"/>
                </a:cubicBezTo>
                <a:cubicBezTo>
                  <a:pt x="43688" y="34925"/>
                  <a:pt x="44322" y="37211"/>
                  <a:pt x="44322" y="39751"/>
                </a:cubicBezTo>
                <a:cubicBezTo>
                  <a:pt x="44322" y="42418"/>
                  <a:pt x="43560" y="44830"/>
                  <a:pt x="42036" y="47117"/>
                </a:cubicBezTo>
                <a:cubicBezTo>
                  <a:pt x="40639" y="49403"/>
                  <a:pt x="38354" y="51180"/>
                  <a:pt x="35560" y="52451"/>
                </a:cubicBezTo>
                <a:cubicBezTo>
                  <a:pt x="32766" y="53721"/>
                  <a:pt x="29463" y="54355"/>
                  <a:pt x="25907" y="54355"/>
                </a:cubicBezTo>
                <a:cubicBezTo>
                  <a:pt x="19938" y="54355"/>
                  <a:pt x="15366" y="53086"/>
                  <a:pt x="12319" y="50546"/>
                </a:cubicBezTo>
                <a:cubicBezTo>
                  <a:pt x="9144" y="48133"/>
                  <a:pt x="7111" y="44450"/>
                  <a:pt x="6350" y="39624"/>
                </a:cubicBezTo>
                <a:lnTo>
                  <a:pt x="13969" y="38354"/>
                </a:lnTo>
                <a:cubicBezTo>
                  <a:pt x="14350" y="41402"/>
                  <a:pt x="15620" y="43815"/>
                  <a:pt x="17525" y="45466"/>
                </a:cubicBezTo>
                <a:cubicBezTo>
                  <a:pt x="19557" y="47117"/>
                  <a:pt x="22351" y="47879"/>
                  <a:pt x="25780" y="47879"/>
                </a:cubicBezTo>
                <a:cubicBezTo>
                  <a:pt x="29463" y="47879"/>
                  <a:pt x="32004" y="47244"/>
                  <a:pt x="33782" y="45720"/>
                </a:cubicBezTo>
                <a:cubicBezTo>
                  <a:pt x="35560" y="44323"/>
                  <a:pt x="36322" y="42545"/>
                  <a:pt x="36322" y="40640"/>
                </a:cubicBezTo>
                <a:cubicBezTo>
                  <a:pt x="36322" y="38861"/>
                  <a:pt x="35560" y="37465"/>
                  <a:pt x="34035" y="36449"/>
                </a:cubicBezTo>
                <a:cubicBezTo>
                  <a:pt x="33019" y="35814"/>
                  <a:pt x="30352" y="34925"/>
                  <a:pt x="26161" y="33782"/>
                </a:cubicBezTo>
                <a:cubicBezTo>
                  <a:pt x="20447" y="32385"/>
                  <a:pt x="16510" y="31115"/>
                  <a:pt x="14350" y="30099"/>
                </a:cubicBezTo>
                <a:cubicBezTo>
                  <a:pt x="12064" y="29083"/>
                  <a:pt x="10413" y="27559"/>
                  <a:pt x="9270" y="25780"/>
                </a:cubicBezTo>
                <a:cubicBezTo>
                  <a:pt x="8127" y="23876"/>
                  <a:pt x="7619" y="21844"/>
                  <a:pt x="7619" y="19558"/>
                </a:cubicBezTo>
                <a:cubicBezTo>
                  <a:pt x="7619" y="17526"/>
                  <a:pt x="8000" y="15621"/>
                  <a:pt x="9016" y="13970"/>
                </a:cubicBezTo>
                <a:cubicBezTo>
                  <a:pt x="9905" y="12192"/>
                  <a:pt x="11175" y="10795"/>
                  <a:pt x="12826" y="9525"/>
                </a:cubicBezTo>
                <a:cubicBezTo>
                  <a:pt x="13969" y="8636"/>
                  <a:pt x="15620" y="8001"/>
                  <a:pt x="17779" y="7366"/>
                </a:cubicBezTo>
                <a:cubicBezTo>
                  <a:pt x="19811" y="6730"/>
                  <a:pt x="22097" y="6350"/>
                  <a:pt x="2451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Freeform 3"/>
          <p:cNvSpPr/>
          <p:nvPr/>
        </p:nvSpPr>
        <p:spPr>
          <a:xfrm>
            <a:off x="2531364" y="3823334"/>
            <a:ext cx="50672" cy="60705"/>
          </a:xfrm>
          <a:custGeom>
            <a:avLst/>
            <a:gdLst>
              <a:gd name="connsiteX0" fmla="*/ 24510 w 50672"/>
              <a:gd name="connsiteY0" fmla="*/ 6350 h 60705"/>
              <a:gd name="connsiteX1" fmla="*/ 33908 w 50672"/>
              <a:gd name="connsiteY1" fmla="*/ 8001 h 60705"/>
              <a:gd name="connsiteX2" fmla="*/ 40004 w 50672"/>
              <a:gd name="connsiteY2" fmla="*/ 12192 h 60705"/>
              <a:gd name="connsiteX3" fmla="*/ 42671 w 50672"/>
              <a:gd name="connsiteY3" fmla="*/ 19304 h 60705"/>
              <a:gd name="connsiteX4" fmla="*/ 35051 w 50672"/>
              <a:gd name="connsiteY4" fmla="*/ 20320 h 60705"/>
              <a:gd name="connsiteX5" fmla="*/ 32003 w 50672"/>
              <a:gd name="connsiteY5" fmla="*/ 14732 h 60705"/>
              <a:gd name="connsiteX6" fmla="*/ 25018 w 50672"/>
              <a:gd name="connsiteY6" fmla="*/ 12827 h 60705"/>
              <a:gd name="connsiteX7" fmla="*/ 17398 w 50672"/>
              <a:gd name="connsiteY7" fmla="*/ 14605 h 60705"/>
              <a:gd name="connsiteX8" fmla="*/ 15112 w 50672"/>
              <a:gd name="connsiteY8" fmla="*/ 18669 h 60705"/>
              <a:gd name="connsiteX9" fmla="*/ 16001 w 50672"/>
              <a:gd name="connsiteY9" fmla="*/ 21463 h 60705"/>
              <a:gd name="connsiteX10" fmla="*/ 19050 w 50672"/>
              <a:gd name="connsiteY10" fmla="*/ 23495 h 60705"/>
              <a:gd name="connsiteX11" fmla="*/ 25907 w 50672"/>
              <a:gd name="connsiteY11" fmla="*/ 25527 h 60705"/>
              <a:gd name="connsiteX12" fmla="*/ 37337 w 50672"/>
              <a:gd name="connsiteY12" fmla="*/ 29083 h 60705"/>
              <a:gd name="connsiteX13" fmla="*/ 42544 w 50672"/>
              <a:gd name="connsiteY13" fmla="*/ 33147 h 60705"/>
              <a:gd name="connsiteX14" fmla="*/ 44322 w 50672"/>
              <a:gd name="connsiteY14" fmla="*/ 39751 h 60705"/>
              <a:gd name="connsiteX15" fmla="*/ 42036 w 50672"/>
              <a:gd name="connsiteY15" fmla="*/ 47117 h 60705"/>
              <a:gd name="connsiteX16" fmla="*/ 35559 w 50672"/>
              <a:gd name="connsiteY16" fmla="*/ 52451 h 60705"/>
              <a:gd name="connsiteX17" fmla="*/ 25907 w 50672"/>
              <a:gd name="connsiteY17" fmla="*/ 54355 h 60705"/>
              <a:gd name="connsiteX18" fmla="*/ 12318 w 50672"/>
              <a:gd name="connsiteY18" fmla="*/ 50546 h 60705"/>
              <a:gd name="connsiteX19" fmla="*/ 6350 w 50672"/>
              <a:gd name="connsiteY19" fmla="*/ 39624 h 60705"/>
              <a:gd name="connsiteX20" fmla="*/ 13969 w 50672"/>
              <a:gd name="connsiteY20" fmla="*/ 38354 h 60705"/>
              <a:gd name="connsiteX21" fmla="*/ 17525 w 50672"/>
              <a:gd name="connsiteY21" fmla="*/ 45466 h 60705"/>
              <a:gd name="connsiteX22" fmla="*/ 25780 w 50672"/>
              <a:gd name="connsiteY22" fmla="*/ 47879 h 60705"/>
              <a:gd name="connsiteX23" fmla="*/ 33781 w 50672"/>
              <a:gd name="connsiteY23" fmla="*/ 45720 h 60705"/>
              <a:gd name="connsiteX24" fmla="*/ 36321 w 50672"/>
              <a:gd name="connsiteY24" fmla="*/ 40640 h 60705"/>
              <a:gd name="connsiteX25" fmla="*/ 34035 w 50672"/>
              <a:gd name="connsiteY25" fmla="*/ 36449 h 60705"/>
              <a:gd name="connsiteX26" fmla="*/ 26161 w 50672"/>
              <a:gd name="connsiteY26" fmla="*/ 33782 h 60705"/>
              <a:gd name="connsiteX27" fmla="*/ 14350 w 50672"/>
              <a:gd name="connsiteY27" fmla="*/ 30099 h 60705"/>
              <a:gd name="connsiteX28" fmla="*/ 9270 w 50672"/>
              <a:gd name="connsiteY28" fmla="*/ 25780 h 60705"/>
              <a:gd name="connsiteX29" fmla="*/ 7619 w 50672"/>
              <a:gd name="connsiteY29" fmla="*/ 19558 h 60705"/>
              <a:gd name="connsiteX30" fmla="*/ 9016 w 50672"/>
              <a:gd name="connsiteY30" fmla="*/ 13970 h 60705"/>
              <a:gd name="connsiteX31" fmla="*/ 12826 w 50672"/>
              <a:gd name="connsiteY31" fmla="*/ 9525 h 60705"/>
              <a:gd name="connsiteX32" fmla="*/ 17779 w 50672"/>
              <a:gd name="connsiteY32" fmla="*/ 7366 h 60705"/>
              <a:gd name="connsiteX33" fmla="*/ 24510 w 50672"/>
              <a:gd name="connsiteY33" fmla="*/ 6350 h 607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Lst>
            <a:rect l="l" t="t" r="r" b="b"/>
            <a:pathLst>
              <a:path w="50672" h="60705">
                <a:moveTo>
                  <a:pt x="24510" y="6350"/>
                </a:moveTo>
                <a:cubicBezTo>
                  <a:pt x="28066" y="6350"/>
                  <a:pt x="31241" y="6858"/>
                  <a:pt x="33908" y="8001"/>
                </a:cubicBezTo>
                <a:cubicBezTo>
                  <a:pt x="36702" y="9017"/>
                  <a:pt x="38607" y="10414"/>
                  <a:pt x="40004" y="12192"/>
                </a:cubicBezTo>
                <a:cubicBezTo>
                  <a:pt x="41275" y="13970"/>
                  <a:pt x="42163" y="16255"/>
                  <a:pt x="42671" y="19304"/>
                </a:cubicBezTo>
                <a:lnTo>
                  <a:pt x="35051" y="20320"/>
                </a:lnTo>
                <a:cubicBezTo>
                  <a:pt x="34670" y="17907"/>
                  <a:pt x="33654" y="16129"/>
                  <a:pt x="32003" y="14732"/>
                </a:cubicBezTo>
                <a:cubicBezTo>
                  <a:pt x="30352" y="13461"/>
                  <a:pt x="28066" y="12827"/>
                  <a:pt x="25018" y="12827"/>
                </a:cubicBezTo>
                <a:cubicBezTo>
                  <a:pt x="21462" y="12827"/>
                  <a:pt x="18922" y="13335"/>
                  <a:pt x="17398" y="14605"/>
                </a:cubicBezTo>
                <a:cubicBezTo>
                  <a:pt x="15875" y="15748"/>
                  <a:pt x="15112" y="17145"/>
                  <a:pt x="15112" y="18669"/>
                </a:cubicBezTo>
                <a:cubicBezTo>
                  <a:pt x="15112" y="19685"/>
                  <a:pt x="15366" y="20574"/>
                  <a:pt x="16001" y="21463"/>
                </a:cubicBezTo>
                <a:cubicBezTo>
                  <a:pt x="16636" y="22225"/>
                  <a:pt x="17652" y="22986"/>
                  <a:pt x="19050" y="23495"/>
                </a:cubicBezTo>
                <a:cubicBezTo>
                  <a:pt x="19811" y="23749"/>
                  <a:pt x="22097" y="24384"/>
                  <a:pt x="25907" y="25527"/>
                </a:cubicBezTo>
                <a:cubicBezTo>
                  <a:pt x="31368" y="26924"/>
                  <a:pt x="35178" y="28194"/>
                  <a:pt x="37337" y="29083"/>
                </a:cubicBezTo>
                <a:cubicBezTo>
                  <a:pt x="39496" y="29972"/>
                  <a:pt x="41275" y="31369"/>
                  <a:pt x="42544" y="33147"/>
                </a:cubicBezTo>
                <a:cubicBezTo>
                  <a:pt x="43687" y="34925"/>
                  <a:pt x="44322" y="37211"/>
                  <a:pt x="44322" y="39751"/>
                </a:cubicBezTo>
                <a:cubicBezTo>
                  <a:pt x="44322" y="42418"/>
                  <a:pt x="43560" y="44830"/>
                  <a:pt x="42036" y="47117"/>
                </a:cubicBezTo>
                <a:cubicBezTo>
                  <a:pt x="40639" y="49403"/>
                  <a:pt x="38353" y="51180"/>
                  <a:pt x="35559" y="52451"/>
                </a:cubicBezTo>
                <a:cubicBezTo>
                  <a:pt x="32765" y="53721"/>
                  <a:pt x="29463" y="54355"/>
                  <a:pt x="25907" y="54355"/>
                </a:cubicBezTo>
                <a:cubicBezTo>
                  <a:pt x="19938" y="54355"/>
                  <a:pt x="15366" y="53086"/>
                  <a:pt x="12318" y="50546"/>
                </a:cubicBezTo>
                <a:cubicBezTo>
                  <a:pt x="9143" y="48133"/>
                  <a:pt x="7111" y="44450"/>
                  <a:pt x="6350" y="39624"/>
                </a:cubicBezTo>
                <a:lnTo>
                  <a:pt x="13969" y="38354"/>
                </a:lnTo>
                <a:cubicBezTo>
                  <a:pt x="14350" y="41402"/>
                  <a:pt x="15620" y="43815"/>
                  <a:pt x="17525" y="45466"/>
                </a:cubicBezTo>
                <a:cubicBezTo>
                  <a:pt x="19557" y="47117"/>
                  <a:pt x="22351" y="47879"/>
                  <a:pt x="25780" y="47879"/>
                </a:cubicBezTo>
                <a:cubicBezTo>
                  <a:pt x="29463" y="47879"/>
                  <a:pt x="32003" y="47244"/>
                  <a:pt x="33781" y="45720"/>
                </a:cubicBezTo>
                <a:cubicBezTo>
                  <a:pt x="35559" y="44323"/>
                  <a:pt x="36321" y="42545"/>
                  <a:pt x="36321" y="40640"/>
                </a:cubicBezTo>
                <a:cubicBezTo>
                  <a:pt x="36321" y="38861"/>
                  <a:pt x="35559" y="37465"/>
                  <a:pt x="34035" y="36449"/>
                </a:cubicBezTo>
                <a:cubicBezTo>
                  <a:pt x="33019" y="35814"/>
                  <a:pt x="30352" y="34925"/>
                  <a:pt x="26161" y="33782"/>
                </a:cubicBezTo>
                <a:cubicBezTo>
                  <a:pt x="20446" y="32385"/>
                  <a:pt x="16509" y="31115"/>
                  <a:pt x="14350" y="30099"/>
                </a:cubicBezTo>
                <a:cubicBezTo>
                  <a:pt x="12064" y="29083"/>
                  <a:pt x="10413" y="27559"/>
                  <a:pt x="9270" y="25780"/>
                </a:cubicBezTo>
                <a:cubicBezTo>
                  <a:pt x="8127" y="23876"/>
                  <a:pt x="7619" y="21844"/>
                  <a:pt x="7619" y="19558"/>
                </a:cubicBezTo>
                <a:cubicBezTo>
                  <a:pt x="7619" y="17526"/>
                  <a:pt x="8000" y="15621"/>
                  <a:pt x="9016" y="13970"/>
                </a:cubicBezTo>
                <a:cubicBezTo>
                  <a:pt x="9905" y="12192"/>
                  <a:pt x="11175" y="10795"/>
                  <a:pt x="12826" y="9525"/>
                </a:cubicBezTo>
                <a:cubicBezTo>
                  <a:pt x="13969" y="8636"/>
                  <a:pt x="15620" y="8001"/>
                  <a:pt x="17779" y="7366"/>
                </a:cubicBezTo>
                <a:cubicBezTo>
                  <a:pt x="19811" y="6730"/>
                  <a:pt x="22097" y="6350"/>
                  <a:pt x="2451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Freeform 3"/>
          <p:cNvSpPr/>
          <p:nvPr/>
        </p:nvSpPr>
        <p:spPr>
          <a:xfrm>
            <a:off x="2482723" y="3823334"/>
            <a:ext cx="55626" cy="60706"/>
          </a:xfrm>
          <a:custGeom>
            <a:avLst/>
            <a:gdLst>
              <a:gd name="connsiteX0" fmla="*/ 27812 w 55626"/>
              <a:gd name="connsiteY0" fmla="*/ 6350 h 60706"/>
              <a:gd name="connsiteX1" fmla="*/ 43306 w 55626"/>
              <a:gd name="connsiteY1" fmla="*/ 12573 h 60706"/>
              <a:gd name="connsiteX2" fmla="*/ 49275 w 55626"/>
              <a:gd name="connsiteY2" fmla="*/ 29718 h 60706"/>
              <a:gd name="connsiteX3" fmla="*/ 46608 w 55626"/>
              <a:gd name="connsiteY3" fmla="*/ 43561 h 60706"/>
              <a:gd name="connsiteX4" fmla="*/ 38988 w 55626"/>
              <a:gd name="connsiteY4" fmla="*/ 51435 h 60706"/>
              <a:gd name="connsiteX5" fmla="*/ 27812 w 55626"/>
              <a:gd name="connsiteY5" fmla="*/ 54355 h 60706"/>
              <a:gd name="connsiteX6" fmla="*/ 12319 w 55626"/>
              <a:gd name="connsiteY6" fmla="*/ 48133 h 60706"/>
              <a:gd name="connsiteX7" fmla="*/ 6350 w 55626"/>
              <a:gd name="connsiteY7" fmla="*/ 30353 h 60706"/>
              <a:gd name="connsiteX8" fmla="*/ 13461 w 55626"/>
              <a:gd name="connsiteY8" fmla="*/ 11430 h 60706"/>
              <a:gd name="connsiteX9" fmla="*/ 27812 w 55626"/>
              <a:gd name="connsiteY9" fmla="*/ 6350 h 6070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55626" h="60706">
                <a:moveTo>
                  <a:pt x="27812" y="6350"/>
                </a:moveTo>
                <a:cubicBezTo>
                  <a:pt x="34162" y="6350"/>
                  <a:pt x="39369" y="8509"/>
                  <a:pt x="43306" y="12573"/>
                </a:cubicBezTo>
                <a:cubicBezTo>
                  <a:pt x="47370" y="16764"/>
                  <a:pt x="49275" y="22479"/>
                  <a:pt x="49275" y="29718"/>
                </a:cubicBezTo>
                <a:cubicBezTo>
                  <a:pt x="49275" y="35560"/>
                  <a:pt x="48386" y="40259"/>
                  <a:pt x="46608" y="43561"/>
                </a:cubicBezTo>
                <a:cubicBezTo>
                  <a:pt x="44957" y="46990"/>
                  <a:pt x="42291" y="49657"/>
                  <a:pt x="38988" y="51435"/>
                </a:cubicBezTo>
                <a:cubicBezTo>
                  <a:pt x="35559" y="53340"/>
                  <a:pt x="31876" y="54355"/>
                  <a:pt x="27812" y="54355"/>
                </a:cubicBezTo>
                <a:cubicBezTo>
                  <a:pt x="21462" y="54355"/>
                  <a:pt x="16255" y="52197"/>
                  <a:pt x="12319" y="48133"/>
                </a:cubicBezTo>
                <a:cubicBezTo>
                  <a:pt x="8381" y="44069"/>
                  <a:pt x="6350" y="38100"/>
                  <a:pt x="6350" y="30353"/>
                </a:cubicBezTo>
                <a:cubicBezTo>
                  <a:pt x="6350" y="21844"/>
                  <a:pt x="8762" y="15621"/>
                  <a:pt x="13461" y="11430"/>
                </a:cubicBezTo>
                <a:cubicBezTo>
                  <a:pt x="17398" y="8128"/>
                  <a:pt x="22225" y="6350"/>
                  <a:pt x="27812"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Freeform 3"/>
          <p:cNvSpPr/>
          <p:nvPr/>
        </p:nvSpPr>
        <p:spPr>
          <a:xfrm>
            <a:off x="2456560" y="3823334"/>
            <a:ext cx="37592" cy="59563"/>
          </a:xfrm>
          <a:custGeom>
            <a:avLst/>
            <a:gdLst>
              <a:gd name="connsiteX0" fmla="*/ 23368 w 37592"/>
              <a:gd name="connsiteY0" fmla="*/ 6350 h 59563"/>
              <a:gd name="connsiteX1" fmla="*/ 31242 w 37592"/>
              <a:gd name="connsiteY1" fmla="*/ 8890 h 59563"/>
              <a:gd name="connsiteX2" fmla="*/ 28575 w 37592"/>
              <a:gd name="connsiteY2" fmla="*/ 16129 h 59563"/>
              <a:gd name="connsiteX3" fmla="*/ 22860 w 37592"/>
              <a:gd name="connsiteY3" fmla="*/ 14478 h 59563"/>
              <a:gd name="connsiteX4" fmla="*/ 18288 w 37592"/>
              <a:gd name="connsiteY4" fmla="*/ 16002 h 59563"/>
              <a:gd name="connsiteX5" fmla="*/ 15494 w 37592"/>
              <a:gd name="connsiteY5" fmla="*/ 20193 h 59563"/>
              <a:gd name="connsiteX6" fmla="*/ 14097 w 37592"/>
              <a:gd name="connsiteY6" fmla="*/ 29210 h 59563"/>
              <a:gd name="connsiteX7" fmla="*/ 14097 w 37592"/>
              <a:gd name="connsiteY7" fmla="*/ 53213 h 59563"/>
              <a:gd name="connsiteX8" fmla="*/ 6350 w 37592"/>
              <a:gd name="connsiteY8" fmla="*/ 53213 h 59563"/>
              <a:gd name="connsiteX9" fmla="*/ 6350 w 37592"/>
              <a:gd name="connsiteY9" fmla="*/ 7493 h 59563"/>
              <a:gd name="connsiteX10" fmla="*/ 13335 w 37592"/>
              <a:gd name="connsiteY10" fmla="*/ 7493 h 59563"/>
              <a:gd name="connsiteX11" fmla="*/ 13335 w 37592"/>
              <a:gd name="connsiteY11" fmla="*/ 14351 h 59563"/>
              <a:gd name="connsiteX12" fmla="*/ 18288 w 37592"/>
              <a:gd name="connsiteY12" fmla="*/ 8001 h 59563"/>
              <a:gd name="connsiteX13" fmla="*/ 23368 w 37592"/>
              <a:gd name="connsiteY13"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37592" h="59563">
                <a:moveTo>
                  <a:pt x="23368" y="6350"/>
                </a:moveTo>
                <a:cubicBezTo>
                  <a:pt x="25908" y="6350"/>
                  <a:pt x="28575" y="7239"/>
                  <a:pt x="31242" y="8890"/>
                </a:cubicBezTo>
                <a:lnTo>
                  <a:pt x="28575" y="16129"/>
                </a:lnTo>
                <a:cubicBezTo>
                  <a:pt x="26670" y="14986"/>
                  <a:pt x="24765" y="14478"/>
                  <a:pt x="22860" y="14478"/>
                </a:cubicBezTo>
                <a:cubicBezTo>
                  <a:pt x="21209" y="14478"/>
                  <a:pt x="19685" y="14986"/>
                  <a:pt x="18288" y="16002"/>
                </a:cubicBezTo>
                <a:cubicBezTo>
                  <a:pt x="17018" y="17018"/>
                  <a:pt x="16002" y="18415"/>
                  <a:pt x="15494" y="20193"/>
                </a:cubicBezTo>
                <a:cubicBezTo>
                  <a:pt x="14605" y="22986"/>
                  <a:pt x="14097" y="26035"/>
                  <a:pt x="14097" y="29210"/>
                </a:cubicBezTo>
                <a:lnTo>
                  <a:pt x="14097" y="53213"/>
                </a:lnTo>
                <a:lnTo>
                  <a:pt x="6350" y="53213"/>
                </a:lnTo>
                <a:lnTo>
                  <a:pt x="6350" y="7493"/>
                </a:lnTo>
                <a:lnTo>
                  <a:pt x="13335" y="7493"/>
                </a:lnTo>
                <a:lnTo>
                  <a:pt x="13335" y="14351"/>
                </a:lnTo>
                <a:cubicBezTo>
                  <a:pt x="15113" y="11176"/>
                  <a:pt x="16764" y="9017"/>
                  <a:pt x="18288" y="8001"/>
                </a:cubicBezTo>
                <a:cubicBezTo>
                  <a:pt x="19812" y="6858"/>
                  <a:pt x="21463" y="6350"/>
                  <a:pt x="23368"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Freeform 3"/>
          <p:cNvSpPr/>
          <p:nvPr/>
        </p:nvSpPr>
        <p:spPr>
          <a:xfrm>
            <a:off x="2321051" y="3823334"/>
            <a:ext cx="50673" cy="60705"/>
          </a:xfrm>
          <a:custGeom>
            <a:avLst/>
            <a:gdLst>
              <a:gd name="connsiteX0" fmla="*/ 24511 w 50673"/>
              <a:gd name="connsiteY0" fmla="*/ 6350 h 60705"/>
              <a:gd name="connsiteX1" fmla="*/ 33908 w 50673"/>
              <a:gd name="connsiteY1" fmla="*/ 8001 h 60705"/>
              <a:gd name="connsiteX2" fmla="*/ 40005 w 50673"/>
              <a:gd name="connsiteY2" fmla="*/ 12192 h 60705"/>
              <a:gd name="connsiteX3" fmla="*/ 42672 w 50673"/>
              <a:gd name="connsiteY3" fmla="*/ 19304 h 60705"/>
              <a:gd name="connsiteX4" fmla="*/ 35052 w 50673"/>
              <a:gd name="connsiteY4" fmla="*/ 20320 h 60705"/>
              <a:gd name="connsiteX5" fmla="*/ 32004 w 50673"/>
              <a:gd name="connsiteY5" fmla="*/ 14732 h 60705"/>
              <a:gd name="connsiteX6" fmla="*/ 25019 w 50673"/>
              <a:gd name="connsiteY6" fmla="*/ 12827 h 60705"/>
              <a:gd name="connsiteX7" fmla="*/ 17399 w 50673"/>
              <a:gd name="connsiteY7" fmla="*/ 14605 h 60705"/>
              <a:gd name="connsiteX8" fmla="*/ 15113 w 50673"/>
              <a:gd name="connsiteY8" fmla="*/ 18669 h 60705"/>
              <a:gd name="connsiteX9" fmla="*/ 16002 w 50673"/>
              <a:gd name="connsiteY9" fmla="*/ 21463 h 60705"/>
              <a:gd name="connsiteX10" fmla="*/ 19050 w 50673"/>
              <a:gd name="connsiteY10" fmla="*/ 23495 h 60705"/>
              <a:gd name="connsiteX11" fmla="*/ 25908 w 50673"/>
              <a:gd name="connsiteY11" fmla="*/ 25527 h 60705"/>
              <a:gd name="connsiteX12" fmla="*/ 37338 w 50673"/>
              <a:gd name="connsiteY12" fmla="*/ 29083 h 60705"/>
              <a:gd name="connsiteX13" fmla="*/ 42545 w 50673"/>
              <a:gd name="connsiteY13" fmla="*/ 33147 h 60705"/>
              <a:gd name="connsiteX14" fmla="*/ 44323 w 50673"/>
              <a:gd name="connsiteY14" fmla="*/ 39751 h 60705"/>
              <a:gd name="connsiteX15" fmla="*/ 42037 w 50673"/>
              <a:gd name="connsiteY15" fmla="*/ 47117 h 60705"/>
              <a:gd name="connsiteX16" fmla="*/ 35560 w 50673"/>
              <a:gd name="connsiteY16" fmla="*/ 52451 h 60705"/>
              <a:gd name="connsiteX17" fmla="*/ 25908 w 50673"/>
              <a:gd name="connsiteY17" fmla="*/ 54355 h 60705"/>
              <a:gd name="connsiteX18" fmla="*/ 12319 w 50673"/>
              <a:gd name="connsiteY18" fmla="*/ 50546 h 60705"/>
              <a:gd name="connsiteX19" fmla="*/ 6350 w 50673"/>
              <a:gd name="connsiteY19" fmla="*/ 39624 h 60705"/>
              <a:gd name="connsiteX20" fmla="*/ 13970 w 50673"/>
              <a:gd name="connsiteY20" fmla="*/ 38354 h 60705"/>
              <a:gd name="connsiteX21" fmla="*/ 17526 w 50673"/>
              <a:gd name="connsiteY21" fmla="*/ 45466 h 60705"/>
              <a:gd name="connsiteX22" fmla="*/ 25780 w 50673"/>
              <a:gd name="connsiteY22" fmla="*/ 47879 h 60705"/>
              <a:gd name="connsiteX23" fmla="*/ 33782 w 50673"/>
              <a:gd name="connsiteY23" fmla="*/ 45720 h 60705"/>
              <a:gd name="connsiteX24" fmla="*/ 36322 w 50673"/>
              <a:gd name="connsiteY24" fmla="*/ 40640 h 60705"/>
              <a:gd name="connsiteX25" fmla="*/ 34036 w 50673"/>
              <a:gd name="connsiteY25" fmla="*/ 36449 h 60705"/>
              <a:gd name="connsiteX26" fmla="*/ 26162 w 50673"/>
              <a:gd name="connsiteY26" fmla="*/ 33782 h 60705"/>
              <a:gd name="connsiteX27" fmla="*/ 14351 w 50673"/>
              <a:gd name="connsiteY27" fmla="*/ 30099 h 60705"/>
              <a:gd name="connsiteX28" fmla="*/ 9271 w 50673"/>
              <a:gd name="connsiteY28" fmla="*/ 25780 h 60705"/>
              <a:gd name="connsiteX29" fmla="*/ 7620 w 50673"/>
              <a:gd name="connsiteY29" fmla="*/ 19558 h 60705"/>
              <a:gd name="connsiteX30" fmla="*/ 9017 w 50673"/>
              <a:gd name="connsiteY30" fmla="*/ 13970 h 60705"/>
              <a:gd name="connsiteX31" fmla="*/ 12827 w 50673"/>
              <a:gd name="connsiteY31" fmla="*/ 9525 h 60705"/>
              <a:gd name="connsiteX32" fmla="*/ 17780 w 50673"/>
              <a:gd name="connsiteY32" fmla="*/ 7366 h 60705"/>
              <a:gd name="connsiteX33" fmla="*/ 24511 w 50673"/>
              <a:gd name="connsiteY33" fmla="*/ 6350 h 607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Lst>
            <a:rect l="l" t="t" r="r" b="b"/>
            <a:pathLst>
              <a:path w="50673" h="60705">
                <a:moveTo>
                  <a:pt x="24511" y="6350"/>
                </a:moveTo>
                <a:cubicBezTo>
                  <a:pt x="28067" y="6350"/>
                  <a:pt x="31242" y="6858"/>
                  <a:pt x="33908" y="8001"/>
                </a:cubicBezTo>
                <a:cubicBezTo>
                  <a:pt x="36702" y="9017"/>
                  <a:pt x="38608" y="10414"/>
                  <a:pt x="40005" y="12192"/>
                </a:cubicBezTo>
                <a:cubicBezTo>
                  <a:pt x="41275" y="13970"/>
                  <a:pt x="42164" y="16255"/>
                  <a:pt x="42672" y="19304"/>
                </a:cubicBezTo>
                <a:lnTo>
                  <a:pt x="35052" y="20320"/>
                </a:lnTo>
                <a:cubicBezTo>
                  <a:pt x="34671" y="17907"/>
                  <a:pt x="33655" y="16129"/>
                  <a:pt x="32004" y="14732"/>
                </a:cubicBezTo>
                <a:cubicBezTo>
                  <a:pt x="30352" y="13461"/>
                  <a:pt x="28067" y="12827"/>
                  <a:pt x="25019" y="12827"/>
                </a:cubicBezTo>
                <a:cubicBezTo>
                  <a:pt x="21463" y="12827"/>
                  <a:pt x="18923" y="13335"/>
                  <a:pt x="17399" y="14605"/>
                </a:cubicBezTo>
                <a:cubicBezTo>
                  <a:pt x="15875" y="15748"/>
                  <a:pt x="15113" y="17145"/>
                  <a:pt x="15113" y="18669"/>
                </a:cubicBezTo>
                <a:cubicBezTo>
                  <a:pt x="15113" y="19685"/>
                  <a:pt x="15367" y="20574"/>
                  <a:pt x="16002" y="21463"/>
                </a:cubicBezTo>
                <a:cubicBezTo>
                  <a:pt x="16637" y="22225"/>
                  <a:pt x="17652" y="22986"/>
                  <a:pt x="19050" y="23495"/>
                </a:cubicBezTo>
                <a:cubicBezTo>
                  <a:pt x="19812" y="23749"/>
                  <a:pt x="22098" y="24384"/>
                  <a:pt x="25908" y="25527"/>
                </a:cubicBezTo>
                <a:cubicBezTo>
                  <a:pt x="31369" y="26924"/>
                  <a:pt x="35179" y="28194"/>
                  <a:pt x="37338" y="29083"/>
                </a:cubicBezTo>
                <a:cubicBezTo>
                  <a:pt x="39497" y="29972"/>
                  <a:pt x="41275" y="31369"/>
                  <a:pt x="42545" y="33147"/>
                </a:cubicBezTo>
                <a:cubicBezTo>
                  <a:pt x="43688" y="34925"/>
                  <a:pt x="44323" y="37211"/>
                  <a:pt x="44323" y="39751"/>
                </a:cubicBezTo>
                <a:cubicBezTo>
                  <a:pt x="44323" y="42418"/>
                  <a:pt x="43561" y="44830"/>
                  <a:pt x="42037" y="47117"/>
                </a:cubicBezTo>
                <a:cubicBezTo>
                  <a:pt x="40640" y="49403"/>
                  <a:pt x="38354" y="51180"/>
                  <a:pt x="35560" y="52451"/>
                </a:cubicBezTo>
                <a:cubicBezTo>
                  <a:pt x="32766" y="53721"/>
                  <a:pt x="29464" y="54355"/>
                  <a:pt x="25908" y="54355"/>
                </a:cubicBezTo>
                <a:cubicBezTo>
                  <a:pt x="19939" y="54355"/>
                  <a:pt x="15367" y="53086"/>
                  <a:pt x="12319" y="50546"/>
                </a:cubicBezTo>
                <a:cubicBezTo>
                  <a:pt x="9144" y="48133"/>
                  <a:pt x="7112" y="44450"/>
                  <a:pt x="6350" y="39624"/>
                </a:cubicBezTo>
                <a:lnTo>
                  <a:pt x="13970" y="38354"/>
                </a:lnTo>
                <a:cubicBezTo>
                  <a:pt x="14351" y="41402"/>
                  <a:pt x="15621" y="43815"/>
                  <a:pt x="17526" y="45466"/>
                </a:cubicBezTo>
                <a:cubicBezTo>
                  <a:pt x="19558" y="47117"/>
                  <a:pt x="22352" y="47879"/>
                  <a:pt x="25780" y="47879"/>
                </a:cubicBezTo>
                <a:cubicBezTo>
                  <a:pt x="29464" y="47879"/>
                  <a:pt x="32004" y="47244"/>
                  <a:pt x="33782" y="45720"/>
                </a:cubicBezTo>
                <a:cubicBezTo>
                  <a:pt x="35560" y="44323"/>
                  <a:pt x="36322" y="42545"/>
                  <a:pt x="36322" y="40640"/>
                </a:cubicBezTo>
                <a:cubicBezTo>
                  <a:pt x="36322" y="38861"/>
                  <a:pt x="35560" y="37465"/>
                  <a:pt x="34036" y="36449"/>
                </a:cubicBezTo>
                <a:cubicBezTo>
                  <a:pt x="33020" y="35814"/>
                  <a:pt x="30352" y="34925"/>
                  <a:pt x="26162" y="33782"/>
                </a:cubicBezTo>
                <a:cubicBezTo>
                  <a:pt x="20447" y="32385"/>
                  <a:pt x="16510" y="31115"/>
                  <a:pt x="14351" y="30099"/>
                </a:cubicBezTo>
                <a:cubicBezTo>
                  <a:pt x="12065" y="29083"/>
                  <a:pt x="10414" y="27559"/>
                  <a:pt x="9271" y="25780"/>
                </a:cubicBezTo>
                <a:cubicBezTo>
                  <a:pt x="8127" y="23876"/>
                  <a:pt x="7620" y="21844"/>
                  <a:pt x="7620" y="19558"/>
                </a:cubicBezTo>
                <a:cubicBezTo>
                  <a:pt x="7620" y="17526"/>
                  <a:pt x="8001" y="15621"/>
                  <a:pt x="9017" y="13970"/>
                </a:cubicBezTo>
                <a:cubicBezTo>
                  <a:pt x="9905" y="12192"/>
                  <a:pt x="11176" y="10795"/>
                  <a:pt x="12827" y="9525"/>
                </a:cubicBezTo>
                <a:cubicBezTo>
                  <a:pt x="13970" y="8636"/>
                  <a:pt x="15621" y="8001"/>
                  <a:pt x="17780" y="7366"/>
                </a:cubicBezTo>
                <a:cubicBezTo>
                  <a:pt x="19812" y="6730"/>
                  <a:pt x="22098" y="6350"/>
                  <a:pt x="2451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Freeform 3"/>
          <p:cNvSpPr/>
          <p:nvPr/>
        </p:nvSpPr>
        <p:spPr>
          <a:xfrm>
            <a:off x="2252598" y="3823334"/>
            <a:ext cx="53086" cy="78232"/>
          </a:xfrm>
          <a:custGeom>
            <a:avLst/>
            <a:gdLst>
              <a:gd name="connsiteX0" fmla="*/ 26161 w 53086"/>
              <a:gd name="connsiteY0" fmla="*/ 6350 h 78232"/>
              <a:gd name="connsiteX1" fmla="*/ 39497 w 53086"/>
              <a:gd name="connsiteY1" fmla="*/ 12954 h 78232"/>
              <a:gd name="connsiteX2" fmla="*/ 39497 w 53086"/>
              <a:gd name="connsiteY2" fmla="*/ 7493 h 78232"/>
              <a:gd name="connsiteX3" fmla="*/ 46736 w 53086"/>
              <a:gd name="connsiteY3" fmla="*/ 7493 h 78232"/>
              <a:gd name="connsiteX4" fmla="*/ 46736 w 53086"/>
              <a:gd name="connsiteY4" fmla="*/ 46990 h 78232"/>
              <a:gd name="connsiteX5" fmla="*/ 44450 w 53086"/>
              <a:gd name="connsiteY5" fmla="*/ 62230 h 78232"/>
              <a:gd name="connsiteX6" fmla="*/ 37592 w 53086"/>
              <a:gd name="connsiteY6" fmla="*/ 69215 h 78232"/>
              <a:gd name="connsiteX7" fmla="*/ 26035 w 53086"/>
              <a:gd name="connsiteY7" fmla="*/ 71882 h 78232"/>
              <a:gd name="connsiteX8" fmla="*/ 12700 w 53086"/>
              <a:gd name="connsiteY8" fmla="*/ 68199 h 78232"/>
              <a:gd name="connsiteX9" fmla="*/ 7874 w 53086"/>
              <a:gd name="connsiteY9" fmla="*/ 57023 h 78232"/>
              <a:gd name="connsiteX10" fmla="*/ 15367 w 53086"/>
              <a:gd name="connsiteY10" fmla="*/ 58166 h 78232"/>
              <a:gd name="connsiteX11" fmla="*/ 18033 w 53086"/>
              <a:gd name="connsiteY11" fmla="*/ 63246 h 78232"/>
              <a:gd name="connsiteX12" fmla="*/ 25908 w 53086"/>
              <a:gd name="connsiteY12" fmla="*/ 65405 h 78232"/>
              <a:gd name="connsiteX13" fmla="*/ 34290 w 53086"/>
              <a:gd name="connsiteY13" fmla="*/ 63246 h 78232"/>
              <a:gd name="connsiteX14" fmla="*/ 38227 w 53086"/>
              <a:gd name="connsiteY14" fmla="*/ 57277 h 78232"/>
              <a:gd name="connsiteX15" fmla="*/ 38735 w 53086"/>
              <a:gd name="connsiteY15" fmla="*/ 47244 h 78232"/>
              <a:gd name="connsiteX16" fmla="*/ 26161 w 53086"/>
              <a:gd name="connsiteY16" fmla="*/ 53213 h 78232"/>
              <a:gd name="connsiteX17" fmla="*/ 11430 w 53086"/>
              <a:gd name="connsiteY17" fmla="*/ 46482 h 78232"/>
              <a:gd name="connsiteX18" fmla="*/ 6350 w 53086"/>
              <a:gd name="connsiteY18" fmla="*/ 30099 h 78232"/>
              <a:gd name="connsiteX19" fmla="*/ 8636 w 53086"/>
              <a:gd name="connsiteY19" fmla="*/ 18034 h 78232"/>
              <a:gd name="connsiteX20" fmla="*/ 15494 w 53086"/>
              <a:gd name="connsiteY20" fmla="*/ 9398 h 78232"/>
              <a:gd name="connsiteX21" fmla="*/ 26161 w 53086"/>
              <a:gd name="connsiteY21" fmla="*/ 6350 h 78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53086" h="78232">
                <a:moveTo>
                  <a:pt x="26161" y="6350"/>
                </a:moveTo>
                <a:cubicBezTo>
                  <a:pt x="31496" y="6350"/>
                  <a:pt x="36068" y="8636"/>
                  <a:pt x="39497" y="12954"/>
                </a:cubicBezTo>
                <a:lnTo>
                  <a:pt x="39497" y="7493"/>
                </a:lnTo>
                <a:lnTo>
                  <a:pt x="46736" y="7493"/>
                </a:lnTo>
                <a:lnTo>
                  <a:pt x="46736" y="46990"/>
                </a:lnTo>
                <a:cubicBezTo>
                  <a:pt x="46736" y="54229"/>
                  <a:pt x="45974" y="59182"/>
                  <a:pt x="44450" y="62230"/>
                </a:cubicBezTo>
                <a:cubicBezTo>
                  <a:pt x="43052" y="65151"/>
                  <a:pt x="40767" y="67564"/>
                  <a:pt x="37592" y="69215"/>
                </a:cubicBezTo>
                <a:cubicBezTo>
                  <a:pt x="34417" y="70993"/>
                  <a:pt x="30607" y="71882"/>
                  <a:pt x="26035" y="71882"/>
                </a:cubicBezTo>
                <a:cubicBezTo>
                  <a:pt x="20447" y="71882"/>
                  <a:pt x="16129" y="70611"/>
                  <a:pt x="12700" y="68199"/>
                </a:cubicBezTo>
                <a:cubicBezTo>
                  <a:pt x="9398" y="65659"/>
                  <a:pt x="7747" y="61976"/>
                  <a:pt x="7874" y="57023"/>
                </a:cubicBezTo>
                <a:lnTo>
                  <a:pt x="15367" y="58166"/>
                </a:lnTo>
                <a:cubicBezTo>
                  <a:pt x="15748" y="60579"/>
                  <a:pt x="16636" y="62230"/>
                  <a:pt x="18033" y="63246"/>
                </a:cubicBezTo>
                <a:cubicBezTo>
                  <a:pt x="19939" y="64770"/>
                  <a:pt x="22605" y="65405"/>
                  <a:pt x="25908" y="65405"/>
                </a:cubicBezTo>
                <a:cubicBezTo>
                  <a:pt x="29591" y="65405"/>
                  <a:pt x="32258" y="64770"/>
                  <a:pt x="34290" y="63246"/>
                </a:cubicBezTo>
                <a:cubicBezTo>
                  <a:pt x="36195" y="61849"/>
                  <a:pt x="37592" y="59817"/>
                  <a:pt x="38227" y="57277"/>
                </a:cubicBezTo>
                <a:cubicBezTo>
                  <a:pt x="38608" y="55626"/>
                  <a:pt x="38861" y="52324"/>
                  <a:pt x="38735" y="47244"/>
                </a:cubicBezTo>
                <a:cubicBezTo>
                  <a:pt x="35433" y="51308"/>
                  <a:pt x="31115" y="53213"/>
                  <a:pt x="26161" y="53213"/>
                </a:cubicBezTo>
                <a:cubicBezTo>
                  <a:pt x="19811" y="53213"/>
                  <a:pt x="14986" y="51054"/>
                  <a:pt x="11430" y="46482"/>
                </a:cubicBezTo>
                <a:cubicBezTo>
                  <a:pt x="8001" y="41910"/>
                  <a:pt x="6350" y="36449"/>
                  <a:pt x="6350" y="30099"/>
                </a:cubicBezTo>
                <a:cubicBezTo>
                  <a:pt x="6350" y="25654"/>
                  <a:pt x="7111" y="21717"/>
                  <a:pt x="8636" y="18034"/>
                </a:cubicBezTo>
                <a:cubicBezTo>
                  <a:pt x="10286" y="14224"/>
                  <a:pt x="12573" y="11430"/>
                  <a:pt x="15494" y="9398"/>
                </a:cubicBezTo>
                <a:cubicBezTo>
                  <a:pt x="18542" y="7366"/>
                  <a:pt x="22098" y="6350"/>
                  <a:pt x="2616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Freeform 3"/>
          <p:cNvSpPr/>
          <p:nvPr/>
        </p:nvSpPr>
        <p:spPr>
          <a:xfrm>
            <a:off x="2206751" y="3823334"/>
            <a:ext cx="49911" cy="59563"/>
          </a:xfrm>
          <a:custGeom>
            <a:avLst/>
            <a:gdLst>
              <a:gd name="connsiteX0" fmla="*/ 27940 w 49911"/>
              <a:gd name="connsiteY0" fmla="*/ 6350 h 59563"/>
              <a:gd name="connsiteX1" fmla="*/ 35560 w 49911"/>
              <a:gd name="connsiteY1" fmla="*/ 7874 h 59563"/>
              <a:gd name="connsiteX2" fmla="*/ 40767 w 49911"/>
              <a:gd name="connsiteY2" fmla="*/ 11811 h 59563"/>
              <a:gd name="connsiteX3" fmla="*/ 43180 w 49911"/>
              <a:gd name="connsiteY3" fmla="*/ 17526 h 59563"/>
              <a:gd name="connsiteX4" fmla="*/ 43561 w 49911"/>
              <a:gd name="connsiteY4" fmla="*/ 25019 h 59563"/>
              <a:gd name="connsiteX5" fmla="*/ 43561 w 49911"/>
              <a:gd name="connsiteY5" fmla="*/ 53213 h 59563"/>
              <a:gd name="connsiteX6" fmla="*/ 35814 w 49911"/>
              <a:gd name="connsiteY6" fmla="*/ 53213 h 59563"/>
              <a:gd name="connsiteX7" fmla="*/ 35814 w 49911"/>
              <a:gd name="connsiteY7" fmla="*/ 25400 h 59563"/>
              <a:gd name="connsiteX8" fmla="*/ 34925 w 49911"/>
              <a:gd name="connsiteY8" fmla="*/ 18288 h 59563"/>
              <a:gd name="connsiteX9" fmla="*/ 31750 w 49911"/>
              <a:gd name="connsiteY9" fmla="*/ 14478 h 59563"/>
              <a:gd name="connsiteX10" fmla="*/ 26289 w 49911"/>
              <a:gd name="connsiteY10" fmla="*/ 13080 h 59563"/>
              <a:gd name="connsiteX11" fmla="*/ 17780 w 49911"/>
              <a:gd name="connsiteY11" fmla="*/ 16255 h 59563"/>
              <a:gd name="connsiteX12" fmla="*/ 14097 w 49911"/>
              <a:gd name="connsiteY12" fmla="*/ 28194 h 59563"/>
              <a:gd name="connsiteX13" fmla="*/ 14097 w 49911"/>
              <a:gd name="connsiteY13" fmla="*/ 53213 h 59563"/>
              <a:gd name="connsiteX14" fmla="*/ 6350 w 49911"/>
              <a:gd name="connsiteY14" fmla="*/ 53213 h 59563"/>
              <a:gd name="connsiteX15" fmla="*/ 6350 w 49911"/>
              <a:gd name="connsiteY15" fmla="*/ 7493 h 59563"/>
              <a:gd name="connsiteX16" fmla="*/ 13335 w 49911"/>
              <a:gd name="connsiteY16" fmla="*/ 7493 h 59563"/>
              <a:gd name="connsiteX17" fmla="*/ 13335 w 49911"/>
              <a:gd name="connsiteY17" fmla="*/ 13970 h 59563"/>
              <a:gd name="connsiteX18" fmla="*/ 27940 w 49911"/>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9911" h="59563">
                <a:moveTo>
                  <a:pt x="27940" y="6350"/>
                </a:moveTo>
                <a:cubicBezTo>
                  <a:pt x="30733" y="6350"/>
                  <a:pt x="33274" y="6858"/>
                  <a:pt x="35560" y="7874"/>
                </a:cubicBezTo>
                <a:cubicBezTo>
                  <a:pt x="37846" y="8890"/>
                  <a:pt x="39624" y="10160"/>
                  <a:pt x="40767" y="11811"/>
                </a:cubicBezTo>
                <a:cubicBezTo>
                  <a:pt x="41910" y="13461"/>
                  <a:pt x="42672" y="15367"/>
                  <a:pt x="43180" y="17526"/>
                </a:cubicBezTo>
                <a:cubicBezTo>
                  <a:pt x="43433" y="18923"/>
                  <a:pt x="43561" y="21463"/>
                  <a:pt x="43561" y="25019"/>
                </a:cubicBezTo>
                <a:lnTo>
                  <a:pt x="43561" y="53213"/>
                </a:lnTo>
                <a:lnTo>
                  <a:pt x="35814" y="53213"/>
                </a:lnTo>
                <a:lnTo>
                  <a:pt x="35814" y="25400"/>
                </a:lnTo>
                <a:cubicBezTo>
                  <a:pt x="35814" y="22225"/>
                  <a:pt x="35560" y="19811"/>
                  <a:pt x="34925" y="18288"/>
                </a:cubicBezTo>
                <a:cubicBezTo>
                  <a:pt x="34290" y="16764"/>
                  <a:pt x="33274" y="15494"/>
                  <a:pt x="31750" y="14478"/>
                </a:cubicBezTo>
                <a:cubicBezTo>
                  <a:pt x="30226" y="13589"/>
                  <a:pt x="28321" y="13080"/>
                  <a:pt x="26289" y="13080"/>
                </a:cubicBezTo>
                <a:cubicBezTo>
                  <a:pt x="22987" y="13080"/>
                  <a:pt x="20066" y="14224"/>
                  <a:pt x="17780" y="16255"/>
                </a:cubicBezTo>
                <a:cubicBezTo>
                  <a:pt x="15367" y="18415"/>
                  <a:pt x="14097" y="22352"/>
                  <a:pt x="14097" y="28194"/>
                </a:cubicBezTo>
                <a:lnTo>
                  <a:pt x="14097" y="53213"/>
                </a:lnTo>
                <a:lnTo>
                  <a:pt x="6350" y="53213"/>
                </a:lnTo>
                <a:lnTo>
                  <a:pt x="6350" y="7493"/>
                </a:lnTo>
                <a:lnTo>
                  <a:pt x="13335" y="7493"/>
                </a:lnTo>
                <a:lnTo>
                  <a:pt x="13335" y="13970"/>
                </a:lnTo>
                <a:cubicBezTo>
                  <a:pt x="16764" y="8890"/>
                  <a:pt x="21590" y="6350"/>
                  <a:pt x="2794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Freeform 3"/>
          <p:cNvSpPr/>
          <p:nvPr/>
        </p:nvSpPr>
        <p:spPr>
          <a:xfrm>
            <a:off x="2186939" y="3806952"/>
            <a:ext cx="20574" cy="21716"/>
          </a:xfrm>
          <a:custGeom>
            <a:avLst/>
            <a:gdLst>
              <a:gd name="connsiteX0" fmla="*/ 6350 w 20574"/>
              <a:gd name="connsiteY0" fmla="*/ 6350 h 21716"/>
              <a:gd name="connsiteX1" fmla="*/ 14224 w 20574"/>
              <a:gd name="connsiteY1" fmla="*/ 6350 h 21716"/>
              <a:gd name="connsiteX2" fmla="*/ 14224 w 20574"/>
              <a:gd name="connsiteY2" fmla="*/ 15366 h 21716"/>
              <a:gd name="connsiteX3" fmla="*/ 6350 w 20574"/>
              <a:gd name="connsiteY3" fmla="*/ 15366 h 21716"/>
              <a:gd name="connsiteX4" fmla="*/ 6350 w 20574"/>
              <a:gd name="connsiteY4" fmla="*/ 6350 h 217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574" h="21716">
                <a:moveTo>
                  <a:pt x="6350" y="6350"/>
                </a:moveTo>
                <a:lnTo>
                  <a:pt x="14224" y="6350"/>
                </a:lnTo>
                <a:lnTo>
                  <a:pt x="14224" y="15366"/>
                </a:lnTo>
                <a:lnTo>
                  <a:pt x="6350" y="1536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Freeform 3"/>
          <p:cNvSpPr/>
          <p:nvPr/>
        </p:nvSpPr>
        <p:spPr>
          <a:xfrm>
            <a:off x="2128139" y="3806952"/>
            <a:ext cx="65023" cy="75946"/>
          </a:xfrm>
          <a:custGeom>
            <a:avLst/>
            <a:gdLst>
              <a:gd name="connsiteX0" fmla="*/ 6350 w 65023"/>
              <a:gd name="connsiteY0" fmla="*/ 6350 h 75946"/>
              <a:gd name="connsiteX1" fmla="*/ 14731 w 65023"/>
              <a:gd name="connsiteY1" fmla="*/ 6350 h 75946"/>
              <a:gd name="connsiteX2" fmla="*/ 14731 w 65023"/>
              <a:gd name="connsiteY2" fmla="*/ 37719 h 75946"/>
              <a:gd name="connsiteX3" fmla="*/ 46100 w 65023"/>
              <a:gd name="connsiteY3" fmla="*/ 6350 h 75946"/>
              <a:gd name="connsiteX4" fmla="*/ 57530 w 65023"/>
              <a:gd name="connsiteY4" fmla="*/ 6350 h 75946"/>
              <a:gd name="connsiteX5" fmla="*/ 30987 w 65023"/>
              <a:gd name="connsiteY5" fmla="*/ 32003 h 75946"/>
              <a:gd name="connsiteX6" fmla="*/ 58673 w 65023"/>
              <a:gd name="connsiteY6" fmla="*/ 69595 h 75946"/>
              <a:gd name="connsiteX7" fmla="*/ 47625 w 65023"/>
              <a:gd name="connsiteY7" fmla="*/ 69595 h 75946"/>
              <a:gd name="connsiteX8" fmla="*/ 25145 w 65023"/>
              <a:gd name="connsiteY8" fmla="*/ 37591 h 75946"/>
              <a:gd name="connsiteX9" fmla="*/ 14731 w 65023"/>
              <a:gd name="connsiteY9" fmla="*/ 47751 h 75946"/>
              <a:gd name="connsiteX10" fmla="*/ 14731 w 65023"/>
              <a:gd name="connsiteY10" fmla="*/ 69595 h 75946"/>
              <a:gd name="connsiteX11" fmla="*/ 6350 w 65023"/>
              <a:gd name="connsiteY11" fmla="*/ 69595 h 75946"/>
              <a:gd name="connsiteX12" fmla="*/ 6350 w 65023"/>
              <a:gd name="connsiteY12"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65023" h="75946">
                <a:moveTo>
                  <a:pt x="6350" y="6350"/>
                </a:moveTo>
                <a:lnTo>
                  <a:pt x="14731" y="6350"/>
                </a:lnTo>
                <a:lnTo>
                  <a:pt x="14731" y="37719"/>
                </a:lnTo>
                <a:lnTo>
                  <a:pt x="46100" y="6350"/>
                </a:lnTo>
                <a:lnTo>
                  <a:pt x="57530" y="6350"/>
                </a:lnTo>
                <a:lnTo>
                  <a:pt x="30987" y="32003"/>
                </a:lnTo>
                <a:lnTo>
                  <a:pt x="58673" y="69595"/>
                </a:lnTo>
                <a:lnTo>
                  <a:pt x="47625" y="69595"/>
                </a:lnTo>
                <a:lnTo>
                  <a:pt x="25145" y="37591"/>
                </a:lnTo>
                <a:lnTo>
                  <a:pt x="14731" y="47751"/>
                </a:lnTo>
                <a:lnTo>
                  <a:pt x="14731" y="69595"/>
                </a:lnTo>
                <a:lnTo>
                  <a:pt x="6350" y="69595"/>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Freeform 3"/>
          <p:cNvSpPr/>
          <p:nvPr/>
        </p:nvSpPr>
        <p:spPr>
          <a:xfrm>
            <a:off x="2303145" y="3806316"/>
            <a:ext cx="21716" cy="33401"/>
          </a:xfrm>
          <a:custGeom>
            <a:avLst/>
            <a:gdLst>
              <a:gd name="connsiteX0" fmla="*/ 6984 w 21716"/>
              <a:gd name="connsiteY0" fmla="*/ 6350 h 33401"/>
              <a:gd name="connsiteX1" fmla="*/ 15366 w 21716"/>
              <a:gd name="connsiteY1" fmla="*/ 6350 h 33401"/>
              <a:gd name="connsiteX2" fmla="*/ 15366 w 21716"/>
              <a:gd name="connsiteY2" fmla="*/ 13461 h 33401"/>
              <a:gd name="connsiteX3" fmla="*/ 13969 w 21716"/>
              <a:gd name="connsiteY3" fmla="*/ 21844 h 33401"/>
              <a:gd name="connsiteX4" fmla="*/ 8254 w 21716"/>
              <a:gd name="connsiteY4" fmla="*/ 27051 h 33401"/>
              <a:gd name="connsiteX5" fmla="*/ 6350 w 21716"/>
              <a:gd name="connsiteY5" fmla="*/ 24003 h 33401"/>
              <a:gd name="connsiteX6" fmla="*/ 9778 w 21716"/>
              <a:gd name="connsiteY6" fmla="*/ 20954 h 33401"/>
              <a:gd name="connsiteX7" fmla="*/ 11048 w 21716"/>
              <a:gd name="connsiteY7" fmla="*/ 15367 h 33401"/>
              <a:gd name="connsiteX8" fmla="*/ 6984 w 21716"/>
              <a:gd name="connsiteY8" fmla="*/ 15367 h 33401"/>
              <a:gd name="connsiteX9" fmla="*/ 6984 w 21716"/>
              <a:gd name="connsiteY9" fmla="*/ 6350 h 3340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21716" h="33401">
                <a:moveTo>
                  <a:pt x="6984" y="6350"/>
                </a:moveTo>
                <a:lnTo>
                  <a:pt x="15366" y="6350"/>
                </a:lnTo>
                <a:lnTo>
                  <a:pt x="15366" y="13461"/>
                </a:lnTo>
                <a:cubicBezTo>
                  <a:pt x="15366" y="17398"/>
                  <a:pt x="14858" y="20066"/>
                  <a:pt x="13969" y="21844"/>
                </a:cubicBezTo>
                <a:cubicBezTo>
                  <a:pt x="12826" y="24129"/>
                  <a:pt x="10794" y="25908"/>
                  <a:pt x="8254" y="27051"/>
                </a:cubicBezTo>
                <a:lnTo>
                  <a:pt x="6350" y="24003"/>
                </a:lnTo>
                <a:cubicBezTo>
                  <a:pt x="7873" y="23367"/>
                  <a:pt x="9016" y="22352"/>
                  <a:pt x="9778" y="20954"/>
                </a:cubicBezTo>
                <a:cubicBezTo>
                  <a:pt x="10540" y="19685"/>
                  <a:pt x="11048" y="17779"/>
                  <a:pt x="11048" y="15367"/>
                </a:cubicBezTo>
                <a:lnTo>
                  <a:pt x="6984" y="15367"/>
                </a:lnTo>
                <a:lnTo>
                  <a:pt x="6984"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Freeform 3"/>
          <p:cNvSpPr/>
          <p:nvPr/>
        </p:nvSpPr>
        <p:spPr>
          <a:xfrm>
            <a:off x="2391282" y="3805935"/>
            <a:ext cx="68580" cy="78104"/>
          </a:xfrm>
          <a:custGeom>
            <a:avLst/>
            <a:gdLst>
              <a:gd name="connsiteX0" fmla="*/ 36195 w 68580"/>
              <a:gd name="connsiteY0" fmla="*/ 6350 h 78104"/>
              <a:gd name="connsiteX1" fmla="*/ 52197 w 68580"/>
              <a:gd name="connsiteY1" fmla="*/ 11176 h 78104"/>
              <a:gd name="connsiteX2" fmla="*/ 61214 w 68580"/>
              <a:gd name="connsiteY2" fmla="*/ 24765 h 78104"/>
              <a:gd name="connsiteX3" fmla="*/ 52959 w 68580"/>
              <a:gd name="connsiteY3" fmla="*/ 26670 h 78104"/>
              <a:gd name="connsiteX4" fmla="*/ 46609 w 68580"/>
              <a:gd name="connsiteY4" fmla="*/ 16636 h 78104"/>
              <a:gd name="connsiteX5" fmla="*/ 36068 w 68580"/>
              <a:gd name="connsiteY5" fmla="*/ 13461 h 78104"/>
              <a:gd name="connsiteX6" fmla="*/ 23876 w 68580"/>
              <a:gd name="connsiteY6" fmla="*/ 17017 h 78104"/>
              <a:gd name="connsiteX7" fmla="*/ 16891 w 68580"/>
              <a:gd name="connsiteY7" fmla="*/ 26416 h 78104"/>
              <a:gd name="connsiteX8" fmla="*/ 14986 w 68580"/>
              <a:gd name="connsiteY8" fmla="*/ 38480 h 78104"/>
              <a:gd name="connsiteX9" fmla="*/ 17272 w 68580"/>
              <a:gd name="connsiteY9" fmla="*/ 52578 h 78104"/>
              <a:gd name="connsiteX10" fmla="*/ 24638 w 68580"/>
              <a:gd name="connsiteY10" fmla="*/ 61595 h 78104"/>
              <a:gd name="connsiteX11" fmla="*/ 35433 w 68580"/>
              <a:gd name="connsiteY11" fmla="*/ 64516 h 78104"/>
              <a:gd name="connsiteX12" fmla="*/ 47244 w 68580"/>
              <a:gd name="connsiteY12" fmla="*/ 60579 h 78104"/>
              <a:gd name="connsiteX13" fmla="*/ 53848 w 68580"/>
              <a:gd name="connsiteY13" fmla="*/ 48514 h 78104"/>
              <a:gd name="connsiteX14" fmla="*/ 62230 w 68580"/>
              <a:gd name="connsiteY14" fmla="*/ 50546 h 78104"/>
              <a:gd name="connsiteX15" fmla="*/ 52832 w 68580"/>
              <a:gd name="connsiteY15" fmla="*/ 66294 h 78104"/>
              <a:gd name="connsiteX16" fmla="*/ 36068 w 68580"/>
              <a:gd name="connsiteY16" fmla="*/ 71754 h 78104"/>
              <a:gd name="connsiteX17" fmla="*/ 19431 w 68580"/>
              <a:gd name="connsiteY17" fmla="*/ 67564 h 78104"/>
              <a:gd name="connsiteX18" fmla="*/ 9652 w 68580"/>
              <a:gd name="connsiteY18" fmla="*/ 55498 h 78104"/>
              <a:gd name="connsiteX19" fmla="*/ 6350 w 68580"/>
              <a:gd name="connsiteY19" fmla="*/ 38608 h 78104"/>
              <a:gd name="connsiteX20" fmla="*/ 10160 w 68580"/>
              <a:gd name="connsiteY20" fmla="*/ 21335 h 78104"/>
              <a:gd name="connsiteX21" fmla="*/ 20827 w 68580"/>
              <a:gd name="connsiteY21" fmla="*/ 10160 h 78104"/>
              <a:gd name="connsiteX22" fmla="*/ 36195 w 68580"/>
              <a:gd name="connsiteY22" fmla="*/ 6350 h 781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68580" h="78104">
                <a:moveTo>
                  <a:pt x="36195" y="6350"/>
                </a:moveTo>
                <a:cubicBezTo>
                  <a:pt x="42545" y="6350"/>
                  <a:pt x="47879" y="7873"/>
                  <a:pt x="52197" y="11176"/>
                </a:cubicBezTo>
                <a:cubicBezTo>
                  <a:pt x="56515" y="14351"/>
                  <a:pt x="59436" y="18923"/>
                  <a:pt x="61214" y="24765"/>
                </a:cubicBezTo>
                <a:lnTo>
                  <a:pt x="52959" y="26670"/>
                </a:lnTo>
                <a:cubicBezTo>
                  <a:pt x="51435" y="22098"/>
                  <a:pt x="49402" y="18669"/>
                  <a:pt x="46609" y="16636"/>
                </a:cubicBezTo>
                <a:cubicBezTo>
                  <a:pt x="43815" y="14478"/>
                  <a:pt x="40259" y="13461"/>
                  <a:pt x="36068" y="13461"/>
                </a:cubicBezTo>
                <a:cubicBezTo>
                  <a:pt x="31115" y="13461"/>
                  <a:pt x="27051" y="14604"/>
                  <a:pt x="23876" y="17017"/>
                </a:cubicBezTo>
                <a:cubicBezTo>
                  <a:pt x="20574" y="19304"/>
                  <a:pt x="18288" y="22479"/>
                  <a:pt x="16891" y="26416"/>
                </a:cubicBezTo>
                <a:cubicBezTo>
                  <a:pt x="15621" y="30226"/>
                  <a:pt x="14986" y="34290"/>
                  <a:pt x="14986" y="38480"/>
                </a:cubicBezTo>
                <a:cubicBezTo>
                  <a:pt x="14986" y="43942"/>
                  <a:pt x="15748" y="48641"/>
                  <a:pt x="17272" y="52578"/>
                </a:cubicBezTo>
                <a:cubicBezTo>
                  <a:pt x="18923" y="56642"/>
                  <a:pt x="21336" y="59563"/>
                  <a:pt x="24638" y="61595"/>
                </a:cubicBezTo>
                <a:cubicBezTo>
                  <a:pt x="27940" y="63627"/>
                  <a:pt x="31496" y="64516"/>
                  <a:pt x="35433" y="64516"/>
                </a:cubicBezTo>
                <a:cubicBezTo>
                  <a:pt x="40005" y="64516"/>
                  <a:pt x="44069" y="63246"/>
                  <a:pt x="47244" y="60579"/>
                </a:cubicBezTo>
                <a:cubicBezTo>
                  <a:pt x="50546" y="57785"/>
                  <a:pt x="52705" y="53848"/>
                  <a:pt x="53848" y="48514"/>
                </a:cubicBezTo>
                <a:lnTo>
                  <a:pt x="62230" y="50546"/>
                </a:lnTo>
                <a:cubicBezTo>
                  <a:pt x="60452" y="57530"/>
                  <a:pt x="57404" y="62738"/>
                  <a:pt x="52832" y="66294"/>
                </a:cubicBezTo>
                <a:cubicBezTo>
                  <a:pt x="48260" y="69977"/>
                  <a:pt x="42672" y="71754"/>
                  <a:pt x="36068" y="71754"/>
                </a:cubicBezTo>
                <a:cubicBezTo>
                  <a:pt x="29210" y="71754"/>
                  <a:pt x="23749" y="70358"/>
                  <a:pt x="19431" y="67564"/>
                </a:cubicBezTo>
                <a:cubicBezTo>
                  <a:pt x="15113" y="64770"/>
                  <a:pt x="11938" y="60833"/>
                  <a:pt x="9652" y="55498"/>
                </a:cubicBezTo>
                <a:cubicBezTo>
                  <a:pt x="7493" y="50292"/>
                  <a:pt x="6350" y="44577"/>
                  <a:pt x="6350" y="38608"/>
                </a:cubicBezTo>
                <a:cubicBezTo>
                  <a:pt x="6350" y="32004"/>
                  <a:pt x="7620" y="26161"/>
                  <a:pt x="10160" y="21335"/>
                </a:cubicBezTo>
                <a:cubicBezTo>
                  <a:pt x="12573" y="16383"/>
                  <a:pt x="16256" y="12700"/>
                  <a:pt x="20827" y="10160"/>
                </a:cubicBezTo>
                <a:cubicBezTo>
                  <a:pt x="25527" y="7620"/>
                  <a:pt x="30607" y="6350"/>
                  <a:pt x="36195"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Freeform 3"/>
          <p:cNvSpPr/>
          <p:nvPr/>
        </p:nvSpPr>
        <p:spPr>
          <a:xfrm>
            <a:off x="1579499" y="3972433"/>
            <a:ext cx="36194" cy="30734"/>
          </a:xfrm>
          <a:custGeom>
            <a:avLst/>
            <a:gdLst>
              <a:gd name="connsiteX0" fmla="*/ 29844 w 36194"/>
              <a:gd name="connsiteY0" fmla="*/ 6350 h 30734"/>
              <a:gd name="connsiteX1" fmla="*/ 17144 w 36194"/>
              <a:gd name="connsiteY1" fmla="*/ 9270 h 30734"/>
              <a:gd name="connsiteX2" fmla="*/ 10413 w 36194"/>
              <a:gd name="connsiteY2" fmla="*/ 10921 h 30734"/>
              <a:gd name="connsiteX3" fmla="*/ 7365 w 36194"/>
              <a:gd name="connsiteY3" fmla="*/ 13461 h 30734"/>
              <a:gd name="connsiteX4" fmla="*/ 6350 w 36194"/>
              <a:gd name="connsiteY4" fmla="*/ 17145 h 30734"/>
              <a:gd name="connsiteX5" fmla="*/ 8636 w 36194"/>
              <a:gd name="connsiteY5" fmla="*/ 22225 h 30734"/>
              <a:gd name="connsiteX6" fmla="*/ 15493 w 36194"/>
              <a:gd name="connsiteY6" fmla="*/ 24383 h 30734"/>
              <a:gd name="connsiteX7" fmla="*/ 23494 w 36194"/>
              <a:gd name="connsiteY7" fmla="*/ 22351 h 30734"/>
              <a:gd name="connsiteX8" fmla="*/ 28701 w 36194"/>
              <a:gd name="connsiteY8" fmla="*/ 17017 h 30734"/>
              <a:gd name="connsiteX9" fmla="*/ 29844 w 36194"/>
              <a:gd name="connsiteY9" fmla="*/ 9270 h 30734"/>
              <a:gd name="connsiteX10" fmla="*/ 29844 w 36194"/>
              <a:gd name="connsiteY10" fmla="*/ 6350 h 307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6194" h="30734">
                <a:moveTo>
                  <a:pt x="29844" y="6350"/>
                </a:moveTo>
                <a:cubicBezTo>
                  <a:pt x="27050" y="7492"/>
                  <a:pt x="22859" y="8508"/>
                  <a:pt x="17144" y="9270"/>
                </a:cubicBezTo>
                <a:cubicBezTo>
                  <a:pt x="13969" y="9778"/>
                  <a:pt x="11811" y="10286"/>
                  <a:pt x="10413" y="10921"/>
                </a:cubicBezTo>
                <a:cubicBezTo>
                  <a:pt x="9143" y="11429"/>
                  <a:pt x="8127" y="12319"/>
                  <a:pt x="7365" y="13461"/>
                </a:cubicBezTo>
                <a:cubicBezTo>
                  <a:pt x="6603" y="14477"/>
                  <a:pt x="6350" y="15747"/>
                  <a:pt x="6350" y="17145"/>
                </a:cubicBezTo>
                <a:cubicBezTo>
                  <a:pt x="6350" y="19176"/>
                  <a:pt x="7111" y="20954"/>
                  <a:pt x="8636" y="22225"/>
                </a:cubicBezTo>
                <a:cubicBezTo>
                  <a:pt x="10159" y="23621"/>
                  <a:pt x="12445" y="24383"/>
                  <a:pt x="15493" y="24383"/>
                </a:cubicBezTo>
                <a:cubicBezTo>
                  <a:pt x="18541" y="24383"/>
                  <a:pt x="21208" y="23748"/>
                  <a:pt x="23494" y="22351"/>
                </a:cubicBezTo>
                <a:cubicBezTo>
                  <a:pt x="25780" y="21082"/>
                  <a:pt x="27558" y="19303"/>
                  <a:pt x="28701" y="17017"/>
                </a:cubicBezTo>
                <a:cubicBezTo>
                  <a:pt x="29463" y="15239"/>
                  <a:pt x="29844" y="12700"/>
                  <a:pt x="29844" y="9270"/>
                </a:cubicBezTo>
                <a:lnTo>
                  <a:pt x="29844"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Freeform 3"/>
          <p:cNvSpPr/>
          <p:nvPr/>
        </p:nvSpPr>
        <p:spPr>
          <a:xfrm>
            <a:off x="1702435" y="3955034"/>
            <a:ext cx="37338" cy="47751"/>
          </a:xfrm>
          <a:custGeom>
            <a:avLst/>
            <a:gdLst>
              <a:gd name="connsiteX0" fmla="*/ 18414 w 37338"/>
              <a:gd name="connsiteY0" fmla="*/ 6350 h 47751"/>
              <a:gd name="connsiteX1" fmla="*/ 9779 w 37338"/>
              <a:gd name="connsiteY1" fmla="*/ 10540 h 47751"/>
              <a:gd name="connsiteX2" fmla="*/ 6350 w 37338"/>
              <a:gd name="connsiteY2" fmla="*/ 23875 h 47751"/>
              <a:gd name="connsiteX3" fmla="*/ 10032 w 37338"/>
              <a:gd name="connsiteY3" fmla="*/ 37083 h 47751"/>
              <a:gd name="connsiteX4" fmla="*/ 18795 w 37338"/>
              <a:gd name="connsiteY4" fmla="*/ 41401 h 47751"/>
              <a:gd name="connsiteX5" fmla="*/ 27432 w 37338"/>
              <a:gd name="connsiteY5" fmla="*/ 37337 h 47751"/>
              <a:gd name="connsiteX6" fmla="*/ 30988 w 37338"/>
              <a:gd name="connsiteY6" fmla="*/ 24510 h 47751"/>
              <a:gd name="connsiteX7" fmla="*/ 27432 w 37338"/>
              <a:gd name="connsiteY7" fmla="*/ 10794 h 47751"/>
              <a:gd name="connsiteX8" fmla="*/ 18414 w 37338"/>
              <a:gd name="connsiteY8" fmla="*/ 6350 h 477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338" h="47751">
                <a:moveTo>
                  <a:pt x="18414" y="6350"/>
                </a:moveTo>
                <a:cubicBezTo>
                  <a:pt x="14985" y="6350"/>
                  <a:pt x="12064" y="7746"/>
                  <a:pt x="9779" y="10540"/>
                </a:cubicBezTo>
                <a:cubicBezTo>
                  <a:pt x="7492" y="13461"/>
                  <a:pt x="6350" y="17906"/>
                  <a:pt x="6350" y="23875"/>
                </a:cubicBezTo>
                <a:cubicBezTo>
                  <a:pt x="6350" y="29844"/>
                  <a:pt x="7619" y="34162"/>
                  <a:pt x="10032" y="37083"/>
                </a:cubicBezTo>
                <a:cubicBezTo>
                  <a:pt x="12445" y="40004"/>
                  <a:pt x="15366" y="41401"/>
                  <a:pt x="18795" y="41401"/>
                </a:cubicBezTo>
                <a:cubicBezTo>
                  <a:pt x="22225" y="41401"/>
                  <a:pt x="25019" y="40004"/>
                  <a:pt x="27432" y="37337"/>
                </a:cubicBezTo>
                <a:cubicBezTo>
                  <a:pt x="29844" y="34544"/>
                  <a:pt x="30988" y="30225"/>
                  <a:pt x="30988" y="24510"/>
                </a:cubicBezTo>
                <a:cubicBezTo>
                  <a:pt x="30988" y="18287"/>
                  <a:pt x="29844" y="13715"/>
                  <a:pt x="27432" y="10794"/>
                </a:cubicBezTo>
                <a:cubicBezTo>
                  <a:pt x="25019" y="7873"/>
                  <a:pt x="21970" y="6350"/>
                  <a:pt x="18414"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Freeform 3"/>
          <p:cNvSpPr/>
          <p:nvPr/>
        </p:nvSpPr>
        <p:spPr>
          <a:xfrm>
            <a:off x="1751838" y="3955034"/>
            <a:ext cx="38354" cy="25780"/>
          </a:xfrm>
          <a:custGeom>
            <a:avLst/>
            <a:gdLst>
              <a:gd name="connsiteX0" fmla="*/ 19430 w 38354"/>
              <a:gd name="connsiteY0" fmla="*/ 6350 h 25780"/>
              <a:gd name="connsiteX1" fmla="*/ 10413 w 38354"/>
              <a:gd name="connsiteY1" fmla="*/ 9905 h 25780"/>
              <a:gd name="connsiteX2" fmla="*/ 6350 w 38354"/>
              <a:gd name="connsiteY2" fmla="*/ 19430 h 25780"/>
              <a:gd name="connsiteX3" fmla="*/ 32004 w 38354"/>
              <a:gd name="connsiteY3" fmla="*/ 19430 h 25780"/>
              <a:gd name="connsiteX4" fmla="*/ 29082 w 38354"/>
              <a:gd name="connsiteY4" fmla="*/ 10794 h 25780"/>
              <a:gd name="connsiteX5" fmla="*/ 19430 w 38354"/>
              <a:gd name="connsiteY5" fmla="*/ 6350 h 257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8354" h="25780">
                <a:moveTo>
                  <a:pt x="19430" y="6350"/>
                </a:moveTo>
                <a:cubicBezTo>
                  <a:pt x="15875" y="6350"/>
                  <a:pt x="12826" y="7492"/>
                  <a:pt x="10413" y="9905"/>
                </a:cubicBezTo>
                <a:cubicBezTo>
                  <a:pt x="8001" y="12319"/>
                  <a:pt x="6604" y="15494"/>
                  <a:pt x="6350" y="19430"/>
                </a:cubicBezTo>
                <a:lnTo>
                  <a:pt x="32004" y="19430"/>
                </a:lnTo>
                <a:cubicBezTo>
                  <a:pt x="31622" y="15620"/>
                  <a:pt x="30607" y="12700"/>
                  <a:pt x="29082" y="10794"/>
                </a:cubicBezTo>
                <a:cubicBezTo>
                  <a:pt x="26542" y="7746"/>
                  <a:pt x="23367" y="6350"/>
                  <a:pt x="1943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Freeform 3"/>
          <p:cNvSpPr/>
          <p:nvPr/>
        </p:nvSpPr>
        <p:spPr>
          <a:xfrm>
            <a:off x="1794764" y="3948557"/>
            <a:ext cx="49910" cy="59563"/>
          </a:xfrm>
          <a:custGeom>
            <a:avLst/>
            <a:gdLst>
              <a:gd name="connsiteX0" fmla="*/ 27939 w 49910"/>
              <a:gd name="connsiteY0" fmla="*/ 6350 h 59563"/>
              <a:gd name="connsiteX1" fmla="*/ 35559 w 49910"/>
              <a:gd name="connsiteY1" fmla="*/ 7873 h 59563"/>
              <a:gd name="connsiteX2" fmla="*/ 40766 w 49910"/>
              <a:gd name="connsiteY2" fmla="*/ 11810 h 59563"/>
              <a:gd name="connsiteX3" fmla="*/ 43179 w 49910"/>
              <a:gd name="connsiteY3" fmla="*/ 17526 h 59563"/>
              <a:gd name="connsiteX4" fmla="*/ 43560 w 49910"/>
              <a:gd name="connsiteY4" fmla="*/ 25146 h 59563"/>
              <a:gd name="connsiteX5" fmla="*/ 43560 w 49910"/>
              <a:gd name="connsiteY5" fmla="*/ 53213 h 59563"/>
              <a:gd name="connsiteX6" fmla="*/ 35813 w 49910"/>
              <a:gd name="connsiteY6" fmla="*/ 53213 h 59563"/>
              <a:gd name="connsiteX7" fmla="*/ 35813 w 49910"/>
              <a:gd name="connsiteY7" fmla="*/ 25400 h 59563"/>
              <a:gd name="connsiteX8" fmla="*/ 34925 w 49910"/>
              <a:gd name="connsiteY8" fmla="*/ 18288 h 59563"/>
              <a:gd name="connsiteX9" fmla="*/ 31750 w 49910"/>
              <a:gd name="connsiteY9" fmla="*/ 14477 h 59563"/>
              <a:gd name="connsiteX10" fmla="*/ 26288 w 49910"/>
              <a:gd name="connsiteY10" fmla="*/ 13080 h 59563"/>
              <a:gd name="connsiteX11" fmla="*/ 17779 w 49910"/>
              <a:gd name="connsiteY11" fmla="*/ 16255 h 59563"/>
              <a:gd name="connsiteX12" fmla="*/ 14096 w 49910"/>
              <a:gd name="connsiteY12" fmla="*/ 28194 h 59563"/>
              <a:gd name="connsiteX13" fmla="*/ 14096 w 49910"/>
              <a:gd name="connsiteY13" fmla="*/ 53213 h 59563"/>
              <a:gd name="connsiteX14" fmla="*/ 6350 w 49910"/>
              <a:gd name="connsiteY14" fmla="*/ 53213 h 59563"/>
              <a:gd name="connsiteX15" fmla="*/ 6350 w 49910"/>
              <a:gd name="connsiteY15" fmla="*/ 7492 h 59563"/>
              <a:gd name="connsiteX16" fmla="*/ 13334 w 49910"/>
              <a:gd name="connsiteY16" fmla="*/ 7492 h 59563"/>
              <a:gd name="connsiteX17" fmla="*/ 13334 w 49910"/>
              <a:gd name="connsiteY17" fmla="*/ 13970 h 59563"/>
              <a:gd name="connsiteX18" fmla="*/ 27939 w 49910"/>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9910" h="59563">
                <a:moveTo>
                  <a:pt x="27939" y="6350"/>
                </a:moveTo>
                <a:cubicBezTo>
                  <a:pt x="30733" y="6350"/>
                  <a:pt x="33273" y="6858"/>
                  <a:pt x="35559" y="7873"/>
                </a:cubicBezTo>
                <a:cubicBezTo>
                  <a:pt x="37845" y="8889"/>
                  <a:pt x="39623" y="10159"/>
                  <a:pt x="40766" y="11810"/>
                </a:cubicBezTo>
                <a:cubicBezTo>
                  <a:pt x="41909" y="13461"/>
                  <a:pt x="42671" y="15366"/>
                  <a:pt x="43179" y="17526"/>
                </a:cubicBezTo>
                <a:cubicBezTo>
                  <a:pt x="43433" y="18922"/>
                  <a:pt x="43560" y="21463"/>
                  <a:pt x="43560" y="25146"/>
                </a:cubicBezTo>
                <a:lnTo>
                  <a:pt x="43560" y="53213"/>
                </a:lnTo>
                <a:lnTo>
                  <a:pt x="35813" y="53213"/>
                </a:lnTo>
                <a:lnTo>
                  <a:pt x="35813" y="25400"/>
                </a:lnTo>
                <a:cubicBezTo>
                  <a:pt x="35813" y="22225"/>
                  <a:pt x="35559" y="19811"/>
                  <a:pt x="34925" y="18288"/>
                </a:cubicBezTo>
                <a:cubicBezTo>
                  <a:pt x="34289" y="16764"/>
                  <a:pt x="33273" y="15494"/>
                  <a:pt x="31750" y="14477"/>
                </a:cubicBezTo>
                <a:cubicBezTo>
                  <a:pt x="30225" y="13589"/>
                  <a:pt x="28320" y="13080"/>
                  <a:pt x="26288" y="13080"/>
                </a:cubicBezTo>
                <a:cubicBezTo>
                  <a:pt x="22986" y="13080"/>
                  <a:pt x="20065" y="14223"/>
                  <a:pt x="17779" y="16255"/>
                </a:cubicBezTo>
                <a:cubicBezTo>
                  <a:pt x="15366" y="18414"/>
                  <a:pt x="14096" y="22352"/>
                  <a:pt x="14096" y="28194"/>
                </a:cubicBezTo>
                <a:lnTo>
                  <a:pt x="14096" y="53213"/>
                </a:lnTo>
                <a:lnTo>
                  <a:pt x="6350" y="53213"/>
                </a:lnTo>
                <a:lnTo>
                  <a:pt x="6350" y="7492"/>
                </a:lnTo>
                <a:lnTo>
                  <a:pt x="13334" y="7492"/>
                </a:lnTo>
                <a:lnTo>
                  <a:pt x="13334" y="13970"/>
                </a:lnTo>
                <a:cubicBezTo>
                  <a:pt x="16763" y="8889"/>
                  <a:pt x="21589" y="6350"/>
                  <a:pt x="27939"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Freeform 3"/>
          <p:cNvSpPr/>
          <p:nvPr/>
        </p:nvSpPr>
        <p:spPr>
          <a:xfrm>
            <a:off x="1743455" y="3948557"/>
            <a:ext cx="54864" cy="60705"/>
          </a:xfrm>
          <a:custGeom>
            <a:avLst/>
            <a:gdLst>
              <a:gd name="connsiteX0" fmla="*/ 27686 w 54864"/>
              <a:gd name="connsiteY0" fmla="*/ 6350 h 60705"/>
              <a:gd name="connsiteX1" fmla="*/ 42672 w 54864"/>
              <a:gd name="connsiteY1" fmla="*/ 12700 h 60705"/>
              <a:gd name="connsiteX2" fmla="*/ 48514 w 54864"/>
              <a:gd name="connsiteY2" fmla="*/ 30226 h 60705"/>
              <a:gd name="connsiteX3" fmla="*/ 48514 w 54864"/>
              <a:gd name="connsiteY3" fmla="*/ 32384 h 60705"/>
              <a:gd name="connsiteX4" fmla="*/ 14351 w 54864"/>
              <a:gd name="connsiteY4" fmla="*/ 32384 h 60705"/>
              <a:gd name="connsiteX5" fmla="*/ 18542 w 54864"/>
              <a:gd name="connsiteY5" fmla="*/ 43941 h 60705"/>
              <a:gd name="connsiteX6" fmla="*/ 28194 w 54864"/>
              <a:gd name="connsiteY6" fmla="*/ 47878 h 60705"/>
              <a:gd name="connsiteX7" fmla="*/ 35433 w 54864"/>
              <a:gd name="connsiteY7" fmla="*/ 45720 h 60705"/>
              <a:gd name="connsiteX8" fmla="*/ 40258 w 54864"/>
              <a:gd name="connsiteY8" fmla="*/ 38480 h 60705"/>
              <a:gd name="connsiteX9" fmla="*/ 48260 w 54864"/>
              <a:gd name="connsiteY9" fmla="*/ 39496 h 60705"/>
              <a:gd name="connsiteX10" fmla="*/ 41275 w 54864"/>
              <a:gd name="connsiteY10" fmla="*/ 50419 h 60705"/>
              <a:gd name="connsiteX11" fmla="*/ 28194 w 54864"/>
              <a:gd name="connsiteY11" fmla="*/ 54355 h 60705"/>
              <a:gd name="connsiteX12" fmla="*/ 12192 w 54864"/>
              <a:gd name="connsiteY12" fmla="*/ 48133 h 60705"/>
              <a:gd name="connsiteX13" fmla="*/ 6350 w 54864"/>
              <a:gd name="connsiteY13" fmla="*/ 30733 h 60705"/>
              <a:gd name="connsiteX14" fmla="*/ 12192 w 54864"/>
              <a:gd name="connsiteY14" fmla="*/ 12827 h 60705"/>
              <a:gd name="connsiteX15" fmla="*/ 27686 w 54864"/>
              <a:gd name="connsiteY15" fmla="*/ 6350 h 607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54864" h="60705">
                <a:moveTo>
                  <a:pt x="27686" y="6350"/>
                </a:moveTo>
                <a:cubicBezTo>
                  <a:pt x="33782" y="6350"/>
                  <a:pt x="38861" y="8508"/>
                  <a:pt x="42672" y="12700"/>
                </a:cubicBezTo>
                <a:cubicBezTo>
                  <a:pt x="46608" y="16890"/>
                  <a:pt x="48514" y="22733"/>
                  <a:pt x="48514" y="30226"/>
                </a:cubicBezTo>
                <a:cubicBezTo>
                  <a:pt x="48514" y="30733"/>
                  <a:pt x="48514" y="31369"/>
                  <a:pt x="48514" y="32384"/>
                </a:cubicBezTo>
                <a:lnTo>
                  <a:pt x="14351" y="32384"/>
                </a:lnTo>
                <a:cubicBezTo>
                  <a:pt x="14604" y="37338"/>
                  <a:pt x="16001" y="41275"/>
                  <a:pt x="18542" y="43941"/>
                </a:cubicBezTo>
                <a:cubicBezTo>
                  <a:pt x="21208" y="46608"/>
                  <a:pt x="24383" y="47878"/>
                  <a:pt x="28194" y="47878"/>
                </a:cubicBezTo>
                <a:cubicBezTo>
                  <a:pt x="30988" y="47878"/>
                  <a:pt x="33401" y="47116"/>
                  <a:pt x="35433" y="45720"/>
                </a:cubicBezTo>
                <a:cubicBezTo>
                  <a:pt x="37464" y="44196"/>
                  <a:pt x="39116" y="41783"/>
                  <a:pt x="40258" y="38480"/>
                </a:cubicBezTo>
                <a:lnTo>
                  <a:pt x="48260" y="39496"/>
                </a:lnTo>
                <a:cubicBezTo>
                  <a:pt x="46989" y="44196"/>
                  <a:pt x="44704" y="47878"/>
                  <a:pt x="41275" y="50419"/>
                </a:cubicBezTo>
                <a:cubicBezTo>
                  <a:pt x="37845" y="52958"/>
                  <a:pt x="33401" y="54355"/>
                  <a:pt x="28194" y="54355"/>
                </a:cubicBezTo>
                <a:cubicBezTo>
                  <a:pt x="21463" y="54355"/>
                  <a:pt x="16129" y="52196"/>
                  <a:pt x="12192" y="48133"/>
                </a:cubicBezTo>
                <a:cubicBezTo>
                  <a:pt x="8254" y="43941"/>
                  <a:pt x="6350" y="38227"/>
                  <a:pt x="6350" y="30733"/>
                </a:cubicBezTo>
                <a:cubicBezTo>
                  <a:pt x="6350" y="22986"/>
                  <a:pt x="8254" y="17017"/>
                  <a:pt x="12192" y="12827"/>
                </a:cubicBezTo>
                <a:cubicBezTo>
                  <a:pt x="16255" y="8508"/>
                  <a:pt x="21336" y="6350"/>
                  <a:pt x="27686"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Freeform 3"/>
          <p:cNvSpPr/>
          <p:nvPr/>
        </p:nvSpPr>
        <p:spPr>
          <a:xfrm>
            <a:off x="1622551" y="3948557"/>
            <a:ext cx="74802" cy="59563"/>
          </a:xfrm>
          <a:custGeom>
            <a:avLst/>
            <a:gdLst>
              <a:gd name="connsiteX0" fmla="*/ 27177 w 74802"/>
              <a:gd name="connsiteY0" fmla="*/ 6350 h 59563"/>
              <a:gd name="connsiteX1" fmla="*/ 35560 w 74802"/>
              <a:gd name="connsiteY1" fmla="*/ 8508 h 59563"/>
              <a:gd name="connsiteX2" fmla="*/ 40132 w 74802"/>
              <a:gd name="connsiteY2" fmla="*/ 14477 h 59563"/>
              <a:gd name="connsiteX3" fmla="*/ 54355 w 74802"/>
              <a:gd name="connsiteY3" fmla="*/ 6350 h 59563"/>
              <a:gd name="connsiteX4" fmla="*/ 64770 w 74802"/>
              <a:gd name="connsiteY4" fmla="*/ 10159 h 59563"/>
              <a:gd name="connsiteX5" fmla="*/ 68452 w 74802"/>
              <a:gd name="connsiteY5" fmla="*/ 21844 h 59563"/>
              <a:gd name="connsiteX6" fmla="*/ 68452 w 74802"/>
              <a:gd name="connsiteY6" fmla="*/ 53213 h 59563"/>
              <a:gd name="connsiteX7" fmla="*/ 60705 w 74802"/>
              <a:gd name="connsiteY7" fmla="*/ 53213 h 59563"/>
              <a:gd name="connsiteX8" fmla="*/ 60705 w 74802"/>
              <a:gd name="connsiteY8" fmla="*/ 24383 h 59563"/>
              <a:gd name="connsiteX9" fmla="*/ 59944 w 74802"/>
              <a:gd name="connsiteY9" fmla="*/ 17652 h 59563"/>
              <a:gd name="connsiteX10" fmla="*/ 57277 w 74802"/>
              <a:gd name="connsiteY10" fmla="*/ 14351 h 59563"/>
              <a:gd name="connsiteX11" fmla="*/ 52577 w 74802"/>
              <a:gd name="connsiteY11" fmla="*/ 13080 h 59563"/>
              <a:gd name="connsiteX12" fmla="*/ 44577 w 74802"/>
              <a:gd name="connsiteY12" fmla="*/ 16383 h 59563"/>
              <a:gd name="connsiteX13" fmla="*/ 41402 w 74802"/>
              <a:gd name="connsiteY13" fmla="*/ 26670 h 59563"/>
              <a:gd name="connsiteX14" fmla="*/ 41402 w 74802"/>
              <a:gd name="connsiteY14" fmla="*/ 53213 h 59563"/>
              <a:gd name="connsiteX15" fmla="*/ 33527 w 74802"/>
              <a:gd name="connsiteY15" fmla="*/ 53213 h 59563"/>
              <a:gd name="connsiteX16" fmla="*/ 33527 w 74802"/>
              <a:gd name="connsiteY16" fmla="*/ 23495 h 59563"/>
              <a:gd name="connsiteX17" fmla="*/ 31623 w 74802"/>
              <a:gd name="connsiteY17" fmla="*/ 15747 h 59563"/>
              <a:gd name="connsiteX18" fmla="*/ 25527 w 74802"/>
              <a:gd name="connsiteY18" fmla="*/ 13080 h 59563"/>
              <a:gd name="connsiteX19" fmla="*/ 19430 w 74802"/>
              <a:gd name="connsiteY19" fmla="*/ 14858 h 59563"/>
              <a:gd name="connsiteX20" fmla="*/ 15367 w 74802"/>
              <a:gd name="connsiteY20" fmla="*/ 19939 h 59563"/>
              <a:gd name="connsiteX21" fmla="*/ 14097 w 74802"/>
              <a:gd name="connsiteY21" fmla="*/ 29464 h 59563"/>
              <a:gd name="connsiteX22" fmla="*/ 14097 w 74802"/>
              <a:gd name="connsiteY22" fmla="*/ 53213 h 59563"/>
              <a:gd name="connsiteX23" fmla="*/ 6350 w 74802"/>
              <a:gd name="connsiteY23" fmla="*/ 53213 h 59563"/>
              <a:gd name="connsiteX24" fmla="*/ 6350 w 74802"/>
              <a:gd name="connsiteY24" fmla="*/ 7492 h 59563"/>
              <a:gd name="connsiteX25" fmla="*/ 13335 w 74802"/>
              <a:gd name="connsiteY25" fmla="*/ 7492 h 59563"/>
              <a:gd name="connsiteX26" fmla="*/ 13335 w 74802"/>
              <a:gd name="connsiteY26" fmla="*/ 13842 h 59563"/>
              <a:gd name="connsiteX27" fmla="*/ 19050 w 74802"/>
              <a:gd name="connsiteY27" fmla="*/ 8508 h 59563"/>
              <a:gd name="connsiteX28" fmla="*/ 27177 w 74802"/>
              <a:gd name="connsiteY2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Lst>
            <a:rect l="l" t="t" r="r" b="b"/>
            <a:pathLst>
              <a:path w="74802" h="59563">
                <a:moveTo>
                  <a:pt x="27177" y="6350"/>
                </a:moveTo>
                <a:cubicBezTo>
                  <a:pt x="30607" y="6350"/>
                  <a:pt x="33401" y="7111"/>
                  <a:pt x="35560" y="8508"/>
                </a:cubicBezTo>
                <a:cubicBezTo>
                  <a:pt x="37719" y="9905"/>
                  <a:pt x="39243" y="11938"/>
                  <a:pt x="40132" y="14477"/>
                </a:cubicBezTo>
                <a:cubicBezTo>
                  <a:pt x="43815" y="9016"/>
                  <a:pt x="48514" y="6350"/>
                  <a:pt x="54355" y="6350"/>
                </a:cubicBezTo>
                <a:cubicBezTo>
                  <a:pt x="58801" y="6350"/>
                  <a:pt x="62357" y="7620"/>
                  <a:pt x="64770" y="10159"/>
                </a:cubicBezTo>
                <a:cubicBezTo>
                  <a:pt x="67183" y="12700"/>
                  <a:pt x="68452" y="16509"/>
                  <a:pt x="68452" y="21844"/>
                </a:cubicBezTo>
                <a:lnTo>
                  <a:pt x="68452" y="53213"/>
                </a:lnTo>
                <a:lnTo>
                  <a:pt x="60705" y="53213"/>
                </a:lnTo>
                <a:lnTo>
                  <a:pt x="60705" y="24383"/>
                </a:lnTo>
                <a:cubicBezTo>
                  <a:pt x="60705" y="21335"/>
                  <a:pt x="60452" y="19050"/>
                  <a:pt x="59944" y="17652"/>
                </a:cubicBezTo>
                <a:cubicBezTo>
                  <a:pt x="59436" y="16383"/>
                  <a:pt x="58547" y="15239"/>
                  <a:pt x="57277" y="14351"/>
                </a:cubicBezTo>
                <a:cubicBezTo>
                  <a:pt x="55880" y="13589"/>
                  <a:pt x="54355" y="13080"/>
                  <a:pt x="52577" y="13080"/>
                </a:cubicBezTo>
                <a:cubicBezTo>
                  <a:pt x="49402" y="13080"/>
                  <a:pt x="46736" y="14223"/>
                  <a:pt x="44577" y="16383"/>
                </a:cubicBezTo>
                <a:cubicBezTo>
                  <a:pt x="42418" y="18541"/>
                  <a:pt x="41402" y="21971"/>
                  <a:pt x="41402" y="26670"/>
                </a:cubicBezTo>
                <a:lnTo>
                  <a:pt x="41402" y="53213"/>
                </a:lnTo>
                <a:lnTo>
                  <a:pt x="33527" y="53213"/>
                </a:lnTo>
                <a:lnTo>
                  <a:pt x="33527" y="23495"/>
                </a:lnTo>
                <a:cubicBezTo>
                  <a:pt x="33527" y="20065"/>
                  <a:pt x="32893" y="17398"/>
                  <a:pt x="31623" y="15747"/>
                </a:cubicBezTo>
                <a:cubicBezTo>
                  <a:pt x="30480" y="13970"/>
                  <a:pt x="28321" y="13080"/>
                  <a:pt x="25527" y="13080"/>
                </a:cubicBezTo>
                <a:cubicBezTo>
                  <a:pt x="23241" y="13080"/>
                  <a:pt x="21208" y="13715"/>
                  <a:pt x="19430" y="14858"/>
                </a:cubicBezTo>
                <a:cubicBezTo>
                  <a:pt x="17526" y="16002"/>
                  <a:pt x="16255" y="17652"/>
                  <a:pt x="15367" y="19939"/>
                </a:cubicBezTo>
                <a:cubicBezTo>
                  <a:pt x="14477" y="22097"/>
                  <a:pt x="14097" y="25272"/>
                  <a:pt x="14097" y="29464"/>
                </a:cubicBezTo>
                <a:lnTo>
                  <a:pt x="14097" y="53213"/>
                </a:lnTo>
                <a:lnTo>
                  <a:pt x="6350" y="53213"/>
                </a:lnTo>
                <a:lnTo>
                  <a:pt x="6350" y="7492"/>
                </a:lnTo>
                <a:lnTo>
                  <a:pt x="13335" y="7492"/>
                </a:lnTo>
                <a:lnTo>
                  <a:pt x="13335" y="13842"/>
                </a:lnTo>
                <a:cubicBezTo>
                  <a:pt x="14732" y="11683"/>
                  <a:pt x="16637" y="9778"/>
                  <a:pt x="19050" y="8508"/>
                </a:cubicBezTo>
                <a:cubicBezTo>
                  <a:pt x="21463" y="7111"/>
                  <a:pt x="24130" y="6350"/>
                  <a:pt x="27177"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Freeform 3"/>
          <p:cNvSpPr/>
          <p:nvPr/>
        </p:nvSpPr>
        <p:spPr>
          <a:xfrm>
            <a:off x="1571116" y="3948557"/>
            <a:ext cx="54991" cy="60705"/>
          </a:xfrm>
          <a:custGeom>
            <a:avLst/>
            <a:gdLst>
              <a:gd name="connsiteX0" fmla="*/ 28447 w 54991"/>
              <a:gd name="connsiteY0" fmla="*/ 6350 h 60705"/>
              <a:gd name="connsiteX1" fmla="*/ 37972 w 54991"/>
              <a:gd name="connsiteY1" fmla="*/ 7746 h 60705"/>
              <a:gd name="connsiteX2" fmla="*/ 43307 w 54991"/>
              <a:gd name="connsiteY2" fmla="*/ 11302 h 60705"/>
              <a:gd name="connsiteX3" fmla="*/ 45719 w 54991"/>
              <a:gd name="connsiteY3" fmla="*/ 16509 h 60705"/>
              <a:gd name="connsiteX4" fmla="*/ 46100 w 54991"/>
              <a:gd name="connsiteY4" fmla="*/ 23748 h 60705"/>
              <a:gd name="connsiteX5" fmla="*/ 46100 w 54991"/>
              <a:gd name="connsiteY5" fmla="*/ 34035 h 60705"/>
              <a:gd name="connsiteX6" fmla="*/ 46608 w 54991"/>
              <a:gd name="connsiteY6" fmla="*/ 47752 h 60705"/>
              <a:gd name="connsiteX7" fmla="*/ 48641 w 54991"/>
              <a:gd name="connsiteY7" fmla="*/ 53213 h 60705"/>
              <a:gd name="connsiteX8" fmla="*/ 40513 w 54991"/>
              <a:gd name="connsiteY8" fmla="*/ 53213 h 60705"/>
              <a:gd name="connsiteX9" fmla="*/ 38861 w 54991"/>
              <a:gd name="connsiteY9" fmla="*/ 47625 h 60705"/>
              <a:gd name="connsiteX10" fmla="*/ 30607 w 54991"/>
              <a:gd name="connsiteY10" fmla="*/ 52832 h 60705"/>
              <a:gd name="connsiteX11" fmla="*/ 22097 w 54991"/>
              <a:gd name="connsiteY11" fmla="*/ 54355 h 60705"/>
              <a:gd name="connsiteX12" fmla="*/ 10413 w 54991"/>
              <a:gd name="connsiteY12" fmla="*/ 50672 h 60705"/>
              <a:gd name="connsiteX13" fmla="*/ 6350 w 54991"/>
              <a:gd name="connsiteY13" fmla="*/ 41147 h 60705"/>
              <a:gd name="connsiteX14" fmla="*/ 7874 w 54991"/>
              <a:gd name="connsiteY14" fmla="*/ 35052 h 60705"/>
              <a:gd name="connsiteX15" fmla="*/ 11938 w 54991"/>
              <a:gd name="connsiteY15" fmla="*/ 30607 h 60705"/>
              <a:gd name="connsiteX16" fmla="*/ 17525 w 54991"/>
              <a:gd name="connsiteY16" fmla="*/ 28066 h 60705"/>
              <a:gd name="connsiteX17" fmla="*/ 24383 w 54991"/>
              <a:gd name="connsiteY17" fmla="*/ 26796 h 60705"/>
              <a:gd name="connsiteX18" fmla="*/ 38227 w 54991"/>
              <a:gd name="connsiteY18" fmla="*/ 24129 h 60705"/>
              <a:gd name="connsiteX19" fmla="*/ 38354 w 54991"/>
              <a:gd name="connsiteY19" fmla="*/ 22097 h 60705"/>
              <a:gd name="connsiteX20" fmla="*/ 36068 w 54991"/>
              <a:gd name="connsiteY20" fmla="*/ 15494 h 60705"/>
              <a:gd name="connsiteX21" fmla="*/ 27305 w 54991"/>
              <a:gd name="connsiteY21" fmla="*/ 12827 h 60705"/>
              <a:gd name="connsiteX22" fmla="*/ 19177 w 54991"/>
              <a:gd name="connsiteY22" fmla="*/ 14732 h 60705"/>
              <a:gd name="connsiteX23" fmla="*/ 15366 w 54991"/>
              <a:gd name="connsiteY23" fmla="*/ 21589 h 60705"/>
              <a:gd name="connsiteX24" fmla="*/ 7747 w 54991"/>
              <a:gd name="connsiteY24" fmla="*/ 20573 h 60705"/>
              <a:gd name="connsiteX25" fmla="*/ 11175 w 54991"/>
              <a:gd name="connsiteY25" fmla="*/ 12700 h 60705"/>
              <a:gd name="connsiteX26" fmla="*/ 18033 w 54991"/>
              <a:gd name="connsiteY26" fmla="*/ 8001 h 60705"/>
              <a:gd name="connsiteX27" fmla="*/ 28447 w 54991"/>
              <a:gd name="connsiteY27" fmla="*/ 6350 h 607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54991" h="60705">
                <a:moveTo>
                  <a:pt x="28447" y="6350"/>
                </a:moveTo>
                <a:cubicBezTo>
                  <a:pt x="32258" y="6350"/>
                  <a:pt x="35433" y="6858"/>
                  <a:pt x="37972" y="7746"/>
                </a:cubicBezTo>
                <a:cubicBezTo>
                  <a:pt x="40386" y="8763"/>
                  <a:pt x="42163" y="9905"/>
                  <a:pt x="43307" y="11302"/>
                </a:cubicBezTo>
                <a:cubicBezTo>
                  <a:pt x="44450" y="12700"/>
                  <a:pt x="45338" y="14477"/>
                  <a:pt x="45719" y="16509"/>
                </a:cubicBezTo>
                <a:cubicBezTo>
                  <a:pt x="45974" y="17907"/>
                  <a:pt x="46100" y="20192"/>
                  <a:pt x="46100" y="23748"/>
                </a:cubicBezTo>
                <a:lnTo>
                  <a:pt x="46100" y="34035"/>
                </a:lnTo>
                <a:cubicBezTo>
                  <a:pt x="46100" y="41275"/>
                  <a:pt x="46355" y="45846"/>
                  <a:pt x="46608" y="47752"/>
                </a:cubicBezTo>
                <a:cubicBezTo>
                  <a:pt x="46990" y="49657"/>
                  <a:pt x="47625" y="51561"/>
                  <a:pt x="48641" y="53213"/>
                </a:cubicBezTo>
                <a:lnTo>
                  <a:pt x="40513" y="53213"/>
                </a:lnTo>
                <a:cubicBezTo>
                  <a:pt x="39624" y="51689"/>
                  <a:pt x="39116" y="49783"/>
                  <a:pt x="38861" y="47625"/>
                </a:cubicBezTo>
                <a:cubicBezTo>
                  <a:pt x="36068" y="50038"/>
                  <a:pt x="33274" y="51815"/>
                  <a:pt x="30607" y="52832"/>
                </a:cubicBezTo>
                <a:cubicBezTo>
                  <a:pt x="27940" y="53847"/>
                  <a:pt x="25146" y="54355"/>
                  <a:pt x="22097" y="54355"/>
                </a:cubicBezTo>
                <a:cubicBezTo>
                  <a:pt x="17018" y="54355"/>
                  <a:pt x="13080" y="53085"/>
                  <a:pt x="10413" y="50672"/>
                </a:cubicBezTo>
                <a:cubicBezTo>
                  <a:pt x="7747" y="48133"/>
                  <a:pt x="6350" y="44958"/>
                  <a:pt x="6350" y="41147"/>
                </a:cubicBezTo>
                <a:cubicBezTo>
                  <a:pt x="6350" y="38989"/>
                  <a:pt x="6858" y="36957"/>
                  <a:pt x="7874" y="35052"/>
                </a:cubicBezTo>
                <a:cubicBezTo>
                  <a:pt x="8890" y="33146"/>
                  <a:pt x="10286" y="31750"/>
                  <a:pt x="11938" y="30607"/>
                </a:cubicBezTo>
                <a:cubicBezTo>
                  <a:pt x="13588" y="29464"/>
                  <a:pt x="15494" y="28575"/>
                  <a:pt x="17525" y="28066"/>
                </a:cubicBezTo>
                <a:cubicBezTo>
                  <a:pt x="19050" y="27558"/>
                  <a:pt x="21336" y="27177"/>
                  <a:pt x="24383" y="26796"/>
                </a:cubicBezTo>
                <a:cubicBezTo>
                  <a:pt x="30733" y="26161"/>
                  <a:pt x="35305" y="25272"/>
                  <a:pt x="38227" y="24129"/>
                </a:cubicBezTo>
                <a:cubicBezTo>
                  <a:pt x="38354" y="23114"/>
                  <a:pt x="38354" y="22478"/>
                  <a:pt x="38354" y="22097"/>
                </a:cubicBezTo>
                <a:cubicBezTo>
                  <a:pt x="38354" y="19050"/>
                  <a:pt x="37591" y="16764"/>
                  <a:pt x="36068" y="15494"/>
                </a:cubicBezTo>
                <a:cubicBezTo>
                  <a:pt x="34163" y="13715"/>
                  <a:pt x="31241" y="12827"/>
                  <a:pt x="27305" y="12827"/>
                </a:cubicBezTo>
                <a:cubicBezTo>
                  <a:pt x="23622" y="12827"/>
                  <a:pt x="20955" y="13461"/>
                  <a:pt x="19177" y="14732"/>
                </a:cubicBezTo>
                <a:cubicBezTo>
                  <a:pt x="17399" y="16002"/>
                  <a:pt x="16129" y="18288"/>
                  <a:pt x="15366" y="21589"/>
                </a:cubicBezTo>
                <a:lnTo>
                  <a:pt x="7747" y="20573"/>
                </a:lnTo>
                <a:cubicBezTo>
                  <a:pt x="8382" y="17271"/>
                  <a:pt x="9525" y="14604"/>
                  <a:pt x="11175" y="12700"/>
                </a:cubicBezTo>
                <a:cubicBezTo>
                  <a:pt x="12700" y="10667"/>
                  <a:pt x="14986" y="9144"/>
                  <a:pt x="18033" y="8001"/>
                </a:cubicBezTo>
                <a:cubicBezTo>
                  <a:pt x="20955" y="6984"/>
                  <a:pt x="24511" y="6350"/>
                  <a:pt x="28447"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2" name="Freeform 3"/>
          <p:cNvSpPr/>
          <p:nvPr/>
        </p:nvSpPr>
        <p:spPr>
          <a:xfrm>
            <a:off x="1694433" y="3932173"/>
            <a:ext cx="52451" cy="77089"/>
          </a:xfrm>
          <a:custGeom>
            <a:avLst/>
            <a:gdLst>
              <a:gd name="connsiteX0" fmla="*/ 38354 w 52451"/>
              <a:gd name="connsiteY0" fmla="*/ 6350 h 77089"/>
              <a:gd name="connsiteX1" fmla="*/ 46101 w 52451"/>
              <a:gd name="connsiteY1" fmla="*/ 6350 h 77089"/>
              <a:gd name="connsiteX2" fmla="*/ 46101 w 52451"/>
              <a:gd name="connsiteY2" fmla="*/ 69596 h 77089"/>
              <a:gd name="connsiteX3" fmla="*/ 38861 w 52451"/>
              <a:gd name="connsiteY3" fmla="*/ 69596 h 77089"/>
              <a:gd name="connsiteX4" fmla="*/ 38861 w 52451"/>
              <a:gd name="connsiteY4" fmla="*/ 63880 h 77089"/>
              <a:gd name="connsiteX5" fmla="*/ 26035 w 52451"/>
              <a:gd name="connsiteY5" fmla="*/ 70739 h 77089"/>
              <a:gd name="connsiteX6" fmla="*/ 16001 w 52451"/>
              <a:gd name="connsiteY6" fmla="*/ 67691 h 77089"/>
              <a:gd name="connsiteX7" fmla="*/ 8889 w 52451"/>
              <a:gd name="connsiteY7" fmla="*/ 59182 h 77089"/>
              <a:gd name="connsiteX8" fmla="*/ 6350 w 52451"/>
              <a:gd name="connsiteY8" fmla="*/ 46735 h 77089"/>
              <a:gd name="connsiteX9" fmla="*/ 8636 w 52451"/>
              <a:gd name="connsiteY9" fmla="*/ 34290 h 77089"/>
              <a:gd name="connsiteX10" fmla="*/ 15494 w 52451"/>
              <a:gd name="connsiteY10" fmla="*/ 25780 h 77089"/>
              <a:gd name="connsiteX11" fmla="*/ 25654 w 52451"/>
              <a:gd name="connsiteY11" fmla="*/ 22733 h 77089"/>
              <a:gd name="connsiteX12" fmla="*/ 33147 w 52451"/>
              <a:gd name="connsiteY12" fmla="*/ 24510 h 77089"/>
              <a:gd name="connsiteX13" fmla="*/ 38354 w 52451"/>
              <a:gd name="connsiteY13" fmla="*/ 29083 h 77089"/>
              <a:gd name="connsiteX14" fmla="*/ 38354 w 52451"/>
              <a:gd name="connsiteY14" fmla="*/ 6350 h 770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52451" h="77089">
                <a:moveTo>
                  <a:pt x="38354" y="6350"/>
                </a:moveTo>
                <a:lnTo>
                  <a:pt x="46101" y="6350"/>
                </a:lnTo>
                <a:lnTo>
                  <a:pt x="46101" y="69596"/>
                </a:lnTo>
                <a:lnTo>
                  <a:pt x="38861" y="69596"/>
                </a:lnTo>
                <a:lnTo>
                  <a:pt x="38861" y="63880"/>
                </a:lnTo>
                <a:cubicBezTo>
                  <a:pt x="35941" y="68453"/>
                  <a:pt x="31750" y="70739"/>
                  <a:pt x="26035" y="70739"/>
                </a:cubicBezTo>
                <a:cubicBezTo>
                  <a:pt x="22351" y="70739"/>
                  <a:pt x="19050" y="69722"/>
                  <a:pt x="16001" y="67691"/>
                </a:cubicBezTo>
                <a:cubicBezTo>
                  <a:pt x="12954" y="65659"/>
                  <a:pt x="10541" y="62865"/>
                  <a:pt x="8889" y="59182"/>
                </a:cubicBezTo>
                <a:cubicBezTo>
                  <a:pt x="7239" y="55626"/>
                  <a:pt x="6350" y="51435"/>
                  <a:pt x="6350" y="46735"/>
                </a:cubicBezTo>
                <a:cubicBezTo>
                  <a:pt x="6350" y="42164"/>
                  <a:pt x="7111" y="38100"/>
                  <a:pt x="8636" y="34290"/>
                </a:cubicBezTo>
                <a:cubicBezTo>
                  <a:pt x="10160" y="30607"/>
                  <a:pt x="12445" y="27685"/>
                  <a:pt x="15494" y="25780"/>
                </a:cubicBezTo>
                <a:cubicBezTo>
                  <a:pt x="18542" y="23748"/>
                  <a:pt x="21970" y="22733"/>
                  <a:pt x="25654" y="22733"/>
                </a:cubicBezTo>
                <a:cubicBezTo>
                  <a:pt x="28448" y="22733"/>
                  <a:pt x="30988" y="23367"/>
                  <a:pt x="33147" y="24510"/>
                </a:cubicBezTo>
                <a:cubicBezTo>
                  <a:pt x="35305" y="25654"/>
                  <a:pt x="36957" y="27178"/>
                  <a:pt x="38354" y="29083"/>
                </a:cubicBezTo>
                <a:lnTo>
                  <a:pt x="38354"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Freeform 3"/>
          <p:cNvSpPr/>
          <p:nvPr/>
        </p:nvSpPr>
        <p:spPr>
          <a:xfrm>
            <a:off x="1508378" y="3931158"/>
            <a:ext cx="68580" cy="78104"/>
          </a:xfrm>
          <a:custGeom>
            <a:avLst/>
            <a:gdLst>
              <a:gd name="connsiteX0" fmla="*/ 36195 w 68580"/>
              <a:gd name="connsiteY0" fmla="*/ 6350 h 78104"/>
              <a:gd name="connsiteX1" fmla="*/ 52197 w 68580"/>
              <a:gd name="connsiteY1" fmla="*/ 11176 h 78104"/>
              <a:gd name="connsiteX2" fmla="*/ 61213 w 68580"/>
              <a:gd name="connsiteY2" fmla="*/ 24764 h 78104"/>
              <a:gd name="connsiteX3" fmla="*/ 52959 w 68580"/>
              <a:gd name="connsiteY3" fmla="*/ 26670 h 78104"/>
              <a:gd name="connsiteX4" fmla="*/ 46609 w 68580"/>
              <a:gd name="connsiteY4" fmla="*/ 16636 h 78104"/>
              <a:gd name="connsiteX5" fmla="*/ 36068 w 68580"/>
              <a:gd name="connsiteY5" fmla="*/ 13461 h 78104"/>
              <a:gd name="connsiteX6" fmla="*/ 23876 w 68580"/>
              <a:gd name="connsiteY6" fmla="*/ 17017 h 78104"/>
              <a:gd name="connsiteX7" fmla="*/ 16891 w 68580"/>
              <a:gd name="connsiteY7" fmla="*/ 26415 h 78104"/>
              <a:gd name="connsiteX8" fmla="*/ 14986 w 68580"/>
              <a:gd name="connsiteY8" fmla="*/ 38480 h 78104"/>
              <a:gd name="connsiteX9" fmla="*/ 17272 w 68580"/>
              <a:gd name="connsiteY9" fmla="*/ 52577 h 78104"/>
              <a:gd name="connsiteX10" fmla="*/ 24638 w 68580"/>
              <a:gd name="connsiteY10" fmla="*/ 61595 h 78104"/>
              <a:gd name="connsiteX11" fmla="*/ 35306 w 68580"/>
              <a:gd name="connsiteY11" fmla="*/ 64642 h 78104"/>
              <a:gd name="connsiteX12" fmla="*/ 47244 w 68580"/>
              <a:gd name="connsiteY12" fmla="*/ 60578 h 78104"/>
              <a:gd name="connsiteX13" fmla="*/ 53848 w 68580"/>
              <a:gd name="connsiteY13" fmla="*/ 48513 h 78104"/>
              <a:gd name="connsiteX14" fmla="*/ 62230 w 68580"/>
              <a:gd name="connsiteY14" fmla="*/ 50545 h 78104"/>
              <a:gd name="connsiteX15" fmla="*/ 52832 w 68580"/>
              <a:gd name="connsiteY15" fmla="*/ 66294 h 78104"/>
              <a:gd name="connsiteX16" fmla="*/ 36068 w 68580"/>
              <a:gd name="connsiteY16" fmla="*/ 71754 h 78104"/>
              <a:gd name="connsiteX17" fmla="*/ 19431 w 68580"/>
              <a:gd name="connsiteY17" fmla="*/ 67563 h 78104"/>
              <a:gd name="connsiteX18" fmla="*/ 9652 w 68580"/>
              <a:gd name="connsiteY18" fmla="*/ 55498 h 78104"/>
              <a:gd name="connsiteX19" fmla="*/ 6350 w 68580"/>
              <a:gd name="connsiteY19" fmla="*/ 38607 h 78104"/>
              <a:gd name="connsiteX20" fmla="*/ 10160 w 68580"/>
              <a:gd name="connsiteY20" fmla="*/ 21335 h 78104"/>
              <a:gd name="connsiteX21" fmla="*/ 20828 w 68580"/>
              <a:gd name="connsiteY21" fmla="*/ 10159 h 78104"/>
              <a:gd name="connsiteX22" fmla="*/ 36195 w 68580"/>
              <a:gd name="connsiteY22" fmla="*/ 6350 h 781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68580" h="78104">
                <a:moveTo>
                  <a:pt x="36195" y="6350"/>
                </a:moveTo>
                <a:cubicBezTo>
                  <a:pt x="42545" y="6350"/>
                  <a:pt x="47879" y="7873"/>
                  <a:pt x="52197" y="11176"/>
                </a:cubicBezTo>
                <a:cubicBezTo>
                  <a:pt x="56515" y="14351"/>
                  <a:pt x="59436" y="18922"/>
                  <a:pt x="61213" y="24764"/>
                </a:cubicBezTo>
                <a:lnTo>
                  <a:pt x="52959" y="26670"/>
                </a:lnTo>
                <a:cubicBezTo>
                  <a:pt x="51435" y="22097"/>
                  <a:pt x="49276" y="18795"/>
                  <a:pt x="46609" y="16636"/>
                </a:cubicBezTo>
                <a:cubicBezTo>
                  <a:pt x="43815" y="14477"/>
                  <a:pt x="40259" y="13461"/>
                  <a:pt x="36068" y="13461"/>
                </a:cubicBezTo>
                <a:cubicBezTo>
                  <a:pt x="31115" y="13461"/>
                  <a:pt x="27051" y="14604"/>
                  <a:pt x="23876" y="17017"/>
                </a:cubicBezTo>
                <a:cubicBezTo>
                  <a:pt x="20574" y="19303"/>
                  <a:pt x="18288" y="22478"/>
                  <a:pt x="16891" y="26415"/>
                </a:cubicBezTo>
                <a:cubicBezTo>
                  <a:pt x="15621" y="30352"/>
                  <a:pt x="14986" y="34289"/>
                  <a:pt x="14986" y="38480"/>
                </a:cubicBezTo>
                <a:cubicBezTo>
                  <a:pt x="14986" y="43941"/>
                  <a:pt x="15748" y="48640"/>
                  <a:pt x="17272" y="52577"/>
                </a:cubicBezTo>
                <a:cubicBezTo>
                  <a:pt x="18923" y="56641"/>
                  <a:pt x="21336" y="59563"/>
                  <a:pt x="24638" y="61595"/>
                </a:cubicBezTo>
                <a:cubicBezTo>
                  <a:pt x="27940" y="63626"/>
                  <a:pt x="31496" y="64642"/>
                  <a:pt x="35306" y="64642"/>
                </a:cubicBezTo>
                <a:cubicBezTo>
                  <a:pt x="40005" y="64642"/>
                  <a:pt x="44069" y="63245"/>
                  <a:pt x="47244" y="60578"/>
                </a:cubicBezTo>
                <a:cubicBezTo>
                  <a:pt x="50546" y="57784"/>
                  <a:pt x="52705" y="53847"/>
                  <a:pt x="53848" y="48513"/>
                </a:cubicBezTo>
                <a:lnTo>
                  <a:pt x="62230" y="50545"/>
                </a:lnTo>
                <a:cubicBezTo>
                  <a:pt x="60452" y="57530"/>
                  <a:pt x="57404" y="62738"/>
                  <a:pt x="52832" y="66294"/>
                </a:cubicBezTo>
                <a:cubicBezTo>
                  <a:pt x="48260" y="69976"/>
                  <a:pt x="42672" y="71754"/>
                  <a:pt x="36068" y="71754"/>
                </a:cubicBezTo>
                <a:cubicBezTo>
                  <a:pt x="29210" y="71754"/>
                  <a:pt x="23749" y="70357"/>
                  <a:pt x="19431" y="67563"/>
                </a:cubicBezTo>
                <a:cubicBezTo>
                  <a:pt x="15113" y="64770"/>
                  <a:pt x="11938" y="60832"/>
                  <a:pt x="9652" y="55498"/>
                </a:cubicBezTo>
                <a:cubicBezTo>
                  <a:pt x="7493" y="50291"/>
                  <a:pt x="6350" y="44576"/>
                  <a:pt x="6350" y="38607"/>
                </a:cubicBezTo>
                <a:cubicBezTo>
                  <a:pt x="6350" y="32003"/>
                  <a:pt x="7620" y="26161"/>
                  <a:pt x="10160" y="21335"/>
                </a:cubicBezTo>
                <a:cubicBezTo>
                  <a:pt x="12573" y="16382"/>
                  <a:pt x="16256" y="12700"/>
                  <a:pt x="20828" y="10159"/>
                </a:cubicBezTo>
                <a:cubicBezTo>
                  <a:pt x="25527" y="7620"/>
                  <a:pt x="30607" y="6350"/>
                  <a:pt x="36195"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Freeform 3"/>
          <p:cNvSpPr/>
          <p:nvPr/>
        </p:nvSpPr>
        <p:spPr>
          <a:xfrm>
            <a:off x="1491107" y="4892802"/>
            <a:ext cx="39750" cy="47878"/>
          </a:xfrm>
          <a:custGeom>
            <a:avLst/>
            <a:gdLst>
              <a:gd name="connsiteX0" fmla="*/ 19938 w 39750"/>
              <a:gd name="connsiteY0" fmla="*/ 6350 h 47878"/>
              <a:gd name="connsiteX1" fmla="*/ 10286 w 39750"/>
              <a:gd name="connsiteY1" fmla="*/ 10794 h 47878"/>
              <a:gd name="connsiteX2" fmla="*/ 6350 w 39750"/>
              <a:gd name="connsiteY2" fmla="*/ 23876 h 47878"/>
              <a:gd name="connsiteX3" fmla="*/ 10286 w 39750"/>
              <a:gd name="connsiteY3" fmla="*/ 37083 h 47878"/>
              <a:gd name="connsiteX4" fmla="*/ 19938 w 39750"/>
              <a:gd name="connsiteY4" fmla="*/ 41528 h 47878"/>
              <a:gd name="connsiteX5" fmla="*/ 29590 w 39750"/>
              <a:gd name="connsiteY5" fmla="*/ 37083 h 47878"/>
              <a:gd name="connsiteX6" fmla="*/ 33400 w 39750"/>
              <a:gd name="connsiteY6" fmla="*/ 23621 h 47878"/>
              <a:gd name="connsiteX7" fmla="*/ 29463 w 39750"/>
              <a:gd name="connsiteY7" fmla="*/ 10794 h 47878"/>
              <a:gd name="connsiteX8" fmla="*/ 19938 w 39750"/>
              <a:gd name="connsiteY8" fmla="*/ 6350 h 478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750" h="47878">
                <a:moveTo>
                  <a:pt x="19938" y="6350"/>
                </a:moveTo>
                <a:cubicBezTo>
                  <a:pt x="16001" y="6350"/>
                  <a:pt x="12826" y="7873"/>
                  <a:pt x="10286" y="10794"/>
                </a:cubicBezTo>
                <a:cubicBezTo>
                  <a:pt x="7746" y="13715"/>
                  <a:pt x="6350" y="18033"/>
                  <a:pt x="6350" y="23876"/>
                </a:cubicBezTo>
                <a:cubicBezTo>
                  <a:pt x="6350" y="29844"/>
                  <a:pt x="7746" y="34163"/>
                  <a:pt x="10286" y="37083"/>
                </a:cubicBezTo>
                <a:cubicBezTo>
                  <a:pt x="12826" y="40004"/>
                  <a:pt x="16001" y="41528"/>
                  <a:pt x="19938" y="41528"/>
                </a:cubicBezTo>
                <a:cubicBezTo>
                  <a:pt x="23748" y="41528"/>
                  <a:pt x="26923" y="40004"/>
                  <a:pt x="29590" y="37083"/>
                </a:cubicBezTo>
                <a:cubicBezTo>
                  <a:pt x="32130" y="34163"/>
                  <a:pt x="33400" y="29717"/>
                  <a:pt x="33400" y="23621"/>
                </a:cubicBezTo>
                <a:cubicBezTo>
                  <a:pt x="33400" y="18033"/>
                  <a:pt x="32130" y="13715"/>
                  <a:pt x="29463" y="10794"/>
                </a:cubicBezTo>
                <a:cubicBezTo>
                  <a:pt x="26923" y="7873"/>
                  <a:pt x="23748" y="6350"/>
                  <a:pt x="19938"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Freeform 3"/>
          <p:cNvSpPr/>
          <p:nvPr/>
        </p:nvSpPr>
        <p:spPr>
          <a:xfrm>
            <a:off x="1417955" y="4892802"/>
            <a:ext cx="37845" cy="46735"/>
          </a:xfrm>
          <a:custGeom>
            <a:avLst/>
            <a:gdLst>
              <a:gd name="connsiteX0" fmla="*/ 18795 w 37845"/>
              <a:gd name="connsiteY0" fmla="*/ 6350 h 46735"/>
              <a:gd name="connsiteX1" fmla="*/ 9905 w 37845"/>
              <a:gd name="connsiteY1" fmla="*/ 10540 h 46735"/>
              <a:gd name="connsiteX2" fmla="*/ 6350 w 37845"/>
              <a:gd name="connsiteY2" fmla="*/ 23113 h 46735"/>
              <a:gd name="connsiteX3" fmla="*/ 9905 w 37845"/>
              <a:gd name="connsiteY3" fmla="*/ 36321 h 46735"/>
              <a:gd name="connsiteX4" fmla="*/ 18922 w 37845"/>
              <a:gd name="connsiteY4" fmla="*/ 40385 h 46735"/>
              <a:gd name="connsiteX5" fmla="*/ 27812 w 37845"/>
              <a:gd name="connsiteY5" fmla="*/ 36321 h 46735"/>
              <a:gd name="connsiteX6" fmla="*/ 31495 w 37845"/>
              <a:gd name="connsiteY6" fmla="*/ 23367 h 46735"/>
              <a:gd name="connsiteX7" fmla="*/ 27812 w 37845"/>
              <a:gd name="connsiteY7" fmla="*/ 10667 h 46735"/>
              <a:gd name="connsiteX8" fmla="*/ 18795 w 37845"/>
              <a:gd name="connsiteY8" fmla="*/ 6350 h 46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845" h="46735">
                <a:moveTo>
                  <a:pt x="18795" y="6350"/>
                </a:moveTo>
                <a:cubicBezTo>
                  <a:pt x="15239" y="6350"/>
                  <a:pt x="12319" y="7746"/>
                  <a:pt x="9905" y="10540"/>
                </a:cubicBezTo>
                <a:cubicBezTo>
                  <a:pt x="7492" y="13461"/>
                  <a:pt x="6350" y="17526"/>
                  <a:pt x="6350" y="23113"/>
                </a:cubicBezTo>
                <a:cubicBezTo>
                  <a:pt x="6350" y="29082"/>
                  <a:pt x="7492" y="33527"/>
                  <a:pt x="9905" y="36321"/>
                </a:cubicBezTo>
                <a:cubicBezTo>
                  <a:pt x="12319" y="38988"/>
                  <a:pt x="15239" y="40385"/>
                  <a:pt x="18922" y="40385"/>
                </a:cubicBezTo>
                <a:cubicBezTo>
                  <a:pt x="22478" y="40385"/>
                  <a:pt x="25400" y="38988"/>
                  <a:pt x="27812" y="36321"/>
                </a:cubicBezTo>
                <a:cubicBezTo>
                  <a:pt x="30225" y="33527"/>
                  <a:pt x="31495" y="29209"/>
                  <a:pt x="31495" y="23367"/>
                </a:cubicBezTo>
                <a:cubicBezTo>
                  <a:pt x="31495" y="17779"/>
                  <a:pt x="30225" y="13461"/>
                  <a:pt x="27812" y="10667"/>
                </a:cubicBezTo>
                <a:cubicBezTo>
                  <a:pt x="25272" y="7873"/>
                  <a:pt x="22225" y="6350"/>
                  <a:pt x="18795"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Freeform 3"/>
          <p:cNvSpPr/>
          <p:nvPr/>
        </p:nvSpPr>
        <p:spPr>
          <a:xfrm>
            <a:off x="1208481" y="4892802"/>
            <a:ext cx="38290" cy="25908"/>
          </a:xfrm>
          <a:custGeom>
            <a:avLst/>
            <a:gdLst>
              <a:gd name="connsiteX0" fmla="*/ 19380 w 38290"/>
              <a:gd name="connsiteY0" fmla="*/ 6350 h 25908"/>
              <a:gd name="connsiteX1" fmla="*/ 10388 w 38290"/>
              <a:gd name="connsiteY1" fmla="*/ 9905 h 25908"/>
              <a:gd name="connsiteX2" fmla="*/ 6350 w 38290"/>
              <a:gd name="connsiteY2" fmla="*/ 19557 h 25908"/>
              <a:gd name="connsiteX3" fmla="*/ 31940 w 38290"/>
              <a:gd name="connsiteY3" fmla="*/ 19557 h 25908"/>
              <a:gd name="connsiteX4" fmla="*/ 29006 w 38290"/>
              <a:gd name="connsiteY4" fmla="*/ 10794 h 25908"/>
              <a:gd name="connsiteX5" fmla="*/ 19380 w 38290"/>
              <a:gd name="connsiteY5" fmla="*/ 6350 h 259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8290" h="25908">
                <a:moveTo>
                  <a:pt x="19380" y="6350"/>
                </a:moveTo>
                <a:cubicBezTo>
                  <a:pt x="15811" y="6350"/>
                  <a:pt x="12814" y="7492"/>
                  <a:pt x="10388" y="9905"/>
                </a:cubicBezTo>
                <a:cubicBezTo>
                  <a:pt x="7950" y="12319"/>
                  <a:pt x="6604" y="15494"/>
                  <a:pt x="6350" y="19557"/>
                </a:cubicBezTo>
                <a:lnTo>
                  <a:pt x="31940" y="19557"/>
                </a:lnTo>
                <a:cubicBezTo>
                  <a:pt x="31597" y="15620"/>
                  <a:pt x="30619" y="12826"/>
                  <a:pt x="29006" y="10794"/>
                </a:cubicBezTo>
                <a:cubicBezTo>
                  <a:pt x="26530" y="7873"/>
                  <a:pt x="23329" y="6350"/>
                  <a:pt x="1938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Freeform 3"/>
          <p:cNvSpPr/>
          <p:nvPr/>
        </p:nvSpPr>
        <p:spPr>
          <a:xfrm>
            <a:off x="1344422" y="4887467"/>
            <a:ext cx="20447" cy="58547"/>
          </a:xfrm>
          <a:custGeom>
            <a:avLst/>
            <a:gdLst>
              <a:gd name="connsiteX0" fmla="*/ 6350 w 20447"/>
              <a:gd name="connsiteY0" fmla="*/ 6350 h 58547"/>
              <a:gd name="connsiteX1" fmla="*/ 14097 w 20447"/>
              <a:gd name="connsiteY1" fmla="*/ 6350 h 58547"/>
              <a:gd name="connsiteX2" fmla="*/ 14097 w 20447"/>
              <a:gd name="connsiteY2" fmla="*/ 52197 h 58547"/>
              <a:gd name="connsiteX3" fmla="*/ 6350 w 20447"/>
              <a:gd name="connsiteY3" fmla="*/ 52197 h 58547"/>
              <a:gd name="connsiteX4" fmla="*/ 6350 w 20447"/>
              <a:gd name="connsiteY4" fmla="*/ 6350 h 585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7" h="58547">
                <a:moveTo>
                  <a:pt x="6350" y="6350"/>
                </a:moveTo>
                <a:lnTo>
                  <a:pt x="14097" y="6350"/>
                </a:lnTo>
                <a:lnTo>
                  <a:pt x="14097" y="52197"/>
                </a:lnTo>
                <a:lnTo>
                  <a:pt x="6350" y="52197"/>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Freeform 3"/>
          <p:cNvSpPr/>
          <p:nvPr/>
        </p:nvSpPr>
        <p:spPr>
          <a:xfrm>
            <a:off x="1483233" y="4886452"/>
            <a:ext cx="55625" cy="60578"/>
          </a:xfrm>
          <a:custGeom>
            <a:avLst/>
            <a:gdLst>
              <a:gd name="connsiteX0" fmla="*/ 27813 w 55625"/>
              <a:gd name="connsiteY0" fmla="*/ 6350 h 60578"/>
              <a:gd name="connsiteX1" fmla="*/ 43306 w 55625"/>
              <a:gd name="connsiteY1" fmla="*/ 12445 h 60578"/>
              <a:gd name="connsiteX2" fmla="*/ 49275 w 55625"/>
              <a:gd name="connsiteY2" fmla="*/ 29590 h 60578"/>
              <a:gd name="connsiteX3" fmla="*/ 46608 w 55625"/>
              <a:gd name="connsiteY3" fmla="*/ 43560 h 60578"/>
              <a:gd name="connsiteX4" fmla="*/ 38861 w 55625"/>
              <a:gd name="connsiteY4" fmla="*/ 51434 h 60578"/>
              <a:gd name="connsiteX5" fmla="*/ 27813 w 55625"/>
              <a:gd name="connsiteY5" fmla="*/ 54228 h 60578"/>
              <a:gd name="connsiteX6" fmla="*/ 12191 w 55625"/>
              <a:gd name="connsiteY6" fmla="*/ 48005 h 60578"/>
              <a:gd name="connsiteX7" fmla="*/ 6350 w 55625"/>
              <a:gd name="connsiteY7" fmla="*/ 30226 h 60578"/>
              <a:gd name="connsiteX8" fmla="*/ 13334 w 55625"/>
              <a:gd name="connsiteY8" fmla="*/ 11429 h 60578"/>
              <a:gd name="connsiteX9" fmla="*/ 27813 w 55625"/>
              <a:gd name="connsiteY9" fmla="*/ 6350 h 605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55625" h="60578">
                <a:moveTo>
                  <a:pt x="27813" y="6350"/>
                </a:moveTo>
                <a:cubicBezTo>
                  <a:pt x="34036" y="6350"/>
                  <a:pt x="39242" y="8382"/>
                  <a:pt x="43306" y="12445"/>
                </a:cubicBezTo>
                <a:cubicBezTo>
                  <a:pt x="47244" y="16636"/>
                  <a:pt x="49275" y="22351"/>
                  <a:pt x="49275" y="29590"/>
                </a:cubicBezTo>
                <a:cubicBezTo>
                  <a:pt x="49275" y="35559"/>
                  <a:pt x="48386" y="40132"/>
                  <a:pt x="46608" y="43560"/>
                </a:cubicBezTo>
                <a:cubicBezTo>
                  <a:pt x="44830" y="46863"/>
                  <a:pt x="42291" y="49529"/>
                  <a:pt x="38861" y="51434"/>
                </a:cubicBezTo>
                <a:cubicBezTo>
                  <a:pt x="35433" y="53339"/>
                  <a:pt x="31750" y="54228"/>
                  <a:pt x="27813" y="54228"/>
                </a:cubicBezTo>
                <a:cubicBezTo>
                  <a:pt x="21336" y="54228"/>
                  <a:pt x="16128" y="52196"/>
                  <a:pt x="12191" y="48005"/>
                </a:cubicBezTo>
                <a:cubicBezTo>
                  <a:pt x="8255" y="43941"/>
                  <a:pt x="6350" y="37972"/>
                  <a:pt x="6350" y="30226"/>
                </a:cubicBezTo>
                <a:cubicBezTo>
                  <a:pt x="6350" y="21716"/>
                  <a:pt x="8636" y="15494"/>
                  <a:pt x="13334" y="11429"/>
                </a:cubicBezTo>
                <a:cubicBezTo>
                  <a:pt x="17272" y="8001"/>
                  <a:pt x="22097" y="6350"/>
                  <a:pt x="27813"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Freeform 3"/>
          <p:cNvSpPr/>
          <p:nvPr/>
        </p:nvSpPr>
        <p:spPr>
          <a:xfrm>
            <a:off x="1409953" y="4886452"/>
            <a:ext cx="53086" cy="78104"/>
          </a:xfrm>
          <a:custGeom>
            <a:avLst/>
            <a:gdLst>
              <a:gd name="connsiteX0" fmla="*/ 26162 w 53086"/>
              <a:gd name="connsiteY0" fmla="*/ 6350 h 78104"/>
              <a:gd name="connsiteX1" fmla="*/ 39624 w 53086"/>
              <a:gd name="connsiteY1" fmla="*/ 12826 h 78104"/>
              <a:gd name="connsiteX2" fmla="*/ 39624 w 53086"/>
              <a:gd name="connsiteY2" fmla="*/ 7365 h 78104"/>
              <a:gd name="connsiteX3" fmla="*/ 46736 w 53086"/>
              <a:gd name="connsiteY3" fmla="*/ 7365 h 78104"/>
              <a:gd name="connsiteX4" fmla="*/ 46736 w 53086"/>
              <a:gd name="connsiteY4" fmla="*/ 46989 h 78104"/>
              <a:gd name="connsiteX5" fmla="*/ 44577 w 53086"/>
              <a:gd name="connsiteY5" fmla="*/ 62102 h 78104"/>
              <a:gd name="connsiteX6" fmla="*/ 37592 w 53086"/>
              <a:gd name="connsiteY6" fmla="*/ 69214 h 78104"/>
              <a:gd name="connsiteX7" fmla="*/ 26035 w 53086"/>
              <a:gd name="connsiteY7" fmla="*/ 71754 h 78104"/>
              <a:gd name="connsiteX8" fmla="*/ 12827 w 53086"/>
              <a:gd name="connsiteY8" fmla="*/ 68071 h 78104"/>
              <a:gd name="connsiteX9" fmla="*/ 7874 w 53086"/>
              <a:gd name="connsiteY9" fmla="*/ 57022 h 78104"/>
              <a:gd name="connsiteX10" fmla="*/ 15494 w 53086"/>
              <a:gd name="connsiteY10" fmla="*/ 58165 h 78104"/>
              <a:gd name="connsiteX11" fmla="*/ 18034 w 53086"/>
              <a:gd name="connsiteY11" fmla="*/ 63245 h 78104"/>
              <a:gd name="connsiteX12" fmla="*/ 26035 w 53086"/>
              <a:gd name="connsiteY12" fmla="*/ 65404 h 78104"/>
              <a:gd name="connsiteX13" fmla="*/ 34290 w 53086"/>
              <a:gd name="connsiteY13" fmla="*/ 63245 h 78104"/>
              <a:gd name="connsiteX14" fmla="*/ 38227 w 53086"/>
              <a:gd name="connsiteY14" fmla="*/ 57150 h 78104"/>
              <a:gd name="connsiteX15" fmla="*/ 38862 w 53086"/>
              <a:gd name="connsiteY15" fmla="*/ 47244 h 78104"/>
              <a:gd name="connsiteX16" fmla="*/ 26162 w 53086"/>
              <a:gd name="connsiteY16" fmla="*/ 53213 h 78104"/>
              <a:gd name="connsiteX17" fmla="*/ 11557 w 53086"/>
              <a:gd name="connsiteY17" fmla="*/ 46354 h 78104"/>
              <a:gd name="connsiteX18" fmla="*/ 6350 w 53086"/>
              <a:gd name="connsiteY18" fmla="*/ 29971 h 78104"/>
              <a:gd name="connsiteX19" fmla="*/ 8763 w 53086"/>
              <a:gd name="connsiteY19" fmla="*/ 17907 h 78104"/>
              <a:gd name="connsiteX20" fmla="*/ 15621 w 53086"/>
              <a:gd name="connsiteY20" fmla="*/ 9397 h 78104"/>
              <a:gd name="connsiteX21" fmla="*/ 26162 w 53086"/>
              <a:gd name="connsiteY21" fmla="*/ 6350 h 781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53086" h="78104">
                <a:moveTo>
                  <a:pt x="26162" y="6350"/>
                </a:moveTo>
                <a:cubicBezTo>
                  <a:pt x="31623" y="6350"/>
                  <a:pt x="36068" y="8508"/>
                  <a:pt x="39624" y="12826"/>
                </a:cubicBezTo>
                <a:lnTo>
                  <a:pt x="39624" y="7365"/>
                </a:lnTo>
                <a:lnTo>
                  <a:pt x="46736" y="7365"/>
                </a:lnTo>
                <a:lnTo>
                  <a:pt x="46736" y="46989"/>
                </a:lnTo>
                <a:cubicBezTo>
                  <a:pt x="46736" y="54101"/>
                  <a:pt x="45974" y="59182"/>
                  <a:pt x="44577" y="62102"/>
                </a:cubicBezTo>
                <a:cubicBezTo>
                  <a:pt x="43053" y="65151"/>
                  <a:pt x="40767" y="67436"/>
                  <a:pt x="37592" y="69214"/>
                </a:cubicBezTo>
                <a:cubicBezTo>
                  <a:pt x="34544" y="70865"/>
                  <a:pt x="30607" y="71754"/>
                  <a:pt x="26035" y="71754"/>
                </a:cubicBezTo>
                <a:cubicBezTo>
                  <a:pt x="20574" y="71754"/>
                  <a:pt x="16129" y="70611"/>
                  <a:pt x="12827" y="68071"/>
                </a:cubicBezTo>
                <a:cubicBezTo>
                  <a:pt x="9398" y="65658"/>
                  <a:pt x="7747" y="61976"/>
                  <a:pt x="7874" y="57022"/>
                </a:cubicBezTo>
                <a:lnTo>
                  <a:pt x="15494" y="58165"/>
                </a:lnTo>
                <a:cubicBezTo>
                  <a:pt x="15748" y="60451"/>
                  <a:pt x="16637" y="62102"/>
                  <a:pt x="18034" y="63245"/>
                </a:cubicBezTo>
                <a:cubicBezTo>
                  <a:pt x="20066" y="64642"/>
                  <a:pt x="22606" y="65404"/>
                  <a:pt x="26035" y="65404"/>
                </a:cubicBezTo>
                <a:cubicBezTo>
                  <a:pt x="29591" y="65404"/>
                  <a:pt x="32385" y="64642"/>
                  <a:pt x="34290" y="63245"/>
                </a:cubicBezTo>
                <a:cubicBezTo>
                  <a:pt x="36322" y="61721"/>
                  <a:pt x="37592" y="59689"/>
                  <a:pt x="38227" y="57150"/>
                </a:cubicBezTo>
                <a:cubicBezTo>
                  <a:pt x="38735" y="55626"/>
                  <a:pt x="38862" y="52196"/>
                  <a:pt x="38862" y="47244"/>
                </a:cubicBezTo>
                <a:cubicBezTo>
                  <a:pt x="35433" y="51180"/>
                  <a:pt x="31242" y="53213"/>
                  <a:pt x="26162" y="53213"/>
                </a:cubicBezTo>
                <a:cubicBezTo>
                  <a:pt x="19812" y="53213"/>
                  <a:pt x="14986" y="50926"/>
                  <a:pt x="11557" y="46354"/>
                </a:cubicBezTo>
                <a:cubicBezTo>
                  <a:pt x="8128" y="41782"/>
                  <a:pt x="6350" y="36321"/>
                  <a:pt x="6350" y="29971"/>
                </a:cubicBezTo>
                <a:cubicBezTo>
                  <a:pt x="6350" y="25653"/>
                  <a:pt x="7112" y="21589"/>
                  <a:pt x="8763" y="17907"/>
                </a:cubicBezTo>
                <a:cubicBezTo>
                  <a:pt x="10287" y="14223"/>
                  <a:pt x="12573" y="11302"/>
                  <a:pt x="15621" y="9397"/>
                </a:cubicBezTo>
                <a:cubicBezTo>
                  <a:pt x="18669" y="7365"/>
                  <a:pt x="22098" y="6350"/>
                  <a:pt x="26162"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Freeform 3"/>
          <p:cNvSpPr/>
          <p:nvPr/>
        </p:nvSpPr>
        <p:spPr>
          <a:xfrm>
            <a:off x="1364107" y="4886452"/>
            <a:ext cx="50038" cy="59563"/>
          </a:xfrm>
          <a:custGeom>
            <a:avLst/>
            <a:gdLst>
              <a:gd name="connsiteX0" fmla="*/ 27939 w 50038"/>
              <a:gd name="connsiteY0" fmla="*/ 6350 h 59563"/>
              <a:gd name="connsiteX1" fmla="*/ 35559 w 50038"/>
              <a:gd name="connsiteY1" fmla="*/ 7746 h 59563"/>
              <a:gd name="connsiteX2" fmla="*/ 40766 w 50038"/>
              <a:gd name="connsiteY2" fmla="*/ 11683 h 59563"/>
              <a:gd name="connsiteX3" fmla="*/ 43179 w 50038"/>
              <a:gd name="connsiteY3" fmla="*/ 17398 h 59563"/>
              <a:gd name="connsiteX4" fmla="*/ 43687 w 50038"/>
              <a:gd name="connsiteY4" fmla="*/ 25019 h 59563"/>
              <a:gd name="connsiteX5" fmla="*/ 43687 w 50038"/>
              <a:gd name="connsiteY5" fmla="*/ 53213 h 59563"/>
              <a:gd name="connsiteX6" fmla="*/ 35813 w 50038"/>
              <a:gd name="connsiteY6" fmla="*/ 53213 h 59563"/>
              <a:gd name="connsiteX7" fmla="*/ 35813 w 50038"/>
              <a:gd name="connsiteY7" fmla="*/ 25272 h 59563"/>
              <a:gd name="connsiteX8" fmla="*/ 34925 w 50038"/>
              <a:gd name="connsiteY8" fmla="*/ 18160 h 59563"/>
              <a:gd name="connsiteX9" fmla="*/ 31750 w 50038"/>
              <a:gd name="connsiteY9" fmla="*/ 14477 h 59563"/>
              <a:gd name="connsiteX10" fmla="*/ 26288 w 50038"/>
              <a:gd name="connsiteY10" fmla="*/ 13080 h 59563"/>
              <a:gd name="connsiteX11" fmla="*/ 17779 w 50038"/>
              <a:gd name="connsiteY11" fmla="*/ 16255 h 59563"/>
              <a:gd name="connsiteX12" fmla="*/ 14223 w 50038"/>
              <a:gd name="connsiteY12" fmla="*/ 28194 h 59563"/>
              <a:gd name="connsiteX13" fmla="*/ 14223 w 50038"/>
              <a:gd name="connsiteY13" fmla="*/ 53213 h 59563"/>
              <a:gd name="connsiteX14" fmla="*/ 6350 w 50038"/>
              <a:gd name="connsiteY14" fmla="*/ 53213 h 59563"/>
              <a:gd name="connsiteX15" fmla="*/ 6350 w 50038"/>
              <a:gd name="connsiteY15" fmla="*/ 7365 h 59563"/>
              <a:gd name="connsiteX16" fmla="*/ 13334 w 50038"/>
              <a:gd name="connsiteY16" fmla="*/ 7365 h 59563"/>
              <a:gd name="connsiteX17" fmla="*/ 13334 w 50038"/>
              <a:gd name="connsiteY17" fmla="*/ 13842 h 59563"/>
              <a:gd name="connsiteX18" fmla="*/ 27939 w 50038"/>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50038" h="59563">
                <a:moveTo>
                  <a:pt x="27939" y="6350"/>
                </a:moveTo>
                <a:cubicBezTo>
                  <a:pt x="30733" y="6350"/>
                  <a:pt x="33273" y="6857"/>
                  <a:pt x="35559" y="7746"/>
                </a:cubicBezTo>
                <a:cubicBezTo>
                  <a:pt x="37972" y="8763"/>
                  <a:pt x="39623" y="10159"/>
                  <a:pt x="40766" y="11683"/>
                </a:cubicBezTo>
                <a:cubicBezTo>
                  <a:pt x="41909" y="13334"/>
                  <a:pt x="42798" y="15239"/>
                  <a:pt x="43179" y="17398"/>
                </a:cubicBezTo>
                <a:cubicBezTo>
                  <a:pt x="43560" y="18922"/>
                  <a:pt x="43687" y="21463"/>
                  <a:pt x="43687" y="25019"/>
                </a:cubicBezTo>
                <a:lnTo>
                  <a:pt x="43687" y="53213"/>
                </a:lnTo>
                <a:lnTo>
                  <a:pt x="35813" y="53213"/>
                </a:lnTo>
                <a:lnTo>
                  <a:pt x="35813" y="25272"/>
                </a:lnTo>
                <a:cubicBezTo>
                  <a:pt x="35813" y="22097"/>
                  <a:pt x="35559" y="19811"/>
                  <a:pt x="34925" y="18160"/>
                </a:cubicBezTo>
                <a:cubicBezTo>
                  <a:pt x="34416" y="16636"/>
                  <a:pt x="33273" y="15366"/>
                  <a:pt x="31750" y="14477"/>
                </a:cubicBezTo>
                <a:cubicBezTo>
                  <a:pt x="30225" y="13461"/>
                  <a:pt x="28447" y="13080"/>
                  <a:pt x="26288" y="13080"/>
                </a:cubicBezTo>
                <a:cubicBezTo>
                  <a:pt x="22986" y="13080"/>
                  <a:pt x="20192" y="14096"/>
                  <a:pt x="17779" y="16255"/>
                </a:cubicBezTo>
                <a:cubicBezTo>
                  <a:pt x="15366" y="18288"/>
                  <a:pt x="14223" y="22225"/>
                  <a:pt x="14223" y="28194"/>
                </a:cubicBezTo>
                <a:lnTo>
                  <a:pt x="14223" y="53213"/>
                </a:lnTo>
                <a:lnTo>
                  <a:pt x="6350" y="53213"/>
                </a:lnTo>
                <a:lnTo>
                  <a:pt x="6350" y="7365"/>
                </a:lnTo>
                <a:lnTo>
                  <a:pt x="13334" y="7365"/>
                </a:lnTo>
                <a:lnTo>
                  <a:pt x="13334" y="13842"/>
                </a:lnTo>
                <a:cubicBezTo>
                  <a:pt x="16763" y="8889"/>
                  <a:pt x="21589" y="6350"/>
                  <a:pt x="27939"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Freeform 3"/>
          <p:cNvSpPr/>
          <p:nvPr/>
        </p:nvSpPr>
        <p:spPr>
          <a:xfrm>
            <a:off x="1297050" y="4886452"/>
            <a:ext cx="50800" cy="60578"/>
          </a:xfrm>
          <a:custGeom>
            <a:avLst/>
            <a:gdLst>
              <a:gd name="connsiteX0" fmla="*/ 24511 w 50800"/>
              <a:gd name="connsiteY0" fmla="*/ 6350 h 60578"/>
              <a:gd name="connsiteX1" fmla="*/ 34036 w 50800"/>
              <a:gd name="connsiteY1" fmla="*/ 7873 h 60578"/>
              <a:gd name="connsiteX2" fmla="*/ 40005 w 50800"/>
              <a:gd name="connsiteY2" fmla="*/ 12064 h 60578"/>
              <a:gd name="connsiteX3" fmla="*/ 42672 w 50800"/>
              <a:gd name="connsiteY3" fmla="*/ 19176 h 60578"/>
              <a:gd name="connsiteX4" fmla="*/ 35052 w 50800"/>
              <a:gd name="connsiteY4" fmla="*/ 20192 h 60578"/>
              <a:gd name="connsiteX5" fmla="*/ 32131 w 50800"/>
              <a:gd name="connsiteY5" fmla="*/ 14732 h 60578"/>
              <a:gd name="connsiteX6" fmla="*/ 25019 w 50800"/>
              <a:gd name="connsiteY6" fmla="*/ 12700 h 60578"/>
              <a:gd name="connsiteX7" fmla="*/ 17399 w 50800"/>
              <a:gd name="connsiteY7" fmla="*/ 14477 h 60578"/>
              <a:gd name="connsiteX8" fmla="*/ 15113 w 50800"/>
              <a:gd name="connsiteY8" fmla="*/ 18669 h 60578"/>
              <a:gd name="connsiteX9" fmla="*/ 16129 w 50800"/>
              <a:gd name="connsiteY9" fmla="*/ 21335 h 60578"/>
              <a:gd name="connsiteX10" fmla="*/ 19050 w 50800"/>
              <a:gd name="connsiteY10" fmla="*/ 23367 h 60578"/>
              <a:gd name="connsiteX11" fmla="*/ 25908 w 50800"/>
              <a:gd name="connsiteY11" fmla="*/ 25400 h 60578"/>
              <a:gd name="connsiteX12" fmla="*/ 37465 w 50800"/>
              <a:gd name="connsiteY12" fmla="*/ 28955 h 60578"/>
              <a:gd name="connsiteX13" fmla="*/ 42545 w 50800"/>
              <a:gd name="connsiteY13" fmla="*/ 33019 h 60578"/>
              <a:gd name="connsiteX14" fmla="*/ 44450 w 50800"/>
              <a:gd name="connsiteY14" fmla="*/ 39751 h 60578"/>
              <a:gd name="connsiteX15" fmla="*/ 42163 w 50800"/>
              <a:gd name="connsiteY15" fmla="*/ 46989 h 60578"/>
              <a:gd name="connsiteX16" fmla="*/ 35560 w 50800"/>
              <a:gd name="connsiteY16" fmla="*/ 52323 h 60578"/>
              <a:gd name="connsiteX17" fmla="*/ 25908 w 50800"/>
              <a:gd name="connsiteY17" fmla="*/ 54228 h 60578"/>
              <a:gd name="connsiteX18" fmla="*/ 12319 w 50800"/>
              <a:gd name="connsiteY18" fmla="*/ 50545 h 60578"/>
              <a:gd name="connsiteX19" fmla="*/ 6350 w 50800"/>
              <a:gd name="connsiteY19" fmla="*/ 39496 h 60578"/>
              <a:gd name="connsiteX20" fmla="*/ 13970 w 50800"/>
              <a:gd name="connsiteY20" fmla="*/ 38353 h 60578"/>
              <a:gd name="connsiteX21" fmla="*/ 17652 w 50800"/>
              <a:gd name="connsiteY21" fmla="*/ 45338 h 60578"/>
              <a:gd name="connsiteX22" fmla="*/ 25908 w 50800"/>
              <a:gd name="connsiteY22" fmla="*/ 47878 h 60578"/>
              <a:gd name="connsiteX23" fmla="*/ 33782 w 50800"/>
              <a:gd name="connsiteY23" fmla="*/ 45592 h 60578"/>
              <a:gd name="connsiteX24" fmla="*/ 36449 w 50800"/>
              <a:gd name="connsiteY24" fmla="*/ 40513 h 60578"/>
              <a:gd name="connsiteX25" fmla="*/ 34163 w 50800"/>
              <a:gd name="connsiteY25" fmla="*/ 36448 h 60578"/>
              <a:gd name="connsiteX26" fmla="*/ 26162 w 50800"/>
              <a:gd name="connsiteY26" fmla="*/ 33782 h 60578"/>
              <a:gd name="connsiteX27" fmla="*/ 14351 w 50800"/>
              <a:gd name="connsiteY27" fmla="*/ 29971 h 60578"/>
              <a:gd name="connsiteX28" fmla="*/ 9398 w 50800"/>
              <a:gd name="connsiteY28" fmla="*/ 25653 h 60578"/>
              <a:gd name="connsiteX29" fmla="*/ 7620 w 50800"/>
              <a:gd name="connsiteY29" fmla="*/ 19557 h 60578"/>
              <a:gd name="connsiteX30" fmla="*/ 9016 w 50800"/>
              <a:gd name="connsiteY30" fmla="*/ 13842 h 60578"/>
              <a:gd name="connsiteX31" fmla="*/ 12827 w 50800"/>
              <a:gd name="connsiteY31" fmla="*/ 9525 h 60578"/>
              <a:gd name="connsiteX32" fmla="*/ 17780 w 50800"/>
              <a:gd name="connsiteY32" fmla="*/ 7238 h 60578"/>
              <a:gd name="connsiteX33" fmla="*/ 24511 w 50800"/>
              <a:gd name="connsiteY33" fmla="*/ 6350 h 605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Lst>
            <a:rect l="l" t="t" r="r" b="b"/>
            <a:pathLst>
              <a:path w="50800" h="60578">
                <a:moveTo>
                  <a:pt x="24511" y="6350"/>
                </a:moveTo>
                <a:cubicBezTo>
                  <a:pt x="28066" y="6350"/>
                  <a:pt x="31241" y="6857"/>
                  <a:pt x="34036" y="7873"/>
                </a:cubicBezTo>
                <a:cubicBezTo>
                  <a:pt x="36702" y="8889"/>
                  <a:pt x="38735" y="10286"/>
                  <a:pt x="40005" y="12064"/>
                </a:cubicBezTo>
                <a:cubicBezTo>
                  <a:pt x="41275" y="13842"/>
                  <a:pt x="42163" y="16255"/>
                  <a:pt x="42672" y="19176"/>
                </a:cubicBezTo>
                <a:lnTo>
                  <a:pt x="35052" y="20192"/>
                </a:lnTo>
                <a:cubicBezTo>
                  <a:pt x="34798" y="17907"/>
                  <a:pt x="33782" y="16001"/>
                  <a:pt x="32131" y="14732"/>
                </a:cubicBezTo>
                <a:cubicBezTo>
                  <a:pt x="30480" y="13334"/>
                  <a:pt x="28066" y="12700"/>
                  <a:pt x="25019" y="12700"/>
                </a:cubicBezTo>
                <a:cubicBezTo>
                  <a:pt x="21463" y="12700"/>
                  <a:pt x="18923" y="13334"/>
                  <a:pt x="17399" y="14477"/>
                </a:cubicBezTo>
                <a:cubicBezTo>
                  <a:pt x="15875" y="15620"/>
                  <a:pt x="15113" y="17017"/>
                  <a:pt x="15113" y="18669"/>
                </a:cubicBezTo>
                <a:cubicBezTo>
                  <a:pt x="15113" y="19557"/>
                  <a:pt x="15494" y="20573"/>
                  <a:pt x="16129" y="21335"/>
                </a:cubicBezTo>
                <a:cubicBezTo>
                  <a:pt x="16763" y="22225"/>
                  <a:pt x="17780" y="22859"/>
                  <a:pt x="19050" y="23367"/>
                </a:cubicBezTo>
                <a:cubicBezTo>
                  <a:pt x="19812" y="23748"/>
                  <a:pt x="22098" y="24383"/>
                  <a:pt x="25908" y="25400"/>
                </a:cubicBezTo>
                <a:cubicBezTo>
                  <a:pt x="31369" y="26796"/>
                  <a:pt x="35306" y="28066"/>
                  <a:pt x="37465" y="28955"/>
                </a:cubicBezTo>
                <a:cubicBezTo>
                  <a:pt x="39624" y="29971"/>
                  <a:pt x="41275" y="31241"/>
                  <a:pt x="42545" y="33019"/>
                </a:cubicBezTo>
                <a:cubicBezTo>
                  <a:pt x="43815" y="34797"/>
                  <a:pt x="44450" y="37083"/>
                  <a:pt x="44450" y="39751"/>
                </a:cubicBezTo>
                <a:cubicBezTo>
                  <a:pt x="44450" y="42290"/>
                  <a:pt x="43688" y="44703"/>
                  <a:pt x="42163" y="46989"/>
                </a:cubicBezTo>
                <a:cubicBezTo>
                  <a:pt x="40640" y="49276"/>
                  <a:pt x="38481" y="51053"/>
                  <a:pt x="35560" y="52323"/>
                </a:cubicBezTo>
                <a:cubicBezTo>
                  <a:pt x="32766" y="53594"/>
                  <a:pt x="29591" y="54228"/>
                  <a:pt x="25908" y="54228"/>
                </a:cubicBezTo>
                <a:cubicBezTo>
                  <a:pt x="19938" y="54228"/>
                  <a:pt x="15494" y="52958"/>
                  <a:pt x="12319" y="50545"/>
                </a:cubicBezTo>
                <a:cubicBezTo>
                  <a:pt x="9144" y="48005"/>
                  <a:pt x="7238" y="44322"/>
                  <a:pt x="6350" y="39496"/>
                </a:cubicBezTo>
                <a:lnTo>
                  <a:pt x="13970" y="38353"/>
                </a:lnTo>
                <a:cubicBezTo>
                  <a:pt x="14477" y="41401"/>
                  <a:pt x="15621" y="43688"/>
                  <a:pt x="17652" y="45338"/>
                </a:cubicBezTo>
                <a:cubicBezTo>
                  <a:pt x="19558" y="46989"/>
                  <a:pt x="22352" y="47878"/>
                  <a:pt x="25908" y="47878"/>
                </a:cubicBezTo>
                <a:cubicBezTo>
                  <a:pt x="29463" y="47878"/>
                  <a:pt x="32131" y="47116"/>
                  <a:pt x="33782" y="45592"/>
                </a:cubicBezTo>
                <a:cubicBezTo>
                  <a:pt x="35560" y="44195"/>
                  <a:pt x="36449" y="42544"/>
                  <a:pt x="36449" y="40513"/>
                </a:cubicBezTo>
                <a:cubicBezTo>
                  <a:pt x="36449" y="38734"/>
                  <a:pt x="35687" y="37464"/>
                  <a:pt x="34163" y="36448"/>
                </a:cubicBezTo>
                <a:cubicBezTo>
                  <a:pt x="33020" y="35686"/>
                  <a:pt x="30480" y="34797"/>
                  <a:pt x="26162" y="33782"/>
                </a:cubicBezTo>
                <a:cubicBezTo>
                  <a:pt x="20447" y="32384"/>
                  <a:pt x="16510" y="31114"/>
                  <a:pt x="14351" y="29971"/>
                </a:cubicBezTo>
                <a:cubicBezTo>
                  <a:pt x="12191" y="28955"/>
                  <a:pt x="10413" y="27558"/>
                  <a:pt x="9398" y="25653"/>
                </a:cubicBezTo>
                <a:cubicBezTo>
                  <a:pt x="8255" y="23876"/>
                  <a:pt x="7620" y="21716"/>
                  <a:pt x="7620" y="19557"/>
                </a:cubicBezTo>
                <a:cubicBezTo>
                  <a:pt x="7620" y="17526"/>
                  <a:pt x="8127" y="15620"/>
                  <a:pt x="9016" y="13842"/>
                </a:cubicBezTo>
                <a:cubicBezTo>
                  <a:pt x="10033" y="12064"/>
                  <a:pt x="11302" y="10667"/>
                  <a:pt x="12827" y="9525"/>
                </a:cubicBezTo>
                <a:cubicBezTo>
                  <a:pt x="14097" y="8635"/>
                  <a:pt x="15748" y="7873"/>
                  <a:pt x="17780" y="7238"/>
                </a:cubicBezTo>
                <a:cubicBezTo>
                  <a:pt x="19938" y="6603"/>
                  <a:pt x="22098" y="6350"/>
                  <a:pt x="2451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Freeform 3"/>
          <p:cNvSpPr/>
          <p:nvPr/>
        </p:nvSpPr>
        <p:spPr>
          <a:xfrm>
            <a:off x="1251381" y="4886452"/>
            <a:ext cx="49987" cy="59563"/>
          </a:xfrm>
          <a:custGeom>
            <a:avLst/>
            <a:gdLst>
              <a:gd name="connsiteX0" fmla="*/ 27889 w 49987"/>
              <a:gd name="connsiteY0" fmla="*/ 6350 h 59563"/>
              <a:gd name="connsiteX1" fmla="*/ 35509 w 49987"/>
              <a:gd name="connsiteY1" fmla="*/ 7746 h 59563"/>
              <a:gd name="connsiteX2" fmla="*/ 40716 w 49987"/>
              <a:gd name="connsiteY2" fmla="*/ 11683 h 59563"/>
              <a:gd name="connsiteX3" fmla="*/ 43129 w 49987"/>
              <a:gd name="connsiteY3" fmla="*/ 17398 h 59563"/>
              <a:gd name="connsiteX4" fmla="*/ 43637 w 49987"/>
              <a:gd name="connsiteY4" fmla="*/ 25019 h 59563"/>
              <a:gd name="connsiteX5" fmla="*/ 43637 w 49987"/>
              <a:gd name="connsiteY5" fmla="*/ 53213 h 59563"/>
              <a:gd name="connsiteX6" fmla="*/ 35763 w 49987"/>
              <a:gd name="connsiteY6" fmla="*/ 53213 h 59563"/>
              <a:gd name="connsiteX7" fmla="*/ 35763 w 49987"/>
              <a:gd name="connsiteY7" fmla="*/ 25272 h 59563"/>
              <a:gd name="connsiteX8" fmla="*/ 34874 w 49987"/>
              <a:gd name="connsiteY8" fmla="*/ 18160 h 59563"/>
              <a:gd name="connsiteX9" fmla="*/ 31699 w 49987"/>
              <a:gd name="connsiteY9" fmla="*/ 14477 h 59563"/>
              <a:gd name="connsiteX10" fmla="*/ 26238 w 49987"/>
              <a:gd name="connsiteY10" fmla="*/ 13080 h 59563"/>
              <a:gd name="connsiteX11" fmla="*/ 17716 w 49987"/>
              <a:gd name="connsiteY11" fmla="*/ 16255 h 59563"/>
              <a:gd name="connsiteX12" fmla="*/ 14122 w 49987"/>
              <a:gd name="connsiteY12" fmla="*/ 28194 h 59563"/>
              <a:gd name="connsiteX13" fmla="*/ 14122 w 49987"/>
              <a:gd name="connsiteY13" fmla="*/ 53213 h 59563"/>
              <a:gd name="connsiteX14" fmla="*/ 6350 w 49987"/>
              <a:gd name="connsiteY14" fmla="*/ 53213 h 59563"/>
              <a:gd name="connsiteX15" fmla="*/ 6350 w 49987"/>
              <a:gd name="connsiteY15" fmla="*/ 7365 h 59563"/>
              <a:gd name="connsiteX16" fmla="*/ 13335 w 49987"/>
              <a:gd name="connsiteY16" fmla="*/ 7365 h 59563"/>
              <a:gd name="connsiteX17" fmla="*/ 13335 w 49987"/>
              <a:gd name="connsiteY17" fmla="*/ 13842 h 59563"/>
              <a:gd name="connsiteX18" fmla="*/ 27889 w 49987"/>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9987" h="59563">
                <a:moveTo>
                  <a:pt x="27889" y="6350"/>
                </a:moveTo>
                <a:cubicBezTo>
                  <a:pt x="30683" y="6350"/>
                  <a:pt x="33223" y="6857"/>
                  <a:pt x="35509" y="7746"/>
                </a:cubicBezTo>
                <a:cubicBezTo>
                  <a:pt x="37922" y="8763"/>
                  <a:pt x="39573" y="10159"/>
                  <a:pt x="40716" y="11683"/>
                </a:cubicBezTo>
                <a:cubicBezTo>
                  <a:pt x="41859" y="13334"/>
                  <a:pt x="42748" y="15239"/>
                  <a:pt x="43129" y="17398"/>
                </a:cubicBezTo>
                <a:cubicBezTo>
                  <a:pt x="43510" y="18922"/>
                  <a:pt x="43637" y="21463"/>
                  <a:pt x="43637" y="25019"/>
                </a:cubicBezTo>
                <a:lnTo>
                  <a:pt x="43637" y="53213"/>
                </a:lnTo>
                <a:lnTo>
                  <a:pt x="35763" y="53213"/>
                </a:lnTo>
                <a:lnTo>
                  <a:pt x="35763" y="25272"/>
                </a:lnTo>
                <a:cubicBezTo>
                  <a:pt x="35763" y="22097"/>
                  <a:pt x="35509" y="19811"/>
                  <a:pt x="34874" y="18160"/>
                </a:cubicBezTo>
                <a:cubicBezTo>
                  <a:pt x="34366" y="16636"/>
                  <a:pt x="33223" y="15366"/>
                  <a:pt x="31699" y="14477"/>
                </a:cubicBezTo>
                <a:cubicBezTo>
                  <a:pt x="30175" y="13461"/>
                  <a:pt x="28397" y="13080"/>
                  <a:pt x="26238" y="13080"/>
                </a:cubicBezTo>
                <a:cubicBezTo>
                  <a:pt x="22936" y="13080"/>
                  <a:pt x="20142" y="14096"/>
                  <a:pt x="17716" y="16255"/>
                </a:cubicBezTo>
                <a:cubicBezTo>
                  <a:pt x="15316" y="18288"/>
                  <a:pt x="14122" y="22225"/>
                  <a:pt x="14122" y="28194"/>
                </a:cubicBezTo>
                <a:lnTo>
                  <a:pt x="14122" y="53213"/>
                </a:lnTo>
                <a:lnTo>
                  <a:pt x="6350" y="53213"/>
                </a:lnTo>
                <a:lnTo>
                  <a:pt x="6350" y="7365"/>
                </a:lnTo>
                <a:lnTo>
                  <a:pt x="13335" y="7365"/>
                </a:lnTo>
                <a:lnTo>
                  <a:pt x="13335" y="13842"/>
                </a:lnTo>
                <a:cubicBezTo>
                  <a:pt x="16700" y="8889"/>
                  <a:pt x="21539" y="6350"/>
                  <a:pt x="27889"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Freeform 3"/>
          <p:cNvSpPr/>
          <p:nvPr/>
        </p:nvSpPr>
        <p:spPr>
          <a:xfrm>
            <a:off x="1200022" y="4886452"/>
            <a:ext cx="54952" cy="60578"/>
          </a:xfrm>
          <a:custGeom>
            <a:avLst/>
            <a:gdLst>
              <a:gd name="connsiteX0" fmla="*/ 27762 w 54952"/>
              <a:gd name="connsiteY0" fmla="*/ 6350 h 60578"/>
              <a:gd name="connsiteX1" fmla="*/ 42773 w 54952"/>
              <a:gd name="connsiteY1" fmla="*/ 12572 h 60578"/>
              <a:gd name="connsiteX2" fmla="*/ 48602 w 54952"/>
              <a:gd name="connsiteY2" fmla="*/ 30226 h 60578"/>
              <a:gd name="connsiteX3" fmla="*/ 48564 w 54952"/>
              <a:gd name="connsiteY3" fmla="*/ 32257 h 60578"/>
              <a:gd name="connsiteX4" fmla="*/ 14376 w 54952"/>
              <a:gd name="connsiteY4" fmla="*/ 32257 h 60578"/>
              <a:gd name="connsiteX5" fmla="*/ 18643 w 54952"/>
              <a:gd name="connsiteY5" fmla="*/ 43814 h 60578"/>
              <a:gd name="connsiteX6" fmla="*/ 28232 w 54952"/>
              <a:gd name="connsiteY6" fmla="*/ 47878 h 60578"/>
              <a:gd name="connsiteX7" fmla="*/ 35521 w 54952"/>
              <a:gd name="connsiteY7" fmla="*/ 45592 h 60578"/>
              <a:gd name="connsiteX8" fmla="*/ 40309 w 54952"/>
              <a:gd name="connsiteY8" fmla="*/ 38480 h 60578"/>
              <a:gd name="connsiteX9" fmla="*/ 48348 w 54952"/>
              <a:gd name="connsiteY9" fmla="*/ 39369 h 60578"/>
              <a:gd name="connsiteX10" fmla="*/ 41313 w 54952"/>
              <a:gd name="connsiteY10" fmla="*/ 50291 h 60578"/>
              <a:gd name="connsiteX11" fmla="*/ 28181 w 54952"/>
              <a:gd name="connsiteY11" fmla="*/ 54228 h 60578"/>
              <a:gd name="connsiteX12" fmla="*/ 12242 w 54952"/>
              <a:gd name="connsiteY12" fmla="*/ 48005 h 60578"/>
              <a:gd name="connsiteX13" fmla="*/ 6350 w 54952"/>
              <a:gd name="connsiteY13" fmla="*/ 30607 h 60578"/>
              <a:gd name="connsiteX14" fmla="*/ 12306 w 54952"/>
              <a:gd name="connsiteY14" fmla="*/ 12700 h 60578"/>
              <a:gd name="connsiteX15" fmla="*/ 27762 w 54952"/>
              <a:gd name="connsiteY15" fmla="*/ 6350 h 6057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54952" h="60578">
                <a:moveTo>
                  <a:pt x="27762" y="6350"/>
                </a:moveTo>
                <a:cubicBezTo>
                  <a:pt x="33883" y="6350"/>
                  <a:pt x="38887" y="8382"/>
                  <a:pt x="42773" y="12572"/>
                </a:cubicBezTo>
                <a:cubicBezTo>
                  <a:pt x="46659" y="16763"/>
                  <a:pt x="48602" y="22605"/>
                  <a:pt x="48602" y="30226"/>
                </a:cubicBezTo>
                <a:cubicBezTo>
                  <a:pt x="48602" y="30607"/>
                  <a:pt x="48590" y="31369"/>
                  <a:pt x="48564" y="32257"/>
                </a:cubicBezTo>
                <a:lnTo>
                  <a:pt x="14376" y="32257"/>
                </a:lnTo>
                <a:cubicBezTo>
                  <a:pt x="14668" y="37338"/>
                  <a:pt x="16090" y="41147"/>
                  <a:pt x="18643" y="43814"/>
                </a:cubicBezTo>
                <a:cubicBezTo>
                  <a:pt x="21209" y="46482"/>
                  <a:pt x="24409" y="47878"/>
                  <a:pt x="28232" y="47878"/>
                </a:cubicBezTo>
                <a:cubicBezTo>
                  <a:pt x="31076" y="47878"/>
                  <a:pt x="33515" y="47116"/>
                  <a:pt x="35521" y="45592"/>
                </a:cubicBezTo>
                <a:cubicBezTo>
                  <a:pt x="37541" y="44069"/>
                  <a:pt x="39141" y="41655"/>
                  <a:pt x="40309" y="38480"/>
                </a:cubicBezTo>
                <a:lnTo>
                  <a:pt x="48348" y="39369"/>
                </a:lnTo>
                <a:cubicBezTo>
                  <a:pt x="47078" y="44069"/>
                  <a:pt x="44729" y="47751"/>
                  <a:pt x="41313" y="50291"/>
                </a:cubicBezTo>
                <a:cubicBezTo>
                  <a:pt x="37884" y="52958"/>
                  <a:pt x="33515" y="54228"/>
                  <a:pt x="28181" y="54228"/>
                </a:cubicBezTo>
                <a:cubicBezTo>
                  <a:pt x="21488" y="54228"/>
                  <a:pt x="16167" y="52196"/>
                  <a:pt x="12242" y="48005"/>
                </a:cubicBezTo>
                <a:cubicBezTo>
                  <a:pt x="8318" y="43941"/>
                  <a:pt x="6350" y="38100"/>
                  <a:pt x="6350" y="30607"/>
                </a:cubicBezTo>
                <a:cubicBezTo>
                  <a:pt x="6350" y="22986"/>
                  <a:pt x="8331" y="17017"/>
                  <a:pt x="12306" y="12700"/>
                </a:cubicBezTo>
                <a:cubicBezTo>
                  <a:pt x="16281" y="8382"/>
                  <a:pt x="21424" y="6350"/>
                  <a:pt x="27762"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Freeform 3"/>
          <p:cNvSpPr/>
          <p:nvPr/>
        </p:nvSpPr>
        <p:spPr>
          <a:xfrm>
            <a:off x="1457452" y="4871465"/>
            <a:ext cx="35051" cy="75184"/>
          </a:xfrm>
          <a:custGeom>
            <a:avLst/>
            <a:gdLst>
              <a:gd name="connsiteX0" fmla="*/ 19684 w 35051"/>
              <a:gd name="connsiteY0" fmla="*/ 6350 h 75184"/>
              <a:gd name="connsiteX1" fmla="*/ 19684 w 35051"/>
              <a:gd name="connsiteY1" fmla="*/ 22352 h 75184"/>
              <a:gd name="connsiteX2" fmla="*/ 27558 w 35051"/>
              <a:gd name="connsiteY2" fmla="*/ 22352 h 75184"/>
              <a:gd name="connsiteX3" fmla="*/ 27558 w 35051"/>
              <a:gd name="connsiteY3" fmla="*/ 28321 h 75184"/>
              <a:gd name="connsiteX4" fmla="*/ 19684 w 35051"/>
              <a:gd name="connsiteY4" fmla="*/ 28321 h 75184"/>
              <a:gd name="connsiteX5" fmla="*/ 19684 w 35051"/>
              <a:gd name="connsiteY5" fmla="*/ 55118 h 75184"/>
              <a:gd name="connsiteX6" fmla="*/ 20192 w 35051"/>
              <a:gd name="connsiteY6" fmla="*/ 59436 h 75184"/>
              <a:gd name="connsiteX7" fmla="*/ 21462 w 35051"/>
              <a:gd name="connsiteY7" fmla="*/ 60960 h 75184"/>
              <a:gd name="connsiteX8" fmla="*/ 24130 w 35051"/>
              <a:gd name="connsiteY8" fmla="*/ 61468 h 75184"/>
              <a:gd name="connsiteX9" fmla="*/ 27558 w 35051"/>
              <a:gd name="connsiteY9" fmla="*/ 61214 h 75184"/>
              <a:gd name="connsiteX10" fmla="*/ 28701 w 35051"/>
              <a:gd name="connsiteY10" fmla="*/ 68072 h 75184"/>
              <a:gd name="connsiteX11" fmla="*/ 22859 w 35051"/>
              <a:gd name="connsiteY11" fmla="*/ 68834 h 75184"/>
              <a:gd name="connsiteX12" fmla="*/ 16255 w 35051"/>
              <a:gd name="connsiteY12" fmla="*/ 67437 h 75184"/>
              <a:gd name="connsiteX13" fmla="*/ 12953 w 35051"/>
              <a:gd name="connsiteY13" fmla="*/ 63880 h 75184"/>
              <a:gd name="connsiteX14" fmla="*/ 12064 w 35051"/>
              <a:gd name="connsiteY14" fmla="*/ 54737 h 75184"/>
              <a:gd name="connsiteX15" fmla="*/ 12064 w 35051"/>
              <a:gd name="connsiteY15" fmla="*/ 28321 h 75184"/>
              <a:gd name="connsiteX16" fmla="*/ 6350 w 35051"/>
              <a:gd name="connsiteY16" fmla="*/ 28321 h 75184"/>
              <a:gd name="connsiteX17" fmla="*/ 6350 w 35051"/>
              <a:gd name="connsiteY17" fmla="*/ 22352 h 75184"/>
              <a:gd name="connsiteX18" fmla="*/ 12064 w 35051"/>
              <a:gd name="connsiteY18" fmla="*/ 22352 h 75184"/>
              <a:gd name="connsiteX19" fmla="*/ 12064 w 35051"/>
              <a:gd name="connsiteY19" fmla="*/ 10922 h 75184"/>
              <a:gd name="connsiteX20" fmla="*/ 19684 w 35051"/>
              <a:gd name="connsiteY20" fmla="*/ 6350 h 751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5051" h="75184">
                <a:moveTo>
                  <a:pt x="19684" y="6350"/>
                </a:moveTo>
                <a:lnTo>
                  <a:pt x="19684" y="22352"/>
                </a:lnTo>
                <a:lnTo>
                  <a:pt x="27558" y="22352"/>
                </a:lnTo>
                <a:lnTo>
                  <a:pt x="27558" y="28321"/>
                </a:lnTo>
                <a:lnTo>
                  <a:pt x="19684" y="28321"/>
                </a:lnTo>
                <a:lnTo>
                  <a:pt x="19684" y="55118"/>
                </a:lnTo>
                <a:cubicBezTo>
                  <a:pt x="19684" y="57404"/>
                  <a:pt x="19938" y="58801"/>
                  <a:pt x="20192" y="59436"/>
                </a:cubicBezTo>
                <a:cubicBezTo>
                  <a:pt x="20447" y="60071"/>
                  <a:pt x="20827" y="60579"/>
                  <a:pt x="21462" y="60960"/>
                </a:cubicBezTo>
                <a:cubicBezTo>
                  <a:pt x="22097" y="61341"/>
                  <a:pt x="22986" y="61468"/>
                  <a:pt x="24130" y="61468"/>
                </a:cubicBezTo>
                <a:cubicBezTo>
                  <a:pt x="25019" y="61468"/>
                  <a:pt x="26161" y="61468"/>
                  <a:pt x="27558" y="61214"/>
                </a:cubicBezTo>
                <a:lnTo>
                  <a:pt x="28701" y="68072"/>
                </a:lnTo>
                <a:cubicBezTo>
                  <a:pt x="26542" y="68580"/>
                  <a:pt x="24511" y="68834"/>
                  <a:pt x="22859" y="68834"/>
                </a:cubicBezTo>
                <a:cubicBezTo>
                  <a:pt x="19938" y="68834"/>
                  <a:pt x="17780" y="68326"/>
                  <a:pt x="16255" y="67437"/>
                </a:cubicBezTo>
                <a:cubicBezTo>
                  <a:pt x="14731" y="66548"/>
                  <a:pt x="13588" y="65405"/>
                  <a:pt x="12953" y="63880"/>
                </a:cubicBezTo>
                <a:cubicBezTo>
                  <a:pt x="12319" y="62484"/>
                  <a:pt x="12064" y="59436"/>
                  <a:pt x="12064" y="54737"/>
                </a:cubicBezTo>
                <a:lnTo>
                  <a:pt x="12064" y="28321"/>
                </a:lnTo>
                <a:lnTo>
                  <a:pt x="6350" y="28321"/>
                </a:lnTo>
                <a:lnTo>
                  <a:pt x="6350" y="22352"/>
                </a:lnTo>
                <a:lnTo>
                  <a:pt x="12064" y="22352"/>
                </a:lnTo>
                <a:lnTo>
                  <a:pt x="12064" y="10922"/>
                </a:lnTo>
                <a:lnTo>
                  <a:pt x="19684"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Freeform 3"/>
          <p:cNvSpPr/>
          <p:nvPr/>
        </p:nvSpPr>
        <p:spPr>
          <a:xfrm>
            <a:off x="1344422" y="4870069"/>
            <a:ext cx="20447" cy="21590"/>
          </a:xfrm>
          <a:custGeom>
            <a:avLst/>
            <a:gdLst>
              <a:gd name="connsiteX0" fmla="*/ 6350 w 20447"/>
              <a:gd name="connsiteY0" fmla="*/ 6350 h 21590"/>
              <a:gd name="connsiteX1" fmla="*/ 14097 w 20447"/>
              <a:gd name="connsiteY1" fmla="*/ 6350 h 21590"/>
              <a:gd name="connsiteX2" fmla="*/ 14097 w 20447"/>
              <a:gd name="connsiteY2" fmla="*/ 15240 h 21590"/>
              <a:gd name="connsiteX3" fmla="*/ 6350 w 20447"/>
              <a:gd name="connsiteY3" fmla="*/ 15240 h 21590"/>
              <a:gd name="connsiteX4" fmla="*/ 6350 w 20447"/>
              <a:gd name="connsiteY4" fmla="*/ 6350 h 215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47" h="21590">
                <a:moveTo>
                  <a:pt x="6350" y="6350"/>
                </a:moveTo>
                <a:lnTo>
                  <a:pt x="14097" y="6350"/>
                </a:lnTo>
                <a:lnTo>
                  <a:pt x="14097" y="15240"/>
                </a:lnTo>
                <a:lnTo>
                  <a:pt x="6350" y="15240"/>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Freeform 3"/>
          <p:cNvSpPr/>
          <p:nvPr/>
        </p:nvSpPr>
        <p:spPr>
          <a:xfrm>
            <a:off x="1143825" y="4870069"/>
            <a:ext cx="65011" cy="75946"/>
          </a:xfrm>
          <a:custGeom>
            <a:avLst/>
            <a:gdLst>
              <a:gd name="connsiteX0" fmla="*/ 6350 w 65011"/>
              <a:gd name="connsiteY0" fmla="*/ 6350 h 75946"/>
              <a:gd name="connsiteX1" fmla="*/ 14719 w 65011"/>
              <a:gd name="connsiteY1" fmla="*/ 6350 h 75946"/>
              <a:gd name="connsiteX2" fmla="*/ 14719 w 65011"/>
              <a:gd name="connsiteY2" fmla="*/ 37719 h 75946"/>
              <a:gd name="connsiteX3" fmla="*/ 46139 w 65011"/>
              <a:gd name="connsiteY3" fmla="*/ 6350 h 75946"/>
              <a:gd name="connsiteX4" fmla="*/ 57492 w 65011"/>
              <a:gd name="connsiteY4" fmla="*/ 6350 h 75946"/>
              <a:gd name="connsiteX5" fmla="*/ 30949 w 65011"/>
              <a:gd name="connsiteY5" fmla="*/ 31877 h 75946"/>
              <a:gd name="connsiteX6" fmla="*/ 58661 w 65011"/>
              <a:gd name="connsiteY6" fmla="*/ 69596 h 75946"/>
              <a:gd name="connsiteX7" fmla="*/ 47612 w 65011"/>
              <a:gd name="connsiteY7" fmla="*/ 69596 h 75946"/>
              <a:gd name="connsiteX8" fmla="*/ 25082 w 65011"/>
              <a:gd name="connsiteY8" fmla="*/ 37591 h 75946"/>
              <a:gd name="connsiteX9" fmla="*/ 14719 w 65011"/>
              <a:gd name="connsiteY9" fmla="*/ 47625 h 75946"/>
              <a:gd name="connsiteX10" fmla="*/ 14719 w 65011"/>
              <a:gd name="connsiteY10" fmla="*/ 69596 h 75946"/>
              <a:gd name="connsiteX11" fmla="*/ 6350 w 65011"/>
              <a:gd name="connsiteY11" fmla="*/ 69596 h 75946"/>
              <a:gd name="connsiteX12" fmla="*/ 6350 w 65011"/>
              <a:gd name="connsiteY12"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65011" h="75946">
                <a:moveTo>
                  <a:pt x="6350" y="6350"/>
                </a:moveTo>
                <a:lnTo>
                  <a:pt x="14719" y="6350"/>
                </a:lnTo>
                <a:lnTo>
                  <a:pt x="14719" y="37719"/>
                </a:lnTo>
                <a:lnTo>
                  <a:pt x="46139" y="6350"/>
                </a:lnTo>
                <a:lnTo>
                  <a:pt x="57492" y="6350"/>
                </a:lnTo>
                <a:lnTo>
                  <a:pt x="30949" y="31877"/>
                </a:lnTo>
                <a:lnTo>
                  <a:pt x="58661" y="69596"/>
                </a:lnTo>
                <a:lnTo>
                  <a:pt x="47612" y="69596"/>
                </a:lnTo>
                <a:lnTo>
                  <a:pt x="25082" y="37591"/>
                </a:lnTo>
                <a:lnTo>
                  <a:pt x="14719" y="47625"/>
                </a:lnTo>
                <a:lnTo>
                  <a:pt x="14719" y="69596"/>
                </a:lnTo>
                <a:lnTo>
                  <a:pt x="6350" y="695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Freeform 3"/>
          <p:cNvSpPr/>
          <p:nvPr/>
        </p:nvSpPr>
        <p:spPr>
          <a:xfrm>
            <a:off x="1320164" y="4999482"/>
            <a:ext cx="37338" cy="46863"/>
          </a:xfrm>
          <a:custGeom>
            <a:avLst/>
            <a:gdLst>
              <a:gd name="connsiteX0" fmla="*/ 21590 w 37338"/>
              <a:gd name="connsiteY0" fmla="*/ 0 h 46863"/>
              <a:gd name="connsiteX1" fmla="*/ 29210 w 37338"/>
              <a:gd name="connsiteY1" fmla="*/ 1396 h 46863"/>
              <a:gd name="connsiteX2" fmla="*/ 34417 w 37338"/>
              <a:gd name="connsiteY2" fmla="*/ 5333 h 46863"/>
              <a:gd name="connsiteX3" fmla="*/ 36830 w 37338"/>
              <a:gd name="connsiteY3" fmla="*/ 11048 h 46863"/>
              <a:gd name="connsiteX4" fmla="*/ 37338 w 37338"/>
              <a:gd name="connsiteY4" fmla="*/ 18669 h 46863"/>
              <a:gd name="connsiteX5" fmla="*/ 37338 w 37338"/>
              <a:gd name="connsiteY5" fmla="*/ 46863 h 46863"/>
              <a:gd name="connsiteX6" fmla="*/ 29463 w 37338"/>
              <a:gd name="connsiteY6" fmla="*/ 46863 h 46863"/>
              <a:gd name="connsiteX7" fmla="*/ 29463 w 37338"/>
              <a:gd name="connsiteY7" fmla="*/ 18922 h 46863"/>
              <a:gd name="connsiteX8" fmla="*/ 28575 w 37338"/>
              <a:gd name="connsiteY8" fmla="*/ 11810 h 46863"/>
              <a:gd name="connsiteX9" fmla="*/ 25400 w 37338"/>
              <a:gd name="connsiteY9" fmla="*/ 8127 h 46863"/>
              <a:gd name="connsiteX10" fmla="*/ 19938 w 37338"/>
              <a:gd name="connsiteY10" fmla="*/ 6730 h 46863"/>
              <a:gd name="connsiteX11" fmla="*/ 11430 w 37338"/>
              <a:gd name="connsiteY11" fmla="*/ 9905 h 46863"/>
              <a:gd name="connsiteX12" fmla="*/ 7874 w 37338"/>
              <a:gd name="connsiteY12" fmla="*/ 21844 h 46863"/>
              <a:gd name="connsiteX13" fmla="*/ 7874 w 37338"/>
              <a:gd name="connsiteY13" fmla="*/ 46863 h 46863"/>
              <a:gd name="connsiteX14" fmla="*/ 0 w 37338"/>
              <a:gd name="connsiteY14" fmla="*/ 46863 h 46863"/>
              <a:gd name="connsiteX15" fmla="*/ 0 w 37338"/>
              <a:gd name="connsiteY15" fmla="*/ 1015 h 46863"/>
              <a:gd name="connsiteX16" fmla="*/ 6985 w 37338"/>
              <a:gd name="connsiteY16" fmla="*/ 1015 h 46863"/>
              <a:gd name="connsiteX17" fmla="*/ 6985 w 37338"/>
              <a:gd name="connsiteY17" fmla="*/ 7492 h 46863"/>
              <a:gd name="connsiteX18" fmla="*/ 21590 w 37338"/>
              <a:gd name="connsiteY18" fmla="*/ 0 h 468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37338" h="46863">
                <a:moveTo>
                  <a:pt x="21590" y="0"/>
                </a:moveTo>
                <a:cubicBezTo>
                  <a:pt x="24384" y="0"/>
                  <a:pt x="26924" y="508"/>
                  <a:pt x="29210" y="1396"/>
                </a:cubicBezTo>
                <a:cubicBezTo>
                  <a:pt x="31623" y="2413"/>
                  <a:pt x="33274" y="3809"/>
                  <a:pt x="34417" y="5333"/>
                </a:cubicBezTo>
                <a:cubicBezTo>
                  <a:pt x="35560" y="6984"/>
                  <a:pt x="36449" y="8889"/>
                  <a:pt x="36830" y="11048"/>
                </a:cubicBezTo>
                <a:cubicBezTo>
                  <a:pt x="37211" y="12572"/>
                  <a:pt x="37338" y="15113"/>
                  <a:pt x="37338" y="18669"/>
                </a:cubicBezTo>
                <a:lnTo>
                  <a:pt x="37338" y="46863"/>
                </a:lnTo>
                <a:lnTo>
                  <a:pt x="29463" y="46863"/>
                </a:lnTo>
                <a:lnTo>
                  <a:pt x="29463" y="18922"/>
                </a:lnTo>
                <a:cubicBezTo>
                  <a:pt x="29463" y="15747"/>
                  <a:pt x="29210" y="13461"/>
                  <a:pt x="28575" y="11810"/>
                </a:cubicBezTo>
                <a:cubicBezTo>
                  <a:pt x="28067" y="10286"/>
                  <a:pt x="26924" y="9016"/>
                  <a:pt x="25400" y="8127"/>
                </a:cubicBezTo>
                <a:cubicBezTo>
                  <a:pt x="23876" y="7111"/>
                  <a:pt x="22098" y="6730"/>
                  <a:pt x="19938" y="6730"/>
                </a:cubicBezTo>
                <a:cubicBezTo>
                  <a:pt x="16637" y="6730"/>
                  <a:pt x="13843" y="7746"/>
                  <a:pt x="11430" y="9905"/>
                </a:cubicBezTo>
                <a:cubicBezTo>
                  <a:pt x="9017" y="11938"/>
                  <a:pt x="7874" y="15875"/>
                  <a:pt x="7874" y="21844"/>
                </a:cubicBezTo>
                <a:lnTo>
                  <a:pt x="7874" y="46863"/>
                </a:lnTo>
                <a:lnTo>
                  <a:pt x="0" y="46863"/>
                </a:lnTo>
                <a:lnTo>
                  <a:pt x="0" y="1015"/>
                </a:lnTo>
                <a:lnTo>
                  <a:pt x="6985" y="1015"/>
                </a:lnTo>
                <a:lnTo>
                  <a:pt x="6985" y="7492"/>
                </a:lnTo>
                <a:cubicBezTo>
                  <a:pt x="10413" y="2539"/>
                  <a:pt x="15240" y="0"/>
                  <a:pt x="21590" y="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Freeform 3"/>
          <p:cNvSpPr/>
          <p:nvPr/>
        </p:nvSpPr>
        <p:spPr>
          <a:xfrm>
            <a:off x="1313814" y="4993132"/>
            <a:ext cx="50038" cy="59563"/>
          </a:xfrm>
          <a:custGeom>
            <a:avLst/>
            <a:gdLst>
              <a:gd name="connsiteX0" fmla="*/ 27940 w 50038"/>
              <a:gd name="connsiteY0" fmla="*/ 6350 h 59563"/>
              <a:gd name="connsiteX1" fmla="*/ 35560 w 50038"/>
              <a:gd name="connsiteY1" fmla="*/ 7746 h 59563"/>
              <a:gd name="connsiteX2" fmla="*/ 40767 w 50038"/>
              <a:gd name="connsiteY2" fmla="*/ 11683 h 59563"/>
              <a:gd name="connsiteX3" fmla="*/ 43180 w 50038"/>
              <a:gd name="connsiteY3" fmla="*/ 17398 h 59563"/>
              <a:gd name="connsiteX4" fmla="*/ 43688 w 50038"/>
              <a:gd name="connsiteY4" fmla="*/ 25019 h 59563"/>
              <a:gd name="connsiteX5" fmla="*/ 43688 w 50038"/>
              <a:gd name="connsiteY5" fmla="*/ 53213 h 59563"/>
              <a:gd name="connsiteX6" fmla="*/ 35813 w 50038"/>
              <a:gd name="connsiteY6" fmla="*/ 53213 h 59563"/>
              <a:gd name="connsiteX7" fmla="*/ 35813 w 50038"/>
              <a:gd name="connsiteY7" fmla="*/ 25272 h 59563"/>
              <a:gd name="connsiteX8" fmla="*/ 34925 w 50038"/>
              <a:gd name="connsiteY8" fmla="*/ 18160 h 59563"/>
              <a:gd name="connsiteX9" fmla="*/ 31750 w 50038"/>
              <a:gd name="connsiteY9" fmla="*/ 14477 h 59563"/>
              <a:gd name="connsiteX10" fmla="*/ 26288 w 50038"/>
              <a:gd name="connsiteY10" fmla="*/ 13080 h 59563"/>
              <a:gd name="connsiteX11" fmla="*/ 17780 w 50038"/>
              <a:gd name="connsiteY11" fmla="*/ 16255 h 59563"/>
              <a:gd name="connsiteX12" fmla="*/ 14224 w 50038"/>
              <a:gd name="connsiteY12" fmla="*/ 28194 h 59563"/>
              <a:gd name="connsiteX13" fmla="*/ 14224 w 50038"/>
              <a:gd name="connsiteY13" fmla="*/ 53213 h 59563"/>
              <a:gd name="connsiteX14" fmla="*/ 6350 w 50038"/>
              <a:gd name="connsiteY14" fmla="*/ 53213 h 59563"/>
              <a:gd name="connsiteX15" fmla="*/ 6350 w 50038"/>
              <a:gd name="connsiteY15" fmla="*/ 7365 h 59563"/>
              <a:gd name="connsiteX16" fmla="*/ 13335 w 50038"/>
              <a:gd name="connsiteY16" fmla="*/ 7365 h 59563"/>
              <a:gd name="connsiteX17" fmla="*/ 13335 w 50038"/>
              <a:gd name="connsiteY17" fmla="*/ 13842 h 59563"/>
              <a:gd name="connsiteX18" fmla="*/ 27940 w 50038"/>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50038" h="59563">
                <a:moveTo>
                  <a:pt x="27940" y="6350"/>
                </a:moveTo>
                <a:cubicBezTo>
                  <a:pt x="30734" y="6350"/>
                  <a:pt x="33274" y="6858"/>
                  <a:pt x="35560" y="7746"/>
                </a:cubicBezTo>
                <a:cubicBezTo>
                  <a:pt x="37973" y="8763"/>
                  <a:pt x="39624" y="10159"/>
                  <a:pt x="40767" y="11683"/>
                </a:cubicBezTo>
                <a:cubicBezTo>
                  <a:pt x="41910" y="13334"/>
                  <a:pt x="42799" y="15239"/>
                  <a:pt x="43180" y="17398"/>
                </a:cubicBezTo>
                <a:cubicBezTo>
                  <a:pt x="43561" y="18922"/>
                  <a:pt x="43688" y="21463"/>
                  <a:pt x="43688" y="25019"/>
                </a:cubicBezTo>
                <a:lnTo>
                  <a:pt x="43688" y="53213"/>
                </a:lnTo>
                <a:lnTo>
                  <a:pt x="35813" y="53213"/>
                </a:lnTo>
                <a:lnTo>
                  <a:pt x="35813" y="25272"/>
                </a:lnTo>
                <a:cubicBezTo>
                  <a:pt x="35813" y="22097"/>
                  <a:pt x="35560" y="19811"/>
                  <a:pt x="34925" y="18160"/>
                </a:cubicBezTo>
                <a:cubicBezTo>
                  <a:pt x="34417" y="16636"/>
                  <a:pt x="33274" y="15366"/>
                  <a:pt x="31750" y="14477"/>
                </a:cubicBezTo>
                <a:cubicBezTo>
                  <a:pt x="30226" y="13461"/>
                  <a:pt x="28448" y="13080"/>
                  <a:pt x="26288" y="13080"/>
                </a:cubicBezTo>
                <a:cubicBezTo>
                  <a:pt x="22987" y="13080"/>
                  <a:pt x="20193" y="14096"/>
                  <a:pt x="17780" y="16255"/>
                </a:cubicBezTo>
                <a:cubicBezTo>
                  <a:pt x="15367" y="18288"/>
                  <a:pt x="14224" y="22225"/>
                  <a:pt x="14224" y="28194"/>
                </a:cubicBezTo>
                <a:lnTo>
                  <a:pt x="14224" y="53213"/>
                </a:lnTo>
                <a:lnTo>
                  <a:pt x="6350" y="53213"/>
                </a:lnTo>
                <a:lnTo>
                  <a:pt x="6350" y="7365"/>
                </a:lnTo>
                <a:lnTo>
                  <a:pt x="13335" y="7365"/>
                </a:lnTo>
                <a:lnTo>
                  <a:pt x="13335" y="13842"/>
                </a:lnTo>
                <a:cubicBezTo>
                  <a:pt x="16763" y="8889"/>
                  <a:pt x="21590" y="6350"/>
                  <a:pt x="2794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Freeform 3"/>
          <p:cNvSpPr/>
          <p:nvPr/>
        </p:nvSpPr>
        <p:spPr>
          <a:xfrm>
            <a:off x="1092072" y="4441825"/>
            <a:ext cx="36309" cy="30607"/>
          </a:xfrm>
          <a:custGeom>
            <a:avLst/>
            <a:gdLst>
              <a:gd name="connsiteX0" fmla="*/ 29959 w 36309"/>
              <a:gd name="connsiteY0" fmla="*/ 6350 h 30607"/>
              <a:gd name="connsiteX1" fmla="*/ 17259 w 36309"/>
              <a:gd name="connsiteY1" fmla="*/ 9271 h 30607"/>
              <a:gd name="connsiteX2" fmla="*/ 10490 w 36309"/>
              <a:gd name="connsiteY2" fmla="*/ 10795 h 30607"/>
              <a:gd name="connsiteX3" fmla="*/ 7429 w 36309"/>
              <a:gd name="connsiteY3" fmla="*/ 13334 h 30607"/>
              <a:gd name="connsiteX4" fmla="*/ 6350 w 36309"/>
              <a:gd name="connsiteY4" fmla="*/ 17017 h 30607"/>
              <a:gd name="connsiteX5" fmla="*/ 8699 w 36309"/>
              <a:gd name="connsiteY5" fmla="*/ 22225 h 30607"/>
              <a:gd name="connsiteX6" fmla="*/ 15582 w 36309"/>
              <a:gd name="connsiteY6" fmla="*/ 24257 h 30607"/>
              <a:gd name="connsiteX7" fmla="*/ 23571 w 36309"/>
              <a:gd name="connsiteY7" fmla="*/ 22352 h 30607"/>
              <a:gd name="connsiteX8" fmla="*/ 28702 w 36309"/>
              <a:gd name="connsiteY8" fmla="*/ 16890 h 30607"/>
              <a:gd name="connsiteX9" fmla="*/ 29959 w 36309"/>
              <a:gd name="connsiteY9" fmla="*/ 9144 h 30607"/>
              <a:gd name="connsiteX10" fmla="*/ 29959 w 36309"/>
              <a:gd name="connsiteY10" fmla="*/ 6350 h 306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6309" h="30607">
                <a:moveTo>
                  <a:pt x="29959" y="6350"/>
                </a:moveTo>
                <a:cubicBezTo>
                  <a:pt x="27139" y="7492"/>
                  <a:pt x="22910" y="8509"/>
                  <a:pt x="17259" y="9271"/>
                </a:cubicBezTo>
                <a:cubicBezTo>
                  <a:pt x="14071" y="9778"/>
                  <a:pt x="11811" y="10286"/>
                  <a:pt x="10490" y="10795"/>
                </a:cubicBezTo>
                <a:cubicBezTo>
                  <a:pt x="9169" y="11429"/>
                  <a:pt x="8140" y="12191"/>
                  <a:pt x="7429" y="13334"/>
                </a:cubicBezTo>
                <a:cubicBezTo>
                  <a:pt x="6705" y="14478"/>
                  <a:pt x="6350" y="15621"/>
                  <a:pt x="6350" y="17017"/>
                </a:cubicBezTo>
                <a:cubicBezTo>
                  <a:pt x="6350" y="19050"/>
                  <a:pt x="7124" y="20828"/>
                  <a:pt x="8699" y="22225"/>
                </a:cubicBezTo>
                <a:cubicBezTo>
                  <a:pt x="10261" y="23621"/>
                  <a:pt x="12560" y="24257"/>
                  <a:pt x="15582" y="24257"/>
                </a:cubicBezTo>
                <a:cubicBezTo>
                  <a:pt x="18580" y="24257"/>
                  <a:pt x="21234" y="23621"/>
                  <a:pt x="23571" y="22352"/>
                </a:cubicBezTo>
                <a:cubicBezTo>
                  <a:pt x="25895" y="20954"/>
                  <a:pt x="27609" y="19177"/>
                  <a:pt x="28702" y="16890"/>
                </a:cubicBezTo>
                <a:cubicBezTo>
                  <a:pt x="29540" y="15240"/>
                  <a:pt x="29959" y="12572"/>
                  <a:pt x="29959" y="9144"/>
                </a:cubicBezTo>
                <a:lnTo>
                  <a:pt x="29959"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Freeform 3"/>
          <p:cNvSpPr/>
          <p:nvPr/>
        </p:nvSpPr>
        <p:spPr>
          <a:xfrm>
            <a:off x="1379600" y="4424298"/>
            <a:ext cx="39624" cy="47879"/>
          </a:xfrm>
          <a:custGeom>
            <a:avLst/>
            <a:gdLst>
              <a:gd name="connsiteX0" fmla="*/ 19812 w 39624"/>
              <a:gd name="connsiteY0" fmla="*/ 6350 h 47879"/>
              <a:gd name="connsiteX1" fmla="*/ 10160 w 39624"/>
              <a:gd name="connsiteY1" fmla="*/ 10795 h 47879"/>
              <a:gd name="connsiteX2" fmla="*/ 6350 w 39624"/>
              <a:gd name="connsiteY2" fmla="*/ 23876 h 47879"/>
              <a:gd name="connsiteX3" fmla="*/ 10160 w 39624"/>
              <a:gd name="connsiteY3" fmla="*/ 37084 h 47879"/>
              <a:gd name="connsiteX4" fmla="*/ 19812 w 39624"/>
              <a:gd name="connsiteY4" fmla="*/ 41529 h 47879"/>
              <a:gd name="connsiteX5" fmla="*/ 29463 w 39624"/>
              <a:gd name="connsiteY5" fmla="*/ 37084 h 47879"/>
              <a:gd name="connsiteX6" fmla="*/ 33274 w 39624"/>
              <a:gd name="connsiteY6" fmla="*/ 23622 h 47879"/>
              <a:gd name="connsiteX7" fmla="*/ 29463 w 39624"/>
              <a:gd name="connsiteY7" fmla="*/ 10795 h 47879"/>
              <a:gd name="connsiteX8" fmla="*/ 19812 w 39624"/>
              <a:gd name="connsiteY8" fmla="*/ 6350 h 478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624" h="47879">
                <a:moveTo>
                  <a:pt x="19812" y="6350"/>
                </a:moveTo>
                <a:cubicBezTo>
                  <a:pt x="15875" y="6350"/>
                  <a:pt x="12700" y="7873"/>
                  <a:pt x="10160" y="10795"/>
                </a:cubicBezTo>
                <a:cubicBezTo>
                  <a:pt x="7620" y="13716"/>
                  <a:pt x="6350" y="18034"/>
                  <a:pt x="6350" y="23876"/>
                </a:cubicBezTo>
                <a:cubicBezTo>
                  <a:pt x="6350" y="29845"/>
                  <a:pt x="7620" y="34163"/>
                  <a:pt x="10160" y="37084"/>
                </a:cubicBezTo>
                <a:cubicBezTo>
                  <a:pt x="12700" y="40004"/>
                  <a:pt x="15875" y="41529"/>
                  <a:pt x="19812" y="41529"/>
                </a:cubicBezTo>
                <a:cubicBezTo>
                  <a:pt x="23622" y="41529"/>
                  <a:pt x="26924" y="40004"/>
                  <a:pt x="29463" y="37084"/>
                </a:cubicBezTo>
                <a:cubicBezTo>
                  <a:pt x="32004" y="34163"/>
                  <a:pt x="33274" y="29717"/>
                  <a:pt x="33274" y="23622"/>
                </a:cubicBezTo>
                <a:cubicBezTo>
                  <a:pt x="33274" y="18034"/>
                  <a:pt x="32004" y="13716"/>
                  <a:pt x="29463" y="10795"/>
                </a:cubicBezTo>
                <a:cubicBezTo>
                  <a:pt x="26797" y="7873"/>
                  <a:pt x="23622" y="6350"/>
                  <a:pt x="19812"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Freeform 3"/>
          <p:cNvSpPr/>
          <p:nvPr/>
        </p:nvSpPr>
        <p:spPr>
          <a:xfrm>
            <a:off x="1306322" y="4424298"/>
            <a:ext cx="37846" cy="46736"/>
          </a:xfrm>
          <a:custGeom>
            <a:avLst/>
            <a:gdLst>
              <a:gd name="connsiteX0" fmla="*/ 18795 w 37846"/>
              <a:gd name="connsiteY0" fmla="*/ 6350 h 46736"/>
              <a:gd name="connsiteX1" fmla="*/ 9905 w 37846"/>
              <a:gd name="connsiteY1" fmla="*/ 10667 h 46736"/>
              <a:gd name="connsiteX2" fmla="*/ 6350 w 37846"/>
              <a:gd name="connsiteY2" fmla="*/ 23114 h 46736"/>
              <a:gd name="connsiteX3" fmla="*/ 9905 w 37846"/>
              <a:gd name="connsiteY3" fmla="*/ 36322 h 46736"/>
              <a:gd name="connsiteX4" fmla="*/ 18922 w 37846"/>
              <a:gd name="connsiteY4" fmla="*/ 40385 h 46736"/>
              <a:gd name="connsiteX5" fmla="*/ 27813 w 37846"/>
              <a:gd name="connsiteY5" fmla="*/ 36322 h 46736"/>
              <a:gd name="connsiteX6" fmla="*/ 31495 w 37846"/>
              <a:gd name="connsiteY6" fmla="*/ 23367 h 46736"/>
              <a:gd name="connsiteX7" fmla="*/ 27813 w 37846"/>
              <a:gd name="connsiteY7" fmla="*/ 10667 h 46736"/>
              <a:gd name="connsiteX8" fmla="*/ 18795 w 37846"/>
              <a:gd name="connsiteY8" fmla="*/ 6350 h 46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846" h="46736">
                <a:moveTo>
                  <a:pt x="18795" y="6350"/>
                </a:moveTo>
                <a:cubicBezTo>
                  <a:pt x="15366" y="6350"/>
                  <a:pt x="12319" y="7873"/>
                  <a:pt x="9905" y="10667"/>
                </a:cubicBezTo>
                <a:cubicBezTo>
                  <a:pt x="7492" y="13461"/>
                  <a:pt x="6350" y="17653"/>
                  <a:pt x="6350" y="23114"/>
                </a:cubicBezTo>
                <a:cubicBezTo>
                  <a:pt x="6350" y="29083"/>
                  <a:pt x="7492" y="33528"/>
                  <a:pt x="9905" y="36322"/>
                </a:cubicBezTo>
                <a:cubicBezTo>
                  <a:pt x="12319" y="38989"/>
                  <a:pt x="15239" y="40385"/>
                  <a:pt x="18922" y="40385"/>
                </a:cubicBezTo>
                <a:cubicBezTo>
                  <a:pt x="22478" y="40385"/>
                  <a:pt x="25400" y="38989"/>
                  <a:pt x="27813" y="36322"/>
                </a:cubicBezTo>
                <a:cubicBezTo>
                  <a:pt x="30225" y="33528"/>
                  <a:pt x="31495" y="29210"/>
                  <a:pt x="31495" y="23367"/>
                </a:cubicBezTo>
                <a:cubicBezTo>
                  <a:pt x="31495" y="17779"/>
                  <a:pt x="30225" y="13589"/>
                  <a:pt x="27813" y="10667"/>
                </a:cubicBezTo>
                <a:cubicBezTo>
                  <a:pt x="25272" y="7873"/>
                  <a:pt x="22225" y="6350"/>
                  <a:pt x="18795"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Freeform 3"/>
          <p:cNvSpPr/>
          <p:nvPr/>
        </p:nvSpPr>
        <p:spPr>
          <a:xfrm>
            <a:off x="1189126" y="4424298"/>
            <a:ext cx="37388" cy="47879"/>
          </a:xfrm>
          <a:custGeom>
            <a:avLst/>
            <a:gdLst>
              <a:gd name="connsiteX0" fmla="*/ 18478 w 37388"/>
              <a:gd name="connsiteY0" fmla="*/ 6350 h 47879"/>
              <a:gd name="connsiteX1" fmla="*/ 9829 w 37388"/>
              <a:gd name="connsiteY1" fmla="*/ 10667 h 47879"/>
              <a:gd name="connsiteX2" fmla="*/ 6350 w 37388"/>
              <a:gd name="connsiteY2" fmla="*/ 24003 h 47879"/>
              <a:gd name="connsiteX3" fmla="*/ 10071 w 37388"/>
              <a:gd name="connsiteY3" fmla="*/ 37084 h 47879"/>
              <a:gd name="connsiteX4" fmla="*/ 18821 w 37388"/>
              <a:gd name="connsiteY4" fmla="*/ 41529 h 47879"/>
              <a:gd name="connsiteX5" fmla="*/ 27482 w 37388"/>
              <a:gd name="connsiteY5" fmla="*/ 37338 h 47879"/>
              <a:gd name="connsiteX6" fmla="*/ 31038 w 37388"/>
              <a:gd name="connsiteY6" fmla="*/ 24638 h 47879"/>
              <a:gd name="connsiteX7" fmla="*/ 27419 w 37388"/>
              <a:gd name="connsiteY7" fmla="*/ 10795 h 47879"/>
              <a:gd name="connsiteX8" fmla="*/ 18478 w 37388"/>
              <a:gd name="connsiteY8" fmla="*/ 6350 h 478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388" h="47879">
                <a:moveTo>
                  <a:pt x="18478" y="6350"/>
                </a:moveTo>
                <a:cubicBezTo>
                  <a:pt x="15024" y="6350"/>
                  <a:pt x="12141" y="7873"/>
                  <a:pt x="9829" y="10667"/>
                </a:cubicBezTo>
                <a:cubicBezTo>
                  <a:pt x="7505" y="13461"/>
                  <a:pt x="6350" y="17907"/>
                  <a:pt x="6350" y="24003"/>
                </a:cubicBezTo>
                <a:cubicBezTo>
                  <a:pt x="6350" y="29845"/>
                  <a:pt x="7594" y="34290"/>
                  <a:pt x="10071" y="37084"/>
                </a:cubicBezTo>
                <a:cubicBezTo>
                  <a:pt x="12534" y="40004"/>
                  <a:pt x="15455" y="41529"/>
                  <a:pt x="18821" y="41529"/>
                </a:cubicBezTo>
                <a:cubicBezTo>
                  <a:pt x="22225" y="41529"/>
                  <a:pt x="25107" y="40132"/>
                  <a:pt x="27482" y="37338"/>
                </a:cubicBezTo>
                <a:cubicBezTo>
                  <a:pt x="29857" y="34544"/>
                  <a:pt x="31038" y="30353"/>
                  <a:pt x="31038" y="24638"/>
                </a:cubicBezTo>
                <a:cubicBezTo>
                  <a:pt x="31038" y="18415"/>
                  <a:pt x="29832" y="13716"/>
                  <a:pt x="27419" y="10795"/>
                </a:cubicBezTo>
                <a:cubicBezTo>
                  <a:pt x="24993" y="7873"/>
                  <a:pt x="22021" y="6350"/>
                  <a:pt x="18478"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Freeform 3"/>
          <p:cNvSpPr/>
          <p:nvPr/>
        </p:nvSpPr>
        <p:spPr>
          <a:xfrm>
            <a:off x="1140358" y="4424298"/>
            <a:ext cx="37388" cy="47879"/>
          </a:xfrm>
          <a:custGeom>
            <a:avLst/>
            <a:gdLst>
              <a:gd name="connsiteX0" fmla="*/ 18478 w 37388"/>
              <a:gd name="connsiteY0" fmla="*/ 6350 h 47879"/>
              <a:gd name="connsiteX1" fmla="*/ 9829 w 37388"/>
              <a:gd name="connsiteY1" fmla="*/ 10667 h 47879"/>
              <a:gd name="connsiteX2" fmla="*/ 6350 w 37388"/>
              <a:gd name="connsiteY2" fmla="*/ 24003 h 47879"/>
              <a:gd name="connsiteX3" fmla="*/ 10071 w 37388"/>
              <a:gd name="connsiteY3" fmla="*/ 37084 h 47879"/>
              <a:gd name="connsiteX4" fmla="*/ 18821 w 37388"/>
              <a:gd name="connsiteY4" fmla="*/ 41529 h 47879"/>
              <a:gd name="connsiteX5" fmla="*/ 27482 w 37388"/>
              <a:gd name="connsiteY5" fmla="*/ 37338 h 47879"/>
              <a:gd name="connsiteX6" fmla="*/ 31038 w 37388"/>
              <a:gd name="connsiteY6" fmla="*/ 24638 h 47879"/>
              <a:gd name="connsiteX7" fmla="*/ 27419 w 37388"/>
              <a:gd name="connsiteY7" fmla="*/ 10795 h 47879"/>
              <a:gd name="connsiteX8" fmla="*/ 18478 w 37388"/>
              <a:gd name="connsiteY8" fmla="*/ 6350 h 478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7388" h="47879">
                <a:moveTo>
                  <a:pt x="18478" y="6350"/>
                </a:moveTo>
                <a:cubicBezTo>
                  <a:pt x="15024" y="6350"/>
                  <a:pt x="12141" y="7873"/>
                  <a:pt x="9829" y="10667"/>
                </a:cubicBezTo>
                <a:cubicBezTo>
                  <a:pt x="7505" y="13461"/>
                  <a:pt x="6350" y="17907"/>
                  <a:pt x="6350" y="24003"/>
                </a:cubicBezTo>
                <a:cubicBezTo>
                  <a:pt x="6350" y="29845"/>
                  <a:pt x="7594" y="34290"/>
                  <a:pt x="10071" y="37084"/>
                </a:cubicBezTo>
                <a:cubicBezTo>
                  <a:pt x="12534" y="40004"/>
                  <a:pt x="15455" y="41529"/>
                  <a:pt x="18821" y="41529"/>
                </a:cubicBezTo>
                <a:cubicBezTo>
                  <a:pt x="22225" y="41529"/>
                  <a:pt x="25107" y="40132"/>
                  <a:pt x="27482" y="37338"/>
                </a:cubicBezTo>
                <a:cubicBezTo>
                  <a:pt x="29857" y="34544"/>
                  <a:pt x="31038" y="30353"/>
                  <a:pt x="31038" y="24638"/>
                </a:cubicBezTo>
                <a:cubicBezTo>
                  <a:pt x="31038" y="18415"/>
                  <a:pt x="29832" y="13716"/>
                  <a:pt x="27419" y="10795"/>
                </a:cubicBezTo>
                <a:cubicBezTo>
                  <a:pt x="24993" y="7873"/>
                  <a:pt x="22021" y="6350"/>
                  <a:pt x="18478"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Freeform 3"/>
          <p:cNvSpPr/>
          <p:nvPr/>
        </p:nvSpPr>
        <p:spPr>
          <a:xfrm>
            <a:off x="1232763" y="4418965"/>
            <a:ext cx="20472" cy="58546"/>
          </a:xfrm>
          <a:custGeom>
            <a:avLst/>
            <a:gdLst>
              <a:gd name="connsiteX0" fmla="*/ 6350 w 20472"/>
              <a:gd name="connsiteY0" fmla="*/ 6350 h 58546"/>
              <a:gd name="connsiteX1" fmla="*/ 14122 w 20472"/>
              <a:gd name="connsiteY1" fmla="*/ 6350 h 58546"/>
              <a:gd name="connsiteX2" fmla="*/ 14122 w 20472"/>
              <a:gd name="connsiteY2" fmla="*/ 52196 h 58546"/>
              <a:gd name="connsiteX3" fmla="*/ 6350 w 20472"/>
              <a:gd name="connsiteY3" fmla="*/ 52196 h 58546"/>
              <a:gd name="connsiteX4" fmla="*/ 6350 w 20472"/>
              <a:gd name="connsiteY4" fmla="*/ 6350 h 5854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72" h="58546">
                <a:moveTo>
                  <a:pt x="6350" y="6350"/>
                </a:moveTo>
                <a:lnTo>
                  <a:pt x="14122" y="6350"/>
                </a:lnTo>
                <a:lnTo>
                  <a:pt x="14122" y="52196"/>
                </a:lnTo>
                <a:lnTo>
                  <a:pt x="6350" y="521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Freeform 3"/>
          <p:cNvSpPr/>
          <p:nvPr/>
        </p:nvSpPr>
        <p:spPr>
          <a:xfrm>
            <a:off x="1371600" y="4417948"/>
            <a:ext cx="55626" cy="60579"/>
          </a:xfrm>
          <a:custGeom>
            <a:avLst/>
            <a:gdLst>
              <a:gd name="connsiteX0" fmla="*/ 27813 w 55626"/>
              <a:gd name="connsiteY0" fmla="*/ 6350 h 60579"/>
              <a:gd name="connsiteX1" fmla="*/ 43307 w 55626"/>
              <a:gd name="connsiteY1" fmla="*/ 12572 h 60579"/>
              <a:gd name="connsiteX2" fmla="*/ 49275 w 55626"/>
              <a:gd name="connsiteY2" fmla="*/ 29591 h 60579"/>
              <a:gd name="connsiteX3" fmla="*/ 46608 w 55626"/>
              <a:gd name="connsiteY3" fmla="*/ 43560 h 60579"/>
              <a:gd name="connsiteX4" fmla="*/ 38861 w 55626"/>
              <a:gd name="connsiteY4" fmla="*/ 51435 h 60579"/>
              <a:gd name="connsiteX5" fmla="*/ 27813 w 55626"/>
              <a:gd name="connsiteY5" fmla="*/ 54229 h 60579"/>
              <a:gd name="connsiteX6" fmla="*/ 12191 w 55626"/>
              <a:gd name="connsiteY6" fmla="*/ 48005 h 60579"/>
              <a:gd name="connsiteX7" fmla="*/ 6350 w 55626"/>
              <a:gd name="connsiteY7" fmla="*/ 30226 h 60579"/>
              <a:gd name="connsiteX8" fmla="*/ 13335 w 55626"/>
              <a:gd name="connsiteY8" fmla="*/ 11429 h 60579"/>
              <a:gd name="connsiteX9" fmla="*/ 27813 w 55626"/>
              <a:gd name="connsiteY9" fmla="*/ 6350 h 605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55626" h="60579">
                <a:moveTo>
                  <a:pt x="27813" y="6350"/>
                </a:moveTo>
                <a:cubicBezTo>
                  <a:pt x="34163" y="6350"/>
                  <a:pt x="39242" y="8382"/>
                  <a:pt x="43307" y="12572"/>
                </a:cubicBezTo>
                <a:cubicBezTo>
                  <a:pt x="47244" y="16636"/>
                  <a:pt x="49275" y="22352"/>
                  <a:pt x="49275" y="29591"/>
                </a:cubicBezTo>
                <a:cubicBezTo>
                  <a:pt x="49275" y="35560"/>
                  <a:pt x="48386" y="40132"/>
                  <a:pt x="46608" y="43560"/>
                </a:cubicBezTo>
                <a:cubicBezTo>
                  <a:pt x="44830" y="46990"/>
                  <a:pt x="42291" y="49529"/>
                  <a:pt x="38861" y="51435"/>
                </a:cubicBezTo>
                <a:cubicBezTo>
                  <a:pt x="35433" y="53340"/>
                  <a:pt x="31750" y="54229"/>
                  <a:pt x="27813" y="54229"/>
                </a:cubicBezTo>
                <a:cubicBezTo>
                  <a:pt x="21336" y="54229"/>
                  <a:pt x="16255" y="52197"/>
                  <a:pt x="12191" y="48005"/>
                </a:cubicBezTo>
                <a:cubicBezTo>
                  <a:pt x="8255" y="43941"/>
                  <a:pt x="6350" y="37972"/>
                  <a:pt x="6350" y="30226"/>
                </a:cubicBezTo>
                <a:cubicBezTo>
                  <a:pt x="6350" y="21844"/>
                  <a:pt x="8636" y="15494"/>
                  <a:pt x="13335" y="11429"/>
                </a:cubicBezTo>
                <a:cubicBezTo>
                  <a:pt x="17272" y="8001"/>
                  <a:pt x="22097" y="6350"/>
                  <a:pt x="27813"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Freeform 3"/>
          <p:cNvSpPr/>
          <p:nvPr/>
        </p:nvSpPr>
        <p:spPr>
          <a:xfrm>
            <a:off x="1298321" y="4417948"/>
            <a:ext cx="53086" cy="78105"/>
          </a:xfrm>
          <a:custGeom>
            <a:avLst/>
            <a:gdLst>
              <a:gd name="connsiteX0" fmla="*/ 26161 w 53086"/>
              <a:gd name="connsiteY0" fmla="*/ 6350 h 78105"/>
              <a:gd name="connsiteX1" fmla="*/ 39623 w 53086"/>
              <a:gd name="connsiteY1" fmla="*/ 12954 h 78105"/>
              <a:gd name="connsiteX2" fmla="*/ 39623 w 53086"/>
              <a:gd name="connsiteY2" fmla="*/ 7366 h 78105"/>
              <a:gd name="connsiteX3" fmla="*/ 46736 w 53086"/>
              <a:gd name="connsiteY3" fmla="*/ 7366 h 78105"/>
              <a:gd name="connsiteX4" fmla="*/ 46736 w 53086"/>
              <a:gd name="connsiteY4" fmla="*/ 46990 h 78105"/>
              <a:gd name="connsiteX5" fmla="*/ 44576 w 53086"/>
              <a:gd name="connsiteY5" fmla="*/ 62103 h 78105"/>
              <a:gd name="connsiteX6" fmla="*/ 37718 w 53086"/>
              <a:gd name="connsiteY6" fmla="*/ 69215 h 78105"/>
              <a:gd name="connsiteX7" fmla="*/ 26034 w 53086"/>
              <a:gd name="connsiteY7" fmla="*/ 71754 h 78105"/>
              <a:gd name="connsiteX8" fmla="*/ 12826 w 53086"/>
              <a:gd name="connsiteY8" fmla="*/ 68072 h 78105"/>
              <a:gd name="connsiteX9" fmla="*/ 7873 w 53086"/>
              <a:gd name="connsiteY9" fmla="*/ 57022 h 78105"/>
              <a:gd name="connsiteX10" fmla="*/ 15493 w 53086"/>
              <a:gd name="connsiteY10" fmla="*/ 58166 h 78105"/>
              <a:gd name="connsiteX11" fmla="*/ 18033 w 53086"/>
              <a:gd name="connsiteY11" fmla="*/ 63246 h 78105"/>
              <a:gd name="connsiteX12" fmla="*/ 26034 w 53086"/>
              <a:gd name="connsiteY12" fmla="*/ 65404 h 78105"/>
              <a:gd name="connsiteX13" fmla="*/ 34289 w 53086"/>
              <a:gd name="connsiteY13" fmla="*/ 63246 h 78105"/>
              <a:gd name="connsiteX14" fmla="*/ 38226 w 53086"/>
              <a:gd name="connsiteY14" fmla="*/ 57150 h 78105"/>
              <a:gd name="connsiteX15" fmla="*/ 38861 w 53086"/>
              <a:gd name="connsiteY15" fmla="*/ 47244 h 78105"/>
              <a:gd name="connsiteX16" fmla="*/ 26161 w 53086"/>
              <a:gd name="connsiteY16" fmla="*/ 53213 h 78105"/>
              <a:gd name="connsiteX17" fmla="*/ 11556 w 53086"/>
              <a:gd name="connsiteY17" fmla="*/ 46354 h 78105"/>
              <a:gd name="connsiteX18" fmla="*/ 6350 w 53086"/>
              <a:gd name="connsiteY18" fmla="*/ 29972 h 78105"/>
              <a:gd name="connsiteX19" fmla="*/ 8762 w 53086"/>
              <a:gd name="connsiteY19" fmla="*/ 17907 h 78105"/>
              <a:gd name="connsiteX20" fmla="*/ 15620 w 53086"/>
              <a:gd name="connsiteY20" fmla="*/ 9397 h 78105"/>
              <a:gd name="connsiteX21" fmla="*/ 26161 w 53086"/>
              <a:gd name="connsiteY21" fmla="*/ 6350 h 781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Lst>
            <a:rect l="l" t="t" r="r" b="b"/>
            <a:pathLst>
              <a:path w="53086" h="78105">
                <a:moveTo>
                  <a:pt x="26161" y="6350"/>
                </a:moveTo>
                <a:cubicBezTo>
                  <a:pt x="31622" y="6350"/>
                  <a:pt x="36067" y="8509"/>
                  <a:pt x="39623" y="12954"/>
                </a:cubicBezTo>
                <a:lnTo>
                  <a:pt x="39623" y="7366"/>
                </a:lnTo>
                <a:lnTo>
                  <a:pt x="46736" y="7366"/>
                </a:lnTo>
                <a:lnTo>
                  <a:pt x="46736" y="46990"/>
                </a:lnTo>
                <a:cubicBezTo>
                  <a:pt x="46736" y="54102"/>
                  <a:pt x="45973" y="59182"/>
                  <a:pt x="44576" y="62103"/>
                </a:cubicBezTo>
                <a:cubicBezTo>
                  <a:pt x="43052" y="65151"/>
                  <a:pt x="40766" y="67436"/>
                  <a:pt x="37718" y="69215"/>
                </a:cubicBezTo>
                <a:cubicBezTo>
                  <a:pt x="34543" y="70992"/>
                  <a:pt x="30606" y="71754"/>
                  <a:pt x="26034" y="71754"/>
                </a:cubicBezTo>
                <a:cubicBezTo>
                  <a:pt x="20573" y="71754"/>
                  <a:pt x="16128" y="70611"/>
                  <a:pt x="12826" y="68072"/>
                </a:cubicBezTo>
                <a:cubicBezTo>
                  <a:pt x="9397" y="65659"/>
                  <a:pt x="7746" y="61976"/>
                  <a:pt x="7873" y="57022"/>
                </a:cubicBezTo>
                <a:lnTo>
                  <a:pt x="15493" y="58166"/>
                </a:lnTo>
                <a:cubicBezTo>
                  <a:pt x="15747" y="60452"/>
                  <a:pt x="16636" y="62103"/>
                  <a:pt x="18033" y="63246"/>
                </a:cubicBezTo>
                <a:cubicBezTo>
                  <a:pt x="20065" y="64642"/>
                  <a:pt x="22605" y="65404"/>
                  <a:pt x="26034" y="65404"/>
                </a:cubicBezTo>
                <a:cubicBezTo>
                  <a:pt x="29590" y="65404"/>
                  <a:pt x="32384" y="64642"/>
                  <a:pt x="34289" y="63246"/>
                </a:cubicBezTo>
                <a:cubicBezTo>
                  <a:pt x="36321" y="61722"/>
                  <a:pt x="37591" y="59816"/>
                  <a:pt x="38226" y="57150"/>
                </a:cubicBezTo>
                <a:cubicBezTo>
                  <a:pt x="38734" y="55626"/>
                  <a:pt x="38861" y="52323"/>
                  <a:pt x="38861" y="47244"/>
                </a:cubicBezTo>
                <a:cubicBezTo>
                  <a:pt x="35432" y="51180"/>
                  <a:pt x="31241" y="53213"/>
                  <a:pt x="26161" y="53213"/>
                </a:cubicBezTo>
                <a:cubicBezTo>
                  <a:pt x="19811" y="53213"/>
                  <a:pt x="14986" y="50927"/>
                  <a:pt x="11556" y="46354"/>
                </a:cubicBezTo>
                <a:cubicBezTo>
                  <a:pt x="8127" y="41783"/>
                  <a:pt x="6350" y="36322"/>
                  <a:pt x="6350" y="29972"/>
                </a:cubicBezTo>
                <a:cubicBezTo>
                  <a:pt x="6350" y="25654"/>
                  <a:pt x="7111" y="21590"/>
                  <a:pt x="8762" y="17907"/>
                </a:cubicBezTo>
                <a:cubicBezTo>
                  <a:pt x="10286" y="14223"/>
                  <a:pt x="12572" y="11303"/>
                  <a:pt x="15620" y="9397"/>
                </a:cubicBezTo>
                <a:cubicBezTo>
                  <a:pt x="18668" y="7366"/>
                  <a:pt x="22097" y="6350"/>
                  <a:pt x="26161"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Freeform 3"/>
          <p:cNvSpPr/>
          <p:nvPr/>
        </p:nvSpPr>
        <p:spPr>
          <a:xfrm>
            <a:off x="1252524" y="4417948"/>
            <a:ext cx="49987" cy="59563"/>
          </a:xfrm>
          <a:custGeom>
            <a:avLst/>
            <a:gdLst>
              <a:gd name="connsiteX0" fmla="*/ 27889 w 49987"/>
              <a:gd name="connsiteY0" fmla="*/ 6350 h 59563"/>
              <a:gd name="connsiteX1" fmla="*/ 35509 w 49987"/>
              <a:gd name="connsiteY1" fmla="*/ 7873 h 59563"/>
              <a:gd name="connsiteX2" fmla="*/ 40716 w 49987"/>
              <a:gd name="connsiteY2" fmla="*/ 11684 h 59563"/>
              <a:gd name="connsiteX3" fmla="*/ 43129 w 49987"/>
              <a:gd name="connsiteY3" fmla="*/ 17526 h 59563"/>
              <a:gd name="connsiteX4" fmla="*/ 43637 w 49987"/>
              <a:gd name="connsiteY4" fmla="*/ 25019 h 59563"/>
              <a:gd name="connsiteX5" fmla="*/ 43637 w 49987"/>
              <a:gd name="connsiteY5" fmla="*/ 53213 h 59563"/>
              <a:gd name="connsiteX6" fmla="*/ 35890 w 49987"/>
              <a:gd name="connsiteY6" fmla="*/ 53213 h 59563"/>
              <a:gd name="connsiteX7" fmla="*/ 35890 w 49987"/>
              <a:gd name="connsiteY7" fmla="*/ 25272 h 59563"/>
              <a:gd name="connsiteX8" fmla="*/ 34874 w 49987"/>
              <a:gd name="connsiteY8" fmla="*/ 18160 h 59563"/>
              <a:gd name="connsiteX9" fmla="*/ 31699 w 49987"/>
              <a:gd name="connsiteY9" fmla="*/ 14478 h 59563"/>
              <a:gd name="connsiteX10" fmla="*/ 26238 w 49987"/>
              <a:gd name="connsiteY10" fmla="*/ 13080 h 59563"/>
              <a:gd name="connsiteX11" fmla="*/ 17729 w 49987"/>
              <a:gd name="connsiteY11" fmla="*/ 16255 h 59563"/>
              <a:gd name="connsiteX12" fmla="*/ 14122 w 49987"/>
              <a:gd name="connsiteY12" fmla="*/ 28194 h 59563"/>
              <a:gd name="connsiteX13" fmla="*/ 14122 w 49987"/>
              <a:gd name="connsiteY13" fmla="*/ 53213 h 59563"/>
              <a:gd name="connsiteX14" fmla="*/ 6350 w 49987"/>
              <a:gd name="connsiteY14" fmla="*/ 53213 h 59563"/>
              <a:gd name="connsiteX15" fmla="*/ 6350 w 49987"/>
              <a:gd name="connsiteY15" fmla="*/ 7366 h 59563"/>
              <a:gd name="connsiteX16" fmla="*/ 13347 w 49987"/>
              <a:gd name="connsiteY16" fmla="*/ 7366 h 59563"/>
              <a:gd name="connsiteX17" fmla="*/ 13347 w 49987"/>
              <a:gd name="connsiteY17" fmla="*/ 13842 h 59563"/>
              <a:gd name="connsiteX18" fmla="*/ 27889 w 49987"/>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9987" h="59563">
                <a:moveTo>
                  <a:pt x="27889" y="6350"/>
                </a:moveTo>
                <a:cubicBezTo>
                  <a:pt x="30683" y="6350"/>
                  <a:pt x="33223" y="6858"/>
                  <a:pt x="35509" y="7873"/>
                </a:cubicBezTo>
                <a:cubicBezTo>
                  <a:pt x="37922" y="8763"/>
                  <a:pt x="39573" y="10160"/>
                  <a:pt x="40716" y="11684"/>
                </a:cubicBezTo>
                <a:cubicBezTo>
                  <a:pt x="41859" y="13335"/>
                  <a:pt x="42748" y="15240"/>
                  <a:pt x="43129" y="17526"/>
                </a:cubicBezTo>
                <a:cubicBezTo>
                  <a:pt x="43510" y="18922"/>
                  <a:pt x="43637" y="21463"/>
                  <a:pt x="43637" y="25019"/>
                </a:cubicBezTo>
                <a:lnTo>
                  <a:pt x="43637" y="53213"/>
                </a:lnTo>
                <a:lnTo>
                  <a:pt x="35890" y="53213"/>
                </a:lnTo>
                <a:lnTo>
                  <a:pt x="35890" y="25272"/>
                </a:lnTo>
                <a:cubicBezTo>
                  <a:pt x="35890" y="22097"/>
                  <a:pt x="35509" y="19811"/>
                  <a:pt x="34874" y="18160"/>
                </a:cubicBezTo>
                <a:cubicBezTo>
                  <a:pt x="34366" y="16636"/>
                  <a:pt x="33223" y="15366"/>
                  <a:pt x="31699" y="14478"/>
                </a:cubicBezTo>
                <a:cubicBezTo>
                  <a:pt x="30175" y="13589"/>
                  <a:pt x="28397" y="13080"/>
                  <a:pt x="26238" y="13080"/>
                </a:cubicBezTo>
                <a:cubicBezTo>
                  <a:pt x="22936" y="13080"/>
                  <a:pt x="20142" y="14097"/>
                  <a:pt x="17729" y="16255"/>
                </a:cubicBezTo>
                <a:cubicBezTo>
                  <a:pt x="15328" y="18288"/>
                  <a:pt x="14122" y="22352"/>
                  <a:pt x="14122" y="28194"/>
                </a:cubicBezTo>
                <a:lnTo>
                  <a:pt x="14122" y="53213"/>
                </a:lnTo>
                <a:lnTo>
                  <a:pt x="6350" y="53213"/>
                </a:lnTo>
                <a:lnTo>
                  <a:pt x="6350" y="7366"/>
                </a:lnTo>
                <a:lnTo>
                  <a:pt x="13347" y="7366"/>
                </a:lnTo>
                <a:lnTo>
                  <a:pt x="13347" y="13842"/>
                </a:lnTo>
                <a:cubicBezTo>
                  <a:pt x="16713" y="8890"/>
                  <a:pt x="21539" y="6350"/>
                  <a:pt x="27889"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Freeform 3"/>
          <p:cNvSpPr/>
          <p:nvPr/>
        </p:nvSpPr>
        <p:spPr>
          <a:xfrm>
            <a:off x="1083779" y="4417948"/>
            <a:ext cx="54914" cy="60579"/>
          </a:xfrm>
          <a:custGeom>
            <a:avLst/>
            <a:gdLst>
              <a:gd name="connsiteX0" fmla="*/ 28359 w 54914"/>
              <a:gd name="connsiteY0" fmla="*/ 6350 h 60579"/>
              <a:gd name="connsiteX1" fmla="*/ 37896 w 54914"/>
              <a:gd name="connsiteY1" fmla="*/ 7747 h 60579"/>
              <a:gd name="connsiteX2" fmla="*/ 43294 w 54914"/>
              <a:gd name="connsiteY2" fmla="*/ 11176 h 60579"/>
              <a:gd name="connsiteX3" fmla="*/ 45719 w 54914"/>
              <a:gd name="connsiteY3" fmla="*/ 16510 h 60579"/>
              <a:gd name="connsiteX4" fmla="*/ 46101 w 54914"/>
              <a:gd name="connsiteY4" fmla="*/ 23622 h 60579"/>
              <a:gd name="connsiteX5" fmla="*/ 46101 w 54914"/>
              <a:gd name="connsiteY5" fmla="*/ 34035 h 60579"/>
              <a:gd name="connsiteX6" fmla="*/ 46596 w 54914"/>
              <a:gd name="connsiteY6" fmla="*/ 47752 h 60579"/>
              <a:gd name="connsiteX7" fmla="*/ 48564 w 54914"/>
              <a:gd name="connsiteY7" fmla="*/ 53213 h 60579"/>
              <a:gd name="connsiteX8" fmla="*/ 40449 w 54914"/>
              <a:gd name="connsiteY8" fmla="*/ 53213 h 60579"/>
              <a:gd name="connsiteX9" fmla="*/ 38900 w 54914"/>
              <a:gd name="connsiteY9" fmla="*/ 47497 h 60579"/>
              <a:gd name="connsiteX10" fmla="*/ 30581 w 54914"/>
              <a:gd name="connsiteY10" fmla="*/ 52704 h 60579"/>
              <a:gd name="connsiteX11" fmla="*/ 22021 w 54914"/>
              <a:gd name="connsiteY11" fmla="*/ 54229 h 60579"/>
              <a:gd name="connsiteX12" fmla="*/ 10413 w 54914"/>
              <a:gd name="connsiteY12" fmla="*/ 50546 h 60579"/>
              <a:gd name="connsiteX13" fmla="*/ 6350 w 54914"/>
              <a:gd name="connsiteY13" fmla="*/ 41147 h 60579"/>
              <a:gd name="connsiteX14" fmla="*/ 7886 w 54914"/>
              <a:gd name="connsiteY14" fmla="*/ 34925 h 60579"/>
              <a:gd name="connsiteX15" fmla="*/ 11899 w 54914"/>
              <a:gd name="connsiteY15" fmla="*/ 30479 h 60579"/>
              <a:gd name="connsiteX16" fmla="*/ 17487 w 54914"/>
              <a:gd name="connsiteY16" fmla="*/ 27940 h 60579"/>
              <a:gd name="connsiteX17" fmla="*/ 24396 w 54914"/>
              <a:gd name="connsiteY17" fmla="*/ 26797 h 60579"/>
              <a:gd name="connsiteX18" fmla="*/ 38252 w 54914"/>
              <a:gd name="connsiteY18" fmla="*/ 24129 h 60579"/>
              <a:gd name="connsiteX19" fmla="*/ 38290 w 54914"/>
              <a:gd name="connsiteY19" fmla="*/ 22097 h 60579"/>
              <a:gd name="connsiteX20" fmla="*/ 36093 w 54914"/>
              <a:gd name="connsiteY20" fmla="*/ 15366 h 60579"/>
              <a:gd name="connsiteX21" fmla="*/ 27241 w 54914"/>
              <a:gd name="connsiteY21" fmla="*/ 12700 h 60579"/>
              <a:gd name="connsiteX22" fmla="*/ 19151 w 54914"/>
              <a:gd name="connsiteY22" fmla="*/ 14732 h 60579"/>
              <a:gd name="connsiteX23" fmla="*/ 15290 w 54914"/>
              <a:gd name="connsiteY23" fmla="*/ 21463 h 60579"/>
              <a:gd name="connsiteX24" fmla="*/ 7696 w 54914"/>
              <a:gd name="connsiteY24" fmla="*/ 20447 h 60579"/>
              <a:gd name="connsiteX25" fmla="*/ 11099 w 54914"/>
              <a:gd name="connsiteY25" fmla="*/ 12572 h 60579"/>
              <a:gd name="connsiteX26" fmla="*/ 17957 w 54914"/>
              <a:gd name="connsiteY26" fmla="*/ 8001 h 60579"/>
              <a:gd name="connsiteX27" fmla="*/ 28359 w 54914"/>
              <a:gd name="connsiteY27" fmla="*/ 6350 h 605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Lst>
            <a:rect l="l" t="t" r="r" b="b"/>
            <a:pathLst>
              <a:path w="54914" h="60579">
                <a:moveTo>
                  <a:pt x="28359" y="6350"/>
                </a:moveTo>
                <a:cubicBezTo>
                  <a:pt x="32283" y="6350"/>
                  <a:pt x="35458" y="6730"/>
                  <a:pt x="37896" y="7747"/>
                </a:cubicBezTo>
                <a:cubicBezTo>
                  <a:pt x="40347" y="8635"/>
                  <a:pt x="42151" y="9779"/>
                  <a:pt x="43294" y="11176"/>
                </a:cubicBezTo>
                <a:cubicBezTo>
                  <a:pt x="44450" y="12572"/>
                  <a:pt x="45250" y="14351"/>
                  <a:pt x="45719" y="16510"/>
                </a:cubicBezTo>
                <a:cubicBezTo>
                  <a:pt x="45974" y="17779"/>
                  <a:pt x="46101" y="20192"/>
                  <a:pt x="46101" y="23622"/>
                </a:cubicBezTo>
                <a:lnTo>
                  <a:pt x="46101" y="34035"/>
                </a:lnTo>
                <a:cubicBezTo>
                  <a:pt x="46101" y="41275"/>
                  <a:pt x="46266" y="45847"/>
                  <a:pt x="46596" y="47752"/>
                </a:cubicBezTo>
                <a:cubicBezTo>
                  <a:pt x="46926" y="49657"/>
                  <a:pt x="47586" y="51435"/>
                  <a:pt x="48564" y="53213"/>
                </a:cubicBezTo>
                <a:lnTo>
                  <a:pt x="40449" y="53213"/>
                </a:lnTo>
                <a:cubicBezTo>
                  <a:pt x="39649" y="51561"/>
                  <a:pt x="39128" y="49657"/>
                  <a:pt x="38900" y="47497"/>
                </a:cubicBezTo>
                <a:cubicBezTo>
                  <a:pt x="36017" y="50038"/>
                  <a:pt x="33248" y="51689"/>
                  <a:pt x="30581" y="52704"/>
                </a:cubicBezTo>
                <a:cubicBezTo>
                  <a:pt x="27927" y="53721"/>
                  <a:pt x="25069" y="54229"/>
                  <a:pt x="22021" y="54229"/>
                </a:cubicBezTo>
                <a:cubicBezTo>
                  <a:pt x="16979" y="54229"/>
                  <a:pt x="13119" y="52959"/>
                  <a:pt x="10413" y="50546"/>
                </a:cubicBezTo>
                <a:cubicBezTo>
                  <a:pt x="7708" y="48133"/>
                  <a:pt x="6350" y="44958"/>
                  <a:pt x="6350" y="41147"/>
                </a:cubicBezTo>
                <a:cubicBezTo>
                  <a:pt x="6350" y="38861"/>
                  <a:pt x="6858" y="36829"/>
                  <a:pt x="7886" y="34925"/>
                </a:cubicBezTo>
                <a:cubicBezTo>
                  <a:pt x="8902" y="33147"/>
                  <a:pt x="10248" y="31622"/>
                  <a:pt x="11899" y="30479"/>
                </a:cubicBezTo>
                <a:cubicBezTo>
                  <a:pt x="13550" y="29336"/>
                  <a:pt x="15417" y="28575"/>
                  <a:pt x="17487" y="27940"/>
                </a:cubicBezTo>
                <a:cubicBezTo>
                  <a:pt x="19011" y="27559"/>
                  <a:pt x="21310" y="27178"/>
                  <a:pt x="24396" y="26797"/>
                </a:cubicBezTo>
                <a:cubicBezTo>
                  <a:pt x="30670" y="26035"/>
                  <a:pt x="35280" y="25146"/>
                  <a:pt x="38252" y="24129"/>
                </a:cubicBezTo>
                <a:cubicBezTo>
                  <a:pt x="38277" y="22986"/>
                  <a:pt x="38290" y="22352"/>
                  <a:pt x="38290" y="22097"/>
                </a:cubicBezTo>
                <a:cubicBezTo>
                  <a:pt x="38290" y="18922"/>
                  <a:pt x="37553" y="16636"/>
                  <a:pt x="36093" y="15366"/>
                </a:cubicBezTo>
                <a:cubicBezTo>
                  <a:pt x="34099" y="13589"/>
                  <a:pt x="31153" y="12700"/>
                  <a:pt x="27241" y="12700"/>
                </a:cubicBezTo>
                <a:cubicBezTo>
                  <a:pt x="23583" y="12700"/>
                  <a:pt x="20891" y="13461"/>
                  <a:pt x="19151" y="14732"/>
                </a:cubicBezTo>
                <a:cubicBezTo>
                  <a:pt x="17411" y="16002"/>
                  <a:pt x="16116" y="18288"/>
                  <a:pt x="15290" y="21463"/>
                </a:cubicBezTo>
                <a:lnTo>
                  <a:pt x="7696" y="20447"/>
                </a:lnTo>
                <a:cubicBezTo>
                  <a:pt x="8382" y="17145"/>
                  <a:pt x="9512" y="14604"/>
                  <a:pt x="11099" y="12572"/>
                </a:cubicBezTo>
                <a:cubicBezTo>
                  <a:pt x="12687" y="10541"/>
                  <a:pt x="14973" y="9016"/>
                  <a:pt x="17957" y="8001"/>
                </a:cubicBezTo>
                <a:cubicBezTo>
                  <a:pt x="20955" y="6858"/>
                  <a:pt x="24422" y="6350"/>
                  <a:pt x="28359"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Freeform 3"/>
          <p:cNvSpPr/>
          <p:nvPr/>
        </p:nvSpPr>
        <p:spPr>
          <a:xfrm>
            <a:off x="1036345" y="4409059"/>
            <a:ext cx="43992" cy="35305"/>
          </a:xfrm>
          <a:custGeom>
            <a:avLst/>
            <a:gdLst>
              <a:gd name="connsiteX0" fmla="*/ 6350 w 43992"/>
              <a:gd name="connsiteY0" fmla="*/ 6350 h 35305"/>
              <a:gd name="connsiteX1" fmla="*/ 6350 w 43992"/>
              <a:gd name="connsiteY1" fmla="*/ 28955 h 35305"/>
              <a:gd name="connsiteX2" fmla="*/ 22707 w 43992"/>
              <a:gd name="connsiteY2" fmla="*/ 28955 h 35305"/>
              <a:gd name="connsiteX3" fmla="*/ 34226 w 43992"/>
              <a:gd name="connsiteY3" fmla="*/ 25907 h 35305"/>
              <a:gd name="connsiteX4" fmla="*/ 37642 w 43992"/>
              <a:gd name="connsiteY4" fmla="*/ 17398 h 35305"/>
              <a:gd name="connsiteX5" fmla="*/ 35636 w 43992"/>
              <a:gd name="connsiteY5" fmla="*/ 10540 h 35305"/>
              <a:gd name="connsiteX6" fmla="*/ 30340 w 43992"/>
              <a:gd name="connsiteY6" fmla="*/ 6857 h 35305"/>
              <a:gd name="connsiteX7" fmla="*/ 22529 w 43992"/>
              <a:gd name="connsiteY7" fmla="*/ 6350 h 35305"/>
              <a:gd name="connsiteX8" fmla="*/ 6350 w 43992"/>
              <a:gd name="connsiteY8" fmla="*/ 6350 h 353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43992" h="35305">
                <a:moveTo>
                  <a:pt x="6350" y="6350"/>
                </a:moveTo>
                <a:lnTo>
                  <a:pt x="6350" y="28955"/>
                </a:lnTo>
                <a:lnTo>
                  <a:pt x="22707" y="28955"/>
                </a:lnTo>
                <a:cubicBezTo>
                  <a:pt x="28117" y="28955"/>
                  <a:pt x="31953" y="27939"/>
                  <a:pt x="34226" y="25907"/>
                </a:cubicBezTo>
                <a:cubicBezTo>
                  <a:pt x="36499" y="23875"/>
                  <a:pt x="37642" y="21081"/>
                  <a:pt x="37642" y="17398"/>
                </a:cubicBezTo>
                <a:cubicBezTo>
                  <a:pt x="37642" y="14731"/>
                  <a:pt x="36969" y="12445"/>
                  <a:pt x="35636" y="10540"/>
                </a:cubicBezTo>
                <a:cubicBezTo>
                  <a:pt x="34290" y="8635"/>
                  <a:pt x="32537" y="7492"/>
                  <a:pt x="30340" y="6857"/>
                </a:cubicBezTo>
                <a:cubicBezTo>
                  <a:pt x="28930" y="6476"/>
                  <a:pt x="26327" y="6350"/>
                  <a:pt x="22529" y="6350"/>
                </a:cubicBez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Freeform 3"/>
          <p:cNvSpPr/>
          <p:nvPr/>
        </p:nvSpPr>
        <p:spPr>
          <a:xfrm>
            <a:off x="1345819" y="4402963"/>
            <a:ext cx="35051" cy="75183"/>
          </a:xfrm>
          <a:custGeom>
            <a:avLst/>
            <a:gdLst>
              <a:gd name="connsiteX0" fmla="*/ 19684 w 35051"/>
              <a:gd name="connsiteY0" fmla="*/ 6350 h 75183"/>
              <a:gd name="connsiteX1" fmla="*/ 19684 w 35051"/>
              <a:gd name="connsiteY1" fmla="*/ 22352 h 75183"/>
              <a:gd name="connsiteX2" fmla="*/ 27558 w 35051"/>
              <a:gd name="connsiteY2" fmla="*/ 22352 h 75183"/>
              <a:gd name="connsiteX3" fmla="*/ 27558 w 35051"/>
              <a:gd name="connsiteY3" fmla="*/ 28447 h 75183"/>
              <a:gd name="connsiteX4" fmla="*/ 19684 w 35051"/>
              <a:gd name="connsiteY4" fmla="*/ 28447 h 75183"/>
              <a:gd name="connsiteX5" fmla="*/ 19684 w 35051"/>
              <a:gd name="connsiteY5" fmla="*/ 55245 h 75183"/>
              <a:gd name="connsiteX6" fmla="*/ 20192 w 35051"/>
              <a:gd name="connsiteY6" fmla="*/ 59435 h 75183"/>
              <a:gd name="connsiteX7" fmla="*/ 21463 w 35051"/>
              <a:gd name="connsiteY7" fmla="*/ 60959 h 75183"/>
              <a:gd name="connsiteX8" fmla="*/ 24130 w 35051"/>
              <a:gd name="connsiteY8" fmla="*/ 61595 h 75183"/>
              <a:gd name="connsiteX9" fmla="*/ 27558 w 35051"/>
              <a:gd name="connsiteY9" fmla="*/ 61214 h 75183"/>
              <a:gd name="connsiteX10" fmla="*/ 28702 w 35051"/>
              <a:gd name="connsiteY10" fmla="*/ 68071 h 75183"/>
              <a:gd name="connsiteX11" fmla="*/ 22859 w 35051"/>
              <a:gd name="connsiteY11" fmla="*/ 68833 h 75183"/>
              <a:gd name="connsiteX12" fmla="*/ 16255 w 35051"/>
              <a:gd name="connsiteY12" fmla="*/ 67436 h 75183"/>
              <a:gd name="connsiteX13" fmla="*/ 12953 w 35051"/>
              <a:gd name="connsiteY13" fmla="*/ 63880 h 75183"/>
              <a:gd name="connsiteX14" fmla="*/ 12064 w 35051"/>
              <a:gd name="connsiteY14" fmla="*/ 54736 h 75183"/>
              <a:gd name="connsiteX15" fmla="*/ 12064 w 35051"/>
              <a:gd name="connsiteY15" fmla="*/ 28447 h 75183"/>
              <a:gd name="connsiteX16" fmla="*/ 6350 w 35051"/>
              <a:gd name="connsiteY16" fmla="*/ 28447 h 75183"/>
              <a:gd name="connsiteX17" fmla="*/ 6350 w 35051"/>
              <a:gd name="connsiteY17" fmla="*/ 22352 h 75183"/>
              <a:gd name="connsiteX18" fmla="*/ 12064 w 35051"/>
              <a:gd name="connsiteY18" fmla="*/ 22352 h 75183"/>
              <a:gd name="connsiteX19" fmla="*/ 12064 w 35051"/>
              <a:gd name="connsiteY19" fmla="*/ 11048 h 75183"/>
              <a:gd name="connsiteX20" fmla="*/ 19684 w 35051"/>
              <a:gd name="connsiteY20" fmla="*/ 6350 h 751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35051" h="75183">
                <a:moveTo>
                  <a:pt x="19684" y="6350"/>
                </a:moveTo>
                <a:lnTo>
                  <a:pt x="19684" y="22352"/>
                </a:lnTo>
                <a:lnTo>
                  <a:pt x="27558" y="22352"/>
                </a:lnTo>
                <a:lnTo>
                  <a:pt x="27558" y="28447"/>
                </a:lnTo>
                <a:lnTo>
                  <a:pt x="19684" y="28447"/>
                </a:lnTo>
                <a:lnTo>
                  <a:pt x="19684" y="55245"/>
                </a:lnTo>
                <a:cubicBezTo>
                  <a:pt x="19684" y="57403"/>
                  <a:pt x="19938" y="58801"/>
                  <a:pt x="20192" y="59435"/>
                </a:cubicBezTo>
                <a:cubicBezTo>
                  <a:pt x="20447" y="60071"/>
                  <a:pt x="20827" y="60578"/>
                  <a:pt x="21463" y="60959"/>
                </a:cubicBezTo>
                <a:cubicBezTo>
                  <a:pt x="22097" y="61340"/>
                  <a:pt x="22986" y="61595"/>
                  <a:pt x="24130" y="61595"/>
                </a:cubicBezTo>
                <a:cubicBezTo>
                  <a:pt x="25019" y="61595"/>
                  <a:pt x="26161" y="61467"/>
                  <a:pt x="27558" y="61214"/>
                </a:cubicBezTo>
                <a:lnTo>
                  <a:pt x="28702" y="68071"/>
                </a:lnTo>
                <a:cubicBezTo>
                  <a:pt x="26542" y="68579"/>
                  <a:pt x="24511" y="68833"/>
                  <a:pt x="22859" y="68833"/>
                </a:cubicBezTo>
                <a:cubicBezTo>
                  <a:pt x="19938" y="68833"/>
                  <a:pt x="17780" y="68326"/>
                  <a:pt x="16255" y="67436"/>
                </a:cubicBezTo>
                <a:cubicBezTo>
                  <a:pt x="14731" y="66547"/>
                  <a:pt x="13588" y="65404"/>
                  <a:pt x="12953" y="63880"/>
                </a:cubicBezTo>
                <a:cubicBezTo>
                  <a:pt x="12319" y="62483"/>
                  <a:pt x="12064" y="59435"/>
                  <a:pt x="12064" y="54736"/>
                </a:cubicBezTo>
                <a:lnTo>
                  <a:pt x="12064" y="28447"/>
                </a:lnTo>
                <a:lnTo>
                  <a:pt x="6350" y="28447"/>
                </a:lnTo>
                <a:lnTo>
                  <a:pt x="6350" y="22352"/>
                </a:lnTo>
                <a:lnTo>
                  <a:pt x="12064" y="22352"/>
                </a:lnTo>
                <a:lnTo>
                  <a:pt x="12064" y="11048"/>
                </a:lnTo>
                <a:lnTo>
                  <a:pt x="19684"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Freeform 3"/>
          <p:cNvSpPr/>
          <p:nvPr/>
        </p:nvSpPr>
        <p:spPr>
          <a:xfrm>
            <a:off x="1232763" y="4401565"/>
            <a:ext cx="20472" cy="21590"/>
          </a:xfrm>
          <a:custGeom>
            <a:avLst/>
            <a:gdLst>
              <a:gd name="connsiteX0" fmla="*/ 6350 w 20472"/>
              <a:gd name="connsiteY0" fmla="*/ 6350 h 21590"/>
              <a:gd name="connsiteX1" fmla="*/ 14122 w 20472"/>
              <a:gd name="connsiteY1" fmla="*/ 6350 h 21590"/>
              <a:gd name="connsiteX2" fmla="*/ 14122 w 20472"/>
              <a:gd name="connsiteY2" fmla="*/ 15240 h 21590"/>
              <a:gd name="connsiteX3" fmla="*/ 6350 w 20472"/>
              <a:gd name="connsiteY3" fmla="*/ 15240 h 21590"/>
              <a:gd name="connsiteX4" fmla="*/ 6350 w 20472"/>
              <a:gd name="connsiteY4" fmla="*/ 6350 h 2159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72" h="21590">
                <a:moveTo>
                  <a:pt x="6350" y="6350"/>
                </a:moveTo>
                <a:lnTo>
                  <a:pt x="14122" y="6350"/>
                </a:lnTo>
                <a:lnTo>
                  <a:pt x="14122" y="15240"/>
                </a:lnTo>
                <a:lnTo>
                  <a:pt x="6350" y="15240"/>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Freeform 3"/>
          <p:cNvSpPr/>
          <p:nvPr/>
        </p:nvSpPr>
        <p:spPr>
          <a:xfrm>
            <a:off x="1181150" y="4401565"/>
            <a:ext cx="52451" cy="76962"/>
          </a:xfrm>
          <a:custGeom>
            <a:avLst/>
            <a:gdLst>
              <a:gd name="connsiteX0" fmla="*/ 38366 w 52451"/>
              <a:gd name="connsiteY0" fmla="*/ 6350 h 76962"/>
              <a:gd name="connsiteX1" fmla="*/ 46101 w 52451"/>
              <a:gd name="connsiteY1" fmla="*/ 6350 h 76962"/>
              <a:gd name="connsiteX2" fmla="*/ 46101 w 52451"/>
              <a:gd name="connsiteY2" fmla="*/ 69596 h 76962"/>
              <a:gd name="connsiteX3" fmla="*/ 38887 w 52451"/>
              <a:gd name="connsiteY3" fmla="*/ 69596 h 76962"/>
              <a:gd name="connsiteX4" fmla="*/ 38887 w 52451"/>
              <a:gd name="connsiteY4" fmla="*/ 63754 h 76962"/>
              <a:gd name="connsiteX5" fmla="*/ 26073 w 52451"/>
              <a:gd name="connsiteY5" fmla="*/ 70612 h 76962"/>
              <a:gd name="connsiteX6" fmla="*/ 15989 w 52451"/>
              <a:gd name="connsiteY6" fmla="*/ 67564 h 76962"/>
              <a:gd name="connsiteX7" fmla="*/ 8864 w 52451"/>
              <a:gd name="connsiteY7" fmla="*/ 59182 h 76962"/>
              <a:gd name="connsiteX8" fmla="*/ 6350 w 52451"/>
              <a:gd name="connsiteY8" fmla="*/ 46736 h 76962"/>
              <a:gd name="connsiteX9" fmla="*/ 8636 w 52451"/>
              <a:gd name="connsiteY9" fmla="*/ 34290 h 76962"/>
              <a:gd name="connsiteX10" fmla="*/ 15494 w 52451"/>
              <a:gd name="connsiteY10" fmla="*/ 25654 h 76962"/>
              <a:gd name="connsiteX11" fmla="*/ 25717 w 52451"/>
              <a:gd name="connsiteY11" fmla="*/ 22733 h 76962"/>
              <a:gd name="connsiteX12" fmla="*/ 33108 w 52451"/>
              <a:gd name="connsiteY12" fmla="*/ 24511 h 76962"/>
              <a:gd name="connsiteX13" fmla="*/ 38366 w 52451"/>
              <a:gd name="connsiteY13" fmla="*/ 28955 h 76962"/>
              <a:gd name="connsiteX14" fmla="*/ 38366 w 52451"/>
              <a:gd name="connsiteY14" fmla="*/ 6350 h 7696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52451" h="76962">
                <a:moveTo>
                  <a:pt x="38366" y="6350"/>
                </a:moveTo>
                <a:lnTo>
                  <a:pt x="46101" y="6350"/>
                </a:lnTo>
                <a:lnTo>
                  <a:pt x="46101" y="69596"/>
                </a:lnTo>
                <a:lnTo>
                  <a:pt x="38887" y="69596"/>
                </a:lnTo>
                <a:lnTo>
                  <a:pt x="38887" y="63754"/>
                </a:lnTo>
                <a:cubicBezTo>
                  <a:pt x="35979" y="68326"/>
                  <a:pt x="31711" y="70612"/>
                  <a:pt x="26073" y="70612"/>
                </a:cubicBezTo>
                <a:cubicBezTo>
                  <a:pt x="22415" y="70612"/>
                  <a:pt x="19050" y="69596"/>
                  <a:pt x="15989" y="67564"/>
                </a:cubicBezTo>
                <a:cubicBezTo>
                  <a:pt x="12928" y="65532"/>
                  <a:pt x="10553" y="62738"/>
                  <a:pt x="8864" y="59182"/>
                </a:cubicBezTo>
                <a:cubicBezTo>
                  <a:pt x="7188" y="55499"/>
                  <a:pt x="6350" y="51435"/>
                  <a:pt x="6350" y="46736"/>
                </a:cubicBezTo>
                <a:cubicBezTo>
                  <a:pt x="6350" y="42164"/>
                  <a:pt x="7112" y="37973"/>
                  <a:pt x="8636" y="34290"/>
                </a:cubicBezTo>
                <a:cubicBezTo>
                  <a:pt x="10160" y="30480"/>
                  <a:pt x="12446" y="27686"/>
                  <a:pt x="15494" y="25654"/>
                </a:cubicBezTo>
                <a:cubicBezTo>
                  <a:pt x="18541" y="23749"/>
                  <a:pt x="21958" y="22733"/>
                  <a:pt x="25717" y="22733"/>
                </a:cubicBezTo>
                <a:cubicBezTo>
                  <a:pt x="28486" y="22733"/>
                  <a:pt x="30949" y="23241"/>
                  <a:pt x="33108" y="24511"/>
                </a:cubicBezTo>
                <a:cubicBezTo>
                  <a:pt x="35267" y="25654"/>
                  <a:pt x="37020" y="27178"/>
                  <a:pt x="38366" y="28955"/>
                </a:cubicBezTo>
                <a:lnTo>
                  <a:pt x="38366"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Freeform 3"/>
          <p:cNvSpPr/>
          <p:nvPr/>
        </p:nvSpPr>
        <p:spPr>
          <a:xfrm>
            <a:off x="1132382" y="4401565"/>
            <a:ext cx="52450" cy="76962"/>
          </a:xfrm>
          <a:custGeom>
            <a:avLst/>
            <a:gdLst>
              <a:gd name="connsiteX0" fmla="*/ 38366 w 52450"/>
              <a:gd name="connsiteY0" fmla="*/ 6350 h 76962"/>
              <a:gd name="connsiteX1" fmla="*/ 46100 w 52450"/>
              <a:gd name="connsiteY1" fmla="*/ 6350 h 76962"/>
              <a:gd name="connsiteX2" fmla="*/ 46100 w 52450"/>
              <a:gd name="connsiteY2" fmla="*/ 69596 h 76962"/>
              <a:gd name="connsiteX3" fmla="*/ 38887 w 52450"/>
              <a:gd name="connsiteY3" fmla="*/ 69596 h 76962"/>
              <a:gd name="connsiteX4" fmla="*/ 38887 w 52450"/>
              <a:gd name="connsiteY4" fmla="*/ 63754 h 76962"/>
              <a:gd name="connsiteX5" fmla="*/ 26073 w 52450"/>
              <a:gd name="connsiteY5" fmla="*/ 70612 h 76962"/>
              <a:gd name="connsiteX6" fmla="*/ 15989 w 52450"/>
              <a:gd name="connsiteY6" fmla="*/ 67564 h 76962"/>
              <a:gd name="connsiteX7" fmla="*/ 8864 w 52450"/>
              <a:gd name="connsiteY7" fmla="*/ 59182 h 76962"/>
              <a:gd name="connsiteX8" fmla="*/ 6350 w 52450"/>
              <a:gd name="connsiteY8" fmla="*/ 46736 h 76962"/>
              <a:gd name="connsiteX9" fmla="*/ 8636 w 52450"/>
              <a:gd name="connsiteY9" fmla="*/ 34290 h 76962"/>
              <a:gd name="connsiteX10" fmla="*/ 15494 w 52450"/>
              <a:gd name="connsiteY10" fmla="*/ 25654 h 76962"/>
              <a:gd name="connsiteX11" fmla="*/ 25717 w 52450"/>
              <a:gd name="connsiteY11" fmla="*/ 22733 h 76962"/>
              <a:gd name="connsiteX12" fmla="*/ 33108 w 52450"/>
              <a:gd name="connsiteY12" fmla="*/ 24511 h 76962"/>
              <a:gd name="connsiteX13" fmla="*/ 38366 w 52450"/>
              <a:gd name="connsiteY13" fmla="*/ 28955 h 76962"/>
              <a:gd name="connsiteX14" fmla="*/ 38366 w 52450"/>
              <a:gd name="connsiteY14" fmla="*/ 6350 h 7696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52450" h="76962">
                <a:moveTo>
                  <a:pt x="38366" y="6350"/>
                </a:moveTo>
                <a:lnTo>
                  <a:pt x="46100" y="6350"/>
                </a:lnTo>
                <a:lnTo>
                  <a:pt x="46100" y="69596"/>
                </a:lnTo>
                <a:lnTo>
                  <a:pt x="38887" y="69596"/>
                </a:lnTo>
                <a:lnTo>
                  <a:pt x="38887" y="63754"/>
                </a:lnTo>
                <a:cubicBezTo>
                  <a:pt x="35979" y="68326"/>
                  <a:pt x="31711" y="70612"/>
                  <a:pt x="26073" y="70612"/>
                </a:cubicBezTo>
                <a:cubicBezTo>
                  <a:pt x="22415" y="70612"/>
                  <a:pt x="19050" y="69596"/>
                  <a:pt x="15989" y="67564"/>
                </a:cubicBezTo>
                <a:cubicBezTo>
                  <a:pt x="12928" y="65532"/>
                  <a:pt x="10553" y="62738"/>
                  <a:pt x="8864" y="59182"/>
                </a:cubicBezTo>
                <a:cubicBezTo>
                  <a:pt x="7188" y="55499"/>
                  <a:pt x="6350" y="51435"/>
                  <a:pt x="6350" y="46736"/>
                </a:cubicBezTo>
                <a:cubicBezTo>
                  <a:pt x="6350" y="42164"/>
                  <a:pt x="7111" y="37973"/>
                  <a:pt x="8636" y="34290"/>
                </a:cubicBezTo>
                <a:cubicBezTo>
                  <a:pt x="10159" y="30480"/>
                  <a:pt x="12445" y="27686"/>
                  <a:pt x="15494" y="25654"/>
                </a:cubicBezTo>
                <a:cubicBezTo>
                  <a:pt x="18541" y="23749"/>
                  <a:pt x="21958" y="22733"/>
                  <a:pt x="25717" y="22733"/>
                </a:cubicBezTo>
                <a:cubicBezTo>
                  <a:pt x="28486" y="22733"/>
                  <a:pt x="30949" y="23241"/>
                  <a:pt x="33108" y="24511"/>
                </a:cubicBezTo>
                <a:cubicBezTo>
                  <a:pt x="35267" y="25654"/>
                  <a:pt x="37020" y="27178"/>
                  <a:pt x="38366" y="28955"/>
                </a:cubicBezTo>
                <a:lnTo>
                  <a:pt x="38366"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Freeform 3"/>
          <p:cNvSpPr/>
          <p:nvPr/>
        </p:nvSpPr>
        <p:spPr>
          <a:xfrm>
            <a:off x="1027976" y="4401565"/>
            <a:ext cx="60998" cy="75946"/>
          </a:xfrm>
          <a:custGeom>
            <a:avLst/>
            <a:gdLst>
              <a:gd name="connsiteX0" fmla="*/ 6350 w 60998"/>
              <a:gd name="connsiteY0" fmla="*/ 6350 h 75946"/>
              <a:gd name="connsiteX1" fmla="*/ 30213 w 60998"/>
              <a:gd name="connsiteY1" fmla="*/ 6350 h 75946"/>
              <a:gd name="connsiteX2" fmla="*/ 39839 w 60998"/>
              <a:gd name="connsiteY2" fmla="*/ 6858 h 75946"/>
              <a:gd name="connsiteX3" fmla="*/ 47650 w 60998"/>
              <a:gd name="connsiteY3" fmla="*/ 9905 h 75946"/>
              <a:gd name="connsiteX4" fmla="*/ 52717 w 60998"/>
              <a:gd name="connsiteY4" fmla="*/ 16002 h 75946"/>
              <a:gd name="connsiteX5" fmla="*/ 54648 w 60998"/>
              <a:gd name="connsiteY5" fmla="*/ 24638 h 75946"/>
              <a:gd name="connsiteX6" fmla="*/ 49504 w 60998"/>
              <a:gd name="connsiteY6" fmla="*/ 38227 h 75946"/>
              <a:gd name="connsiteX7" fmla="*/ 30949 w 60998"/>
              <a:gd name="connsiteY7" fmla="*/ 43815 h 75946"/>
              <a:gd name="connsiteX8" fmla="*/ 14719 w 60998"/>
              <a:gd name="connsiteY8" fmla="*/ 43815 h 75946"/>
              <a:gd name="connsiteX9" fmla="*/ 14719 w 60998"/>
              <a:gd name="connsiteY9" fmla="*/ 69596 h 75946"/>
              <a:gd name="connsiteX10" fmla="*/ 6350 w 60998"/>
              <a:gd name="connsiteY10" fmla="*/ 69596 h 75946"/>
              <a:gd name="connsiteX11" fmla="*/ 6350 w 60998"/>
              <a:gd name="connsiteY11" fmla="*/ 6350 h 759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60998" h="75946">
                <a:moveTo>
                  <a:pt x="6350" y="6350"/>
                </a:moveTo>
                <a:lnTo>
                  <a:pt x="30213" y="6350"/>
                </a:lnTo>
                <a:cubicBezTo>
                  <a:pt x="34416" y="6350"/>
                  <a:pt x="37617" y="6477"/>
                  <a:pt x="39839" y="6858"/>
                </a:cubicBezTo>
                <a:cubicBezTo>
                  <a:pt x="42951" y="7493"/>
                  <a:pt x="45554" y="8382"/>
                  <a:pt x="47650" y="9905"/>
                </a:cubicBezTo>
                <a:cubicBezTo>
                  <a:pt x="49745" y="11303"/>
                  <a:pt x="51434" y="13335"/>
                  <a:pt x="52717" y="16002"/>
                </a:cubicBezTo>
                <a:cubicBezTo>
                  <a:pt x="54000" y="18542"/>
                  <a:pt x="54648" y="21463"/>
                  <a:pt x="54648" y="24638"/>
                </a:cubicBezTo>
                <a:cubicBezTo>
                  <a:pt x="54648" y="29972"/>
                  <a:pt x="52933" y="34544"/>
                  <a:pt x="49504" y="38227"/>
                </a:cubicBezTo>
                <a:cubicBezTo>
                  <a:pt x="46075" y="42037"/>
                  <a:pt x="39890" y="43815"/>
                  <a:pt x="30949" y="43815"/>
                </a:cubicBezTo>
                <a:lnTo>
                  <a:pt x="14719" y="43815"/>
                </a:lnTo>
                <a:lnTo>
                  <a:pt x="14719" y="69596"/>
                </a:lnTo>
                <a:lnTo>
                  <a:pt x="6350" y="69596"/>
                </a:lnTo>
                <a:lnTo>
                  <a:pt x="6350" y="6350"/>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Freeform 3"/>
          <p:cNvSpPr/>
          <p:nvPr/>
        </p:nvSpPr>
        <p:spPr>
          <a:xfrm>
            <a:off x="1207058" y="4530978"/>
            <a:ext cx="37249" cy="46863"/>
          </a:xfrm>
          <a:custGeom>
            <a:avLst/>
            <a:gdLst>
              <a:gd name="connsiteX0" fmla="*/ 21590 w 37249"/>
              <a:gd name="connsiteY0" fmla="*/ 0 h 46863"/>
              <a:gd name="connsiteX1" fmla="*/ 29210 w 37249"/>
              <a:gd name="connsiteY1" fmla="*/ 1524 h 46863"/>
              <a:gd name="connsiteX2" fmla="*/ 34404 w 37249"/>
              <a:gd name="connsiteY2" fmla="*/ 5334 h 46863"/>
              <a:gd name="connsiteX3" fmla="*/ 36817 w 37249"/>
              <a:gd name="connsiteY3" fmla="*/ 11176 h 46863"/>
              <a:gd name="connsiteX4" fmla="*/ 37249 w 37249"/>
              <a:gd name="connsiteY4" fmla="*/ 18669 h 46863"/>
              <a:gd name="connsiteX5" fmla="*/ 37249 w 37249"/>
              <a:gd name="connsiteY5" fmla="*/ 46863 h 46863"/>
              <a:gd name="connsiteX6" fmla="*/ 29489 w 37249"/>
              <a:gd name="connsiteY6" fmla="*/ 46863 h 46863"/>
              <a:gd name="connsiteX7" fmla="*/ 29489 w 37249"/>
              <a:gd name="connsiteY7" fmla="*/ 18923 h 46863"/>
              <a:gd name="connsiteX8" fmla="*/ 28575 w 37249"/>
              <a:gd name="connsiteY8" fmla="*/ 11811 h 46863"/>
              <a:gd name="connsiteX9" fmla="*/ 25361 w 37249"/>
              <a:gd name="connsiteY9" fmla="*/ 8128 h 46863"/>
              <a:gd name="connsiteX10" fmla="*/ 19951 w 37249"/>
              <a:gd name="connsiteY10" fmla="*/ 6730 h 46863"/>
              <a:gd name="connsiteX11" fmla="*/ 11379 w 37249"/>
              <a:gd name="connsiteY11" fmla="*/ 9905 h 46863"/>
              <a:gd name="connsiteX12" fmla="*/ 7772 w 37249"/>
              <a:gd name="connsiteY12" fmla="*/ 21844 h 46863"/>
              <a:gd name="connsiteX13" fmla="*/ 7772 w 37249"/>
              <a:gd name="connsiteY13" fmla="*/ 46863 h 46863"/>
              <a:gd name="connsiteX14" fmla="*/ 0 w 37249"/>
              <a:gd name="connsiteY14" fmla="*/ 46863 h 46863"/>
              <a:gd name="connsiteX15" fmla="*/ 0 w 37249"/>
              <a:gd name="connsiteY15" fmla="*/ 1016 h 46863"/>
              <a:gd name="connsiteX16" fmla="*/ 6997 w 37249"/>
              <a:gd name="connsiteY16" fmla="*/ 1016 h 46863"/>
              <a:gd name="connsiteX17" fmla="*/ 6997 w 37249"/>
              <a:gd name="connsiteY17" fmla="*/ 7492 h 46863"/>
              <a:gd name="connsiteX18" fmla="*/ 21590 w 37249"/>
              <a:gd name="connsiteY18" fmla="*/ 0 h 468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37249" h="46863">
                <a:moveTo>
                  <a:pt x="21590" y="0"/>
                </a:moveTo>
                <a:cubicBezTo>
                  <a:pt x="24345" y="0"/>
                  <a:pt x="26885" y="508"/>
                  <a:pt x="29210" y="1524"/>
                </a:cubicBezTo>
                <a:cubicBezTo>
                  <a:pt x="31521" y="2413"/>
                  <a:pt x="33248" y="3810"/>
                  <a:pt x="34404" y="5334"/>
                </a:cubicBezTo>
                <a:cubicBezTo>
                  <a:pt x="35560" y="6985"/>
                  <a:pt x="36360" y="8890"/>
                  <a:pt x="36817" y="11176"/>
                </a:cubicBezTo>
                <a:cubicBezTo>
                  <a:pt x="37109" y="12573"/>
                  <a:pt x="37249" y="15113"/>
                  <a:pt x="37249" y="18669"/>
                </a:cubicBezTo>
                <a:lnTo>
                  <a:pt x="37249" y="46863"/>
                </a:lnTo>
                <a:lnTo>
                  <a:pt x="29489" y="46863"/>
                </a:lnTo>
                <a:lnTo>
                  <a:pt x="29489" y="18923"/>
                </a:lnTo>
                <a:cubicBezTo>
                  <a:pt x="29489" y="15748"/>
                  <a:pt x="29184" y="13461"/>
                  <a:pt x="28575" y="11811"/>
                </a:cubicBezTo>
                <a:cubicBezTo>
                  <a:pt x="27978" y="10286"/>
                  <a:pt x="26898" y="9017"/>
                  <a:pt x="25361" y="8128"/>
                </a:cubicBezTo>
                <a:cubicBezTo>
                  <a:pt x="23825" y="7239"/>
                  <a:pt x="22021" y="6730"/>
                  <a:pt x="19951" y="6730"/>
                </a:cubicBezTo>
                <a:cubicBezTo>
                  <a:pt x="16636" y="6730"/>
                  <a:pt x="13779" y="7747"/>
                  <a:pt x="11379" y="9905"/>
                </a:cubicBezTo>
                <a:cubicBezTo>
                  <a:pt x="8978" y="11938"/>
                  <a:pt x="7772" y="16002"/>
                  <a:pt x="7772" y="21844"/>
                </a:cubicBezTo>
                <a:lnTo>
                  <a:pt x="7772" y="46863"/>
                </a:lnTo>
                <a:lnTo>
                  <a:pt x="0" y="46863"/>
                </a:lnTo>
                <a:lnTo>
                  <a:pt x="0" y="1016"/>
                </a:lnTo>
                <a:lnTo>
                  <a:pt x="6997" y="1016"/>
                </a:lnTo>
                <a:lnTo>
                  <a:pt x="6997" y="7492"/>
                </a:lnTo>
                <a:cubicBezTo>
                  <a:pt x="10363" y="2540"/>
                  <a:pt x="15227" y="0"/>
                  <a:pt x="21590" y="0"/>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Freeform 3"/>
          <p:cNvSpPr/>
          <p:nvPr/>
        </p:nvSpPr>
        <p:spPr>
          <a:xfrm>
            <a:off x="1200708" y="4524628"/>
            <a:ext cx="49949" cy="59563"/>
          </a:xfrm>
          <a:custGeom>
            <a:avLst/>
            <a:gdLst>
              <a:gd name="connsiteX0" fmla="*/ 27940 w 49949"/>
              <a:gd name="connsiteY0" fmla="*/ 6350 h 59563"/>
              <a:gd name="connsiteX1" fmla="*/ 35560 w 49949"/>
              <a:gd name="connsiteY1" fmla="*/ 7874 h 59563"/>
              <a:gd name="connsiteX2" fmla="*/ 40754 w 49949"/>
              <a:gd name="connsiteY2" fmla="*/ 11684 h 59563"/>
              <a:gd name="connsiteX3" fmla="*/ 43167 w 49949"/>
              <a:gd name="connsiteY3" fmla="*/ 17526 h 59563"/>
              <a:gd name="connsiteX4" fmla="*/ 43599 w 49949"/>
              <a:gd name="connsiteY4" fmla="*/ 25019 h 59563"/>
              <a:gd name="connsiteX5" fmla="*/ 43599 w 49949"/>
              <a:gd name="connsiteY5" fmla="*/ 53213 h 59563"/>
              <a:gd name="connsiteX6" fmla="*/ 35839 w 49949"/>
              <a:gd name="connsiteY6" fmla="*/ 53213 h 59563"/>
              <a:gd name="connsiteX7" fmla="*/ 35839 w 49949"/>
              <a:gd name="connsiteY7" fmla="*/ 25273 h 59563"/>
              <a:gd name="connsiteX8" fmla="*/ 34925 w 49949"/>
              <a:gd name="connsiteY8" fmla="*/ 18161 h 59563"/>
              <a:gd name="connsiteX9" fmla="*/ 31711 w 49949"/>
              <a:gd name="connsiteY9" fmla="*/ 14478 h 59563"/>
              <a:gd name="connsiteX10" fmla="*/ 26301 w 49949"/>
              <a:gd name="connsiteY10" fmla="*/ 13080 h 59563"/>
              <a:gd name="connsiteX11" fmla="*/ 17729 w 49949"/>
              <a:gd name="connsiteY11" fmla="*/ 16255 h 59563"/>
              <a:gd name="connsiteX12" fmla="*/ 14122 w 49949"/>
              <a:gd name="connsiteY12" fmla="*/ 28194 h 59563"/>
              <a:gd name="connsiteX13" fmla="*/ 14122 w 49949"/>
              <a:gd name="connsiteY13" fmla="*/ 53213 h 59563"/>
              <a:gd name="connsiteX14" fmla="*/ 6350 w 49949"/>
              <a:gd name="connsiteY14" fmla="*/ 53213 h 59563"/>
              <a:gd name="connsiteX15" fmla="*/ 6350 w 49949"/>
              <a:gd name="connsiteY15" fmla="*/ 7366 h 59563"/>
              <a:gd name="connsiteX16" fmla="*/ 13347 w 49949"/>
              <a:gd name="connsiteY16" fmla="*/ 7366 h 59563"/>
              <a:gd name="connsiteX17" fmla="*/ 13347 w 49949"/>
              <a:gd name="connsiteY17" fmla="*/ 13842 h 59563"/>
              <a:gd name="connsiteX18" fmla="*/ 27940 w 49949"/>
              <a:gd name="connsiteY18" fmla="*/ 6350 h 595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49949" h="59563">
                <a:moveTo>
                  <a:pt x="27940" y="6350"/>
                </a:moveTo>
                <a:cubicBezTo>
                  <a:pt x="30695" y="6350"/>
                  <a:pt x="33235" y="6858"/>
                  <a:pt x="35560" y="7874"/>
                </a:cubicBezTo>
                <a:cubicBezTo>
                  <a:pt x="37871" y="8763"/>
                  <a:pt x="39598" y="10160"/>
                  <a:pt x="40754" y="11684"/>
                </a:cubicBezTo>
                <a:cubicBezTo>
                  <a:pt x="41910" y="13335"/>
                  <a:pt x="42710" y="15240"/>
                  <a:pt x="43167" y="17526"/>
                </a:cubicBezTo>
                <a:cubicBezTo>
                  <a:pt x="43459" y="18923"/>
                  <a:pt x="43599" y="21463"/>
                  <a:pt x="43599" y="25019"/>
                </a:cubicBezTo>
                <a:lnTo>
                  <a:pt x="43599" y="53213"/>
                </a:lnTo>
                <a:lnTo>
                  <a:pt x="35839" y="53213"/>
                </a:lnTo>
                <a:lnTo>
                  <a:pt x="35839" y="25273"/>
                </a:lnTo>
                <a:cubicBezTo>
                  <a:pt x="35839" y="22098"/>
                  <a:pt x="35534" y="19811"/>
                  <a:pt x="34925" y="18161"/>
                </a:cubicBezTo>
                <a:cubicBezTo>
                  <a:pt x="34328" y="16636"/>
                  <a:pt x="33248" y="15367"/>
                  <a:pt x="31711" y="14478"/>
                </a:cubicBezTo>
                <a:cubicBezTo>
                  <a:pt x="30175" y="13589"/>
                  <a:pt x="28371" y="13080"/>
                  <a:pt x="26301" y="13080"/>
                </a:cubicBezTo>
                <a:cubicBezTo>
                  <a:pt x="22986" y="13080"/>
                  <a:pt x="20129" y="14097"/>
                  <a:pt x="17729" y="16255"/>
                </a:cubicBezTo>
                <a:cubicBezTo>
                  <a:pt x="15328" y="18288"/>
                  <a:pt x="14122" y="22352"/>
                  <a:pt x="14122" y="28194"/>
                </a:cubicBezTo>
                <a:lnTo>
                  <a:pt x="14122" y="53213"/>
                </a:lnTo>
                <a:lnTo>
                  <a:pt x="6350" y="53213"/>
                </a:lnTo>
                <a:lnTo>
                  <a:pt x="6350" y="7366"/>
                </a:lnTo>
                <a:lnTo>
                  <a:pt x="13347" y="7366"/>
                </a:lnTo>
                <a:lnTo>
                  <a:pt x="13347" y="13842"/>
                </a:lnTo>
                <a:cubicBezTo>
                  <a:pt x="16713" y="8890"/>
                  <a:pt x="21577" y="6350"/>
                  <a:pt x="27940" y="6350"/>
                </a:cubicBez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749300"/>
            <a:ext cx="3517900" cy="2476500"/>
          </a:xfrm>
          <a:prstGeom prst="rect">
            <a:avLst/>
          </a:prstGeom>
          <a:noFill/>
        </p:spPr>
      </p:pic>
      <p:pic>
        <p:nvPicPr>
          <p:cNvPr id="147" name="Picture 3"/>
          <p:cNvPicPr>
            <a:picLocks noChangeAspect="1" noChangeArrowheads="1"/>
          </p:cNvPicPr>
          <p:nvPr/>
        </p:nvPicPr>
        <p:blipFill>
          <a:blip r:embed="rId3"/>
          <a:srcRect/>
          <a:stretch>
            <a:fillRect/>
          </a:stretch>
        </p:blipFill>
        <p:spPr bwMode="auto">
          <a:xfrm>
            <a:off x="812800" y="3556000"/>
            <a:ext cx="3479800" cy="3098800"/>
          </a:xfrm>
          <a:prstGeom prst="rect">
            <a:avLst/>
          </a:prstGeom>
          <a:noFill/>
        </p:spPr>
      </p:pic>
      <p:sp>
        <p:nvSpPr>
          <p:cNvPr id="148" name="TextBox 1"/>
          <p:cNvSpPr txBox="1"/>
          <p:nvPr/>
        </p:nvSpPr>
        <p:spPr>
          <a:xfrm>
            <a:off x="5473700" y="1562100"/>
            <a:ext cx="50800" cy="13589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500"/>
              </a:lnSpc>
            </a:pPr>
            <a:r>
              <a:rPr lang="en-US" altLang="zh-CN" sz="60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500"/>
              </a:lnSpc>
            </a:pPr>
            <a:r>
              <a:rPr lang="en-US" altLang="zh-CN" sz="60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500"/>
              </a:lnSpc>
            </a:pPr>
            <a:r>
              <a:rPr lang="en-US" altLang="zh-CN" sz="60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5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49" name="TextBox 1"/>
          <p:cNvSpPr txBox="1"/>
          <p:nvPr/>
        </p:nvSpPr>
        <p:spPr>
          <a:xfrm>
            <a:off x="5702300" y="1473200"/>
            <a:ext cx="2133600" cy="14732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开业时间：</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1991年</a:t>
            </a:r>
          </a:p>
          <a:p>
            <a:pPr>
              <a:lnSpc>
                <a:spcPts val="2500"/>
              </a:lnSpc>
            </a:pPr>
            <a:r>
              <a:rPr lang="en-US" altLang="zh-CN" sz="1200" dirty="0">
                <a:solidFill>
                  <a:srgbClr val="000000"/>
                </a:solidFill>
                <a:latin typeface="微软雅黑" panose="020B0503020204020204" pitchFamily="18" charset="-122"/>
                <a:cs typeface="微软雅黑" panose="020B0503020204020204" pitchFamily="18" charset="-122"/>
              </a:rPr>
              <a:t>所处商圈：伦敦陶尔哈姆莱茨区</a:t>
            </a:r>
          </a:p>
          <a:p>
            <a:pPr>
              <a:lnSpc>
                <a:spcPts val="2500"/>
              </a:lnSpc>
            </a:pPr>
            <a:r>
              <a:rPr lang="en-US" altLang="zh-CN" sz="1200" dirty="0">
                <a:solidFill>
                  <a:srgbClr val="000000"/>
                </a:solidFill>
                <a:latin typeface="微软雅黑" panose="020B0503020204020204" pitchFamily="18" charset="-122"/>
                <a:cs typeface="微软雅黑" panose="020B0503020204020204" pitchFamily="18" charset="-122"/>
              </a:rPr>
              <a:t>商业建筑面积：5.5万平方米</a:t>
            </a:r>
          </a:p>
          <a:p>
            <a:pPr>
              <a:lnSpc>
                <a:spcPts val="2500"/>
              </a:lnSpc>
            </a:pPr>
            <a:r>
              <a:rPr lang="en-US" altLang="zh-CN" sz="1200" dirty="0">
                <a:solidFill>
                  <a:srgbClr val="000000"/>
                </a:solidFill>
                <a:latin typeface="微软雅黑" panose="020B0503020204020204" pitchFamily="18" charset="-122"/>
                <a:cs typeface="微软雅黑" panose="020B0503020204020204" pitchFamily="18" charset="-122"/>
              </a:rPr>
              <a:t>停车位：2911个</a:t>
            </a:r>
          </a:p>
          <a:p>
            <a:pPr>
              <a:lnSpc>
                <a:spcPts val="2500"/>
              </a:lnSpc>
            </a:pPr>
            <a:r>
              <a:rPr lang="en-US" altLang="zh-CN" sz="1200" dirty="0">
                <a:solidFill>
                  <a:srgbClr val="000000"/>
                </a:solidFill>
                <a:latin typeface="微软雅黑" panose="020B0503020204020204" pitchFamily="18" charset="-122"/>
                <a:cs typeface="微软雅黑" panose="020B0503020204020204" pitchFamily="18" charset="-122"/>
              </a:rPr>
              <a:t>商业形式：以地下商业街为主</a:t>
            </a:r>
          </a:p>
        </p:txBody>
      </p:sp>
      <p:sp>
        <p:nvSpPr>
          <p:cNvPr id="150" name="TextBox 1"/>
          <p:cNvSpPr txBox="1"/>
          <p:nvPr/>
        </p:nvSpPr>
        <p:spPr>
          <a:xfrm>
            <a:off x="4584700" y="3365500"/>
            <a:ext cx="4127500" cy="7874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项目描述：</a:t>
            </a:r>
          </a:p>
          <a:p>
            <a:pPr>
              <a:lnSpc>
                <a:spcPts val="2500"/>
              </a:lnSpc>
            </a:pPr>
            <a:r>
              <a:rPr lang="en-US" altLang="zh-CN" sz="6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金丝雀码头（Canary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Wharf）坐落于伦敦道格斯岛的多克</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兰区（Docklands）。</a:t>
            </a:r>
          </a:p>
        </p:txBody>
      </p:sp>
      <p:sp>
        <p:nvSpPr>
          <p:cNvPr id="151" name="TextBox 1"/>
          <p:cNvSpPr txBox="1"/>
          <p:nvPr/>
        </p:nvSpPr>
        <p:spPr>
          <a:xfrm>
            <a:off x="4584700" y="43434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52" name="TextBox 1"/>
          <p:cNvSpPr txBox="1"/>
          <p:nvPr/>
        </p:nvSpPr>
        <p:spPr>
          <a:xfrm>
            <a:off x="4813300" y="4254500"/>
            <a:ext cx="3810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金丝雀码头云集了伦敦众多银行的总部、分部和商业巨头</a:t>
            </a:r>
          </a:p>
        </p:txBody>
      </p:sp>
      <p:sp>
        <p:nvSpPr>
          <p:cNvPr id="153" name="TextBox 1"/>
          <p:cNvSpPr txBox="1"/>
          <p:nvPr/>
        </p:nvSpPr>
        <p:spPr>
          <a:xfrm>
            <a:off x="1016000" y="4597400"/>
            <a:ext cx="7683500" cy="2273300"/>
          </a:xfrm>
          <a:prstGeom prst="rect">
            <a:avLst/>
          </a:prstGeom>
          <a:noFill/>
        </p:spPr>
        <p:txBody>
          <a:bodyPr wrap="none" lIns="0" tIns="0" rIns="0" rtlCol="0">
            <a:spAutoFit/>
          </a:bodyPr>
          <a:lstStyle/>
          <a:p>
            <a:pPr>
              <a:lnSpc>
                <a:spcPts val="1500"/>
              </a:lnSpc>
              <a:tabLst>
                <a:tab pos="3568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的总公司——汇丰银行、花旗银行、巴克莱银行以及英格兰</a:t>
            </a:r>
          </a:p>
          <a:p>
            <a:pPr>
              <a:lnSpc>
                <a:spcPts val="2100"/>
              </a:lnSpc>
              <a:tabLst>
                <a:tab pos="3568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银行、渣打银行、以及每日电讯、独立报、路透社和镜报等都</a:t>
            </a:r>
          </a:p>
          <a:p>
            <a:pPr>
              <a:lnSpc>
                <a:spcPts val="2100"/>
              </a:lnSpc>
              <a:tabLst>
                <a:tab pos="3568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落户于该项目，已经成为伦敦的新兴CBD。</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35687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110</a:t>
            </a:r>
          </a:p>
        </p:txBody>
      </p:sp>
      <p:sp>
        <p:nvSpPr>
          <p:cNvPr id="154" name="TextBox 1"/>
          <p:cNvSpPr txBox="1"/>
          <p:nvPr/>
        </p:nvSpPr>
        <p:spPr>
          <a:xfrm>
            <a:off x="4521200" y="889000"/>
            <a:ext cx="12446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项目基本信息：</a:t>
            </a:r>
          </a:p>
        </p:txBody>
      </p:sp>
      <p:sp>
        <p:nvSpPr>
          <p:cNvPr id="155" name="TextBox 1"/>
          <p:cNvSpPr txBox="1"/>
          <p:nvPr/>
        </p:nvSpPr>
        <p:spPr>
          <a:xfrm>
            <a:off x="3124200" y="825500"/>
            <a:ext cx="1066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大伦敦地区地图</a:t>
            </a:r>
          </a:p>
        </p:txBody>
      </p:sp>
      <p:sp>
        <p:nvSpPr>
          <p:cNvPr id="156" name="TextBox 1"/>
          <p:cNvSpPr txBox="1"/>
          <p:nvPr/>
        </p:nvSpPr>
        <p:spPr>
          <a:xfrm>
            <a:off x="749300" y="3467100"/>
            <a:ext cx="1371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伦敦主要商务区分布</a:t>
            </a:r>
          </a:p>
        </p:txBody>
      </p:sp>
      <p:sp>
        <p:nvSpPr>
          <p:cNvPr id="157" name="TextBox 1"/>
          <p:cNvSpPr txBox="1"/>
          <p:nvPr/>
        </p:nvSpPr>
        <p:spPr>
          <a:xfrm>
            <a:off x="3835400" y="38100"/>
            <a:ext cx="5054600" cy="457200"/>
          </a:xfrm>
          <a:prstGeom prst="rect">
            <a:avLst/>
          </a:prstGeom>
          <a:noFill/>
        </p:spPr>
        <p:txBody>
          <a:bodyPr wrap="none" lIns="0" tIns="0" rIns="0" rtlCol="0">
            <a:spAutoFit/>
          </a:bodyPr>
          <a:lstStyle/>
          <a:p>
            <a:pPr>
              <a:lnSpc>
                <a:spcPts val="3600"/>
              </a:lnSpc>
            </a:pP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微软雅黑" panose="020B0503020204020204" pitchFamily="18" charset="-122"/>
                <a:cs typeface="微软雅黑" panose="020B0503020204020204" pitchFamily="18" charset="-122"/>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Wharf）</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781543" y="2380488"/>
            <a:ext cx="890016" cy="530352"/>
          </a:xfrm>
          <a:custGeom>
            <a:avLst/>
            <a:gdLst>
              <a:gd name="connsiteX0" fmla="*/ 12954 w 890016"/>
              <a:gd name="connsiteY0" fmla="*/ 265176 h 530352"/>
              <a:gd name="connsiteX1" fmla="*/ 445008 w 890016"/>
              <a:gd name="connsiteY1" fmla="*/ 12954 h 530352"/>
              <a:gd name="connsiteX2" fmla="*/ 877062 w 890016"/>
              <a:gd name="connsiteY2" fmla="*/ 265176 h 530352"/>
              <a:gd name="connsiteX3" fmla="*/ 445008 w 890016"/>
              <a:gd name="connsiteY3" fmla="*/ 517397 h 530352"/>
              <a:gd name="connsiteX4" fmla="*/ 12954 w 890016"/>
              <a:gd name="connsiteY4" fmla="*/ 265176 h 5303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0016" h="530352">
                <a:moveTo>
                  <a:pt x="12954" y="265176"/>
                </a:moveTo>
                <a:cubicBezTo>
                  <a:pt x="12954" y="125857"/>
                  <a:pt x="206375" y="12954"/>
                  <a:pt x="445008" y="12954"/>
                </a:cubicBezTo>
                <a:cubicBezTo>
                  <a:pt x="683641" y="12954"/>
                  <a:pt x="877062" y="125857"/>
                  <a:pt x="877062" y="265176"/>
                </a:cubicBezTo>
                <a:cubicBezTo>
                  <a:pt x="877062" y="404494"/>
                  <a:pt x="683641" y="517397"/>
                  <a:pt x="445008" y="517397"/>
                </a:cubicBezTo>
                <a:cubicBezTo>
                  <a:pt x="206375" y="517397"/>
                  <a:pt x="12954" y="404494"/>
                  <a:pt x="12954" y="265176"/>
                </a:cubicBezTo>
              </a:path>
            </a:pathLst>
          </a:custGeom>
          <a:solidFill>
            <a:srgbClr val="000000">
              <a:alpha val="0"/>
            </a:srgbClr>
          </a:solidFill>
          <a:ln w="25400">
            <a:solidFill>
              <a:srgbClr val="00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4699000" y="1308100"/>
            <a:ext cx="4102100" cy="2425700"/>
          </a:xfrm>
          <a:prstGeom prst="rect">
            <a:avLst/>
          </a:prstGeom>
          <a:noFill/>
        </p:spPr>
      </p:pic>
      <p:sp>
        <p:nvSpPr>
          <p:cNvPr id="8" name="TextBox 1"/>
          <p:cNvSpPr txBox="1"/>
          <p:nvPr/>
        </p:nvSpPr>
        <p:spPr>
          <a:xfrm>
            <a:off x="1054100" y="1879600"/>
            <a:ext cx="3416300" cy="469900"/>
          </a:xfrm>
          <a:prstGeom prst="rect">
            <a:avLst/>
          </a:prstGeom>
          <a:noFill/>
        </p:spPr>
        <p:txBody>
          <a:bodyPr wrap="none" lIns="0" tIns="0" rIns="0" rtlCol="0">
            <a:spAutoFit/>
          </a:bodyPr>
          <a:lstStyle/>
          <a:p>
            <a:pPr>
              <a:lnSpc>
                <a:spcPts val="1500"/>
              </a:lnSpc>
            </a:pPr>
            <a:r>
              <a:rPr lang="en-US" altLang="zh-CN" sz="6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金丝雀码头曾经是伦敦东部重要的港口，随着经</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济转型，港区逐步没落直至关闭。1980年起，金丝</a:t>
            </a:r>
          </a:p>
        </p:txBody>
      </p:sp>
      <p:sp>
        <p:nvSpPr>
          <p:cNvPr id="9" name="TextBox 1"/>
          <p:cNvSpPr txBox="1"/>
          <p:nvPr/>
        </p:nvSpPr>
        <p:spPr>
          <a:xfrm>
            <a:off x="1054100" y="2425700"/>
            <a:ext cx="3378200" cy="7366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雀码头开始了</a:t>
            </a:r>
            <a:r>
              <a:rPr lang="en-US" altLang="zh-CN" sz="1200" b="1" dirty="0">
                <a:solidFill>
                  <a:srgbClr val="558ED5"/>
                </a:solidFill>
                <a:latin typeface="微软雅黑" panose="020B0503020204020204" pitchFamily="18" charset="-122"/>
                <a:cs typeface="微软雅黑" panose="020B0503020204020204" pitchFamily="18" charset="-122"/>
              </a:rPr>
              <a:t>区域再生</a:t>
            </a:r>
            <a:r>
              <a:rPr lang="en-US" altLang="zh-CN" sz="1200" dirty="0">
                <a:solidFill>
                  <a:srgbClr val="000000"/>
                </a:solidFill>
                <a:latin typeface="微软雅黑" panose="020B0503020204020204" pitchFamily="18" charset="-122"/>
                <a:cs typeface="微软雅黑" panose="020B0503020204020204" pitchFamily="18" charset="-122"/>
              </a:rPr>
              <a:t>计划。经过30多年的建设，</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从一个没有任何商务基础的废旧工业区，发展成为</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伦敦重要的金融商务区。</a:t>
            </a:r>
          </a:p>
        </p:txBody>
      </p:sp>
      <p:sp>
        <p:nvSpPr>
          <p:cNvPr id="10" name="TextBox 1"/>
          <p:cNvSpPr txBox="1"/>
          <p:nvPr/>
        </p:nvSpPr>
        <p:spPr>
          <a:xfrm>
            <a:off x="1054100" y="33655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1" name="TextBox 1"/>
          <p:cNvSpPr txBox="1"/>
          <p:nvPr/>
        </p:nvSpPr>
        <p:spPr>
          <a:xfrm>
            <a:off x="1282700" y="3276600"/>
            <a:ext cx="3200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金丝雀码头开发初期正逢伦敦现代服务业发展的</a:t>
            </a:r>
          </a:p>
        </p:txBody>
      </p:sp>
      <p:sp>
        <p:nvSpPr>
          <p:cNvPr id="12" name="TextBox 1"/>
          <p:cNvSpPr txBox="1"/>
          <p:nvPr/>
        </p:nvSpPr>
        <p:spPr>
          <a:xfrm>
            <a:off x="1054100" y="3556000"/>
            <a:ext cx="3479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黄金时期，而当时伦敦内城传统的金融城（City）为</a:t>
            </a:r>
          </a:p>
        </p:txBody>
      </p:sp>
      <p:sp>
        <p:nvSpPr>
          <p:cNvPr id="13" name="TextBox 1"/>
          <p:cNvSpPr txBox="1"/>
          <p:nvPr/>
        </p:nvSpPr>
        <p:spPr>
          <a:xfrm>
            <a:off x="1054100" y="3860800"/>
            <a:ext cx="3352800" cy="1016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防止历史特质被破坏受到严格的开发控制。而作为</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全球金融中心的伦敦迫切需要</a:t>
            </a:r>
            <a:r>
              <a:rPr lang="en-US" altLang="zh-CN" sz="1200" b="1" dirty="0">
                <a:solidFill>
                  <a:srgbClr val="558ED5"/>
                </a:solidFill>
                <a:latin typeface="微软雅黑" panose="020B0503020204020204" pitchFamily="18" charset="-122"/>
                <a:cs typeface="微软雅黑" panose="020B0503020204020204" pitchFamily="18" charset="-122"/>
              </a:rPr>
              <a:t>新的适应城市发展的</a:t>
            </a:r>
          </a:p>
          <a:p>
            <a:pPr>
              <a:lnSpc>
                <a:spcPts val="2100"/>
              </a:lnSpc>
            </a:pPr>
            <a:r>
              <a:rPr lang="en-US" altLang="zh-CN" sz="1200" b="1" dirty="0">
                <a:solidFill>
                  <a:srgbClr val="558ED5"/>
                </a:solidFill>
                <a:latin typeface="微软雅黑" panose="020B0503020204020204" pitchFamily="18" charset="-122"/>
                <a:cs typeface="微软雅黑" panose="020B0503020204020204" pitchFamily="18" charset="-122"/>
              </a:rPr>
              <a:t>功能空间</a:t>
            </a:r>
            <a:r>
              <a:rPr lang="en-US" altLang="zh-CN" sz="1200" dirty="0">
                <a:solidFill>
                  <a:srgbClr val="000000"/>
                </a:solidFill>
                <a:latin typeface="微软雅黑" panose="020B0503020204020204" pitchFamily="18" charset="-122"/>
                <a:cs typeface="微软雅黑" panose="020B0503020204020204" pitchFamily="18" charset="-122"/>
              </a:rPr>
              <a:t>，这为金丝雀码头项目的商务办公发展提</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供了良好的契机。</a:t>
            </a:r>
          </a:p>
        </p:txBody>
      </p:sp>
      <p:sp>
        <p:nvSpPr>
          <p:cNvPr id="14" name="TextBox 1"/>
          <p:cNvSpPr txBox="1"/>
          <p:nvPr/>
        </p:nvSpPr>
        <p:spPr>
          <a:xfrm>
            <a:off x="1054100" y="5067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5" name="TextBox 1"/>
          <p:cNvSpPr txBox="1"/>
          <p:nvPr/>
        </p:nvSpPr>
        <p:spPr>
          <a:xfrm>
            <a:off x="1282700" y="4978400"/>
            <a:ext cx="3200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除此之外，大型轨道交通的建成，解决了项目与</a:t>
            </a:r>
          </a:p>
        </p:txBody>
      </p:sp>
      <p:sp>
        <p:nvSpPr>
          <p:cNvPr id="16" name="TextBox 1"/>
          <p:cNvSpPr txBox="1"/>
          <p:nvPr/>
        </p:nvSpPr>
        <p:spPr>
          <a:xfrm>
            <a:off x="1016000" y="5295900"/>
            <a:ext cx="3390900" cy="1549400"/>
          </a:xfrm>
          <a:prstGeom prst="rect">
            <a:avLst/>
          </a:prstGeom>
          <a:noFill/>
        </p:spPr>
        <p:txBody>
          <a:bodyPr wrap="none" lIns="0" tIns="0" rIns="0" rtlCol="0">
            <a:spAutoFit/>
          </a:bodyPr>
          <a:lstStyle/>
          <a:p>
            <a:pPr>
              <a:lnSpc>
                <a:spcPts val="15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城市交通体系的阻隔，当地政府对项目也提供了大</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力的行政支持，包括基础设施、土地及优惠的政策</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等，这些都是促进金丝雀码头成功发展的重要因</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素。</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38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111</a:t>
            </a:r>
          </a:p>
        </p:txBody>
      </p:sp>
      <p:sp>
        <p:nvSpPr>
          <p:cNvPr id="17" name="TextBox 1"/>
          <p:cNvSpPr txBox="1"/>
          <p:nvPr/>
        </p:nvSpPr>
        <p:spPr>
          <a:xfrm>
            <a:off x="5778500" y="2921000"/>
            <a:ext cx="381000" cy="76200"/>
          </a:xfrm>
          <a:prstGeom prst="rect">
            <a:avLst/>
          </a:prstGeom>
          <a:noFill/>
        </p:spPr>
        <p:txBody>
          <a:bodyPr wrap="none" lIns="0" tIns="0" rIns="0" rtlCol="0">
            <a:spAutoFit/>
          </a:bodyPr>
          <a:lstStyle/>
          <a:p>
            <a:pPr>
              <a:lnSpc>
                <a:spcPts val="600"/>
              </a:lnSpc>
            </a:pPr>
            <a:r>
              <a:rPr lang="en-US" altLang="zh-CN" sz="695" dirty="0">
                <a:solidFill>
                  <a:srgbClr val="000000"/>
                </a:solidFill>
                <a:latin typeface="Times New Roman" panose="02020603050405020304" pitchFamily="18" charset="0"/>
                <a:cs typeface="Times New Roman" panose="02020603050405020304" pitchFamily="18" charset="0"/>
              </a:rPr>
              <a:t>West</a:t>
            </a:r>
            <a:r>
              <a:rPr lang="en-US" altLang="zh-CN" sz="695" dirty="0">
                <a:latin typeface="Times New Roman" panose="02020603050405020304" pitchFamily="18" charset="0"/>
                <a:cs typeface="Times New Roman" panose="02020603050405020304" pitchFamily="18" charset="0"/>
              </a:rPr>
              <a:t> </a:t>
            </a:r>
            <a:r>
              <a:rPr lang="en-US" altLang="zh-CN" sz="695" dirty="0">
                <a:solidFill>
                  <a:srgbClr val="000000"/>
                </a:solidFill>
                <a:latin typeface="Times New Roman" panose="02020603050405020304" pitchFamily="18" charset="0"/>
                <a:cs typeface="Times New Roman" panose="02020603050405020304" pitchFamily="18" charset="0"/>
              </a:rPr>
              <a:t>End</a:t>
            </a:r>
          </a:p>
        </p:txBody>
      </p:sp>
      <p:sp>
        <p:nvSpPr>
          <p:cNvPr id="18" name="TextBox 1"/>
          <p:cNvSpPr txBox="1"/>
          <p:nvPr/>
        </p:nvSpPr>
        <p:spPr>
          <a:xfrm>
            <a:off x="6197600" y="2362200"/>
            <a:ext cx="203200" cy="177800"/>
          </a:xfrm>
          <a:prstGeom prst="rect">
            <a:avLst/>
          </a:prstGeom>
          <a:noFill/>
        </p:spPr>
        <p:txBody>
          <a:bodyPr wrap="none" lIns="0" tIns="0" rIns="0" rtlCol="0">
            <a:spAutoFit/>
          </a:bodyPr>
          <a:lstStyle/>
          <a:p>
            <a:pPr>
              <a:lnSpc>
                <a:spcPts val="600"/>
              </a:lnSpc>
              <a:tabLst>
                <a:tab pos="38100" algn="l"/>
              </a:tabLst>
            </a:pPr>
            <a:r>
              <a:rPr lang="en-US" altLang="zh-CN" dirty="0"/>
              <a:t>	</a:t>
            </a:r>
            <a:r>
              <a:rPr lang="en-US" altLang="zh-CN" sz="695" dirty="0">
                <a:solidFill>
                  <a:srgbClr val="000000"/>
                </a:solidFill>
                <a:latin typeface="Times New Roman" panose="02020603050405020304" pitchFamily="18" charset="0"/>
                <a:cs typeface="Times New Roman" panose="02020603050405020304" pitchFamily="18" charset="0"/>
              </a:rPr>
              <a:t>Mid</a:t>
            </a:r>
          </a:p>
          <a:p>
            <a:pPr>
              <a:lnSpc>
                <a:spcPts val="800"/>
              </a:lnSpc>
              <a:tabLst>
                <a:tab pos="38100" algn="l"/>
              </a:tabLst>
            </a:pPr>
            <a:r>
              <a:rPr lang="en-US" altLang="zh-CN" sz="695" dirty="0">
                <a:solidFill>
                  <a:srgbClr val="000000"/>
                </a:solidFill>
                <a:latin typeface="Times New Roman" panose="02020603050405020304" pitchFamily="18" charset="0"/>
                <a:cs typeface="Times New Roman" panose="02020603050405020304" pitchFamily="18" charset="0"/>
              </a:rPr>
              <a:t>Town</a:t>
            </a:r>
          </a:p>
        </p:txBody>
      </p:sp>
      <p:sp>
        <p:nvSpPr>
          <p:cNvPr id="19" name="TextBox 1"/>
          <p:cNvSpPr txBox="1"/>
          <p:nvPr/>
        </p:nvSpPr>
        <p:spPr>
          <a:xfrm>
            <a:off x="7962900" y="2540000"/>
            <a:ext cx="469900" cy="215900"/>
          </a:xfrm>
          <a:prstGeom prst="rect">
            <a:avLst/>
          </a:prstGeom>
          <a:noFill/>
        </p:spPr>
        <p:txBody>
          <a:bodyPr wrap="none" lIns="0" tIns="0" rIns="0" rtlCol="0">
            <a:spAutoFit/>
          </a:bodyPr>
          <a:lstStyle/>
          <a:p>
            <a:pPr>
              <a:lnSpc>
                <a:spcPts val="600"/>
              </a:lnSpc>
              <a:tabLst>
                <a:tab pos="38100" algn="l"/>
              </a:tabLst>
            </a:pPr>
            <a:r>
              <a:rPr lang="en-US" altLang="zh-CN" dirty="0"/>
              <a:t>	</a:t>
            </a:r>
            <a:r>
              <a:rPr lang="en-US" altLang="zh-CN" sz="695" dirty="0">
                <a:solidFill>
                  <a:srgbClr val="000000"/>
                </a:solidFill>
                <a:latin typeface="Times New Roman" panose="02020603050405020304" pitchFamily="18" charset="0"/>
                <a:cs typeface="Times New Roman" panose="02020603050405020304" pitchFamily="18" charset="0"/>
              </a:rPr>
              <a:t>Docklands</a:t>
            </a:r>
          </a:p>
          <a:p>
            <a:pPr>
              <a:lnSpc>
                <a:spcPts val="1000"/>
              </a:lnSpc>
              <a:tabLst>
                <a:tab pos="38100" algn="l"/>
              </a:tabLst>
            </a:pPr>
            <a:r>
              <a:rPr lang="en-US" altLang="zh-CN" sz="600" dirty="0">
                <a:solidFill>
                  <a:srgbClr val="000000"/>
                </a:solidFill>
                <a:latin typeface="Times New Roman" panose="02020603050405020304" pitchFamily="18" charset="0"/>
                <a:cs typeface="Times New Roman" panose="02020603050405020304" pitchFamily="18" charset="0"/>
              </a:rPr>
              <a:t>Canary</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Times New Roman" panose="02020603050405020304" pitchFamily="18" charset="0"/>
                <a:cs typeface="Times New Roman" panose="02020603050405020304" pitchFamily="18" charset="0"/>
              </a:rPr>
              <a:t>Wharf</a:t>
            </a:r>
          </a:p>
        </p:txBody>
      </p:sp>
      <p:sp>
        <p:nvSpPr>
          <p:cNvPr id="20" name="TextBox 1"/>
          <p:cNvSpPr txBox="1"/>
          <p:nvPr/>
        </p:nvSpPr>
        <p:spPr>
          <a:xfrm>
            <a:off x="6578600" y="2387600"/>
            <a:ext cx="406400" cy="571500"/>
          </a:xfrm>
          <a:prstGeom prst="rect">
            <a:avLst/>
          </a:prstGeom>
          <a:noFill/>
        </p:spPr>
        <p:txBody>
          <a:bodyPr wrap="none" lIns="0" tIns="0" rIns="0" rtlCol="0">
            <a:spAutoFit/>
          </a:bodyPr>
          <a:lstStyle/>
          <a:p>
            <a:pPr>
              <a:lnSpc>
                <a:spcPts val="600"/>
              </a:lnSpc>
              <a:tabLst>
                <a:tab pos="114300" algn="l"/>
              </a:tabLst>
            </a:pPr>
            <a:r>
              <a:rPr lang="en-US" altLang="zh-CN" dirty="0"/>
              <a:t>	</a:t>
            </a:r>
            <a:r>
              <a:rPr lang="en-US" altLang="zh-CN" sz="695" dirty="0">
                <a:solidFill>
                  <a:srgbClr val="000000"/>
                </a:solidFill>
                <a:latin typeface="Times New Roman" panose="02020603050405020304" pitchFamily="18" charset="0"/>
                <a:cs typeface="Times New Roman" panose="02020603050405020304" pitchFamily="18" charset="0"/>
              </a:rPr>
              <a:t>City</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900"/>
              </a:lnSpc>
              <a:tabLst>
                <a:tab pos="114300" algn="l"/>
              </a:tabLst>
            </a:pPr>
            <a:r>
              <a:rPr lang="en-US" altLang="zh-CN" sz="695" dirty="0">
                <a:solidFill>
                  <a:srgbClr val="000000"/>
                </a:solidFill>
                <a:latin typeface="Times New Roman" panose="02020603050405020304" pitchFamily="18" charset="0"/>
                <a:cs typeface="Times New Roman" panose="02020603050405020304" pitchFamily="18" charset="0"/>
              </a:rPr>
              <a:t>Southwark</a:t>
            </a:r>
          </a:p>
        </p:txBody>
      </p:sp>
      <p:sp>
        <p:nvSpPr>
          <p:cNvPr id="21" name="TextBox 1"/>
          <p:cNvSpPr txBox="1"/>
          <p:nvPr/>
        </p:nvSpPr>
        <p:spPr>
          <a:xfrm>
            <a:off x="7264400" y="2451100"/>
            <a:ext cx="342900" cy="76200"/>
          </a:xfrm>
          <a:prstGeom prst="rect">
            <a:avLst/>
          </a:prstGeom>
          <a:noFill/>
        </p:spPr>
        <p:txBody>
          <a:bodyPr wrap="none" lIns="0" tIns="0" rIns="0" rtlCol="0">
            <a:spAutoFit/>
          </a:bodyPr>
          <a:lstStyle/>
          <a:p>
            <a:pPr>
              <a:lnSpc>
                <a:spcPts val="600"/>
              </a:lnSpc>
            </a:pPr>
            <a:r>
              <a:rPr lang="en-US" altLang="zh-CN" sz="695" dirty="0">
                <a:solidFill>
                  <a:srgbClr val="000000"/>
                </a:solidFill>
                <a:latin typeface="Times New Roman" panose="02020603050405020304" pitchFamily="18" charset="0"/>
                <a:cs typeface="Times New Roman" panose="02020603050405020304" pitchFamily="18" charset="0"/>
              </a:rPr>
              <a:t>East</a:t>
            </a:r>
            <a:r>
              <a:rPr lang="en-US" altLang="zh-CN" sz="695" dirty="0">
                <a:latin typeface="Times New Roman" panose="02020603050405020304" pitchFamily="18" charset="0"/>
                <a:cs typeface="Times New Roman" panose="02020603050405020304" pitchFamily="18" charset="0"/>
              </a:rPr>
              <a:t> </a:t>
            </a:r>
            <a:r>
              <a:rPr lang="en-US" altLang="zh-CN" sz="695" dirty="0">
                <a:solidFill>
                  <a:srgbClr val="000000"/>
                </a:solidFill>
                <a:latin typeface="Times New Roman" panose="02020603050405020304" pitchFamily="18" charset="0"/>
                <a:cs typeface="Times New Roman" panose="02020603050405020304" pitchFamily="18" charset="0"/>
              </a:rPr>
              <a:t>City</a:t>
            </a:r>
          </a:p>
        </p:txBody>
      </p:sp>
      <p:sp>
        <p:nvSpPr>
          <p:cNvPr id="22" name="TextBox 1"/>
          <p:cNvSpPr txBox="1"/>
          <p:nvPr/>
        </p:nvSpPr>
        <p:spPr>
          <a:xfrm>
            <a:off x="6426200" y="1803400"/>
            <a:ext cx="482600" cy="88900"/>
          </a:xfrm>
          <a:prstGeom prst="rect">
            <a:avLst/>
          </a:prstGeom>
          <a:noFill/>
        </p:spPr>
        <p:txBody>
          <a:bodyPr wrap="none" lIns="0" tIns="0" rIns="0" rtlCol="0">
            <a:spAutoFit/>
          </a:bodyPr>
          <a:lstStyle/>
          <a:p>
            <a:pPr>
              <a:lnSpc>
                <a:spcPts val="700"/>
              </a:lnSpc>
            </a:pPr>
            <a:r>
              <a:rPr lang="en-US" altLang="zh-CN" sz="695" dirty="0">
                <a:solidFill>
                  <a:srgbClr val="000000"/>
                </a:solidFill>
                <a:latin typeface="Times New Roman" panose="02020603050405020304" pitchFamily="18" charset="0"/>
                <a:cs typeface="Times New Roman" panose="02020603050405020304" pitchFamily="18" charset="0"/>
              </a:rPr>
              <a:t>King’s</a:t>
            </a:r>
            <a:r>
              <a:rPr lang="en-US" altLang="zh-CN" sz="695" dirty="0">
                <a:latin typeface="Times New Roman" panose="02020603050405020304" pitchFamily="18" charset="0"/>
                <a:cs typeface="Times New Roman" panose="02020603050405020304" pitchFamily="18" charset="0"/>
              </a:rPr>
              <a:t> </a:t>
            </a:r>
            <a:r>
              <a:rPr lang="en-US" altLang="zh-CN" sz="695" dirty="0">
                <a:solidFill>
                  <a:srgbClr val="000000"/>
                </a:solidFill>
                <a:latin typeface="Times New Roman" panose="02020603050405020304" pitchFamily="18" charset="0"/>
                <a:cs typeface="Times New Roman" panose="02020603050405020304" pitchFamily="18" charset="0"/>
              </a:rPr>
              <a:t>Cross</a:t>
            </a:r>
          </a:p>
        </p:txBody>
      </p:sp>
      <p:sp>
        <p:nvSpPr>
          <p:cNvPr id="23" name="TextBox 1"/>
          <p:cNvSpPr txBox="1"/>
          <p:nvPr/>
        </p:nvSpPr>
        <p:spPr>
          <a:xfrm>
            <a:off x="5689600" y="1981200"/>
            <a:ext cx="330200" cy="76200"/>
          </a:xfrm>
          <a:prstGeom prst="rect">
            <a:avLst/>
          </a:prstGeom>
          <a:noFill/>
        </p:spPr>
        <p:txBody>
          <a:bodyPr wrap="none" lIns="0" tIns="0" rIns="0" rtlCol="0">
            <a:spAutoFit/>
          </a:bodyPr>
          <a:lstStyle/>
          <a:p>
            <a:pPr>
              <a:lnSpc>
                <a:spcPts val="600"/>
              </a:lnSpc>
            </a:pPr>
            <a:r>
              <a:rPr lang="en-US" altLang="zh-CN" sz="695" dirty="0">
                <a:solidFill>
                  <a:srgbClr val="000000"/>
                </a:solidFill>
                <a:latin typeface="Times New Roman" panose="02020603050405020304" pitchFamily="18" charset="0"/>
                <a:cs typeface="Times New Roman" panose="02020603050405020304" pitchFamily="18" charset="0"/>
              </a:rPr>
              <a:t>Camden</a:t>
            </a:r>
          </a:p>
        </p:txBody>
      </p:sp>
      <p:sp>
        <p:nvSpPr>
          <p:cNvPr id="24" name="TextBox 1"/>
          <p:cNvSpPr txBox="1"/>
          <p:nvPr/>
        </p:nvSpPr>
        <p:spPr>
          <a:xfrm>
            <a:off x="5232400" y="3200400"/>
            <a:ext cx="431800" cy="76200"/>
          </a:xfrm>
          <a:prstGeom prst="rect">
            <a:avLst/>
          </a:prstGeom>
          <a:noFill/>
        </p:spPr>
        <p:txBody>
          <a:bodyPr wrap="none" lIns="0" tIns="0" rIns="0" rtlCol="0">
            <a:spAutoFit/>
          </a:bodyPr>
          <a:lstStyle/>
          <a:p>
            <a:pPr>
              <a:lnSpc>
                <a:spcPts val="600"/>
              </a:lnSpc>
            </a:pPr>
            <a:r>
              <a:rPr lang="en-US" altLang="zh-CN" sz="695" dirty="0">
                <a:solidFill>
                  <a:srgbClr val="000000"/>
                </a:solidFill>
                <a:latin typeface="Times New Roman" panose="02020603050405020304" pitchFamily="18" charset="0"/>
                <a:cs typeface="Times New Roman" panose="02020603050405020304" pitchFamily="18" charset="0"/>
              </a:rPr>
              <a:t>Kensington</a:t>
            </a:r>
          </a:p>
        </p:txBody>
      </p:sp>
      <p:sp>
        <p:nvSpPr>
          <p:cNvPr id="25" name="TextBox 1"/>
          <p:cNvSpPr txBox="1"/>
          <p:nvPr/>
        </p:nvSpPr>
        <p:spPr>
          <a:xfrm>
            <a:off x="5105400" y="2590800"/>
            <a:ext cx="444500" cy="76200"/>
          </a:xfrm>
          <a:prstGeom prst="rect">
            <a:avLst/>
          </a:prstGeom>
          <a:noFill/>
        </p:spPr>
        <p:txBody>
          <a:bodyPr wrap="none" lIns="0" tIns="0" rIns="0" rtlCol="0">
            <a:spAutoFit/>
          </a:bodyPr>
          <a:lstStyle/>
          <a:p>
            <a:pPr>
              <a:lnSpc>
                <a:spcPts val="600"/>
              </a:lnSpc>
            </a:pPr>
            <a:r>
              <a:rPr lang="en-US" altLang="zh-CN" sz="695" dirty="0">
                <a:solidFill>
                  <a:srgbClr val="000000"/>
                </a:solidFill>
                <a:latin typeface="Times New Roman" panose="02020603050405020304" pitchFamily="18" charset="0"/>
                <a:cs typeface="Times New Roman" panose="02020603050405020304" pitchFamily="18" charset="0"/>
              </a:rPr>
              <a:t>Paddington</a:t>
            </a:r>
          </a:p>
        </p:txBody>
      </p:sp>
      <p:sp>
        <p:nvSpPr>
          <p:cNvPr id="26" name="TextBox 1"/>
          <p:cNvSpPr txBox="1"/>
          <p:nvPr/>
        </p:nvSpPr>
        <p:spPr>
          <a:xfrm>
            <a:off x="4787900" y="1282700"/>
            <a:ext cx="1371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伦敦主要商务区分布</a:t>
            </a:r>
          </a:p>
        </p:txBody>
      </p:sp>
      <p:sp>
        <p:nvSpPr>
          <p:cNvPr id="27" name="TextBox 1"/>
          <p:cNvSpPr txBox="1"/>
          <p:nvPr/>
        </p:nvSpPr>
        <p:spPr>
          <a:xfrm>
            <a:off x="4800600" y="4025900"/>
            <a:ext cx="3873500" cy="736600"/>
          </a:xfrm>
          <a:prstGeom prst="rect">
            <a:avLst/>
          </a:prstGeom>
          <a:noFill/>
        </p:spPr>
        <p:txBody>
          <a:bodyPr wrap="none" lIns="0" tIns="0" rIns="0" rtlCol="0">
            <a:spAutoFit/>
          </a:bodyPr>
          <a:lstStyle/>
          <a:p>
            <a:pPr>
              <a:lnSpc>
                <a:spcPts val="1500"/>
              </a:lnSpc>
            </a:pPr>
            <a:r>
              <a:rPr lang="en-US" altLang="zh-CN" sz="6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伦敦传统的商务区集中于内伦敦核心区，集中分布于金</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融城（City）、中城（Mid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Town）和西区（West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End）</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三个区域。其中，金融城（City）是最核心的商务区。</a:t>
            </a:r>
          </a:p>
        </p:txBody>
      </p:sp>
      <p:sp>
        <p:nvSpPr>
          <p:cNvPr id="28" name="TextBox 1"/>
          <p:cNvSpPr txBox="1"/>
          <p:nvPr/>
        </p:nvSpPr>
        <p:spPr>
          <a:xfrm>
            <a:off x="889000" y="63500"/>
            <a:ext cx="7988300" cy="1130300"/>
          </a:xfrm>
          <a:prstGeom prst="rect">
            <a:avLst/>
          </a:prstGeom>
          <a:noFill/>
        </p:spPr>
        <p:txBody>
          <a:bodyPr wrap="none" lIns="0" tIns="0" rIns="0" rtlCol="0">
            <a:spAutoFit/>
          </a:bodyPr>
          <a:lstStyle/>
          <a:p>
            <a:pPr>
              <a:lnSpc>
                <a:spcPts val="3600"/>
              </a:lnSpc>
              <a:tabLst>
                <a:tab pos="29464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微软雅黑" panose="020B0503020204020204" pitchFamily="18" charset="-122"/>
                <a:cs typeface="微软雅黑" panose="020B0503020204020204" pitchFamily="18" charset="-122"/>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Wharf）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2946400" algn="l"/>
              </a:tabLst>
            </a:pPr>
            <a:r>
              <a:rPr lang="en-US" altLang="zh-CN" sz="1600" b="1" dirty="0">
                <a:solidFill>
                  <a:srgbClr val="000000"/>
                </a:solidFill>
                <a:latin typeface="微软雅黑" panose="020B0503020204020204" pitchFamily="18" charset="-122"/>
                <a:cs typeface="微软雅黑" panose="020B0503020204020204" pitchFamily="18" charset="-122"/>
              </a:rPr>
              <a:t>金丝雀码头发展背景</a:t>
            </a:r>
          </a:p>
        </p:txBody>
      </p:sp>
      <p:sp>
        <p:nvSpPr>
          <p:cNvPr id="29" name="TextBox 1"/>
          <p:cNvSpPr txBox="1"/>
          <p:nvPr/>
        </p:nvSpPr>
        <p:spPr>
          <a:xfrm>
            <a:off x="889000" y="1231900"/>
            <a:ext cx="3378200" cy="228600"/>
          </a:xfrm>
          <a:prstGeom prst="rect">
            <a:avLst/>
          </a:prstGeom>
          <a:noFill/>
        </p:spPr>
        <p:txBody>
          <a:bodyPr wrap="none" lIns="0" tIns="0" rIns="0" rtlCol="0">
            <a:spAutoFit/>
          </a:bodyPr>
          <a:lstStyle/>
          <a:p>
            <a:pPr>
              <a:lnSpc>
                <a:spcPts val="1800"/>
              </a:lnSpc>
            </a:pPr>
            <a:r>
              <a:rPr lang="en-US" altLang="zh-CN" sz="1405" b="1" dirty="0">
                <a:solidFill>
                  <a:srgbClr val="558ED5"/>
                </a:solidFill>
                <a:latin typeface="微软雅黑" panose="020B0503020204020204" pitchFamily="18" charset="-122"/>
                <a:cs typeface="微软雅黑" panose="020B0503020204020204" pitchFamily="18" charset="-122"/>
              </a:rPr>
              <a:t>由废弃的港务区逐步发展成为重要的商务区</a:t>
            </a:r>
          </a:p>
        </p:txBody>
      </p:sp>
      <p:sp>
        <p:nvSpPr>
          <p:cNvPr id="30" name="TextBox 1"/>
          <p:cNvSpPr txBox="1"/>
          <p:nvPr/>
        </p:nvSpPr>
        <p:spPr>
          <a:xfrm>
            <a:off x="7835900" y="2019300"/>
            <a:ext cx="762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金丝雀码头</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339595" y="4511039"/>
            <a:ext cx="2580132" cy="1490471"/>
          </a:xfrm>
          <a:custGeom>
            <a:avLst/>
            <a:gdLst>
              <a:gd name="connsiteX0" fmla="*/ 2031873 w 2580132"/>
              <a:gd name="connsiteY0" fmla="*/ 1474470 h 1490471"/>
              <a:gd name="connsiteX1" fmla="*/ 415163 w 2580132"/>
              <a:gd name="connsiteY1" fmla="*/ 1183767 h 1490471"/>
              <a:gd name="connsiteX2" fmla="*/ 296926 w 2580132"/>
              <a:gd name="connsiteY2" fmla="*/ 779780 h 1490471"/>
              <a:gd name="connsiteX3" fmla="*/ 16002 w 2580132"/>
              <a:gd name="connsiteY3" fmla="*/ 267335 h 1490471"/>
              <a:gd name="connsiteX4" fmla="*/ 331470 w 2580132"/>
              <a:gd name="connsiteY4" fmla="*/ 124460 h 1490471"/>
              <a:gd name="connsiteX5" fmla="*/ 405383 w 2580132"/>
              <a:gd name="connsiteY5" fmla="*/ 94869 h 1490471"/>
              <a:gd name="connsiteX6" fmla="*/ 420116 w 2580132"/>
              <a:gd name="connsiteY6" fmla="*/ 16002 h 1490471"/>
              <a:gd name="connsiteX7" fmla="*/ 651764 w 2580132"/>
              <a:gd name="connsiteY7" fmla="*/ 60325 h 1490471"/>
              <a:gd name="connsiteX8" fmla="*/ 839089 w 2580132"/>
              <a:gd name="connsiteY8" fmla="*/ 60325 h 1490471"/>
              <a:gd name="connsiteX9" fmla="*/ 1948052 w 2580132"/>
              <a:gd name="connsiteY9" fmla="*/ 267335 h 1490471"/>
              <a:gd name="connsiteX10" fmla="*/ 1918462 w 2580132"/>
              <a:gd name="connsiteY10" fmla="*/ 454533 h 1490471"/>
              <a:gd name="connsiteX11" fmla="*/ 2480310 w 2580132"/>
              <a:gd name="connsiteY11" fmla="*/ 548132 h 1490471"/>
              <a:gd name="connsiteX12" fmla="*/ 2450719 w 2580132"/>
              <a:gd name="connsiteY12" fmla="*/ 725551 h 1490471"/>
              <a:gd name="connsiteX13" fmla="*/ 2564130 w 2580132"/>
              <a:gd name="connsiteY13" fmla="*/ 799465 h 1490471"/>
              <a:gd name="connsiteX14" fmla="*/ 2514854 w 2580132"/>
              <a:gd name="connsiteY14" fmla="*/ 1095070 h 1490471"/>
              <a:gd name="connsiteX15" fmla="*/ 2357119 w 2580132"/>
              <a:gd name="connsiteY15" fmla="*/ 1065530 h 1490471"/>
              <a:gd name="connsiteX16" fmla="*/ 2342388 w 2580132"/>
              <a:gd name="connsiteY16" fmla="*/ 1183767 h 1490471"/>
              <a:gd name="connsiteX17" fmla="*/ 2086101 w 2580132"/>
              <a:gd name="connsiteY17" fmla="*/ 1144346 h 1490471"/>
              <a:gd name="connsiteX18" fmla="*/ 2031873 w 2580132"/>
              <a:gd name="connsiteY18" fmla="*/ 1474470 h 14904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2580132" h="1490471">
                <a:moveTo>
                  <a:pt x="2031873" y="1474470"/>
                </a:moveTo>
                <a:lnTo>
                  <a:pt x="415163" y="1183767"/>
                </a:lnTo>
                <a:lnTo>
                  <a:pt x="296926" y="779780"/>
                </a:lnTo>
                <a:lnTo>
                  <a:pt x="16002" y="267335"/>
                </a:lnTo>
                <a:lnTo>
                  <a:pt x="331470" y="124460"/>
                </a:lnTo>
                <a:lnTo>
                  <a:pt x="405383" y="94869"/>
                </a:lnTo>
                <a:lnTo>
                  <a:pt x="420116" y="16002"/>
                </a:lnTo>
                <a:lnTo>
                  <a:pt x="651764" y="60325"/>
                </a:lnTo>
                <a:lnTo>
                  <a:pt x="839089" y="60325"/>
                </a:lnTo>
                <a:lnTo>
                  <a:pt x="1948052" y="267335"/>
                </a:lnTo>
                <a:lnTo>
                  <a:pt x="1918462" y="454533"/>
                </a:lnTo>
                <a:lnTo>
                  <a:pt x="2480310" y="548132"/>
                </a:lnTo>
                <a:lnTo>
                  <a:pt x="2450719" y="725551"/>
                </a:lnTo>
                <a:lnTo>
                  <a:pt x="2564130" y="799465"/>
                </a:lnTo>
                <a:lnTo>
                  <a:pt x="2514854" y="1095070"/>
                </a:lnTo>
                <a:lnTo>
                  <a:pt x="2357119" y="1065530"/>
                </a:lnTo>
                <a:lnTo>
                  <a:pt x="2342388" y="1183767"/>
                </a:lnTo>
                <a:lnTo>
                  <a:pt x="2086101" y="1144346"/>
                </a:lnTo>
                <a:lnTo>
                  <a:pt x="2031873" y="1474470"/>
                </a:lnTo>
              </a:path>
            </a:pathLst>
          </a:custGeom>
          <a:solidFill>
            <a:srgbClr val="000000">
              <a:alpha val="0"/>
            </a:srgbClr>
          </a:solidFill>
          <a:ln w="381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16000" y="4229100"/>
            <a:ext cx="3276600" cy="2070100"/>
          </a:xfrm>
          <a:prstGeom prst="rect">
            <a:avLst/>
          </a:prstGeom>
          <a:noFill/>
        </p:spPr>
      </p:pic>
      <p:pic>
        <p:nvPicPr>
          <p:cNvPr id="8" name="Picture 3"/>
          <p:cNvPicPr>
            <a:picLocks noChangeAspect="1" noChangeArrowheads="1"/>
          </p:cNvPicPr>
          <p:nvPr/>
        </p:nvPicPr>
        <p:blipFill>
          <a:blip r:embed="rId3"/>
          <a:srcRect/>
          <a:stretch>
            <a:fillRect/>
          </a:stretch>
        </p:blipFill>
        <p:spPr bwMode="auto">
          <a:xfrm>
            <a:off x="4648200" y="1689100"/>
            <a:ext cx="4038600" cy="35687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4648200" y="5257800"/>
            <a:ext cx="4038600" cy="1066800"/>
          </a:xfrm>
          <a:prstGeom prst="rect">
            <a:avLst/>
          </a:prstGeom>
          <a:noFill/>
        </p:spPr>
      </p:pic>
      <p:sp>
        <p:nvSpPr>
          <p:cNvPr id="10" name="TextBox 1"/>
          <p:cNvSpPr txBox="1"/>
          <p:nvPr/>
        </p:nvSpPr>
        <p:spPr>
          <a:xfrm>
            <a:off x="4749800" y="2781300"/>
            <a:ext cx="9017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1980-2000年</a:t>
            </a:r>
            <a:r>
              <a:rPr lang="en-US" altLang="zh-CN" sz="995" dirty="0">
                <a:solidFill>
                  <a:srgbClr val="FFFFFF"/>
                </a:solidFill>
                <a:latin typeface="微软雅黑" panose="020B0503020204020204" pitchFamily="18" charset="-122"/>
                <a:cs typeface="微软雅黑" panose="020B0503020204020204" pitchFamily="18" charset="-122"/>
              </a:rPr>
              <a:t>代</a:t>
            </a:r>
          </a:p>
        </p:txBody>
      </p:sp>
      <p:sp>
        <p:nvSpPr>
          <p:cNvPr id="11" name="TextBox 1"/>
          <p:cNvSpPr txBox="1"/>
          <p:nvPr/>
        </p:nvSpPr>
        <p:spPr>
          <a:xfrm>
            <a:off x="1016000" y="4343400"/>
            <a:ext cx="4279900" cy="2540000"/>
          </a:xfrm>
          <a:prstGeom prst="rect">
            <a:avLst/>
          </a:prstGeom>
          <a:noFill/>
        </p:spPr>
        <p:txBody>
          <a:bodyPr wrap="none" lIns="0" tIns="0" rIns="0" rtlCol="0">
            <a:spAutoFit/>
          </a:bodyPr>
          <a:lstStyle/>
          <a:p>
            <a:pPr>
              <a:lnSpc>
                <a:spcPts val="1300"/>
              </a:lnSpc>
              <a:tabLst>
                <a:tab pos="88900" algn="l"/>
                <a:tab pos="3784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2010年</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88900" algn="l"/>
                <a:tab pos="3784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未来规划</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88900" algn="l"/>
                <a:tab pos="3784600" algn="l"/>
              </a:tabLst>
            </a:pPr>
            <a:r>
              <a:rPr lang="en-US" altLang="zh-CN" dirty="0"/>
              <a:t>	</a:t>
            </a:r>
            <a:r>
              <a:rPr lang="en-US" altLang="zh-CN" sz="695" dirty="0">
                <a:solidFill>
                  <a:srgbClr val="F2F2F2"/>
                </a:solidFill>
                <a:latin typeface="Times New Roman" panose="02020603050405020304" pitchFamily="18" charset="0"/>
                <a:cs typeface="Times New Roman" panose="02020603050405020304" pitchFamily="18" charset="0"/>
              </a:rPr>
              <a:t>200m</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88900" algn="l"/>
                <a:tab pos="3784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112</a:t>
            </a:r>
          </a:p>
        </p:txBody>
      </p:sp>
      <p:sp>
        <p:nvSpPr>
          <p:cNvPr id="12" name="TextBox 1"/>
          <p:cNvSpPr txBox="1"/>
          <p:nvPr/>
        </p:nvSpPr>
        <p:spPr>
          <a:xfrm>
            <a:off x="838200" y="2527300"/>
            <a:ext cx="1371600" cy="1397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占地面积(平米)：</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办公面积(平米)：</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商业面积(平米)：</a:t>
            </a:r>
          </a:p>
          <a:p>
            <a:pPr>
              <a:lnSpc>
                <a:spcPts val="1900"/>
              </a:lnSpc>
            </a:pPr>
            <a:r>
              <a:rPr lang="en-US" altLang="zh-CN" sz="1200" dirty="0">
                <a:solidFill>
                  <a:srgbClr val="000000"/>
                </a:solidFill>
                <a:latin typeface="微软雅黑" panose="020B0503020204020204" pitchFamily="18" charset="-122"/>
                <a:cs typeface="微软雅黑" panose="020B0503020204020204" pitchFamily="18" charset="-122"/>
              </a:rPr>
              <a:t>酒店客房</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间)</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工作人口</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人</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年客流量(人次)：</a:t>
            </a:r>
          </a:p>
        </p:txBody>
      </p:sp>
      <p:sp>
        <p:nvSpPr>
          <p:cNvPr id="13" name="TextBox 1"/>
          <p:cNvSpPr txBox="1"/>
          <p:nvPr/>
        </p:nvSpPr>
        <p:spPr>
          <a:xfrm>
            <a:off x="2946400" y="2489200"/>
            <a:ext cx="1422400" cy="1447800"/>
          </a:xfrm>
          <a:prstGeom prst="rect">
            <a:avLst/>
          </a:prstGeom>
          <a:noFill/>
        </p:spPr>
        <p:txBody>
          <a:bodyPr wrap="none" lIns="0" tIns="0" rIns="0" rtlCol="0">
            <a:spAutoFit/>
          </a:bodyPr>
          <a:lstStyle/>
          <a:p>
            <a:pPr>
              <a:lnSpc>
                <a:spcPts val="1900"/>
              </a:lnSpc>
              <a:tabLst>
                <a:tab pos="165100" algn="l"/>
                <a:tab pos="266700" algn="l"/>
                <a:tab pos="431800" algn="l"/>
                <a:tab pos="469900" algn="l"/>
                <a:tab pos="558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约</a:t>
            </a:r>
            <a:r>
              <a:rPr lang="en-US" altLang="zh-CN" sz="1480" dirty="0">
                <a:solidFill>
                  <a:srgbClr val="000000"/>
                </a:solidFill>
                <a:latin typeface="微软雅黑" panose="020B0503020204020204" pitchFamily="18" charset="-122"/>
                <a:cs typeface="微软雅黑" panose="020B0503020204020204" pitchFamily="18" charset="-122"/>
              </a:rPr>
              <a:t>390,000</a:t>
            </a:r>
          </a:p>
          <a:p>
            <a:pPr>
              <a:lnSpc>
                <a:spcPts val="1800"/>
              </a:lnSpc>
              <a:tabLst>
                <a:tab pos="165100" algn="l"/>
                <a:tab pos="266700" algn="l"/>
                <a:tab pos="431800" algn="l"/>
                <a:tab pos="469900" algn="l"/>
                <a:tab pos="558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约</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1,400,000</a:t>
            </a:r>
          </a:p>
          <a:p>
            <a:pPr>
              <a:lnSpc>
                <a:spcPts val="1800"/>
              </a:lnSpc>
              <a:tabLst>
                <a:tab pos="165100" algn="l"/>
                <a:tab pos="266700" algn="l"/>
                <a:tab pos="431800" algn="l"/>
                <a:tab pos="469900" algn="l"/>
                <a:tab pos="558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约</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55,000</a:t>
            </a:r>
          </a:p>
          <a:p>
            <a:pPr>
              <a:lnSpc>
                <a:spcPts val="1900"/>
              </a:lnSpc>
              <a:tabLst>
                <a:tab pos="165100" algn="l"/>
                <a:tab pos="266700" algn="l"/>
                <a:tab pos="431800" algn="l"/>
                <a:tab pos="469900" algn="l"/>
                <a:tab pos="558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约</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1,000</a:t>
            </a:r>
          </a:p>
          <a:p>
            <a:pPr>
              <a:lnSpc>
                <a:spcPts val="1800"/>
              </a:lnSpc>
              <a:tabLst>
                <a:tab pos="165100" algn="l"/>
                <a:tab pos="266700" algn="l"/>
                <a:tab pos="431800" algn="l"/>
                <a:tab pos="469900" algn="l"/>
                <a:tab pos="558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近</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100,000</a:t>
            </a:r>
          </a:p>
          <a:p>
            <a:pPr>
              <a:lnSpc>
                <a:spcPts val="1800"/>
              </a:lnSpc>
              <a:tabLst>
                <a:tab pos="165100" algn="l"/>
                <a:tab pos="266700" algn="l"/>
                <a:tab pos="431800" algn="l"/>
                <a:tab pos="469900" algn="l"/>
                <a:tab pos="558800" algn="l"/>
              </a:tabLst>
            </a:pPr>
            <a:r>
              <a:rPr lang="en-US" altLang="zh-CN" sz="1200" dirty="0">
                <a:solidFill>
                  <a:srgbClr val="000000"/>
                </a:solidFill>
                <a:latin typeface="微软雅黑" panose="020B0503020204020204" pitchFamily="18" charset="-122"/>
                <a:cs typeface="微软雅黑" panose="020B0503020204020204" pitchFamily="18" charset="-122"/>
              </a:rPr>
              <a:t>约</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26,000,000</a:t>
            </a:r>
          </a:p>
        </p:txBody>
      </p:sp>
      <p:sp>
        <p:nvSpPr>
          <p:cNvPr id="14" name="TextBox 1"/>
          <p:cNvSpPr txBox="1"/>
          <p:nvPr/>
        </p:nvSpPr>
        <p:spPr>
          <a:xfrm>
            <a:off x="889000" y="88900"/>
            <a:ext cx="8140700" cy="2324100"/>
          </a:xfrm>
          <a:prstGeom prst="rect">
            <a:avLst/>
          </a:prstGeom>
          <a:noFill/>
        </p:spPr>
        <p:txBody>
          <a:bodyPr wrap="none" lIns="0" tIns="0" rIns="0" rtlCol="0">
            <a:spAutoFit/>
          </a:bodyPr>
          <a:lstStyle/>
          <a:p>
            <a:pPr>
              <a:lnSpc>
                <a:spcPts val="3600"/>
              </a:lnSpc>
              <a:tabLst>
                <a:tab pos="3098800" algn="l"/>
                <a:tab pos="38608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金丝雀码头</a:t>
            </a:r>
            <a:r>
              <a:rPr lang="en-US" altLang="zh-CN" sz="2795" b="1" dirty="0">
                <a:solidFill>
                  <a:srgbClr val="000000"/>
                </a:solidFill>
                <a:latin typeface="微软雅黑" panose="020B0503020204020204" pitchFamily="18" charset="-122"/>
                <a:cs typeface="微软雅黑" panose="020B0503020204020204" pitchFamily="18" charset="-122"/>
              </a:rPr>
              <a:t>（Canary</a:t>
            </a:r>
            <a:r>
              <a:rPr lang="en-US" altLang="zh-CN" sz="2795" dirty="0">
                <a:latin typeface="Times New Roman" panose="02020603050405020304" pitchFamily="18" charset="0"/>
                <a:cs typeface="Times New Roman" panose="02020603050405020304" pitchFamily="18" charset="0"/>
              </a:rPr>
              <a:t>   </a:t>
            </a:r>
            <a:r>
              <a:rPr lang="en-US" altLang="zh-CN" sz="2795" b="1" dirty="0">
                <a:solidFill>
                  <a:srgbClr val="000000"/>
                </a:solidFill>
                <a:latin typeface="微软雅黑" panose="020B0503020204020204" pitchFamily="18" charset="-122"/>
                <a:cs typeface="微软雅黑" panose="020B0503020204020204" pitchFamily="18" charset="-122"/>
              </a:rPr>
              <a:t>Wharf）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3098800" algn="l"/>
                <a:tab pos="3860800" algn="l"/>
              </a:tabLst>
            </a:pPr>
            <a:r>
              <a:rPr lang="en-US" altLang="zh-CN" sz="1600" b="1" dirty="0">
                <a:solidFill>
                  <a:srgbClr val="000000"/>
                </a:solidFill>
                <a:latin typeface="微软雅黑" panose="020B0503020204020204" pitchFamily="18" charset="-122"/>
                <a:cs typeface="微软雅黑" panose="020B0503020204020204" pitchFamily="18" charset="-122"/>
              </a:rPr>
              <a:t>金丝雀码头发展背景</a:t>
            </a:r>
          </a:p>
          <a:p>
            <a:pPr>
              <a:lnSpc>
                <a:spcPts val="2400"/>
              </a:lnSpc>
              <a:tabLst>
                <a:tab pos="3098800" algn="l"/>
                <a:tab pos="3860800" algn="l"/>
              </a:tabLst>
            </a:pPr>
            <a:r>
              <a:rPr lang="en-US" altLang="zh-CN" sz="1405" b="1" dirty="0">
                <a:solidFill>
                  <a:srgbClr val="558ED5"/>
                </a:solidFill>
                <a:latin typeface="微软雅黑" panose="020B0503020204020204" pitchFamily="18" charset="-122"/>
                <a:cs typeface="微软雅黑" panose="020B0503020204020204" pitchFamily="18" charset="-122"/>
              </a:rPr>
              <a:t>由废弃的港务区逐步发展成为重要的商务区</a:t>
            </a:r>
          </a:p>
          <a:p>
            <a:pPr>
              <a:lnSpc>
                <a:spcPts val="1000"/>
              </a:lnSpc>
            </a:pPr>
            <a:endParaRPr lang="en-US" altLang="zh-CN" dirty="0"/>
          </a:p>
          <a:p>
            <a:pPr>
              <a:lnSpc>
                <a:spcPts val="1000"/>
              </a:lnSpc>
            </a:pPr>
            <a:endParaRPr lang="en-US" altLang="zh-CN" dirty="0"/>
          </a:p>
          <a:p>
            <a:pPr>
              <a:lnSpc>
                <a:spcPts val="1400"/>
              </a:lnSpc>
              <a:tabLst>
                <a:tab pos="3098800" algn="l"/>
                <a:tab pos="3860800" algn="l"/>
              </a:tabLst>
            </a:pPr>
            <a:r>
              <a:rPr lang="en-US" altLang="zh-CN" dirty="0"/>
              <a:t>		</a:t>
            </a:r>
            <a:r>
              <a:rPr lang="en-US" altLang="zh-CN" sz="995" dirty="0">
                <a:solidFill>
                  <a:srgbClr val="FFFFFF"/>
                </a:solidFill>
                <a:latin typeface="微软雅黑" panose="020B0503020204020204" pitchFamily="18" charset="-122"/>
                <a:cs typeface="微软雅黑" panose="020B0503020204020204" pitchFamily="18" charset="-122"/>
              </a:rPr>
              <a:t>1970年</a:t>
            </a:r>
          </a:p>
          <a:p>
            <a:pPr>
              <a:lnSpc>
                <a:spcPts val="1000"/>
              </a:lnSpc>
            </a:pPr>
            <a:endParaRPr lang="en-US" altLang="zh-CN" dirty="0"/>
          </a:p>
          <a:p>
            <a:pPr>
              <a:lnSpc>
                <a:spcPts val="2500"/>
              </a:lnSpc>
              <a:tabLst>
                <a:tab pos="3098800" algn="l"/>
                <a:tab pos="3860800" algn="l"/>
              </a:tabLst>
            </a:pPr>
            <a:r>
              <a:rPr lang="en-US" altLang="zh-CN" sz="1405" dirty="0">
                <a:solidFill>
                  <a:srgbClr val="000000"/>
                </a:solidFill>
                <a:latin typeface="微软雅黑" panose="020B0503020204020204" pitchFamily="18" charset="-122"/>
                <a:cs typeface="微软雅黑" panose="020B0503020204020204" pitchFamily="18" charset="-122"/>
              </a:rPr>
              <a:t>项目基本信息</a:t>
            </a: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034796" y="2834639"/>
            <a:ext cx="6500495" cy="523875"/>
          </a:xfrm>
          <a:custGeom>
            <a:avLst/>
            <a:gdLst>
              <a:gd name="connsiteX0" fmla="*/ 6490588 w 6500495"/>
              <a:gd name="connsiteY0" fmla="*/ 9905 h 523875"/>
              <a:gd name="connsiteX1" fmla="*/ 9905 w 6500495"/>
              <a:gd name="connsiteY1" fmla="*/ 513969 h 523875"/>
            </a:gdLst>
            <a:ahLst/>
            <a:cxnLst>
              <a:cxn ang="0">
                <a:pos x="connsiteX0" y="connsiteY0"/>
              </a:cxn>
              <a:cxn ang="1">
                <a:pos x="connsiteX1" y="connsiteY1"/>
              </a:cxn>
            </a:cxnLst>
            <a:rect l="l" t="t" r="r" b="b"/>
            <a:pathLst>
              <a:path w="6500495" h="523875">
                <a:moveTo>
                  <a:pt x="6490588" y="9905"/>
                </a:moveTo>
                <a:lnTo>
                  <a:pt x="9905" y="513969"/>
                </a:lnTo>
              </a:path>
            </a:pathLst>
          </a:custGeom>
          <a:ln w="25400">
            <a:solidFill>
              <a:srgbClr val="006A4D">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5219700" y="3203448"/>
            <a:ext cx="1296923" cy="230124"/>
          </a:xfrm>
          <a:custGeom>
            <a:avLst/>
            <a:gdLst>
              <a:gd name="connsiteX0" fmla="*/ 0 w 1296923"/>
              <a:gd name="connsiteY0" fmla="*/ 230123 h 230124"/>
              <a:gd name="connsiteX1" fmla="*/ 1296923 w 1296923"/>
              <a:gd name="connsiteY1" fmla="*/ 230123 h 230124"/>
              <a:gd name="connsiteX2" fmla="*/ 1296923 w 1296923"/>
              <a:gd name="connsiteY2" fmla="*/ 0 h 230124"/>
              <a:gd name="connsiteX3" fmla="*/ 0 w 1296923"/>
              <a:gd name="connsiteY3" fmla="*/ 0 h 230124"/>
              <a:gd name="connsiteX4" fmla="*/ 0 w 1296923"/>
              <a:gd name="connsiteY4" fmla="*/ 230123 h 2301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6923" h="230124">
                <a:moveTo>
                  <a:pt x="0" y="230123"/>
                </a:moveTo>
                <a:lnTo>
                  <a:pt x="1296923" y="230123"/>
                </a:lnTo>
                <a:lnTo>
                  <a:pt x="1296923" y="0"/>
                </a:lnTo>
                <a:lnTo>
                  <a:pt x="0" y="0"/>
                </a:lnTo>
                <a:lnTo>
                  <a:pt x="0" y="2301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131820" y="2051304"/>
            <a:ext cx="1296923" cy="230123"/>
          </a:xfrm>
          <a:custGeom>
            <a:avLst/>
            <a:gdLst>
              <a:gd name="connsiteX0" fmla="*/ 0 w 1296923"/>
              <a:gd name="connsiteY0" fmla="*/ 230123 h 230123"/>
              <a:gd name="connsiteX1" fmla="*/ 1296923 w 1296923"/>
              <a:gd name="connsiteY1" fmla="*/ 230123 h 230123"/>
              <a:gd name="connsiteX2" fmla="*/ 1296923 w 1296923"/>
              <a:gd name="connsiteY2" fmla="*/ 0 h 230123"/>
              <a:gd name="connsiteX3" fmla="*/ 0 w 1296923"/>
              <a:gd name="connsiteY3" fmla="*/ 0 h 230123"/>
              <a:gd name="connsiteX4" fmla="*/ 0 w 1296923"/>
              <a:gd name="connsiteY4" fmla="*/ 230123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6923" h="230123">
                <a:moveTo>
                  <a:pt x="0" y="230123"/>
                </a:moveTo>
                <a:lnTo>
                  <a:pt x="1296923" y="230123"/>
                </a:lnTo>
                <a:lnTo>
                  <a:pt x="1296923" y="0"/>
                </a:lnTo>
                <a:lnTo>
                  <a:pt x="0" y="0"/>
                </a:lnTo>
                <a:lnTo>
                  <a:pt x="0" y="2301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60192" y="3323844"/>
            <a:ext cx="1295400" cy="230123"/>
          </a:xfrm>
          <a:custGeom>
            <a:avLst/>
            <a:gdLst>
              <a:gd name="connsiteX0" fmla="*/ 0 w 1295400"/>
              <a:gd name="connsiteY0" fmla="*/ 230123 h 230123"/>
              <a:gd name="connsiteX1" fmla="*/ 1295399 w 1295400"/>
              <a:gd name="connsiteY1" fmla="*/ 230123 h 230123"/>
              <a:gd name="connsiteX2" fmla="*/ 1295399 w 1295400"/>
              <a:gd name="connsiteY2" fmla="*/ 0 h 230123"/>
              <a:gd name="connsiteX3" fmla="*/ 0 w 1295400"/>
              <a:gd name="connsiteY3" fmla="*/ 0 h 230123"/>
              <a:gd name="connsiteX4" fmla="*/ 0 w 1295400"/>
              <a:gd name="connsiteY4" fmla="*/ 230123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400" h="230123">
                <a:moveTo>
                  <a:pt x="0" y="230123"/>
                </a:moveTo>
                <a:lnTo>
                  <a:pt x="1295399" y="230123"/>
                </a:lnTo>
                <a:lnTo>
                  <a:pt x="1295399" y="0"/>
                </a:lnTo>
                <a:lnTo>
                  <a:pt x="0" y="0"/>
                </a:lnTo>
                <a:lnTo>
                  <a:pt x="0" y="2301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963168" y="2819400"/>
            <a:ext cx="6500495" cy="523875"/>
          </a:xfrm>
          <a:custGeom>
            <a:avLst/>
            <a:gdLst>
              <a:gd name="connsiteX0" fmla="*/ 6490588 w 6500495"/>
              <a:gd name="connsiteY0" fmla="*/ 9905 h 523875"/>
              <a:gd name="connsiteX1" fmla="*/ 9905 w 6500495"/>
              <a:gd name="connsiteY1" fmla="*/ 513969 h 523875"/>
            </a:gdLst>
            <a:ahLst/>
            <a:cxnLst>
              <a:cxn ang="0">
                <a:pos x="connsiteX0" y="connsiteY0"/>
              </a:cxn>
              <a:cxn ang="1">
                <a:pos x="connsiteX1" y="connsiteY1"/>
              </a:cxn>
            </a:cxnLst>
            <a:rect l="l" t="t" r="r" b="b"/>
            <a:pathLst>
              <a:path w="6500495" h="523875">
                <a:moveTo>
                  <a:pt x="6490588" y="9905"/>
                </a:moveTo>
                <a:lnTo>
                  <a:pt x="9905" y="513969"/>
                </a:lnTo>
              </a:path>
            </a:pathLst>
          </a:custGeom>
          <a:ln w="25400">
            <a:solidFill>
              <a:srgbClr val="006A4D">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475988" y="1260347"/>
            <a:ext cx="53721" cy="2612135"/>
          </a:xfrm>
          <a:custGeom>
            <a:avLst/>
            <a:gdLst>
              <a:gd name="connsiteX0" fmla="*/ 9905 w 53721"/>
              <a:gd name="connsiteY0" fmla="*/ 9905 h 2612135"/>
              <a:gd name="connsiteX1" fmla="*/ 43815 w 53721"/>
              <a:gd name="connsiteY1" fmla="*/ 2602230 h 2612135"/>
            </a:gdLst>
            <a:ahLst/>
            <a:cxnLst>
              <a:cxn ang="0">
                <a:pos x="connsiteX0" y="connsiteY0"/>
              </a:cxn>
              <a:cxn ang="1">
                <a:pos x="connsiteX1" y="connsiteY1"/>
              </a:cxn>
            </a:cxnLst>
            <a:rect l="l" t="t" r="r" b="b"/>
            <a:pathLst>
              <a:path w="53721" h="2612135">
                <a:moveTo>
                  <a:pt x="9905" y="9905"/>
                </a:moveTo>
                <a:lnTo>
                  <a:pt x="43815" y="2602230"/>
                </a:lnTo>
              </a:path>
            </a:pathLst>
          </a:custGeom>
          <a:ln w="25400">
            <a:solidFill>
              <a:srgbClr val="A23F97">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4514088" y="1260347"/>
            <a:ext cx="53721" cy="2612135"/>
          </a:xfrm>
          <a:custGeom>
            <a:avLst/>
            <a:gdLst>
              <a:gd name="connsiteX0" fmla="*/ 9905 w 53721"/>
              <a:gd name="connsiteY0" fmla="*/ 9905 h 2612135"/>
              <a:gd name="connsiteX1" fmla="*/ 43815 w 53721"/>
              <a:gd name="connsiteY1" fmla="*/ 2602230 h 2612135"/>
            </a:gdLst>
            <a:ahLst/>
            <a:cxnLst>
              <a:cxn ang="0">
                <a:pos x="connsiteX0" y="connsiteY0"/>
              </a:cxn>
              <a:cxn ang="1">
                <a:pos x="connsiteX1" y="connsiteY1"/>
              </a:cxn>
            </a:cxnLst>
            <a:rect l="l" t="t" r="r" b="b"/>
            <a:pathLst>
              <a:path w="53721" h="2612135">
                <a:moveTo>
                  <a:pt x="9905" y="9905"/>
                </a:moveTo>
                <a:lnTo>
                  <a:pt x="43815" y="2602230"/>
                </a:lnTo>
              </a:path>
            </a:pathLst>
          </a:custGeom>
          <a:ln w="25400">
            <a:solidFill>
              <a:srgbClr val="A23F97">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17600" y="1320800"/>
            <a:ext cx="6489700" cy="2552700"/>
          </a:xfrm>
          <a:prstGeom prst="rect">
            <a:avLst/>
          </a:prstGeom>
          <a:noFill/>
        </p:spPr>
      </p:pic>
      <p:sp>
        <p:nvSpPr>
          <p:cNvPr id="14" name="TextBox 1"/>
          <p:cNvSpPr txBox="1"/>
          <p:nvPr/>
        </p:nvSpPr>
        <p:spPr>
          <a:xfrm>
            <a:off x="1130300" y="4356100"/>
            <a:ext cx="50800" cy="7239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500"/>
              </a:lnSpc>
            </a:pPr>
            <a:r>
              <a:rPr lang="en-US" altLang="zh-CN" sz="60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5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5" name="TextBox 1"/>
          <p:cNvSpPr txBox="1"/>
          <p:nvPr/>
        </p:nvSpPr>
        <p:spPr>
          <a:xfrm>
            <a:off x="1358900" y="4267200"/>
            <a:ext cx="7213600" cy="8382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作为旧式码头区，Dockland地区长期依靠水路交通，与伦敦的城市交通网络隔离。</a:t>
            </a:r>
          </a:p>
          <a:p>
            <a:pPr>
              <a:lnSpc>
                <a:spcPts val="2500"/>
              </a:lnSpc>
            </a:pPr>
            <a:r>
              <a:rPr lang="en-US" altLang="zh-CN" sz="1200" dirty="0">
                <a:solidFill>
                  <a:srgbClr val="000000"/>
                </a:solidFill>
                <a:latin typeface="微软雅黑" panose="020B0503020204020204" pitchFamily="18" charset="-122"/>
                <a:cs typeface="微软雅黑" panose="020B0503020204020204" pitchFamily="18" charset="-122"/>
              </a:rPr>
              <a:t>1987年自动化轻轨DLR建成通车，并于1991年延伸至伦敦内城传统的金融区。</a:t>
            </a:r>
          </a:p>
          <a:p>
            <a:pPr>
              <a:lnSpc>
                <a:spcPts val="2500"/>
              </a:lnSpc>
            </a:pPr>
            <a:r>
              <a:rPr lang="en-US" altLang="zh-CN" sz="1200" dirty="0">
                <a:solidFill>
                  <a:srgbClr val="000000"/>
                </a:solidFill>
                <a:latin typeface="微软雅黑" panose="020B0503020204020204" pitchFamily="18" charset="-122"/>
                <a:cs typeface="微软雅黑" panose="020B0503020204020204" pitchFamily="18" charset="-122"/>
              </a:rPr>
              <a:t>2000年另一条大型轨道交通——Jubilee地铁线建成，直接与伦敦地铁系统相连，为Dockland地区提供了与</a:t>
            </a:r>
          </a:p>
        </p:txBody>
      </p:sp>
      <p:sp>
        <p:nvSpPr>
          <p:cNvPr id="16" name="TextBox 1"/>
          <p:cNvSpPr txBox="1"/>
          <p:nvPr/>
        </p:nvSpPr>
        <p:spPr>
          <a:xfrm>
            <a:off x="1130300" y="5156200"/>
            <a:ext cx="3505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中心城区高效、快速的连接，极大改善了其可达性。</a:t>
            </a:r>
          </a:p>
        </p:txBody>
      </p:sp>
      <p:sp>
        <p:nvSpPr>
          <p:cNvPr id="17" name="TextBox 1"/>
          <p:cNvSpPr txBox="1"/>
          <p:nvPr/>
        </p:nvSpPr>
        <p:spPr>
          <a:xfrm>
            <a:off x="1130300" y="55626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8" name="TextBox 1"/>
          <p:cNvSpPr txBox="1"/>
          <p:nvPr/>
        </p:nvSpPr>
        <p:spPr>
          <a:xfrm>
            <a:off x="1358900" y="5473700"/>
            <a:ext cx="7213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随着Jubilee线的通车，金丝雀码头的办公楼出租率很快上升至90%以上，成为生机勃勃的商业、金融中心。</a:t>
            </a:r>
          </a:p>
        </p:txBody>
      </p:sp>
      <p:sp>
        <p:nvSpPr>
          <p:cNvPr id="19" name="TextBox 1"/>
          <p:cNvSpPr txBox="1"/>
          <p:nvPr/>
        </p:nvSpPr>
        <p:spPr>
          <a:xfrm>
            <a:off x="5308600" y="3238500"/>
            <a:ext cx="10795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地铁Canary</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Wharf站</a:t>
            </a:r>
          </a:p>
        </p:txBody>
      </p:sp>
      <p:sp>
        <p:nvSpPr>
          <p:cNvPr id="20" name="TextBox 1"/>
          <p:cNvSpPr txBox="1"/>
          <p:nvPr/>
        </p:nvSpPr>
        <p:spPr>
          <a:xfrm>
            <a:off x="3149600" y="3352800"/>
            <a:ext cx="1054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轻轨Heron</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Quays站</a:t>
            </a:r>
          </a:p>
        </p:txBody>
      </p:sp>
      <p:sp>
        <p:nvSpPr>
          <p:cNvPr id="21" name="TextBox 1"/>
          <p:cNvSpPr txBox="1"/>
          <p:nvPr/>
        </p:nvSpPr>
        <p:spPr>
          <a:xfrm>
            <a:off x="1016000" y="5994400"/>
            <a:ext cx="7480300" cy="825500"/>
          </a:xfrm>
          <a:prstGeom prst="rect">
            <a:avLst/>
          </a:prstGeom>
          <a:noFill/>
        </p:spPr>
        <p:txBody>
          <a:bodyPr wrap="none" lIns="0" tIns="0" rIns="0" rtlCol="0">
            <a:spAutoFit/>
          </a:bodyPr>
          <a:lstStyle/>
          <a:p>
            <a:pPr>
              <a:lnSpc>
                <a:spcPts val="2000"/>
              </a:lnSpc>
              <a:tabLst>
                <a:tab pos="190500" algn="l"/>
              </a:tabLst>
            </a:pPr>
            <a:r>
              <a:rPr lang="en-US" altLang="zh-CN" dirty="0"/>
              <a:t>	</a:t>
            </a:r>
            <a:r>
              <a:rPr lang="en-US" altLang="zh-CN" sz="1595" b="1" dirty="0">
                <a:solidFill>
                  <a:srgbClr val="558ED5"/>
                </a:solidFill>
                <a:latin typeface="微软雅黑" panose="020B0503020204020204" pitchFamily="18" charset="-122"/>
                <a:cs typeface="微软雅黑" panose="020B0503020204020204" pitchFamily="18" charset="-122"/>
              </a:rPr>
              <a:t>轨道交通改善区域与传统市中心的连接，促进地区的发展并加速写字楼的人口导入</a:t>
            </a:r>
          </a:p>
          <a:p>
            <a:pPr>
              <a:lnSpc>
                <a:spcPts val="1900"/>
              </a:lnSpc>
              <a:tabLst>
                <a:tab pos="190500" algn="l"/>
              </a:tabLst>
            </a:pPr>
            <a:r>
              <a:rPr lang="en-US" altLang="zh-CN" dirty="0"/>
              <a:t>	</a:t>
            </a:r>
            <a:r>
              <a:rPr lang="en-US" altLang="zh-CN" sz="1595" b="1" dirty="0">
                <a:solidFill>
                  <a:srgbClr val="558ED5"/>
                </a:solidFill>
                <a:latin typeface="微软雅黑" panose="020B0503020204020204" pitchFamily="18" charset="-122"/>
                <a:cs typeface="微软雅黑" panose="020B0503020204020204" pitchFamily="18" charset="-122"/>
              </a:rPr>
              <a:t>，从而推动商业的发展。</a:t>
            </a:r>
          </a:p>
          <a:p>
            <a:pPr>
              <a:lnSpc>
                <a:spcPts val="1000"/>
              </a:lnSpc>
            </a:pPr>
            <a:endParaRPr lang="en-US" altLang="zh-CN" dirty="0"/>
          </a:p>
          <a:p>
            <a:pPr>
              <a:lnSpc>
                <a:spcPts val="1400"/>
              </a:lnSpc>
              <a:tabLst>
                <a:tab pos="190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113</a:t>
            </a:r>
          </a:p>
        </p:txBody>
      </p:sp>
      <p:sp>
        <p:nvSpPr>
          <p:cNvPr id="22" name="TextBox 1"/>
          <p:cNvSpPr txBox="1"/>
          <p:nvPr/>
        </p:nvSpPr>
        <p:spPr>
          <a:xfrm>
            <a:off x="1206500" y="241300"/>
            <a:ext cx="7480300" cy="2984500"/>
          </a:xfrm>
          <a:prstGeom prst="rect">
            <a:avLst/>
          </a:prstGeom>
          <a:noFill/>
        </p:spPr>
        <p:txBody>
          <a:bodyPr wrap="none" lIns="0" tIns="0" rIns="0" rtlCol="0">
            <a:spAutoFit/>
          </a:bodyPr>
          <a:lstStyle/>
          <a:p>
            <a:pPr>
              <a:lnSpc>
                <a:spcPts val="2900"/>
              </a:lnSpc>
              <a:tabLst>
                <a:tab pos="2006600" algn="l"/>
                <a:tab pos="2527300" algn="l"/>
                <a:tab pos="2578100" algn="l"/>
                <a:tab pos="53975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2300"/>
              </a:lnSpc>
              <a:tabLst>
                <a:tab pos="2006600" algn="l"/>
                <a:tab pos="2527300" algn="l"/>
                <a:tab pos="2578100" algn="l"/>
                <a:tab pos="5397500" algn="l"/>
              </a:tabLst>
            </a:pPr>
            <a:r>
              <a:rPr lang="en-US" altLang="zh-CN" sz="1595" dirty="0">
                <a:solidFill>
                  <a:srgbClr val="000000"/>
                </a:solidFill>
                <a:latin typeface="微软雅黑" panose="020B0503020204020204" pitchFamily="18" charset="-122"/>
                <a:cs typeface="微软雅黑" panose="020B0503020204020204" pitchFamily="18" charset="-122"/>
              </a:rPr>
              <a:t>城市轨道交通的作用</a:t>
            </a:r>
          </a:p>
          <a:p>
            <a:pPr>
              <a:lnSpc>
                <a:spcPts val="1000"/>
              </a:lnSpc>
            </a:pPr>
            <a:endParaRPr lang="en-US" altLang="zh-CN" dirty="0"/>
          </a:p>
          <a:p>
            <a:pPr>
              <a:lnSpc>
                <a:spcPts val="2400"/>
              </a:lnSpc>
              <a:tabLst>
                <a:tab pos="2006600" algn="l"/>
                <a:tab pos="2527300" algn="l"/>
                <a:tab pos="2578100" algn="l"/>
                <a:tab pos="53975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轻轨DLR线</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2006600" algn="l"/>
                <a:tab pos="2527300" algn="l"/>
                <a:tab pos="2578100" algn="l"/>
                <a:tab pos="5397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轻轨Canary</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Wharf站</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2006600" algn="l"/>
                <a:tab pos="2527300" algn="l"/>
                <a:tab pos="2578100" algn="l"/>
                <a:tab pos="53975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Jubilee</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地铁线</a:t>
            </a: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981700" y="1196339"/>
            <a:ext cx="3162300" cy="2955036"/>
          </a:xfrm>
          <a:custGeom>
            <a:avLst/>
            <a:gdLst>
              <a:gd name="connsiteX0" fmla="*/ 0 w 3162300"/>
              <a:gd name="connsiteY0" fmla="*/ 2955036 h 2955036"/>
              <a:gd name="connsiteX1" fmla="*/ 3162300 w 3162300"/>
              <a:gd name="connsiteY1" fmla="*/ 2955036 h 2955036"/>
              <a:gd name="connsiteX2" fmla="*/ 3162300 w 3162300"/>
              <a:gd name="connsiteY2" fmla="*/ 0 h 2955036"/>
              <a:gd name="connsiteX3" fmla="*/ 0 w 3162300"/>
              <a:gd name="connsiteY3" fmla="*/ 0 h 2955036"/>
              <a:gd name="connsiteX4" fmla="*/ 0 w 3162300"/>
              <a:gd name="connsiteY4" fmla="*/ 2955036 h 2955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162300" h="2955036">
                <a:moveTo>
                  <a:pt x="0" y="2955036"/>
                </a:moveTo>
                <a:lnTo>
                  <a:pt x="3162300" y="2955036"/>
                </a:lnTo>
                <a:lnTo>
                  <a:pt x="3162300" y="0"/>
                </a:lnTo>
                <a:lnTo>
                  <a:pt x="0" y="0"/>
                </a:lnTo>
                <a:lnTo>
                  <a:pt x="0" y="295503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763011" y="3131820"/>
            <a:ext cx="1315211" cy="524255"/>
          </a:xfrm>
          <a:custGeom>
            <a:avLst/>
            <a:gdLst>
              <a:gd name="connsiteX0" fmla="*/ 9905 w 1315211"/>
              <a:gd name="connsiteY0" fmla="*/ 262127 h 524255"/>
              <a:gd name="connsiteX1" fmla="*/ 657605 w 1315211"/>
              <a:gd name="connsiteY1" fmla="*/ 9905 h 524255"/>
              <a:gd name="connsiteX2" fmla="*/ 1305305 w 1315211"/>
              <a:gd name="connsiteY2" fmla="*/ 262127 h 524255"/>
              <a:gd name="connsiteX3" fmla="*/ 657605 w 1315211"/>
              <a:gd name="connsiteY3" fmla="*/ 514350 h 524255"/>
              <a:gd name="connsiteX4" fmla="*/ 9905 w 1315211"/>
              <a:gd name="connsiteY4" fmla="*/ 262127 h 52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15211" h="524255">
                <a:moveTo>
                  <a:pt x="9905" y="262127"/>
                </a:moveTo>
                <a:cubicBezTo>
                  <a:pt x="9905" y="122808"/>
                  <a:pt x="299847" y="9905"/>
                  <a:pt x="657605" y="9905"/>
                </a:cubicBezTo>
                <a:cubicBezTo>
                  <a:pt x="1015365" y="9905"/>
                  <a:pt x="1305305" y="122808"/>
                  <a:pt x="1305305" y="262127"/>
                </a:cubicBezTo>
                <a:cubicBezTo>
                  <a:pt x="1305305" y="401446"/>
                  <a:pt x="1015365" y="514350"/>
                  <a:pt x="657605" y="514350"/>
                </a:cubicBezTo>
                <a:cubicBezTo>
                  <a:pt x="299847" y="514350"/>
                  <a:pt x="9905" y="401446"/>
                  <a:pt x="9905" y="262127"/>
                </a:cubicBez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058411" y="2665476"/>
            <a:ext cx="1932939" cy="738759"/>
          </a:xfrm>
          <a:custGeom>
            <a:avLst/>
            <a:gdLst>
              <a:gd name="connsiteX0" fmla="*/ 9905 w 1932939"/>
              <a:gd name="connsiteY0" fmla="*/ 728852 h 738759"/>
              <a:gd name="connsiteX1" fmla="*/ 1923034 w 1932939"/>
              <a:gd name="connsiteY1" fmla="*/ 9905 h 738759"/>
            </a:gdLst>
            <a:ahLst/>
            <a:cxnLst>
              <a:cxn ang="0">
                <a:pos x="connsiteX0" y="connsiteY0"/>
              </a:cxn>
              <a:cxn ang="1">
                <a:pos x="connsiteX1" y="connsiteY1"/>
              </a:cxn>
            </a:cxnLst>
            <a:rect l="l" t="t" r="r" b="b"/>
            <a:pathLst>
              <a:path w="1932939" h="738759">
                <a:moveTo>
                  <a:pt x="9905" y="728852"/>
                </a:moveTo>
                <a:lnTo>
                  <a:pt x="1923034" y="9905"/>
                </a:lnTo>
              </a:path>
            </a:pathLst>
          </a:custGeom>
          <a:ln w="254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3267455" y="2555748"/>
            <a:ext cx="451104" cy="379475"/>
          </a:xfrm>
          <a:custGeom>
            <a:avLst/>
            <a:gdLst>
              <a:gd name="connsiteX0" fmla="*/ 9905 w 451104"/>
              <a:gd name="connsiteY0" fmla="*/ 189737 h 379475"/>
              <a:gd name="connsiteX1" fmla="*/ 225552 w 451104"/>
              <a:gd name="connsiteY1" fmla="*/ 9905 h 379475"/>
              <a:gd name="connsiteX2" fmla="*/ 441197 w 451104"/>
              <a:gd name="connsiteY2" fmla="*/ 189737 h 379475"/>
              <a:gd name="connsiteX3" fmla="*/ 225552 w 451104"/>
              <a:gd name="connsiteY3" fmla="*/ 369569 h 379475"/>
              <a:gd name="connsiteX4" fmla="*/ 9905 w 451104"/>
              <a:gd name="connsiteY4" fmla="*/ 189737 h 3794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1104" h="379475">
                <a:moveTo>
                  <a:pt x="9905" y="189737"/>
                </a:moveTo>
                <a:cubicBezTo>
                  <a:pt x="9905" y="90423"/>
                  <a:pt x="106426" y="9905"/>
                  <a:pt x="225552" y="9905"/>
                </a:cubicBezTo>
                <a:cubicBezTo>
                  <a:pt x="344678" y="9905"/>
                  <a:pt x="441197" y="90423"/>
                  <a:pt x="441197" y="189737"/>
                </a:cubicBezTo>
                <a:cubicBezTo>
                  <a:pt x="441197" y="289051"/>
                  <a:pt x="344678" y="369569"/>
                  <a:pt x="225552" y="369569"/>
                </a:cubicBezTo>
                <a:cubicBezTo>
                  <a:pt x="106426" y="369569"/>
                  <a:pt x="9905" y="289051"/>
                  <a:pt x="9905" y="189737"/>
                </a:cubicBez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698747" y="2665476"/>
            <a:ext cx="2292985" cy="90677"/>
          </a:xfrm>
          <a:custGeom>
            <a:avLst/>
            <a:gdLst>
              <a:gd name="connsiteX0" fmla="*/ 9905 w 2292985"/>
              <a:gd name="connsiteY0" fmla="*/ 80772 h 90677"/>
              <a:gd name="connsiteX1" fmla="*/ 2283079 w 2292985"/>
              <a:gd name="connsiteY1" fmla="*/ 9905 h 90677"/>
            </a:gdLst>
            <a:ahLst/>
            <a:cxnLst>
              <a:cxn ang="0">
                <a:pos x="connsiteX0" y="connsiteY0"/>
              </a:cxn>
              <a:cxn ang="1">
                <a:pos x="connsiteX1" y="connsiteY1"/>
              </a:cxn>
            </a:cxnLst>
            <a:rect l="l" t="t" r="r" b="b"/>
            <a:pathLst>
              <a:path w="2292985" h="90677">
                <a:moveTo>
                  <a:pt x="9905" y="80772"/>
                </a:moveTo>
                <a:lnTo>
                  <a:pt x="2283079" y="9905"/>
                </a:lnTo>
              </a:path>
            </a:pathLst>
          </a:custGeom>
          <a:ln w="254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257300"/>
            <a:ext cx="5664200" cy="3403600"/>
          </a:xfrm>
          <a:prstGeom prst="rect">
            <a:avLst/>
          </a:prstGeom>
          <a:noFill/>
        </p:spPr>
      </p:pic>
      <p:pic>
        <p:nvPicPr>
          <p:cNvPr id="12" name="Picture 3"/>
          <p:cNvPicPr>
            <a:picLocks noChangeAspect="1" noChangeArrowheads="1"/>
          </p:cNvPicPr>
          <p:nvPr/>
        </p:nvPicPr>
        <p:blipFill>
          <a:blip r:embed="rId3"/>
          <a:srcRect/>
          <a:stretch>
            <a:fillRect/>
          </a:stretch>
        </p:blipFill>
        <p:spPr bwMode="auto">
          <a:xfrm>
            <a:off x="965200" y="4711700"/>
            <a:ext cx="2540000" cy="1714500"/>
          </a:xfrm>
          <a:prstGeom prst="rect">
            <a:avLst/>
          </a:prstGeom>
          <a:noFill/>
        </p:spPr>
      </p:pic>
      <p:pic>
        <p:nvPicPr>
          <p:cNvPr id="13" name="Picture 3"/>
          <p:cNvPicPr>
            <a:picLocks noChangeAspect="1" noChangeArrowheads="1"/>
          </p:cNvPicPr>
          <p:nvPr/>
        </p:nvPicPr>
        <p:blipFill>
          <a:blip r:embed="rId4"/>
          <a:srcRect/>
          <a:stretch>
            <a:fillRect/>
          </a:stretch>
        </p:blipFill>
        <p:spPr bwMode="auto">
          <a:xfrm>
            <a:off x="3556000" y="4711700"/>
            <a:ext cx="2184400" cy="1714500"/>
          </a:xfrm>
          <a:prstGeom prst="rect">
            <a:avLst/>
          </a:prstGeom>
          <a:noFill/>
        </p:spPr>
      </p:pic>
      <p:pic>
        <p:nvPicPr>
          <p:cNvPr id="14" name="Picture 3"/>
          <p:cNvPicPr>
            <a:picLocks noChangeAspect="1" noChangeArrowheads="1"/>
          </p:cNvPicPr>
          <p:nvPr/>
        </p:nvPicPr>
        <p:blipFill>
          <a:blip r:embed="rId5"/>
          <a:srcRect/>
          <a:stretch>
            <a:fillRect/>
          </a:stretch>
        </p:blipFill>
        <p:spPr bwMode="auto">
          <a:xfrm>
            <a:off x="5778500" y="4711700"/>
            <a:ext cx="2209800" cy="1714500"/>
          </a:xfrm>
          <a:prstGeom prst="rect">
            <a:avLst/>
          </a:prstGeom>
          <a:noFill/>
        </p:spPr>
      </p:pic>
      <p:sp>
        <p:nvSpPr>
          <p:cNvPr id="15" name="TextBox 1"/>
          <p:cNvSpPr txBox="1"/>
          <p:nvPr/>
        </p:nvSpPr>
        <p:spPr>
          <a:xfrm>
            <a:off x="6070600" y="13716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6" name="TextBox 1"/>
          <p:cNvSpPr txBox="1"/>
          <p:nvPr/>
        </p:nvSpPr>
        <p:spPr>
          <a:xfrm>
            <a:off x="6337300" y="1282700"/>
            <a:ext cx="2590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地上空间和地下公共空间的整合是通过</a:t>
            </a:r>
          </a:p>
        </p:txBody>
      </p:sp>
      <p:sp>
        <p:nvSpPr>
          <p:cNvPr id="17" name="TextBox 1"/>
          <p:cNvSpPr txBox="1"/>
          <p:nvPr/>
        </p:nvSpPr>
        <p:spPr>
          <a:xfrm>
            <a:off x="6070600" y="1574800"/>
            <a:ext cx="28321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室内中庭实现的，在Canary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Wharf的南侧</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建筑群中非常典型。</a:t>
            </a:r>
          </a:p>
        </p:txBody>
      </p:sp>
      <p:sp>
        <p:nvSpPr>
          <p:cNvPr id="18" name="TextBox 1"/>
          <p:cNvSpPr txBox="1"/>
          <p:nvPr/>
        </p:nvSpPr>
        <p:spPr>
          <a:xfrm>
            <a:off x="6070600" y="22479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9" name="TextBox 1"/>
          <p:cNvSpPr txBox="1"/>
          <p:nvPr/>
        </p:nvSpPr>
        <p:spPr>
          <a:xfrm>
            <a:off x="6337300" y="2159000"/>
            <a:ext cx="2590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南侧五栋滨水的办公建筑之间镶嵌了两</a:t>
            </a:r>
          </a:p>
        </p:txBody>
      </p:sp>
      <p:sp>
        <p:nvSpPr>
          <p:cNvPr id="20" name="TextBox 1"/>
          <p:cNvSpPr txBox="1"/>
          <p:nvPr/>
        </p:nvSpPr>
        <p:spPr>
          <a:xfrm>
            <a:off x="6070600" y="2438400"/>
            <a:ext cx="29337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个尺度巨大</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的玻璃中庭，其中西中庭直接连</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接南码头步行桥。</a:t>
            </a:r>
          </a:p>
        </p:txBody>
      </p:sp>
      <p:sp>
        <p:nvSpPr>
          <p:cNvPr id="21" name="TextBox 1"/>
          <p:cNvSpPr txBox="1"/>
          <p:nvPr/>
        </p:nvSpPr>
        <p:spPr>
          <a:xfrm>
            <a:off x="6070600" y="31115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2" name="TextBox 1"/>
          <p:cNvSpPr txBox="1"/>
          <p:nvPr/>
        </p:nvSpPr>
        <p:spPr>
          <a:xfrm>
            <a:off x="6337300" y="3022600"/>
            <a:ext cx="2616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玻璃中庭24小时对公众开放，墙面和屋</a:t>
            </a:r>
          </a:p>
        </p:txBody>
      </p:sp>
      <p:sp>
        <p:nvSpPr>
          <p:cNvPr id="23" name="TextBox 1"/>
          <p:cNvSpPr txBox="1"/>
          <p:nvPr/>
        </p:nvSpPr>
        <p:spPr>
          <a:xfrm>
            <a:off x="1016000" y="3416300"/>
            <a:ext cx="7937500" cy="3492500"/>
          </a:xfrm>
          <a:prstGeom prst="rect">
            <a:avLst/>
          </a:prstGeom>
          <a:noFill/>
        </p:spPr>
        <p:txBody>
          <a:bodyPr wrap="none" lIns="0" tIns="0" rIns="0" rtlCol="0">
            <a:spAutoFit/>
          </a:bodyPr>
          <a:lstStyle/>
          <a:p>
            <a:pPr>
              <a:lnSpc>
                <a:spcPts val="1500"/>
              </a:lnSpc>
              <a:tabLst>
                <a:tab pos="5054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顶全部使用透明玻璃，室内光线明亮，空间</a:t>
            </a:r>
          </a:p>
          <a:p>
            <a:pPr>
              <a:lnSpc>
                <a:spcPts val="2100"/>
              </a:lnSpc>
              <a:tabLst>
                <a:tab pos="5054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纯粹，自然地将南侧地块的人流引导入地下</a:t>
            </a:r>
          </a:p>
          <a:p>
            <a:pPr>
              <a:lnSpc>
                <a:spcPts val="2100"/>
              </a:lnSpc>
              <a:tabLst>
                <a:tab pos="5054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空间，使地上、地下空间融为一体。</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5054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114</a:t>
            </a:r>
          </a:p>
        </p:txBody>
      </p:sp>
      <p:sp>
        <p:nvSpPr>
          <p:cNvPr id="24" name="TextBox 1"/>
          <p:cNvSpPr txBox="1"/>
          <p:nvPr/>
        </p:nvSpPr>
        <p:spPr>
          <a:xfrm>
            <a:off x="1206500" y="165100"/>
            <a:ext cx="7480300" cy="901700"/>
          </a:xfrm>
          <a:prstGeom prst="rect">
            <a:avLst/>
          </a:prstGeom>
          <a:noFill/>
        </p:spPr>
        <p:txBody>
          <a:bodyPr wrap="none" lIns="0" tIns="0" rIns="0" rtlCol="0">
            <a:spAutoFit/>
          </a:bodyPr>
          <a:lstStyle/>
          <a:p>
            <a:pPr>
              <a:lnSpc>
                <a:spcPts val="2900"/>
              </a:lnSpc>
              <a:tabLst>
                <a:tab pos="25781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2200"/>
              </a:lnSpc>
              <a:tabLst>
                <a:tab pos="2578100" algn="l"/>
              </a:tabLst>
            </a:pPr>
            <a:r>
              <a:rPr lang="en-US" altLang="zh-CN" sz="1595" dirty="0">
                <a:solidFill>
                  <a:srgbClr val="000000"/>
                </a:solidFill>
                <a:latin typeface="微软雅黑" panose="020B0503020204020204" pitchFamily="18" charset="-122"/>
                <a:cs typeface="微软雅黑" panose="020B0503020204020204" pitchFamily="18" charset="-122"/>
              </a:rPr>
              <a:t>地下商业空间与地上公共空间的结合</a:t>
            </a: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63168" y="2772155"/>
            <a:ext cx="6500495" cy="523875"/>
          </a:xfrm>
          <a:custGeom>
            <a:avLst/>
            <a:gdLst>
              <a:gd name="connsiteX0" fmla="*/ 6490588 w 6500495"/>
              <a:gd name="connsiteY0" fmla="*/ 9905 h 523875"/>
              <a:gd name="connsiteX1" fmla="*/ 9905 w 6500495"/>
              <a:gd name="connsiteY1" fmla="*/ 513969 h 523875"/>
            </a:gdLst>
            <a:ahLst/>
            <a:cxnLst>
              <a:cxn ang="0">
                <a:pos x="connsiteX0" y="connsiteY0"/>
              </a:cxn>
              <a:cxn ang="1">
                <a:pos x="connsiteX1" y="connsiteY1"/>
              </a:cxn>
            </a:cxnLst>
            <a:rect l="l" t="t" r="r" b="b"/>
            <a:pathLst>
              <a:path w="6500495" h="523875">
                <a:moveTo>
                  <a:pt x="6490588" y="9905"/>
                </a:moveTo>
                <a:lnTo>
                  <a:pt x="9905" y="513969"/>
                </a:lnTo>
              </a:path>
            </a:pathLst>
          </a:custGeom>
          <a:ln w="25400">
            <a:solidFill>
              <a:srgbClr val="006A4D">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5148071" y="3140964"/>
            <a:ext cx="1295400" cy="230123"/>
          </a:xfrm>
          <a:custGeom>
            <a:avLst/>
            <a:gdLst>
              <a:gd name="connsiteX0" fmla="*/ 0 w 1295400"/>
              <a:gd name="connsiteY0" fmla="*/ 230123 h 230123"/>
              <a:gd name="connsiteX1" fmla="*/ 1295400 w 1295400"/>
              <a:gd name="connsiteY1" fmla="*/ 230123 h 230123"/>
              <a:gd name="connsiteX2" fmla="*/ 1295400 w 1295400"/>
              <a:gd name="connsiteY2" fmla="*/ 0 h 230123"/>
              <a:gd name="connsiteX3" fmla="*/ 0 w 1295400"/>
              <a:gd name="connsiteY3" fmla="*/ 0 h 230123"/>
              <a:gd name="connsiteX4" fmla="*/ 0 w 1295400"/>
              <a:gd name="connsiteY4" fmla="*/ 230123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400" h="230123">
                <a:moveTo>
                  <a:pt x="0" y="230123"/>
                </a:moveTo>
                <a:lnTo>
                  <a:pt x="1295400" y="230123"/>
                </a:lnTo>
                <a:lnTo>
                  <a:pt x="1295400" y="0"/>
                </a:lnTo>
                <a:lnTo>
                  <a:pt x="0" y="0"/>
                </a:lnTo>
                <a:lnTo>
                  <a:pt x="0" y="2301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60192" y="1988820"/>
            <a:ext cx="1295400" cy="230123"/>
          </a:xfrm>
          <a:custGeom>
            <a:avLst/>
            <a:gdLst>
              <a:gd name="connsiteX0" fmla="*/ 0 w 1295400"/>
              <a:gd name="connsiteY0" fmla="*/ 230123 h 230123"/>
              <a:gd name="connsiteX1" fmla="*/ 1295399 w 1295400"/>
              <a:gd name="connsiteY1" fmla="*/ 230123 h 230123"/>
              <a:gd name="connsiteX2" fmla="*/ 1295399 w 1295400"/>
              <a:gd name="connsiteY2" fmla="*/ 0 h 230123"/>
              <a:gd name="connsiteX3" fmla="*/ 0 w 1295400"/>
              <a:gd name="connsiteY3" fmla="*/ 0 h 230123"/>
              <a:gd name="connsiteX4" fmla="*/ 0 w 1295400"/>
              <a:gd name="connsiteY4" fmla="*/ 230123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400" h="230123">
                <a:moveTo>
                  <a:pt x="0" y="230123"/>
                </a:moveTo>
                <a:lnTo>
                  <a:pt x="1295399" y="230123"/>
                </a:lnTo>
                <a:lnTo>
                  <a:pt x="1295399" y="0"/>
                </a:lnTo>
                <a:lnTo>
                  <a:pt x="0" y="0"/>
                </a:lnTo>
                <a:lnTo>
                  <a:pt x="0" y="2301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60192" y="3285744"/>
            <a:ext cx="1295400" cy="230123"/>
          </a:xfrm>
          <a:custGeom>
            <a:avLst/>
            <a:gdLst>
              <a:gd name="connsiteX0" fmla="*/ 0 w 1295400"/>
              <a:gd name="connsiteY0" fmla="*/ 230123 h 230123"/>
              <a:gd name="connsiteX1" fmla="*/ 1295399 w 1295400"/>
              <a:gd name="connsiteY1" fmla="*/ 230123 h 230123"/>
              <a:gd name="connsiteX2" fmla="*/ 1295399 w 1295400"/>
              <a:gd name="connsiteY2" fmla="*/ 0 h 230123"/>
              <a:gd name="connsiteX3" fmla="*/ 0 w 1295400"/>
              <a:gd name="connsiteY3" fmla="*/ 0 h 230123"/>
              <a:gd name="connsiteX4" fmla="*/ 0 w 1295400"/>
              <a:gd name="connsiteY4" fmla="*/ 230123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400" h="230123">
                <a:moveTo>
                  <a:pt x="0" y="230123"/>
                </a:moveTo>
                <a:lnTo>
                  <a:pt x="1295399" y="230123"/>
                </a:lnTo>
                <a:lnTo>
                  <a:pt x="1295399" y="0"/>
                </a:lnTo>
                <a:lnTo>
                  <a:pt x="0" y="0"/>
                </a:lnTo>
                <a:lnTo>
                  <a:pt x="0" y="23012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899160" y="3860291"/>
            <a:ext cx="8136635" cy="923544"/>
          </a:xfrm>
          <a:custGeom>
            <a:avLst/>
            <a:gdLst>
              <a:gd name="connsiteX0" fmla="*/ 0 w 8136635"/>
              <a:gd name="connsiteY0" fmla="*/ 923544 h 923544"/>
              <a:gd name="connsiteX1" fmla="*/ 8136635 w 8136635"/>
              <a:gd name="connsiteY1" fmla="*/ 923544 h 923544"/>
              <a:gd name="connsiteX2" fmla="*/ 8136635 w 8136635"/>
              <a:gd name="connsiteY2" fmla="*/ 0 h 923544"/>
              <a:gd name="connsiteX3" fmla="*/ 0 w 8136635"/>
              <a:gd name="connsiteY3" fmla="*/ 0 h 923544"/>
              <a:gd name="connsiteX4" fmla="*/ 0 w 8136635"/>
              <a:gd name="connsiteY4" fmla="*/ 923544 h 923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36635" h="923544">
                <a:moveTo>
                  <a:pt x="0" y="923544"/>
                </a:moveTo>
                <a:lnTo>
                  <a:pt x="8136635" y="923544"/>
                </a:lnTo>
                <a:lnTo>
                  <a:pt x="8136635" y="0"/>
                </a:lnTo>
                <a:lnTo>
                  <a:pt x="0" y="0"/>
                </a:lnTo>
                <a:lnTo>
                  <a:pt x="0" y="92354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890016" y="2756916"/>
            <a:ext cx="6500495" cy="523875"/>
          </a:xfrm>
          <a:custGeom>
            <a:avLst/>
            <a:gdLst>
              <a:gd name="connsiteX0" fmla="*/ 6490589 w 6500495"/>
              <a:gd name="connsiteY0" fmla="*/ 9905 h 523875"/>
              <a:gd name="connsiteX1" fmla="*/ 9905 w 6500495"/>
              <a:gd name="connsiteY1" fmla="*/ 513968 h 523875"/>
            </a:gdLst>
            <a:ahLst/>
            <a:cxnLst>
              <a:cxn ang="0">
                <a:pos x="connsiteX0" y="connsiteY0"/>
              </a:cxn>
              <a:cxn ang="1">
                <a:pos x="connsiteX1" y="connsiteY1"/>
              </a:cxn>
            </a:cxnLst>
            <a:rect l="l" t="t" r="r" b="b"/>
            <a:pathLst>
              <a:path w="6500495" h="523875">
                <a:moveTo>
                  <a:pt x="6490589" y="9905"/>
                </a:moveTo>
                <a:lnTo>
                  <a:pt x="9905" y="513968"/>
                </a:lnTo>
              </a:path>
            </a:pathLst>
          </a:custGeom>
          <a:ln w="25400">
            <a:solidFill>
              <a:srgbClr val="006A4D">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4404359" y="1197863"/>
            <a:ext cx="53721" cy="2612135"/>
          </a:xfrm>
          <a:custGeom>
            <a:avLst/>
            <a:gdLst>
              <a:gd name="connsiteX0" fmla="*/ 9905 w 53721"/>
              <a:gd name="connsiteY0" fmla="*/ 9905 h 2612135"/>
              <a:gd name="connsiteX1" fmla="*/ 43815 w 53721"/>
              <a:gd name="connsiteY1" fmla="*/ 2602230 h 2612135"/>
            </a:gdLst>
            <a:ahLst/>
            <a:cxnLst>
              <a:cxn ang="0">
                <a:pos x="connsiteX0" y="connsiteY0"/>
              </a:cxn>
              <a:cxn ang="1">
                <a:pos x="connsiteX1" y="connsiteY1"/>
              </a:cxn>
            </a:cxnLst>
            <a:rect l="l" t="t" r="r" b="b"/>
            <a:pathLst>
              <a:path w="53721" h="2612135">
                <a:moveTo>
                  <a:pt x="9905" y="9905"/>
                </a:moveTo>
                <a:lnTo>
                  <a:pt x="43815" y="2602230"/>
                </a:lnTo>
              </a:path>
            </a:pathLst>
          </a:custGeom>
          <a:ln w="25400">
            <a:solidFill>
              <a:srgbClr val="A23F97">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4442459" y="1197863"/>
            <a:ext cx="53721" cy="2612135"/>
          </a:xfrm>
          <a:custGeom>
            <a:avLst/>
            <a:gdLst>
              <a:gd name="connsiteX0" fmla="*/ 9905 w 53721"/>
              <a:gd name="connsiteY0" fmla="*/ 9905 h 2612135"/>
              <a:gd name="connsiteX1" fmla="*/ 43815 w 53721"/>
              <a:gd name="connsiteY1" fmla="*/ 2602230 h 2612135"/>
            </a:gdLst>
            <a:ahLst/>
            <a:cxnLst>
              <a:cxn ang="0">
                <a:pos x="connsiteX0" y="connsiteY0"/>
              </a:cxn>
              <a:cxn ang="1">
                <a:pos x="connsiteX1" y="connsiteY1"/>
              </a:cxn>
            </a:cxnLst>
            <a:rect l="l" t="t" r="r" b="b"/>
            <a:pathLst>
              <a:path w="53721" h="2612135">
                <a:moveTo>
                  <a:pt x="9905" y="9905"/>
                </a:moveTo>
                <a:lnTo>
                  <a:pt x="43815" y="2602230"/>
                </a:lnTo>
              </a:path>
            </a:pathLst>
          </a:custGeom>
          <a:ln w="25400">
            <a:solidFill>
              <a:srgbClr val="A23F97">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41400" y="1257300"/>
            <a:ext cx="6489700" cy="2552700"/>
          </a:xfrm>
          <a:prstGeom prst="rect">
            <a:avLst/>
          </a:prstGeom>
          <a:noFill/>
        </p:spPr>
      </p:pic>
      <p:pic>
        <p:nvPicPr>
          <p:cNvPr id="15" name="Picture 3"/>
          <p:cNvPicPr>
            <a:picLocks noChangeAspect="1" noChangeArrowheads="1"/>
          </p:cNvPicPr>
          <p:nvPr/>
        </p:nvPicPr>
        <p:blipFill>
          <a:blip r:embed="rId3"/>
          <a:srcRect/>
          <a:stretch>
            <a:fillRect/>
          </a:stretch>
        </p:blipFill>
        <p:spPr bwMode="auto">
          <a:xfrm>
            <a:off x="1320800" y="4851400"/>
            <a:ext cx="2260600" cy="1701800"/>
          </a:xfrm>
          <a:prstGeom prst="rect">
            <a:avLst/>
          </a:prstGeom>
          <a:noFill/>
        </p:spPr>
      </p:pic>
      <p:pic>
        <p:nvPicPr>
          <p:cNvPr id="16" name="Picture 3"/>
          <p:cNvPicPr>
            <a:picLocks noChangeAspect="1" noChangeArrowheads="1"/>
          </p:cNvPicPr>
          <p:nvPr/>
        </p:nvPicPr>
        <p:blipFill>
          <a:blip r:embed="rId4"/>
          <a:srcRect/>
          <a:stretch>
            <a:fillRect/>
          </a:stretch>
        </p:blipFill>
        <p:spPr bwMode="auto">
          <a:xfrm>
            <a:off x="3695700" y="4851400"/>
            <a:ext cx="2476500" cy="1651000"/>
          </a:xfrm>
          <a:prstGeom prst="rect">
            <a:avLst/>
          </a:prstGeom>
          <a:noFill/>
        </p:spPr>
      </p:pic>
      <p:pic>
        <p:nvPicPr>
          <p:cNvPr id="17" name="Picture 3"/>
          <p:cNvPicPr>
            <a:picLocks noChangeAspect="1" noChangeArrowheads="1"/>
          </p:cNvPicPr>
          <p:nvPr/>
        </p:nvPicPr>
        <p:blipFill>
          <a:blip r:embed="rId5"/>
          <a:srcRect/>
          <a:stretch>
            <a:fillRect/>
          </a:stretch>
        </p:blipFill>
        <p:spPr bwMode="auto">
          <a:xfrm>
            <a:off x="6286500" y="4851400"/>
            <a:ext cx="2108200" cy="1676400"/>
          </a:xfrm>
          <a:prstGeom prst="rect">
            <a:avLst/>
          </a:prstGeom>
          <a:noFill/>
        </p:spPr>
      </p:pic>
      <p:sp>
        <p:nvSpPr>
          <p:cNvPr id="18" name="TextBox 1"/>
          <p:cNvSpPr txBox="1"/>
          <p:nvPr/>
        </p:nvSpPr>
        <p:spPr>
          <a:xfrm>
            <a:off x="5232400" y="3175000"/>
            <a:ext cx="10795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地铁Canary</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Wharf站</a:t>
            </a:r>
          </a:p>
        </p:txBody>
      </p:sp>
      <p:sp>
        <p:nvSpPr>
          <p:cNvPr id="19" name="TextBox 1"/>
          <p:cNvSpPr txBox="1"/>
          <p:nvPr/>
        </p:nvSpPr>
        <p:spPr>
          <a:xfrm>
            <a:off x="3149600" y="3314700"/>
            <a:ext cx="1054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轻轨Heron</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Quays站</a:t>
            </a:r>
          </a:p>
        </p:txBody>
      </p:sp>
      <p:sp>
        <p:nvSpPr>
          <p:cNvPr id="20" name="TextBox 1"/>
          <p:cNvSpPr txBox="1"/>
          <p:nvPr/>
        </p:nvSpPr>
        <p:spPr>
          <a:xfrm>
            <a:off x="990600" y="40386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1" name="TextBox 1"/>
          <p:cNvSpPr txBox="1"/>
          <p:nvPr/>
        </p:nvSpPr>
        <p:spPr>
          <a:xfrm>
            <a:off x="1219200" y="3949700"/>
            <a:ext cx="7696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Canary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Wharf的两个重要交通节点Cabot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Place和Jubilee广场都通过室内中庭与地下空间整合在一起，室内中庭不</a:t>
            </a:r>
          </a:p>
        </p:txBody>
      </p:sp>
      <p:sp>
        <p:nvSpPr>
          <p:cNvPr id="22" name="TextBox 1"/>
          <p:cNvSpPr txBox="1"/>
          <p:nvPr/>
        </p:nvSpPr>
        <p:spPr>
          <a:xfrm>
            <a:off x="990600" y="4305300"/>
            <a:ext cx="7924800" cy="2565400"/>
          </a:xfrm>
          <a:prstGeom prst="rect">
            <a:avLst/>
          </a:prstGeom>
          <a:noFill/>
        </p:spPr>
        <p:txBody>
          <a:bodyPr wrap="none" lIns="0" tIns="0" rIns="0" rtlCol="0">
            <a:spAutoFit/>
          </a:bodyPr>
          <a:lstStyle/>
          <a:p>
            <a:pPr>
              <a:lnSpc>
                <a:spcPts val="1500"/>
              </a:lnSpc>
              <a:tabLst>
                <a:tab pos="25400" algn="l"/>
              </a:tabLst>
            </a:pPr>
            <a:r>
              <a:rPr lang="en-US" altLang="zh-CN" sz="1200" dirty="0">
                <a:solidFill>
                  <a:srgbClr val="000000"/>
                </a:solidFill>
                <a:latin typeface="微软雅黑" panose="020B0503020204020204" pitchFamily="18" charset="-122"/>
                <a:cs typeface="微软雅黑" panose="020B0503020204020204" pitchFamily="18" charset="-122"/>
              </a:rPr>
              <a:t>仅是地下空间体系的公共节点，也是地面、地下的共享空间和交通联系空间，顶部的玻璃屋顶为地下空间提供自然光，</a:t>
            </a:r>
          </a:p>
          <a:p>
            <a:pPr>
              <a:lnSpc>
                <a:spcPts val="2100"/>
              </a:lnSpc>
              <a:tabLst>
                <a:tab pos="25400" algn="l"/>
              </a:tabLst>
            </a:pPr>
            <a:r>
              <a:rPr lang="en-US" altLang="zh-CN" sz="1200" dirty="0">
                <a:solidFill>
                  <a:srgbClr val="000000"/>
                </a:solidFill>
                <a:latin typeface="微软雅黑" panose="020B0503020204020204" pitchFamily="18" charset="-122"/>
                <a:cs typeface="微软雅黑" panose="020B0503020204020204" pitchFamily="18" charset="-122"/>
              </a:rPr>
              <a:t>同时作为地面空间内独特的视觉要素，不断提示着地下空间的存在。</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254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115</a:t>
            </a:r>
          </a:p>
        </p:txBody>
      </p:sp>
      <p:sp>
        <p:nvSpPr>
          <p:cNvPr id="23" name="TextBox 1"/>
          <p:cNvSpPr txBox="1"/>
          <p:nvPr/>
        </p:nvSpPr>
        <p:spPr>
          <a:xfrm>
            <a:off x="1206500" y="241300"/>
            <a:ext cx="7480300" cy="2921000"/>
          </a:xfrm>
          <a:prstGeom prst="rect">
            <a:avLst/>
          </a:prstGeom>
          <a:noFill/>
        </p:spPr>
        <p:txBody>
          <a:bodyPr wrap="none" lIns="0" tIns="0" rIns="0" rtlCol="0">
            <a:spAutoFit/>
          </a:bodyPr>
          <a:lstStyle/>
          <a:p>
            <a:pPr>
              <a:lnSpc>
                <a:spcPts val="2900"/>
              </a:lnSpc>
              <a:tabLst>
                <a:tab pos="1943100" algn="l"/>
                <a:tab pos="2578100" algn="l"/>
                <a:tab pos="3378200" algn="l"/>
                <a:tab pos="5321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2200"/>
              </a:lnSpc>
              <a:tabLst>
                <a:tab pos="1943100" algn="l"/>
                <a:tab pos="2578100" algn="l"/>
                <a:tab pos="3378200" algn="l"/>
                <a:tab pos="5321300" algn="l"/>
              </a:tabLst>
            </a:pPr>
            <a:r>
              <a:rPr lang="en-US" altLang="zh-CN" sz="1595" dirty="0">
                <a:solidFill>
                  <a:srgbClr val="000000"/>
                </a:solidFill>
                <a:latin typeface="微软雅黑" panose="020B0503020204020204" pitchFamily="18" charset="-122"/>
                <a:cs typeface="微软雅黑" panose="020B0503020204020204" pitchFamily="18" charset="-122"/>
              </a:rPr>
              <a:t>地下商业空间与交通结合点的整合</a:t>
            </a:r>
          </a:p>
          <a:p>
            <a:pPr>
              <a:lnSpc>
                <a:spcPts val="1000"/>
              </a:lnSpc>
            </a:pPr>
            <a:endParaRPr lang="en-US" altLang="zh-CN" dirty="0"/>
          </a:p>
          <a:p>
            <a:pPr>
              <a:lnSpc>
                <a:spcPts val="2300"/>
              </a:lnSpc>
              <a:tabLst>
                <a:tab pos="1943100" algn="l"/>
                <a:tab pos="2578100" algn="l"/>
                <a:tab pos="3378200" algn="l"/>
                <a:tab pos="5321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轻轨DLR线</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1943100" algn="l"/>
                <a:tab pos="2578100" algn="l"/>
                <a:tab pos="3378200" algn="l"/>
                <a:tab pos="5321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轻轨Canary</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Wharf站</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1943100" algn="l"/>
                <a:tab pos="2578100" algn="l"/>
                <a:tab pos="3378200" algn="l"/>
                <a:tab pos="5321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地铁Jubilee</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Line</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27532" y="1700783"/>
            <a:ext cx="4032503" cy="2677668"/>
          </a:xfrm>
          <a:custGeom>
            <a:avLst/>
            <a:gdLst>
              <a:gd name="connsiteX0" fmla="*/ 0 w 4032503"/>
              <a:gd name="connsiteY0" fmla="*/ 2677668 h 2677668"/>
              <a:gd name="connsiteX1" fmla="*/ 4032503 w 4032503"/>
              <a:gd name="connsiteY1" fmla="*/ 2677668 h 2677668"/>
              <a:gd name="connsiteX2" fmla="*/ 4032503 w 4032503"/>
              <a:gd name="connsiteY2" fmla="*/ 0 h 2677668"/>
              <a:gd name="connsiteX3" fmla="*/ 0 w 4032503"/>
              <a:gd name="connsiteY3" fmla="*/ 0 h 2677668"/>
              <a:gd name="connsiteX4" fmla="*/ 0 w 4032503"/>
              <a:gd name="connsiteY4" fmla="*/ 2677668 h 26776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032503" h="2677668">
                <a:moveTo>
                  <a:pt x="0" y="2677668"/>
                </a:moveTo>
                <a:lnTo>
                  <a:pt x="4032503" y="2677668"/>
                </a:lnTo>
                <a:lnTo>
                  <a:pt x="4032503" y="0"/>
                </a:lnTo>
                <a:lnTo>
                  <a:pt x="0" y="0"/>
                </a:lnTo>
                <a:lnTo>
                  <a:pt x="0" y="267766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781426" y="4320159"/>
            <a:ext cx="1088771" cy="1882545"/>
          </a:xfrm>
          <a:custGeom>
            <a:avLst/>
            <a:gdLst>
              <a:gd name="connsiteX0" fmla="*/ 0 w 1088771"/>
              <a:gd name="connsiteY0" fmla="*/ 0 h 1882545"/>
              <a:gd name="connsiteX1" fmla="*/ 1088770 w 1088771"/>
              <a:gd name="connsiteY1" fmla="*/ 1088770 h 1882545"/>
              <a:gd name="connsiteX2" fmla="*/ 745363 w 1088771"/>
              <a:gd name="connsiteY2" fmla="*/ 1882546 h 1882545"/>
              <a:gd name="connsiteX3" fmla="*/ 0 w 1088771"/>
              <a:gd name="connsiteY3" fmla="*/ 1088770 h 1882545"/>
              <a:gd name="connsiteX4" fmla="*/ 0 w 1088771"/>
              <a:gd name="connsiteY4" fmla="*/ 0 h 188254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8771" h="1882545">
                <a:moveTo>
                  <a:pt x="0" y="0"/>
                </a:moveTo>
                <a:cubicBezTo>
                  <a:pt x="601344" y="0"/>
                  <a:pt x="1088770" y="487552"/>
                  <a:pt x="1088770" y="1088770"/>
                </a:cubicBezTo>
                <a:cubicBezTo>
                  <a:pt x="1088770" y="1389481"/>
                  <a:pt x="964438" y="1676742"/>
                  <a:pt x="745363" y="1882546"/>
                </a:cubicBezTo>
                <a:lnTo>
                  <a:pt x="0" y="1088770"/>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942464" y="5408929"/>
            <a:ext cx="1584325" cy="1088739"/>
          </a:xfrm>
          <a:custGeom>
            <a:avLst/>
            <a:gdLst>
              <a:gd name="connsiteX0" fmla="*/ 1584325 w 1584325"/>
              <a:gd name="connsiteY0" fmla="*/ 793775 h 1088739"/>
              <a:gd name="connsiteX1" fmla="*/ 45211 w 1584325"/>
              <a:gd name="connsiteY1" fmla="*/ 745413 h 1088739"/>
              <a:gd name="connsiteX2" fmla="*/ 0 w 1584325"/>
              <a:gd name="connsiteY2" fmla="*/ 694105 h 1088739"/>
              <a:gd name="connsiteX3" fmla="*/ 838961 w 1584325"/>
              <a:gd name="connsiteY3" fmla="*/ 0 h 1088739"/>
              <a:gd name="connsiteX4" fmla="*/ 1584325 w 1584325"/>
              <a:gd name="connsiteY4" fmla="*/ 793775 h 10887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84325" h="1088739">
                <a:moveTo>
                  <a:pt x="1584325" y="793775"/>
                </a:moveTo>
                <a:cubicBezTo>
                  <a:pt x="1145920" y="1205420"/>
                  <a:pt x="456819" y="1183766"/>
                  <a:pt x="45211" y="745413"/>
                </a:cubicBezTo>
                <a:cubicBezTo>
                  <a:pt x="29591" y="728789"/>
                  <a:pt x="14477" y="711670"/>
                  <a:pt x="0" y="694105"/>
                </a:cubicBezTo>
                <a:lnTo>
                  <a:pt x="838961" y="0"/>
                </a:lnTo>
                <a:lnTo>
                  <a:pt x="1584325" y="793775"/>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692843" y="5272532"/>
            <a:ext cx="1088583" cy="830503"/>
          </a:xfrm>
          <a:custGeom>
            <a:avLst/>
            <a:gdLst>
              <a:gd name="connsiteX0" fmla="*/ 249621 w 1088583"/>
              <a:gd name="connsiteY0" fmla="*/ 830503 h 830503"/>
              <a:gd name="connsiteX1" fmla="*/ 8321 w 1088583"/>
              <a:gd name="connsiteY1" fmla="*/ 0 h 830503"/>
              <a:gd name="connsiteX2" fmla="*/ 1088583 w 1088583"/>
              <a:gd name="connsiteY2" fmla="*/ 136397 h 830503"/>
              <a:gd name="connsiteX3" fmla="*/ 249621 w 1088583"/>
              <a:gd name="connsiteY3" fmla="*/ 830503 h 830503"/>
            </a:gdLst>
            <a:ahLst/>
            <a:cxnLst>
              <a:cxn ang="0">
                <a:pos x="connsiteX0" y="connsiteY0"/>
              </a:cxn>
              <a:cxn ang="1">
                <a:pos x="connsiteX1" y="connsiteY1"/>
              </a:cxn>
              <a:cxn ang="2">
                <a:pos x="connsiteX2" y="connsiteY2"/>
              </a:cxn>
              <a:cxn ang="3">
                <a:pos x="connsiteX3" y="connsiteY3"/>
              </a:cxn>
            </a:cxnLst>
            <a:rect l="l" t="t" r="r" b="b"/>
            <a:pathLst>
              <a:path w="1088583" h="830503">
                <a:moveTo>
                  <a:pt x="249621" y="830503"/>
                </a:moveTo>
                <a:cubicBezTo>
                  <a:pt x="57978" y="598842"/>
                  <a:pt x="-29397" y="298322"/>
                  <a:pt x="8321" y="0"/>
                </a:cubicBezTo>
                <a:lnTo>
                  <a:pt x="1088583" y="136397"/>
                </a:lnTo>
                <a:lnTo>
                  <a:pt x="249621" y="830503"/>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701164" y="4320159"/>
            <a:ext cx="1080261" cy="1088771"/>
          </a:xfrm>
          <a:custGeom>
            <a:avLst/>
            <a:gdLst>
              <a:gd name="connsiteX0" fmla="*/ 0 w 1080261"/>
              <a:gd name="connsiteY0" fmla="*/ 952372 h 1088771"/>
              <a:gd name="connsiteX1" fmla="*/ 1080261 w 1080261"/>
              <a:gd name="connsiteY1" fmla="*/ 0 h 1088771"/>
              <a:gd name="connsiteX2" fmla="*/ 1080261 w 1080261"/>
              <a:gd name="connsiteY2" fmla="*/ 1088770 h 1088771"/>
              <a:gd name="connsiteX3" fmla="*/ 0 w 1080261"/>
              <a:gd name="connsiteY3" fmla="*/ 952372 h 1088771"/>
            </a:gdLst>
            <a:ahLst/>
            <a:cxnLst>
              <a:cxn ang="0">
                <a:pos x="connsiteX0" y="connsiteY0"/>
              </a:cxn>
              <a:cxn ang="1">
                <a:pos x="connsiteX1" y="connsiteY1"/>
              </a:cxn>
              <a:cxn ang="2">
                <a:pos x="connsiteX2" y="connsiteY2"/>
              </a:cxn>
              <a:cxn ang="3">
                <a:pos x="connsiteX3" y="connsiteY3"/>
              </a:cxn>
            </a:cxnLst>
            <a:rect l="l" t="t" r="r" b="b"/>
            <a:pathLst>
              <a:path w="1080261" h="1088771">
                <a:moveTo>
                  <a:pt x="0" y="952372"/>
                </a:moveTo>
                <a:cubicBezTo>
                  <a:pt x="68707" y="408177"/>
                  <a:pt x="531622" y="0"/>
                  <a:pt x="1080261" y="0"/>
                </a:cubicBezTo>
                <a:lnTo>
                  <a:pt x="1080261" y="1088770"/>
                </a:lnTo>
                <a:lnTo>
                  <a:pt x="0" y="952372"/>
                </a:lnTo>
              </a:path>
            </a:pathLst>
          </a:custGeom>
          <a:solidFill>
            <a:srgbClr val="A23F9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4953000" y="1943100"/>
            <a:ext cx="1930400" cy="1549400"/>
          </a:xfrm>
          <a:prstGeom prst="rect">
            <a:avLst/>
          </a:prstGeom>
          <a:noFill/>
        </p:spPr>
      </p:pic>
      <p:pic>
        <p:nvPicPr>
          <p:cNvPr id="12" name="Picture 3">
            <a:hlinkClick r:id="rId4"/>
          </p:cNvPr>
          <p:cNvPicPr>
            <a:picLocks noChangeAspect="1" noChangeArrowheads="1"/>
          </p:cNvPicPr>
          <p:nvPr/>
        </p:nvPicPr>
        <p:blipFill>
          <a:blip r:embed="rId5"/>
          <a:srcRect/>
          <a:stretch>
            <a:fillRect/>
          </a:stretch>
        </p:blipFill>
        <p:spPr bwMode="auto">
          <a:xfrm>
            <a:off x="4953000" y="3530600"/>
            <a:ext cx="1930400" cy="13335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4953000" y="4889500"/>
            <a:ext cx="1930400" cy="1295400"/>
          </a:xfrm>
          <a:prstGeom prst="rect">
            <a:avLst/>
          </a:prstGeom>
          <a:noFill/>
        </p:spPr>
      </p:pic>
      <p:pic>
        <p:nvPicPr>
          <p:cNvPr id="14" name="Picture 3"/>
          <p:cNvPicPr>
            <a:picLocks noChangeAspect="1" noChangeArrowheads="1"/>
          </p:cNvPicPr>
          <p:nvPr/>
        </p:nvPicPr>
        <p:blipFill>
          <a:blip r:embed="rId7"/>
          <a:srcRect/>
          <a:stretch>
            <a:fillRect/>
          </a:stretch>
        </p:blipFill>
        <p:spPr bwMode="auto">
          <a:xfrm>
            <a:off x="6934200" y="1549400"/>
            <a:ext cx="2082800" cy="1943100"/>
          </a:xfrm>
          <a:prstGeom prst="rect">
            <a:avLst/>
          </a:prstGeom>
          <a:noFill/>
        </p:spPr>
      </p:pic>
      <p:pic>
        <p:nvPicPr>
          <p:cNvPr id="15" name="Picture 3"/>
          <p:cNvPicPr>
            <a:picLocks noChangeAspect="1" noChangeArrowheads="1"/>
          </p:cNvPicPr>
          <p:nvPr/>
        </p:nvPicPr>
        <p:blipFill>
          <a:blip r:embed="rId8"/>
          <a:srcRect/>
          <a:stretch>
            <a:fillRect/>
          </a:stretch>
        </p:blipFill>
        <p:spPr bwMode="auto">
          <a:xfrm>
            <a:off x="6921500" y="3530600"/>
            <a:ext cx="2095500" cy="2654300"/>
          </a:xfrm>
          <a:prstGeom prst="rect">
            <a:avLst/>
          </a:prstGeom>
          <a:noFill/>
        </p:spPr>
      </p:pic>
      <p:sp>
        <p:nvSpPr>
          <p:cNvPr id="16"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116</a:t>
            </a:r>
          </a:p>
        </p:txBody>
      </p:sp>
      <p:sp>
        <p:nvSpPr>
          <p:cNvPr id="17" name="TextBox 1"/>
          <p:cNvSpPr txBox="1"/>
          <p:nvPr/>
        </p:nvSpPr>
        <p:spPr>
          <a:xfrm>
            <a:off x="914400" y="18796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8" name="TextBox 1"/>
          <p:cNvSpPr txBox="1"/>
          <p:nvPr/>
        </p:nvSpPr>
        <p:spPr>
          <a:xfrm>
            <a:off x="1143000" y="1790700"/>
            <a:ext cx="3378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金丝雀码头的商业配套规模不大，总面积55,000平</a:t>
            </a:r>
          </a:p>
        </p:txBody>
      </p:sp>
      <p:sp>
        <p:nvSpPr>
          <p:cNvPr id="19" name="TextBox 1"/>
          <p:cNvSpPr txBox="1"/>
          <p:nvPr/>
        </p:nvSpPr>
        <p:spPr>
          <a:xfrm>
            <a:off x="914400" y="2070100"/>
            <a:ext cx="38100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米。由于商务区的居住人口不多，因此商业配套主要服务</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于在此工作的商务人群。</a:t>
            </a:r>
          </a:p>
        </p:txBody>
      </p:sp>
      <p:sp>
        <p:nvSpPr>
          <p:cNvPr id="20" name="TextBox 1"/>
          <p:cNvSpPr txBox="1"/>
          <p:nvPr/>
        </p:nvSpPr>
        <p:spPr>
          <a:xfrm>
            <a:off x="914400" y="27559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1" name="TextBox 1"/>
          <p:cNvSpPr txBox="1"/>
          <p:nvPr/>
        </p:nvSpPr>
        <p:spPr>
          <a:xfrm>
            <a:off x="1143000" y="2667000"/>
            <a:ext cx="3581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商业配套中38%为零售业态，餐饮和生活服务/个人护</a:t>
            </a:r>
          </a:p>
        </p:txBody>
      </p:sp>
      <p:sp>
        <p:nvSpPr>
          <p:cNvPr id="22" name="TextBox 1"/>
          <p:cNvSpPr txBox="1"/>
          <p:nvPr/>
        </p:nvSpPr>
        <p:spPr>
          <a:xfrm>
            <a:off x="914400" y="2946400"/>
            <a:ext cx="38227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理类业态占约49%，休闲娱乐仅13%，主要为一家大型健</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身中心。</a:t>
            </a:r>
          </a:p>
        </p:txBody>
      </p:sp>
      <p:sp>
        <p:nvSpPr>
          <p:cNvPr id="23" name="TextBox 1"/>
          <p:cNvSpPr txBox="1"/>
          <p:nvPr/>
        </p:nvSpPr>
        <p:spPr>
          <a:xfrm>
            <a:off x="914400" y="36195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4" name="TextBox 1"/>
          <p:cNvSpPr txBox="1"/>
          <p:nvPr/>
        </p:nvSpPr>
        <p:spPr>
          <a:xfrm>
            <a:off x="1143000" y="3530600"/>
            <a:ext cx="3429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金丝雀码头大部分商业分布于走廊层（Promenade</a:t>
            </a:r>
          </a:p>
        </p:txBody>
      </p:sp>
      <p:sp>
        <p:nvSpPr>
          <p:cNvPr id="25" name="TextBox 1"/>
          <p:cNvSpPr txBox="1"/>
          <p:nvPr/>
        </p:nvSpPr>
        <p:spPr>
          <a:xfrm>
            <a:off x="914400" y="3810000"/>
            <a:ext cx="37211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Level），它把各个办公楼的地下联通成为商业街，并与</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轨道交通站点连接。</a:t>
            </a:r>
          </a:p>
        </p:txBody>
      </p:sp>
      <p:sp>
        <p:nvSpPr>
          <p:cNvPr id="26" name="TextBox 1"/>
          <p:cNvSpPr txBox="1"/>
          <p:nvPr/>
        </p:nvSpPr>
        <p:spPr>
          <a:xfrm>
            <a:off x="4965700" y="1587500"/>
            <a:ext cx="17907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Times New Roman" panose="02020603050405020304" pitchFamily="18" charset="0"/>
                <a:cs typeface="Times New Roman" panose="02020603050405020304" pitchFamily="18" charset="0"/>
              </a:rPr>
              <a:t>Canary</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Times New Roman" panose="02020603050405020304" pitchFamily="18" charset="0"/>
                <a:cs typeface="Times New Roman" panose="02020603050405020304" pitchFamily="18" charset="0"/>
              </a:rPr>
              <a:t>Wharf</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华文细黑" pitchFamily="18" charset="0"/>
                <a:cs typeface="华文细黑" pitchFamily="18" charset="0"/>
              </a:rPr>
              <a:t>的商业配套</a:t>
            </a:r>
          </a:p>
        </p:txBody>
      </p:sp>
      <p:sp>
        <p:nvSpPr>
          <p:cNvPr id="27" name="TextBox 1"/>
          <p:cNvSpPr txBox="1"/>
          <p:nvPr/>
        </p:nvSpPr>
        <p:spPr>
          <a:xfrm>
            <a:off x="825500" y="1346200"/>
            <a:ext cx="32385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以地下商业街为主，为商务人群服务</a:t>
            </a:r>
          </a:p>
        </p:txBody>
      </p:sp>
      <p:sp>
        <p:nvSpPr>
          <p:cNvPr id="28" name="TextBox 1"/>
          <p:cNvSpPr txBox="1"/>
          <p:nvPr/>
        </p:nvSpPr>
        <p:spPr>
          <a:xfrm>
            <a:off x="3263900" y="4813300"/>
            <a:ext cx="254000" cy="3810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零售</a:t>
            </a:r>
          </a:p>
          <a:p>
            <a:pPr>
              <a:lnSpc>
                <a:spcPts val="1700"/>
              </a:lnSpc>
            </a:pPr>
            <a:r>
              <a:rPr lang="en-US" altLang="zh-CN" sz="995" dirty="0">
                <a:solidFill>
                  <a:srgbClr val="000000"/>
                </a:solidFill>
                <a:latin typeface="微软雅黑" panose="020B0503020204020204" pitchFamily="18" charset="-122"/>
                <a:cs typeface="微软雅黑" panose="020B0503020204020204" pitchFamily="18" charset="-122"/>
              </a:rPr>
              <a:t>38%</a:t>
            </a:r>
          </a:p>
        </p:txBody>
      </p:sp>
      <p:sp>
        <p:nvSpPr>
          <p:cNvPr id="29" name="TextBox 1"/>
          <p:cNvSpPr txBox="1"/>
          <p:nvPr/>
        </p:nvSpPr>
        <p:spPr>
          <a:xfrm>
            <a:off x="1752600" y="4737100"/>
            <a:ext cx="1092200" cy="1714500"/>
          </a:xfrm>
          <a:prstGeom prst="rect">
            <a:avLst/>
          </a:prstGeom>
          <a:noFill/>
        </p:spPr>
        <p:txBody>
          <a:bodyPr wrap="none" lIns="0" tIns="0" rIns="0" rtlCol="0">
            <a:spAutoFit/>
          </a:bodyPr>
          <a:lstStyle/>
          <a:p>
            <a:pPr>
              <a:lnSpc>
                <a:spcPts val="1300"/>
              </a:lnSpc>
              <a:tabLst>
                <a:tab pos="127000" algn="l"/>
                <a:tab pos="304800" algn="l"/>
                <a:tab pos="457200" algn="l"/>
                <a:tab pos="508000" algn="l"/>
                <a:tab pos="838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生活服务/个</a:t>
            </a:r>
          </a:p>
          <a:p>
            <a:pPr>
              <a:lnSpc>
                <a:spcPts val="1700"/>
              </a:lnSpc>
              <a:tabLst>
                <a:tab pos="127000" algn="l"/>
                <a:tab pos="304800" algn="l"/>
                <a:tab pos="457200" algn="l"/>
                <a:tab pos="508000" algn="l"/>
                <a:tab pos="838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人护理</a:t>
            </a:r>
          </a:p>
          <a:p>
            <a:pPr>
              <a:lnSpc>
                <a:spcPts val="1700"/>
              </a:lnSpc>
              <a:tabLst>
                <a:tab pos="127000" algn="l"/>
                <a:tab pos="304800" algn="l"/>
                <a:tab pos="457200" algn="l"/>
                <a:tab pos="508000" algn="l"/>
                <a:tab pos="838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23%</a:t>
            </a:r>
          </a:p>
          <a:p>
            <a:pPr>
              <a:lnSpc>
                <a:spcPts val="1000"/>
              </a:lnSpc>
            </a:pPr>
            <a:endParaRPr lang="en-US" altLang="zh-CN" dirty="0"/>
          </a:p>
          <a:p>
            <a:pPr>
              <a:lnSpc>
                <a:spcPts val="1400"/>
              </a:lnSpc>
              <a:tabLst>
                <a:tab pos="127000" algn="l"/>
                <a:tab pos="304800" algn="l"/>
                <a:tab pos="457200" algn="l"/>
                <a:tab pos="508000" algn="l"/>
                <a:tab pos="838200" algn="l"/>
              </a:tabLst>
            </a:pPr>
            <a:r>
              <a:rPr lang="en-US" altLang="zh-CN" sz="995" dirty="0">
                <a:solidFill>
                  <a:srgbClr val="000000"/>
                </a:solidFill>
                <a:latin typeface="微软雅黑" panose="020B0503020204020204" pitchFamily="18" charset="-122"/>
                <a:cs typeface="微软雅黑" panose="020B0503020204020204" pitchFamily="18" charset="-122"/>
              </a:rPr>
              <a:t>休闲娱乐</a:t>
            </a:r>
          </a:p>
          <a:p>
            <a:pPr>
              <a:lnSpc>
                <a:spcPts val="1700"/>
              </a:lnSpc>
              <a:tabLst>
                <a:tab pos="127000" algn="l"/>
                <a:tab pos="304800" algn="l"/>
                <a:tab pos="457200" algn="l"/>
                <a:tab pos="508000" algn="l"/>
                <a:tab pos="838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13%</a:t>
            </a:r>
          </a:p>
          <a:p>
            <a:pPr>
              <a:lnSpc>
                <a:spcPts val="1000"/>
              </a:lnSpc>
            </a:pPr>
            <a:endParaRPr lang="en-US" altLang="zh-CN" dirty="0"/>
          </a:p>
          <a:p>
            <a:pPr>
              <a:lnSpc>
                <a:spcPts val="1900"/>
              </a:lnSpc>
              <a:tabLst>
                <a:tab pos="127000" algn="l"/>
                <a:tab pos="304800" algn="l"/>
                <a:tab pos="457200" algn="l"/>
                <a:tab pos="508000" algn="l"/>
                <a:tab pos="838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餐饮</a:t>
            </a:r>
          </a:p>
          <a:p>
            <a:pPr>
              <a:lnSpc>
                <a:spcPts val="1700"/>
              </a:lnSpc>
              <a:tabLst>
                <a:tab pos="127000" algn="l"/>
                <a:tab pos="304800" algn="l"/>
                <a:tab pos="457200" algn="l"/>
                <a:tab pos="508000" algn="l"/>
                <a:tab pos="838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26%</a:t>
            </a:r>
          </a:p>
        </p:txBody>
      </p:sp>
      <p:sp>
        <p:nvSpPr>
          <p:cNvPr id="30" name="TextBox 1"/>
          <p:cNvSpPr txBox="1"/>
          <p:nvPr/>
        </p:nvSpPr>
        <p:spPr>
          <a:xfrm>
            <a:off x="825500" y="177800"/>
            <a:ext cx="7861300" cy="1155700"/>
          </a:xfrm>
          <a:prstGeom prst="rect">
            <a:avLst/>
          </a:prstGeom>
          <a:noFill/>
        </p:spPr>
        <p:txBody>
          <a:bodyPr wrap="none" lIns="0" tIns="0" rIns="0" rtlCol="0">
            <a:spAutoFit/>
          </a:bodyPr>
          <a:lstStyle/>
          <a:p>
            <a:pPr>
              <a:lnSpc>
                <a:spcPts val="2900"/>
              </a:lnSpc>
              <a:tabLst>
                <a:tab pos="29591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2959100" algn="l"/>
              </a:tabLst>
            </a:pPr>
            <a:r>
              <a:rPr lang="en-US" altLang="zh-CN" sz="1595" dirty="0">
                <a:solidFill>
                  <a:srgbClr val="000000"/>
                </a:solidFill>
                <a:latin typeface="微软雅黑" panose="020B0503020204020204" pitchFamily="18" charset="-122"/>
                <a:cs typeface="微软雅黑" panose="020B0503020204020204" pitchFamily="18" charset="-122"/>
              </a:rPr>
              <a:t>配套商业</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803135" y="1600200"/>
            <a:ext cx="745236" cy="961644"/>
          </a:xfrm>
          <a:custGeom>
            <a:avLst/>
            <a:gdLst>
              <a:gd name="connsiteX0" fmla="*/ 12954 w 745236"/>
              <a:gd name="connsiteY0" fmla="*/ 480822 h 961644"/>
              <a:gd name="connsiteX1" fmla="*/ 372618 w 745236"/>
              <a:gd name="connsiteY1" fmla="*/ 12953 h 961644"/>
              <a:gd name="connsiteX2" fmla="*/ 732282 w 745236"/>
              <a:gd name="connsiteY2" fmla="*/ 480822 h 961644"/>
              <a:gd name="connsiteX3" fmla="*/ 372618 w 745236"/>
              <a:gd name="connsiteY3" fmla="*/ 948689 h 961644"/>
              <a:gd name="connsiteX4" fmla="*/ 12954 w 745236"/>
              <a:gd name="connsiteY4" fmla="*/ 480822 h 9616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5236" h="961644">
                <a:moveTo>
                  <a:pt x="12954" y="480822"/>
                </a:moveTo>
                <a:cubicBezTo>
                  <a:pt x="12954" y="222376"/>
                  <a:pt x="173990" y="12953"/>
                  <a:pt x="372618" y="12953"/>
                </a:cubicBezTo>
                <a:cubicBezTo>
                  <a:pt x="571245" y="12953"/>
                  <a:pt x="732282" y="222376"/>
                  <a:pt x="732282" y="480822"/>
                </a:cubicBezTo>
                <a:cubicBezTo>
                  <a:pt x="732282" y="739267"/>
                  <a:pt x="571245" y="948689"/>
                  <a:pt x="372618" y="948689"/>
                </a:cubicBezTo>
                <a:cubicBezTo>
                  <a:pt x="173990" y="948689"/>
                  <a:pt x="12954" y="739267"/>
                  <a:pt x="12954" y="480822"/>
                </a:cubicBez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732531" y="1754123"/>
            <a:ext cx="2113787" cy="673608"/>
          </a:xfrm>
          <a:custGeom>
            <a:avLst/>
            <a:gdLst>
              <a:gd name="connsiteX0" fmla="*/ 12954 w 2113787"/>
              <a:gd name="connsiteY0" fmla="*/ 120904 h 673608"/>
              <a:gd name="connsiteX1" fmla="*/ 120904 w 2113787"/>
              <a:gd name="connsiteY1" fmla="*/ 12954 h 673608"/>
              <a:gd name="connsiteX2" fmla="*/ 1992883 w 2113787"/>
              <a:gd name="connsiteY2" fmla="*/ 12954 h 673608"/>
              <a:gd name="connsiteX3" fmla="*/ 2100833 w 2113787"/>
              <a:gd name="connsiteY3" fmla="*/ 120904 h 673608"/>
              <a:gd name="connsiteX4" fmla="*/ 2100833 w 2113787"/>
              <a:gd name="connsiteY4" fmla="*/ 552704 h 673608"/>
              <a:gd name="connsiteX5" fmla="*/ 1992883 w 2113787"/>
              <a:gd name="connsiteY5" fmla="*/ 660654 h 673608"/>
              <a:gd name="connsiteX6" fmla="*/ 120904 w 2113787"/>
              <a:gd name="connsiteY6" fmla="*/ 660654 h 673608"/>
              <a:gd name="connsiteX7" fmla="*/ 12954 w 2113787"/>
              <a:gd name="connsiteY7" fmla="*/ 552704 h 673608"/>
              <a:gd name="connsiteX8" fmla="*/ 12954 w 2113787"/>
              <a:gd name="connsiteY8" fmla="*/ 120904 h 6736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113787" h="673608">
                <a:moveTo>
                  <a:pt x="12954" y="120904"/>
                </a:moveTo>
                <a:cubicBezTo>
                  <a:pt x="12954" y="61341"/>
                  <a:pt x="61341" y="12954"/>
                  <a:pt x="120904" y="12954"/>
                </a:cubicBezTo>
                <a:lnTo>
                  <a:pt x="1992883" y="12954"/>
                </a:lnTo>
                <a:cubicBezTo>
                  <a:pt x="2052447" y="12954"/>
                  <a:pt x="2100833" y="61341"/>
                  <a:pt x="2100833" y="120904"/>
                </a:cubicBezTo>
                <a:lnTo>
                  <a:pt x="2100833" y="552704"/>
                </a:lnTo>
                <a:cubicBezTo>
                  <a:pt x="2100833" y="612267"/>
                  <a:pt x="2052447" y="660654"/>
                  <a:pt x="1992883" y="660654"/>
                </a:cubicBezTo>
                <a:lnTo>
                  <a:pt x="120904" y="660654"/>
                </a:lnTo>
                <a:cubicBezTo>
                  <a:pt x="61341" y="660654"/>
                  <a:pt x="12954" y="612267"/>
                  <a:pt x="12954" y="552704"/>
                </a:cubicBezTo>
                <a:lnTo>
                  <a:pt x="12954" y="120904"/>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869180" y="1528572"/>
            <a:ext cx="1854708" cy="1513332"/>
          </a:xfrm>
          <a:custGeom>
            <a:avLst/>
            <a:gdLst>
              <a:gd name="connsiteX0" fmla="*/ 12953 w 1854708"/>
              <a:gd name="connsiteY0" fmla="*/ 234188 h 1513332"/>
              <a:gd name="connsiteX1" fmla="*/ 22478 w 1854708"/>
              <a:gd name="connsiteY1" fmla="*/ 891032 h 1513332"/>
              <a:gd name="connsiteX2" fmla="*/ 1070228 w 1854708"/>
              <a:gd name="connsiteY2" fmla="*/ 900557 h 1513332"/>
              <a:gd name="connsiteX3" fmla="*/ 1079753 w 1854708"/>
              <a:gd name="connsiteY3" fmla="*/ 1500377 h 1513332"/>
              <a:gd name="connsiteX4" fmla="*/ 1841753 w 1854708"/>
              <a:gd name="connsiteY4" fmla="*/ 1500377 h 1513332"/>
              <a:gd name="connsiteX5" fmla="*/ 1813178 w 1854708"/>
              <a:gd name="connsiteY5" fmla="*/ 15239 h 1513332"/>
              <a:gd name="connsiteX6" fmla="*/ 1019555 w 1854708"/>
              <a:gd name="connsiteY6" fmla="*/ 12953 h 1513332"/>
              <a:gd name="connsiteX7" fmla="*/ 1019555 w 1854708"/>
              <a:gd name="connsiteY7" fmla="*/ 228854 h 1513332"/>
              <a:gd name="connsiteX8" fmla="*/ 12953 w 1854708"/>
              <a:gd name="connsiteY8" fmla="*/ 234188 h 15133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854708" h="1513332">
                <a:moveTo>
                  <a:pt x="12953" y="234188"/>
                </a:moveTo>
                <a:lnTo>
                  <a:pt x="22478" y="891032"/>
                </a:lnTo>
                <a:lnTo>
                  <a:pt x="1070228" y="900557"/>
                </a:lnTo>
                <a:lnTo>
                  <a:pt x="1079753" y="1500377"/>
                </a:lnTo>
                <a:lnTo>
                  <a:pt x="1841753" y="1500377"/>
                </a:lnTo>
                <a:lnTo>
                  <a:pt x="1813178" y="15239"/>
                </a:lnTo>
                <a:lnTo>
                  <a:pt x="1019555" y="12953"/>
                </a:lnTo>
                <a:lnTo>
                  <a:pt x="1019555" y="228854"/>
                </a:lnTo>
                <a:lnTo>
                  <a:pt x="12953" y="234188"/>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840480" y="3473196"/>
            <a:ext cx="2077211" cy="798575"/>
          </a:xfrm>
          <a:custGeom>
            <a:avLst/>
            <a:gdLst>
              <a:gd name="connsiteX0" fmla="*/ 26669 w 2077211"/>
              <a:gd name="connsiteY0" fmla="*/ 12953 h 798575"/>
              <a:gd name="connsiteX1" fmla="*/ 2054732 w 2077211"/>
              <a:gd name="connsiteY1" fmla="*/ 22478 h 798575"/>
              <a:gd name="connsiteX2" fmla="*/ 2064257 w 2077211"/>
              <a:gd name="connsiteY2" fmla="*/ 509015 h 798575"/>
              <a:gd name="connsiteX3" fmla="*/ 1596516 w 2077211"/>
              <a:gd name="connsiteY3" fmla="*/ 516635 h 798575"/>
              <a:gd name="connsiteX4" fmla="*/ 1607184 w 2077211"/>
              <a:gd name="connsiteY4" fmla="*/ 785621 h 798575"/>
              <a:gd name="connsiteX5" fmla="*/ 1359661 w 2077211"/>
              <a:gd name="connsiteY5" fmla="*/ 785621 h 798575"/>
              <a:gd name="connsiteX6" fmla="*/ 1359661 w 2077211"/>
              <a:gd name="connsiteY6" fmla="*/ 518540 h 798575"/>
              <a:gd name="connsiteX7" fmla="*/ 588771 w 2077211"/>
              <a:gd name="connsiteY7" fmla="*/ 516635 h 798575"/>
              <a:gd name="connsiteX8" fmla="*/ 588771 w 2077211"/>
              <a:gd name="connsiteY8" fmla="*/ 156082 h 798575"/>
              <a:gd name="connsiteX9" fmla="*/ 12953 w 2077211"/>
              <a:gd name="connsiteY9" fmla="*/ 156082 h 798575"/>
              <a:gd name="connsiteX10" fmla="*/ 26669 w 2077211"/>
              <a:gd name="connsiteY10" fmla="*/ 12953 h 79857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77211" h="798575">
                <a:moveTo>
                  <a:pt x="26669" y="12953"/>
                </a:moveTo>
                <a:lnTo>
                  <a:pt x="2054732" y="22478"/>
                </a:lnTo>
                <a:lnTo>
                  <a:pt x="2064257" y="509015"/>
                </a:lnTo>
                <a:lnTo>
                  <a:pt x="1596516" y="516635"/>
                </a:lnTo>
                <a:lnTo>
                  <a:pt x="1607184" y="785621"/>
                </a:lnTo>
                <a:lnTo>
                  <a:pt x="1359661" y="785621"/>
                </a:lnTo>
                <a:lnTo>
                  <a:pt x="1359661" y="518540"/>
                </a:lnTo>
                <a:lnTo>
                  <a:pt x="588771" y="516635"/>
                </a:lnTo>
                <a:cubicBezTo>
                  <a:pt x="588771" y="396366"/>
                  <a:pt x="588771" y="276225"/>
                  <a:pt x="588771" y="156082"/>
                </a:cubicBezTo>
                <a:lnTo>
                  <a:pt x="12953" y="156082"/>
                </a:lnTo>
                <a:lnTo>
                  <a:pt x="26669" y="12953"/>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115567" y="4684776"/>
            <a:ext cx="7705343" cy="1801367"/>
          </a:xfrm>
          <a:custGeom>
            <a:avLst/>
            <a:gdLst>
              <a:gd name="connsiteX0" fmla="*/ 0 w 7705343"/>
              <a:gd name="connsiteY0" fmla="*/ 1801367 h 1801367"/>
              <a:gd name="connsiteX1" fmla="*/ 7705344 w 7705343"/>
              <a:gd name="connsiteY1" fmla="*/ 1801367 h 1801367"/>
              <a:gd name="connsiteX2" fmla="*/ 7705344 w 7705343"/>
              <a:gd name="connsiteY2" fmla="*/ 0 h 1801367"/>
              <a:gd name="connsiteX3" fmla="*/ 0 w 7705343"/>
              <a:gd name="connsiteY3" fmla="*/ 0 h 1801367"/>
              <a:gd name="connsiteX4" fmla="*/ 0 w 7705343"/>
              <a:gd name="connsiteY4" fmla="*/ 1801367 h 18013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05343" h="1801367">
                <a:moveTo>
                  <a:pt x="0" y="1801367"/>
                </a:moveTo>
                <a:lnTo>
                  <a:pt x="7705344" y="1801367"/>
                </a:lnTo>
                <a:lnTo>
                  <a:pt x="7705344" y="0"/>
                </a:lnTo>
                <a:lnTo>
                  <a:pt x="0" y="0"/>
                </a:lnTo>
                <a:lnTo>
                  <a:pt x="0" y="180136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130295" y="1562100"/>
            <a:ext cx="4201667" cy="1034796"/>
          </a:xfrm>
          <a:custGeom>
            <a:avLst/>
            <a:gdLst>
              <a:gd name="connsiteX0" fmla="*/ 12954 w 4201667"/>
              <a:gd name="connsiteY0" fmla="*/ 517398 h 1034796"/>
              <a:gd name="connsiteX1" fmla="*/ 2100833 w 4201667"/>
              <a:gd name="connsiteY1" fmla="*/ 12953 h 1034796"/>
              <a:gd name="connsiteX2" fmla="*/ 4188713 w 4201667"/>
              <a:gd name="connsiteY2" fmla="*/ 517398 h 1034796"/>
              <a:gd name="connsiteX3" fmla="*/ 2100833 w 4201667"/>
              <a:gd name="connsiteY3" fmla="*/ 1021842 h 1034796"/>
              <a:gd name="connsiteX4" fmla="*/ 12954 w 4201667"/>
              <a:gd name="connsiteY4" fmla="*/ 517398 h 10347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01667" h="1034796">
                <a:moveTo>
                  <a:pt x="12954" y="517398"/>
                </a:moveTo>
                <a:cubicBezTo>
                  <a:pt x="12954" y="238760"/>
                  <a:pt x="947674" y="12953"/>
                  <a:pt x="2100833" y="12953"/>
                </a:cubicBezTo>
                <a:cubicBezTo>
                  <a:pt x="3253994" y="12953"/>
                  <a:pt x="4188713" y="238760"/>
                  <a:pt x="4188713" y="517398"/>
                </a:cubicBezTo>
                <a:cubicBezTo>
                  <a:pt x="4188713" y="796035"/>
                  <a:pt x="3253994" y="1021842"/>
                  <a:pt x="2100833" y="1021842"/>
                </a:cubicBezTo>
                <a:cubicBezTo>
                  <a:pt x="947674" y="1021842"/>
                  <a:pt x="12954" y="796035"/>
                  <a:pt x="12954" y="517398"/>
                </a:cubicBez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681984" y="3366516"/>
            <a:ext cx="2906267" cy="731519"/>
          </a:xfrm>
          <a:custGeom>
            <a:avLst/>
            <a:gdLst>
              <a:gd name="connsiteX0" fmla="*/ 12953 w 2906267"/>
              <a:gd name="connsiteY0" fmla="*/ 365759 h 731519"/>
              <a:gd name="connsiteX1" fmla="*/ 1453133 w 2906267"/>
              <a:gd name="connsiteY1" fmla="*/ 12953 h 731519"/>
              <a:gd name="connsiteX2" fmla="*/ 2893313 w 2906267"/>
              <a:gd name="connsiteY2" fmla="*/ 365759 h 731519"/>
              <a:gd name="connsiteX3" fmla="*/ 1453133 w 2906267"/>
              <a:gd name="connsiteY3" fmla="*/ 718565 h 731519"/>
              <a:gd name="connsiteX4" fmla="*/ 12953 w 2906267"/>
              <a:gd name="connsiteY4" fmla="*/ 365759 h 7315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6267" h="731519">
                <a:moveTo>
                  <a:pt x="12953" y="365759"/>
                </a:moveTo>
                <a:cubicBezTo>
                  <a:pt x="12953" y="170941"/>
                  <a:pt x="657732" y="12953"/>
                  <a:pt x="1453133" y="12953"/>
                </a:cubicBezTo>
                <a:cubicBezTo>
                  <a:pt x="2248534" y="12953"/>
                  <a:pt x="2893313" y="170941"/>
                  <a:pt x="2893313" y="365759"/>
                </a:cubicBezTo>
                <a:cubicBezTo>
                  <a:pt x="2893313" y="560577"/>
                  <a:pt x="2248534" y="718565"/>
                  <a:pt x="1453133" y="718565"/>
                </a:cubicBezTo>
                <a:cubicBezTo>
                  <a:pt x="657732" y="718565"/>
                  <a:pt x="12953" y="560577"/>
                  <a:pt x="12953" y="365759"/>
                </a:cubicBez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689100" y="1168400"/>
            <a:ext cx="6134100" cy="3149600"/>
          </a:xfrm>
          <a:prstGeom prst="rect">
            <a:avLst/>
          </a:prstGeom>
          <a:noFill/>
        </p:spPr>
      </p:pic>
      <p:sp>
        <p:nvSpPr>
          <p:cNvPr id="14" name="TextBox 1"/>
          <p:cNvSpPr txBox="1"/>
          <p:nvPr/>
        </p:nvSpPr>
        <p:spPr>
          <a:xfrm>
            <a:off x="1206500" y="48641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5" name="TextBox 1"/>
          <p:cNvSpPr txBox="1"/>
          <p:nvPr/>
        </p:nvSpPr>
        <p:spPr>
          <a:xfrm>
            <a:off x="1435100" y="4775200"/>
            <a:ext cx="7188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整个项目由超过30个地块组成，</a:t>
            </a:r>
            <a:r>
              <a:rPr lang="en-US" altLang="zh-CN" sz="1200" b="1" dirty="0">
                <a:solidFill>
                  <a:srgbClr val="000000"/>
                </a:solidFill>
                <a:latin typeface="微软雅黑" panose="020B0503020204020204" pitchFamily="18" charset="-122"/>
                <a:cs typeface="微软雅黑" panose="020B0503020204020204" pitchFamily="18" charset="-122"/>
              </a:rPr>
              <a:t>为避免商业分布于不同地块造成的人流分散</a:t>
            </a:r>
            <a:r>
              <a:rPr lang="en-US" altLang="zh-CN" sz="1200" dirty="0">
                <a:solidFill>
                  <a:srgbClr val="000000"/>
                </a:solidFill>
                <a:latin typeface="微软雅黑" panose="020B0503020204020204" pitchFamily="18" charset="-122"/>
                <a:cs typeface="微软雅黑" panose="020B0503020204020204" pitchFamily="18" charset="-122"/>
              </a:rPr>
              <a:t>，在商业部分的处理上开发商将</a:t>
            </a:r>
          </a:p>
        </p:txBody>
      </p:sp>
      <p:sp>
        <p:nvSpPr>
          <p:cNvPr id="16" name="TextBox 1"/>
          <p:cNvSpPr txBox="1"/>
          <p:nvPr/>
        </p:nvSpPr>
        <p:spPr>
          <a:xfrm>
            <a:off x="1206500" y="5054600"/>
            <a:ext cx="5334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商业主要设置在地下，</a:t>
            </a:r>
            <a:r>
              <a:rPr lang="en-US" altLang="zh-CN" sz="1200" b="1" dirty="0">
                <a:solidFill>
                  <a:srgbClr val="000000"/>
                </a:solidFill>
                <a:latin typeface="微软雅黑" panose="020B0503020204020204" pitchFamily="18" charset="-122"/>
                <a:cs typeface="微软雅黑" panose="020B0503020204020204" pitchFamily="18" charset="-122"/>
              </a:rPr>
              <a:t>通过地下空间的连接将不同区域的商业形成统一的整体</a:t>
            </a:r>
            <a:r>
              <a:rPr lang="en-US" altLang="zh-CN" sz="1200" dirty="0">
                <a:solidFill>
                  <a:srgbClr val="000000"/>
                </a:solidFill>
                <a:latin typeface="微软雅黑" panose="020B0503020204020204" pitchFamily="18" charset="-122"/>
                <a:cs typeface="微软雅黑" panose="020B0503020204020204" pitchFamily="18" charset="-122"/>
              </a:rPr>
              <a:t>。</a:t>
            </a:r>
          </a:p>
        </p:txBody>
      </p:sp>
      <p:sp>
        <p:nvSpPr>
          <p:cNvPr id="17" name="TextBox 1"/>
          <p:cNvSpPr txBox="1"/>
          <p:nvPr/>
        </p:nvSpPr>
        <p:spPr>
          <a:xfrm>
            <a:off x="1206500" y="54610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8" name="TextBox 1"/>
          <p:cNvSpPr txBox="1"/>
          <p:nvPr/>
        </p:nvSpPr>
        <p:spPr>
          <a:xfrm>
            <a:off x="1435100" y="5372100"/>
            <a:ext cx="71755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项目商业区块分为四大区块，包括Cabot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Place、Canada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Place、Churchill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Place和Jubilee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Place。其中先</a:t>
            </a:r>
          </a:p>
        </p:txBody>
      </p:sp>
      <p:sp>
        <p:nvSpPr>
          <p:cNvPr id="19" name="TextBox 1"/>
          <p:cNvSpPr txBox="1"/>
          <p:nvPr/>
        </p:nvSpPr>
        <p:spPr>
          <a:xfrm>
            <a:off x="1016000" y="5676900"/>
            <a:ext cx="7632700" cy="1155700"/>
          </a:xfrm>
          <a:prstGeom prst="rect">
            <a:avLst/>
          </a:prstGeom>
          <a:noFill/>
        </p:spPr>
        <p:txBody>
          <a:bodyPr wrap="none" lIns="0" tIns="0" rIns="0" rtlCol="0">
            <a:spAutoFit/>
          </a:bodyPr>
          <a:lstStyle/>
          <a:p>
            <a:pPr>
              <a:lnSpc>
                <a:spcPts val="1500"/>
              </a:lnSpc>
              <a:tabLst>
                <a:tab pos="190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期开发的商业主要集中在项目北侧的轻轨Canary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Wharf站点和早期写字楼开发密集的Canada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Place和Cabot</a:t>
            </a:r>
          </a:p>
          <a:p>
            <a:pPr>
              <a:lnSpc>
                <a:spcPts val="2100"/>
              </a:lnSpc>
              <a:tabLst>
                <a:tab pos="190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Place，随着Jubilee地铁站的建成及南侧地块写字楼的开发，南侧Jubilee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Place区域的商业也逐步开发，与之前</a:t>
            </a:r>
          </a:p>
          <a:p>
            <a:pPr>
              <a:lnSpc>
                <a:spcPts val="2100"/>
              </a:lnSpc>
              <a:tabLst>
                <a:tab pos="190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的北侧商业形成了地下商业空间的主体。</a:t>
            </a:r>
          </a:p>
          <a:p>
            <a:pPr>
              <a:lnSpc>
                <a:spcPts val="1000"/>
              </a:lnSpc>
            </a:pPr>
            <a:endParaRPr lang="en-US" altLang="zh-CN" dirty="0"/>
          </a:p>
          <a:p>
            <a:pPr>
              <a:lnSpc>
                <a:spcPts val="1000"/>
              </a:lnSpc>
            </a:pPr>
            <a:endParaRPr lang="en-US" altLang="zh-CN" dirty="0"/>
          </a:p>
          <a:p>
            <a:pPr>
              <a:lnSpc>
                <a:spcPts val="1200"/>
              </a:lnSpc>
              <a:tabLst>
                <a:tab pos="190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117</a:t>
            </a:r>
          </a:p>
        </p:txBody>
      </p:sp>
      <p:sp>
        <p:nvSpPr>
          <p:cNvPr id="20" name="TextBox 1"/>
          <p:cNvSpPr txBox="1"/>
          <p:nvPr/>
        </p:nvSpPr>
        <p:spPr>
          <a:xfrm>
            <a:off x="3213100" y="1930400"/>
            <a:ext cx="10033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Cabot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Place</a:t>
            </a:r>
          </a:p>
        </p:txBody>
      </p:sp>
      <p:sp>
        <p:nvSpPr>
          <p:cNvPr id="21" name="TextBox 1"/>
          <p:cNvSpPr txBox="1"/>
          <p:nvPr/>
        </p:nvSpPr>
        <p:spPr>
          <a:xfrm>
            <a:off x="6819900" y="1981200"/>
            <a:ext cx="12319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Churchill</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Place</a:t>
            </a:r>
          </a:p>
        </p:txBody>
      </p:sp>
      <p:sp>
        <p:nvSpPr>
          <p:cNvPr id="22" name="TextBox 1"/>
          <p:cNvSpPr txBox="1"/>
          <p:nvPr/>
        </p:nvSpPr>
        <p:spPr>
          <a:xfrm>
            <a:off x="4508500" y="1943100"/>
            <a:ext cx="1384300" cy="2667000"/>
          </a:xfrm>
          <a:prstGeom prst="rect">
            <a:avLst/>
          </a:prstGeom>
          <a:noFill/>
        </p:spPr>
        <p:txBody>
          <a:bodyPr wrap="none" lIns="0" tIns="0" rIns="0" rtlCol="0">
            <a:spAutoFit/>
          </a:bodyPr>
          <a:lstStyle/>
          <a:p>
            <a:pPr>
              <a:lnSpc>
                <a:spcPts val="2000"/>
              </a:lnSpc>
              <a:tabLst>
                <a:tab pos="304800" algn="l"/>
                <a:tab pos="6604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Canada</a:t>
            </a:r>
          </a:p>
          <a:p>
            <a:pPr>
              <a:lnSpc>
                <a:spcPts val="1900"/>
              </a:lnSpc>
              <a:tabLst>
                <a:tab pos="304800" algn="l"/>
                <a:tab pos="6604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Place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304800" algn="l"/>
                <a:tab pos="660400" algn="l"/>
              </a:tabLst>
            </a:pPr>
            <a:r>
              <a:rPr lang="en-US" altLang="zh-CN" sz="1405" dirty="0">
                <a:solidFill>
                  <a:srgbClr val="000000"/>
                </a:solidFill>
                <a:latin typeface="微软雅黑" panose="020B0503020204020204" pitchFamily="18" charset="-122"/>
                <a:cs typeface="微软雅黑" panose="020B0503020204020204" pitchFamily="18" charset="-122"/>
              </a:rPr>
              <a:t>Jubilee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Place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304800" algn="l"/>
                <a:tab pos="6604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后期开发</a:t>
            </a:r>
          </a:p>
        </p:txBody>
      </p:sp>
      <p:sp>
        <p:nvSpPr>
          <p:cNvPr id="23" name="TextBox 1"/>
          <p:cNvSpPr txBox="1"/>
          <p:nvPr/>
        </p:nvSpPr>
        <p:spPr>
          <a:xfrm>
            <a:off x="1346200" y="190500"/>
            <a:ext cx="7340600" cy="1346200"/>
          </a:xfrm>
          <a:prstGeom prst="rect">
            <a:avLst/>
          </a:prstGeom>
          <a:noFill/>
        </p:spPr>
        <p:txBody>
          <a:bodyPr wrap="none" lIns="0" tIns="0" rIns="0" rtlCol="0">
            <a:spAutoFit/>
          </a:bodyPr>
          <a:lstStyle/>
          <a:p>
            <a:pPr>
              <a:lnSpc>
                <a:spcPts val="2900"/>
              </a:lnSpc>
              <a:tabLst>
                <a:tab pos="2438400" algn="l"/>
                <a:tab pos="33909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800"/>
              </a:lnSpc>
              <a:tabLst>
                <a:tab pos="2438400" algn="l"/>
                <a:tab pos="3390900" algn="l"/>
              </a:tabLst>
            </a:pPr>
            <a:r>
              <a:rPr lang="en-US" altLang="zh-CN" sz="1595" dirty="0">
                <a:solidFill>
                  <a:srgbClr val="000000"/>
                </a:solidFill>
                <a:latin typeface="微软雅黑" panose="020B0503020204020204" pitchFamily="18" charset="-122"/>
                <a:cs typeface="微软雅黑" panose="020B0503020204020204" pitchFamily="18" charset="-122"/>
              </a:rPr>
              <a:t>配套商业-分期开发</a:t>
            </a:r>
          </a:p>
          <a:p>
            <a:pPr>
              <a:lnSpc>
                <a:spcPts val="1000"/>
              </a:lnSpc>
            </a:pPr>
            <a:endParaRPr lang="en-US" altLang="zh-CN" dirty="0"/>
          </a:p>
          <a:p>
            <a:pPr>
              <a:lnSpc>
                <a:spcPts val="2700"/>
              </a:lnSpc>
              <a:tabLst>
                <a:tab pos="2438400" algn="l"/>
                <a:tab pos="33909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先期开发</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20567" y="1510284"/>
            <a:ext cx="2007107" cy="853440"/>
          </a:xfrm>
          <a:custGeom>
            <a:avLst/>
            <a:gdLst>
              <a:gd name="connsiteX0" fmla="*/ 12954 w 2007107"/>
              <a:gd name="connsiteY0" fmla="*/ 840486 h 853440"/>
              <a:gd name="connsiteX1" fmla="*/ 1994153 w 2007107"/>
              <a:gd name="connsiteY1" fmla="*/ 840486 h 853440"/>
              <a:gd name="connsiteX2" fmla="*/ 1994153 w 2007107"/>
              <a:gd name="connsiteY2" fmla="*/ 12953 h 853440"/>
              <a:gd name="connsiteX3" fmla="*/ 12954 w 2007107"/>
              <a:gd name="connsiteY3" fmla="*/ 12953 h 853440"/>
              <a:gd name="connsiteX4" fmla="*/ 12954 w 2007107"/>
              <a:gd name="connsiteY4" fmla="*/ 840486 h 8534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07107" h="853440">
                <a:moveTo>
                  <a:pt x="12954" y="840486"/>
                </a:moveTo>
                <a:lnTo>
                  <a:pt x="1994153" y="840486"/>
                </a:lnTo>
                <a:lnTo>
                  <a:pt x="1994153" y="12953"/>
                </a:lnTo>
                <a:lnTo>
                  <a:pt x="12954" y="12953"/>
                </a:lnTo>
                <a:lnTo>
                  <a:pt x="12954" y="840486"/>
                </a:lnTo>
              </a:path>
            </a:pathLst>
          </a:custGeom>
          <a:solidFill>
            <a:srgbClr val="000000">
              <a:alpha val="0"/>
            </a:srgbClr>
          </a:solidFill>
          <a:ln w="25400">
            <a:solidFill>
              <a:srgbClr val="BFA6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001767" y="1269492"/>
            <a:ext cx="565404" cy="1094232"/>
          </a:xfrm>
          <a:custGeom>
            <a:avLst/>
            <a:gdLst>
              <a:gd name="connsiteX0" fmla="*/ 12953 w 565404"/>
              <a:gd name="connsiteY0" fmla="*/ 1081277 h 1094232"/>
              <a:gd name="connsiteX1" fmla="*/ 552450 w 565404"/>
              <a:gd name="connsiteY1" fmla="*/ 1081277 h 1094232"/>
              <a:gd name="connsiteX2" fmla="*/ 552450 w 565404"/>
              <a:gd name="connsiteY2" fmla="*/ 12953 h 1094232"/>
              <a:gd name="connsiteX3" fmla="*/ 12953 w 565404"/>
              <a:gd name="connsiteY3" fmla="*/ 12953 h 1094232"/>
              <a:gd name="connsiteX4" fmla="*/ 12953 w 565404"/>
              <a:gd name="connsiteY4" fmla="*/ 1081277 h 10942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65404" h="1094232">
                <a:moveTo>
                  <a:pt x="12953" y="1081277"/>
                </a:moveTo>
                <a:lnTo>
                  <a:pt x="552450" y="1081277"/>
                </a:lnTo>
                <a:lnTo>
                  <a:pt x="552450" y="12953"/>
                </a:lnTo>
                <a:lnTo>
                  <a:pt x="12953" y="12953"/>
                </a:lnTo>
                <a:lnTo>
                  <a:pt x="12953" y="1081277"/>
                </a:lnTo>
              </a:path>
            </a:pathLst>
          </a:custGeom>
          <a:solidFill>
            <a:srgbClr val="000000">
              <a:alpha val="0"/>
            </a:srgbClr>
          </a:solidFill>
          <a:ln w="25400">
            <a:solidFill>
              <a:srgbClr val="7A2F71">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684520" y="1510284"/>
            <a:ext cx="286512" cy="493775"/>
          </a:xfrm>
          <a:custGeom>
            <a:avLst/>
            <a:gdLst>
              <a:gd name="connsiteX0" fmla="*/ 12953 w 286512"/>
              <a:gd name="connsiteY0" fmla="*/ 480821 h 493775"/>
              <a:gd name="connsiteX1" fmla="*/ 273558 w 286512"/>
              <a:gd name="connsiteY1" fmla="*/ 480821 h 493775"/>
              <a:gd name="connsiteX2" fmla="*/ 273558 w 286512"/>
              <a:gd name="connsiteY2" fmla="*/ 12953 h 493775"/>
              <a:gd name="connsiteX3" fmla="*/ 12953 w 286512"/>
              <a:gd name="connsiteY3" fmla="*/ 12953 h 493775"/>
              <a:gd name="connsiteX4" fmla="*/ 12953 w 286512"/>
              <a:gd name="connsiteY4" fmla="*/ 480821 h 4937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6512" h="493775">
                <a:moveTo>
                  <a:pt x="12953" y="480821"/>
                </a:moveTo>
                <a:lnTo>
                  <a:pt x="273558" y="480821"/>
                </a:lnTo>
                <a:lnTo>
                  <a:pt x="273558" y="12953"/>
                </a:lnTo>
                <a:lnTo>
                  <a:pt x="12953" y="12953"/>
                </a:lnTo>
                <a:lnTo>
                  <a:pt x="12953" y="480821"/>
                </a:lnTo>
              </a:path>
            </a:pathLst>
          </a:custGeom>
          <a:solidFill>
            <a:srgbClr val="000000">
              <a:alpha val="0"/>
            </a:srgbClr>
          </a:solidFill>
          <a:ln w="25400">
            <a:solidFill>
              <a:srgbClr val="7030A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939540" y="2554223"/>
            <a:ext cx="1339596" cy="673608"/>
          </a:xfrm>
          <a:custGeom>
            <a:avLst/>
            <a:gdLst>
              <a:gd name="connsiteX0" fmla="*/ 12953 w 1339596"/>
              <a:gd name="connsiteY0" fmla="*/ 660654 h 673608"/>
              <a:gd name="connsiteX1" fmla="*/ 1326641 w 1339596"/>
              <a:gd name="connsiteY1" fmla="*/ 660654 h 673608"/>
              <a:gd name="connsiteX2" fmla="*/ 1326641 w 1339596"/>
              <a:gd name="connsiteY2" fmla="*/ 12954 h 673608"/>
              <a:gd name="connsiteX3" fmla="*/ 12953 w 1339596"/>
              <a:gd name="connsiteY3" fmla="*/ 12954 h 673608"/>
              <a:gd name="connsiteX4" fmla="*/ 12953 w 1339596"/>
              <a:gd name="connsiteY4" fmla="*/ 660654 h 6736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39596" h="673608">
                <a:moveTo>
                  <a:pt x="12953" y="660654"/>
                </a:moveTo>
                <a:lnTo>
                  <a:pt x="1326641" y="660654"/>
                </a:lnTo>
                <a:lnTo>
                  <a:pt x="1326641" y="12954"/>
                </a:lnTo>
                <a:lnTo>
                  <a:pt x="12953" y="12954"/>
                </a:lnTo>
                <a:lnTo>
                  <a:pt x="12953" y="660654"/>
                </a:lnTo>
              </a:path>
            </a:pathLst>
          </a:custGeom>
          <a:solidFill>
            <a:srgbClr val="000000">
              <a:alpha val="0"/>
            </a:srgbClr>
          </a:solidFill>
          <a:ln w="25400">
            <a:solidFill>
              <a:srgbClr val="B10069">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01700" y="1117600"/>
            <a:ext cx="5067300" cy="21082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901700" y="3403600"/>
            <a:ext cx="4787900" cy="17653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6489700" y="1079500"/>
            <a:ext cx="2070100" cy="2578100"/>
          </a:xfrm>
          <a:prstGeom prst="rect">
            <a:avLst/>
          </a:prstGeom>
          <a:noFill/>
        </p:spPr>
      </p:pic>
      <p:pic>
        <p:nvPicPr>
          <p:cNvPr id="13" name="Picture 3"/>
          <p:cNvPicPr>
            <a:picLocks noChangeAspect="1" noChangeArrowheads="1"/>
          </p:cNvPicPr>
          <p:nvPr/>
        </p:nvPicPr>
        <p:blipFill>
          <a:blip r:embed="rId5"/>
          <a:srcRect/>
          <a:stretch>
            <a:fillRect/>
          </a:stretch>
        </p:blipFill>
        <p:spPr bwMode="auto">
          <a:xfrm>
            <a:off x="6477000" y="4013200"/>
            <a:ext cx="2070100" cy="2565400"/>
          </a:xfrm>
          <a:prstGeom prst="rect">
            <a:avLst/>
          </a:prstGeom>
          <a:noFill/>
        </p:spPr>
      </p:pic>
      <p:sp>
        <p:nvSpPr>
          <p:cNvPr id="14" name="TextBox 1"/>
          <p:cNvSpPr txBox="1"/>
          <p:nvPr/>
        </p:nvSpPr>
        <p:spPr>
          <a:xfrm>
            <a:off x="4559300" y="1447800"/>
            <a:ext cx="2667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HSBC</a:t>
            </a:r>
          </a:p>
        </p:txBody>
      </p:sp>
      <p:sp>
        <p:nvSpPr>
          <p:cNvPr id="15" name="TextBox 1"/>
          <p:cNvSpPr txBox="1"/>
          <p:nvPr/>
        </p:nvSpPr>
        <p:spPr>
          <a:xfrm>
            <a:off x="3124200" y="1308100"/>
            <a:ext cx="457200" cy="190500"/>
          </a:xfrm>
          <a:prstGeom prst="rect">
            <a:avLst/>
          </a:prstGeom>
          <a:noFill/>
        </p:spPr>
        <p:txBody>
          <a:bodyPr wrap="none" lIns="0" tIns="0" rIns="0" rtlCol="0">
            <a:spAutoFit/>
          </a:bodyPr>
          <a:lstStyle/>
          <a:p>
            <a:pPr>
              <a:lnSpc>
                <a:spcPts val="1500"/>
              </a:lnSpc>
            </a:pPr>
            <a:r>
              <a:rPr lang="en-US" altLang="zh-CN" sz="1200" b="1" dirty="0">
                <a:solidFill>
                  <a:srgbClr val="BFA600"/>
                </a:solidFill>
                <a:latin typeface="微软雅黑" panose="020B0503020204020204" pitchFamily="18" charset="-122"/>
                <a:cs typeface="微软雅黑" panose="020B0503020204020204" pitchFamily="18" charset="-122"/>
              </a:rPr>
              <a:t>购物区</a:t>
            </a:r>
          </a:p>
        </p:txBody>
      </p:sp>
      <p:sp>
        <p:nvSpPr>
          <p:cNvPr id="16" name="TextBox 1"/>
          <p:cNvSpPr txBox="1"/>
          <p:nvPr/>
        </p:nvSpPr>
        <p:spPr>
          <a:xfrm>
            <a:off x="5715000" y="1536700"/>
            <a:ext cx="4699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Starbucks</a:t>
            </a:r>
          </a:p>
        </p:txBody>
      </p:sp>
      <p:sp>
        <p:nvSpPr>
          <p:cNvPr id="17" name="TextBox 1"/>
          <p:cNvSpPr txBox="1"/>
          <p:nvPr/>
        </p:nvSpPr>
        <p:spPr>
          <a:xfrm>
            <a:off x="1016000" y="1981200"/>
            <a:ext cx="5410200" cy="4991100"/>
          </a:xfrm>
          <a:prstGeom prst="rect">
            <a:avLst/>
          </a:prstGeom>
          <a:noFill/>
        </p:spPr>
        <p:txBody>
          <a:bodyPr wrap="none" lIns="0" tIns="0" rIns="0" rtlCol="0">
            <a:spAutoFit/>
          </a:bodyPr>
          <a:lstStyle/>
          <a:p>
            <a:pPr>
              <a:lnSpc>
                <a:spcPts val="1000"/>
              </a:lnSpc>
              <a:tabLst>
                <a:tab pos="1206500" algn="l"/>
                <a:tab pos="2108200" algn="l"/>
                <a:tab pos="3835400" algn="l"/>
                <a:tab pos="4533900" algn="l"/>
                <a:tab pos="4635500" algn="l"/>
                <a:tab pos="5118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Gap</a:t>
            </a:r>
          </a:p>
          <a:p>
            <a:pPr>
              <a:lnSpc>
                <a:spcPts val="2100"/>
              </a:lnSpc>
              <a:tabLst>
                <a:tab pos="1206500" algn="l"/>
                <a:tab pos="2108200" algn="l"/>
                <a:tab pos="3835400" algn="l"/>
                <a:tab pos="4533900" algn="l"/>
                <a:tab pos="4635500" algn="l"/>
                <a:tab pos="511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服务区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206500" algn="l"/>
                <a:tab pos="2108200" algn="l"/>
                <a:tab pos="3835400" algn="l"/>
                <a:tab pos="4533900" algn="l"/>
                <a:tab pos="4635500" algn="l"/>
                <a:tab pos="511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综合休闲区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1206500" algn="l"/>
                <a:tab pos="2108200" algn="l"/>
                <a:tab pos="3835400" algn="l"/>
                <a:tab pos="4533900" algn="l"/>
                <a:tab pos="4635500" algn="l"/>
                <a:tab pos="511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Gap</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1206500" algn="l"/>
                <a:tab pos="2108200" algn="l"/>
                <a:tab pos="3835400" algn="l"/>
                <a:tab pos="4533900" algn="l"/>
                <a:tab pos="4635500" algn="l"/>
                <a:tab pos="511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Aspinal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of</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London</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206500" algn="l"/>
                <a:tab pos="2108200" algn="l"/>
                <a:tab pos="3835400" algn="l"/>
                <a:tab pos="4533900" algn="l"/>
                <a:tab pos="4635500" algn="l"/>
                <a:tab pos="511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Ted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Baker</a:t>
            </a:r>
          </a:p>
          <a:p>
            <a:pPr>
              <a:lnSpc>
                <a:spcPts val="1000"/>
              </a:lnSpc>
            </a:pPr>
            <a:endParaRPr lang="en-US" altLang="zh-CN" dirty="0"/>
          </a:p>
          <a:p>
            <a:pPr>
              <a:lnSpc>
                <a:spcPts val="1200"/>
              </a:lnSpc>
              <a:tabLst>
                <a:tab pos="1206500" algn="l"/>
                <a:tab pos="2108200" algn="l"/>
                <a:tab pos="3835400" algn="l"/>
                <a:tab pos="4533900" algn="l"/>
                <a:tab pos="4635500" algn="l"/>
                <a:tab pos="5118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118</a:t>
            </a:r>
          </a:p>
        </p:txBody>
      </p:sp>
      <p:sp>
        <p:nvSpPr>
          <p:cNvPr id="18" name="TextBox 1"/>
          <p:cNvSpPr txBox="1"/>
          <p:nvPr/>
        </p:nvSpPr>
        <p:spPr>
          <a:xfrm>
            <a:off x="1193800" y="127000"/>
            <a:ext cx="7581900" cy="1181100"/>
          </a:xfrm>
          <a:prstGeom prst="rect">
            <a:avLst/>
          </a:prstGeom>
          <a:noFill/>
        </p:spPr>
        <p:txBody>
          <a:bodyPr wrap="none" lIns="0" tIns="0" rIns="0" rtlCol="0">
            <a:spAutoFit/>
          </a:bodyPr>
          <a:lstStyle/>
          <a:p>
            <a:pPr>
              <a:lnSpc>
                <a:spcPts val="2900"/>
              </a:lnSpc>
              <a:tabLst>
                <a:tab pos="2679700" algn="l"/>
                <a:tab pos="3797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500"/>
              </a:lnSpc>
              <a:tabLst>
                <a:tab pos="2679700" algn="l"/>
                <a:tab pos="3797300" algn="l"/>
              </a:tabLst>
            </a:pPr>
            <a:r>
              <a:rPr lang="en-US" altLang="zh-CN" sz="1405" dirty="0">
                <a:solidFill>
                  <a:srgbClr val="000000"/>
                </a:solidFill>
                <a:latin typeface="微软雅黑" panose="020B0503020204020204" pitchFamily="18" charset="-122"/>
                <a:cs typeface="微软雅黑" panose="020B0503020204020204" pitchFamily="18" charset="-122"/>
              </a:rPr>
              <a:t>楼层业态分布-</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PROMENADE</a:t>
            </a:r>
          </a:p>
          <a:p>
            <a:pPr>
              <a:lnSpc>
                <a:spcPts val="1000"/>
              </a:lnSpc>
            </a:pPr>
            <a:endParaRPr lang="en-US" altLang="zh-CN" dirty="0"/>
          </a:p>
          <a:p>
            <a:pPr>
              <a:lnSpc>
                <a:spcPts val="1700"/>
              </a:lnSpc>
              <a:tabLst>
                <a:tab pos="2679700" algn="l"/>
                <a:tab pos="3797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休闲区</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4622800" y="647700"/>
            <a:ext cx="41148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深圳居民重视生活品质，私车依赖程度高</a:t>
            </a:r>
          </a:p>
        </p:txBody>
      </p:sp>
      <p:sp>
        <p:nvSpPr>
          <p:cNvPr id="3" name="TextBox 1"/>
          <p:cNvSpPr txBox="1"/>
          <p:nvPr/>
        </p:nvSpPr>
        <p:spPr>
          <a:xfrm>
            <a:off x="5486400" y="139700"/>
            <a:ext cx="32004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深圳市宏观环境研究</a:t>
            </a:r>
          </a:p>
        </p:txBody>
      </p:sp>
      <p:sp>
        <p:nvSpPr>
          <p:cNvPr id="4" name="TextBox 1"/>
          <p:cNvSpPr txBox="1"/>
          <p:nvPr/>
        </p:nvSpPr>
        <p:spPr>
          <a:xfrm>
            <a:off x="1054100" y="3238500"/>
            <a:ext cx="2209800" cy="152400"/>
          </a:xfrm>
          <a:prstGeom prst="rect">
            <a:avLst/>
          </a:prstGeom>
          <a:noFill/>
        </p:spPr>
        <p:txBody>
          <a:bodyPr wrap="none" lIns="0" tIns="0" rIns="0" rtlCol="0">
            <a:spAutoFit/>
          </a:bodyPr>
          <a:lstStyle/>
          <a:p>
            <a:pPr>
              <a:lnSpc>
                <a:spcPts val="1200"/>
              </a:lnSpc>
            </a:pPr>
            <a:r>
              <a:rPr lang="en-US" altLang="zh-CN" sz="950" dirty="0">
                <a:solidFill>
                  <a:srgbClr val="000000"/>
                </a:solidFill>
                <a:latin typeface="微软雅黑" panose="020B0503020204020204" pitchFamily="18" charset="-122"/>
                <a:cs typeface="微软雅黑" panose="020B0503020204020204" pitchFamily="18" charset="-122"/>
              </a:rPr>
              <a:t>数据来源：深圳市统计局深圳统计年鉴2012</a:t>
            </a:r>
          </a:p>
        </p:txBody>
      </p:sp>
      <p:sp>
        <p:nvSpPr>
          <p:cNvPr id="5" name="TextBox 1"/>
          <p:cNvSpPr txBox="1"/>
          <p:nvPr/>
        </p:nvSpPr>
        <p:spPr>
          <a:xfrm>
            <a:off x="3187700" y="1549400"/>
            <a:ext cx="254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37%</a:t>
            </a:r>
          </a:p>
        </p:txBody>
      </p:sp>
      <p:sp>
        <p:nvSpPr>
          <p:cNvPr id="6" name="TextBox 1"/>
          <p:cNvSpPr txBox="1"/>
          <p:nvPr/>
        </p:nvSpPr>
        <p:spPr>
          <a:xfrm>
            <a:off x="2959100" y="2311400"/>
            <a:ext cx="177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8%</a:t>
            </a:r>
          </a:p>
        </p:txBody>
      </p:sp>
      <p:sp>
        <p:nvSpPr>
          <p:cNvPr id="7" name="TextBox 1"/>
          <p:cNvSpPr txBox="1"/>
          <p:nvPr/>
        </p:nvSpPr>
        <p:spPr>
          <a:xfrm>
            <a:off x="2184400" y="2413000"/>
            <a:ext cx="254000" cy="165100"/>
          </a:xfrm>
          <a:prstGeom prst="rect">
            <a:avLst/>
          </a:prstGeom>
          <a:noFill/>
        </p:spPr>
        <p:txBody>
          <a:bodyPr wrap="none" lIns="0" tIns="0" rIns="0" rtlCol="0">
            <a:spAutoFit/>
          </a:bodyPr>
          <a:lstStyle/>
          <a:p>
            <a:pPr>
              <a:lnSpc>
                <a:spcPts val="1300"/>
              </a:lnSpc>
            </a:pPr>
            <a:r>
              <a:rPr lang="en-US" altLang="zh-CN" sz="1000" dirty="0">
                <a:solidFill>
                  <a:srgbClr val="000000"/>
                </a:solidFill>
                <a:latin typeface="微软雅黑" panose="020B0503020204020204" pitchFamily="18" charset="-122"/>
                <a:cs typeface="微软雅黑" panose="020B0503020204020204" pitchFamily="18" charset="-122"/>
              </a:rPr>
              <a:t>12%</a:t>
            </a:r>
          </a:p>
        </p:txBody>
      </p:sp>
      <p:sp>
        <p:nvSpPr>
          <p:cNvPr id="8" name="TextBox 1"/>
          <p:cNvSpPr txBox="1"/>
          <p:nvPr/>
        </p:nvSpPr>
        <p:spPr>
          <a:xfrm>
            <a:off x="914400" y="1803400"/>
            <a:ext cx="381000" cy="952500"/>
          </a:xfrm>
          <a:prstGeom prst="rect">
            <a:avLst/>
          </a:prstGeom>
          <a:noFill/>
        </p:spPr>
        <p:txBody>
          <a:bodyPr wrap="none" lIns="0" tIns="0" rIns="0" rtlCol="0">
            <a:spAutoFit/>
          </a:bodyPr>
          <a:lstStyle/>
          <a:p>
            <a:pPr>
              <a:lnSpc>
                <a:spcPts val="1300"/>
              </a:lnSpc>
              <a:tabLst>
                <a:tab pos="127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17%</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127000" algn="l"/>
              </a:tabLst>
            </a:pPr>
            <a:r>
              <a:rPr lang="en-US" altLang="zh-CN" sz="995" dirty="0">
                <a:solidFill>
                  <a:srgbClr val="000000"/>
                </a:solidFill>
                <a:latin typeface="微软雅黑" panose="020B0503020204020204" pitchFamily="18" charset="-122"/>
                <a:cs typeface="微软雅黑" panose="020B0503020204020204" pitchFamily="18" charset="-122"/>
              </a:rPr>
              <a:t>4%</a:t>
            </a:r>
          </a:p>
        </p:txBody>
      </p:sp>
      <p:sp>
        <p:nvSpPr>
          <p:cNvPr id="9" name="TextBox 1"/>
          <p:cNvSpPr txBox="1"/>
          <p:nvPr/>
        </p:nvSpPr>
        <p:spPr>
          <a:xfrm>
            <a:off x="1536700" y="1422400"/>
            <a:ext cx="393700" cy="1066800"/>
          </a:xfrm>
          <a:prstGeom prst="rect">
            <a:avLst/>
          </a:prstGeom>
          <a:noFill/>
        </p:spPr>
        <p:txBody>
          <a:bodyPr wrap="none" lIns="0" tIns="0" rIns="0" rtlCol="0">
            <a:spAutoFit/>
          </a:bodyPr>
          <a:lstStyle/>
          <a:p>
            <a:pPr>
              <a:lnSpc>
                <a:spcPts val="1300"/>
              </a:lnSpc>
              <a:tabLst>
                <a:tab pos="127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127000" algn="l"/>
              </a:tabLst>
            </a:pPr>
            <a:r>
              <a:rPr lang="en-US" altLang="zh-CN" sz="995" dirty="0">
                <a:solidFill>
                  <a:srgbClr val="000000"/>
                </a:solidFill>
                <a:latin typeface="微软雅黑" panose="020B0503020204020204" pitchFamily="18" charset="-122"/>
                <a:cs typeface="微软雅黑" panose="020B0503020204020204" pitchFamily="18" charset="-122"/>
              </a:rPr>
              <a:t>7%</a:t>
            </a:r>
          </a:p>
        </p:txBody>
      </p:sp>
      <p:sp>
        <p:nvSpPr>
          <p:cNvPr id="10" name="TextBox 1"/>
          <p:cNvSpPr txBox="1"/>
          <p:nvPr/>
        </p:nvSpPr>
        <p:spPr>
          <a:xfrm>
            <a:off x="1574800" y="673100"/>
            <a:ext cx="1739900" cy="609600"/>
          </a:xfrm>
          <a:prstGeom prst="rect">
            <a:avLst/>
          </a:prstGeom>
          <a:noFill/>
        </p:spPr>
        <p:txBody>
          <a:bodyPr wrap="none" lIns="0" tIns="0" rIns="0" rtlCol="0">
            <a:spAutoFit/>
          </a:bodyPr>
          <a:lstStyle/>
          <a:p>
            <a:pPr>
              <a:lnSpc>
                <a:spcPts val="1500"/>
              </a:lnSpc>
              <a:tabLst>
                <a:tab pos="546100" algn="l"/>
              </a:tabLst>
            </a:pPr>
            <a:r>
              <a:rPr lang="en-US" altLang="zh-CN" sz="1200" b="1" dirty="0">
                <a:solidFill>
                  <a:srgbClr val="000000"/>
                </a:solidFill>
                <a:latin typeface="微软雅黑" panose="020B0503020204020204" pitchFamily="18" charset="-122"/>
                <a:cs typeface="微软雅黑" panose="020B0503020204020204" pitchFamily="18" charset="-122"/>
              </a:rPr>
              <a:t>2011年深圳消费支出结构</a:t>
            </a:r>
          </a:p>
          <a:p>
            <a:pPr>
              <a:lnSpc>
                <a:spcPts val="1000"/>
              </a:lnSpc>
            </a:pPr>
            <a:endParaRPr lang="en-US" altLang="zh-CN" dirty="0"/>
          </a:p>
          <a:p>
            <a:pPr>
              <a:lnSpc>
                <a:spcPts val="2200"/>
              </a:lnSpc>
              <a:tabLst>
                <a:tab pos="546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a:t>
            </a:r>
          </a:p>
        </p:txBody>
      </p:sp>
      <p:sp>
        <p:nvSpPr>
          <p:cNvPr id="11" name="TextBox 1"/>
          <p:cNvSpPr txBox="1"/>
          <p:nvPr/>
        </p:nvSpPr>
        <p:spPr>
          <a:xfrm>
            <a:off x="4076700" y="11176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食品</a:t>
            </a:r>
          </a:p>
        </p:txBody>
      </p:sp>
      <p:sp>
        <p:nvSpPr>
          <p:cNvPr id="12" name="TextBox 1"/>
          <p:cNvSpPr txBox="1"/>
          <p:nvPr/>
        </p:nvSpPr>
        <p:spPr>
          <a:xfrm>
            <a:off x="4076700" y="1409700"/>
            <a:ext cx="1130300" cy="16129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衣着</a:t>
            </a:r>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居住</a:t>
            </a:r>
          </a:p>
          <a:p>
            <a:pPr>
              <a:lnSpc>
                <a:spcPts val="1900"/>
              </a:lnSpc>
            </a:pPr>
            <a:r>
              <a:rPr lang="en-US" altLang="zh-CN" sz="1000" dirty="0">
                <a:solidFill>
                  <a:srgbClr val="000000"/>
                </a:solidFill>
                <a:latin typeface="微软雅黑" panose="020B0503020204020204" pitchFamily="18" charset="-122"/>
                <a:cs typeface="微软雅黑" panose="020B0503020204020204" pitchFamily="18" charset="-122"/>
              </a:rPr>
              <a:t>家庭设备用品及服务</a:t>
            </a:r>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医疗保健</a:t>
            </a:r>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交通和通讯</a:t>
            </a:r>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教育文化娱乐服务类</a:t>
            </a:r>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其它商品和服务</a:t>
            </a:r>
          </a:p>
        </p:txBody>
      </p:sp>
      <p:sp>
        <p:nvSpPr>
          <p:cNvPr id="13" name="TextBox 1"/>
          <p:cNvSpPr txBox="1"/>
          <p:nvPr/>
        </p:nvSpPr>
        <p:spPr>
          <a:xfrm>
            <a:off x="5549900" y="1397000"/>
            <a:ext cx="3098800" cy="1511300"/>
          </a:xfrm>
          <a:prstGeom prst="rect">
            <a:avLst/>
          </a:prstGeom>
          <a:noFill/>
        </p:spPr>
        <p:txBody>
          <a:bodyPr wrap="none" lIns="0" tIns="0" rIns="0" rtlCol="0">
            <a:spAutoFit/>
          </a:bodyPr>
          <a:lstStyle/>
          <a:p>
            <a:pPr>
              <a:lnSpc>
                <a:spcPts val="18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2011年深圳居民消费结构中，除食品</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方面消费占37%外，交通、文化娱</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乐、衣着分别占17%、12%、8%；</a:t>
            </a:r>
          </a:p>
          <a:p>
            <a:pPr>
              <a:lnSpc>
                <a:spcPts val="20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交通通讯消费支出比例较大，除了通</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讯的支出增长之外，越来越多居民拥</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有私家车是重要的影响因素；</a:t>
            </a:r>
          </a:p>
        </p:txBody>
      </p:sp>
      <p:sp>
        <p:nvSpPr>
          <p:cNvPr id="14" name="TextBox 1"/>
          <p:cNvSpPr txBox="1"/>
          <p:nvPr/>
        </p:nvSpPr>
        <p:spPr>
          <a:xfrm>
            <a:off x="939800" y="3581400"/>
            <a:ext cx="2921000" cy="990600"/>
          </a:xfrm>
          <a:prstGeom prst="rect">
            <a:avLst/>
          </a:prstGeom>
          <a:noFill/>
        </p:spPr>
        <p:txBody>
          <a:bodyPr wrap="none" lIns="0" tIns="0" rIns="0" rtlCol="0">
            <a:spAutoFit/>
          </a:bodyPr>
          <a:lstStyle/>
          <a:p>
            <a:pPr>
              <a:lnSpc>
                <a:spcPts val="18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按照国际标准，当一个国家和地区</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每百户居民汽车拥有量达到20辆以</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上时，就进入汽车社会。</a:t>
            </a:r>
          </a:p>
          <a:p>
            <a:pPr>
              <a:lnSpc>
                <a:spcPts val="20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自2002年起，深圳每百户家庭汽车</a:t>
            </a:r>
          </a:p>
        </p:txBody>
      </p:sp>
      <p:sp>
        <p:nvSpPr>
          <p:cNvPr id="15" name="TextBox 1"/>
          <p:cNvSpPr txBox="1"/>
          <p:nvPr/>
        </p:nvSpPr>
        <p:spPr>
          <a:xfrm>
            <a:off x="939800" y="4610100"/>
            <a:ext cx="2882900" cy="990600"/>
          </a:xfrm>
          <a:prstGeom prst="rect">
            <a:avLst/>
          </a:prstGeom>
          <a:noFill/>
        </p:spPr>
        <p:txBody>
          <a:bodyPr wrap="none" lIns="0" tIns="0" rIns="0" rtlCol="0">
            <a:spAutoFit/>
          </a:bodyPr>
          <a:lstStyle/>
          <a:p>
            <a:pPr>
              <a:lnSpc>
                <a:spcPts val="18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拥有量已经超过20，深圳比北京上</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海提前进入汽车社会；</a:t>
            </a:r>
          </a:p>
          <a:p>
            <a:pPr>
              <a:lnSpc>
                <a:spcPts val="20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北京上海由于轨道交通较为发达，</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且由于控制汽车牌照等措施，汽车</a:t>
            </a:r>
          </a:p>
        </p:txBody>
      </p:sp>
      <p:sp>
        <p:nvSpPr>
          <p:cNvPr id="16" name="TextBox 1"/>
          <p:cNvSpPr txBox="1"/>
          <p:nvPr/>
        </p:nvSpPr>
        <p:spPr>
          <a:xfrm>
            <a:off x="939800" y="5638800"/>
            <a:ext cx="2921000" cy="1193800"/>
          </a:xfrm>
          <a:prstGeom prst="rect">
            <a:avLst/>
          </a:prstGeom>
          <a:noFill/>
        </p:spPr>
        <p:txBody>
          <a:bodyPr wrap="none" lIns="0" tIns="0" rIns="0" rtlCol="0">
            <a:spAutoFit/>
          </a:bodyPr>
          <a:lstStyle/>
          <a:p>
            <a:pPr>
              <a:lnSpc>
                <a:spcPts val="1800"/>
              </a:lnSpc>
              <a:tabLst>
                <a:tab pos="76200" algn="l"/>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拥有量相对较低；</a:t>
            </a:r>
          </a:p>
          <a:p>
            <a:pPr>
              <a:lnSpc>
                <a:spcPts val="2000"/>
              </a:lnSpc>
              <a:tabLst>
                <a:tab pos="76200" algn="l"/>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深圳每百户家用汽车拥有量近几年</a:t>
            </a:r>
          </a:p>
          <a:p>
            <a:pPr>
              <a:lnSpc>
                <a:spcPts val="2000"/>
              </a:lnSpc>
              <a:tabLst>
                <a:tab pos="76200" algn="l"/>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显著增加，2011年达39.1辆；表明</a:t>
            </a:r>
          </a:p>
          <a:p>
            <a:pPr>
              <a:lnSpc>
                <a:spcPts val="2000"/>
              </a:lnSpc>
              <a:tabLst>
                <a:tab pos="76200" algn="l"/>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深圳居民出行私车依赖程度高。</a:t>
            </a:r>
          </a:p>
          <a:p>
            <a:pPr>
              <a:lnSpc>
                <a:spcPts val="1500"/>
              </a:lnSpc>
              <a:tabLst>
                <a:tab pos="76200" algn="l"/>
                <a:tab pos="1905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a:t>
            </a:r>
          </a:p>
        </p:txBody>
      </p:sp>
      <p:sp>
        <p:nvSpPr>
          <p:cNvPr id="17" name="TextBox 1"/>
          <p:cNvSpPr txBox="1"/>
          <p:nvPr/>
        </p:nvSpPr>
        <p:spPr>
          <a:xfrm>
            <a:off x="4902200" y="3467100"/>
            <a:ext cx="3251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2001-2011年北沪深每百户家庭家用汽车拥有量</a:t>
            </a:r>
          </a:p>
        </p:txBody>
      </p:sp>
      <p:sp>
        <p:nvSpPr>
          <p:cNvPr id="18" name="TextBox 1"/>
          <p:cNvSpPr txBox="1"/>
          <p:nvPr/>
        </p:nvSpPr>
        <p:spPr>
          <a:xfrm>
            <a:off x="4546600" y="4699000"/>
            <a:ext cx="139700" cy="8636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30</a:t>
            </a:r>
          </a:p>
          <a:p>
            <a:pPr>
              <a:lnSpc>
                <a:spcPts val="1000"/>
              </a:lnSpc>
            </a:pPr>
            <a:endParaRPr lang="en-US" altLang="zh-CN" dirty="0"/>
          </a:p>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25</a:t>
            </a:r>
          </a:p>
          <a:p>
            <a:pPr>
              <a:lnSpc>
                <a:spcPts val="1000"/>
              </a:lnSpc>
            </a:pPr>
            <a:endParaRPr lang="en-US" altLang="zh-CN" dirty="0"/>
          </a:p>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20</a:t>
            </a:r>
          </a:p>
          <a:p>
            <a:pPr>
              <a:lnSpc>
                <a:spcPts val="1000"/>
              </a:lnSpc>
            </a:pPr>
            <a:endParaRPr lang="en-US" altLang="zh-CN" dirty="0"/>
          </a:p>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15</a:t>
            </a:r>
          </a:p>
        </p:txBody>
      </p:sp>
      <p:sp>
        <p:nvSpPr>
          <p:cNvPr id="19" name="TextBox 1"/>
          <p:cNvSpPr txBox="1"/>
          <p:nvPr/>
        </p:nvSpPr>
        <p:spPr>
          <a:xfrm>
            <a:off x="4546600" y="3937000"/>
            <a:ext cx="139700" cy="6096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45</a:t>
            </a:r>
          </a:p>
          <a:p>
            <a:pPr>
              <a:lnSpc>
                <a:spcPts val="1000"/>
              </a:lnSpc>
            </a:pPr>
            <a:endParaRPr lang="en-US" altLang="zh-CN" dirty="0"/>
          </a:p>
          <a:p>
            <a:pPr>
              <a:lnSpc>
                <a:spcPts val="900"/>
              </a:lnSpc>
            </a:pPr>
            <a:r>
              <a:rPr lang="en-US" altLang="zh-CN" sz="1000" dirty="0">
                <a:solidFill>
                  <a:srgbClr val="000000"/>
                </a:solidFill>
                <a:latin typeface="Times New Roman" panose="02020603050405020304" pitchFamily="18" charset="0"/>
                <a:cs typeface="Times New Roman" panose="02020603050405020304" pitchFamily="18" charset="0"/>
              </a:rPr>
              <a:t>40</a:t>
            </a:r>
          </a:p>
          <a:p>
            <a:pPr>
              <a:lnSpc>
                <a:spcPts val="1000"/>
              </a:lnSpc>
            </a:pPr>
            <a:endParaRPr lang="en-US" altLang="zh-CN" dirty="0"/>
          </a:p>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35</a:t>
            </a:r>
          </a:p>
        </p:txBody>
      </p:sp>
      <p:sp>
        <p:nvSpPr>
          <p:cNvPr id="20" name="TextBox 1"/>
          <p:cNvSpPr txBox="1"/>
          <p:nvPr/>
        </p:nvSpPr>
        <p:spPr>
          <a:xfrm>
            <a:off x="4508500" y="5715000"/>
            <a:ext cx="4241800" cy="1003300"/>
          </a:xfrm>
          <a:prstGeom prst="rect">
            <a:avLst/>
          </a:prstGeom>
          <a:noFill/>
        </p:spPr>
        <p:txBody>
          <a:bodyPr wrap="none" lIns="0" tIns="0" rIns="0" rtlCol="0">
            <a:spAutoFit/>
          </a:bodyPr>
          <a:lstStyle/>
          <a:p>
            <a:pPr>
              <a:lnSpc>
                <a:spcPts val="900"/>
              </a:lnSpc>
              <a:tabLst>
                <a:tab pos="38100" algn="l"/>
                <a:tab pos="114300" algn="l"/>
                <a:tab pos="3048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10</a:t>
            </a:r>
          </a:p>
          <a:p>
            <a:pPr>
              <a:lnSpc>
                <a:spcPts val="1000"/>
              </a:lnSpc>
            </a:pPr>
            <a:endParaRPr lang="en-US" altLang="zh-CN" dirty="0"/>
          </a:p>
          <a:p>
            <a:pPr>
              <a:lnSpc>
                <a:spcPts val="900"/>
              </a:lnSpc>
              <a:tabLst>
                <a:tab pos="38100" algn="l"/>
                <a:tab pos="114300" algn="l"/>
                <a:tab pos="3048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5</a:t>
            </a:r>
          </a:p>
          <a:p>
            <a:pPr>
              <a:lnSpc>
                <a:spcPts val="1000"/>
              </a:lnSpc>
            </a:pPr>
            <a:endParaRPr lang="en-US" altLang="zh-CN" dirty="0"/>
          </a:p>
          <a:p>
            <a:pPr>
              <a:lnSpc>
                <a:spcPts val="900"/>
              </a:lnSpc>
              <a:tabLst>
                <a:tab pos="38100" algn="l"/>
                <a:tab pos="114300" algn="l"/>
                <a:tab pos="3048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0</a:t>
            </a:r>
          </a:p>
          <a:p>
            <a:pPr>
              <a:lnSpc>
                <a:spcPts val="1000"/>
              </a:lnSpc>
              <a:tabLst>
                <a:tab pos="38100" algn="l"/>
                <a:tab pos="114300" algn="l"/>
                <a:tab pos="304800" algn="l"/>
              </a:tabLst>
            </a:pPr>
            <a:r>
              <a:rPr lang="en-US" altLang="zh-CN" dirty="0"/>
              <a:t>			</a:t>
            </a:r>
            <a:r>
              <a:rPr lang="en-US" altLang="zh-CN" sz="900" dirty="0">
                <a:solidFill>
                  <a:srgbClr val="000000"/>
                </a:solidFill>
                <a:latin typeface="Times New Roman" panose="02020603050405020304" pitchFamily="18" charset="0"/>
                <a:cs typeface="Times New Roman" panose="02020603050405020304" pitchFamily="18" charset="0"/>
              </a:rPr>
              <a:t>2001</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2002</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2003</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2004</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2005</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2006</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2007</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2008</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2009</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2010</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2011</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Times New Roman" panose="02020603050405020304" pitchFamily="18" charset="0"/>
                <a:cs typeface="Times New Roman" panose="02020603050405020304" pitchFamily="18" charset="0"/>
              </a:rPr>
              <a:t>2012</a:t>
            </a:r>
          </a:p>
          <a:p>
            <a:pPr>
              <a:lnSpc>
                <a:spcPts val="2000"/>
              </a:lnSpc>
              <a:tabLst>
                <a:tab pos="38100" algn="l"/>
                <a:tab pos="114300" algn="l"/>
                <a:tab pos="304800" algn="l"/>
              </a:tabLst>
            </a:pPr>
            <a:r>
              <a:rPr lang="en-US" altLang="zh-CN" sz="900" dirty="0">
                <a:solidFill>
                  <a:srgbClr val="000000"/>
                </a:solidFill>
                <a:latin typeface="微软雅黑" panose="020B0503020204020204" pitchFamily="18" charset="-122"/>
                <a:cs typeface="微软雅黑" panose="020B0503020204020204" pitchFamily="18" charset="-122"/>
              </a:rPr>
              <a:t>数据来源：北京上海统计局2001-2012国民经济和社会发展统计公报、和讯宏观数据</a:t>
            </a:r>
          </a:p>
        </p:txBody>
      </p:sp>
      <p:sp>
        <p:nvSpPr>
          <p:cNvPr id="21" name="TextBox 1"/>
          <p:cNvSpPr txBox="1"/>
          <p:nvPr/>
        </p:nvSpPr>
        <p:spPr>
          <a:xfrm>
            <a:off x="8572500" y="4800600"/>
            <a:ext cx="241300" cy="647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深圳</a:t>
            </a:r>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北京</a:t>
            </a:r>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上海</a:t>
            </a: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63600" y="1079500"/>
            <a:ext cx="2882900" cy="25654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3835400" y="1079500"/>
            <a:ext cx="2565400" cy="25654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6502400" y="1079500"/>
            <a:ext cx="2451100" cy="2565400"/>
          </a:xfrm>
          <a:prstGeom prst="rect">
            <a:avLst/>
          </a:prstGeom>
          <a:noFill/>
        </p:spPr>
      </p:pic>
      <p:sp>
        <p:nvSpPr>
          <p:cNvPr id="9" name="TextBox 1"/>
          <p:cNvSpPr txBox="1"/>
          <p:nvPr/>
        </p:nvSpPr>
        <p:spPr>
          <a:xfrm>
            <a:off x="1016000" y="4305300"/>
            <a:ext cx="7061200" cy="2578100"/>
          </a:xfrm>
          <a:prstGeom prst="rect">
            <a:avLst/>
          </a:prstGeom>
          <a:noFill/>
        </p:spPr>
        <p:txBody>
          <a:bodyPr wrap="none" lIns="0" tIns="0" rIns="0" rtlCol="0">
            <a:spAutoFit/>
          </a:bodyPr>
          <a:lstStyle/>
          <a:p>
            <a:pPr>
              <a:lnSpc>
                <a:spcPts val="1500"/>
              </a:lnSpc>
              <a:tabLst>
                <a:tab pos="114300" algn="l"/>
                <a:tab pos="2794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业态布局与品牌：</a:t>
            </a:r>
          </a:p>
          <a:p>
            <a:pPr>
              <a:lnSpc>
                <a:spcPts val="1400"/>
              </a:lnSpc>
              <a:tabLst>
                <a:tab pos="114300" algn="l"/>
                <a:tab pos="2794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地下一层是主要的购物街，分布着各种购物品牌，例如奢侈品牌Aspinal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of</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London、Monsoon，同</a:t>
            </a:r>
          </a:p>
          <a:p>
            <a:pPr>
              <a:lnSpc>
                <a:spcPts val="1400"/>
              </a:lnSpc>
              <a:tabLst>
                <a:tab pos="114300" algn="l"/>
                <a:tab pos="279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时也有平价品牌如Gap、The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Body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Shop，还有其他Hugo</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Boss、Ted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Baker等，而餐饮多种多样，</a:t>
            </a:r>
          </a:p>
          <a:p>
            <a:pPr>
              <a:lnSpc>
                <a:spcPts val="1400"/>
              </a:lnSpc>
              <a:tabLst>
                <a:tab pos="114300" algn="l"/>
                <a:tab pos="279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有如Wasabi、Holland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and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Barrett等；</a:t>
            </a:r>
          </a:p>
          <a:p>
            <a:pPr>
              <a:lnSpc>
                <a:spcPts val="1400"/>
              </a:lnSpc>
              <a:tabLst>
                <a:tab pos="114300" algn="l"/>
                <a:tab pos="2794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综合休闲区不仅有快餐有餐饮如Marks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&amp;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Spencer</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Food、Pret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Manager，也有其他珠宝品牌</a:t>
            </a:r>
          </a:p>
          <a:p>
            <a:pPr>
              <a:lnSpc>
                <a:spcPts val="1400"/>
              </a:lnSpc>
              <a:tabLst>
                <a:tab pos="114300" algn="l"/>
                <a:tab pos="279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David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Robinson、服饰品牌LK</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Bennett等，属于比较大的一个休闲区域；</a:t>
            </a:r>
          </a:p>
          <a:p>
            <a:pPr>
              <a:lnSpc>
                <a:spcPts val="1400"/>
              </a:lnSpc>
              <a:tabLst>
                <a:tab pos="114300" algn="l"/>
                <a:tab pos="2794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休闲区包括Artisan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Fine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Art艺术品馆、The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Gentry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Hair</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&amp;</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Spa、Costa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Coffee、Little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Unicorn</a:t>
            </a:r>
          </a:p>
          <a:p>
            <a:pPr>
              <a:lnSpc>
                <a:spcPts val="1400"/>
              </a:lnSpc>
              <a:tabLst>
                <a:tab pos="114300" algn="l"/>
                <a:tab pos="279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Day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Nursery等，关系到消费者生活和艺术享受的体验消费；</a:t>
            </a:r>
          </a:p>
          <a:p>
            <a:pPr>
              <a:lnSpc>
                <a:spcPts val="1400"/>
              </a:lnSpc>
              <a:tabLst>
                <a:tab pos="114300" algn="l"/>
                <a:tab pos="2794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服务区提供Idea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Store、Runners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Need等专门品牌店，也有Starbucks等让客户可以坐下来休息喝咖</a:t>
            </a:r>
          </a:p>
          <a:p>
            <a:pPr>
              <a:lnSpc>
                <a:spcPts val="1400"/>
              </a:lnSpc>
              <a:tabLst>
                <a:tab pos="114300" algn="l"/>
                <a:tab pos="279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啡的好去处，同时也有post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office、Barclays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bank等服务机构。</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114300" algn="l"/>
                <a:tab pos="2794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119</a:t>
            </a:r>
          </a:p>
        </p:txBody>
      </p:sp>
      <p:sp>
        <p:nvSpPr>
          <p:cNvPr id="10" name="TextBox 1"/>
          <p:cNvSpPr txBox="1"/>
          <p:nvPr/>
        </p:nvSpPr>
        <p:spPr>
          <a:xfrm>
            <a:off x="1562100" y="3670300"/>
            <a:ext cx="1092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The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Body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Shop</a:t>
            </a:r>
          </a:p>
        </p:txBody>
      </p:sp>
      <p:sp>
        <p:nvSpPr>
          <p:cNvPr id="11" name="TextBox 1"/>
          <p:cNvSpPr txBox="1"/>
          <p:nvPr/>
        </p:nvSpPr>
        <p:spPr>
          <a:xfrm>
            <a:off x="4508500" y="3670300"/>
            <a:ext cx="11303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Artisan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Fine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Art</a:t>
            </a:r>
          </a:p>
        </p:txBody>
      </p:sp>
      <p:sp>
        <p:nvSpPr>
          <p:cNvPr id="12" name="TextBox 1"/>
          <p:cNvSpPr txBox="1"/>
          <p:nvPr/>
        </p:nvSpPr>
        <p:spPr>
          <a:xfrm>
            <a:off x="7251700" y="3708400"/>
            <a:ext cx="10287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Runners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Need</a:t>
            </a:r>
          </a:p>
        </p:txBody>
      </p:sp>
      <p:sp>
        <p:nvSpPr>
          <p:cNvPr id="13" name="TextBox 1"/>
          <p:cNvSpPr txBox="1"/>
          <p:nvPr/>
        </p:nvSpPr>
        <p:spPr>
          <a:xfrm>
            <a:off x="1193800" y="127000"/>
            <a:ext cx="7581900" cy="825500"/>
          </a:xfrm>
          <a:prstGeom prst="rect">
            <a:avLst/>
          </a:prstGeom>
          <a:noFill/>
        </p:spPr>
        <p:txBody>
          <a:bodyPr wrap="none" lIns="0" tIns="0" rIns="0" rtlCol="0">
            <a:spAutoFit/>
          </a:bodyPr>
          <a:lstStyle/>
          <a:p>
            <a:pPr>
              <a:lnSpc>
                <a:spcPts val="2900"/>
              </a:lnSpc>
              <a:tabLst>
                <a:tab pos="26797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500"/>
              </a:lnSpc>
              <a:tabLst>
                <a:tab pos="2679700" algn="l"/>
              </a:tabLst>
            </a:pPr>
            <a:r>
              <a:rPr lang="en-US" altLang="zh-CN" sz="1405" dirty="0">
                <a:solidFill>
                  <a:srgbClr val="000000"/>
                </a:solidFill>
                <a:latin typeface="微软雅黑" panose="020B0503020204020204" pitchFamily="18" charset="-122"/>
                <a:cs typeface="微软雅黑" panose="020B0503020204020204" pitchFamily="18" charset="-122"/>
              </a:rPr>
              <a:t>楼层业态分布-</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PROMENADE</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739384" y="2033016"/>
            <a:ext cx="214884" cy="446531"/>
          </a:xfrm>
          <a:custGeom>
            <a:avLst/>
            <a:gdLst>
              <a:gd name="connsiteX0" fmla="*/ 12953 w 214884"/>
              <a:gd name="connsiteY0" fmla="*/ 433577 h 446531"/>
              <a:gd name="connsiteX1" fmla="*/ 201929 w 214884"/>
              <a:gd name="connsiteY1" fmla="*/ 433577 h 446531"/>
              <a:gd name="connsiteX2" fmla="*/ 201929 w 214884"/>
              <a:gd name="connsiteY2" fmla="*/ 12954 h 446531"/>
              <a:gd name="connsiteX3" fmla="*/ 12953 w 214884"/>
              <a:gd name="connsiteY3" fmla="*/ 12954 h 446531"/>
              <a:gd name="connsiteX4" fmla="*/ 12953 w 214884"/>
              <a:gd name="connsiteY4" fmla="*/ 433577 h 4465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4884" h="446531">
                <a:moveTo>
                  <a:pt x="12953" y="433577"/>
                </a:moveTo>
                <a:lnTo>
                  <a:pt x="201929" y="433577"/>
                </a:lnTo>
                <a:lnTo>
                  <a:pt x="201929" y="12954"/>
                </a:lnTo>
                <a:lnTo>
                  <a:pt x="12953" y="12954"/>
                </a:lnTo>
                <a:lnTo>
                  <a:pt x="12953" y="433577"/>
                </a:lnTo>
              </a:path>
            </a:pathLst>
          </a:custGeom>
          <a:solidFill>
            <a:srgbClr val="000000">
              <a:alpha val="0"/>
            </a:srgbClr>
          </a:solidFill>
          <a:ln w="25400">
            <a:solidFill>
              <a:srgbClr val="7030A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671060" y="3634740"/>
            <a:ext cx="922019" cy="210311"/>
          </a:xfrm>
          <a:custGeom>
            <a:avLst/>
            <a:gdLst>
              <a:gd name="connsiteX0" fmla="*/ 12953 w 922019"/>
              <a:gd name="connsiteY0" fmla="*/ 197357 h 210311"/>
              <a:gd name="connsiteX1" fmla="*/ 909065 w 922019"/>
              <a:gd name="connsiteY1" fmla="*/ 197357 h 210311"/>
              <a:gd name="connsiteX2" fmla="*/ 909065 w 922019"/>
              <a:gd name="connsiteY2" fmla="*/ 12953 h 210311"/>
              <a:gd name="connsiteX3" fmla="*/ 12953 w 922019"/>
              <a:gd name="connsiteY3" fmla="*/ 12953 h 210311"/>
              <a:gd name="connsiteX4" fmla="*/ 12953 w 922019"/>
              <a:gd name="connsiteY4" fmla="*/ 197357 h 2103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2019" h="210311">
                <a:moveTo>
                  <a:pt x="12953" y="197357"/>
                </a:moveTo>
                <a:lnTo>
                  <a:pt x="909065" y="197357"/>
                </a:lnTo>
                <a:lnTo>
                  <a:pt x="909065" y="12953"/>
                </a:lnTo>
                <a:lnTo>
                  <a:pt x="12953" y="12953"/>
                </a:lnTo>
                <a:lnTo>
                  <a:pt x="12953" y="197357"/>
                </a:lnTo>
              </a:path>
            </a:pathLst>
          </a:custGeom>
          <a:solidFill>
            <a:srgbClr val="000000">
              <a:alpha val="0"/>
            </a:srgbClr>
          </a:solidFill>
          <a:ln w="25400">
            <a:solidFill>
              <a:srgbClr val="C76009">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070348" y="2033016"/>
            <a:ext cx="502919" cy="446531"/>
          </a:xfrm>
          <a:custGeom>
            <a:avLst/>
            <a:gdLst>
              <a:gd name="connsiteX0" fmla="*/ 12953 w 502919"/>
              <a:gd name="connsiteY0" fmla="*/ 433577 h 446531"/>
              <a:gd name="connsiteX1" fmla="*/ 489965 w 502919"/>
              <a:gd name="connsiteY1" fmla="*/ 433577 h 446531"/>
              <a:gd name="connsiteX2" fmla="*/ 489965 w 502919"/>
              <a:gd name="connsiteY2" fmla="*/ 12954 h 446531"/>
              <a:gd name="connsiteX3" fmla="*/ 12953 w 502919"/>
              <a:gd name="connsiteY3" fmla="*/ 12954 h 446531"/>
              <a:gd name="connsiteX4" fmla="*/ 12953 w 502919"/>
              <a:gd name="connsiteY4" fmla="*/ 433577 h 4465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2919" h="446531">
                <a:moveTo>
                  <a:pt x="12953" y="433577"/>
                </a:moveTo>
                <a:lnTo>
                  <a:pt x="489965" y="433577"/>
                </a:lnTo>
                <a:lnTo>
                  <a:pt x="489965" y="12954"/>
                </a:lnTo>
                <a:lnTo>
                  <a:pt x="12953" y="12954"/>
                </a:lnTo>
                <a:lnTo>
                  <a:pt x="12953" y="433577"/>
                </a:lnTo>
              </a:path>
            </a:pathLst>
          </a:custGeom>
          <a:solidFill>
            <a:srgbClr val="000000">
              <a:alpha val="0"/>
            </a:srgbClr>
          </a:solidFill>
          <a:ln w="25400">
            <a:solidFill>
              <a:srgbClr val="CF84C7">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343400" y="1969007"/>
            <a:ext cx="170688" cy="510540"/>
          </a:xfrm>
          <a:custGeom>
            <a:avLst/>
            <a:gdLst>
              <a:gd name="connsiteX0" fmla="*/ 12953 w 170688"/>
              <a:gd name="connsiteY0" fmla="*/ 497586 h 510540"/>
              <a:gd name="connsiteX1" fmla="*/ 157734 w 170688"/>
              <a:gd name="connsiteY1" fmla="*/ 497586 h 510540"/>
              <a:gd name="connsiteX2" fmla="*/ 157734 w 170688"/>
              <a:gd name="connsiteY2" fmla="*/ 12954 h 510540"/>
              <a:gd name="connsiteX3" fmla="*/ 12953 w 170688"/>
              <a:gd name="connsiteY3" fmla="*/ 12954 h 510540"/>
              <a:gd name="connsiteX4" fmla="*/ 12953 w 170688"/>
              <a:gd name="connsiteY4" fmla="*/ 497586 h 5105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510540">
                <a:moveTo>
                  <a:pt x="12953" y="497586"/>
                </a:moveTo>
                <a:lnTo>
                  <a:pt x="157734" y="497586"/>
                </a:lnTo>
                <a:lnTo>
                  <a:pt x="157734" y="12954"/>
                </a:lnTo>
                <a:lnTo>
                  <a:pt x="12953" y="12954"/>
                </a:lnTo>
                <a:lnTo>
                  <a:pt x="12953" y="497586"/>
                </a:lnTo>
              </a:path>
            </a:pathLst>
          </a:custGeom>
          <a:solidFill>
            <a:srgbClr val="000000">
              <a:alpha val="0"/>
            </a:srgbClr>
          </a:solidFill>
          <a:ln w="25400">
            <a:solidFill>
              <a:srgbClr val="FFFF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751075" y="1258824"/>
            <a:ext cx="300228" cy="400812"/>
          </a:xfrm>
          <a:custGeom>
            <a:avLst/>
            <a:gdLst>
              <a:gd name="connsiteX0" fmla="*/ 12954 w 300228"/>
              <a:gd name="connsiteY0" fmla="*/ 387858 h 400812"/>
              <a:gd name="connsiteX1" fmla="*/ 287274 w 300228"/>
              <a:gd name="connsiteY1" fmla="*/ 387858 h 400812"/>
              <a:gd name="connsiteX2" fmla="*/ 287274 w 300228"/>
              <a:gd name="connsiteY2" fmla="*/ 12953 h 400812"/>
              <a:gd name="connsiteX3" fmla="*/ 12954 w 300228"/>
              <a:gd name="connsiteY3" fmla="*/ 12953 h 400812"/>
              <a:gd name="connsiteX4" fmla="*/ 12954 w 300228"/>
              <a:gd name="connsiteY4" fmla="*/ 387858 h 4008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0228" h="400812">
                <a:moveTo>
                  <a:pt x="12954" y="387858"/>
                </a:moveTo>
                <a:lnTo>
                  <a:pt x="287274" y="387858"/>
                </a:lnTo>
                <a:lnTo>
                  <a:pt x="287274" y="12953"/>
                </a:lnTo>
                <a:lnTo>
                  <a:pt x="12954" y="12953"/>
                </a:lnTo>
                <a:lnTo>
                  <a:pt x="12954" y="387858"/>
                </a:lnTo>
              </a:path>
            </a:pathLst>
          </a:custGeom>
          <a:solidFill>
            <a:srgbClr val="000000">
              <a:alpha val="0"/>
            </a:srgbClr>
          </a:solidFill>
          <a:ln w="25400">
            <a:solidFill>
              <a:srgbClr val="C76009">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886968" y="1668779"/>
            <a:ext cx="1277112" cy="1057656"/>
          </a:xfrm>
          <a:custGeom>
            <a:avLst/>
            <a:gdLst>
              <a:gd name="connsiteX0" fmla="*/ 12953 w 1277112"/>
              <a:gd name="connsiteY0" fmla="*/ 1044702 h 1057656"/>
              <a:gd name="connsiteX1" fmla="*/ 1264158 w 1277112"/>
              <a:gd name="connsiteY1" fmla="*/ 1044702 h 1057656"/>
              <a:gd name="connsiteX2" fmla="*/ 1264158 w 1277112"/>
              <a:gd name="connsiteY2" fmla="*/ 12954 h 1057656"/>
              <a:gd name="connsiteX3" fmla="*/ 12953 w 1277112"/>
              <a:gd name="connsiteY3" fmla="*/ 12954 h 1057656"/>
              <a:gd name="connsiteX4" fmla="*/ 12953 w 1277112"/>
              <a:gd name="connsiteY4" fmla="*/ 1044702 h 10576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77112" h="1057656">
                <a:moveTo>
                  <a:pt x="12953" y="1044702"/>
                </a:moveTo>
                <a:lnTo>
                  <a:pt x="1264158" y="1044702"/>
                </a:lnTo>
                <a:lnTo>
                  <a:pt x="1264158" y="12954"/>
                </a:lnTo>
                <a:lnTo>
                  <a:pt x="12953" y="12954"/>
                </a:lnTo>
                <a:lnTo>
                  <a:pt x="12953" y="1044702"/>
                </a:lnTo>
              </a:path>
            </a:pathLst>
          </a:custGeom>
          <a:solidFill>
            <a:srgbClr val="000000">
              <a:alpha val="0"/>
            </a:srgbClr>
          </a:solidFill>
          <a:ln w="25400">
            <a:solidFill>
              <a:srgbClr val="C76009">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759963" y="2453639"/>
            <a:ext cx="1682495" cy="662940"/>
          </a:xfrm>
          <a:custGeom>
            <a:avLst/>
            <a:gdLst>
              <a:gd name="connsiteX0" fmla="*/ 12954 w 1682495"/>
              <a:gd name="connsiteY0" fmla="*/ 649986 h 662940"/>
              <a:gd name="connsiteX1" fmla="*/ 1669542 w 1682495"/>
              <a:gd name="connsiteY1" fmla="*/ 649986 h 662940"/>
              <a:gd name="connsiteX2" fmla="*/ 1669542 w 1682495"/>
              <a:gd name="connsiteY2" fmla="*/ 12954 h 662940"/>
              <a:gd name="connsiteX3" fmla="*/ 12954 w 1682495"/>
              <a:gd name="connsiteY3" fmla="*/ 12954 h 662940"/>
              <a:gd name="connsiteX4" fmla="*/ 12954 w 1682495"/>
              <a:gd name="connsiteY4" fmla="*/ 649986 h 6629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82495" h="662940">
                <a:moveTo>
                  <a:pt x="12954" y="649986"/>
                </a:moveTo>
                <a:lnTo>
                  <a:pt x="1669542" y="649986"/>
                </a:lnTo>
                <a:lnTo>
                  <a:pt x="1669542" y="12954"/>
                </a:lnTo>
                <a:lnTo>
                  <a:pt x="12954" y="12954"/>
                </a:lnTo>
                <a:lnTo>
                  <a:pt x="12954" y="649986"/>
                </a:lnTo>
              </a:path>
            </a:pathLst>
          </a:custGeom>
          <a:solidFill>
            <a:srgbClr val="000000">
              <a:alpha val="0"/>
            </a:srgbClr>
          </a:solidFill>
          <a:ln w="25400">
            <a:solidFill>
              <a:srgbClr val="C76009">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264408" y="2033016"/>
            <a:ext cx="961643" cy="391668"/>
          </a:xfrm>
          <a:custGeom>
            <a:avLst/>
            <a:gdLst>
              <a:gd name="connsiteX0" fmla="*/ 12953 w 961643"/>
              <a:gd name="connsiteY0" fmla="*/ 378713 h 391668"/>
              <a:gd name="connsiteX1" fmla="*/ 948689 w 961643"/>
              <a:gd name="connsiteY1" fmla="*/ 378713 h 391668"/>
              <a:gd name="connsiteX2" fmla="*/ 948689 w 961643"/>
              <a:gd name="connsiteY2" fmla="*/ 12954 h 391668"/>
              <a:gd name="connsiteX3" fmla="*/ 12953 w 961643"/>
              <a:gd name="connsiteY3" fmla="*/ 12954 h 391668"/>
              <a:gd name="connsiteX4" fmla="*/ 12953 w 961643"/>
              <a:gd name="connsiteY4" fmla="*/ 378713 h 3916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61643" h="391668">
                <a:moveTo>
                  <a:pt x="12953" y="378713"/>
                </a:moveTo>
                <a:lnTo>
                  <a:pt x="948689" y="378713"/>
                </a:lnTo>
                <a:lnTo>
                  <a:pt x="948689" y="12954"/>
                </a:lnTo>
                <a:lnTo>
                  <a:pt x="12953" y="12954"/>
                </a:lnTo>
                <a:lnTo>
                  <a:pt x="12953" y="378713"/>
                </a:lnTo>
              </a:path>
            </a:pathLst>
          </a:custGeom>
          <a:solidFill>
            <a:srgbClr val="000000">
              <a:alpha val="0"/>
            </a:srgbClr>
          </a:solidFill>
          <a:ln w="25400">
            <a:solidFill>
              <a:srgbClr val="0DFFB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048000" y="1330452"/>
            <a:ext cx="710183" cy="617219"/>
          </a:xfrm>
          <a:custGeom>
            <a:avLst/>
            <a:gdLst>
              <a:gd name="connsiteX0" fmla="*/ 12954 w 710183"/>
              <a:gd name="connsiteY0" fmla="*/ 604265 h 617219"/>
              <a:gd name="connsiteX1" fmla="*/ 697229 w 710183"/>
              <a:gd name="connsiteY1" fmla="*/ 604265 h 617219"/>
              <a:gd name="connsiteX2" fmla="*/ 697229 w 710183"/>
              <a:gd name="connsiteY2" fmla="*/ 12953 h 617219"/>
              <a:gd name="connsiteX3" fmla="*/ 12954 w 710183"/>
              <a:gd name="connsiteY3" fmla="*/ 12953 h 617219"/>
              <a:gd name="connsiteX4" fmla="*/ 12954 w 710183"/>
              <a:gd name="connsiteY4" fmla="*/ 604265 h 6172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0183" h="617219">
                <a:moveTo>
                  <a:pt x="12954" y="604265"/>
                </a:moveTo>
                <a:lnTo>
                  <a:pt x="697229" y="604265"/>
                </a:lnTo>
                <a:lnTo>
                  <a:pt x="697229" y="12953"/>
                </a:lnTo>
                <a:lnTo>
                  <a:pt x="12954" y="12953"/>
                </a:lnTo>
                <a:lnTo>
                  <a:pt x="12954" y="604265"/>
                </a:lnTo>
              </a:path>
            </a:pathLst>
          </a:custGeom>
          <a:solidFill>
            <a:srgbClr val="000000">
              <a:alpha val="0"/>
            </a:srgbClr>
          </a:solidFill>
          <a:ln w="25400">
            <a:solidFill>
              <a:srgbClr val="C76009">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1092200"/>
            <a:ext cx="5067300" cy="2781300"/>
          </a:xfrm>
          <a:prstGeom prst="rect">
            <a:avLst/>
          </a:prstGeom>
          <a:noFill/>
        </p:spPr>
      </p:pic>
      <p:pic>
        <p:nvPicPr>
          <p:cNvPr id="16" name="Picture 3"/>
          <p:cNvPicPr>
            <a:picLocks noChangeAspect="1" noChangeArrowheads="1"/>
          </p:cNvPicPr>
          <p:nvPr/>
        </p:nvPicPr>
        <p:blipFill>
          <a:blip r:embed="rId3"/>
          <a:srcRect/>
          <a:stretch>
            <a:fillRect/>
          </a:stretch>
        </p:blipFill>
        <p:spPr bwMode="auto">
          <a:xfrm>
            <a:off x="6070600" y="1092200"/>
            <a:ext cx="2070100" cy="2578100"/>
          </a:xfrm>
          <a:prstGeom prst="rect">
            <a:avLst/>
          </a:prstGeom>
          <a:noFill/>
        </p:spPr>
      </p:pic>
      <p:pic>
        <p:nvPicPr>
          <p:cNvPr id="17" name="Picture 3"/>
          <p:cNvPicPr>
            <a:picLocks noChangeAspect="1" noChangeArrowheads="1"/>
          </p:cNvPicPr>
          <p:nvPr/>
        </p:nvPicPr>
        <p:blipFill>
          <a:blip r:embed="rId4"/>
          <a:srcRect/>
          <a:stretch>
            <a:fillRect/>
          </a:stretch>
        </p:blipFill>
        <p:spPr bwMode="auto">
          <a:xfrm>
            <a:off x="889000" y="3987800"/>
            <a:ext cx="2540000" cy="2006600"/>
          </a:xfrm>
          <a:prstGeom prst="rect">
            <a:avLst/>
          </a:prstGeom>
          <a:noFill/>
        </p:spPr>
      </p:pic>
      <p:pic>
        <p:nvPicPr>
          <p:cNvPr id="18" name="Picture 3"/>
          <p:cNvPicPr>
            <a:picLocks noChangeAspect="1" noChangeArrowheads="1"/>
          </p:cNvPicPr>
          <p:nvPr/>
        </p:nvPicPr>
        <p:blipFill>
          <a:blip r:embed="rId5"/>
          <a:srcRect/>
          <a:stretch>
            <a:fillRect/>
          </a:stretch>
        </p:blipFill>
        <p:spPr bwMode="auto">
          <a:xfrm>
            <a:off x="3479800" y="3975100"/>
            <a:ext cx="2933700" cy="2006600"/>
          </a:xfrm>
          <a:prstGeom prst="rect">
            <a:avLst/>
          </a:prstGeom>
          <a:noFill/>
        </p:spPr>
      </p:pic>
      <p:pic>
        <p:nvPicPr>
          <p:cNvPr id="19" name="Picture 3"/>
          <p:cNvPicPr>
            <a:picLocks noChangeAspect="1" noChangeArrowheads="1"/>
          </p:cNvPicPr>
          <p:nvPr/>
        </p:nvPicPr>
        <p:blipFill>
          <a:blip r:embed="rId6"/>
          <a:srcRect/>
          <a:stretch>
            <a:fillRect/>
          </a:stretch>
        </p:blipFill>
        <p:spPr bwMode="auto">
          <a:xfrm>
            <a:off x="6426200" y="3975100"/>
            <a:ext cx="2692400" cy="1651000"/>
          </a:xfrm>
          <a:prstGeom prst="rect">
            <a:avLst/>
          </a:prstGeom>
          <a:noFill/>
        </p:spPr>
      </p:pic>
      <p:sp>
        <p:nvSpPr>
          <p:cNvPr id="20" name="TextBox 1"/>
          <p:cNvSpPr txBox="1"/>
          <p:nvPr/>
        </p:nvSpPr>
        <p:spPr>
          <a:xfrm>
            <a:off x="8255000" y="3403600"/>
            <a:ext cx="6604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Sytner</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(BMW)</a:t>
            </a:r>
          </a:p>
        </p:txBody>
      </p:sp>
      <p:sp>
        <p:nvSpPr>
          <p:cNvPr id="21" name="TextBox 1"/>
          <p:cNvSpPr txBox="1"/>
          <p:nvPr/>
        </p:nvSpPr>
        <p:spPr>
          <a:xfrm>
            <a:off x="4876800" y="3390900"/>
            <a:ext cx="457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医疗区</a:t>
            </a:r>
          </a:p>
        </p:txBody>
      </p:sp>
      <p:sp>
        <p:nvSpPr>
          <p:cNvPr id="22" name="TextBox 1"/>
          <p:cNvSpPr txBox="1"/>
          <p:nvPr/>
        </p:nvSpPr>
        <p:spPr>
          <a:xfrm>
            <a:off x="5524500" y="1854200"/>
            <a:ext cx="304800" cy="254000"/>
          </a:xfrm>
          <a:prstGeom prst="rect">
            <a:avLst/>
          </a:prstGeom>
          <a:noFill/>
        </p:spPr>
        <p:txBody>
          <a:bodyPr wrap="none" lIns="0" tIns="0" rIns="0" rtlCol="0">
            <a:spAutoFit/>
          </a:bodyPr>
          <a:lstStyle/>
          <a:p>
            <a:pPr>
              <a:lnSpc>
                <a:spcPts val="1000"/>
              </a:lnSpc>
            </a:pPr>
            <a:r>
              <a:rPr lang="en-US" altLang="zh-CN" sz="805" b="1" dirty="0">
                <a:solidFill>
                  <a:srgbClr val="7030A0"/>
                </a:solidFill>
                <a:latin typeface="微软雅黑" panose="020B0503020204020204" pitchFamily="18" charset="-122"/>
                <a:cs typeface="微软雅黑" panose="020B0503020204020204" pitchFamily="18" charset="-122"/>
              </a:rPr>
              <a:t>餐饮服</a:t>
            </a:r>
          </a:p>
          <a:p>
            <a:pPr>
              <a:lnSpc>
                <a:spcPts val="900"/>
              </a:lnSpc>
            </a:pPr>
            <a:r>
              <a:rPr lang="en-US" altLang="zh-CN" sz="805" b="1" dirty="0">
                <a:solidFill>
                  <a:srgbClr val="7030A0"/>
                </a:solidFill>
                <a:latin typeface="微软雅黑" panose="020B0503020204020204" pitchFamily="18" charset="-122"/>
                <a:cs typeface="微软雅黑" panose="020B0503020204020204" pitchFamily="18" charset="-122"/>
              </a:rPr>
              <a:t>务区</a:t>
            </a:r>
          </a:p>
        </p:txBody>
      </p:sp>
      <p:sp>
        <p:nvSpPr>
          <p:cNvPr id="23" name="TextBox 1"/>
          <p:cNvSpPr txBox="1"/>
          <p:nvPr/>
        </p:nvSpPr>
        <p:spPr>
          <a:xfrm>
            <a:off x="4876800" y="2514600"/>
            <a:ext cx="876300" cy="228600"/>
          </a:xfrm>
          <a:prstGeom prst="rect">
            <a:avLst/>
          </a:prstGeom>
          <a:noFill/>
        </p:spPr>
        <p:txBody>
          <a:bodyPr wrap="none" lIns="0" tIns="0" rIns="0" rtlCol="0">
            <a:spAutoFit/>
          </a:bodyPr>
          <a:lstStyle/>
          <a:p>
            <a:pPr>
              <a:lnSpc>
                <a:spcPts val="900"/>
              </a:lnSpc>
            </a:pPr>
            <a:r>
              <a:rPr lang="en-US" altLang="zh-CN" sz="805" dirty="0">
                <a:solidFill>
                  <a:srgbClr val="000000"/>
                </a:solidFill>
                <a:latin typeface="Arial Narrow" pitchFamily="18" charset="0"/>
                <a:cs typeface="Arial Narrow" pitchFamily="18" charset="0"/>
              </a:rPr>
              <a:t>Waitrose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Arial Narrow" pitchFamily="18" charset="0"/>
                <a:cs typeface="Arial Narrow" pitchFamily="18" charset="0"/>
              </a:rPr>
              <a:t>Food,Fashion</a:t>
            </a:r>
          </a:p>
          <a:p>
            <a:pPr>
              <a:lnSpc>
                <a:spcPts val="900"/>
              </a:lnSpc>
            </a:pPr>
            <a:r>
              <a:rPr lang="en-US" altLang="zh-CN" sz="805" dirty="0">
                <a:solidFill>
                  <a:srgbClr val="000000"/>
                </a:solidFill>
                <a:latin typeface="Arial Narrow" pitchFamily="18" charset="0"/>
                <a:cs typeface="Arial Narrow" pitchFamily="18" charset="0"/>
              </a:rPr>
              <a:t>&amp;</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Arial Narrow" pitchFamily="18" charset="0"/>
                <a:cs typeface="Arial Narrow" pitchFamily="18" charset="0"/>
              </a:rPr>
              <a:t>Home</a:t>
            </a:r>
          </a:p>
        </p:txBody>
      </p:sp>
      <p:sp>
        <p:nvSpPr>
          <p:cNvPr id="24" name="TextBox 1"/>
          <p:cNvSpPr txBox="1"/>
          <p:nvPr/>
        </p:nvSpPr>
        <p:spPr>
          <a:xfrm>
            <a:off x="4991100" y="3035300"/>
            <a:ext cx="3048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Sytner</a:t>
            </a:r>
          </a:p>
        </p:txBody>
      </p:sp>
      <p:sp>
        <p:nvSpPr>
          <p:cNvPr id="25" name="TextBox 1"/>
          <p:cNvSpPr txBox="1"/>
          <p:nvPr/>
        </p:nvSpPr>
        <p:spPr>
          <a:xfrm>
            <a:off x="4508500" y="1841500"/>
            <a:ext cx="927100" cy="533400"/>
          </a:xfrm>
          <a:prstGeom prst="rect">
            <a:avLst/>
          </a:prstGeom>
          <a:noFill/>
        </p:spPr>
        <p:txBody>
          <a:bodyPr wrap="none" lIns="0" tIns="0" rIns="0" rtlCol="0">
            <a:spAutoFit/>
          </a:bodyPr>
          <a:lstStyle/>
          <a:p>
            <a:pPr>
              <a:lnSpc>
                <a:spcPts val="1500"/>
              </a:lnSpc>
              <a:tabLst>
                <a:tab pos="177800" algn="l"/>
              </a:tabLst>
            </a:pPr>
            <a:r>
              <a:rPr lang="en-US" altLang="zh-CN" dirty="0"/>
              <a:t>	</a:t>
            </a:r>
            <a:r>
              <a:rPr lang="en-US" altLang="zh-CN" sz="1200" b="1" dirty="0">
                <a:solidFill>
                  <a:srgbClr val="CF84C7"/>
                </a:solidFill>
                <a:latin typeface="微软雅黑" panose="020B0503020204020204" pitchFamily="18" charset="-122"/>
                <a:cs typeface="微软雅黑" panose="020B0503020204020204" pitchFamily="18" charset="-122"/>
              </a:rPr>
              <a:t>综合休闲区</a:t>
            </a:r>
          </a:p>
          <a:p>
            <a:pPr>
              <a:lnSpc>
                <a:spcPts val="1600"/>
              </a:lnSpc>
              <a:tabLst>
                <a:tab pos="177800" algn="l"/>
              </a:tabLst>
            </a:pPr>
            <a:r>
              <a:rPr lang="en-US" altLang="zh-CN" sz="805" b="1" dirty="0">
                <a:solidFill>
                  <a:srgbClr val="FFFF00"/>
                </a:solidFill>
                <a:latin typeface="微软雅黑" panose="020B0503020204020204" pitchFamily="18" charset="-122"/>
                <a:cs typeface="微软雅黑" panose="020B0503020204020204" pitchFamily="18" charset="-122"/>
              </a:rPr>
              <a:t>餐饮服</a:t>
            </a:r>
          </a:p>
          <a:p>
            <a:pPr>
              <a:lnSpc>
                <a:spcPts val="900"/>
              </a:lnSpc>
              <a:tabLst>
                <a:tab pos="177800" algn="l"/>
              </a:tabLst>
            </a:pPr>
            <a:r>
              <a:rPr lang="en-US" altLang="zh-CN" sz="805" b="1" dirty="0">
                <a:solidFill>
                  <a:srgbClr val="FFFF00"/>
                </a:solidFill>
                <a:latin typeface="微软雅黑" panose="020B0503020204020204" pitchFamily="18" charset="-122"/>
                <a:cs typeface="微软雅黑" panose="020B0503020204020204" pitchFamily="18" charset="-122"/>
              </a:rPr>
              <a:t>务区</a:t>
            </a:r>
          </a:p>
        </p:txBody>
      </p:sp>
      <p:sp>
        <p:nvSpPr>
          <p:cNvPr id="26" name="TextBox 1"/>
          <p:cNvSpPr txBox="1"/>
          <p:nvPr/>
        </p:nvSpPr>
        <p:spPr>
          <a:xfrm>
            <a:off x="1117600" y="1384300"/>
            <a:ext cx="635000" cy="254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Four</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Seasons</a:t>
            </a:r>
          </a:p>
          <a:p>
            <a:pPr>
              <a:lnSpc>
                <a:spcPts val="900"/>
              </a:lnSpc>
            </a:pPr>
            <a:r>
              <a:rPr lang="en-US" altLang="zh-CN" sz="805" dirty="0">
                <a:solidFill>
                  <a:srgbClr val="000000"/>
                </a:solidFill>
                <a:latin typeface="微软雅黑" panose="020B0503020204020204" pitchFamily="18" charset="-122"/>
                <a:cs typeface="微软雅黑" panose="020B0503020204020204" pitchFamily="18" charset="-122"/>
              </a:rPr>
              <a:t>Hotel</a:t>
            </a:r>
          </a:p>
        </p:txBody>
      </p:sp>
      <p:sp>
        <p:nvSpPr>
          <p:cNvPr id="27" name="TextBox 1"/>
          <p:cNvSpPr txBox="1"/>
          <p:nvPr/>
        </p:nvSpPr>
        <p:spPr>
          <a:xfrm>
            <a:off x="2044700" y="1739900"/>
            <a:ext cx="8128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Starbucks</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Coffee</a:t>
            </a:r>
          </a:p>
        </p:txBody>
      </p:sp>
      <p:sp>
        <p:nvSpPr>
          <p:cNvPr id="28" name="TextBox 1"/>
          <p:cNvSpPr txBox="1"/>
          <p:nvPr/>
        </p:nvSpPr>
        <p:spPr>
          <a:xfrm>
            <a:off x="2120900" y="1358900"/>
            <a:ext cx="457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医疗区</a:t>
            </a:r>
          </a:p>
        </p:txBody>
      </p:sp>
      <p:sp>
        <p:nvSpPr>
          <p:cNvPr id="29" name="TextBox 1"/>
          <p:cNvSpPr txBox="1"/>
          <p:nvPr/>
        </p:nvSpPr>
        <p:spPr>
          <a:xfrm>
            <a:off x="1295400" y="2108200"/>
            <a:ext cx="5715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休闲餐饮区</a:t>
            </a:r>
          </a:p>
        </p:txBody>
      </p:sp>
      <p:sp>
        <p:nvSpPr>
          <p:cNvPr id="30" name="TextBox 1"/>
          <p:cNvSpPr txBox="1"/>
          <p:nvPr/>
        </p:nvSpPr>
        <p:spPr>
          <a:xfrm>
            <a:off x="3073400" y="1892300"/>
            <a:ext cx="152400" cy="558800"/>
          </a:xfrm>
          <a:prstGeom prst="rect">
            <a:avLst/>
          </a:prstGeom>
          <a:noFill/>
        </p:spPr>
        <p:txBody>
          <a:bodyPr wrap="none" lIns="0" tIns="0" rIns="0" rtlCol="0">
            <a:spAutoFit/>
          </a:bodyPr>
          <a:lstStyle/>
          <a:p>
            <a:pPr>
              <a:lnSpc>
                <a:spcPts val="1500"/>
              </a:lnSpc>
            </a:pPr>
            <a:r>
              <a:rPr lang="en-US" altLang="zh-CN" sz="1200" dirty="0">
                <a:solidFill>
                  <a:srgbClr val="0DFFBD"/>
                </a:solidFill>
                <a:latin typeface="微软雅黑" panose="020B0503020204020204" pitchFamily="18" charset="-122"/>
                <a:cs typeface="微软雅黑" panose="020B0503020204020204" pitchFamily="18" charset="-122"/>
              </a:rPr>
              <a:t>购</a:t>
            </a:r>
          </a:p>
          <a:p>
            <a:pPr>
              <a:lnSpc>
                <a:spcPts val="1400"/>
              </a:lnSpc>
            </a:pPr>
            <a:r>
              <a:rPr lang="en-US" altLang="zh-CN" sz="1200" dirty="0">
                <a:solidFill>
                  <a:srgbClr val="0DFFBD"/>
                </a:solidFill>
                <a:latin typeface="微软雅黑" panose="020B0503020204020204" pitchFamily="18" charset="-122"/>
                <a:cs typeface="微软雅黑" panose="020B0503020204020204" pitchFamily="18" charset="-122"/>
              </a:rPr>
              <a:t>物</a:t>
            </a:r>
          </a:p>
          <a:p>
            <a:pPr>
              <a:lnSpc>
                <a:spcPts val="1400"/>
              </a:lnSpc>
            </a:pPr>
            <a:r>
              <a:rPr lang="en-US" altLang="zh-CN" sz="1200" dirty="0">
                <a:solidFill>
                  <a:srgbClr val="0DFFBD"/>
                </a:solidFill>
                <a:latin typeface="微软雅黑" panose="020B0503020204020204" pitchFamily="18" charset="-122"/>
                <a:cs typeface="微软雅黑" panose="020B0503020204020204" pitchFamily="18" charset="-122"/>
              </a:rPr>
              <a:t>区</a:t>
            </a:r>
          </a:p>
        </p:txBody>
      </p:sp>
      <p:sp>
        <p:nvSpPr>
          <p:cNvPr id="31" name="TextBox 1"/>
          <p:cNvSpPr txBox="1"/>
          <p:nvPr/>
        </p:nvSpPr>
        <p:spPr>
          <a:xfrm>
            <a:off x="2857500" y="3111500"/>
            <a:ext cx="914400" cy="190500"/>
          </a:xfrm>
          <a:prstGeom prst="rect">
            <a:avLst/>
          </a:prstGeom>
          <a:noFill/>
        </p:spPr>
        <p:txBody>
          <a:bodyPr wrap="none" lIns="0" tIns="0" rIns="0" rtlCol="0">
            <a:spAutoFit/>
          </a:bodyPr>
          <a:lstStyle/>
          <a:p>
            <a:pPr>
              <a:lnSpc>
                <a:spcPts val="1500"/>
              </a:lnSpc>
            </a:pPr>
            <a:r>
              <a:rPr lang="en-US" altLang="zh-CN" sz="1200" dirty="0">
                <a:solidFill>
                  <a:srgbClr val="C76009"/>
                </a:solidFill>
                <a:latin typeface="微软雅黑" panose="020B0503020204020204" pitchFamily="18" charset="-122"/>
                <a:cs typeface="微软雅黑" panose="020B0503020204020204" pitchFamily="18" charset="-122"/>
              </a:rPr>
              <a:t>办公及餐饮区</a:t>
            </a:r>
          </a:p>
        </p:txBody>
      </p:sp>
      <p:sp>
        <p:nvSpPr>
          <p:cNvPr id="32" name="TextBox 1"/>
          <p:cNvSpPr txBox="1"/>
          <p:nvPr/>
        </p:nvSpPr>
        <p:spPr>
          <a:xfrm>
            <a:off x="3797300" y="1308100"/>
            <a:ext cx="457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酒吧区</a:t>
            </a:r>
          </a:p>
        </p:txBody>
      </p:sp>
      <p:sp>
        <p:nvSpPr>
          <p:cNvPr id="33" name="TextBox 1"/>
          <p:cNvSpPr txBox="1"/>
          <p:nvPr/>
        </p:nvSpPr>
        <p:spPr>
          <a:xfrm>
            <a:off x="3619500" y="3759200"/>
            <a:ext cx="4660900" cy="2146300"/>
          </a:xfrm>
          <a:prstGeom prst="rect">
            <a:avLst/>
          </a:prstGeom>
          <a:noFill/>
        </p:spPr>
        <p:txBody>
          <a:bodyPr wrap="none" lIns="0" tIns="0" rIns="0" rtlCol="0">
            <a:spAutoFit/>
          </a:bodyPr>
          <a:lstStyle/>
          <a:p>
            <a:pPr>
              <a:lnSpc>
                <a:spcPts val="700"/>
              </a:lnSpc>
              <a:tabLst>
                <a:tab pos="3378200" algn="l"/>
              </a:tabLst>
            </a:pPr>
            <a:r>
              <a:rPr lang="en-US" altLang="zh-CN" sz="600" dirty="0">
                <a:solidFill>
                  <a:srgbClr val="000000"/>
                </a:solidFill>
                <a:latin typeface="微软雅黑" panose="020B0503020204020204" pitchFamily="18" charset="-122"/>
                <a:cs typeface="微软雅黑" panose="020B0503020204020204" pitchFamily="18" charset="-122"/>
              </a:rPr>
              <a:t>Obika</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Mozzarella</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Bar</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3378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Davy’s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Wine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Bar</a:t>
            </a:r>
          </a:p>
        </p:txBody>
      </p:sp>
      <p:sp>
        <p:nvSpPr>
          <p:cNvPr id="34" name="TextBox 1"/>
          <p:cNvSpPr txBox="1"/>
          <p:nvPr/>
        </p:nvSpPr>
        <p:spPr>
          <a:xfrm>
            <a:off x="3924300" y="6019800"/>
            <a:ext cx="19685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Virgin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Active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and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Dove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Spa</a:t>
            </a:r>
          </a:p>
        </p:txBody>
      </p:sp>
      <p:sp>
        <p:nvSpPr>
          <p:cNvPr id="35" name="TextBox 1"/>
          <p:cNvSpPr txBox="1"/>
          <p:nvPr/>
        </p:nvSpPr>
        <p:spPr>
          <a:xfrm>
            <a:off x="1016000" y="6032500"/>
            <a:ext cx="1663700" cy="787400"/>
          </a:xfrm>
          <a:prstGeom prst="rect">
            <a:avLst/>
          </a:prstGeom>
          <a:noFill/>
        </p:spPr>
        <p:txBody>
          <a:bodyPr wrap="none" lIns="0" tIns="0" rIns="0" rtlCol="0">
            <a:spAutoFit/>
          </a:bodyPr>
          <a:lstStyle/>
          <a:p>
            <a:pPr>
              <a:lnSpc>
                <a:spcPts val="15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Blossoms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Healthcare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65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120</a:t>
            </a:r>
          </a:p>
        </p:txBody>
      </p:sp>
      <p:sp>
        <p:nvSpPr>
          <p:cNvPr id="36" name="TextBox 1"/>
          <p:cNvSpPr txBox="1"/>
          <p:nvPr/>
        </p:nvSpPr>
        <p:spPr>
          <a:xfrm>
            <a:off x="1193800" y="127000"/>
            <a:ext cx="7581900" cy="825500"/>
          </a:xfrm>
          <a:prstGeom prst="rect">
            <a:avLst/>
          </a:prstGeom>
          <a:noFill/>
        </p:spPr>
        <p:txBody>
          <a:bodyPr wrap="none" lIns="0" tIns="0" rIns="0" rtlCol="0">
            <a:spAutoFit/>
          </a:bodyPr>
          <a:lstStyle/>
          <a:p>
            <a:pPr>
              <a:lnSpc>
                <a:spcPts val="2900"/>
              </a:lnSpc>
              <a:tabLst>
                <a:tab pos="26797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500"/>
              </a:lnSpc>
              <a:tabLst>
                <a:tab pos="2679700" algn="l"/>
              </a:tabLst>
            </a:pPr>
            <a:r>
              <a:rPr lang="en-US" altLang="zh-CN" sz="1405" dirty="0">
                <a:solidFill>
                  <a:srgbClr val="000000"/>
                </a:solidFill>
                <a:latin typeface="微软雅黑" panose="020B0503020204020204" pitchFamily="18" charset="-122"/>
                <a:cs typeface="微软雅黑" panose="020B0503020204020204" pitchFamily="18" charset="-122"/>
              </a:rPr>
              <a:t>楼层业态分布-</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Street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63600" y="1181100"/>
            <a:ext cx="2921000" cy="24638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3911600" y="1181100"/>
            <a:ext cx="2070100" cy="24638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6070600" y="1181100"/>
            <a:ext cx="2946400" cy="2463800"/>
          </a:xfrm>
          <a:prstGeom prst="rect">
            <a:avLst/>
          </a:prstGeom>
          <a:noFill/>
        </p:spPr>
      </p:pic>
      <p:sp>
        <p:nvSpPr>
          <p:cNvPr id="9" name="TextBox 1"/>
          <p:cNvSpPr txBox="1"/>
          <p:nvPr/>
        </p:nvSpPr>
        <p:spPr>
          <a:xfrm>
            <a:off x="977900" y="4102100"/>
            <a:ext cx="7124700" cy="2794000"/>
          </a:xfrm>
          <a:prstGeom prst="rect">
            <a:avLst/>
          </a:prstGeom>
          <a:noFill/>
        </p:spPr>
        <p:txBody>
          <a:bodyPr wrap="none" lIns="0" tIns="0" rIns="0" rtlCol="0">
            <a:spAutoFit/>
          </a:bodyPr>
          <a:lstStyle/>
          <a:p>
            <a:pPr>
              <a:lnSpc>
                <a:spcPts val="1500"/>
              </a:lnSpc>
              <a:tabLst>
                <a:tab pos="38100" algn="l"/>
                <a:tab pos="177800" algn="l"/>
              </a:tabLst>
            </a:pPr>
            <a:r>
              <a:rPr lang="en-US" altLang="zh-CN" sz="1200" b="1" dirty="0">
                <a:solidFill>
                  <a:srgbClr val="000000"/>
                </a:solidFill>
                <a:latin typeface="微软雅黑" panose="020B0503020204020204" pitchFamily="18" charset="-122"/>
                <a:cs typeface="微软雅黑" panose="020B0503020204020204" pitchFamily="18" charset="-122"/>
              </a:rPr>
              <a:t>业态布局与品牌：</a:t>
            </a:r>
          </a:p>
          <a:p>
            <a:pPr>
              <a:lnSpc>
                <a:spcPts val="1400"/>
              </a:lnSpc>
              <a:tabLst>
                <a:tab pos="381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从业态分布密度来看，Street层是主要的商业部分；Street大体上可以分为医疗区、餐饮区、休闲区、酒</a:t>
            </a:r>
          </a:p>
          <a:p>
            <a:pPr>
              <a:lnSpc>
                <a:spcPts val="1400"/>
              </a:lnSpc>
              <a:tabLst>
                <a:tab pos="381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吧区等，但每个部分的业态并不是完全不同的；相反，不同的分区都包含餐饮、服务等内容。</a:t>
            </a:r>
          </a:p>
          <a:p>
            <a:pPr>
              <a:lnSpc>
                <a:spcPts val="1400"/>
              </a:lnSpc>
              <a:tabLst>
                <a:tab pos="381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这一区域共有两块医疗区，主要有如Blossoms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Healthcare、Little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Herons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Nursery、Barbican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Dental</a:t>
            </a:r>
          </a:p>
          <a:p>
            <a:pPr>
              <a:lnSpc>
                <a:spcPts val="1400"/>
              </a:lnSpc>
              <a:tabLst>
                <a:tab pos="381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Care等医疗机构；</a:t>
            </a:r>
          </a:p>
          <a:p>
            <a:pPr>
              <a:lnSpc>
                <a:spcPts val="1400"/>
              </a:lnSpc>
              <a:tabLst>
                <a:tab pos="381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休闲餐饮区属于较大的一个区域，涵盖了餐饮、酒吧、咖啡店及休闲养身馆等众多内容，例如Virgin</a:t>
            </a:r>
          </a:p>
          <a:p>
            <a:pPr>
              <a:lnSpc>
                <a:spcPts val="1400"/>
              </a:lnSpc>
              <a:tabLst>
                <a:tab pos="381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Active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and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Dove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Spa、Royal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China、Café</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Brera等，充分满足了消费者尤其是本地区办公人士的各种</a:t>
            </a:r>
          </a:p>
          <a:p>
            <a:pPr>
              <a:lnSpc>
                <a:spcPts val="1400"/>
              </a:lnSpc>
              <a:tabLst>
                <a:tab pos="381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需求。</a:t>
            </a:r>
          </a:p>
          <a:p>
            <a:pPr>
              <a:lnSpc>
                <a:spcPts val="1400"/>
              </a:lnSpc>
              <a:tabLst>
                <a:tab pos="381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办公餐饮区主要是以一些公司如The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Color</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Co.等和以著名法国餐厅L‘Entrecote为主的一些餐厅；其他</a:t>
            </a:r>
          </a:p>
          <a:p>
            <a:pPr>
              <a:lnSpc>
                <a:spcPts val="1400"/>
              </a:lnSpc>
              <a:tabLst>
                <a:tab pos="381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酒吧区有包括Davy’s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Wine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Bar在内的休闲酒吧；购物区以Austin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Reed、Zara在内的休闲服饰为主。</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38100" algn="l"/>
                <a:tab pos="1778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121</a:t>
            </a:r>
          </a:p>
        </p:txBody>
      </p:sp>
      <p:sp>
        <p:nvSpPr>
          <p:cNvPr id="10" name="TextBox 1"/>
          <p:cNvSpPr txBox="1"/>
          <p:nvPr/>
        </p:nvSpPr>
        <p:spPr>
          <a:xfrm>
            <a:off x="1765300" y="3657600"/>
            <a:ext cx="863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Austin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Reed</a:t>
            </a:r>
          </a:p>
        </p:txBody>
      </p:sp>
      <p:sp>
        <p:nvSpPr>
          <p:cNvPr id="11" name="TextBox 1"/>
          <p:cNvSpPr txBox="1"/>
          <p:nvPr/>
        </p:nvSpPr>
        <p:spPr>
          <a:xfrm>
            <a:off x="4546600" y="3721100"/>
            <a:ext cx="406400" cy="139700"/>
          </a:xfrm>
          <a:prstGeom prst="rect">
            <a:avLst/>
          </a:prstGeom>
          <a:noFill/>
        </p:spPr>
        <p:txBody>
          <a:bodyPr wrap="none" lIns="0" tIns="0" rIns="0" rtlCol="0">
            <a:spAutoFit/>
          </a:bodyPr>
          <a:lstStyle/>
          <a:p>
            <a:pPr>
              <a:lnSpc>
                <a:spcPts val="1100"/>
              </a:lnSpc>
            </a:pPr>
            <a:r>
              <a:rPr lang="en-US" altLang="zh-CN" sz="1200" dirty="0">
                <a:solidFill>
                  <a:srgbClr val="000000"/>
                </a:solidFill>
                <a:latin typeface="Times New Roman" panose="02020603050405020304" pitchFamily="18" charset="0"/>
                <a:cs typeface="Times New Roman" panose="02020603050405020304" pitchFamily="18" charset="0"/>
              </a:rPr>
              <a:t>ZARA</a:t>
            </a:r>
          </a:p>
        </p:txBody>
      </p:sp>
      <p:sp>
        <p:nvSpPr>
          <p:cNvPr id="12" name="TextBox 1"/>
          <p:cNvSpPr txBox="1"/>
          <p:nvPr/>
        </p:nvSpPr>
        <p:spPr>
          <a:xfrm>
            <a:off x="6464300" y="3695700"/>
            <a:ext cx="2146300" cy="165100"/>
          </a:xfrm>
          <a:prstGeom prst="rect">
            <a:avLst/>
          </a:prstGeom>
          <a:noFill/>
        </p:spPr>
        <p:txBody>
          <a:bodyPr wrap="none" lIns="0" tIns="0" rIns="0" rtlCol="0">
            <a:spAutoFit/>
          </a:bodyPr>
          <a:lstStyle/>
          <a:p>
            <a:pPr>
              <a:lnSpc>
                <a:spcPts val="1300"/>
              </a:lnSpc>
            </a:pPr>
            <a:r>
              <a:rPr lang="en-US" altLang="zh-CN" sz="1200" dirty="0">
                <a:solidFill>
                  <a:srgbClr val="000000"/>
                </a:solidFill>
                <a:latin typeface="Times New Roman" panose="02020603050405020304" pitchFamily="18" charset="0"/>
                <a:cs typeface="Times New Roman" panose="02020603050405020304" pitchFamily="18" charset="0"/>
              </a:rPr>
              <a:t>Le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Relais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de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Venise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Times New Roman" panose="02020603050405020304" pitchFamily="18" charset="0"/>
                <a:cs typeface="Times New Roman" panose="02020603050405020304" pitchFamily="18" charset="0"/>
              </a:rPr>
              <a:t>L‘Entrecote</a:t>
            </a:r>
          </a:p>
        </p:txBody>
      </p:sp>
      <p:sp>
        <p:nvSpPr>
          <p:cNvPr id="13" name="TextBox 1"/>
          <p:cNvSpPr txBox="1"/>
          <p:nvPr/>
        </p:nvSpPr>
        <p:spPr>
          <a:xfrm>
            <a:off x="1193800" y="127000"/>
            <a:ext cx="7581900" cy="825500"/>
          </a:xfrm>
          <a:prstGeom prst="rect">
            <a:avLst/>
          </a:prstGeom>
          <a:noFill/>
        </p:spPr>
        <p:txBody>
          <a:bodyPr wrap="none" lIns="0" tIns="0" rIns="0" rtlCol="0">
            <a:spAutoFit/>
          </a:bodyPr>
          <a:lstStyle/>
          <a:p>
            <a:pPr>
              <a:lnSpc>
                <a:spcPts val="2900"/>
              </a:lnSpc>
              <a:tabLst>
                <a:tab pos="26797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500"/>
              </a:lnSpc>
              <a:tabLst>
                <a:tab pos="2679700" algn="l"/>
              </a:tabLst>
            </a:pPr>
            <a:r>
              <a:rPr lang="en-US" altLang="zh-CN" sz="1405" dirty="0">
                <a:solidFill>
                  <a:srgbClr val="000000"/>
                </a:solidFill>
                <a:latin typeface="微软雅黑" panose="020B0503020204020204" pitchFamily="18" charset="-122"/>
                <a:cs typeface="微软雅黑" panose="020B0503020204020204" pitchFamily="18" charset="-122"/>
              </a:rPr>
              <a:t>楼层业态分布-</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Street</a:t>
            </a: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91540" y="1405128"/>
            <a:ext cx="382524" cy="419099"/>
          </a:xfrm>
          <a:custGeom>
            <a:avLst/>
            <a:gdLst>
              <a:gd name="connsiteX0" fmla="*/ 12953 w 382524"/>
              <a:gd name="connsiteY0" fmla="*/ 406145 h 419099"/>
              <a:gd name="connsiteX1" fmla="*/ 369569 w 382524"/>
              <a:gd name="connsiteY1" fmla="*/ 406145 h 419099"/>
              <a:gd name="connsiteX2" fmla="*/ 369569 w 382524"/>
              <a:gd name="connsiteY2" fmla="*/ 12953 h 419099"/>
              <a:gd name="connsiteX3" fmla="*/ 12953 w 382524"/>
              <a:gd name="connsiteY3" fmla="*/ 12953 h 419099"/>
              <a:gd name="connsiteX4" fmla="*/ 12953 w 382524"/>
              <a:gd name="connsiteY4" fmla="*/ 406145 h 4190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2524" h="419099">
                <a:moveTo>
                  <a:pt x="12953" y="406145"/>
                </a:moveTo>
                <a:lnTo>
                  <a:pt x="369569" y="406145"/>
                </a:lnTo>
                <a:lnTo>
                  <a:pt x="369569" y="12953"/>
                </a:lnTo>
                <a:lnTo>
                  <a:pt x="12953" y="12953"/>
                </a:lnTo>
                <a:lnTo>
                  <a:pt x="12953" y="406145"/>
                </a:lnTo>
              </a:path>
            </a:pathLst>
          </a:custGeom>
          <a:solidFill>
            <a:srgbClr val="000000">
              <a:alpha val="0"/>
            </a:srgbClr>
          </a:solidFill>
          <a:ln w="25400">
            <a:solidFill>
              <a:srgbClr val="C76009">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352288" y="1798319"/>
            <a:ext cx="382524" cy="536448"/>
          </a:xfrm>
          <a:custGeom>
            <a:avLst/>
            <a:gdLst>
              <a:gd name="connsiteX0" fmla="*/ 12953 w 382524"/>
              <a:gd name="connsiteY0" fmla="*/ 523494 h 536448"/>
              <a:gd name="connsiteX1" fmla="*/ 369570 w 382524"/>
              <a:gd name="connsiteY1" fmla="*/ 523494 h 536448"/>
              <a:gd name="connsiteX2" fmla="*/ 369570 w 382524"/>
              <a:gd name="connsiteY2" fmla="*/ 12954 h 536448"/>
              <a:gd name="connsiteX3" fmla="*/ 12953 w 382524"/>
              <a:gd name="connsiteY3" fmla="*/ 12954 h 536448"/>
              <a:gd name="connsiteX4" fmla="*/ 12953 w 382524"/>
              <a:gd name="connsiteY4" fmla="*/ 523494 h 5364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2524" h="536448">
                <a:moveTo>
                  <a:pt x="12953" y="523494"/>
                </a:moveTo>
                <a:lnTo>
                  <a:pt x="369570" y="523494"/>
                </a:lnTo>
                <a:lnTo>
                  <a:pt x="369570" y="12954"/>
                </a:lnTo>
                <a:lnTo>
                  <a:pt x="12953" y="12954"/>
                </a:lnTo>
                <a:lnTo>
                  <a:pt x="12953" y="523494"/>
                </a:lnTo>
              </a:path>
            </a:pathLst>
          </a:custGeom>
          <a:solidFill>
            <a:srgbClr val="000000">
              <a:alpha val="0"/>
            </a:srgbClr>
          </a:solidFill>
          <a:ln w="25400">
            <a:solidFill>
              <a:srgbClr val="FFFF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303264" y="1764791"/>
            <a:ext cx="528828" cy="516636"/>
          </a:xfrm>
          <a:custGeom>
            <a:avLst/>
            <a:gdLst>
              <a:gd name="connsiteX0" fmla="*/ 12953 w 528828"/>
              <a:gd name="connsiteY0" fmla="*/ 503682 h 516636"/>
              <a:gd name="connsiteX1" fmla="*/ 515873 w 528828"/>
              <a:gd name="connsiteY1" fmla="*/ 503682 h 516636"/>
              <a:gd name="connsiteX2" fmla="*/ 515873 w 528828"/>
              <a:gd name="connsiteY2" fmla="*/ 12954 h 516636"/>
              <a:gd name="connsiteX3" fmla="*/ 12953 w 528828"/>
              <a:gd name="connsiteY3" fmla="*/ 12954 h 516636"/>
              <a:gd name="connsiteX4" fmla="*/ 12953 w 528828"/>
              <a:gd name="connsiteY4" fmla="*/ 503682 h 5166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8828" h="516636">
                <a:moveTo>
                  <a:pt x="12953" y="503682"/>
                </a:moveTo>
                <a:lnTo>
                  <a:pt x="515873" y="503682"/>
                </a:lnTo>
                <a:lnTo>
                  <a:pt x="515873" y="12954"/>
                </a:lnTo>
                <a:lnTo>
                  <a:pt x="12953" y="12954"/>
                </a:lnTo>
                <a:lnTo>
                  <a:pt x="12953" y="503682"/>
                </a:lnTo>
              </a:path>
            </a:pathLst>
          </a:custGeom>
          <a:solidFill>
            <a:srgbClr val="000000">
              <a:alpha val="0"/>
            </a:srgbClr>
          </a:solidFill>
          <a:ln w="25400">
            <a:solidFill>
              <a:srgbClr val="CF84C7">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909060" y="1725167"/>
            <a:ext cx="1306067" cy="609600"/>
          </a:xfrm>
          <a:custGeom>
            <a:avLst/>
            <a:gdLst>
              <a:gd name="connsiteX0" fmla="*/ 12953 w 1306067"/>
              <a:gd name="connsiteY0" fmla="*/ 596646 h 609600"/>
              <a:gd name="connsiteX1" fmla="*/ 1293113 w 1306067"/>
              <a:gd name="connsiteY1" fmla="*/ 596646 h 609600"/>
              <a:gd name="connsiteX2" fmla="*/ 1293113 w 1306067"/>
              <a:gd name="connsiteY2" fmla="*/ 12954 h 609600"/>
              <a:gd name="connsiteX3" fmla="*/ 12953 w 1306067"/>
              <a:gd name="connsiteY3" fmla="*/ 12954 h 609600"/>
              <a:gd name="connsiteX4" fmla="*/ 12953 w 1306067"/>
              <a:gd name="connsiteY4" fmla="*/ 596646 h 609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06067" h="609600">
                <a:moveTo>
                  <a:pt x="12953" y="596646"/>
                </a:moveTo>
                <a:lnTo>
                  <a:pt x="1293113" y="596646"/>
                </a:lnTo>
                <a:lnTo>
                  <a:pt x="1293113" y="12954"/>
                </a:lnTo>
                <a:lnTo>
                  <a:pt x="12953" y="12954"/>
                </a:lnTo>
                <a:lnTo>
                  <a:pt x="12953" y="596646"/>
                </a:lnTo>
              </a:path>
            </a:pathLst>
          </a:custGeom>
          <a:solidFill>
            <a:srgbClr val="000000">
              <a:alpha val="0"/>
            </a:srgbClr>
          </a:solidFill>
          <a:ln w="25400">
            <a:solidFill>
              <a:srgbClr val="0DFFB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50900" y="1016000"/>
            <a:ext cx="6146800" cy="21209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7073900" y="1130300"/>
            <a:ext cx="2044700" cy="16510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850900" y="3225800"/>
            <a:ext cx="2247900" cy="1651000"/>
          </a:xfrm>
          <a:prstGeom prst="rect">
            <a:avLst/>
          </a:prstGeom>
          <a:noFill/>
        </p:spPr>
      </p:pic>
      <p:pic>
        <p:nvPicPr>
          <p:cNvPr id="13" name="Picture 3"/>
          <p:cNvPicPr>
            <a:picLocks noChangeAspect="1" noChangeArrowheads="1"/>
          </p:cNvPicPr>
          <p:nvPr/>
        </p:nvPicPr>
        <p:blipFill>
          <a:blip r:embed="rId5"/>
          <a:srcRect/>
          <a:stretch>
            <a:fillRect/>
          </a:stretch>
        </p:blipFill>
        <p:spPr bwMode="auto">
          <a:xfrm>
            <a:off x="3365500" y="3225800"/>
            <a:ext cx="2311400" cy="1651000"/>
          </a:xfrm>
          <a:prstGeom prst="rect">
            <a:avLst/>
          </a:prstGeom>
          <a:noFill/>
        </p:spPr>
      </p:pic>
      <p:pic>
        <p:nvPicPr>
          <p:cNvPr id="14" name="Picture 3"/>
          <p:cNvPicPr>
            <a:picLocks noChangeAspect="1" noChangeArrowheads="1"/>
          </p:cNvPicPr>
          <p:nvPr/>
        </p:nvPicPr>
        <p:blipFill>
          <a:blip r:embed="rId6"/>
          <a:srcRect/>
          <a:stretch>
            <a:fillRect/>
          </a:stretch>
        </p:blipFill>
        <p:spPr bwMode="auto">
          <a:xfrm>
            <a:off x="6083300" y="3213100"/>
            <a:ext cx="2451100" cy="1638300"/>
          </a:xfrm>
          <a:prstGeom prst="rect">
            <a:avLst/>
          </a:prstGeom>
          <a:noFill/>
        </p:spPr>
      </p:pic>
      <p:sp>
        <p:nvSpPr>
          <p:cNvPr id="15" name="TextBox 1"/>
          <p:cNvSpPr txBox="1"/>
          <p:nvPr/>
        </p:nvSpPr>
        <p:spPr>
          <a:xfrm>
            <a:off x="3670300" y="1905000"/>
            <a:ext cx="495300" cy="88900"/>
          </a:xfrm>
          <a:prstGeom prst="rect">
            <a:avLst/>
          </a:prstGeom>
          <a:noFill/>
        </p:spPr>
        <p:txBody>
          <a:bodyPr wrap="none" lIns="0" tIns="0" rIns="0" rtlCol="0">
            <a:spAutoFit/>
          </a:bodyPr>
          <a:lstStyle/>
          <a:p>
            <a:pPr>
              <a:lnSpc>
                <a:spcPts val="700"/>
              </a:lnSpc>
            </a:pPr>
            <a:r>
              <a:rPr lang="en-US" altLang="zh-CN" sz="600" dirty="0">
                <a:solidFill>
                  <a:srgbClr val="000000"/>
                </a:solidFill>
                <a:latin typeface="微软雅黑" panose="020B0503020204020204" pitchFamily="18" charset="-122"/>
                <a:cs typeface="微软雅黑" panose="020B0503020204020204" pitchFamily="18" charset="-122"/>
              </a:rPr>
              <a:t>Canary</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Wharf</a:t>
            </a:r>
          </a:p>
        </p:txBody>
      </p:sp>
      <p:sp>
        <p:nvSpPr>
          <p:cNvPr id="16" name="TextBox 1"/>
          <p:cNvSpPr txBox="1"/>
          <p:nvPr/>
        </p:nvSpPr>
        <p:spPr>
          <a:xfrm>
            <a:off x="4343400" y="1905000"/>
            <a:ext cx="215900" cy="88900"/>
          </a:xfrm>
          <a:prstGeom prst="rect">
            <a:avLst/>
          </a:prstGeom>
          <a:noFill/>
        </p:spPr>
        <p:txBody>
          <a:bodyPr wrap="none" lIns="0" tIns="0" rIns="0" rtlCol="0">
            <a:spAutoFit/>
          </a:bodyPr>
          <a:lstStyle/>
          <a:p>
            <a:pPr>
              <a:lnSpc>
                <a:spcPts val="700"/>
              </a:lnSpc>
            </a:pPr>
            <a:r>
              <a:rPr lang="en-US" altLang="zh-CN" sz="600" dirty="0">
                <a:solidFill>
                  <a:srgbClr val="000000"/>
                </a:solidFill>
                <a:latin typeface="微软雅黑" panose="020B0503020204020204" pitchFamily="18" charset="-122"/>
                <a:cs typeface="微软雅黑" panose="020B0503020204020204" pitchFamily="18" charset="-122"/>
              </a:rPr>
              <a:t>Metro</a:t>
            </a:r>
          </a:p>
        </p:txBody>
      </p:sp>
      <p:sp>
        <p:nvSpPr>
          <p:cNvPr id="17" name="TextBox 1"/>
          <p:cNvSpPr txBox="1"/>
          <p:nvPr/>
        </p:nvSpPr>
        <p:spPr>
          <a:xfrm>
            <a:off x="4762500" y="2197100"/>
            <a:ext cx="241300" cy="88900"/>
          </a:xfrm>
          <a:prstGeom prst="rect">
            <a:avLst/>
          </a:prstGeom>
          <a:noFill/>
        </p:spPr>
        <p:txBody>
          <a:bodyPr wrap="none" lIns="0" tIns="0" rIns="0" rtlCol="0">
            <a:spAutoFit/>
          </a:bodyPr>
          <a:lstStyle/>
          <a:p>
            <a:pPr>
              <a:lnSpc>
                <a:spcPts val="700"/>
              </a:lnSpc>
            </a:pPr>
            <a:r>
              <a:rPr lang="en-US" altLang="zh-CN" sz="600" dirty="0">
                <a:solidFill>
                  <a:srgbClr val="000000"/>
                </a:solidFill>
                <a:latin typeface="微软雅黑" panose="020B0503020204020204" pitchFamily="18" charset="-122"/>
                <a:cs typeface="微软雅黑" panose="020B0503020204020204" pitchFamily="18" charset="-122"/>
              </a:rPr>
              <a:t>Halifax</a:t>
            </a:r>
          </a:p>
        </p:txBody>
      </p:sp>
      <p:sp>
        <p:nvSpPr>
          <p:cNvPr id="18" name="TextBox 1"/>
          <p:cNvSpPr txBox="1"/>
          <p:nvPr/>
        </p:nvSpPr>
        <p:spPr>
          <a:xfrm>
            <a:off x="990600" y="1841500"/>
            <a:ext cx="863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Virgin</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Active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Cafe</a:t>
            </a:r>
          </a:p>
        </p:txBody>
      </p:sp>
      <p:sp>
        <p:nvSpPr>
          <p:cNvPr id="19" name="TextBox 1"/>
          <p:cNvSpPr txBox="1"/>
          <p:nvPr/>
        </p:nvSpPr>
        <p:spPr>
          <a:xfrm>
            <a:off x="3670300" y="1816100"/>
            <a:ext cx="1765300" cy="457200"/>
          </a:xfrm>
          <a:prstGeom prst="rect">
            <a:avLst/>
          </a:prstGeom>
          <a:noFill/>
        </p:spPr>
        <p:txBody>
          <a:bodyPr wrap="none" lIns="0" tIns="0" rIns="0" rtlCol="0">
            <a:spAutoFit/>
          </a:bodyPr>
          <a:lstStyle/>
          <a:p>
            <a:pPr>
              <a:lnSpc>
                <a:spcPts val="800"/>
              </a:lnSpc>
              <a:tabLst>
                <a:tab pos="444500" algn="l"/>
                <a:tab pos="1206500" algn="l"/>
              </a:tabLst>
            </a:pPr>
            <a:r>
              <a:rPr lang="en-US" altLang="zh-CN" sz="600" dirty="0">
                <a:solidFill>
                  <a:srgbClr val="000000"/>
                </a:solidFill>
                <a:latin typeface="微软雅黑" panose="020B0503020204020204" pitchFamily="18" charset="-122"/>
                <a:cs typeface="微软雅黑" panose="020B0503020204020204" pitchFamily="18" charset="-122"/>
              </a:rPr>
              <a:t>Boisdale</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of</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TESCO</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Moss</a:t>
            </a:r>
          </a:p>
          <a:p>
            <a:pPr>
              <a:lnSpc>
                <a:spcPts val="400"/>
              </a:lnSpc>
              <a:tabLst>
                <a:tab pos="444500" algn="l"/>
                <a:tab pos="1206500" algn="l"/>
              </a:tabLst>
            </a:pPr>
            <a:r>
              <a:rPr lang="en-US" altLang="zh-CN" dirty="0"/>
              <a:t>		</a:t>
            </a:r>
            <a:r>
              <a:rPr lang="en-US" altLang="zh-CN" sz="600" dirty="0">
                <a:solidFill>
                  <a:srgbClr val="000000"/>
                </a:solidFill>
                <a:latin typeface="微软雅黑" panose="020B0503020204020204" pitchFamily="18" charset="-122"/>
                <a:cs typeface="微软雅黑" panose="020B0503020204020204" pitchFamily="18" charset="-122"/>
              </a:rPr>
              <a:t>Waterstone’s</a:t>
            </a:r>
          </a:p>
          <a:p>
            <a:pPr>
              <a:lnSpc>
                <a:spcPts val="900"/>
              </a:lnSpc>
              <a:tabLst>
                <a:tab pos="444500" algn="l"/>
                <a:tab pos="1206500" algn="l"/>
              </a:tabLst>
            </a:pPr>
            <a:r>
              <a:rPr lang="en-US" altLang="zh-CN" sz="600" dirty="0">
                <a:solidFill>
                  <a:srgbClr val="000000"/>
                </a:solidFill>
                <a:latin typeface="微软雅黑" panose="020B0503020204020204" pitchFamily="18" charset="-122"/>
                <a:cs typeface="微软雅黑" panose="020B0503020204020204" pitchFamily="18" charset="-122"/>
              </a:rPr>
              <a:t>(Floor</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1)</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Ryman</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Stationery</a:t>
            </a:r>
          </a:p>
          <a:p>
            <a:pPr>
              <a:lnSpc>
                <a:spcPts val="500"/>
              </a:lnSpc>
              <a:tabLst>
                <a:tab pos="444500" algn="l"/>
                <a:tab pos="1206500" algn="l"/>
              </a:tabLst>
            </a:pPr>
            <a:r>
              <a:rPr lang="en-US" altLang="zh-CN" dirty="0"/>
              <a:t>	</a:t>
            </a:r>
            <a:r>
              <a:rPr lang="en-US" altLang="zh-CN" sz="600" dirty="0">
                <a:solidFill>
                  <a:srgbClr val="000000"/>
                </a:solidFill>
                <a:latin typeface="微软雅黑" panose="020B0503020204020204" pitchFamily="18" charset="-122"/>
                <a:cs typeface="微软雅黑" panose="020B0503020204020204" pitchFamily="18" charset="-122"/>
              </a:rPr>
              <a:t>Zara</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Sweaty</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Boots</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the</a:t>
            </a:r>
          </a:p>
          <a:p>
            <a:pPr>
              <a:lnSpc>
                <a:spcPts val="700"/>
              </a:lnSpc>
              <a:tabLst>
                <a:tab pos="444500" algn="l"/>
                <a:tab pos="1206500" algn="l"/>
              </a:tabLst>
            </a:pPr>
            <a:r>
              <a:rPr lang="en-US" altLang="zh-CN" dirty="0"/>
              <a:t>	</a:t>
            </a:r>
            <a:r>
              <a:rPr lang="en-US" altLang="zh-CN" sz="600" dirty="0">
                <a:solidFill>
                  <a:srgbClr val="000000"/>
                </a:solidFill>
                <a:latin typeface="微软雅黑" panose="020B0503020204020204" pitchFamily="18" charset="-122"/>
                <a:cs typeface="微软雅黑" panose="020B0503020204020204" pitchFamily="18" charset="-122"/>
              </a:rPr>
              <a:t>(level</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1)</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Betty</a:t>
            </a:r>
            <a:r>
              <a:rPr lang="en-US" altLang="zh-CN" sz="600" dirty="0">
                <a:latin typeface="Times New Roman" panose="02020603050405020304" pitchFamily="18" charset="0"/>
                <a:cs typeface="Times New Roman" panose="02020603050405020304" pitchFamily="18" charset="0"/>
              </a:rPr>
              <a:t>                 </a:t>
            </a:r>
            <a:r>
              <a:rPr lang="en-US" altLang="zh-CN" sz="600" dirty="0">
                <a:solidFill>
                  <a:srgbClr val="000000"/>
                </a:solidFill>
                <a:latin typeface="微软雅黑" panose="020B0503020204020204" pitchFamily="18" charset="-122"/>
                <a:cs typeface="微软雅黑" panose="020B0503020204020204" pitchFamily="18" charset="-122"/>
              </a:rPr>
              <a:t>Chemist</a:t>
            </a:r>
          </a:p>
        </p:txBody>
      </p:sp>
      <p:sp>
        <p:nvSpPr>
          <p:cNvPr id="20" name="TextBox 1"/>
          <p:cNvSpPr txBox="1"/>
          <p:nvPr/>
        </p:nvSpPr>
        <p:spPr>
          <a:xfrm>
            <a:off x="5524500" y="1854200"/>
            <a:ext cx="381000" cy="3429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Roka</a:t>
            </a:r>
          </a:p>
          <a:p>
            <a:pPr>
              <a:lnSpc>
                <a:spcPts val="1700"/>
              </a:lnSpc>
            </a:pPr>
            <a:r>
              <a:rPr lang="en-US" altLang="zh-CN" sz="805" dirty="0">
                <a:solidFill>
                  <a:srgbClr val="000000"/>
                </a:solidFill>
                <a:latin typeface="微软雅黑" panose="020B0503020204020204" pitchFamily="18" charset="-122"/>
                <a:cs typeface="微软雅黑" panose="020B0503020204020204" pitchFamily="18" charset="-122"/>
              </a:rPr>
              <a:t>Wahaca</a:t>
            </a:r>
          </a:p>
        </p:txBody>
      </p:sp>
      <p:sp>
        <p:nvSpPr>
          <p:cNvPr id="21" name="TextBox 1"/>
          <p:cNvSpPr txBox="1"/>
          <p:nvPr/>
        </p:nvSpPr>
        <p:spPr>
          <a:xfrm>
            <a:off x="6235700" y="2146300"/>
            <a:ext cx="876300" cy="228600"/>
          </a:xfrm>
          <a:prstGeom prst="rect">
            <a:avLst/>
          </a:prstGeom>
          <a:noFill/>
        </p:spPr>
        <p:txBody>
          <a:bodyPr wrap="none" lIns="0" tIns="0" rIns="0" rtlCol="0">
            <a:spAutoFit/>
          </a:bodyPr>
          <a:lstStyle/>
          <a:p>
            <a:pPr>
              <a:lnSpc>
                <a:spcPts val="900"/>
              </a:lnSpc>
            </a:pPr>
            <a:r>
              <a:rPr lang="en-US" altLang="zh-CN" sz="805" dirty="0">
                <a:solidFill>
                  <a:srgbClr val="000000"/>
                </a:solidFill>
                <a:latin typeface="Arial Narrow" pitchFamily="18" charset="0"/>
                <a:cs typeface="Arial Narrow" pitchFamily="18" charset="0"/>
              </a:rPr>
              <a:t>Waitrose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Arial Narrow" pitchFamily="18" charset="0"/>
                <a:cs typeface="Arial Narrow" pitchFamily="18" charset="0"/>
              </a:rPr>
              <a:t>Food,Fashion</a:t>
            </a:r>
          </a:p>
          <a:p>
            <a:pPr>
              <a:lnSpc>
                <a:spcPts val="900"/>
              </a:lnSpc>
            </a:pPr>
            <a:r>
              <a:rPr lang="en-US" altLang="zh-CN" sz="805" dirty="0">
                <a:solidFill>
                  <a:srgbClr val="000000"/>
                </a:solidFill>
                <a:latin typeface="Arial Narrow" pitchFamily="18" charset="0"/>
                <a:cs typeface="Arial Narrow" pitchFamily="18" charset="0"/>
              </a:rPr>
              <a:t>&amp;</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Arial Narrow" pitchFamily="18" charset="0"/>
                <a:cs typeface="Arial Narrow" pitchFamily="18" charset="0"/>
              </a:rPr>
              <a:t>Home</a:t>
            </a:r>
          </a:p>
        </p:txBody>
      </p:sp>
      <p:sp>
        <p:nvSpPr>
          <p:cNvPr id="22" name="TextBox 1"/>
          <p:cNvSpPr txBox="1"/>
          <p:nvPr/>
        </p:nvSpPr>
        <p:spPr>
          <a:xfrm>
            <a:off x="1346200" y="1333500"/>
            <a:ext cx="457200" cy="190500"/>
          </a:xfrm>
          <a:prstGeom prst="rect">
            <a:avLst/>
          </a:prstGeom>
          <a:noFill/>
        </p:spPr>
        <p:txBody>
          <a:bodyPr wrap="none" lIns="0" tIns="0" rIns="0" rtlCol="0">
            <a:spAutoFit/>
          </a:bodyPr>
          <a:lstStyle/>
          <a:p>
            <a:pPr>
              <a:lnSpc>
                <a:spcPts val="1500"/>
              </a:lnSpc>
            </a:pPr>
            <a:r>
              <a:rPr lang="en-US" altLang="zh-CN" sz="1200" dirty="0">
                <a:solidFill>
                  <a:srgbClr val="C76009"/>
                </a:solidFill>
                <a:latin typeface="微软雅黑" panose="020B0503020204020204" pitchFamily="18" charset="-122"/>
                <a:cs typeface="微软雅黑" panose="020B0503020204020204" pitchFamily="18" charset="-122"/>
              </a:rPr>
              <a:t>休闲区</a:t>
            </a:r>
          </a:p>
        </p:txBody>
      </p:sp>
      <p:sp>
        <p:nvSpPr>
          <p:cNvPr id="23" name="TextBox 1"/>
          <p:cNvSpPr txBox="1"/>
          <p:nvPr/>
        </p:nvSpPr>
        <p:spPr>
          <a:xfrm>
            <a:off x="4445000" y="1346200"/>
            <a:ext cx="762000" cy="381000"/>
          </a:xfrm>
          <a:prstGeom prst="rect">
            <a:avLst/>
          </a:prstGeom>
          <a:noFill/>
        </p:spPr>
        <p:txBody>
          <a:bodyPr wrap="none" lIns="0" tIns="0" rIns="0" rtlCol="0">
            <a:spAutoFit/>
          </a:bodyPr>
          <a:lstStyle/>
          <a:p>
            <a:pPr>
              <a:lnSpc>
                <a:spcPts val="1500"/>
              </a:lnSpc>
            </a:pPr>
            <a:r>
              <a:rPr lang="en-US" altLang="zh-CN" sz="1200" dirty="0">
                <a:solidFill>
                  <a:srgbClr val="0DFFBD"/>
                </a:solidFill>
                <a:latin typeface="微软雅黑" panose="020B0503020204020204" pitchFamily="18" charset="-122"/>
                <a:cs typeface="微软雅黑" panose="020B0503020204020204" pitchFamily="18" charset="-122"/>
              </a:rPr>
              <a:t>休闲购物及</a:t>
            </a:r>
          </a:p>
          <a:p>
            <a:pPr>
              <a:lnSpc>
                <a:spcPts val="1400"/>
              </a:lnSpc>
            </a:pPr>
            <a:r>
              <a:rPr lang="en-US" altLang="zh-CN" sz="1200" dirty="0">
                <a:solidFill>
                  <a:srgbClr val="0DFFBD"/>
                </a:solidFill>
                <a:latin typeface="微软雅黑" panose="020B0503020204020204" pitchFamily="18" charset="-122"/>
                <a:cs typeface="微软雅黑" panose="020B0503020204020204" pitchFamily="18" charset="-122"/>
              </a:rPr>
              <a:t>服务区</a:t>
            </a:r>
          </a:p>
        </p:txBody>
      </p:sp>
      <p:sp>
        <p:nvSpPr>
          <p:cNvPr id="24" name="TextBox 1"/>
          <p:cNvSpPr txBox="1"/>
          <p:nvPr/>
        </p:nvSpPr>
        <p:spPr>
          <a:xfrm>
            <a:off x="5321300" y="1498600"/>
            <a:ext cx="762000" cy="190500"/>
          </a:xfrm>
          <a:prstGeom prst="rect">
            <a:avLst/>
          </a:prstGeom>
          <a:noFill/>
        </p:spPr>
        <p:txBody>
          <a:bodyPr wrap="none" lIns="0" tIns="0" rIns="0" rtlCol="0">
            <a:spAutoFit/>
          </a:bodyPr>
          <a:lstStyle/>
          <a:p>
            <a:pPr>
              <a:lnSpc>
                <a:spcPts val="1500"/>
              </a:lnSpc>
            </a:pPr>
            <a:r>
              <a:rPr lang="en-US" altLang="zh-CN" sz="1200" b="1" dirty="0">
                <a:solidFill>
                  <a:srgbClr val="FFFF00"/>
                </a:solidFill>
                <a:latin typeface="微软雅黑" panose="020B0503020204020204" pitchFamily="18" charset="-122"/>
                <a:cs typeface="微软雅黑" panose="020B0503020204020204" pitchFamily="18" charset="-122"/>
              </a:rPr>
              <a:t>国外美食区</a:t>
            </a:r>
          </a:p>
        </p:txBody>
      </p:sp>
      <p:sp>
        <p:nvSpPr>
          <p:cNvPr id="25" name="TextBox 1"/>
          <p:cNvSpPr txBox="1"/>
          <p:nvPr/>
        </p:nvSpPr>
        <p:spPr>
          <a:xfrm>
            <a:off x="6299200" y="1498600"/>
            <a:ext cx="762000" cy="190500"/>
          </a:xfrm>
          <a:prstGeom prst="rect">
            <a:avLst/>
          </a:prstGeom>
          <a:noFill/>
        </p:spPr>
        <p:txBody>
          <a:bodyPr wrap="none" lIns="0" tIns="0" rIns="0" rtlCol="0">
            <a:spAutoFit/>
          </a:bodyPr>
          <a:lstStyle/>
          <a:p>
            <a:pPr>
              <a:lnSpc>
                <a:spcPts val="1500"/>
              </a:lnSpc>
            </a:pPr>
            <a:r>
              <a:rPr lang="en-US" altLang="zh-CN" sz="1200" b="1" dirty="0">
                <a:solidFill>
                  <a:srgbClr val="CF84C7"/>
                </a:solidFill>
                <a:latin typeface="微软雅黑" panose="020B0503020204020204" pitchFamily="18" charset="-122"/>
                <a:cs typeface="微软雅黑" panose="020B0503020204020204" pitchFamily="18" charset="-122"/>
              </a:rPr>
              <a:t>综合休闲区</a:t>
            </a:r>
          </a:p>
        </p:txBody>
      </p:sp>
      <p:sp>
        <p:nvSpPr>
          <p:cNvPr id="26" name="TextBox 1"/>
          <p:cNvSpPr txBox="1"/>
          <p:nvPr/>
        </p:nvSpPr>
        <p:spPr>
          <a:xfrm>
            <a:off x="990600" y="5029200"/>
            <a:ext cx="7759700" cy="1816100"/>
          </a:xfrm>
          <a:prstGeom prst="rect">
            <a:avLst/>
          </a:prstGeom>
          <a:noFill/>
        </p:spPr>
        <p:txBody>
          <a:bodyPr wrap="none" lIns="0" tIns="0" rIns="0" rtlCol="0">
            <a:spAutoFit/>
          </a:bodyPr>
          <a:lstStyle/>
          <a:p>
            <a:pPr>
              <a:lnSpc>
                <a:spcPts val="1500"/>
              </a:lnSpc>
              <a:tabLst>
                <a:tab pos="25400" algn="l"/>
                <a:tab pos="177800" algn="l"/>
              </a:tabLst>
            </a:pPr>
            <a:r>
              <a:rPr lang="en-US" altLang="zh-CN" sz="1200" b="1" dirty="0">
                <a:solidFill>
                  <a:srgbClr val="000000"/>
                </a:solidFill>
                <a:latin typeface="微软雅黑" panose="020B0503020204020204" pitchFamily="18" charset="-122"/>
                <a:cs typeface="微软雅黑" panose="020B0503020204020204" pitchFamily="18" charset="-122"/>
              </a:rPr>
              <a:t>业态布局与品牌：</a:t>
            </a:r>
          </a:p>
          <a:p>
            <a:pPr>
              <a:lnSpc>
                <a:spcPts val="1400"/>
              </a:lnSpc>
              <a:tabLst>
                <a:tab pos="254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1层总体可以说是休闲大区；西边因为临海靠码头，拥有无可替代的江景景观，于是分布咖啡店等开放式的休闲场</a:t>
            </a:r>
          </a:p>
          <a:p>
            <a:pPr>
              <a:lnSpc>
                <a:spcPts val="1400"/>
              </a:lnSpc>
              <a:tabLst>
                <a:tab pos="254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所，供办公人群和游客等观赏休憩；</a:t>
            </a:r>
          </a:p>
          <a:p>
            <a:pPr>
              <a:lnSpc>
                <a:spcPts val="1400"/>
              </a:lnSpc>
              <a:tabLst>
                <a:tab pos="254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靠近东边分布时尚的休闲服饰品牌，例如Zara、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Moss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等；值得一提的是，这是Moss首家实体店，</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Moss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Hire和</a:t>
            </a:r>
          </a:p>
          <a:p>
            <a:pPr>
              <a:lnSpc>
                <a:spcPts val="1400"/>
              </a:lnSpc>
              <a:tabLst>
                <a:tab pos="254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Moss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Bespoke同在一个屋檐下，店内包含Calvin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Klein在内等十多种品牌。此外，在此区域内还有TESCO超市、</a:t>
            </a:r>
          </a:p>
          <a:p>
            <a:pPr>
              <a:lnSpc>
                <a:spcPts val="1400"/>
              </a:lnSpc>
              <a:tabLst>
                <a:tab pos="254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Boots药妆店、Ryman办公用品店、Halifax服务区等，是休闲购物的好去处；</a:t>
            </a:r>
          </a:p>
          <a:p>
            <a:pPr>
              <a:lnSpc>
                <a:spcPts val="1400"/>
              </a:lnSpc>
              <a:tabLst>
                <a:tab pos="254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临近休闲服饰品牌区的是国外美食区，有来自日本的Roka和来自墨西哥的Wahana，品尝国外美食，平添异域风</a:t>
            </a:r>
          </a:p>
          <a:p>
            <a:pPr>
              <a:lnSpc>
                <a:spcPts val="1400"/>
              </a:lnSpc>
              <a:tabLst>
                <a:tab pos="254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情；</a:t>
            </a:r>
          </a:p>
          <a:p>
            <a:pPr>
              <a:lnSpc>
                <a:spcPts val="1400"/>
              </a:lnSpc>
              <a:tabLst>
                <a:tab pos="254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综合休闲区有提供食物、购物和家庭生活一体化的Waitrose，满足家庭购物的需求。</a:t>
            </a:r>
          </a:p>
          <a:p>
            <a:pPr>
              <a:lnSpc>
                <a:spcPts val="1200"/>
              </a:lnSpc>
              <a:tabLst>
                <a:tab pos="25400" algn="l"/>
                <a:tab pos="1778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122</a:t>
            </a:r>
          </a:p>
        </p:txBody>
      </p:sp>
      <p:sp>
        <p:nvSpPr>
          <p:cNvPr id="27" name="TextBox 1"/>
          <p:cNvSpPr txBox="1"/>
          <p:nvPr/>
        </p:nvSpPr>
        <p:spPr>
          <a:xfrm>
            <a:off x="1193800" y="127000"/>
            <a:ext cx="7581900" cy="825500"/>
          </a:xfrm>
          <a:prstGeom prst="rect">
            <a:avLst/>
          </a:prstGeom>
          <a:noFill/>
        </p:spPr>
        <p:txBody>
          <a:bodyPr wrap="none" lIns="0" tIns="0" rIns="0" rtlCol="0">
            <a:spAutoFit/>
          </a:bodyPr>
          <a:lstStyle/>
          <a:p>
            <a:pPr>
              <a:lnSpc>
                <a:spcPts val="2900"/>
              </a:lnSpc>
              <a:tabLst>
                <a:tab pos="26797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500"/>
              </a:lnSpc>
              <a:tabLst>
                <a:tab pos="2679700" algn="l"/>
              </a:tabLst>
            </a:pPr>
            <a:r>
              <a:rPr lang="en-US" altLang="zh-CN" sz="1405" dirty="0">
                <a:solidFill>
                  <a:srgbClr val="000000"/>
                </a:solidFill>
                <a:latin typeface="微软雅黑" panose="020B0503020204020204" pitchFamily="18" charset="-122"/>
                <a:cs typeface="微软雅黑" panose="020B0503020204020204" pitchFamily="18" charset="-122"/>
              </a:rPr>
              <a:t>楼层业态分布-</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Level</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1</a:t>
            </a: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556004" y="3090672"/>
            <a:ext cx="1588008" cy="662940"/>
          </a:xfrm>
          <a:custGeom>
            <a:avLst/>
            <a:gdLst>
              <a:gd name="connsiteX0" fmla="*/ 12953 w 1588008"/>
              <a:gd name="connsiteY0" fmla="*/ 649986 h 662940"/>
              <a:gd name="connsiteX1" fmla="*/ 1575053 w 1588008"/>
              <a:gd name="connsiteY1" fmla="*/ 649986 h 662940"/>
              <a:gd name="connsiteX2" fmla="*/ 1575053 w 1588008"/>
              <a:gd name="connsiteY2" fmla="*/ 12954 h 662940"/>
              <a:gd name="connsiteX3" fmla="*/ 12953 w 1588008"/>
              <a:gd name="connsiteY3" fmla="*/ 12954 h 662940"/>
              <a:gd name="connsiteX4" fmla="*/ 12953 w 1588008"/>
              <a:gd name="connsiteY4" fmla="*/ 649986 h 6629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88008" h="662940">
                <a:moveTo>
                  <a:pt x="12953" y="649986"/>
                </a:moveTo>
                <a:lnTo>
                  <a:pt x="1575053" y="649986"/>
                </a:lnTo>
                <a:lnTo>
                  <a:pt x="1575053" y="12954"/>
                </a:lnTo>
                <a:lnTo>
                  <a:pt x="12953" y="12954"/>
                </a:lnTo>
                <a:lnTo>
                  <a:pt x="12953" y="649986"/>
                </a:lnTo>
              </a:path>
            </a:pathLst>
          </a:custGeom>
          <a:solidFill>
            <a:srgbClr val="000000">
              <a:alpha val="0"/>
            </a:srgbClr>
          </a:solidFill>
          <a:ln w="25400">
            <a:solidFill>
              <a:srgbClr val="8C9E3E">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383024" y="3104388"/>
            <a:ext cx="601979" cy="624839"/>
          </a:xfrm>
          <a:custGeom>
            <a:avLst/>
            <a:gdLst>
              <a:gd name="connsiteX0" fmla="*/ 12953 w 601979"/>
              <a:gd name="connsiteY0" fmla="*/ 611885 h 624839"/>
              <a:gd name="connsiteX1" fmla="*/ 589025 w 601979"/>
              <a:gd name="connsiteY1" fmla="*/ 611885 h 624839"/>
              <a:gd name="connsiteX2" fmla="*/ 589025 w 601979"/>
              <a:gd name="connsiteY2" fmla="*/ 12954 h 624839"/>
              <a:gd name="connsiteX3" fmla="*/ 12953 w 601979"/>
              <a:gd name="connsiteY3" fmla="*/ 12954 h 624839"/>
              <a:gd name="connsiteX4" fmla="*/ 12953 w 601979"/>
              <a:gd name="connsiteY4" fmla="*/ 611885 h 6248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1979" h="624839">
                <a:moveTo>
                  <a:pt x="12953" y="611885"/>
                </a:moveTo>
                <a:lnTo>
                  <a:pt x="589025" y="611885"/>
                </a:lnTo>
                <a:lnTo>
                  <a:pt x="589025" y="12954"/>
                </a:lnTo>
                <a:lnTo>
                  <a:pt x="12953" y="12954"/>
                </a:lnTo>
                <a:lnTo>
                  <a:pt x="12953" y="611885"/>
                </a:lnTo>
              </a:path>
            </a:pathLst>
          </a:custGeom>
          <a:solidFill>
            <a:srgbClr val="000000">
              <a:alpha val="0"/>
            </a:srgbClr>
          </a:solidFill>
          <a:ln w="25400">
            <a:solidFill>
              <a:srgbClr val="CF84C7">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63600" y="622300"/>
            <a:ext cx="7480300" cy="5994400"/>
          </a:xfrm>
          <a:prstGeom prst="rect">
            <a:avLst/>
          </a:prstGeom>
          <a:noFill/>
        </p:spPr>
      </p:pic>
      <p:sp>
        <p:nvSpPr>
          <p:cNvPr id="9" name="TextBox 1"/>
          <p:cNvSpPr txBox="1"/>
          <p:nvPr/>
        </p:nvSpPr>
        <p:spPr>
          <a:xfrm>
            <a:off x="1943100" y="3162300"/>
            <a:ext cx="4445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Medicine</a:t>
            </a:r>
          </a:p>
        </p:txBody>
      </p:sp>
      <p:sp>
        <p:nvSpPr>
          <p:cNvPr id="10" name="TextBox 1"/>
          <p:cNvSpPr txBox="1"/>
          <p:nvPr/>
        </p:nvSpPr>
        <p:spPr>
          <a:xfrm>
            <a:off x="2806700" y="3378200"/>
            <a:ext cx="6350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Pizza</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Express</a:t>
            </a:r>
          </a:p>
        </p:txBody>
      </p:sp>
      <p:sp>
        <p:nvSpPr>
          <p:cNvPr id="11" name="TextBox 1"/>
          <p:cNvSpPr txBox="1"/>
          <p:nvPr/>
        </p:nvSpPr>
        <p:spPr>
          <a:xfrm>
            <a:off x="1016000" y="3797300"/>
            <a:ext cx="4368800" cy="3098800"/>
          </a:xfrm>
          <a:prstGeom prst="rect">
            <a:avLst/>
          </a:prstGeom>
          <a:noFill/>
        </p:spPr>
        <p:txBody>
          <a:bodyPr wrap="none" lIns="0" tIns="0" rIns="0" rtlCol="0">
            <a:spAutoFit/>
          </a:bodyPr>
          <a:lstStyle/>
          <a:p>
            <a:pPr>
              <a:lnSpc>
                <a:spcPts val="1000"/>
              </a:lnSpc>
              <a:tabLst>
                <a:tab pos="3009900" algn="l"/>
                <a:tab pos="34290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Reebok</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Sports</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Club</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London</a:t>
            </a:r>
          </a:p>
          <a:p>
            <a:pPr>
              <a:lnSpc>
                <a:spcPts val="900"/>
              </a:lnSpc>
              <a:tabLst>
                <a:tab pos="3009900" algn="l"/>
                <a:tab pos="34290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(Floor</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3009900" algn="l"/>
                <a:tab pos="34290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123</a:t>
            </a:r>
          </a:p>
        </p:txBody>
      </p:sp>
      <p:sp>
        <p:nvSpPr>
          <p:cNvPr id="12" name="TextBox 1"/>
          <p:cNvSpPr txBox="1"/>
          <p:nvPr/>
        </p:nvSpPr>
        <p:spPr>
          <a:xfrm>
            <a:off x="1282700" y="3251200"/>
            <a:ext cx="660400" cy="381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Boisdale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of</a:t>
            </a:r>
          </a:p>
          <a:p>
            <a:pPr>
              <a:lnSpc>
                <a:spcPts val="900"/>
              </a:lnSpc>
            </a:pPr>
            <a:r>
              <a:rPr lang="en-US" altLang="zh-CN" sz="805" dirty="0">
                <a:solidFill>
                  <a:srgbClr val="000000"/>
                </a:solidFill>
                <a:latin typeface="微软雅黑" panose="020B0503020204020204" pitchFamily="18" charset="-122"/>
                <a:cs typeface="微软雅黑" panose="020B0503020204020204" pitchFamily="18" charset="-122"/>
              </a:rPr>
              <a:t>Canary</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Wharf</a:t>
            </a:r>
          </a:p>
          <a:p>
            <a:pPr>
              <a:lnSpc>
                <a:spcPts val="900"/>
              </a:lnSpc>
            </a:pPr>
            <a:r>
              <a:rPr lang="en-US" altLang="zh-CN" sz="805" dirty="0">
                <a:solidFill>
                  <a:srgbClr val="000000"/>
                </a:solidFill>
                <a:latin typeface="微软雅黑" panose="020B0503020204020204" pitchFamily="18" charset="-122"/>
                <a:cs typeface="微软雅黑" panose="020B0503020204020204" pitchFamily="18" charset="-122"/>
              </a:rPr>
              <a:t>(Floor</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2)</a:t>
            </a:r>
          </a:p>
        </p:txBody>
      </p:sp>
      <p:sp>
        <p:nvSpPr>
          <p:cNvPr id="13" name="TextBox 1"/>
          <p:cNvSpPr txBox="1"/>
          <p:nvPr/>
        </p:nvSpPr>
        <p:spPr>
          <a:xfrm>
            <a:off x="1943100" y="3048000"/>
            <a:ext cx="3048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Sports</a:t>
            </a:r>
          </a:p>
        </p:txBody>
      </p:sp>
      <p:sp>
        <p:nvSpPr>
          <p:cNvPr id="14" name="TextBox 1"/>
          <p:cNvSpPr txBox="1"/>
          <p:nvPr/>
        </p:nvSpPr>
        <p:spPr>
          <a:xfrm>
            <a:off x="2336800" y="3149600"/>
            <a:ext cx="508000" cy="546100"/>
          </a:xfrm>
          <a:prstGeom prst="rect">
            <a:avLst/>
          </a:prstGeom>
          <a:noFill/>
        </p:spPr>
        <p:txBody>
          <a:bodyPr wrap="none" lIns="0" tIns="0" rIns="0" rtlCol="0">
            <a:spAutoFit/>
          </a:bodyPr>
          <a:lstStyle/>
          <a:p>
            <a:pPr>
              <a:lnSpc>
                <a:spcPts val="1000"/>
              </a:lnSpc>
              <a:tabLst>
                <a:tab pos="25400" algn="l"/>
                <a:tab pos="1778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Itsu</a:t>
            </a:r>
          </a:p>
          <a:p>
            <a:pPr>
              <a:lnSpc>
                <a:spcPts val="1600"/>
              </a:lnSpc>
              <a:tabLst>
                <a:tab pos="25400" algn="l"/>
                <a:tab pos="177800" algn="l"/>
              </a:tabLst>
            </a:pPr>
            <a:r>
              <a:rPr lang="en-US" altLang="zh-CN" sz="805" dirty="0">
                <a:solidFill>
                  <a:srgbClr val="000000"/>
                </a:solidFill>
                <a:latin typeface="微软雅黑" panose="020B0503020204020204" pitchFamily="18" charset="-122"/>
                <a:cs typeface="微软雅黑" panose="020B0503020204020204" pitchFamily="18" charset="-122"/>
              </a:rPr>
              <a:t>Byron</a:t>
            </a:r>
          </a:p>
          <a:p>
            <a:pPr>
              <a:lnSpc>
                <a:spcPts val="1600"/>
              </a:lnSpc>
              <a:tabLst>
                <a:tab pos="25400" algn="l"/>
                <a:tab pos="1778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Nando’s</a:t>
            </a:r>
          </a:p>
        </p:txBody>
      </p:sp>
      <p:sp>
        <p:nvSpPr>
          <p:cNvPr id="15" name="TextBox 1"/>
          <p:cNvSpPr txBox="1"/>
          <p:nvPr/>
        </p:nvSpPr>
        <p:spPr>
          <a:xfrm>
            <a:off x="8166100" y="2159000"/>
            <a:ext cx="635000" cy="10795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Byron</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提供</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给顾客好吃</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的汉堡和面</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包等食物，</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店内风格具</a:t>
            </a:r>
          </a:p>
          <a:p>
            <a:pPr>
              <a:lnSpc>
                <a:spcPts val="1200"/>
              </a:lnSpc>
            </a:pPr>
            <a:r>
              <a:rPr lang="en-US" altLang="zh-CN" sz="1000" dirty="0">
                <a:solidFill>
                  <a:srgbClr val="000000"/>
                </a:solidFill>
                <a:latin typeface="微软雅黑" panose="020B0503020204020204" pitchFamily="18" charset="-122"/>
                <a:cs typeface="微软雅黑" panose="020B0503020204020204" pitchFamily="18" charset="-122"/>
              </a:rPr>
              <a:t>有强烈的现</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代感</a:t>
            </a:r>
          </a:p>
        </p:txBody>
      </p:sp>
      <p:sp>
        <p:nvSpPr>
          <p:cNvPr id="16" name="TextBox 1"/>
          <p:cNvSpPr txBox="1"/>
          <p:nvPr/>
        </p:nvSpPr>
        <p:spPr>
          <a:xfrm>
            <a:off x="1943100" y="2857500"/>
            <a:ext cx="1460500" cy="190500"/>
          </a:xfrm>
          <a:prstGeom prst="rect">
            <a:avLst/>
          </a:prstGeom>
          <a:noFill/>
        </p:spPr>
        <p:txBody>
          <a:bodyPr wrap="none" lIns="0" tIns="0" rIns="0" rtlCol="0">
            <a:spAutoFit/>
          </a:bodyPr>
          <a:lstStyle/>
          <a:p>
            <a:pPr>
              <a:lnSpc>
                <a:spcPts val="1500"/>
              </a:lnSpc>
            </a:pPr>
            <a:r>
              <a:rPr lang="en-US" altLang="zh-CN" sz="805" dirty="0">
                <a:solidFill>
                  <a:srgbClr val="000000"/>
                </a:solidFill>
                <a:latin typeface="微软雅黑" panose="020B0503020204020204" pitchFamily="18" charset="-122"/>
                <a:cs typeface="微软雅黑" panose="020B0503020204020204" pitchFamily="18" charset="-122"/>
              </a:rPr>
              <a:t>Pure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503A"/>
                </a:solidFill>
                <a:latin typeface="微软雅黑" panose="020B0503020204020204" pitchFamily="18" charset="-122"/>
                <a:cs typeface="微软雅黑" panose="020B0503020204020204" pitchFamily="18" charset="-122"/>
              </a:rPr>
              <a:t>餐饮区</a:t>
            </a:r>
          </a:p>
        </p:txBody>
      </p:sp>
      <p:sp>
        <p:nvSpPr>
          <p:cNvPr id="17" name="TextBox 1"/>
          <p:cNvSpPr txBox="1"/>
          <p:nvPr/>
        </p:nvSpPr>
        <p:spPr>
          <a:xfrm>
            <a:off x="4660900" y="2895600"/>
            <a:ext cx="762000" cy="381000"/>
          </a:xfrm>
          <a:prstGeom prst="rect">
            <a:avLst/>
          </a:prstGeom>
          <a:noFill/>
        </p:spPr>
        <p:txBody>
          <a:bodyPr wrap="none" lIns="0" tIns="0" rIns="0" rtlCol="0">
            <a:spAutoFit/>
          </a:bodyPr>
          <a:lstStyle/>
          <a:p>
            <a:pPr>
              <a:lnSpc>
                <a:spcPts val="1500"/>
              </a:lnSpc>
            </a:pPr>
            <a:r>
              <a:rPr lang="en-US" altLang="zh-CN" sz="1200" dirty="0">
                <a:solidFill>
                  <a:srgbClr val="00503A"/>
                </a:solidFill>
                <a:latin typeface="微软雅黑" panose="020B0503020204020204" pitchFamily="18" charset="-122"/>
                <a:cs typeface="微软雅黑" panose="020B0503020204020204" pitchFamily="18" charset="-122"/>
              </a:rPr>
              <a:t>运动品牌及</a:t>
            </a:r>
          </a:p>
          <a:p>
            <a:pPr>
              <a:lnSpc>
                <a:spcPts val="1400"/>
              </a:lnSpc>
            </a:pPr>
            <a:r>
              <a:rPr lang="en-US" altLang="zh-CN" sz="1200" dirty="0">
                <a:solidFill>
                  <a:srgbClr val="00503A"/>
                </a:solidFill>
                <a:latin typeface="微软雅黑" panose="020B0503020204020204" pitchFamily="18" charset="-122"/>
                <a:cs typeface="微软雅黑" panose="020B0503020204020204" pitchFamily="18" charset="-122"/>
              </a:rPr>
              <a:t>服务区</a:t>
            </a:r>
          </a:p>
        </p:txBody>
      </p:sp>
      <p:sp>
        <p:nvSpPr>
          <p:cNvPr id="18" name="TextBox 1"/>
          <p:cNvSpPr txBox="1"/>
          <p:nvPr/>
        </p:nvSpPr>
        <p:spPr>
          <a:xfrm>
            <a:off x="3505200" y="165100"/>
            <a:ext cx="5270500" cy="2019300"/>
          </a:xfrm>
          <a:prstGeom prst="rect">
            <a:avLst/>
          </a:prstGeom>
          <a:noFill/>
        </p:spPr>
        <p:txBody>
          <a:bodyPr wrap="none" lIns="0" tIns="0" rIns="0" rtlCol="0">
            <a:spAutoFit/>
          </a:bodyPr>
          <a:lstStyle/>
          <a:p>
            <a:pPr>
              <a:lnSpc>
                <a:spcPts val="2900"/>
              </a:lnSpc>
              <a:tabLst>
                <a:tab pos="368300" algn="l"/>
                <a:tab pos="28321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200"/>
              </a:lnSpc>
              <a:tabLst>
                <a:tab pos="368300" algn="l"/>
                <a:tab pos="2832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楼层业态分布-</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Level</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368300" algn="l"/>
                <a:tab pos="2832100" algn="l"/>
              </a:tabLst>
            </a:pPr>
            <a:r>
              <a:rPr lang="en-US" altLang="zh-CN" sz="805" dirty="0">
                <a:solidFill>
                  <a:srgbClr val="000000"/>
                </a:solidFill>
                <a:latin typeface="微软雅黑" panose="020B0503020204020204" pitchFamily="18" charset="-122"/>
                <a:cs typeface="微软雅黑" panose="020B0503020204020204" pitchFamily="18" charset="-122"/>
              </a:rPr>
              <a:t>Boisdale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of</a:t>
            </a:r>
          </a:p>
          <a:p>
            <a:pPr>
              <a:lnSpc>
                <a:spcPts val="900"/>
              </a:lnSpc>
              <a:tabLst>
                <a:tab pos="368300" algn="l"/>
                <a:tab pos="2832100" algn="l"/>
              </a:tabLst>
            </a:pPr>
            <a:r>
              <a:rPr lang="en-US" altLang="zh-CN" sz="805" dirty="0">
                <a:solidFill>
                  <a:srgbClr val="000000"/>
                </a:solidFill>
                <a:latin typeface="微软雅黑" panose="020B0503020204020204" pitchFamily="18" charset="-122"/>
                <a:cs typeface="微软雅黑" panose="020B0503020204020204" pitchFamily="18" charset="-122"/>
              </a:rPr>
              <a:t>Canary</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Wharf</a:t>
            </a: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631436" y="1528572"/>
            <a:ext cx="458724" cy="519683"/>
          </a:xfrm>
          <a:custGeom>
            <a:avLst/>
            <a:gdLst>
              <a:gd name="connsiteX0" fmla="*/ 12953 w 458724"/>
              <a:gd name="connsiteY0" fmla="*/ 506729 h 519683"/>
              <a:gd name="connsiteX1" fmla="*/ 445769 w 458724"/>
              <a:gd name="connsiteY1" fmla="*/ 506729 h 519683"/>
              <a:gd name="connsiteX2" fmla="*/ 445769 w 458724"/>
              <a:gd name="connsiteY2" fmla="*/ 12953 h 519683"/>
              <a:gd name="connsiteX3" fmla="*/ 12953 w 458724"/>
              <a:gd name="connsiteY3" fmla="*/ 12953 h 519683"/>
              <a:gd name="connsiteX4" fmla="*/ 12953 w 458724"/>
              <a:gd name="connsiteY4" fmla="*/ 506729 h 51968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8724" h="519683">
                <a:moveTo>
                  <a:pt x="12953" y="506729"/>
                </a:moveTo>
                <a:lnTo>
                  <a:pt x="445769" y="506729"/>
                </a:lnTo>
                <a:lnTo>
                  <a:pt x="445769" y="12953"/>
                </a:lnTo>
                <a:lnTo>
                  <a:pt x="12953" y="12953"/>
                </a:lnTo>
                <a:lnTo>
                  <a:pt x="12953" y="506729"/>
                </a:lnTo>
              </a:path>
            </a:pathLst>
          </a:custGeom>
          <a:solidFill>
            <a:srgbClr val="000000">
              <a:alpha val="0"/>
            </a:srgbClr>
          </a:solidFill>
          <a:ln w="25400">
            <a:solidFill>
              <a:srgbClr val="CF84C7">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76300" y="990600"/>
            <a:ext cx="8204200" cy="4102100"/>
          </a:xfrm>
          <a:prstGeom prst="rect">
            <a:avLst/>
          </a:prstGeom>
          <a:noFill/>
        </p:spPr>
      </p:pic>
      <p:pic>
        <p:nvPicPr>
          <p:cNvPr id="8" name="Picture 3"/>
          <p:cNvPicPr>
            <a:picLocks noChangeAspect="1" noChangeArrowheads="1"/>
          </p:cNvPicPr>
          <p:nvPr/>
        </p:nvPicPr>
        <p:blipFill>
          <a:blip r:embed="rId3"/>
          <a:srcRect/>
          <a:stretch>
            <a:fillRect/>
          </a:stretch>
        </p:blipFill>
        <p:spPr bwMode="auto">
          <a:xfrm>
            <a:off x="5410200" y="6248400"/>
            <a:ext cx="1879600" cy="3810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124</a:t>
            </a:r>
          </a:p>
        </p:txBody>
      </p:sp>
      <p:sp>
        <p:nvSpPr>
          <p:cNvPr id="10" name="TextBox 1"/>
          <p:cNvSpPr txBox="1"/>
          <p:nvPr/>
        </p:nvSpPr>
        <p:spPr>
          <a:xfrm>
            <a:off x="4229100" y="2070100"/>
            <a:ext cx="13589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Reebok</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Sports</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Club</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London</a:t>
            </a:r>
          </a:p>
        </p:txBody>
      </p:sp>
      <p:sp>
        <p:nvSpPr>
          <p:cNvPr id="11" name="TextBox 1"/>
          <p:cNvSpPr txBox="1"/>
          <p:nvPr/>
        </p:nvSpPr>
        <p:spPr>
          <a:xfrm>
            <a:off x="4660900" y="2184400"/>
            <a:ext cx="3937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(Floor</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2)</a:t>
            </a:r>
          </a:p>
        </p:txBody>
      </p:sp>
      <p:sp>
        <p:nvSpPr>
          <p:cNvPr id="12" name="TextBox 1"/>
          <p:cNvSpPr txBox="1"/>
          <p:nvPr/>
        </p:nvSpPr>
        <p:spPr>
          <a:xfrm>
            <a:off x="5041900" y="1384300"/>
            <a:ext cx="762000" cy="381000"/>
          </a:xfrm>
          <a:prstGeom prst="rect">
            <a:avLst/>
          </a:prstGeom>
          <a:noFill/>
        </p:spPr>
        <p:txBody>
          <a:bodyPr wrap="none" lIns="0" tIns="0" rIns="0" rtlCol="0">
            <a:spAutoFit/>
          </a:bodyPr>
          <a:lstStyle/>
          <a:p>
            <a:pPr>
              <a:lnSpc>
                <a:spcPts val="1500"/>
              </a:lnSpc>
            </a:pPr>
            <a:r>
              <a:rPr lang="en-US" altLang="zh-CN" sz="1200" dirty="0">
                <a:solidFill>
                  <a:srgbClr val="00503A"/>
                </a:solidFill>
                <a:latin typeface="微软雅黑" panose="020B0503020204020204" pitchFamily="18" charset="-122"/>
                <a:cs typeface="微软雅黑" panose="020B0503020204020204" pitchFamily="18" charset="-122"/>
              </a:rPr>
              <a:t>运动品牌及</a:t>
            </a:r>
          </a:p>
          <a:p>
            <a:pPr>
              <a:lnSpc>
                <a:spcPts val="1400"/>
              </a:lnSpc>
            </a:pPr>
            <a:r>
              <a:rPr lang="en-US" altLang="zh-CN" sz="1200" dirty="0">
                <a:solidFill>
                  <a:srgbClr val="00503A"/>
                </a:solidFill>
                <a:latin typeface="微软雅黑" panose="020B0503020204020204" pitchFamily="18" charset="-122"/>
                <a:cs typeface="微软雅黑" panose="020B0503020204020204" pitchFamily="18" charset="-122"/>
              </a:rPr>
              <a:t>服务区</a:t>
            </a:r>
          </a:p>
        </p:txBody>
      </p:sp>
      <p:sp>
        <p:nvSpPr>
          <p:cNvPr id="13" name="TextBox 1"/>
          <p:cNvSpPr txBox="1"/>
          <p:nvPr/>
        </p:nvSpPr>
        <p:spPr>
          <a:xfrm>
            <a:off x="939800" y="5003800"/>
            <a:ext cx="1219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业态布局与品牌：</a:t>
            </a:r>
          </a:p>
        </p:txBody>
      </p:sp>
      <p:sp>
        <p:nvSpPr>
          <p:cNvPr id="14" name="TextBox 1"/>
          <p:cNvSpPr txBox="1"/>
          <p:nvPr/>
        </p:nvSpPr>
        <p:spPr>
          <a:xfrm>
            <a:off x="939800" y="5207000"/>
            <a:ext cx="6858000" cy="927100"/>
          </a:xfrm>
          <a:prstGeom prst="rect">
            <a:avLst/>
          </a:prstGeom>
          <a:noFill/>
        </p:spPr>
        <p:txBody>
          <a:bodyPr wrap="none" lIns="0" tIns="0" rIns="0" rtlCol="0">
            <a:spAutoFit/>
          </a:bodyPr>
          <a:lstStyle/>
          <a:p>
            <a:pPr>
              <a:lnSpc>
                <a:spcPts val="1500"/>
              </a:lnSpc>
              <a:tabLst>
                <a:tab pos="165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从以上业态分布示意图可以看出，level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2</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主要是餐饮区，而且分布的都是一些汉堡店、披萨店等快</a:t>
            </a:r>
          </a:p>
          <a:p>
            <a:pPr>
              <a:lnSpc>
                <a:spcPts val="14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餐类的店铺，可以说是快餐餐饮区；在品牌选择上，选择比较为大众熟知和喜爱的品牌，例如Pizza</a:t>
            </a:r>
          </a:p>
          <a:p>
            <a:pPr>
              <a:lnSpc>
                <a:spcPts val="14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Express、Byron汉堡店等，满足了商务人士由于工作和时间不足需要快速进餐的需求；除此之外，2</a:t>
            </a:r>
          </a:p>
          <a:p>
            <a:pPr>
              <a:lnSpc>
                <a:spcPts val="14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层也有Boisdale、Nando’s这样环境比较悠闲静谧的餐厅，提供同事之间午休吃饭、畅快聊天的绝</a:t>
            </a:r>
          </a:p>
          <a:p>
            <a:pPr>
              <a:lnSpc>
                <a:spcPts val="14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佳场所；</a:t>
            </a:r>
          </a:p>
        </p:txBody>
      </p:sp>
      <p:sp>
        <p:nvSpPr>
          <p:cNvPr id="15" name="TextBox 1"/>
          <p:cNvSpPr txBox="1"/>
          <p:nvPr/>
        </p:nvSpPr>
        <p:spPr>
          <a:xfrm>
            <a:off x="939800" y="6096000"/>
            <a:ext cx="6807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Reebok</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Sports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Club</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London跨越2、3两层，内含攀岩石、游泳池、健身器材等设施，充分满足上</a:t>
            </a:r>
          </a:p>
        </p:txBody>
      </p:sp>
      <p:sp>
        <p:nvSpPr>
          <p:cNvPr id="16" name="TextBox 1"/>
          <p:cNvSpPr txBox="1"/>
          <p:nvPr/>
        </p:nvSpPr>
        <p:spPr>
          <a:xfrm>
            <a:off x="1104900" y="6286500"/>
            <a:ext cx="52705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班族健身锻炼的要求。不仅有Reebok的商店，同时也是提供健身服务的会所。</a:t>
            </a:r>
          </a:p>
        </p:txBody>
      </p:sp>
      <p:sp>
        <p:nvSpPr>
          <p:cNvPr id="17" name="TextBox 1"/>
          <p:cNvSpPr txBox="1"/>
          <p:nvPr/>
        </p:nvSpPr>
        <p:spPr>
          <a:xfrm>
            <a:off x="1270000" y="635000"/>
            <a:ext cx="1803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楼层业态分布-</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Level</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3</a:t>
            </a:r>
          </a:p>
        </p:txBody>
      </p:sp>
      <p:sp>
        <p:nvSpPr>
          <p:cNvPr id="18" name="TextBox 1"/>
          <p:cNvSpPr txBox="1"/>
          <p:nvPr/>
        </p:nvSpPr>
        <p:spPr>
          <a:xfrm>
            <a:off x="3873500" y="101600"/>
            <a:ext cx="4902200" cy="368300"/>
          </a:xfrm>
          <a:prstGeom prst="rect">
            <a:avLst/>
          </a:prstGeom>
          <a:noFill/>
        </p:spPr>
        <p:txBody>
          <a:bodyPr wrap="none" lIns="0" tIns="0" rIns="0" rtlCol="0">
            <a:spAutoFit/>
          </a:bodyPr>
          <a:lstStyle/>
          <a:p>
            <a:pPr>
              <a:lnSpc>
                <a:spcPts val="2900"/>
              </a:lnSpc>
            </a:pP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024884" y="1310640"/>
            <a:ext cx="342899" cy="519684"/>
          </a:xfrm>
          <a:custGeom>
            <a:avLst/>
            <a:gdLst>
              <a:gd name="connsiteX0" fmla="*/ 12953 w 342899"/>
              <a:gd name="connsiteY0" fmla="*/ 506730 h 519684"/>
              <a:gd name="connsiteX1" fmla="*/ 329945 w 342899"/>
              <a:gd name="connsiteY1" fmla="*/ 506730 h 519684"/>
              <a:gd name="connsiteX2" fmla="*/ 329945 w 342899"/>
              <a:gd name="connsiteY2" fmla="*/ 12953 h 519684"/>
              <a:gd name="connsiteX3" fmla="*/ 12953 w 342899"/>
              <a:gd name="connsiteY3" fmla="*/ 12953 h 519684"/>
              <a:gd name="connsiteX4" fmla="*/ 12953 w 342899"/>
              <a:gd name="connsiteY4" fmla="*/ 506730 h 5196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2899" h="519684">
                <a:moveTo>
                  <a:pt x="12953" y="506730"/>
                </a:moveTo>
                <a:lnTo>
                  <a:pt x="329945" y="506730"/>
                </a:lnTo>
                <a:lnTo>
                  <a:pt x="329945" y="12953"/>
                </a:lnTo>
                <a:lnTo>
                  <a:pt x="12953" y="12953"/>
                </a:lnTo>
                <a:lnTo>
                  <a:pt x="12953" y="506730"/>
                </a:lnTo>
              </a:path>
            </a:pathLst>
          </a:custGeom>
          <a:solidFill>
            <a:srgbClr val="000000">
              <a:alpha val="0"/>
            </a:srgbClr>
          </a:solidFill>
          <a:ln w="25400">
            <a:solidFill>
              <a:srgbClr val="CF84C7">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774700"/>
            <a:ext cx="4419600" cy="2184400"/>
          </a:xfrm>
          <a:prstGeom prst="rect">
            <a:avLst/>
          </a:prstGeom>
          <a:noFill/>
        </p:spPr>
      </p:pic>
      <p:pic>
        <p:nvPicPr>
          <p:cNvPr id="8" name="Picture 3"/>
          <p:cNvPicPr>
            <a:picLocks noChangeAspect="1" noChangeArrowheads="1"/>
          </p:cNvPicPr>
          <p:nvPr/>
        </p:nvPicPr>
        <p:blipFill>
          <a:blip r:embed="rId3"/>
          <a:srcRect/>
          <a:stretch>
            <a:fillRect/>
          </a:stretch>
        </p:blipFill>
        <p:spPr bwMode="auto">
          <a:xfrm>
            <a:off x="965200" y="3187700"/>
            <a:ext cx="2908300" cy="21844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4343400" y="3200400"/>
            <a:ext cx="3873500" cy="2184400"/>
          </a:xfrm>
          <a:prstGeom prst="rect">
            <a:avLst/>
          </a:prstGeom>
          <a:noFill/>
        </p:spPr>
      </p:pic>
      <p:sp>
        <p:nvSpPr>
          <p:cNvPr id="10" name="TextBox 1"/>
          <p:cNvSpPr txBox="1"/>
          <p:nvPr/>
        </p:nvSpPr>
        <p:spPr>
          <a:xfrm>
            <a:off x="5689600" y="1435100"/>
            <a:ext cx="3111500" cy="965200"/>
          </a:xfrm>
          <a:prstGeom prst="rect">
            <a:avLst/>
          </a:prstGeom>
          <a:noFill/>
        </p:spPr>
        <p:txBody>
          <a:bodyPr wrap="none" lIns="0" tIns="0" rIns="0" rtlCol="0">
            <a:spAutoFit/>
          </a:bodyPr>
          <a:lstStyle/>
          <a:p>
            <a:pPr>
              <a:lnSpc>
                <a:spcPts val="1800"/>
              </a:lnSpc>
              <a:tabLst>
                <a:tab pos="177800" algn="l"/>
              </a:tabLst>
            </a:pPr>
            <a:r>
              <a:rPr lang="en-US" altLang="zh-CN" sz="1405" b="1" dirty="0">
                <a:solidFill>
                  <a:srgbClr val="000000"/>
                </a:solidFill>
                <a:latin typeface="微软雅黑" panose="020B0503020204020204" pitchFamily="18" charset="-122"/>
                <a:cs typeface="微软雅黑" panose="020B0503020204020204" pitchFamily="18" charset="-122"/>
              </a:rPr>
              <a:t>Plateau</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Restaurant,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Bar</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&amp;</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Grill</a:t>
            </a:r>
          </a:p>
          <a:p>
            <a:pPr>
              <a:lnSpc>
                <a:spcPts val="1400"/>
              </a:lnSpc>
              <a:tabLst>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位于加拿大板块（Canada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Place）的最顶层</a:t>
            </a:r>
          </a:p>
          <a:p>
            <a:pPr>
              <a:lnSpc>
                <a:spcPts val="14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四楼，Plateau供应非常可口的时尚法式菜</a:t>
            </a:r>
          </a:p>
          <a:p>
            <a:pPr>
              <a:lnSpc>
                <a:spcPts val="14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单和多种多样的酒单，同时在餐厅内设有两</a:t>
            </a:r>
          </a:p>
          <a:p>
            <a:pPr>
              <a:lnSpc>
                <a:spcPts val="14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个悠闲舒适的酒吧。</a:t>
            </a:r>
          </a:p>
        </p:txBody>
      </p:sp>
      <p:sp>
        <p:nvSpPr>
          <p:cNvPr id="11" name="TextBox 1"/>
          <p:cNvSpPr txBox="1"/>
          <p:nvPr/>
        </p:nvSpPr>
        <p:spPr>
          <a:xfrm>
            <a:off x="3429000" y="2006600"/>
            <a:ext cx="14605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Plateau</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Restaurant,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Bar</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&amp;</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Grill</a:t>
            </a:r>
          </a:p>
        </p:txBody>
      </p:sp>
      <p:sp>
        <p:nvSpPr>
          <p:cNvPr id="12" name="TextBox 1"/>
          <p:cNvSpPr txBox="1"/>
          <p:nvPr/>
        </p:nvSpPr>
        <p:spPr>
          <a:xfrm>
            <a:off x="1016000" y="5511800"/>
            <a:ext cx="6692900" cy="1333500"/>
          </a:xfrm>
          <a:prstGeom prst="rect">
            <a:avLst/>
          </a:prstGeom>
          <a:noFill/>
        </p:spPr>
        <p:txBody>
          <a:bodyPr wrap="none" lIns="0" tIns="0" rIns="0" rtlCol="0">
            <a:spAutoFit/>
          </a:bodyPr>
          <a:lstStyle/>
          <a:p>
            <a:pPr>
              <a:lnSpc>
                <a:spcPts val="1500"/>
              </a:lnSpc>
              <a:tabLst>
                <a:tab pos="50800" algn="l"/>
                <a:tab pos="2159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业态布局与品牌：</a:t>
            </a:r>
          </a:p>
          <a:p>
            <a:pPr>
              <a:lnSpc>
                <a:spcPts val="1400"/>
              </a:lnSpc>
              <a:tabLst>
                <a:tab pos="50800" algn="l"/>
                <a:tab pos="215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4层仅分布Plateau</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Restaurant一家，在餐厅里用餐不仅可以坐在透明玻璃顶棚区域享受温暖的日</a:t>
            </a:r>
          </a:p>
          <a:p>
            <a:pPr>
              <a:lnSpc>
                <a:spcPts val="1400"/>
              </a:lnSpc>
              <a:tabLst>
                <a:tab pos="50800" algn="l"/>
                <a:tab pos="215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光，在窗边观看到远处的夜景，也可以在安静的酒吧区坐一坐，聊着愉快的话题；</a:t>
            </a:r>
          </a:p>
          <a:p>
            <a:pPr>
              <a:lnSpc>
                <a:spcPts val="1400"/>
              </a:lnSpc>
              <a:tabLst>
                <a:tab pos="50800" algn="l"/>
                <a:tab pos="215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考虑到风景观赏度和安静隐私性，典雅美味的法式餐厅Plateau坐落于此，比较适合中高档商务人</a:t>
            </a:r>
          </a:p>
          <a:p>
            <a:pPr>
              <a:lnSpc>
                <a:spcPts val="1400"/>
              </a:lnSpc>
              <a:tabLst>
                <a:tab pos="50800" algn="l"/>
                <a:tab pos="215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士前往。</a:t>
            </a:r>
          </a:p>
          <a:p>
            <a:pPr>
              <a:lnSpc>
                <a:spcPts val="1000"/>
              </a:lnSpc>
            </a:pPr>
            <a:endParaRPr lang="en-US" altLang="zh-CN" dirty="0"/>
          </a:p>
          <a:p>
            <a:pPr>
              <a:lnSpc>
                <a:spcPts val="1000"/>
              </a:lnSpc>
            </a:pPr>
            <a:endParaRPr lang="en-US" altLang="zh-CN" dirty="0"/>
          </a:p>
          <a:p>
            <a:pPr>
              <a:lnSpc>
                <a:spcPts val="1100"/>
              </a:lnSpc>
              <a:tabLst>
                <a:tab pos="50800" algn="l"/>
                <a:tab pos="2159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125</a:t>
            </a:r>
          </a:p>
        </p:txBody>
      </p:sp>
      <p:sp>
        <p:nvSpPr>
          <p:cNvPr id="13" name="TextBox 1"/>
          <p:cNvSpPr txBox="1"/>
          <p:nvPr/>
        </p:nvSpPr>
        <p:spPr>
          <a:xfrm>
            <a:off x="1270000" y="114300"/>
            <a:ext cx="7505700" cy="762000"/>
          </a:xfrm>
          <a:prstGeom prst="rect">
            <a:avLst/>
          </a:prstGeom>
          <a:noFill/>
        </p:spPr>
        <p:txBody>
          <a:bodyPr wrap="none" lIns="0" tIns="0" rIns="0" rtlCol="0">
            <a:spAutoFit/>
          </a:bodyPr>
          <a:lstStyle/>
          <a:p>
            <a:pPr>
              <a:lnSpc>
                <a:spcPts val="2900"/>
              </a:lnSpc>
              <a:tabLst>
                <a:tab pos="26035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000"/>
              </a:lnSpc>
              <a:tabLst>
                <a:tab pos="2603500" algn="l"/>
              </a:tabLst>
            </a:pPr>
            <a:r>
              <a:rPr lang="en-US" altLang="zh-CN" sz="1405" dirty="0">
                <a:solidFill>
                  <a:srgbClr val="000000"/>
                </a:solidFill>
                <a:latin typeface="微软雅黑" panose="020B0503020204020204" pitchFamily="18" charset="-122"/>
                <a:cs typeface="微软雅黑" panose="020B0503020204020204" pitchFamily="18" charset="-122"/>
              </a:rPr>
              <a:t>楼层业态分布-</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Level</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4</a:t>
            </a: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49300" y="3632200"/>
            <a:ext cx="2857500" cy="21844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3644900" y="3632200"/>
            <a:ext cx="2527300" cy="21844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6210300" y="3632200"/>
            <a:ext cx="2819400" cy="21844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126</a:t>
            </a:r>
          </a:p>
        </p:txBody>
      </p:sp>
      <p:sp>
        <p:nvSpPr>
          <p:cNvPr id="10" name="TextBox 1"/>
          <p:cNvSpPr txBox="1"/>
          <p:nvPr/>
        </p:nvSpPr>
        <p:spPr>
          <a:xfrm>
            <a:off x="1041400" y="762000"/>
            <a:ext cx="14224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业态组合及品牌：</a:t>
            </a:r>
          </a:p>
        </p:txBody>
      </p:sp>
      <p:sp>
        <p:nvSpPr>
          <p:cNvPr id="11" name="TextBox 1"/>
          <p:cNvSpPr txBox="1"/>
          <p:nvPr/>
        </p:nvSpPr>
        <p:spPr>
          <a:xfrm>
            <a:off x="1041400" y="1066800"/>
            <a:ext cx="4114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主要的商业业态主要分布在PROMENADE和STREET两层；</a:t>
            </a:r>
          </a:p>
        </p:txBody>
      </p:sp>
      <p:sp>
        <p:nvSpPr>
          <p:cNvPr id="12" name="TextBox 1"/>
          <p:cNvSpPr txBox="1"/>
          <p:nvPr/>
        </p:nvSpPr>
        <p:spPr>
          <a:xfrm>
            <a:off x="1041400" y="1358900"/>
            <a:ext cx="7175500" cy="736600"/>
          </a:xfrm>
          <a:prstGeom prst="rect">
            <a:avLst/>
          </a:prstGeom>
          <a:noFill/>
        </p:spPr>
        <p:txBody>
          <a:bodyPr wrap="none" lIns="0" tIns="0" rIns="0" rtlCol="0">
            <a:spAutoFit/>
          </a:bodyPr>
          <a:lstStyle/>
          <a:p>
            <a:pPr>
              <a:lnSpc>
                <a:spcPts val="1500"/>
              </a:lnSpc>
              <a:tabLst>
                <a:tab pos="165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业态品牌从低到高，从平价到高价都有，无论是购物还是餐饮品牌都有适合不同人群消费水平的选择，有</a:t>
            </a:r>
          </a:p>
          <a:p>
            <a:pPr>
              <a:lnSpc>
                <a:spcPts val="21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适合办公商务人士消费的场所，也有适合一家人购物消费的业态，充分考虑到主要消费人群的需求和可能</a:t>
            </a:r>
          </a:p>
          <a:p>
            <a:pPr>
              <a:lnSpc>
                <a:spcPts val="21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的潜在需求；</a:t>
            </a:r>
          </a:p>
        </p:txBody>
      </p:sp>
      <p:sp>
        <p:nvSpPr>
          <p:cNvPr id="13" name="TextBox 1"/>
          <p:cNvSpPr txBox="1"/>
          <p:nvPr/>
        </p:nvSpPr>
        <p:spPr>
          <a:xfrm>
            <a:off x="1041400" y="2184400"/>
            <a:ext cx="7175500" cy="736600"/>
          </a:xfrm>
          <a:prstGeom prst="rect">
            <a:avLst/>
          </a:prstGeom>
          <a:noFill/>
        </p:spPr>
        <p:txBody>
          <a:bodyPr wrap="none" lIns="0" tIns="0" rIns="0" rtlCol="0">
            <a:spAutoFit/>
          </a:bodyPr>
          <a:lstStyle/>
          <a:p>
            <a:pPr>
              <a:lnSpc>
                <a:spcPts val="1500"/>
              </a:lnSpc>
              <a:tabLst>
                <a:tab pos="165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业态并没有分为具体区域，以上所划分的大致区域可以看出，除了购物区的业态品牌分布比较集中，其他</a:t>
            </a:r>
          </a:p>
          <a:p>
            <a:pPr>
              <a:lnSpc>
                <a:spcPts val="21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区域内业态组合都很丰富，即服务区在内的各区都会有餐饮等业态分布，每个区域即使比较分散但内部内</a:t>
            </a:r>
          </a:p>
          <a:p>
            <a:pPr>
              <a:lnSpc>
                <a:spcPts val="21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的功能都较为完整；</a:t>
            </a:r>
          </a:p>
        </p:txBody>
      </p:sp>
      <p:sp>
        <p:nvSpPr>
          <p:cNvPr id="14" name="TextBox 1"/>
          <p:cNvSpPr txBox="1"/>
          <p:nvPr/>
        </p:nvSpPr>
        <p:spPr>
          <a:xfrm>
            <a:off x="1041400" y="2997200"/>
            <a:ext cx="54991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在沿海码头区域，主要分布酒吧、餐厅等，以便可以将美丽的海景净收眼底；</a:t>
            </a:r>
          </a:p>
          <a:p>
            <a:pPr>
              <a:lnSpc>
                <a:spcPts val="21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医疗区域主要分布在较为安静的沿海区域，可以享受安静的环境和新鲜的空气。</a:t>
            </a:r>
          </a:p>
        </p:txBody>
      </p:sp>
      <p:sp>
        <p:nvSpPr>
          <p:cNvPr id="15" name="TextBox 1"/>
          <p:cNvSpPr txBox="1"/>
          <p:nvPr/>
        </p:nvSpPr>
        <p:spPr>
          <a:xfrm>
            <a:off x="3873500" y="101600"/>
            <a:ext cx="4902200" cy="368300"/>
          </a:xfrm>
          <a:prstGeom prst="rect">
            <a:avLst/>
          </a:prstGeom>
          <a:noFill/>
        </p:spPr>
        <p:txBody>
          <a:bodyPr wrap="none" lIns="0" tIns="0" rIns="0" rtlCol="0">
            <a:spAutoFit/>
          </a:bodyPr>
          <a:lstStyle/>
          <a:p>
            <a:pPr>
              <a:lnSpc>
                <a:spcPts val="2900"/>
              </a:lnSpc>
            </a:pP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5003800"/>
            <a:ext cx="3276600" cy="14986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4419600" y="5003800"/>
            <a:ext cx="2044700" cy="15367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6578600" y="5003800"/>
            <a:ext cx="2298700" cy="1536700"/>
          </a:xfrm>
          <a:prstGeom prst="rect">
            <a:avLst/>
          </a:prstGeom>
          <a:noFill/>
        </p:spPr>
      </p:pic>
      <p:sp>
        <p:nvSpPr>
          <p:cNvPr id="9" name="TextBox 1"/>
          <p:cNvSpPr txBox="1"/>
          <p:nvPr/>
        </p:nvSpPr>
        <p:spPr>
          <a:xfrm>
            <a:off x="1130300" y="14986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0" name="TextBox 1"/>
          <p:cNvSpPr txBox="1"/>
          <p:nvPr/>
        </p:nvSpPr>
        <p:spPr>
          <a:xfrm>
            <a:off x="1358900" y="1409700"/>
            <a:ext cx="7162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原先的城市中心受到了交通拥挤、土地资源匮乏等制约，发展遇到了瓶颈；城市经济的发展激发了对商务空</a:t>
            </a:r>
          </a:p>
        </p:txBody>
      </p:sp>
      <p:sp>
        <p:nvSpPr>
          <p:cNvPr id="11" name="TextBox 1"/>
          <p:cNvSpPr txBox="1"/>
          <p:nvPr/>
        </p:nvSpPr>
        <p:spPr>
          <a:xfrm>
            <a:off x="1130300" y="1689100"/>
            <a:ext cx="73152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间的迫切需求，从而赋予了城市新CBD中心发展的良好契机。在深圳城市发展重心西移的大环境下，大涌项目</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有机会成为未来城市的新中心。商务人群及居住人口的聚集，为大涌项目的商业提供了良好的发展契机。</a:t>
            </a:r>
          </a:p>
        </p:txBody>
      </p:sp>
      <p:sp>
        <p:nvSpPr>
          <p:cNvPr id="12" name="TextBox 1"/>
          <p:cNvSpPr txBox="1"/>
          <p:nvPr/>
        </p:nvSpPr>
        <p:spPr>
          <a:xfrm>
            <a:off x="1130300" y="23622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3" name="TextBox 1"/>
          <p:cNvSpPr txBox="1"/>
          <p:nvPr/>
        </p:nvSpPr>
        <p:spPr>
          <a:xfrm>
            <a:off x="1358900" y="2273300"/>
            <a:ext cx="7086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与Canary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Wharf相似，大涌项目周边科技园及办公楼的白领商务人群将是大涌项目未来最主要的目标客群</a:t>
            </a:r>
          </a:p>
        </p:txBody>
      </p:sp>
      <p:sp>
        <p:nvSpPr>
          <p:cNvPr id="14" name="TextBox 1"/>
          <p:cNvSpPr txBox="1"/>
          <p:nvPr/>
        </p:nvSpPr>
        <p:spPr>
          <a:xfrm>
            <a:off x="1130300" y="2565400"/>
            <a:ext cx="7315200" cy="7366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之一。大涌项目</a:t>
            </a:r>
            <a:r>
              <a:rPr lang="en-US" altLang="zh-CN" sz="1200" b="1" dirty="0">
                <a:solidFill>
                  <a:srgbClr val="000000"/>
                </a:solidFill>
                <a:latin typeface="微软雅黑" panose="020B0503020204020204" pitchFamily="18" charset="-122"/>
                <a:cs typeface="微软雅黑" panose="020B0503020204020204" pitchFamily="18" charset="-122"/>
              </a:rPr>
              <a:t>不仅需要根据这部分人群提供符合他们需求的业态</a:t>
            </a:r>
            <a:r>
              <a:rPr lang="en-US" altLang="zh-CN" sz="1200" dirty="0">
                <a:solidFill>
                  <a:srgbClr val="000000"/>
                </a:solidFill>
                <a:latin typeface="微软雅黑" panose="020B0503020204020204" pitchFamily="18" charset="-122"/>
                <a:cs typeface="微软雅黑" panose="020B0503020204020204" pitchFamily="18" charset="-122"/>
              </a:rPr>
              <a:t>，如精品超市、健身运动会所、中高端餐饮</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及服饰等，</a:t>
            </a:r>
            <a:r>
              <a:rPr lang="en-US" altLang="zh-CN" sz="1200" b="1" dirty="0">
                <a:solidFill>
                  <a:srgbClr val="000000"/>
                </a:solidFill>
                <a:latin typeface="微软雅黑" panose="020B0503020204020204" pitchFamily="18" charset="-122"/>
                <a:cs typeface="微软雅黑" panose="020B0503020204020204" pitchFamily="18" charset="-122"/>
              </a:rPr>
              <a:t>还需要借助公共开放空间，为消费者提供休憩放松、排解压力的场所。</a:t>
            </a:r>
            <a:r>
              <a:rPr lang="en-US" altLang="zh-CN" sz="1200" dirty="0">
                <a:solidFill>
                  <a:srgbClr val="000000"/>
                </a:solidFill>
                <a:latin typeface="微软雅黑" panose="020B0503020204020204" pitchFamily="18" charset="-122"/>
                <a:cs typeface="微软雅黑" panose="020B0503020204020204" pitchFamily="18" charset="-122"/>
              </a:rPr>
              <a:t>此外，</a:t>
            </a:r>
            <a:r>
              <a:rPr lang="en-US" altLang="zh-CN" sz="1200" b="1" dirty="0">
                <a:solidFill>
                  <a:srgbClr val="000000"/>
                </a:solidFill>
                <a:latin typeface="微软雅黑" panose="020B0503020204020204" pitchFamily="18" charset="-122"/>
                <a:cs typeface="微软雅黑" panose="020B0503020204020204" pitchFamily="18" charset="-122"/>
              </a:rPr>
              <a:t>建议在档次跨度上形</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成一定的差异，以满足不同消费能力客群的需求。</a:t>
            </a:r>
          </a:p>
        </p:txBody>
      </p:sp>
      <p:sp>
        <p:nvSpPr>
          <p:cNvPr id="15" name="TextBox 1"/>
          <p:cNvSpPr txBox="1"/>
          <p:nvPr/>
        </p:nvSpPr>
        <p:spPr>
          <a:xfrm>
            <a:off x="1130300" y="35052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6" name="TextBox 1"/>
          <p:cNvSpPr txBox="1"/>
          <p:nvPr/>
        </p:nvSpPr>
        <p:spPr>
          <a:xfrm>
            <a:off x="1358900" y="3416300"/>
            <a:ext cx="7086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Canary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Wharf将商业主体设置于地下，项目很好地处理了地下商业和地上公共空间、地下商业与交通节点</a:t>
            </a:r>
          </a:p>
        </p:txBody>
      </p:sp>
      <p:sp>
        <p:nvSpPr>
          <p:cNvPr id="17" name="TextBox 1"/>
          <p:cNvSpPr txBox="1"/>
          <p:nvPr/>
        </p:nvSpPr>
        <p:spPr>
          <a:xfrm>
            <a:off x="1130300" y="3695700"/>
            <a:ext cx="5486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的关系，通过室内中庭、下沉式广场、轨交站点等将人流自然地引入到地下空间。</a:t>
            </a:r>
          </a:p>
        </p:txBody>
      </p:sp>
      <p:sp>
        <p:nvSpPr>
          <p:cNvPr id="18" name="TextBox 1"/>
          <p:cNvSpPr txBox="1"/>
          <p:nvPr/>
        </p:nvSpPr>
        <p:spPr>
          <a:xfrm>
            <a:off x="1130300" y="41021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9" name="TextBox 1"/>
          <p:cNvSpPr txBox="1"/>
          <p:nvPr/>
        </p:nvSpPr>
        <p:spPr>
          <a:xfrm>
            <a:off x="1358900" y="4013200"/>
            <a:ext cx="7162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大涌项目的商业分布于不同的地块，为避免商业分散影响人流的互动性，除考虑设置空中连廊外，可以借鉴</a:t>
            </a:r>
          </a:p>
        </p:txBody>
      </p:sp>
      <p:sp>
        <p:nvSpPr>
          <p:cNvPr id="20" name="TextBox 1"/>
          <p:cNvSpPr txBox="1"/>
          <p:nvPr/>
        </p:nvSpPr>
        <p:spPr>
          <a:xfrm>
            <a:off x="1016000" y="4368800"/>
            <a:ext cx="5067300" cy="2514600"/>
          </a:xfrm>
          <a:prstGeom prst="rect">
            <a:avLst/>
          </a:prstGeom>
          <a:noFill/>
        </p:spPr>
        <p:txBody>
          <a:bodyPr wrap="none" lIns="0" tIns="0" rIns="0" rtlCol="0">
            <a:spAutoFit/>
          </a:bodyPr>
          <a:lstStyle/>
          <a:p>
            <a:pPr>
              <a:lnSpc>
                <a:spcPts val="1500"/>
              </a:lnSpc>
              <a:tabLst>
                <a:tab pos="11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Canary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Wharf在地下商业方面的经验，在地下空间形成商业人流的互动。</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114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127</a:t>
            </a:r>
          </a:p>
        </p:txBody>
      </p:sp>
      <p:sp>
        <p:nvSpPr>
          <p:cNvPr id="21" name="TextBox 1"/>
          <p:cNvSpPr txBox="1"/>
          <p:nvPr/>
        </p:nvSpPr>
        <p:spPr>
          <a:xfrm>
            <a:off x="1130300" y="177800"/>
            <a:ext cx="7556500" cy="1130300"/>
          </a:xfrm>
          <a:prstGeom prst="rect">
            <a:avLst/>
          </a:prstGeom>
          <a:noFill/>
        </p:spPr>
        <p:txBody>
          <a:bodyPr wrap="none" lIns="0" tIns="0" rIns="0" rtlCol="0">
            <a:spAutoFit/>
          </a:bodyPr>
          <a:lstStyle/>
          <a:p>
            <a:pPr>
              <a:lnSpc>
                <a:spcPts val="2900"/>
              </a:lnSpc>
              <a:tabLst>
                <a:tab pos="2654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金丝雀码头（</a:t>
            </a:r>
            <a:r>
              <a:rPr lang="en-US" altLang="zh-CN" sz="2800" b="1" dirty="0">
                <a:solidFill>
                  <a:srgbClr val="000000"/>
                </a:solidFill>
                <a:latin typeface="Times New Roman" panose="02020603050405020304" pitchFamily="18" charset="0"/>
                <a:cs typeface="Times New Roman" panose="02020603050405020304" pitchFamily="18" charset="0"/>
              </a:rPr>
              <a:t>Canary</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Wharf</a:t>
            </a:r>
            <a:r>
              <a:rPr lang="en-US" altLang="zh-CN" sz="2800"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2654300" algn="l"/>
              </a:tabLst>
            </a:pPr>
            <a:r>
              <a:rPr lang="en-US" altLang="zh-CN" sz="1405" b="1" dirty="0">
                <a:solidFill>
                  <a:srgbClr val="000000"/>
                </a:solidFill>
                <a:latin typeface="微软雅黑" panose="020B0503020204020204" pitchFamily="18" charset="-122"/>
                <a:cs typeface="微软雅黑" panose="020B0503020204020204" pitchFamily="18" charset="-122"/>
              </a:rPr>
              <a:t>对大涌项目借鉴意义：</a:t>
            </a: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572000" y="2330195"/>
            <a:ext cx="4572000" cy="292608"/>
          </a:xfrm>
          <a:custGeom>
            <a:avLst/>
            <a:gdLst>
              <a:gd name="connsiteX0" fmla="*/ 0 w 4572000"/>
              <a:gd name="connsiteY0" fmla="*/ 292608 h 292608"/>
              <a:gd name="connsiteX1" fmla="*/ 4572000 w 4572000"/>
              <a:gd name="connsiteY1" fmla="*/ 292608 h 292608"/>
              <a:gd name="connsiteX2" fmla="*/ 4572000 w 4572000"/>
              <a:gd name="connsiteY2" fmla="*/ 0 h 292608"/>
              <a:gd name="connsiteX3" fmla="*/ 0 w 4572000"/>
              <a:gd name="connsiteY3" fmla="*/ 0 h 292608"/>
              <a:gd name="connsiteX4" fmla="*/ 0 w 4572000"/>
              <a:gd name="connsiteY4" fmla="*/ 292608 h 2926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00" h="292608">
                <a:moveTo>
                  <a:pt x="0" y="292608"/>
                </a:moveTo>
                <a:lnTo>
                  <a:pt x="4572000" y="292608"/>
                </a:lnTo>
                <a:lnTo>
                  <a:pt x="4572000" y="0"/>
                </a:lnTo>
                <a:lnTo>
                  <a:pt x="0" y="0"/>
                </a:lnTo>
                <a:lnTo>
                  <a:pt x="0" y="292608"/>
                </a:lnTo>
              </a:path>
            </a:pathLst>
          </a:custGeom>
          <a:solidFill>
            <a:srgbClr val="0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1333500"/>
            <a:ext cx="3581400" cy="3263900"/>
          </a:xfrm>
          <a:prstGeom prst="rect">
            <a:avLst/>
          </a:prstGeom>
          <a:noFill/>
        </p:spPr>
      </p:pic>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128</a:t>
            </a:r>
          </a:p>
        </p:txBody>
      </p:sp>
      <p:sp>
        <p:nvSpPr>
          <p:cNvPr id="9" name="TextBox 1"/>
          <p:cNvSpPr txBox="1"/>
          <p:nvPr/>
        </p:nvSpPr>
        <p:spPr>
          <a:xfrm>
            <a:off x="4572000" y="1955800"/>
            <a:ext cx="952500" cy="304800"/>
          </a:xfrm>
          <a:prstGeom prst="rect">
            <a:avLst/>
          </a:prstGeom>
          <a:noFill/>
        </p:spPr>
        <p:txBody>
          <a:bodyPr wrap="none" lIns="0" tIns="0" rIns="0" rtlCol="0">
            <a:spAutoFit/>
          </a:bodyPr>
          <a:lstStyle/>
          <a:p>
            <a:pPr>
              <a:lnSpc>
                <a:spcPts val="2400"/>
              </a:lnSpc>
            </a:pPr>
            <a:r>
              <a:rPr lang="en-US" altLang="zh-CN" sz="1895" dirty="0">
                <a:solidFill>
                  <a:srgbClr val="000000"/>
                </a:solidFill>
                <a:latin typeface="微软雅黑" panose="020B0503020204020204" pitchFamily="18" charset="-122"/>
                <a:cs typeface="微软雅黑" panose="020B0503020204020204" pitchFamily="18" charset="-122"/>
              </a:rPr>
              <a:t>案例分析</a:t>
            </a:r>
          </a:p>
        </p:txBody>
      </p:sp>
      <p:sp>
        <p:nvSpPr>
          <p:cNvPr id="10" name="TextBox 1"/>
          <p:cNvSpPr txBox="1"/>
          <p:nvPr/>
        </p:nvSpPr>
        <p:spPr>
          <a:xfrm>
            <a:off x="4610100" y="2832100"/>
            <a:ext cx="24511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Liverpool</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微软雅黑" panose="020B0503020204020204" pitchFamily="18" charset="-122"/>
                <a:cs typeface="微软雅黑" panose="020B0503020204020204" pitchFamily="18" charset="-122"/>
              </a:rPr>
              <a:t>One，利物浦</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7429500" y="1435100"/>
            <a:ext cx="355600" cy="22098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14.0%</a:t>
            </a:r>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12.0%</a:t>
            </a:r>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10.0%</a:t>
            </a:r>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8.0%</a:t>
            </a:r>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6.0%</a:t>
            </a:r>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4.0%</a:t>
            </a:r>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2.0%</a:t>
            </a:r>
          </a:p>
          <a:p>
            <a:pPr>
              <a:lnSpc>
                <a:spcPts val="2300"/>
              </a:lnSpc>
            </a:pPr>
            <a:r>
              <a:rPr lang="en-US" altLang="zh-CN" sz="1000" dirty="0">
                <a:solidFill>
                  <a:srgbClr val="000000"/>
                </a:solidFill>
                <a:latin typeface="微软雅黑" panose="020B0503020204020204" pitchFamily="18" charset="-122"/>
                <a:cs typeface="微软雅黑" panose="020B0503020204020204" pitchFamily="18" charset="-122"/>
              </a:rPr>
              <a:t>0.0%</a:t>
            </a:r>
          </a:p>
        </p:txBody>
      </p:sp>
      <p:sp>
        <p:nvSpPr>
          <p:cNvPr id="3" name="TextBox 1"/>
          <p:cNvSpPr txBox="1"/>
          <p:nvPr/>
        </p:nvSpPr>
        <p:spPr>
          <a:xfrm>
            <a:off x="2108200" y="1435100"/>
            <a:ext cx="393700" cy="2209800"/>
          </a:xfrm>
          <a:prstGeom prst="rect">
            <a:avLst/>
          </a:prstGeom>
          <a:noFill/>
        </p:spPr>
        <p:txBody>
          <a:bodyPr wrap="none" lIns="0" tIns="0" rIns="0" rtlCol="0">
            <a:spAutoFit/>
          </a:bodyPr>
          <a:lstStyle/>
          <a:p>
            <a:pPr>
              <a:lnSpc>
                <a:spcPts val="1300"/>
              </a:lnSpc>
              <a:tabLst>
                <a:tab pos="76200" algn="l"/>
                <a:tab pos="330200" algn="l"/>
              </a:tabLst>
            </a:pPr>
            <a:r>
              <a:rPr lang="en-US" altLang="zh-CN" sz="995" dirty="0">
                <a:solidFill>
                  <a:srgbClr val="000000"/>
                </a:solidFill>
                <a:latin typeface="微软雅黑" panose="020B0503020204020204" pitchFamily="18" charset="-122"/>
                <a:cs typeface="微软雅黑" panose="020B0503020204020204" pitchFamily="18" charset="-122"/>
              </a:rPr>
              <a:t>45,000</a:t>
            </a:r>
          </a:p>
          <a:p>
            <a:pPr>
              <a:lnSpc>
                <a:spcPts val="1700"/>
              </a:lnSpc>
              <a:tabLst>
                <a:tab pos="76200" algn="l"/>
                <a:tab pos="330200" algn="l"/>
              </a:tabLst>
            </a:pPr>
            <a:r>
              <a:rPr lang="en-US" altLang="zh-CN" sz="995" dirty="0">
                <a:solidFill>
                  <a:srgbClr val="000000"/>
                </a:solidFill>
                <a:latin typeface="微软雅黑" panose="020B0503020204020204" pitchFamily="18" charset="-122"/>
                <a:cs typeface="微软雅黑" panose="020B0503020204020204" pitchFamily="18" charset="-122"/>
              </a:rPr>
              <a:t>40,000</a:t>
            </a:r>
          </a:p>
          <a:p>
            <a:pPr>
              <a:lnSpc>
                <a:spcPts val="1700"/>
              </a:lnSpc>
              <a:tabLst>
                <a:tab pos="76200" algn="l"/>
                <a:tab pos="330200" algn="l"/>
              </a:tabLst>
            </a:pPr>
            <a:r>
              <a:rPr lang="en-US" altLang="zh-CN" sz="995" dirty="0">
                <a:solidFill>
                  <a:srgbClr val="000000"/>
                </a:solidFill>
                <a:latin typeface="微软雅黑" panose="020B0503020204020204" pitchFamily="18" charset="-122"/>
                <a:cs typeface="微软雅黑" panose="020B0503020204020204" pitchFamily="18" charset="-122"/>
              </a:rPr>
              <a:t>35,000</a:t>
            </a:r>
          </a:p>
          <a:p>
            <a:pPr>
              <a:lnSpc>
                <a:spcPts val="1700"/>
              </a:lnSpc>
              <a:tabLst>
                <a:tab pos="76200" algn="l"/>
                <a:tab pos="330200" algn="l"/>
              </a:tabLst>
            </a:pPr>
            <a:r>
              <a:rPr lang="en-US" altLang="zh-CN" sz="995" dirty="0">
                <a:solidFill>
                  <a:srgbClr val="000000"/>
                </a:solidFill>
                <a:latin typeface="微软雅黑" panose="020B0503020204020204" pitchFamily="18" charset="-122"/>
                <a:cs typeface="微软雅黑" panose="020B0503020204020204" pitchFamily="18" charset="-122"/>
              </a:rPr>
              <a:t>30,000</a:t>
            </a:r>
          </a:p>
          <a:p>
            <a:pPr>
              <a:lnSpc>
                <a:spcPts val="1700"/>
              </a:lnSpc>
              <a:tabLst>
                <a:tab pos="76200" algn="l"/>
                <a:tab pos="330200" algn="l"/>
              </a:tabLst>
            </a:pPr>
            <a:r>
              <a:rPr lang="en-US" altLang="zh-CN" sz="995" dirty="0">
                <a:solidFill>
                  <a:srgbClr val="000000"/>
                </a:solidFill>
                <a:latin typeface="微软雅黑" panose="020B0503020204020204" pitchFamily="18" charset="-122"/>
                <a:cs typeface="微软雅黑" panose="020B0503020204020204" pitchFamily="18" charset="-122"/>
              </a:rPr>
              <a:t>25,000</a:t>
            </a:r>
          </a:p>
          <a:p>
            <a:pPr>
              <a:lnSpc>
                <a:spcPts val="1700"/>
              </a:lnSpc>
              <a:tabLst>
                <a:tab pos="76200" algn="l"/>
                <a:tab pos="330200" algn="l"/>
              </a:tabLst>
            </a:pPr>
            <a:r>
              <a:rPr lang="en-US" altLang="zh-CN" sz="995" dirty="0">
                <a:solidFill>
                  <a:srgbClr val="000000"/>
                </a:solidFill>
                <a:latin typeface="微软雅黑" panose="020B0503020204020204" pitchFamily="18" charset="-122"/>
                <a:cs typeface="微软雅黑" panose="020B0503020204020204" pitchFamily="18" charset="-122"/>
              </a:rPr>
              <a:t>20,000</a:t>
            </a:r>
          </a:p>
          <a:p>
            <a:pPr>
              <a:lnSpc>
                <a:spcPts val="1700"/>
              </a:lnSpc>
              <a:tabLst>
                <a:tab pos="76200" algn="l"/>
                <a:tab pos="330200" algn="l"/>
              </a:tabLst>
            </a:pPr>
            <a:r>
              <a:rPr lang="en-US" altLang="zh-CN" sz="1000" dirty="0">
                <a:solidFill>
                  <a:srgbClr val="000000"/>
                </a:solidFill>
                <a:latin typeface="微软雅黑" panose="020B0503020204020204" pitchFamily="18" charset="-122"/>
                <a:cs typeface="微软雅黑" panose="020B0503020204020204" pitchFamily="18" charset="-122"/>
              </a:rPr>
              <a:t>15,000</a:t>
            </a:r>
          </a:p>
          <a:p>
            <a:pPr>
              <a:lnSpc>
                <a:spcPts val="1700"/>
              </a:lnSpc>
              <a:tabLst>
                <a:tab pos="76200" algn="l"/>
                <a:tab pos="330200" algn="l"/>
              </a:tabLst>
            </a:pPr>
            <a:r>
              <a:rPr lang="en-US" altLang="zh-CN" sz="995" dirty="0">
                <a:solidFill>
                  <a:srgbClr val="000000"/>
                </a:solidFill>
                <a:latin typeface="微软雅黑" panose="020B0503020204020204" pitchFamily="18" charset="-122"/>
                <a:cs typeface="微软雅黑" panose="020B0503020204020204" pitchFamily="18" charset="-122"/>
              </a:rPr>
              <a:t>10,000</a:t>
            </a:r>
          </a:p>
          <a:p>
            <a:pPr>
              <a:lnSpc>
                <a:spcPts val="1700"/>
              </a:lnSpc>
              <a:tabLst>
                <a:tab pos="76200" algn="l"/>
                <a:tab pos="330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5,000</a:t>
            </a:r>
          </a:p>
          <a:p>
            <a:pPr>
              <a:lnSpc>
                <a:spcPts val="1700"/>
              </a:lnSpc>
              <a:tabLst>
                <a:tab pos="76200" algn="l"/>
                <a:tab pos="3302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0</a:t>
            </a:r>
          </a:p>
        </p:txBody>
      </p:sp>
      <p:sp>
        <p:nvSpPr>
          <p:cNvPr id="4" name="TextBox 1"/>
          <p:cNvSpPr txBox="1"/>
          <p:nvPr/>
        </p:nvSpPr>
        <p:spPr>
          <a:xfrm>
            <a:off x="2819400" y="3594100"/>
            <a:ext cx="2921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2006</a:t>
            </a:r>
          </a:p>
        </p:txBody>
      </p:sp>
      <p:sp>
        <p:nvSpPr>
          <p:cNvPr id="5" name="TextBox 1"/>
          <p:cNvSpPr txBox="1"/>
          <p:nvPr/>
        </p:nvSpPr>
        <p:spPr>
          <a:xfrm>
            <a:off x="3492500" y="3594100"/>
            <a:ext cx="2921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2007</a:t>
            </a:r>
          </a:p>
        </p:txBody>
      </p:sp>
      <p:sp>
        <p:nvSpPr>
          <p:cNvPr id="6" name="TextBox 1"/>
          <p:cNvSpPr txBox="1"/>
          <p:nvPr/>
        </p:nvSpPr>
        <p:spPr>
          <a:xfrm>
            <a:off x="4152900" y="3594100"/>
            <a:ext cx="2921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2008</a:t>
            </a:r>
          </a:p>
        </p:txBody>
      </p:sp>
      <p:sp>
        <p:nvSpPr>
          <p:cNvPr id="7" name="TextBox 1"/>
          <p:cNvSpPr txBox="1"/>
          <p:nvPr/>
        </p:nvSpPr>
        <p:spPr>
          <a:xfrm>
            <a:off x="4813300" y="3594100"/>
            <a:ext cx="2921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2009</a:t>
            </a:r>
          </a:p>
        </p:txBody>
      </p:sp>
      <p:sp>
        <p:nvSpPr>
          <p:cNvPr id="8" name="TextBox 1"/>
          <p:cNvSpPr txBox="1"/>
          <p:nvPr/>
        </p:nvSpPr>
        <p:spPr>
          <a:xfrm>
            <a:off x="5486400" y="3594100"/>
            <a:ext cx="2921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2010</a:t>
            </a:r>
          </a:p>
        </p:txBody>
      </p:sp>
      <p:sp>
        <p:nvSpPr>
          <p:cNvPr id="9" name="TextBox 1"/>
          <p:cNvSpPr txBox="1"/>
          <p:nvPr/>
        </p:nvSpPr>
        <p:spPr>
          <a:xfrm>
            <a:off x="6146800" y="3594100"/>
            <a:ext cx="2921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2011</a:t>
            </a:r>
          </a:p>
        </p:txBody>
      </p:sp>
      <p:sp>
        <p:nvSpPr>
          <p:cNvPr id="10" name="TextBox 1"/>
          <p:cNvSpPr txBox="1"/>
          <p:nvPr/>
        </p:nvSpPr>
        <p:spPr>
          <a:xfrm>
            <a:off x="6819900" y="3594100"/>
            <a:ext cx="2921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2012</a:t>
            </a:r>
          </a:p>
        </p:txBody>
      </p:sp>
      <p:sp>
        <p:nvSpPr>
          <p:cNvPr id="11" name="TextBox 1"/>
          <p:cNvSpPr txBox="1"/>
          <p:nvPr/>
        </p:nvSpPr>
        <p:spPr>
          <a:xfrm>
            <a:off x="3467100" y="3898900"/>
            <a:ext cx="1003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年人均可支配收入</a:t>
            </a:r>
          </a:p>
        </p:txBody>
      </p:sp>
      <p:sp>
        <p:nvSpPr>
          <p:cNvPr id="12" name="TextBox 1"/>
          <p:cNvSpPr txBox="1"/>
          <p:nvPr/>
        </p:nvSpPr>
        <p:spPr>
          <a:xfrm>
            <a:off x="4826000" y="3898900"/>
            <a:ext cx="1003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年人均消费性支出</a:t>
            </a:r>
          </a:p>
        </p:txBody>
      </p:sp>
      <p:sp>
        <p:nvSpPr>
          <p:cNvPr id="13" name="TextBox 1"/>
          <p:cNvSpPr txBox="1"/>
          <p:nvPr/>
        </p:nvSpPr>
        <p:spPr>
          <a:xfrm>
            <a:off x="6172200" y="38989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增长率</a:t>
            </a:r>
          </a:p>
        </p:txBody>
      </p:sp>
      <p:sp>
        <p:nvSpPr>
          <p:cNvPr id="14" name="TextBox 1"/>
          <p:cNvSpPr txBox="1"/>
          <p:nvPr/>
        </p:nvSpPr>
        <p:spPr>
          <a:xfrm>
            <a:off x="6883400" y="38989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增长率</a:t>
            </a:r>
          </a:p>
        </p:txBody>
      </p:sp>
      <p:sp>
        <p:nvSpPr>
          <p:cNvPr id="15" name="TextBox 1"/>
          <p:cNvSpPr txBox="1"/>
          <p:nvPr/>
        </p:nvSpPr>
        <p:spPr>
          <a:xfrm>
            <a:off x="3149600" y="165100"/>
            <a:ext cx="5537200" cy="1155700"/>
          </a:xfrm>
          <a:prstGeom prst="rect">
            <a:avLst/>
          </a:prstGeom>
          <a:noFill/>
        </p:spPr>
        <p:txBody>
          <a:bodyPr wrap="none" lIns="0" tIns="0" rIns="0" rtlCol="0">
            <a:spAutoFit/>
          </a:bodyPr>
          <a:lstStyle/>
          <a:p>
            <a:pPr>
              <a:lnSpc>
                <a:spcPts val="2700"/>
              </a:lnSpc>
              <a:tabLst>
                <a:tab pos="2336800" algn="l"/>
                <a:tab pos="29591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深圳市宏观环境研究</a:t>
            </a:r>
          </a:p>
          <a:p>
            <a:pPr>
              <a:lnSpc>
                <a:spcPts val="1000"/>
              </a:lnSpc>
            </a:pPr>
            <a:endParaRPr lang="en-US" altLang="zh-CN" dirty="0"/>
          </a:p>
          <a:p>
            <a:pPr>
              <a:lnSpc>
                <a:spcPts val="2400"/>
              </a:lnSpc>
              <a:tabLst>
                <a:tab pos="2336800" algn="l"/>
                <a:tab pos="2959100" algn="l"/>
              </a:tabLst>
            </a:pPr>
            <a:r>
              <a:rPr lang="en-US" altLang="zh-CN" dirty="0"/>
              <a:t>		</a:t>
            </a:r>
            <a:r>
              <a:rPr lang="en-US" altLang="zh-CN" sz="1800" b="1" dirty="0">
                <a:solidFill>
                  <a:srgbClr val="0000FF"/>
                </a:solidFill>
                <a:latin typeface="微软雅黑" panose="020B0503020204020204" pitchFamily="18" charset="-122"/>
                <a:cs typeface="微软雅黑" panose="020B0503020204020204" pitchFamily="18" charset="-122"/>
              </a:rPr>
              <a:t>深圳居民消费力逐步提升</a:t>
            </a:r>
          </a:p>
          <a:p>
            <a:pPr>
              <a:lnSpc>
                <a:spcPts val="1000"/>
              </a:lnSpc>
            </a:pPr>
            <a:endParaRPr lang="en-US" altLang="zh-CN" dirty="0"/>
          </a:p>
          <a:p>
            <a:pPr>
              <a:lnSpc>
                <a:spcPts val="1900"/>
              </a:lnSpc>
              <a:tabLst>
                <a:tab pos="2336800" algn="l"/>
                <a:tab pos="2959100" algn="l"/>
              </a:tabLst>
            </a:pPr>
            <a:r>
              <a:rPr lang="en-US" altLang="zh-CN" sz="1200" b="1" dirty="0">
                <a:solidFill>
                  <a:srgbClr val="000000"/>
                </a:solidFill>
                <a:latin typeface="微软雅黑" panose="020B0503020204020204" pitchFamily="18" charset="-122"/>
                <a:cs typeface="微软雅黑" panose="020B0503020204020204" pitchFamily="18" charset="-122"/>
              </a:rPr>
              <a:t>2006</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2012年深圳人均可支配收入与人均消费支出</a:t>
            </a:r>
          </a:p>
        </p:txBody>
      </p:sp>
      <p:sp>
        <p:nvSpPr>
          <p:cNvPr id="16" name="TextBox 1"/>
          <p:cNvSpPr txBox="1"/>
          <p:nvPr/>
        </p:nvSpPr>
        <p:spPr>
          <a:xfrm>
            <a:off x="1016000" y="4330700"/>
            <a:ext cx="7632700" cy="2552700"/>
          </a:xfrm>
          <a:prstGeom prst="rect">
            <a:avLst/>
          </a:prstGeom>
          <a:noFill/>
        </p:spPr>
        <p:txBody>
          <a:bodyPr wrap="none" lIns="0" tIns="0" rIns="0" rtlCol="0">
            <a:spAutoFit/>
          </a:bodyPr>
          <a:lstStyle/>
          <a:p>
            <a:pPr>
              <a:lnSpc>
                <a:spcPts val="1300"/>
              </a:lnSpc>
              <a:tabLst>
                <a:tab pos="266700" algn="l"/>
                <a:tab pos="457200" algn="l"/>
                <a:tab pos="876300" algn="l"/>
                <a:tab pos="5702300" algn="l"/>
              </a:tabLst>
            </a:pPr>
            <a:r>
              <a:rPr lang="en-US" altLang="zh-CN" dirty="0"/>
              <a:t>			</a:t>
            </a:r>
            <a:r>
              <a:rPr lang="en-US" altLang="zh-CN" sz="1050" dirty="0">
                <a:solidFill>
                  <a:srgbClr val="000000"/>
                </a:solidFill>
                <a:latin typeface="微软雅黑" panose="020B0503020204020204" pitchFamily="18" charset="-122"/>
                <a:cs typeface="微软雅黑" panose="020B0503020204020204" pitchFamily="18" charset="-122"/>
              </a:rPr>
              <a:t>*从2005年开始，以600户常住户（户籍+非户籍）作为样本进行数据统计。</a:t>
            </a:r>
          </a:p>
          <a:p>
            <a:pPr>
              <a:lnSpc>
                <a:spcPts val="1000"/>
              </a:lnSpc>
            </a:pPr>
            <a:endParaRPr lang="en-US" altLang="zh-CN" dirty="0"/>
          </a:p>
          <a:p>
            <a:pPr>
              <a:lnSpc>
                <a:spcPts val="1000"/>
              </a:lnSpc>
            </a:pPr>
            <a:endParaRPr lang="en-US" altLang="zh-CN" dirty="0"/>
          </a:p>
          <a:p>
            <a:pPr>
              <a:lnSpc>
                <a:spcPts val="2300"/>
              </a:lnSpc>
              <a:tabLst>
                <a:tab pos="266700" algn="l"/>
                <a:tab pos="457200" algn="l"/>
                <a:tab pos="876300" algn="l"/>
                <a:tab pos="5702300" algn="l"/>
              </a:tabLst>
            </a:pPr>
            <a:r>
              <a:rPr lang="en-US" altLang="zh-CN" dirty="0"/>
              <a:t>	</a:t>
            </a: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近年来深圳居民的人均可支配收入和消费性支出保持稳步增长，2012年人均可支配收入与人</a:t>
            </a:r>
          </a:p>
          <a:p>
            <a:pPr>
              <a:lnSpc>
                <a:spcPts val="2000"/>
              </a:lnSpc>
              <a:tabLst>
                <a:tab pos="266700" algn="l"/>
                <a:tab pos="457200" algn="l"/>
                <a:tab pos="876300" algn="l"/>
                <a:tab pos="57023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均消费支出分别达到40,742和26,728元。</a:t>
            </a:r>
          </a:p>
          <a:p>
            <a:pPr>
              <a:lnSpc>
                <a:spcPts val="2000"/>
              </a:lnSpc>
              <a:tabLst>
                <a:tab pos="266700" algn="l"/>
                <a:tab pos="457200" algn="l"/>
                <a:tab pos="876300" algn="l"/>
                <a:tab pos="5702300" algn="l"/>
              </a:tabLst>
            </a:pPr>
            <a:r>
              <a:rPr lang="en-US" altLang="zh-CN" dirty="0"/>
              <a:t>	</a:t>
            </a: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但从增长率来看，人均可支配收入及消费性支出基本同步保持增长。在经济环境良性向好的</a:t>
            </a:r>
          </a:p>
          <a:p>
            <a:pPr>
              <a:lnSpc>
                <a:spcPts val="2000"/>
              </a:lnSpc>
              <a:tabLst>
                <a:tab pos="266700" algn="l"/>
                <a:tab pos="457200" algn="l"/>
                <a:tab pos="876300" algn="l"/>
                <a:tab pos="57023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前提下，</a:t>
            </a:r>
            <a:r>
              <a:rPr lang="en-US" altLang="zh-CN" sz="1405" b="1" dirty="0">
                <a:solidFill>
                  <a:srgbClr val="000000"/>
                </a:solidFill>
                <a:latin typeface="微软雅黑" panose="020B0503020204020204" pitchFamily="18" charset="-122"/>
                <a:cs typeface="微软雅黑" panose="020B0503020204020204" pitchFamily="18" charset="-122"/>
              </a:rPr>
              <a:t>随着居民收入的提高以及对生活品质的追求，使得深圳居民消费意愿增强，也显示</a:t>
            </a:r>
          </a:p>
          <a:p>
            <a:pPr>
              <a:lnSpc>
                <a:spcPts val="2000"/>
              </a:lnSpc>
              <a:tabLst>
                <a:tab pos="266700" algn="l"/>
                <a:tab pos="457200" algn="l"/>
                <a:tab pos="876300" algn="l"/>
                <a:tab pos="57023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了深圳消费者较强的消费力。</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266700" algn="l"/>
                <a:tab pos="457200" algn="l"/>
                <a:tab pos="876300" algn="l"/>
                <a:tab pos="5702300" algn="l"/>
              </a:tabLst>
            </a:pPr>
            <a:r>
              <a:rPr lang="en-US" altLang="zh-CN" dirty="0"/>
              <a:t>				</a:t>
            </a:r>
            <a:r>
              <a:rPr lang="en-US" altLang="zh-CN" sz="1050" dirty="0">
                <a:solidFill>
                  <a:srgbClr val="000000"/>
                </a:solidFill>
                <a:latin typeface="微软雅黑" panose="020B0503020204020204" pitchFamily="18" charset="-122"/>
                <a:cs typeface="微软雅黑" panose="020B0503020204020204" pitchFamily="18" charset="-122"/>
              </a:rPr>
              <a:t>资料来源：深圳市统计局</a:t>
            </a:r>
          </a:p>
          <a:p>
            <a:pPr>
              <a:lnSpc>
                <a:spcPts val="900"/>
              </a:lnSpc>
              <a:tabLst>
                <a:tab pos="266700" algn="l"/>
                <a:tab pos="457200" algn="l"/>
                <a:tab pos="876300" algn="l"/>
                <a:tab pos="5702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a:t>
            </a: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685800"/>
            <a:ext cx="457200" cy="9906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5778500" y="965200"/>
            <a:ext cx="2959100" cy="36957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5778500" y="4787900"/>
            <a:ext cx="2959100" cy="17526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129</a:t>
            </a:r>
          </a:p>
        </p:txBody>
      </p:sp>
      <p:sp>
        <p:nvSpPr>
          <p:cNvPr id="10" name="TextBox 1"/>
          <p:cNvSpPr txBox="1"/>
          <p:nvPr/>
        </p:nvSpPr>
        <p:spPr>
          <a:xfrm>
            <a:off x="6184900" y="76200"/>
            <a:ext cx="25019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p:txBody>
      </p:sp>
      <p:sp>
        <p:nvSpPr>
          <p:cNvPr id="11" name="TextBox 1"/>
          <p:cNvSpPr txBox="1"/>
          <p:nvPr/>
        </p:nvSpPr>
        <p:spPr>
          <a:xfrm>
            <a:off x="1409700" y="1054100"/>
            <a:ext cx="1143000" cy="241300"/>
          </a:xfrm>
          <a:prstGeom prst="rect">
            <a:avLst/>
          </a:prstGeom>
          <a:noFill/>
        </p:spPr>
        <p:txBody>
          <a:bodyPr wrap="none" lIns="0" tIns="0" rIns="0" rtlCol="0">
            <a:spAutoFit/>
          </a:bodyPr>
          <a:lstStyle/>
          <a:p>
            <a:pPr>
              <a:lnSpc>
                <a:spcPts val="1900"/>
              </a:lnSpc>
            </a:pPr>
            <a:r>
              <a:rPr lang="en-US" altLang="zh-CN" sz="1500" dirty="0">
                <a:solidFill>
                  <a:srgbClr val="000000"/>
                </a:solidFill>
                <a:latin typeface="微软雅黑" panose="020B0503020204020204" pitchFamily="18" charset="-122"/>
                <a:cs typeface="微软雅黑" panose="020B0503020204020204" pitchFamily="18" charset="-122"/>
              </a:rPr>
              <a:t>项目开发背景</a:t>
            </a:r>
          </a:p>
        </p:txBody>
      </p:sp>
      <p:sp>
        <p:nvSpPr>
          <p:cNvPr id="12" name="TextBox 1"/>
          <p:cNvSpPr txBox="1"/>
          <p:nvPr/>
        </p:nvSpPr>
        <p:spPr>
          <a:xfrm>
            <a:off x="1346200" y="1739900"/>
            <a:ext cx="4114800" cy="10287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利物浦是英国北部最重要的港口城市，也是英国传</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统的经济重要城市。上世纪90年代，随着临近的工业</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城市曼彻斯特的崛起，利物浦的经济地位受到了前所</a:t>
            </a:r>
          </a:p>
          <a:p>
            <a:pPr>
              <a:lnSpc>
                <a:spcPts val="2000"/>
              </a:lnSpc>
            </a:pPr>
            <a:r>
              <a:rPr lang="en-US" altLang="zh-CN" sz="1405" dirty="0">
                <a:solidFill>
                  <a:srgbClr val="000000"/>
                </a:solidFill>
                <a:latin typeface="微软雅黑" panose="020B0503020204020204" pitchFamily="18" charset="-122"/>
                <a:cs typeface="微软雅黑" panose="020B0503020204020204" pitchFamily="18" charset="-122"/>
              </a:rPr>
              <a:t>未有的冲击。</a:t>
            </a:r>
          </a:p>
        </p:txBody>
      </p:sp>
      <p:sp>
        <p:nvSpPr>
          <p:cNvPr id="13" name="TextBox 1"/>
          <p:cNvSpPr txBox="1"/>
          <p:nvPr/>
        </p:nvSpPr>
        <p:spPr>
          <a:xfrm>
            <a:off x="1346200" y="2857500"/>
            <a:ext cx="4089400" cy="23622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1999年利物浦政府决定对位于市中心处于闲置状态</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的天堂街Paradise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Street区域（Liverpool</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One的前</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身）进行全面改造。该区域包括了Chavasse公园、</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公交车站、停车场、BBC电台及大面积的荒地。</a:t>
            </a:r>
          </a:p>
          <a:p>
            <a:pPr>
              <a:lnSpc>
                <a:spcPts val="21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项目由高富诺集团开发。整个项目占地17万平方</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米，包括14万平方米的商业、600间公寓、两家酒</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店、办公楼、5英亩的公园和公交枢纽中心，成为</a:t>
            </a:r>
            <a:r>
              <a:rPr lang="en-US" altLang="zh-CN" sz="1405" b="1" dirty="0">
                <a:solidFill>
                  <a:srgbClr val="000000"/>
                </a:solidFill>
                <a:latin typeface="微软雅黑" panose="020B0503020204020204" pitchFamily="18" charset="-122"/>
                <a:cs typeface="微软雅黑" panose="020B0503020204020204" pitchFamily="18" charset="-122"/>
              </a:rPr>
              <a:t>欧</a:t>
            </a:r>
          </a:p>
          <a:p>
            <a:pPr>
              <a:lnSpc>
                <a:spcPts val="2100"/>
              </a:lnSpc>
            </a:pPr>
            <a:r>
              <a:rPr lang="en-US" altLang="zh-CN" sz="1405" b="1" dirty="0">
                <a:solidFill>
                  <a:srgbClr val="000000"/>
                </a:solidFill>
                <a:latin typeface="微软雅黑" panose="020B0503020204020204" pitchFamily="18" charset="-122"/>
                <a:cs typeface="微软雅黑" panose="020B0503020204020204" pitchFamily="18" charset="-122"/>
              </a:rPr>
              <a:t>洲最大的城中心旧城改造项目，也肩负起振兴利物浦</a:t>
            </a:r>
          </a:p>
          <a:p>
            <a:pPr>
              <a:lnSpc>
                <a:spcPts val="2100"/>
              </a:lnSpc>
            </a:pPr>
            <a:r>
              <a:rPr lang="en-US" altLang="zh-CN" sz="1405" b="1" dirty="0">
                <a:solidFill>
                  <a:srgbClr val="000000"/>
                </a:solidFill>
                <a:latin typeface="微软雅黑" panose="020B0503020204020204" pitchFamily="18" charset="-122"/>
                <a:cs typeface="微软雅黑" panose="020B0503020204020204" pitchFamily="18" charset="-122"/>
              </a:rPr>
              <a:t>城市发展的重任。</a:t>
            </a:r>
          </a:p>
        </p:txBody>
      </p:sp>
      <p:sp>
        <p:nvSpPr>
          <p:cNvPr id="14" name="TextBox 1"/>
          <p:cNvSpPr txBox="1"/>
          <p:nvPr/>
        </p:nvSpPr>
        <p:spPr>
          <a:xfrm>
            <a:off x="1346200" y="5181600"/>
            <a:ext cx="34925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Liverpool</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One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的成功开发不仅大大提升了</a:t>
            </a:r>
          </a:p>
        </p:txBody>
      </p:sp>
      <p:sp>
        <p:nvSpPr>
          <p:cNvPr id="15" name="TextBox 1"/>
          <p:cNvSpPr txBox="1"/>
          <p:nvPr/>
        </p:nvSpPr>
        <p:spPr>
          <a:xfrm>
            <a:off x="1346200" y="5448300"/>
            <a:ext cx="4064000" cy="4953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Liverpool当地的经济，并使得Liverpool成为英国五</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大最受欢迎的零售目的地之一。</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269990" y="1914525"/>
            <a:ext cx="2334514" cy="2451100"/>
          </a:xfrm>
          <a:custGeom>
            <a:avLst/>
            <a:gdLst>
              <a:gd name="connsiteX0" fmla="*/ 1108964 w 2334514"/>
              <a:gd name="connsiteY0" fmla="*/ 0 h 2451100"/>
              <a:gd name="connsiteX1" fmla="*/ 2334514 w 2334514"/>
              <a:gd name="connsiteY1" fmla="*/ 1225550 h 2451100"/>
              <a:gd name="connsiteX2" fmla="*/ 1108964 w 2334514"/>
              <a:gd name="connsiteY2" fmla="*/ 2451100 h 2451100"/>
              <a:gd name="connsiteX3" fmla="*/ 0 w 2334514"/>
              <a:gd name="connsiteY3" fmla="*/ 1747392 h 2451100"/>
              <a:gd name="connsiteX4" fmla="*/ 1108964 w 2334514"/>
              <a:gd name="connsiteY4" fmla="*/ 1225550 h 2451100"/>
              <a:gd name="connsiteX5" fmla="*/ 1108964 w 2334514"/>
              <a:gd name="connsiteY5" fmla="*/ 0 h 24511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334514" h="2451100">
                <a:moveTo>
                  <a:pt x="1108964" y="0"/>
                </a:moveTo>
                <a:cubicBezTo>
                  <a:pt x="1785746" y="0"/>
                  <a:pt x="2334514" y="548767"/>
                  <a:pt x="2334514" y="1225550"/>
                </a:cubicBezTo>
                <a:cubicBezTo>
                  <a:pt x="2334514" y="1902459"/>
                  <a:pt x="1785746" y="2451100"/>
                  <a:pt x="1108964" y="2451100"/>
                </a:cubicBezTo>
                <a:cubicBezTo>
                  <a:pt x="634238" y="2451100"/>
                  <a:pt x="202183" y="2176907"/>
                  <a:pt x="0" y="1747392"/>
                </a:cubicBezTo>
                <a:lnTo>
                  <a:pt x="1108964" y="1225550"/>
                </a:lnTo>
                <a:lnTo>
                  <a:pt x="1108964"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153396" y="2483357"/>
            <a:ext cx="1225557" cy="1178560"/>
          </a:xfrm>
          <a:custGeom>
            <a:avLst/>
            <a:gdLst>
              <a:gd name="connsiteX0" fmla="*/ 116593 w 1225557"/>
              <a:gd name="connsiteY0" fmla="*/ 1178560 h 1178560"/>
              <a:gd name="connsiteX1" fmla="*/ 190761 w 1225557"/>
              <a:gd name="connsiteY1" fmla="*/ 0 h 1178560"/>
              <a:gd name="connsiteX2" fmla="*/ 1225557 w 1225557"/>
              <a:gd name="connsiteY2" fmla="*/ 656717 h 1178560"/>
              <a:gd name="connsiteX3" fmla="*/ 116593 w 1225557"/>
              <a:gd name="connsiteY3" fmla="*/ 1178560 h 1178560"/>
            </a:gdLst>
            <a:ahLst/>
            <a:cxnLst>
              <a:cxn ang="0">
                <a:pos x="connsiteX0" y="connsiteY0"/>
              </a:cxn>
              <a:cxn ang="1">
                <a:pos x="connsiteX1" y="connsiteY1"/>
              </a:cxn>
              <a:cxn ang="2">
                <a:pos x="connsiteX2" y="connsiteY2"/>
              </a:cxn>
              <a:cxn ang="3">
                <a:pos x="connsiteX3" y="connsiteY3"/>
              </a:cxn>
            </a:cxnLst>
            <a:rect l="l" t="t" r="r" b="b"/>
            <a:pathLst>
              <a:path w="1225557" h="1178560">
                <a:moveTo>
                  <a:pt x="116593" y="1178560"/>
                </a:moveTo>
                <a:cubicBezTo>
                  <a:pt x="-61968" y="798957"/>
                  <a:pt x="-34028" y="354330"/>
                  <a:pt x="190761" y="0"/>
                </a:cubicBezTo>
                <a:lnTo>
                  <a:pt x="1225557" y="656717"/>
                </a:lnTo>
                <a:lnTo>
                  <a:pt x="116593" y="1178560"/>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344158" y="2000630"/>
            <a:ext cx="1034796" cy="1139444"/>
          </a:xfrm>
          <a:custGeom>
            <a:avLst/>
            <a:gdLst>
              <a:gd name="connsiteX0" fmla="*/ 0 w 1034796"/>
              <a:gd name="connsiteY0" fmla="*/ 482726 h 1139444"/>
              <a:gd name="connsiteX1" fmla="*/ 583691 w 1034796"/>
              <a:gd name="connsiteY1" fmla="*/ 0 h 1139444"/>
              <a:gd name="connsiteX2" fmla="*/ 1034796 w 1034796"/>
              <a:gd name="connsiteY2" fmla="*/ 1139444 h 1139444"/>
              <a:gd name="connsiteX3" fmla="*/ 0 w 1034796"/>
              <a:gd name="connsiteY3" fmla="*/ 482726 h 1139444"/>
            </a:gdLst>
            <a:ahLst/>
            <a:cxnLst>
              <a:cxn ang="0">
                <a:pos x="connsiteX0" y="connsiteY0"/>
              </a:cxn>
              <a:cxn ang="1">
                <a:pos x="connsiteX1" y="connsiteY1"/>
              </a:cxn>
              <a:cxn ang="2">
                <a:pos x="connsiteX2" y="connsiteY2"/>
              </a:cxn>
              <a:cxn ang="3">
                <a:pos x="connsiteX3" y="connsiteY3"/>
              </a:cxn>
            </a:cxnLst>
            <a:rect l="l" t="t" r="r" b="b"/>
            <a:pathLst>
              <a:path w="1034796" h="1139444">
                <a:moveTo>
                  <a:pt x="0" y="482726"/>
                </a:moveTo>
                <a:cubicBezTo>
                  <a:pt x="138683" y="264286"/>
                  <a:pt x="343026" y="95250"/>
                  <a:pt x="583691" y="0"/>
                </a:cubicBezTo>
                <a:lnTo>
                  <a:pt x="1034796" y="1139444"/>
                </a:lnTo>
                <a:lnTo>
                  <a:pt x="0" y="482726"/>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927850" y="1914525"/>
            <a:ext cx="451104" cy="1225550"/>
          </a:xfrm>
          <a:custGeom>
            <a:avLst/>
            <a:gdLst>
              <a:gd name="connsiteX0" fmla="*/ 0 w 451104"/>
              <a:gd name="connsiteY0" fmla="*/ 86105 h 1225550"/>
              <a:gd name="connsiteX1" fmla="*/ 451104 w 451104"/>
              <a:gd name="connsiteY1" fmla="*/ 0 h 1225550"/>
              <a:gd name="connsiteX2" fmla="*/ 451104 w 451104"/>
              <a:gd name="connsiteY2" fmla="*/ 1225550 h 1225550"/>
              <a:gd name="connsiteX3" fmla="*/ 0 w 451104"/>
              <a:gd name="connsiteY3" fmla="*/ 86105 h 1225550"/>
            </a:gdLst>
            <a:ahLst/>
            <a:cxnLst>
              <a:cxn ang="0">
                <a:pos x="connsiteX0" y="connsiteY0"/>
              </a:cxn>
              <a:cxn ang="1">
                <a:pos x="connsiteX1" y="connsiteY1"/>
              </a:cxn>
              <a:cxn ang="2">
                <a:pos x="connsiteX2" y="connsiteY2"/>
              </a:cxn>
              <a:cxn ang="3">
                <a:pos x="connsiteX3" y="connsiteY3"/>
              </a:cxn>
            </a:cxnLst>
            <a:rect l="l" t="t" r="r" b="b"/>
            <a:pathLst>
              <a:path w="451104" h="1225550">
                <a:moveTo>
                  <a:pt x="0" y="86105"/>
                </a:moveTo>
                <a:cubicBezTo>
                  <a:pt x="143509" y="29210"/>
                  <a:pt x="296671" y="0"/>
                  <a:pt x="451104" y="0"/>
                </a:cubicBezTo>
                <a:lnTo>
                  <a:pt x="451104" y="1225550"/>
                </a:lnTo>
                <a:lnTo>
                  <a:pt x="0" y="86105"/>
                </a:lnTo>
              </a:path>
            </a:pathLst>
          </a:custGeom>
          <a:solidFill>
            <a:srgbClr val="8064A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612900" y="5067300"/>
            <a:ext cx="2146300" cy="15748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4051300" y="5067300"/>
            <a:ext cx="2260600" cy="15494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6616700" y="5067300"/>
            <a:ext cx="2032000" cy="1549400"/>
          </a:xfrm>
          <a:prstGeom prst="rect">
            <a:avLst/>
          </a:prstGeom>
          <a:noFill/>
        </p:spPr>
      </p:pic>
      <p:graphicFrame>
        <p:nvGraphicFramePr>
          <p:cNvPr id="13" name="表格 4"/>
          <p:cNvGraphicFramePr>
            <a:graphicFrameLocks noGrp="1"/>
          </p:cNvGraphicFramePr>
          <p:nvPr/>
        </p:nvGraphicFramePr>
        <p:xfrm>
          <a:off x="1202004" y="1340738"/>
          <a:ext cx="4306112" cy="3600450"/>
        </p:xfrm>
        <a:graphic>
          <a:graphicData uri="http://schemas.openxmlformats.org/drawingml/2006/table">
            <a:tbl>
              <a:tblPr/>
              <a:tblGrid>
                <a:gridCol w="1032433">
                  <a:extLst>
                    <a:ext uri="{9D8B030D-6E8A-4147-A177-3AD203B41FA5}">
                      <a16:colId xmlns:a16="http://schemas.microsoft.com/office/drawing/2014/main" val="20000"/>
                    </a:ext>
                  </a:extLst>
                </a:gridCol>
                <a:gridCol w="3273678">
                  <a:extLst>
                    <a:ext uri="{9D8B030D-6E8A-4147-A177-3AD203B41FA5}">
                      <a16:colId xmlns:a16="http://schemas.microsoft.com/office/drawing/2014/main" val="20001"/>
                    </a:ext>
                  </a:extLst>
                </a:gridCol>
              </a:tblGrid>
              <a:tr h="256413">
                <a:tc>
                  <a:txBody>
                    <a:bodyPr/>
                    <a:lstStyle/>
                    <a:p>
                      <a:pPr algn="l"/>
                      <a:r>
                        <a:rPr lang="en-US" altLang="zh-CN" sz="1055" b="1" dirty="0">
                          <a:solidFill>
                            <a:srgbClr val="FFFFFF"/>
                          </a:solidFill>
                          <a:latin typeface="微软雅黑" panose="020B0503020204020204" pitchFamily="18" charset="-122"/>
                          <a:cs typeface="微软雅黑" panose="020B0503020204020204" pitchFamily="18" charset="-122"/>
                        </a:rPr>
                        <a:t>地理位置</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006B5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利物浦市中心</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56412">
                <a:tc>
                  <a:txBody>
                    <a:bodyPr/>
                    <a:lstStyle/>
                    <a:p>
                      <a:pPr algn="l"/>
                      <a:r>
                        <a:rPr lang="en-US" altLang="zh-CN" sz="1055" b="1" dirty="0">
                          <a:solidFill>
                            <a:srgbClr val="FFFFFF"/>
                          </a:solidFill>
                          <a:latin typeface="微软雅黑" panose="020B0503020204020204" pitchFamily="18" charset="-122"/>
                          <a:cs typeface="微软雅黑" panose="020B0503020204020204" pitchFamily="18" charset="-122"/>
                        </a:rPr>
                        <a:t>占地</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42公顷</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6986">
                <a:tc>
                  <a:txBody>
                    <a:bodyPr/>
                    <a:lstStyle/>
                    <a:p>
                      <a:pPr algn="l"/>
                      <a:r>
                        <a:rPr lang="en-US" altLang="zh-CN" sz="1055" b="1" dirty="0">
                          <a:solidFill>
                            <a:srgbClr val="FFFFFF"/>
                          </a:solidFill>
                          <a:latin typeface="微软雅黑" panose="020B0503020204020204" pitchFamily="18" charset="-122"/>
                          <a:cs typeface="微软雅黑" panose="020B0503020204020204" pitchFamily="18" charset="-122"/>
                        </a:rPr>
                        <a:t>总建筑面积</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234,000平方米</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00175">
                <a:tc>
                  <a:txBody>
                    <a:bodyPr/>
                    <a:lstStyle/>
                    <a:p>
                      <a:pPr algn="l"/>
                      <a:r>
                        <a:rPr lang="en-US" altLang="zh-CN" sz="1055" b="1" dirty="0">
                          <a:solidFill>
                            <a:srgbClr val="FFFFFF"/>
                          </a:solidFill>
                          <a:latin typeface="微软雅黑" panose="020B0503020204020204" pitchFamily="18" charset="-122"/>
                          <a:cs typeface="微软雅黑" panose="020B0503020204020204" pitchFamily="18" charset="-122"/>
                        </a:rPr>
                        <a:t>物业类型组合</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l"/>
                      <a:r>
                        <a:rPr lang="en-US" altLang="zh-CN" sz="530" dirty="0">
                          <a:solidFill>
                            <a:srgbClr val="000000"/>
                          </a:solidFill>
                          <a:latin typeface="Wingdings" panose="05000000000000000000" pitchFamily="18" charset="0"/>
                          <a:cs typeface="Wingdings" panose="05000000000000000000" pitchFamily="18" charset="0"/>
                        </a:rPr>
                        <a:t></a:t>
                      </a:r>
                      <a:r>
                        <a:rPr lang="en-US" altLang="zh-CN" sz="1055" dirty="0">
                          <a:solidFill>
                            <a:srgbClr val="000000"/>
                          </a:solidFill>
                          <a:latin typeface="微软雅黑" panose="020B0503020204020204" pitchFamily="18" charset="-122"/>
                          <a:cs typeface="微软雅黑" panose="020B0503020204020204" pitchFamily="18" charset="-122"/>
                        </a:rPr>
                        <a:t>娱乐休闲–21,500平方米</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530" dirty="0">
                          <a:solidFill>
                            <a:srgbClr val="000000"/>
                          </a:solidFill>
                          <a:latin typeface="Wingdings" panose="05000000000000000000" pitchFamily="18" charset="0"/>
                          <a:cs typeface="Wingdings" panose="05000000000000000000" pitchFamily="18" charset="0"/>
                        </a:rPr>
                        <a:t></a:t>
                      </a:r>
                      <a:r>
                        <a:rPr lang="en-US" altLang="zh-CN" sz="1055" dirty="0">
                          <a:solidFill>
                            <a:srgbClr val="000000"/>
                          </a:solidFill>
                          <a:latin typeface="微软雅黑" panose="020B0503020204020204" pitchFamily="18" charset="-122"/>
                          <a:cs typeface="微软雅黑" panose="020B0503020204020204" pitchFamily="18" charset="-122"/>
                        </a:rPr>
                        <a:t>商业零售–154,000平方米</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530" dirty="0">
                          <a:solidFill>
                            <a:srgbClr val="000000"/>
                          </a:solidFill>
                          <a:latin typeface="Wingdings" panose="05000000000000000000" pitchFamily="18" charset="0"/>
                          <a:cs typeface="Wingdings" panose="05000000000000000000" pitchFamily="18" charset="0"/>
                        </a:rPr>
                        <a:t></a:t>
                      </a:r>
                      <a:r>
                        <a:rPr lang="en-US" altLang="zh-CN" sz="1055" dirty="0">
                          <a:solidFill>
                            <a:srgbClr val="000000"/>
                          </a:solidFill>
                          <a:latin typeface="微软雅黑" panose="020B0503020204020204" pitchFamily="18" charset="-122"/>
                          <a:cs typeface="微软雅黑" panose="020B0503020204020204" pitchFamily="18" charset="-122"/>
                        </a:rPr>
                        <a:t>办公楼–7,411平方米</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530" dirty="0">
                          <a:solidFill>
                            <a:srgbClr val="000000"/>
                          </a:solidFill>
                          <a:latin typeface="Wingdings" panose="05000000000000000000" pitchFamily="18" charset="0"/>
                          <a:cs typeface="Wingdings" panose="05000000000000000000" pitchFamily="18" charset="0"/>
                        </a:rPr>
                        <a:t></a:t>
                      </a:r>
                      <a:r>
                        <a:rPr lang="en-US" altLang="zh-CN" sz="1055" dirty="0">
                          <a:solidFill>
                            <a:srgbClr val="000000"/>
                          </a:solidFill>
                          <a:latin typeface="微软雅黑" panose="020B0503020204020204" pitchFamily="18" charset="-122"/>
                          <a:cs typeface="微软雅黑" panose="020B0503020204020204" pitchFamily="18" charset="-122"/>
                        </a:rPr>
                        <a:t>住宅–超过600间公寓</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530" dirty="0">
                          <a:solidFill>
                            <a:srgbClr val="000000"/>
                          </a:solidFill>
                          <a:latin typeface="Wingdings" panose="05000000000000000000" pitchFamily="18" charset="0"/>
                          <a:cs typeface="Wingdings" panose="05000000000000000000" pitchFamily="18" charset="0"/>
                        </a:rPr>
                        <a:t></a:t>
                      </a:r>
                      <a:r>
                        <a:rPr lang="en-US" altLang="zh-CN" sz="1055" dirty="0">
                          <a:solidFill>
                            <a:srgbClr val="000000"/>
                          </a:solidFill>
                          <a:latin typeface="微软雅黑" panose="020B0503020204020204" pitchFamily="18" charset="-122"/>
                          <a:cs typeface="微软雅黑" panose="020B0503020204020204" pitchFamily="18" charset="-122"/>
                        </a:rPr>
                        <a:t>酒店–TheHilton&amp;Novotel</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56413">
                <a:tc>
                  <a:txBody>
                    <a:bodyPr/>
                    <a:lstStyle/>
                    <a:p>
                      <a:pPr algn="l"/>
                      <a:r>
                        <a:rPr lang="en-US" altLang="zh-CN" sz="1055" b="1" dirty="0">
                          <a:solidFill>
                            <a:srgbClr val="FFFFFF"/>
                          </a:solidFill>
                          <a:latin typeface="微软雅黑" panose="020B0503020204020204" pitchFamily="18" charset="-122"/>
                          <a:cs typeface="微软雅黑" panose="020B0503020204020204" pitchFamily="18" charset="-122"/>
                        </a:rPr>
                        <a:t>竣工日期</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2008年</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56413">
                <a:tc>
                  <a:txBody>
                    <a:bodyPr/>
                    <a:lstStyle/>
                    <a:p>
                      <a:pPr algn="l"/>
                      <a:r>
                        <a:rPr lang="en-US" altLang="zh-CN" sz="1055" b="1" dirty="0">
                          <a:solidFill>
                            <a:srgbClr val="FFFFFF"/>
                          </a:solidFill>
                          <a:latin typeface="微软雅黑" panose="020B0503020204020204" pitchFamily="18" charset="-122"/>
                          <a:cs typeface="微软雅黑" panose="020B0503020204020204" pitchFamily="18" charset="-122"/>
                        </a:rPr>
                        <a:t>开发商</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高富诺集团GrosvenorGroup</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897635">
                <a:tc>
                  <a:txBody>
                    <a:bodyPr/>
                    <a:lstStyle/>
                    <a:p>
                      <a:pPr algn="l"/>
                      <a:r>
                        <a:rPr lang="en-US" altLang="zh-CN" sz="1055" b="1" dirty="0">
                          <a:solidFill>
                            <a:srgbClr val="FFFFFF"/>
                          </a:solidFill>
                          <a:latin typeface="微软雅黑" panose="020B0503020204020204" pitchFamily="18" charset="-122"/>
                          <a:cs typeface="微软雅黑" panose="020B0503020204020204" pitchFamily="18" charset="-122"/>
                        </a:rPr>
                        <a:t>交通可达性</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006B5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LiverpoolOne临近公交换乘枢纽，坐拥两大公交站点</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LiverpoolOne车站和QueenSquare车站；各大火车</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站毗邻该项目：JamesStreet、Moorfields、,Lime</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Street和Central火车站。</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14" name="TextBox 1"/>
          <p:cNvSpPr txBox="1"/>
          <p:nvPr/>
        </p:nvSpPr>
        <p:spPr>
          <a:xfrm>
            <a:off x="1016000" y="3035300"/>
            <a:ext cx="7162800" cy="3886200"/>
          </a:xfrm>
          <a:prstGeom prst="rect">
            <a:avLst/>
          </a:prstGeom>
          <a:noFill/>
        </p:spPr>
        <p:txBody>
          <a:bodyPr wrap="none" lIns="0" tIns="0" rIns="0" rtlCol="0">
            <a:spAutoFit/>
          </a:bodyPr>
          <a:lstStyle/>
          <a:p>
            <a:pPr>
              <a:lnSpc>
                <a:spcPts val="1100"/>
              </a:lnSpc>
              <a:tabLst>
                <a:tab pos="5207000" algn="l"/>
                <a:tab pos="5219700" algn="l"/>
                <a:tab pos="6362700" algn="l"/>
                <a:tab pos="6642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餐饮</a:t>
            </a:r>
          </a:p>
          <a:p>
            <a:pPr>
              <a:lnSpc>
                <a:spcPts val="1500"/>
              </a:lnSpc>
              <a:tabLst>
                <a:tab pos="5207000" algn="l"/>
                <a:tab pos="5219700" algn="l"/>
                <a:tab pos="6362700" algn="l"/>
                <a:tab pos="6642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16%</a:t>
            </a:r>
          </a:p>
          <a:p>
            <a:pPr>
              <a:lnSpc>
                <a:spcPts val="2100"/>
              </a:lnSpc>
              <a:tabLst>
                <a:tab pos="5207000" algn="l"/>
                <a:tab pos="5219700" algn="l"/>
                <a:tab pos="6362700" algn="l"/>
                <a:tab pos="6642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零售（含百货）</a:t>
            </a:r>
          </a:p>
          <a:p>
            <a:pPr>
              <a:lnSpc>
                <a:spcPts val="1500"/>
              </a:lnSpc>
              <a:tabLst>
                <a:tab pos="5207000" algn="l"/>
                <a:tab pos="5219700" algn="l"/>
                <a:tab pos="6362700" algn="l"/>
                <a:tab pos="6642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68%</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5207000" algn="l"/>
                <a:tab pos="5219700" algn="l"/>
                <a:tab pos="6362700" algn="l"/>
                <a:tab pos="6642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130</a:t>
            </a:r>
          </a:p>
        </p:txBody>
      </p:sp>
      <p:sp>
        <p:nvSpPr>
          <p:cNvPr id="15" name="TextBox 1"/>
          <p:cNvSpPr txBox="1"/>
          <p:nvPr/>
        </p:nvSpPr>
        <p:spPr>
          <a:xfrm>
            <a:off x="6223000" y="2044700"/>
            <a:ext cx="457200" cy="342900"/>
          </a:xfrm>
          <a:prstGeom prst="rect">
            <a:avLst/>
          </a:prstGeom>
          <a:noFill/>
        </p:spPr>
        <p:txBody>
          <a:bodyPr wrap="none" lIns="0" tIns="0" rIns="0" rtlCol="0">
            <a:spAutoFit/>
          </a:bodyPr>
          <a:lstStyle/>
          <a:p>
            <a:pPr>
              <a:lnSpc>
                <a:spcPts val="1100"/>
              </a:lnSpc>
              <a:tabLst>
                <a:tab pos="114300" algn="l"/>
              </a:tabLst>
            </a:pPr>
            <a:r>
              <a:rPr lang="en-US" altLang="zh-CN" sz="900" dirty="0">
                <a:solidFill>
                  <a:srgbClr val="000000"/>
                </a:solidFill>
                <a:latin typeface="微软雅黑" panose="020B0503020204020204" pitchFamily="18" charset="-122"/>
                <a:cs typeface="微软雅黑" panose="020B0503020204020204" pitchFamily="18" charset="-122"/>
              </a:rPr>
              <a:t>休闲娱乐</a:t>
            </a:r>
          </a:p>
          <a:p>
            <a:pPr>
              <a:lnSpc>
                <a:spcPts val="1500"/>
              </a:lnSpc>
              <a:tabLst>
                <a:tab pos="114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10%</a:t>
            </a:r>
          </a:p>
        </p:txBody>
      </p:sp>
      <p:sp>
        <p:nvSpPr>
          <p:cNvPr id="16" name="TextBox 1"/>
          <p:cNvSpPr txBox="1"/>
          <p:nvPr/>
        </p:nvSpPr>
        <p:spPr>
          <a:xfrm>
            <a:off x="7112000" y="1993900"/>
            <a:ext cx="228600" cy="342900"/>
          </a:xfrm>
          <a:prstGeom prst="rect">
            <a:avLst/>
          </a:prstGeom>
          <a:noFill/>
        </p:spPr>
        <p:txBody>
          <a:bodyPr wrap="none" lIns="0" tIns="0" rIns="0" rtlCol="0">
            <a:spAutoFit/>
          </a:bodyPr>
          <a:lstStyle/>
          <a:p>
            <a:pPr>
              <a:lnSpc>
                <a:spcPts val="1100"/>
              </a:lnSpc>
              <a:tabLst>
                <a:tab pos="25400" algn="l"/>
              </a:tabLst>
            </a:pPr>
            <a:r>
              <a:rPr lang="en-US" altLang="zh-CN" sz="900" dirty="0">
                <a:solidFill>
                  <a:srgbClr val="000000"/>
                </a:solidFill>
                <a:latin typeface="微软雅黑" panose="020B0503020204020204" pitchFamily="18" charset="-122"/>
                <a:cs typeface="微软雅黑" panose="020B0503020204020204" pitchFamily="18" charset="-122"/>
              </a:rPr>
              <a:t>护理</a:t>
            </a:r>
          </a:p>
          <a:p>
            <a:pPr>
              <a:lnSpc>
                <a:spcPts val="1500"/>
              </a:lnSpc>
              <a:tabLst>
                <a:tab pos="25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6%</a:t>
            </a:r>
          </a:p>
        </p:txBody>
      </p:sp>
      <p:sp>
        <p:nvSpPr>
          <p:cNvPr id="17" name="TextBox 1"/>
          <p:cNvSpPr txBox="1"/>
          <p:nvPr/>
        </p:nvSpPr>
        <p:spPr>
          <a:xfrm>
            <a:off x="1549400" y="127000"/>
            <a:ext cx="7137400" cy="1866900"/>
          </a:xfrm>
          <a:prstGeom prst="rect">
            <a:avLst/>
          </a:prstGeom>
          <a:noFill/>
        </p:spPr>
        <p:txBody>
          <a:bodyPr wrap="none" lIns="0" tIns="0" rIns="0" rtlCol="0">
            <a:spAutoFit/>
          </a:bodyPr>
          <a:lstStyle/>
          <a:p>
            <a:pPr>
              <a:lnSpc>
                <a:spcPts val="3600"/>
              </a:lnSpc>
              <a:tabLst>
                <a:tab pos="4635500" algn="l"/>
                <a:tab pos="5308600" algn="l"/>
                <a:tab pos="53467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1000"/>
              </a:lnSpc>
            </a:pPr>
            <a:endParaRPr lang="en-US" altLang="zh-CN" dirty="0"/>
          </a:p>
          <a:p>
            <a:pPr>
              <a:lnSpc>
                <a:spcPts val="2800"/>
              </a:lnSpc>
              <a:tabLst>
                <a:tab pos="4635500" algn="l"/>
                <a:tab pos="5308600" algn="l"/>
                <a:tab pos="5346700" algn="l"/>
              </a:tabLst>
            </a:pPr>
            <a:r>
              <a:rPr lang="en-US" altLang="zh-CN" sz="1800" dirty="0">
                <a:solidFill>
                  <a:srgbClr val="000000"/>
                </a:solidFill>
                <a:latin typeface="微软雅黑" panose="020B0503020204020204" pitchFamily="18" charset="-122"/>
                <a:cs typeface="微软雅黑" panose="020B0503020204020204" pitchFamily="18" charset="-122"/>
              </a:rPr>
              <a:t>项目基本信息</a:t>
            </a:r>
          </a:p>
          <a:p>
            <a:pPr>
              <a:lnSpc>
                <a:spcPts val="1000"/>
              </a:lnSpc>
            </a:pPr>
            <a:endParaRPr lang="en-US" altLang="zh-CN" dirty="0"/>
          </a:p>
          <a:p>
            <a:pPr>
              <a:lnSpc>
                <a:spcPts val="2200"/>
              </a:lnSpc>
              <a:tabLst>
                <a:tab pos="4635500" algn="l"/>
                <a:tab pos="5308600" algn="l"/>
                <a:tab pos="53467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业态配比</a:t>
            </a:r>
          </a:p>
          <a:p>
            <a:pPr>
              <a:lnSpc>
                <a:spcPts val="1000"/>
              </a:lnSpc>
            </a:pPr>
            <a:endParaRPr lang="en-US" altLang="zh-CN" dirty="0"/>
          </a:p>
          <a:p>
            <a:pPr>
              <a:lnSpc>
                <a:spcPts val="1900"/>
              </a:lnSpc>
              <a:tabLst>
                <a:tab pos="4635500" algn="l"/>
                <a:tab pos="5308600" algn="l"/>
                <a:tab pos="53467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生活服务/个人</a:t>
            </a: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195827" y="2731008"/>
            <a:ext cx="4500371" cy="3372611"/>
          </a:xfrm>
          <a:custGeom>
            <a:avLst/>
            <a:gdLst>
              <a:gd name="connsiteX0" fmla="*/ 1635887 w 4500371"/>
              <a:gd name="connsiteY0" fmla="*/ 9905 h 3372611"/>
              <a:gd name="connsiteX1" fmla="*/ 1358645 w 4500371"/>
              <a:gd name="connsiteY1" fmla="*/ 573277 h 3372611"/>
              <a:gd name="connsiteX2" fmla="*/ 1321688 w 4500371"/>
              <a:gd name="connsiteY2" fmla="*/ 979677 h 3372611"/>
              <a:gd name="connsiteX3" fmla="*/ 887602 w 4500371"/>
              <a:gd name="connsiteY3" fmla="*/ 970533 h 3372611"/>
              <a:gd name="connsiteX4" fmla="*/ 231648 w 4500371"/>
              <a:gd name="connsiteY4" fmla="*/ 1229105 h 3372611"/>
              <a:gd name="connsiteX5" fmla="*/ 9905 w 4500371"/>
              <a:gd name="connsiteY5" fmla="*/ 2088133 h 3372611"/>
              <a:gd name="connsiteX6" fmla="*/ 869061 w 4500371"/>
              <a:gd name="connsiteY6" fmla="*/ 2457576 h 3372611"/>
              <a:gd name="connsiteX7" fmla="*/ 416432 w 4500371"/>
              <a:gd name="connsiteY7" fmla="*/ 3362705 h 3372611"/>
              <a:gd name="connsiteX8" fmla="*/ 1109218 w 4500371"/>
              <a:gd name="connsiteY8" fmla="*/ 3344227 h 3372611"/>
              <a:gd name="connsiteX9" fmla="*/ 1654301 w 4500371"/>
              <a:gd name="connsiteY9" fmla="*/ 2605277 h 3372611"/>
              <a:gd name="connsiteX10" fmla="*/ 3012312 w 4500371"/>
              <a:gd name="connsiteY10" fmla="*/ 2660776 h 3372611"/>
              <a:gd name="connsiteX11" fmla="*/ 3668267 w 4500371"/>
              <a:gd name="connsiteY11" fmla="*/ 2633090 h 3372611"/>
              <a:gd name="connsiteX12" fmla="*/ 4490465 w 4500371"/>
              <a:gd name="connsiteY12" fmla="*/ 1709420 h 3372611"/>
              <a:gd name="connsiteX13" fmla="*/ 3391153 w 4500371"/>
              <a:gd name="connsiteY13" fmla="*/ 813434 h 3372611"/>
              <a:gd name="connsiteX14" fmla="*/ 1635887 w 4500371"/>
              <a:gd name="connsiteY14" fmla="*/ 9905 h 33726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4500371" h="3372611">
                <a:moveTo>
                  <a:pt x="1635887" y="9905"/>
                </a:moveTo>
                <a:lnTo>
                  <a:pt x="1358645" y="573277"/>
                </a:lnTo>
                <a:lnTo>
                  <a:pt x="1321688" y="979677"/>
                </a:lnTo>
                <a:lnTo>
                  <a:pt x="887602" y="970533"/>
                </a:lnTo>
                <a:lnTo>
                  <a:pt x="231648" y="1229105"/>
                </a:lnTo>
                <a:lnTo>
                  <a:pt x="9905" y="2088133"/>
                </a:lnTo>
                <a:lnTo>
                  <a:pt x="869061" y="2457576"/>
                </a:lnTo>
                <a:lnTo>
                  <a:pt x="416432" y="3362705"/>
                </a:lnTo>
                <a:lnTo>
                  <a:pt x="1109218" y="3344227"/>
                </a:lnTo>
                <a:lnTo>
                  <a:pt x="1654301" y="2605277"/>
                </a:lnTo>
                <a:lnTo>
                  <a:pt x="3012312" y="2660776"/>
                </a:lnTo>
                <a:lnTo>
                  <a:pt x="3668267" y="2633090"/>
                </a:lnTo>
                <a:lnTo>
                  <a:pt x="4490465" y="1709420"/>
                </a:lnTo>
                <a:lnTo>
                  <a:pt x="3391153" y="813434"/>
                </a:lnTo>
                <a:lnTo>
                  <a:pt x="1635887" y="9905"/>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362705" y="3323082"/>
            <a:ext cx="1737360" cy="1255776"/>
          </a:xfrm>
          <a:custGeom>
            <a:avLst/>
            <a:gdLst>
              <a:gd name="connsiteX0" fmla="*/ 1229105 w 1737360"/>
              <a:gd name="connsiteY0" fmla="*/ 0 h 1255776"/>
              <a:gd name="connsiteX1" fmla="*/ 1635759 w 1737360"/>
              <a:gd name="connsiteY1" fmla="*/ 212344 h 1255776"/>
              <a:gd name="connsiteX2" fmla="*/ 1737359 w 1737360"/>
              <a:gd name="connsiteY2" fmla="*/ 360171 h 1255776"/>
              <a:gd name="connsiteX3" fmla="*/ 1395476 w 1737360"/>
              <a:gd name="connsiteY3" fmla="*/ 1191133 h 1255776"/>
              <a:gd name="connsiteX4" fmla="*/ 961135 w 1737360"/>
              <a:gd name="connsiteY4" fmla="*/ 1255776 h 1255776"/>
              <a:gd name="connsiteX5" fmla="*/ 18541 w 1737360"/>
              <a:gd name="connsiteY5" fmla="*/ 1145032 h 1255776"/>
              <a:gd name="connsiteX6" fmla="*/ 0 w 1737360"/>
              <a:gd name="connsiteY6" fmla="*/ 1098803 h 1255776"/>
              <a:gd name="connsiteX7" fmla="*/ 110871 w 1737360"/>
              <a:gd name="connsiteY7" fmla="*/ 655573 h 1255776"/>
              <a:gd name="connsiteX8" fmla="*/ 739266 w 1737360"/>
              <a:gd name="connsiteY8" fmla="*/ 415544 h 1255776"/>
              <a:gd name="connsiteX9" fmla="*/ 1182878 w 1737360"/>
              <a:gd name="connsiteY9" fmla="*/ 387858 h 1255776"/>
              <a:gd name="connsiteX10" fmla="*/ 1229105 w 1737360"/>
              <a:gd name="connsiteY10" fmla="*/ 0 h 12557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737360" h="1255776">
                <a:moveTo>
                  <a:pt x="1229105" y="0"/>
                </a:moveTo>
                <a:lnTo>
                  <a:pt x="1635759" y="212344"/>
                </a:lnTo>
                <a:lnTo>
                  <a:pt x="1737359" y="360171"/>
                </a:lnTo>
                <a:lnTo>
                  <a:pt x="1395476" y="1191133"/>
                </a:lnTo>
                <a:lnTo>
                  <a:pt x="961135" y="1255776"/>
                </a:lnTo>
                <a:lnTo>
                  <a:pt x="18541" y="1145032"/>
                </a:lnTo>
                <a:lnTo>
                  <a:pt x="0" y="1098803"/>
                </a:lnTo>
                <a:lnTo>
                  <a:pt x="110871" y="655573"/>
                </a:lnTo>
                <a:lnTo>
                  <a:pt x="739266" y="415544"/>
                </a:lnTo>
                <a:lnTo>
                  <a:pt x="1182878" y="387858"/>
                </a:lnTo>
                <a:lnTo>
                  <a:pt x="1229105" y="0"/>
                </a:lnTo>
              </a:path>
            </a:pathLst>
          </a:custGeom>
          <a:solidFill>
            <a:srgbClr val="F580C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352800" y="3313176"/>
            <a:ext cx="1757172" cy="1275588"/>
          </a:xfrm>
          <a:custGeom>
            <a:avLst/>
            <a:gdLst>
              <a:gd name="connsiteX0" fmla="*/ 1239011 w 1757172"/>
              <a:gd name="connsiteY0" fmla="*/ 9905 h 1275588"/>
              <a:gd name="connsiteX1" fmla="*/ 1645665 w 1757172"/>
              <a:gd name="connsiteY1" fmla="*/ 222250 h 1275588"/>
              <a:gd name="connsiteX2" fmla="*/ 1747265 w 1757172"/>
              <a:gd name="connsiteY2" fmla="*/ 370077 h 1275588"/>
              <a:gd name="connsiteX3" fmla="*/ 1405382 w 1757172"/>
              <a:gd name="connsiteY3" fmla="*/ 1201039 h 1275588"/>
              <a:gd name="connsiteX4" fmla="*/ 971041 w 1757172"/>
              <a:gd name="connsiteY4" fmla="*/ 1265682 h 1275588"/>
              <a:gd name="connsiteX5" fmla="*/ 28447 w 1757172"/>
              <a:gd name="connsiteY5" fmla="*/ 1154938 h 1275588"/>
              <a:gd name="connsiteX6" fmla="*/ 9905 w 1757172"/>
              <a:gd name="connsiteY6" fmla="*/ 1108709 h 1275588"/>
              <a:gd name="connsiteX7" fmla="*/ 120777 w 1757172"/>
              <a:gd name="connsiteY7" fmla="*/ 665479 h 1275588"/>
              <a:gd name="connsiteX8" fmla="*/ 749172 w 1757172"/>
              <a:gd name="connsiteY8" fmla="*/ 425450 h 1275588"/>
              <a:gd name="connsiteX9" fmla="*/ 1192784 w 1757172"/>
              <a:gd name="connsiteY9" fmla="*/ 397764 h 1275588"/>
              <a:gd name="connsiteX10" fmla="*/ 1239011 w 1757172"/>
              <a:gd name="connsiteY10" fmla="*/ 9905 h 12755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757172" h="1275588">
                <a:moveTo>
                  <a:pt x="1239011" y="9905"/>
                </a:moveTo>
                <a:lnTo>
                  <a:pt x="1645665" y="222250"/>
                </a:lnTo>
                <a:lnTo>
                  <a:pt x="1747265" y="370077"/>
                </a:lnTo>
                <a:lnTo>
                  <a:pt x="1405382" y="1201039"/>
                </a:lnTo>
                <a:lnTo>
                  <a:pt x="971041" y="1265682"/>
                </a:lnTo>
                <a:lnTo>
                  <a:pt x="28447" y="1154938"/>
                </a:lnTo>
                <a:lnTo>
                  <a:pt x="9905" y="1108709"/>
                </a:lnTo>
                <a:lnTo>
                  <a:pt x="120777" y="665479"/>
                </a:lnTo>
                <a:lnTo>
                  <a:pt x="749172" y="425450"/>
                </a:lnTo>
                <a:lnTo>
                  <a:pt x="1192784" y="397764"/>
                </a:lnTo>
                <a:lnTo>
                  <a:pt x="1239011" y="9905"/>
                </a:lnTo>
              </a:path>
            </a:pathLst>
          </a:custGeom>
          <a:solidFill>
            <a:srgbClr val="000000">
              <a:alpha val="0"/>
            </a:srgbClr>
          </a:solidFill>
          <a:ln w="25400">
            <a:solidFill>
              <a:srgbClr val="FFFFFF">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208526" y="2826257"/>
            <a:ext cx="3371087" cy="2529840"/>
          </a:xfrm>
          <a:custGeom>
            <a:avLst/>
            <a:gdLst>
              <a:gd name="connsiteX0" fmla="*/ 683514 w 3371087"/>
              <a:gd name="connsiteY0" fmla="*/ 0 h 2529840"/>
              <a:gd name="connsiteX1" fmla="*/ 434085 w 3371087"/>
              <a:gd name="connsiteY1" fmla="*/ 470916 h 2529840"/>
              <a:gd name="connsiteX2" fmla="*/ 803528 w 3371087"/>
              <a:gd name="connsiteY2" fmla="*/ 683260 h 2529840"/>
              <a:gd name="connsiteX3" fmla="*/ 942085 w 3371087"/>
              <a:gd name="connsiteY3" fmla="*/ 830961 h 2529840"/>
              <a:gd name="connsiteX4" fmla="*/ 600328 w 3371087"/>
              <a:gd name="connsiteY4" fmla="*/ 1735836 h 2529840"/>
              <a:gd name="connsiteX5" fmla="*/ 249427 w 3371087"/>
              <a:gd name="connsiteY5" fmla="*/ 1800479 h 2529840"/>
              <a:gd name="connsiteX6" fmla="*/ 0 w 3371087"/>
              <a:gd name="connsiteY6" fmla="*/ 2326767 h 2529840"/>
              <a:gd name="connsiteX7" fmla="*/ 757301 w 3371087"/>
              <a:gd name="connsiteY7" fmla="*/ 2492882 h 2529840"/>
              <a:gd name="connsiteX8" fmla="*/ 2078101 w 3371087"/>
              <a:gd name="connsiteY8" fmla="*/ 2529839 h 2529840"/>
              <a:gd name="connsiteX9" fmla="*/ 2521330 w 3371087"/>
              <a:gd name="connsiteY9" fmla="*/ 2511425 h 2529840"/>
              <a:gd name="connsiteX10" fmla="*/ 3371088 w 3371087"/>
              <a:gd name="connsiteY10" fmla="*/ 1597279 h 2529840"/>
              <a:gd name="connsiteX11" fmla="*/ 2392044 w 3371087"/>
              <a:gd name="connsiteY11" fmla="*/ 803275 h 2529840"/>
              <a:gd name="connsiteX12" fmla="*/ 683514 w 3371087"/>
              <a:gd name="connsiteY12" fmla="*/ 0 h 25298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3371087" h="2529840">
                <a:moveTo>
                  <a:pt x="683514" y="0"/>
                </a:moveTo>
                <a:lnTo>
                  <a:pt x="434085" y="470916"/>
                </a:lnTo>
                <a:lnTo>
                  <a:pt x="803528" y="683260"/>
                </a:lnTo>
                <a:lnTo>
                  <a:pt x="942085" y="830961"/>
                </a:lnTo>
                <a:lnTo>
                  <a:pt x="600328" y="1735836"/>
                </a:lnTo>
                <a:lnTo>
                  <a:pt x="249427" y="1800479"/>
                </a:lnTo>
                <a:lnTo>
                  <a:pt x="0" y="2326767"/>
                </a:lnTo>
                <a:lnTo>
                  <a:pt x="757301" y="2492882"/>
                </a:lnTo>
                <a:lnTo>
                  <a:pt x="2078101" y="2529839"/>
                </a:lnTo>
                <a:lnTo>
                  <a:pt x="2521330" y="2511425"/>
                </a:lnTo>
                <a:lnTo>
                  <a:pt x="3371088" y="1597279"/>
                </a:lnTo>
                <a:lnTo>
                  <a:pt x="2392044" y="803275"/>
                </a:lnTo>
                <a:lnTo>
                  <a:pt x="683514" y="0"/>
                </a:lnTo>
              </a:path>
            </a:pathLst>
          </a:custGeom>
          <a:solidFill>
            <a:srgbClr val="80D8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198620" y="2816351"/>
            <a:ext cx="3390899" cy="2549652"/>
          </a:xfrm>
          <a:custGeom>
            <a:avLst/>
            <a:gdLst>
              <a:gd name="connsiteX0" fmla="*/ 693420 w 3390899"/>
              <a:gd name="connsiteY0" fmla="*/ 9905 h 2549652"/>
              <a:gd name="connsiteX1" fmla="*/ 443991 w 3390899"/>
              <a:gd name="connsiteY1" fmla="*/ 480822 h 2549652"/>
              <a:gd name="connsiteX2" fmla="*/ 813434 w 3390899"/>
              <a:gd name="connsiteY2" fmla="*/ 693166 h 2549652"/>
              <a:gd name="connsiteX3" fmla="*/ 951991 w 3390899"/>
              <a:gd name="connsiteY3" fmla="*/ 840867 h 2549652"/>
              <a:gd name="connsiteX4" fmla="*/ 610234 w 3390899"/>
              <a:gd name="connsiteY4" fmla="*/ 1745742 h 2549652"/>
              <a:gd name="connsiteX5" fmla="*/ 259333 w 3390899"/>
              <a:gd name="connsiteY5" fmla="*/ 1810385 h 2549652"/>
              <a:gd name="connsiteX6" fmla="*/ 9905 w 3390899"/>
              <a:gd name="connsiteY6" fmla="*/ 2336673 h 2549652"/>
              <a:gd name="connsiteX7" fmla="*/ 767207 w 3390899"/>
              <a:gd name="connsiteY7" fmla="*/ 2502788 h 2549652"/>
              <a:gd name="connsiteX8" fmla="*/ 2088007 w 3390899"/>
              <a:gd name="connsiteY8" fmla="*/ 2539745 h 2549652"/>
              <a:gd name="connsiteX9" fmla="*/ 2531236 w 3390899"/>
              <a:gd name="connsiteY9" fmla="*/ 2521331 h 2549652"/>
              <a:gd name="connsiteX10" fmla="*/ 3380994 w 3390899"/>
              <a:gd name="connsiteY10" fmla="*/ 1607185 h 2549652"/>
              <a:gd name="connsiteX11" fmla="*/ 2401950 w 3390899"/>
              <a:gd name="connsiteY11" fmla="*/ 813181 h 2549652"/>
              <a:gd name="connsiteX12" fmla="*/ 693420 w 3390899"/>
              <a:gd name="connsiteY12" fmla="*/ 9905 h 25496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3390899" h="2549652">
                <a:moveTo>
                  <a:pt x="693420" y="9905"/>
                </a:moveTo>
                <a:lnTo>
                  <a:pt x="443991" y="480822"/>
                </a:lnTo>
                <a:lnTo>
                  <a:pt x="813434" y="693166"/>
                </a:lnTo>
                <a:lnTo>
                  <a:pt x="951991" y="840867"/>
                </a:lnTo>
                <a:lnTo>
                  <a:pt x="610234" y="1745742"/>
                </a:lnTo>
                <a:lnTo>
                  <a:pt x="259333" y="1810385"/>
                </a:lnTo>
                <a:lnTo>
                  <a:pt x="9905" y="2336673"/>
                </a:lnTo>
                <a:lnTo>
                  <a:pt x="767207" y="2502788"/>
                </a:lnTo>
                <a:lnTo>
                  <a:pt x="2088007" y="2539745"/>
                </a:lnTo>
                <a:lnTo>
                  <a:pt x="2531236" y="2521331"/>
                </a:lnTo>
                <a:lnTo>
                  <a:pt x="3380994" y="1607185"/>
                </a:lnTo>
                <a:lnTo>
                  <a:pt x="2401950" y="813181"/>
                </a:lnTo>
                <a:lnTo>
                  <a:pt x="693420" y="9905"/>
                </a:lnTo>
              </a:path>
            </a:pathLst>
          </a:custGeom>
          <a:solidFill>
            <a:srgbClr val="000000">
              <a:alpha val="0"/>
            </a:srgbClr>
          </a:solidFill>
          <a:ln w="25400">
            <a:solidFill>
              <a:srgbClr val="FFFFFF">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280409" y="4523994"/>
            <a:ext cx="1080516" cy="544067"/>
          </a:xfrm>
          <a:custGeom>
            <a:avLst/>
            <a:gdLst>
              <a:gd name="connsiteX0" fmla="*/ 64643 w 1080516"/>
              <a:gd name="connsiteY0" fmla="*/ 0 h 544067"/>
              <a:gd name="connsiteX1" fmla="*/ 0 w 1080516"/>
              <a:gd name="connsiteY1" fmla="*/ 276605 h 544067"/>
              <a:gd name="connsiteX2" fmla="*/ 895858 w 1080516"/>
              <a:gd name="connsiteY2" fmla="*/ 544067 h 544067"/>
              <a:gd name="connsiteX3" fmla="*/ 1080516 w 1080516"/>
              <a:gd name="connsiteY3" fmla="*/ 129159 h 544067"/>
              <a:gd name="connsiteX4" fmla="*/ 64643 w 1080516"/>
              <a:gd name="connsiteY4" fmla="*/ 0 h 544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0516" h="544067">
                <a:moveTo>
                  <a:pt x="64643" y="0"/>
                </a:moveTo>
                <a:lnTo>
                  <a:pt x="0" y="276605"/>
                </a:lnTo>
                <a:lnTo>
                  <a:pt x="895858" y="544067"/>
                </a:lnTo>
                <a:lnTo>
                  <a:pt x="1080516" y="129159"/>
                </a:lnTo>
                <a:lnTo>
                  <a:pt x="64643" y="0"/>
                </a:lnTo>
              </a:path>
            </a:pathLst>
          </a:custGeom>
          <a:solidFill>
            <a:srgbClr val="DFEB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270503" y="4514088"/>
            <a:ext cx="1100328" cy="563879"/>
          </a:xfrm>
          <a:custGeom>
            <a:avLst/>
            <a:gdLst>
              <a:gd name="connsiteX0" fmla="*/ 74549 w 1100328"/>
              <a:gd name="connsiteY0" fmla="*/ 9905 h 563879"/>
              <a:gd name="connsiteX1" fmla="*/ 9905 w 1100328"/>
              <a:gd name="connsiteY1" fmla="*/ 286511 h 563879"/>
              <a:gd name="connsiteX2" fmla="*/ 905764 w 1100328"/>
              <a:gd name="connsiteY2" fmla="*/ 553973 h 563879"/>
              <a:gd name="connsiteX3" fmla="*/ 1090422 w 1100328"/>
              <a:gd name="connsiteY3" fmla="*/ 139065 h 563879"/>
              <a:gd name="connsiteX4" fmla="*/ 74549 w 1100328"/>
              <a:gd name="connsiteY4" fmla="*/ 9905 h 5638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00328" h="563879">
                <a:moveTo>
                  <a:pt x="74549" y="9905"/>
                </a:moveTo>
                <a:lnTo>
                  <a:pt x="9905" y="286511"/>
                </a:lnTo>
                <a:lnTo>
                  <a:pt x="905764" y="553973"/>
                </a:lnTo>
                <a:lnTo>
                  <a:pt x="1090422" y="139065"/>
                </a:lnTo>
                <a:lnTo>
                  <a:pt x="74549" y="9905"/>
                </a:lnTo>
              </a:path>
            </a:pathLst>
          </a:custGeom>
          <a:solidFill>
            <a:srgbClr val="000000">
              <a:alpha val="0"/>
            </a:srgbClr>
          </a:solidFill>
          <a:ln w="25400">
            <a:solidFill>
              <a:srgbClr val="FFFFFF">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836675" y="5274564"/>
            <a:ext cx="1152144" cy="262128"/>
          </a:xfrm>
          <a:custGeom>
            <a:avLst/>
            <a:gdLst>
              <a:gd name="connsiteX0" fmla="*/ 0 w 1152144"/>
              <a:gd name="connsiteY0" fmla="*/ 262127 h 262128"/>
              <a:gd name="connsiteX1" fmla="*/ 1152144 w 1152144"/>
              <a:gd name="connsiteY1" fmla="*/ 262127 h 262128"/>
              <a:gd name="connsiteX2" fmla="*/ 1152144 w 1152144"/>
              <a:gd name="connsiteY2" fmla="*/ 0 h 262128"/>
              <a:gd name="connsiteX3" fmla="*/ 0 w 1152144"/>
              <a:gd name="connsiteY3" fmla="*/ 0 h 262128"/>
              <a:gd name="connsiteX4" fmla="*/ 0 w 1152144"/>
              <a:gd name="connsiteY4" fmla="*/ 262127 h 262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52144" h="262128">
                <a:moveTo>
                  <a:pt x="0" y="262127"/>
                </a:moveTo>
                <a:lnTo>
                  <a:pt x="1152144" y="262127"/>
                </a:lnTo>
                <a:lnTo>
                  <a:pt x="1152144" y="0"/>
                </a:lnTo>
                <a:lnTo>
                  <a:pt x="0" y="0"/>
                </a:lnTo>
                <a:lnTo>
                  <a:pt x="0" y="2621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864108" y="3493008"/>
            <a:ext cx="1368552" cy="262127"/>
          </a:xfrm>
          <a:custGeom>
            <a:avLst/>
            <a:gdLst>
              <a:gd name="connsiteX0" fmla="*/ 0 w 1368552"/>
              <a:gd name="connsiteY0" fmla="*/ 262127 h 262127"/>
              <a:gd name="connsiteX1" fmla="*/ 1368552 w 1368552"/>
              <a:gd name="connsiteY1" fmla="*/ 262127 h 262127"/>
              <a:gd name="connsiteX2" fmla="*/ 1368552 w 1368552"/>
              <a:gd name="connsiteY2" fmla="*/ 0 h 262127"/>
              <a:gd name="connsiteX3" fmla="*/ 0 w 1368552"/>
              <a:gd name="connsiteY3" fmla="*/ 0 h 262127"/>
              <a:gd name="connsiteX4" fmla="*/ 0 w 1368552"/>
              <a:gd name="connsiteY4" fmla="*/ 262127 h 262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68552" h="262127">
                <a:moveTo>
                  <a:pt x="0" y="262127"/>
                </a:moveTo>
                <a:lnTo>
                  <a:pt x="1368552" y="262127"/>
                </a:lnTo>
                <a:lnTo>
                  <a:pt x="1368552" y="0"/>
                </a:lnTo>
                <a:lnTo>
                  <a:pt x="0" y="0"/>
                </a:lnTo>
                <a:lnTo>
                  <a:pt x="0" y="2621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6822947" y="4581144"/>
            <a:ext cx="1152144" cy="262127"/>
          </a:xfrm>
          <a:custGeom>
            <a:avLst/>
            <a:gdLst>
              <a:gd name="connsiteX0" fmla="*/ 0 w 1152144"/>
              <a:gd name="connsiteY0" fmla="*/ 262127 h 262127"/>
              <a:gd name="connsiteX1" fmla="*/ 1152144 w 1152144"/>
              <a:gd name="connsiteY1" fmla="*/ 262127 h 262127"/>
              <a:gd name="connsiteX2" fmla="*/ 1152144 w 1152144"/>
              <a:gd name="connsiteY2" fmla="*/ 0 h 262127"/>
              <a:gd name="connsiteX3" fmla="*/ 0 w 1152144"/>
              <a:gd name="connsiteY3" fmla="*/ 0 h 262127"/>
              <a:gd name="connsiteX4" fmla="*/ 0 w 1152144"/>
              <a:gd name="connsiteY4" fmla="*/ 262127 h 262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52144" h="262127">
                <a:moveTo>
                  <a:pt x="0" y="262127"/>
                </a:moveTo>
                <a:lnTo>
                  <a:pt x="1152144" y="262127"/>
                </a:lnTo>
                <a:lnTo>
                  <a:pt x="1152144" y="0"/>
                </a:lnTo>
                <a:lnTo>
                  <a:pt x="0" y="0"/>
                </a:lnTo>
                <a:lnTo>
                  <a:pt x="0" y="2621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1612900"/>
            <a:ext cx="8115300" cy="4483100"/>
          </a:xfrm>
          <a:prstGeom prst="rect">
            <a:avLst/>
          </a:prstGeom>
          <a:noFill/>
        </p:spPr>
      </p:pic>
      <p:sp>
        <p:nvSpPr>
          <p:cNvPr id="17" name="TextBox 1"/>
          <p:cNvSpPr txBox="1"/>
          <p:nvPr/>
        </p:nvSpPr>
        <p:spPr>
          <a:xfrm>
            <a:off x="3467100" y="4673600"/>
            <a:ext cx="6858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微软雅黑" panose="020B0503020204020204" pitchFamily="18" charset="-122"/>
                <a:cs typeface="微软雅黑" panose="020B0503020204020204" pitchFamily="18" charset="-122"/>
              </a:rPr>
              <a:t>Hilton</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酒店</a:t>
            </a:r>
          </a:p>
        </p:txBody>
      </p:sp>
      <p:sp>
        <p:nvSpPr>
          <p:cNvPr id="18" name="TextBox 1"/>
          <p:cNvSpPr txBox="1"/>
          <p:nvPr/>
        </p:nvSpPr>
        <p:spPr>
          <a:xfrm>
            <a:off x="927100" y="5359400"/>
            <a:ext cx="812800" cy="1485900"/>
          </a:xfrm>
          <a:prstGeom prst="rect">
            <a:avLst/>
          </a:prstGeom>
          <a:noFill/>
        </p:spPr>
        <p:txBody>
          <a:bodyPr wrap="none" lIns="0" tIns="0" rIns="0" rtlCol="0">
            <a:spAutoFit/>
          </a:bodyPr>
          <a:lstStyle/>
          <a:p>
            <a:pPr>
              <a:lnSpc>
                <a:spcPts val="1400"/>
              </a:lnSpc>
              <a:tabLst>
                <a:tab pos="88900" algn="l"/>
              </a:tabLst>
            </a:pPr>
            <a:r>
              <a:rPr lang="en-US" altLang="zh-CN" sz="1105" dirty="0">
                <a:solidFill>
                  <a:srgbClr val="000000"/>
                </a:solidFill>
                <a:latin typeface="微软雅黑" panose="020B0503020204020204" pitchFamily="18" charset="-122"/>
                <a:cs typeface="微软雅黑" panose="020B0503020204020204" pitchFamily="18" charset="-122"/>
              </a:rPr>
              <a:t>Hilton</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Hotel</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889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131</a:t>
            </a:r>
          </a:p>
        </p:txBody>
      </p:sp>
      <p:sp>
        <p:nvSpPr>
          <p:cNvPr id="19" name="TextBox 1"/>
          <p:cNvSpPr txBox="1"/>
          <p:nvPr/>
        </p:nvSpPr>
        <p:spPr>
          <a:xfrm>
            <a:off x="952500" y="215900"/>
            <a:ext cx="7734300" cy="4445000"/>
          </a:xfrm>
          <a:prstGeom prst="rect">
            <a:avLst/>
          </a:prstGeom>
          <a:noFill/>
        </p:spPr>
        <p:txBody>
          <a:bodyPr wrap="none" lIns="0" tIns="0" rIns="0" rtlCol="0">
            <a:spAutoFit/>
          </a:bodyPr>
          <a:lstStyle/>
          <a:p>
            <a:pPr>
              <a:lnSpc>
                <a:spcPts val="3600"/>
              </a:lnSpc>
              <a:tabLst>
                <a:tab pos="596900" algn="l"/>
                <a:tab pos="2768600" algn="l"/>
                <a:tab pos="4432300" algn="l"/>
                <a:tab pos="52324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596900" algn="l"/>
                <a:tab pos="2768600" algn="l"/>
                <a:tab pos="4432300" algn="l"/>
                <a:tab pos="5232400" algn="l"/>
              </a:tabLst>
            </a:pPr>
            <a:r>
              <a:rPr lang="en-US" altLang="zh-CN" dirty="0"/>
              <a:t>	</a:t>
            </a:r>
            <a:r>
              <a:rPr lang="en-US" altLang="zh-CN" sz="1800" dirty="0">
                <a:solidFill>
                  <a:srgbClr val="000000"/>
                </a:solidFill>
                <a:latin typeface="微软雅黑" panose="020B0503020204020204" pitchFamily="18" charset="-122"/>
                <a:cs typeface="微软雅黑" panose="020B0503020204020204" pitchFamily="18" charset="-122"/>
              </a:rPr>
              <a:t>项目平面布局</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596900" algn="l"/>
                <a:tab pos="2768600" algn="l"/>
                <a:tab pos="4432300" algn="l"/>
                <a:tab pos="5232400" algn="l"/>
              </a:tabLst>
            </a:pPr>
            <a:r>
              <a:rPr lang="en-US" altLang="zh-CN" sz="1105" dirty="0">
                <a:solidFill>
                  <a:srgbClr val="000000"/>
                </a:solidFill>
                <a:latin typeface="微软雅黑" panose="020B0503020204020204" pitchFamily="18" charset="-122"/>
                <a:cs typeface="微软雅黑" panose="020B0503020204020204" pitchFamily="18" charset="-122"/>
              </a:rPr>
              <a:t>Chavasse</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公园</a:t>
            </a:r>
          </a:p>
          <a:p>
            <a:pPr>
              <a:lnSpc>
                <a:spcPts val="1000"/>
              </a:lnSpc>
            </a:pPr>
            <a:endParaRPr lang="en-US" altLang="zh-CN" dirty="0"/>
          </a:p>
          <a:p>
            <a:pPr>
              <a:lnSpc>
                <a:spcPts val="1000"/>
              </a:lnSpc>
            </a:pPr>
            <a:endParaRPr lang="en-US" altLang="zh-CN" dirty="0"/>
          </a:p>
          <a:p>
            <a:pPr>
              <a:lnSpc>
                <a:spcPts val="1900"/>
              </a:lnSpc>
              <a:tabLst>
                <a:tab pos="596900" algn="l"/>
                <a:tab pos="2768600" algn="l"/>
                <a:tab pos="4432300" algn="l"/>
                <a:tab pos="52324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Chavasse</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公园</a:t>
            </a:r>
          </a:p>
          <a:p>
            <a:pPr>
              <a:lnSpc>
                <a:spcPts val="2400"/>
              </a:lnSpc>
              <a:tabLst>
                <a:tab pos="596900" algn="l"/>
                <a:tab pos="2768600" algn="l"/>
                <a:tab pos="4432300" algn="l"/>
                <a:tab pos="5232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商业主体部分</a:t>
            </a:r>
          </a:p>
        </p:txBody>
      </p:sp>
      <p:sp>
        <p:nvSpPr>
          <p:cNvPr id="20" name="TextBox 1"/>
          <p:cNvSpPr txBox="1"/>
          <p:nvPr/>
        </p:nvSpPr>
        <p:spPr>
          <a:xfrm>
            <a:off x="6908800" y="4610100"/>
            <a:ext cx="8382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商业主体部分</a:t>
            </a: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609344" y="2802636"/>
            <a:ext cx="4500371" cy="3372611"/>
          </a:xfrm>
          <a:custGeom>
            <a:avLst/>
            <a:gdLst>
              <a:gd name="connsiteX0" fmla="*/ 1635886 w 4500371"/>
              <a:gd name="connsiteY0" fmla="*/ 9905 h 3372611"/>
              <a:gd name="connsiteX1" fmla="*/ 1358645 w 4500371"/>
              <a:gd name="connsiteY1" fmla="*/ 573277 h 3372611"/>
              <a:gd name="connsiteX2" fmla="*/ 1321688 w 4500371"/>
              <a:gd name="connsiteY2" fmla="*/ 979677 h 3372611"/>
              <a:gd name="connsiteX3" fmla="*/ 887602 w 4500371"/>
              <a:gd name="connsiteY3" fmla="*/ 970533 h 3372611"/>
              <a:gd name="connsiteX4" fmla="*/ 231648 w 4500371"/>
              <a:gd name="connsiteY4" fmla="*/ 1229105 h 3372611"/>
              <a:gd name="connsiteX5" fmla="*/ 9905 w 4500371"/>
              <a:gd name="connsiteY5" fmla="*/ 2088133 h 3372611"/>
              <a:gd name="connsiteX6" fmla="*/ 869060 w 4500371"/>
              <a:gd name="connsiteY6" fmla="*/ 2457576 h 3372611"/>
              <a:gd name="connsiteX7" fmla="*/ 416432 w 4500371"/>
              <a:gd name="connsiteY7" fmla="*/ 3362705 h 3372611"/>
              <a:gd name="connsiteX8" fmla="*/ 1109217 w 4500371"/>
              <a:gd name="connsiteY8" fmla="*/ 3344227 h 3372611"/>
              <a:gd name="connsiteX9" fmla="*/ 1654302 w 4500371"/>
              <a:gd name="connsiteY9" fmla="*/ 2605277 h 3372611"/>
              <a:gd name="connsiteX10" fmla="*/ 3012313 w 4500371"/>
              <a:gd name="connsiteY10" fmla="*/ 2660776 h 3372611"/>
              <a:gd name="connsiteX11" fmla="*/ 3668267 w 4500371"/>
              <a:gd name="connsiteY11" fmla="*/ 2633091 h 3372611"/>
              <a:gd name="connsiteX12" fmla="*/ 4490465 w 4500371"/>
              <a:gd name="connsiteY12" fmla="*/ 1709419 h 3372611"/>
              <a:gd name="connsiteX13" fmla="*/ 3391153 w 4500371"/>
              <a:gd name="connsiteY13" fmla="*/ 813435 h 3372611"/>
              <a:gd name="connsiteX14" fmla="*/ 1635886 w 4500371"/>
              <a:gd name="connsiteY14" fmla="*/ 9905 h 33726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4500371" h="3372611">
                <a:moveTo>
                  <a:pt x="1635886" y="9905"/>
                </a:moveTo>
                <a:lnTo>
                  <a:pt x="1358645" y="573277"/>
                </a:lnTo>
                <a:lnTo>
                  <a:pt x="1321688" y="979677"/>
                </a:lnTo>
                <a:lnTo>
                  <a:pt x="887602" y="970533"/>
                </a:lnTo>
                <a:lnTo>
                  <a:pt x="231648" y="1229105"/>
                </a:lnTo>
                <a:lnTo>
                  <a:pt x="9905" y="2088133"/>
                </a:lnTo>
                <a:lnTo>
                  <a:pt x="869060" y="2457576"/>
                </a:lnTo>
                <a:lnTo>
                  <a:pt x="416432" y="3362705"/>
                </a:lnTo>
                <a:lnTo>
                  <a:pt x="1109217" y="3344227"/>
                </a:lnTo>
                <a:lnTo>
                  <a:pt x="1654302" y="2605277"/>
                </a:lnTo>
                <a:lnTo>
                  <a:pt x="3012313" y="2660776"/>
                </a:lnTo>
                <a:lnTo>
                  <a:pt x="3668267" y="2633091"/>
                </a:lnTo>
                <a:lnTo>
                  <a:pt x="4490465" y="1709419"/>
                </a:lnTo>
                <a:lnTo>
                  <a:pt x="3391153" y="813435"/>
                </a:lnTo>
                <a:lnTo>
                  <a:pt x="1635886" y="9905"/>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776222" y="3394709"/>
            <a:ext cx="1737360" cy="1257300"/>
          </a:xfrm>
          <a:custGeom>
            <a:avLst/>
            <a:gdLst>
              <a:gd name="connsiteX0" fmla="*/ 1229105 w 1737360"/>
              <a:gd name="connsiteY0" fmla="*/ 0 h 1257300"/>
              <a:gd name="connsiteX1" fmla="*/ 1635760 w 1737360"/>
              <a:gd name="connsiteY1" fmla="*/ 212598 h 1257300"/>
              <a:gd name="connsiteX2" fmla="*/ 1737360 w 1737360"/>
              <a:gd name="connsiteY2" fmla="*/ 360553 h 1257300"/>
              <a:gd name="connsiteX3" fmla="*/ 1395476 w 1737360"/>
              <a:gd name="connsiteY3" fmla="*/ 1192530 h 1257300"/>
              <a:gd name="connsiteX4" fmla="*/ 961135 w 1737360"/>
              <a:gd name="connsiteY4" fmla="*/ 1257300 h 1257300"/>
              <a:gd name="connsiteX5" fmla="*/ 18542 w 1737360"/>
              <a:gd name="connsiteY5" fmla="*/ 1146302 h 1257300"/>
              <a:gd name="connsiteX6" fmla="*/ 0 w 1737360"/>
              <a:gd name="connsiteY6" fmla="*/ 1100074 h 1257300"/>
              <a:gd name="connsiteX7" fmla="*/ 110870 w 1737360"/>
              <a:gd name="connsiteY7" fmla="*/ 656336 h 1257300"/>
              <a:gd name="connsiteX8" fmla="*/ 739267 w 1737360"/>
              <a:gd name="connsiteY8" fmla="*/ 416052 h 1257300"/>
              <a:gd name="connsiteX9" fmla="*/ 1182877 w 1737360"/>
              <a:gd name="connsiteY9" fmla="*/ 388239 h 1257300"/>
              <a:gd name="connsiteX10" fmla="*/ 1229105 w 1737360"/>
              <a:gd name="connsiteY10" fmla="*/ 0 h 1257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737360" h="1257300">
                <a:moveTo>
                  <a:pt x="1229105" y="0"/>
                </a:moveTo>
                <a:lnTo>
                  <a:pt x="1635760" y="212598"/>
                </a:lnTo>
                <a:lnTo>
                  <a:pt x="1737360" y="360553"/>
                </a:lnTo>
                <a:lnTo>
                  <a:pt x="1395476" y="1192530"/>
                </a:lnTo>
                <a:lnTo>
                  <a:pt x="961135" y="1257300"/>
                </a:lnTo>
                <a:lnTo>
                  <a:pt x="18542" y="1146302"/>
                </a:lnTo>
                <a:lnTo>
                  <a:pt x="0" y="1100074"/>
                </a:lnTo>
                <a:lnTo>
                  <a:pt x="110870" y="656336"/>
                </a:lnTo>
                <a:lnTo>
                  <a:pt x="739267" y="416052"/>
                </a:lnTo>
                <a:lnTo>
                  <a:pt x="1182877" y="388239"/>
                </a:lnTo>
                <a:lnTo>
                  <a:pt x="1229105" y="0"/>
                </a:lnTo>
              </a:path>
            </a:pathLst>
          </a:custGeom>
          <a:solidFill>
            <a:srgbClr val="F580C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766316" y="3384803"/>
            <a:ext cx="1757172" cy="1277112"/>
          </a:xfrm>
          <a:custGeom>
            <a:avLst/>
            <a:gdLst>
              <a:gd name="connsiteX0" fmla="*/ 1239011 w 1757172"/>
              <a:gd name="connsiteY0" fmla="*/ 9905 h 1277112"/>
              <a:gd name="connsiteX1" fmla="*/ 1645666 w 1757172"/>
              <a:gd name="connsiteY1" fmla="*/ 222504 h 1277112"/>
              <a:gd name="connsiteX2" fmla="*/ 1747266 w 1757172"/>
              <a:gd name="connsiteY2" fmla="*/ 370459 h 1277112"/>
              <a:gd name="connsiteX3" fmla="*/ 1405382 w 1757172"/>
              <a:gd name="connsiteY3" fmla="*/ 1202436 h 1277112"/>
              <a:gd name="connsiteX4" fmla="*/ 971041 w 1757172"/>
              <a:gd name="connsiteY4" fmla="*/ 1267205 h 1277112"/>
              <a:gd name="connsiteX5" fmla="*/ 28448 w 1757172"/>
              <a:gd name="connsiteY5" fmla="*/ 1156208 h 1277112"/>
              <a:gd name="connsiteX6" fmla="*/ 9905 w 1757172"/>
              <a:gd name="connsiteY6" fmla="*/ 1109980 h 1277112"/>
              <a:gd name="connsiteX7" fmla="*/ 120776 w 1757172"/>
              <a:gd name="connsiteY7" fmla="*/ 666242 h 1277112"/>
              <a:gd name="connsiteX8" fmla="*/ 749173 w 1757172"/>
              <a:gd name="connsiteY8" fmla="*/ 425958 h 1277112"/>
              <a:gd name="connsiteX9" fmla="*/ 1192783 w 1757172"/>
              <a:gd name="connsiteY9" fmla="*/ 398145 h 1277112"/>
              <a:gd name="connsiteX10" fmla="*/ 1239011 w 1757172"/>
              <a:gd name="connsiteY10" fmla="*/ 9905 h 12771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757172" h="1277112">
                <a:moveTo>
                  <a:pt x="1239011" y="9905"/>
                </a:moveTo>
                <a:lnTo>
                  <a:pt x="1645666" y="222504"/>
                </a:lnTo>
                <a:lnTo>
                  <a:pt x="1747266" y="370459"/>
                </a:lnTo>
                <a:lnTo>
                  <a:pt x="1405382" y="1202436"/>
                </a:lnTo>
                <a:lnTo>
                  <a:pt x="971041" y="1267205"/>
                </a:lnTo>
                <a:lnTo>
                  <a:pt x="28448" y="1156208"/>
                </a:lnTo>
                <a:lnTo>
                  <a:pt x="9905" y="1109980"/>
                </a:lnTo>
                <a:lnTo>
                  <a:pt x="120776" y="666242"/>
                </a:lnTo>
                <a:lnTo>
                  <a:pt x="749173" y="425958"/>
                </a:lnTo>
                <a:lnTo>
                  <a:pt x="1192783" y="398145"/>
                </a:lnTo>
                <a:lnTo>
                  <a:pt x="1239011" y="9905"/>
                </a:lnTo>
              </a:path>
            </a:pathLst>
          </a:custGeom>
          <a:solidFill>
            <a:srgbClr val="000000">
              <a:alpha val="0"/>
            </a:srgbClr>
          </a:solidFill>
          <a:ln w="25400">
            <a:solidFill>
              <a:srgbClr val="FFFFFF">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617470" y="2887217"/>
            <a:ext cx="3371088" cy="2531364"/>
          </a:xfrm>
          <a:custGeom>
            <a:avLst/>
            <a:gdLst>
              <a:gd name="connsiteX0" fmla="*/ 683514 w 3371088"/>
              <a:gd name="connsiteY0" fmla="*/ 0 h 2531364"/>
              <a:gd name="connsiteX1" fmla="*/ 434085 w 3371088"/>
              <a:gd name="connsiteY1" fmla="*/ 471170 h 2531364"/>
              <a:gd name="connsiteX2" fmla="*/ 803528 w 3371088"/>
              <a:gd name="connsiteY2" fmla="*/ 683641 h 2531364"/>
              <a:gd name="connsiteX3" fmla="*/ 942085 w 3371088"/>
              <a:gd name="connsiteY3" fmla="*/ 831469 h 2531364"/>
              <a:gd name="connsiteX4" fmla="*/ 600328 w 3371088"/>
              <a:gd name="connsiteY4" fmla="*/ 1736852 h 2531364"/>
              <a:gd name="connsiteX5" fmla="*/ 249427 w 3371088"/>
              <a:gd name="connsiteY5" fmla="*/ 1801495 h 2531364"/>
              <a:gd name="connsiteX6" fmla="*/ 0 w 3371088"/>
              <a:gd name="connsiteY6" fmla="*/ 2328164 h 2531364"/>
              <a:gd name="connsiteX7" fmla="*/ 757301 w 3371088"/>
              <a:gd name="connsiteY7" fmla="*/ 2494407 h 2531364"/>
              <a:gd name="connsiteX8" fmla="*/ 2078101 w 3371088"/>
              <a:gd name="connsiteY8" fmla="*/ 2531364 h 2531364"/>
              <a:gd name="connsiteX9" fmla="*/ 2521330 w 3371088"/>
              <a:gd name="connsiteY9" fmla="*/ 2512948 h 2531364"/>
              <a:gd name="connsiteX10" fmla="*/ 3371088 w 3371088"/>
              <a:gd name="connsiteY10" fmla="*/ 1598295 h 2531364"/>
              <a:gd name="connsiteX11" fmla="*/ 2392045 w 3371088"/>
              <a:gd name="connsiteY11" fmla="*/ 803783 h 2531364"/>
              <a:gd name="connsiteX12" fmla="*/ 683514 w 3371088"/>
              <a:gd name="connsiteY12" fmla="*/ 0 h 25313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3371088" h="2531364">
                <a:moveTo>
                  <a:pt x="683514" y="0"/>
                </a:moveTo>
                <a:lnTo>
                  <a:pt x="434085" y="471170"/>
                </a:lnTo>
                <a:lnTo>
                  <a:pt x="803528" y="683641"/>
                </a:lnTo>
                <a:lnTo>
                  <a:pt x="942085" y="831469"/>
                </a:lnTo>
                <a:lnTo>
                  <a:pt x="600328" y="1736852"/>
                </a:lnTo>
                <a:lnTo>
                  <a:pt x="249427" y="1801495"/>
                </a:lnTo>
                <a:lnTo>
                  <a:pt x="0" y="2328164"/>
                </a:lnTo>
                <a:lnTo>
                  <a:pt x="757301" y="2494407"/>
                </a:lnTo>
                <a:lnTo>
                  <a:pt x="2078101" y="2531364"/>
                </a:lnTo>
                <a:lnTo>
                  <a:pt x="2521330" y="2512948"/>
                </a:lnTo>
                <a:lnTo>
                  <a:pt x="3371088" y="1598295"/>
                </a:lnTo>
                <a:lnTo>
                  <a:pt x="2392045" y="803783"/>
                </a:lnTo>
                <a:lnTo>
                  <a:pt x="683514" y="0"/>
                </a:lnTo>
              </a:path>
            </a:pathLst>
          </a:custGeom>
          <a:solidFill>
            <a:srgbClr val="80D8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607564" y="2877311"/>
            <a:ext cx="3390900" cy="2551176"/>
          </a:xfrm>
          <a:custGeom>
            <a:avLst/>
            <a:gdLst>
              <a:gd name="connsiteX0" fmla="*/ 693420 w 3390900"/>
              <a:gd name="connsiteY0" fmla="*/ 9905 h 2551176"/>
              <a:gd name="connsiteX1" fmla="*/ 443991 w 3390900"/>
              <a:gd name="connsiteY1" fmla="*/ 481076 h 2551176"/>
              <a:gd name="connsiteX2" fmla="*/ 813434 w 3390900"/>
              <a:gd name="connsiteY2" fmla="*/ 693547 h 2551176"/>
              <a:gd name="connsiteX3" fmla="*/ 951991 w 3390900"/>
              <a:gd name="connsiteY3" fmla="*/ 841375 h 2551176"/>
              <a:gd name="connsiteX4" fmla="*/ 610234 w 3390900"/>
              <a:gd name="connsiteY4" fmla="*/ 1746758 h 2551176"/>
              <a:gd name="connsiteX5" fmla="*/ 259333 w 3390900"/>
              <a:gd name="connsiteY5" fmla="*/ 1811401 h 2551176"/>
              <a:gd name="connsiteX6" fmla="*/ 9905 w 3390900"/>
              <a:gd name="connsiteY6" fmla="*/ 2338070 h 2551176"/>
              <a:gd name="connsiteX7" fmla="*/ 767207 w 3390900"/>
              <a:gd name="connsiteY7" fmla="*/ 2504313 h 2551176"/>
              <a:gd name="connsiteX8" fmla="*/ 2088007 w 3390900"/>
              <a:gd name="connsiteY8" fmla="*/ 2541270 h 2551176"/>
              <a:gd name="connsiteX9" fmla="*/ 2531236 w 3390900"/>
              <a:gd name="connsiteY9" fmla="*/ 2522854 h 2551176"/>
              <a:gd name="connsiteX10" fmla="*/ 3380994 w 3390900"/>
              <a:gd name="connsiteY10" fmla="*/ 1608201 h 2551176"/>
              <a:gd name="connsiteX11" fmla="*/ 2401951 w 3390900"/>
              <a:gd name="connsiteY11" fmla="*/ 813689 h 2551176"/>
              <a:gd name="connsiteX12" fmla="*/ 693420 w 3390900"/>
              <a:gd name="connsiteY12" fmla="*/ 9905 h 25511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3390900" h="2551176">
                <a:moveTo>
                  <a:pt x="693420" y="9905"/>
                </a:moveTo>
                <a:lnTo>
                  <a:pt x="443991" y="481076"/>
                </a:lnTo>
                <a:lnTo>
                  <a:pt x="813434" y="693547"/>
                </a:lnTo>
                <a:lnTo>
                  <a:pt x="951991" y="841375"/>
                </a:lnTo>
                <a:lnTo>
                  <a:pt x="610234" y="1746758"/>
                </a:lnTo>
                <a:lnTo>
                  <a:pt x="259333" y="1811401"/>
                </a:lnTo>
                <a:lnTo>
                  <a:pt x="9905" y="2338070"/>
                </a:lnTo>
                <a:lnTo>
                  <a:pt x="767207" y="2504313"/>
                </a:lnTo>
                <a:lnTo>
                  <a:pt x="2088007" y="2541270"/>
                </a:lnTo>
                <a:lnTo>
                  <a:pt x="2531236" y="2522854"/>
                </a:lnTo>
                <a:lnTo>
                  <a:pt x="3380994" y="1608201"/>
                </a:lnTo>
                <a:lnTo>
                  <a:pt x="2401951" y="813689"/>
                </a:lnTo>
                <a:lnTo>
                  <a:pt x="693420" y="9905"/>
                </a:lnTo>
              </a:path>
            </a:pathLst>
          </a:custGeom>
          <a:solidFill>
            <a:srgbClr val="000000">
              <a:alpha val="0"/>
            </a:srgbClr>
          </a:solidFill>
          <a:ln w="25400">
            <a:solidFill>
              <a:srgbClr val="FFFFFF">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693926" y="4595621"/>
            <a:ext cx="1080515" cy="545592"/>
          </a:xfrm>
          <a:custGeom>
            <a:avLst/>
            <a:gdLst>
              <a:gd name="connsiteX0" fmla="*/ 64642 w 1080515"/>
              <a:gd name="connsiteY0" fmla="*/ 0 h 545592"/>
              <a:gd name="connsiteX1" fmla="*/ 0 w 1080515"/>
              <a:gd name="connsiteY1" fmla="*/ 277368 h 545592"/>
              <a:gd name="connsiteX2" fmla="*/ 895857 w 1080515"/>
              <a:gd name="connsiteY2" fmla="*/ 545592 h 545592"/>
              <a:gd name="connsiteX3" fmla="*/ 1080516 w 1080515"/>
              <a:gd name="connsiteY3" fmla="*/ 129413 h 545592"/>
              <a:gd name="connsiteX4" fmla="*/ 64642 w 1080515"/>
              <a:gd name="connsiteY4" fmla="*/ 0 h 5455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0515" h="545592">
                <a:moveTo>
                  <a:pt x="64642" y="0"/>
                </a:moveTo>
                <a:lnTo>
                  <a:pt x="0" y="277368"/>
                </a:lnTo>
                <a:lnTo>
                  <a:pt x="895857" y="545592"/>
                </a:lnTo>
                <a:lnTo>
                  <a:pt x="1080516" y="129413"/>
                </a:lnTo>
                <a:lnTo>
                  <a:pt x="64642" y="0"/>
                </a:lnTo>
              </a:path>
            </a:pathLst>
          </a:custGeom>
          <a:solidFill>
            <a:srgbClr val="DFEB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684020" y="4585715"/>
            <a:ext cx="1100327" cy="565404"/>
          </a:xfrm>
          <a:custGeom>
            <a:avLst/>
            <a:gdLst>
              <a:gd name="connsiteX0" fmla="*/ 74548 w 1100327"/>
              <a:gd name="connsiteY0" fmla="*/ 9905 h 565404"/>
              <a:gd name="connsiteX1" fmla="*/ 9905 w 1100327"/>
              <a:gd name="connsiteY1" fmla="*/ 287274 h 565404"/>
              <a:gd name="connsiteX2" fmla="*/ 905763 w 1100327"/>
              <a:gd name="connsiteY2" fmla="*/ 555498 h 565404"/>
              <a:gd name="connsiteX3" fmla="*/ 1090422 w 1100327"/>
              <a:gd name="connsiteY3" fmla="*/ 139319 h 565404"/>
              <a:gd name="connsiteX4" fmla="*/ 74548 w 1100327"/>
              <a:gd name="connsiteY4" fmla="*/ 9905 h 5654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00327" h="565404">
                <a:moveTo>
                  <a:pt x="74548" y="9905"/>
                </a:moveTo>
                <a:lnTo>
                  <a:pt x="9905" y="287274"/>
                </a:lnTo>
                <a:lnTo>
                  <a:pt x="905763" y="555498"/>
                </a:lnTo>
                <a:lnTo>
                  <a:pt x="1090422" y="139319"/>
                </a:lnTo>
                <a:lnTo>
                  <a:pt x="74548" y="9905"/>
                </a:lnTo>
              </a:path>
            </a:pathLst>
          </a:custGeom>
          <a:solidFill>
            <a:srgbClr val="000000">
              <a:alpha val="0"/>
            </a:srgbClr>
          </a:solidFill>
          <a:ln w="25400">
            <a:solidFill>
              <a:srgbClr val="FFFFFF">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764029" y="5365241"/>
            <a:ext cx="288036" cy="288035"/>
          </a:xfrm>
          <a:custGeom>
            <a:avLst/>
            <a:gdLst>
              <a:gd name="connsiteX0" fmla="*/ 0 w 288036"/>
              <a:gd name="connsiteY0" fmla="*/ 144017 h 288035"/>
              <a:gd name="connsiteX1" fmla="*/ 144018 w 288036"/>
              <a:gd name="connsiteY1" fmla="*/ 0 h 288035"/>
              <a:gd name="connsiteX2" fmla="*/ 288036 w 288036"/>
              <a:gd name="connsiteY2" fmla="*/ 144017 h 288035"/>
              <a:gd name="connsiteX3" fmla="*/ 144018 w 288036"/>
              <a:gd name="connsiteY3" fmla="*/ 288036 h 288035"/>
              <a:gd name="connsiteX4" fmla="*/ 0 w 288036"/>
              <a:gd name="connsiteY4" fmla="*/ 144017 h 2880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8036" h="288035">
                <a:moveTo>
                  <a:pt x="0" y="144017"/>
                </a:moveTo>
                <a:cubicBezTo>
                  <a:pt x="0" y="64516"/>
                  <a:pt x="64516" y="0"/>
                  <a:pt x="144018" y="0"/>
                </a:cubicBezTo>
                <a:cubicBezTo>
                  <a:pt x="223520" y="0"/>
                  <a:pt x="288036" y="64516"/>
                  <a:pt x="288036" y="144017"/>
                </a:cubicBezTo>
                <a:cubicBezTo>
                  <a:pt x="288036" y="223558"/>
                  <a:pt x="223520" y="288036"/>
                  <a:pt x="144018" y="288036"/>
                </a:cubicBezTo>
                <a:cubicBezTo>
                  <a:pt x="64516" y="288036"/>
                  <a:pt x="0" y="223558"/>
                  <a:pt x="0" y="144017"/>
                </a:cubicBezTo>
              </a:path>
            </a:pathLst>
          </a:custGeom>
          <a:solidFill>
            <a:srgbClr val="FFFF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751075" y="5352288"/>
            <a:ext cx="313944" cy="313943"/>
          </a:xfrm>
          <a:custGeom>
            <a:avLst/>
            <a:gdLst>
              <a:gd name="connsiteX0" fmla="*/ 12954 w 313944"/>
              <a:gd name="connsiteY0" fmla="*/ 156971 h 313943"/>
              <a:gd name="connsiteX1" fmla="*/ 156972 w 313944"/>
              <a:gd name="connsiteY1" fmla="*/ 12953 h 313943"/>
              <a:gd name="connsiteX2" fmla="*/ 300990 w 313944"/>
              <a:gd name="connsiteY2" fmla="*/ 156971 h 313943"/>
              <a:gd name="connsiteX3" fmla="*/ 156972 w 313944"/>
              <a:gd name="connsiteY3" fmla="*/ 300990 h 313943"/>
              <a:gd name="connsiteX4" fmla="*/ 12954 w 313944"/>
              <a:gd name="connsiteY4" fmla="*/ 156971 h 3139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13944" h="313943">
                <a:moveTo>
                  <a:pt x="12954" y="156971"/>
                </a:moveTo>
                <a:cubicBezTo>
                  <a:pt x="12954" y="77470"/>
                  <a:pt x="77470" y="12953"/>
                  <a:pt x="156972" y="12953"/>
                </a:cubicBezTo>
                <a:cubicBezTo>
                  <a:pt x="236474" y="12953"/>
                  <a:pt x="300990" y="77470"/>
                  <a:pt x="300990" y="156971"/>
                </a:cubicBezTo>
                <a:cubicBezTo>
                  <a:pt x="300990" y="236511"/>
                  <a:pt x="236474" y="300990"/>
                  <a:pt x="156972" y="300990"/>
                </a:cubicBezTo>
                <a:cubicBezTo>
                  <a:pt x="77470" y="300990"/>
                  <a:pt x="12954" y="236511"/>
                  <a:pt x="12954" y="156971"/>
                </a:cubicBez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556510" y="3998214"/>
            <a:ext cx="288035" cy="288035"/>
          </a:xfrm>
          <a:custGeom>
            <a:avLst/>
            <a:gdLst>
              <a:gd name="connsiteX0" fmla="*/ 0 w 288035"/>
              <a:gd name="connsiteY0" fmla="*/ 144017 h 288035"/>
              <a:gd name="connsiteX1" fmla="*/ 144017 w 288035"/>
              <a:gd name="connsiteY1" fmla="*/ 0 h 288035"/>
              <a:gd name="connsiteX2" fmla="*/ 288035 w 288035"/>
              <a:gd name="connsiteY2" fmla="*/ 144017 h 288035"/>
              <a:gd name="connsiteX3" fmla="*/ 144017 w 288035"/>
              <a:gd name="connsiteY3" fmla="*/ 288035 h 288035"/>
              <a:gd name="connsiteX4" fmla="*/ 0 w 288035"/>
              <a:gd name="connsiteY4" fmla="*/ 144017 h 2880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8035" h="288035">
                <a:moveTo>
                  <a:pt x="0" y="144017"/>
                </a:moveTo>
                <a:cubicBezTo>
                  <a:pt x="0" y="64515"/>
                  <a:pt x="64516" y="0"/>
                  <a:pt x="144017" y="0"/>
                </a:cubicBezTo>
                <a:cubicBezTo>
                  <a:pt x="223519" y="0"/>
                  <a:pt x="288035" y="64515"/>
                  <a:pt x="288035" y="144017"/>
                </a:cubicBezTo>
                <a:cubicBezTo>
                  <a:pt x="288035" y="223520"/>
                  <a:pt x="223519" y="288035"/>
                  <a:pt x="144017" y="288035"/>
                </a:cubicBezTo>
                <a:cubicBezTo>
                  <a:pt x="64516" y="288035"/>
                  <a:pt x="0" y="223520"/>
                  <a:pt x="0" y="144017"/>
                </a:cubicBez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543555" y="3985260"/>
            <a:ext cx="313943" cy="313943"/>
          </a:xfrm>
          <a:custGeom>
            <a:avLst/>
            <a:gdLst>
              <a:gd name="connsiteX0" fmla="*/ 12954 w 313943"/>
              <a:gd name="connsiteY0" fmla="*/ 156971 h 313943"/>
              <a:gd name="connsiteX1" fmla="*/ 156972 w 313943"/>
              <a:gd name="connsiteY1" fmla="*/ 12953 h 313943"/>
              <a:gd name="connsiteX2" fmla="*/ 300989 w 313943"/>
              <a:gd name="connsiteY2" fmla="*/ 156971 h 313943"/>
              <a:gd name="connsiteX3" fmla="*/ 156972 w 313943"/>
              <a:gd name="connsiteY3" fmla="*/ 300989 h 313943"/>
              <a:gd name="connsiteX4" fmla="*/ 12954 w 313943"/>
              <a:gd name="connsiteY4" fmla="*/ 156971 h 3139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13943" h="313943">
                <a:moveTo>
                  <a:pt x="12954" y="156971"/>
                </a:moveTo>
                <a:cubicBezTo>
                  <a:pt x="12954" y="77469"/>
                  <a:pt x="77470" y="12953"/>
                  <a:pt x="156972" y="12953"/>
                </a:cubicBezTo>
                <a:cubicBezTo>
                  <a:pt x="236473" y="12953"/>
                  <a:pt x="300989" y="77469"/>
                  <a:pt x="300989" y="156971"/>
                </a:cubicBezTo>
                <a:cubicBezTo>
                  <a:pt x="300989" y="236473"/>
                  <a:pt x="236473" y="300989"/>
                  <a:pt x="156972" y="300989"/>
                </a:cubicBezTo>
                <a:cubicBezTo>
                  <a:pt x="77470" y="300989"/>
                  <a:pt x="12954" y="236473"/>
                  <a:pt x="12954" y="156971"/>
                </a:cubicBez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4932426" y="5653278"/>
            <a:ext cx="288035" cy="288035"/>
          </a:xfrm>
          <a:custGeom>
            <a:avLst/>
            <a:gdLst>
              <a:gd name="connsiteX0" fmla="*/ 0 w 288035"/>
              <a:gd name="connsiteY0" fmla="*/ 144017 h 288035"/>
              <a:gd name="connsiteX1" fmla="*/ 144017 w 288035"/>
              <a:gd name="connsiteY1" fmla="*/ 0 h 288035"/>
              <a:gd name="connsiteX2" fmla="*/ 288035 w 288035"/>
              <a:gd name="connsiteY2" fmla="*/ 144017 h 288035"/>
              <a:gd name="connsiteX3" fmla="*/ 144017 w 288035"/>
              <a:gd name="connsiteY3" fmla="*/ 288035 h 288035"/>
              <a:gd name="connsiteX4" fmla="*/ 0 w 288035"/>
              <a:gd name="connsiteY4" fmla="*/ 144017 h 2880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8035" h="288035">
                <a:moveTo>
                  <a:pt x="0" y="144017"/>
                </a:moveTo>
                <a:cubicBezTo>
                  <a:pt x="0" y="64477"/>
                  <a:pt x="64515" y="0"/>
                  <a:pt x="144017" y="0"/>
                </a:cubicBezTo>
                <a:cubicBezTo>
                  <a:pt x="223520" y="0"/>
                  <a:pt x="288035" y="64477"/>
                  <a:pt x="288035" y="144017"/>
                </a:cubicBezTo>
                <a:cubicBezTo>
                  <a:pt x="288035" y="223558"/>
                  <a:pt x="223520" y="288035"/>
                  <a:pt x="144017" y="288035"/>
                </a:cubicBezTo>
                <a:cubicBezTo>
                  <a:pt x="64515" y="288035"/>
                  <a:pt x="0" y="223558"/>
                  <a:pt x="0" y="144017"/>
                </a:cubicBez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4919472" y="5640324"/>
            <a:ext cx="313943" cy="313943"/>
          </a:xfrm>
          <a:custGeom>
            <a:avLst/>
            <a:gdLst>
              <a:gd name="connsiteX0" fmla="*/ 12953 w 313943"/>
              <a:gd name="connsiteY0" fmla="*/ 156971 h 313943"/>
              <a:gd name="connsiteX1" fmla="*/ 156971 w 313943"/>
              <a:gd name="connsiteY1" fmla="*/ 12953 h 313943"/>
              <a:gd name="connsiteX2" fmla="*/ 300989 w 313943"/>
              <a:gd name="connsiteY2" fmla="*/ 156971 h 313943"/>
              <a:gd name="connsiteX3" fmla="*/ 156971 w 313943"/>
              <a:gd name="connsiteY3" fmla="*/ 300989 h 313943"/>
              <a:gd name="connsiteX4" fmla="*/ 12953 w 313943"/>
              <a:gd name="connsiteY4" fmla="*/ 156971 h 3139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13943" h="313943">
                <a:moveTo>
                  <a:pt x="12953" y="156971"/>
                </a:moveTo>
                <a:cubicBezTo>
                  <a:pt x="12953" y="77431"/>
                  <a:pt x="77469" y="12953"/>
                  <a:pt x="156971" y="12953"/>
                </a:cubicBezTo>
                <a:cubicBezTo>
                  <a:pt x="236473" y="12953"/>
                  <a:pt x="300989" y="77431"/>
                  <a:pt x="300989" y="156971"/>
                </a:cubicBezTo>
                <a:cubicBezTo>
                  <a:pt x="300989" y="236511"/>
                  <a:pt x="236473" y="300989"/>
                  <a:pt x="156971" y="300989"/>
                </a:cubicBezTo>
                <a:cubicBezTo>
                  <a:pt x="77469" y="300989"/>
                  <a:pt x="12953" y="236511"/>
                  <a:pt x="12953" y="156971"/>
                </a:cubicBez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2340101" y="5726429"/>
            <a:ext cx="288036" cy="288035"/>
          </a:xfrm>
          <a:custGeom>
            <a:avLst/>
            <a:gdLst>
              <a:gd name="connsiteX0" fmla="*/ 0 w 288036"/>
              <a:gd name="connsiteY0" fmla="*/ 144017 h 288035"/>
              <a:gd name="connsiteX1" fmla="*/ 144018 w 288036"/>
              <a:gd name="connsiteY1" fmla="*/ 0 h 288035"/>
              <a:gd name="connsiteX2" fmla="*/ 288036 w 288036"/>
              <a:gd name="connsiteY2" fmla="*/ 144017 h 288035"/>
              <a:gd name="connsiteX3" fmla="*/ 144018 w 288036"/>
              <a:gd name="connsiteY3" fmla="*/ 288035 h 288035"/>
              <a:gd name="connsiteX4" fmla="*/ 0 w 288036"/>
              <a:gd name="connsiteY4" fmla="*/ 144017 h 2880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8036" h="288035">
                <a:moveTo>
                  <a:pt x="0" y="144017"/>
                </a:moveTo>
                <a:cubicBezTo>
                  <a:pt x="0" y="64477"/>
                  <a:pt x="64516" y="0"/>
                  <a:pt x="144018" y="0"/>
                </a:cubicBezTo>
                <a:cubicBezTo>
                  <a:pt x="223520" y="0"/>
                  <a:pt x="288036" y="64477"/>
                  <a:pt x="288036" y="144017"/>
                </a:cubicBezTo>
                <a:cubicBezTo>
                  <a:pt x="288036" y="223558"/>
                  <a:pt x="223520" y="288035"/>
                  <a:pt x="144018" y="288035"/>
                </a:cubicBezTo>
                <a:cubicBezTo>
                  <a:pt x="64516" y="288035"/>
                  <a:pt x="0" y="223558"/>
                  <a:pt x="0" y="144017"/>
                </a:cubicBez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2327147" y="5713476"/>
            <a:ext cx="313944" cy="313943"/>
          </a:xfrm>
          <a:custGeom>
            <a:avLst/>
            <a:gdLst>
              <a:gd name="connsiteX0" fmla="*/ 12954 w 313944"/>
              <a:gd name="connsiteY0" fmla="*/ 156971 h 313943"/>
              <a:gd name="connsiteX1" fmla="*/ 156972 w 313944"/>
              <a:gd name="connsiteY1" fmla="*/ 12953 h 313943"/>
              <a:gd name="connsiteX2" fmla="*/ 300990 w 313944"/>
              <a:gd name="connsiteY2" fmla="*/ 156971 h 313943"/>
              <a:gd name="connsiteX3" fmla="*/ 156972 w 313944"/>
              <a:gd name="connsiteY3" fmla="*/ 300989 h 313943"/>
              <a:gd name="connsiteX4" fmla="*/ 12954 w 313944"/>
              <a:gd name="connsiteY4" fmla="*/ 156971 h 3139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13944" h="313943">
                <a:moveTo>
                  <a:pt x="12954" y="156971"/>
                </a:moveTo>
                <a:cubicBezTo>
                  <a:pt x="12954" y="77431"/>
                  <a:pt x="77470" y="12953"/>
                  <a:pt x="156972" y="12953"/>
                </a:cubicBezTo>
                <a:cubicBezTo>
                  <a:pt x="236474" y="12953"/>
                  <a:pt x="300990" y="77431"/>
                  <a:pt x="300990" y="156971"/>
                </a:cubicBezTo>
                <a:cubicBezTo>
                  <a:pt x="300990" y="236511"/>
                  <a:pt x="236474" y="300989"/>
                  <a:pt x="156972" y="300989"/>
                </a:cubicBezTo>
                <a:cubicBezTo>
                  <a:pt x="77470" y="300989"/>
                  <a:pt x="12954" y="236511"/>
                  <a:pt x="12954" y="156971"/>
                </a:cubicBez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1040891" y="3997452"/>
            <a:ext cx="1368552" cy="429767"/>
          </a:xfrm>
          <a:custGeom>
            <a:avLst/>
            <a:gdLst>
              <a:gd name="connsiteX0" fmla="*/ 0 w 1368552"/>
              <a:gd name="connsiteY0" fmla="*/ 429767 h 429767"/>
              <a:gd name="connsiteX1" fmla="*/ 1368552 w 1368552"/>
              <a:gd name="connsiteY1" fmla="*/ 429767 h 429767"/>
              <a:gd name="connsiteX2" fmla="*/ 1368552 w 1368552"/>
              <a:gd name="connsiteY2" fmla="*/ 0 h 429767"/>
              <a:gd name="connsiteX3" fmla="*/ 0 w 1368552"/>
              <a:gd name="connsiteY3" fmla="*/ 0 h 429767"/>
              <a:gd name="connsiteX4" fmla="*/ 0 w 1368552"/>
              <a:gd name="connsiteY4" fmla="*/ 429767 h 4297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68552" h="429767">
                <a:moveTo>
                  <a:pt x="0" y="429767"/>
                </a:moveTo>
                <a:lnTo>
                  <a:pt x="1368552" y="429767"/>
                </a:lnTo>
                <a:lnTo>
                  <a:pt x="1368552" y="0"/>
                </a:lnTo>
                <a:lnTo>
                  <a:pt x="0" y="0"/>
                </a:lnTo>
                <a:lnTo>
                  <a:pt x="0" y="42976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752855" y="5725667"/>
            <a:ext cx="1368552" cy="260603"/>
          </a:xfrm>
          <a:custGeom>
            <a:avLst/>
            <a:gdLst>
              <a:gd name="connsiteX0" fmla="*/ 0 w 1368552"/>
              <a:gd name="connsiteY0" fmla="*/ 260603 h 260603"/>
              <a:gd name="connsiteX1" fmla="*/ 1368551 w 1368552"/>
              <a:gd name="connsiteY1" fmla="*/ 260603 h 260603"/>
              <a:gd name="connsiteX2" fmla="*/ 1368551 w 1368552"/>
              <a:gd name="connsiteY2" fmla="*/ 0 h 260603"/>
              <a:gd name="connsiteX3" fmla="*/ 0 w 1368552"/>
              <a:gd name="connsiteY3" fmla="*/ 0 h 260603"/>
              <a:gd name="connsiteX4" fmla="*/ 0 w 1368552"/>
              <a:gd name="connsiteY4" fmla="*/ 260603 h 2606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68552" h="260603">
                <a:moveTo>
                  <a:pt x="0" y="260603"/>
                </a:moveTo>
                <a:lnTo>
                  <a:pt x="1368551" y="260603"/>
                </a:lnTo>
                <a:lnTo>
                  <a:pt x="1368551" y="0"/>
                </a:lnTo>
                <a:lnTo>
                  <a:pt x="0" y="0"/>
                </a:lnTo>
                <a:lnTo>
                  <a:pt x="0" y="26060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2697479" y="5797296"/>
            <a:ext cx="1728216" cy="262127"/>
          </a:xfrm>
          <a:custGeom>
            <a:avLst/>
            <a:gdLst>
              <a:gd name="connsiteX0" fmla="*/ 0 w 1728216"/>
              <a:gd name="connsiteY0" fmla="*/ 262127 h 262127"/>
              <a:gd name="connsiteX1" fmla="*/ 1728216 w 1728216"/>
              <a:gd name="connsiteY1" fmla="*/ 262127 h 262127"/>
              <a:gd name="connsiteX2" fmla="*/ 1728216 w 1728216"/>
              <a:gd name="connsiteY2" fmla="*/ 0 h 262127"/>
              <a:gd name="connsiteX3" fmla="*/ 0 w 1728216"/>
              <a:gd name="connsiteY3" fmla="*/ 0 h 262127"/>
              <a:gd name="connsiteX4" fmla="*/ 0 w 1728216"/>
              <a:gd name="connsiteY4" fmla="*/ 262127 h 262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8216" h="262127">
                <a:moveTo>
                  <a:pt x="0" y="262127"/>
                </a:moveTo>
                <a:lnTo>
                  <a:pt x="1728216" y="262127"/>
                </a:lnTo>
                <a:lnTo>
                  <a:pt x="1728216" y="0"/>
                </a:lnTo>
                <a:lnTo>
                  <a:pt x="0" y="0"/>
                </a:lnTo>
                <a:lnTo>
                  <a:pt x="0" y="2621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4785359" y="5868923"/>
            <a:ext cx="1368552" cy="262128"/>
          </a:xfrm>
          <a:custGeom>
            <a:avLst/>
            <a:gdLst>
              <a:gd name="connsiteX0" fmla="*/ 0 w 1368552"/>
              <a:gd name="connsiteY0" fmla="*/ 262128 h 262128"/>
              <a:gd name="connsiteX1" fmla="*/ 1368552 w 1368552"/>
              <a:gd name="connsiteY1" fmla="*/ 262128 h 262128"/>
              <a:gd name="connsiteX2" fmla="*/ 1368552 w 1368552"/>
              <a:gd name="connsiteY2" fmla="*/ 0 h 262128"/>
              <a:gd name="connsiteX3" fmla="*/ 0 w 1368552"/>
              <a:gd name="connsiteY3" fmla="*/ 0 h 262128"/>
              <a:gd name="connsiteX4" fmla="*/ 0 w 1368552"/>
              <a:gd name="connsiteY4" fmla="*/ 262128 h 262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68552" h="262128">
                <a:moveTo>
                  <a:pt x="0" y="262128"/>
                </a:moveTo>
                <a:lnTo>
                  <a:pt x="1368552" y="262128"/>
                </a:lnTo>
                <a:lnTo>
                  <a:pt x="1368552" y="0"/>
                </a:lnTo>
                <a:lnTo>
                  <a:pt x="0" y="0"/>
                </a:lnTo>
                <a:lnTo>
                  <a:pt x="0" y="2621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2221864" y="5137403"/>
            <a:ext cx="298195" cy="242316"/>
          </a:xfrm>
          <a:custGeom>
            <a:avLst/>
            <a:gdLst>
              <a:gd name="connsiteX0" fmla="*/ 52324 w 298195"/>
              <a:gd name="connsiteY0" fmla="*/ 242316 h 242316"/>
              <a:gd name="connsiteX1" fmla="*/ 213741 w 298195"/>
              <a:gd name="connsiteY1" fmla="*/ 165989 h 242316"/>
              <a:gd name="connsiteX2" fmla="*/ 239902 w 298195"/>
              <a:gd name="connsiteY2" fmla="*/ 221361 h 242316"/>
              <a:gd name="connsiteX3" fmla="*/ 298195 w 298195"/>
              <a:gd name="connsiteY3" fmla="*/ 58420 h 242316"/>
              <a:gd name="connsiteX4" fmla="*/ 135382 w 298195"/>
              <a:gd name="connsiteY4" fmla="*/ 0 h 242316"/>
              <a:gd name="connsiteX5" fmla="*/ 161417 w 298195"/>
              <a:gd name="connsiteY5" fmla="*/ 55372 h 242316"/>
              <a:gd name="connsiteX6" fmla="*/ 0 w 298195"/>
              <a:gd name="connsiteY6" fmla="*/ 131699 h 242316"/>
              <a:gd name="connsiteX7" fmla="*/ 52324 w 298195"/>
              <a:gd name="connsiteY7" fmla="*/ 242316 h 2423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98195" h="242316">
                <a:moveTo>
                  <a:pt x="52324" y="242316"/>
                </a:moveTo>
                <a:lnTo>
                  <a:pt x="213741" y="165989"/>
                </a:lnTo>
                <a:lnTo>
                  <a:pt x="239902" y="221361"/>
                </a:lnTo>
                <a:lnTo>
                  <a:pt x="298195" y="58420"/>
                </a:lnTo>
                <a:lnTo>
                  <a:pt x="135382" y="0"/>
                </a:lnTo>
                <a:lnTo>
                  <a:pt x="161417" y="55372"/>
                </a:lnTo>
                <a:lnTo>
                  <a:pt x="0" y="131699"/>
                </a:lnTo>
                <a:lnTo>
                  <a:pt x="52324" y="242316"/>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4874386" y="5315458"/>
            <a:ext cx="242951" cy="306070"/>
          </a:xfrm>
          <a:custGeom>
            <a:avLst/>
            <a:gdLst>
              <a:gd name="connsiteX0" fmla="*/ 203072 w 242951"/>
              <a:gd name="connsiteY0" fmla="*/ 291756 h 306070"/>
              <a:gd name="connsiteX1" fmla="*/ 182245 w 242951"/>
              <a:gd name="connsiteY1" fmla="*/ 114426 h 306070"/>
              <a:gd name="connsiteX2" fmla="*/ 242951 w 242951"/>
              <a:gd name="connsiteY2" fmla="*/ 107314 h 306070"/>
              <a:gd name="connsiteX3" fmla="*/ 107188 w 242951"/>
              <a:gd name="connsiteY3" fmla="*/ 0 h 306070"/>
              <a:gd name="connsiteX4" fmla="*/ 0 w 242951"/>
              <a:gd name="connsiteY4" fmla="*/ 135889 h 306070"/>
              <a:gd name="connsiteX5" fmla="*/ 60705 w 242951"/>
              <a:gd name="connsiteY5" fmla="*/ 128777 h 306070"/>
              <a:gd name="connsiteX6" fmla="*/ 81660 w 242951"/>
              <a:gd name="connsiteY6" fmla="*/ 306070 h 306070"/>
              <a:gd name="connsiteX7" fmla="*/ 203072 w 242951"/>
              <a:gd name="connsiteY7" fmla="*/ 291756 h 30607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42951" h="306070">
                <a:moveTo>
                  <a:pt x="203072" y="291756"/>
                </a:moveTo>
                <a:lnTo>
                  <a:pt x="182245" y="114426"/>
                </a:lnTo>
                <a:lnTo>
                  <a:pt x="242951" y="107314"/>
                </a:lnTo>
                <a:lnTo>
                  <a:pt x="107188" y="0"/>
                </a:lnTo>
                <a:lnTo>
                  <a:pt x="0" y="135889"/>
                </a:lnTo>
                <a:lnTo>
                  <a:pt x="60705" y="128777"/>
                </a:lnTo>
                <a:lnTo>
                  <a:pt x="81660" y="306070"/>
                </a:lnTo>
                <a:lnTo>
                  <a:pt x="203072" y="291756"/>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3144901" y="4115180"/>
            <a:ext cx="307085" cy="239140"/>
          </a:xfrm>
          <a:custGeom>
            <a:avLst/>
            <a:gdLst>
              <a:gd name="connsiteX0" fmla="*/ 0 w 307085"/>
              <a:gd name="connsiteY0" fmla="*/ 141223 h 239140"/>
              <a:gd name="connsiteX1" fmla="*/ 174497 w 307085"/>
              <a:gd name="connsiteY1" fmla="*/ 179323 h 239140"/>
              <a:gd name="connsiteX2" fmla="*/ 161416 w 307085"/>
              <a:gd name="connsiteY2" fmla="*/ 239140 h 239140"/>
              <a:gd name="connsiteX3" fmla="*/ 307085 w 307085"/>
              <a:gd name="connsiteY3" fmla="*/ 145669 h 239140"/>
              <a:gd name="connsiteX4" fmla="*/ 213614 w 307085"/>
              <a:gd name="connsiteY4" fmla="*/ 0 h 239140"/>
              <a:gd name="connsiteX5" fmla="*/ 200533 w 307085"/>
              <a:gd name="connsiteY5" fmla="*/ 59816 h 239140"/>
              <a:gd name="connsiteX6" fmla="*/ 26161 w 307085"/>
              <a:gd name="connsiteY6" fmla="*/ 21716 h 239140"/>
              <a:gd name="connsiteX7" fmla="*/ 0 w 307085"/>
              <a:gd name="connsiteY7" fmla="*/ 141223 h 2391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7085" h="239140">
                <a:moveTo>
                  <a:pt x="0" y="141223"/>
                </a:moveTo>
                <a:lnTo>
                  <a:pt x="174497" y="179323"/>
                </a:lnTo>
                <a:lnTo>
                  <a:pt x="161416" y="239140"/>
                </a:lnTo>
                <a:lnTo>
                  <a:pt x="307085" y="145669"/>
                </a:lnTo>
                <a:lnTo>
                  <a:pt x="213614" y="0"/>
                </a:lnTo>
                <a:lnTo>
                  <a:pt x="200533" y="59816"/>
                </a:lnTo>
                <a:lnTo>
                  <a:pt x="26161" y="21716"/>
                </a:lnTo>
                <a:lnTo>
                  <a:pt x="0" y="141223"/>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2676525" y="5219572"/>
            <a:ext cx="248920" cy="290068"/>
          </a:xfrm>
          <a:custGeom>
            <a:avLst/>
            <a:gdLst>
              <a:gd name="connsiteX0" fmla="*/ 105282 w 248920"/>
              <a:gd name="connsiteY0" fmla="*/ 290067 h 290068"/>
              <a:gd name="connsiteX1" fmla="*/ 196342 w 248920"/>
              <a:gd name="connsiteY1" fmla="*/ 136398 h 290068"/>
              <a:gd name="connsiteX2" fmla="*/ 248920 w 248920"/>
              <a:gd name="connsiteY2" fmla="*/ 167640 h 290068"/>
              <a:gd name="connsiteX3" fmla="*/ 205994 w 248920"/>
              <a:gd name="connsiteY3" fmla="*/ 0 h 290068"/>
              <a:gd name="connsiteX4" fmla="*/ 38354 w 248920"/>
              <a:gd name="connsiteY4" fmla="*/ 42926 h 290068"/>
              <a:gd name="connsiteX5" fmla="*/ 91058 w 248920"/>
              <a:gd name="connsiteY5" fmla="*/ 74041 h 290068"/>
              <a:gd name="connsiteX6" fmla="*/ 0 w 248920"/>
              <a:gd name="connsiteY6" fmla="*/ 227711 h 290068"/>
              <a:gd name="connsiteX7" fmla="*/ 105282 w 248920"/>
              <a:gd name="connsiteY7" fmla="*/ 290067 h 2900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48920" h="290068">
                <a:moveTo>
                  <a:pt x="105282" y="290067"/>
                </a:moveTo>
                <a:lnTo>
                  <a:pt x="196342" y="136398"/>
                </a:lnTo>
                <a:lnTo>
                  <a:pt x="248920" y="167640"/>
                </a:lnTo>
                <a:lnTo>
                  <a:pt x="205994" y="0"/>
                </a:lnTo>
                <a:lnTo>
                  <a:pt x="38354" y="42926"/>
                </a:lnTo>
                <a:lnTo>
                  <a:pt x="91058" y="74041"/>
                </a:lnTo>
                <a:lnTo>
                  <a:pt x="0" y="227711"/>
                </a:lnTo>
                <a:lnTo>
                  <a:pt x="105282" y="290067"/>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3203448" y="4695444"/>
            <a:ext cx="1872995" cy="461772"/>
          </a:xfrm>
          <a:custGeom>
            <a:avLst/>
            <a:gdLst>
              <a:gd name="connsiteX0" fmla="*/ 0 w 1872995"/>
              <a:gd name="connsiteY0" fmla="*/ 461771 h 461772"/>
              <a:gd name="connsiteX1" fmla="*/ 1872995 w 1872995"/>
              <a:gd name="connsiteY1" fmla="*/ 461771 h 461772"/>
              <a:gd name="connsiteX2" fmla="*/ 1872995 w 1872995"/>
              <a:gd name="connsiteY2" fmla="*/ 0 h 461772"/>
              <a:gd name="connsiteX3" fmla="*/ 0 w 1872995"/>
              <a:gd name="connsiteY3" fmla="*/ 0 h 461772"/>
              <a:gd name="connsiteX4" fmla="*/ 0 w 1872995"/>
              <a:gd name="connsiteY4" fmla="*/ 461771 h 4617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2995" h="461772">
                <a:moveTo>
                  <a:pt x="0" y="461771"/>
                </a:moveTo>
                <a:lnTo>
                  <a:pt x="1872995" y="461771"/>
                </a:lnTo>
                <a:lnTo>
                  <a:pt x="1872995" y="0"/>
                </a:lnTo>
                <a:lnTo>
                  <a:pt x="0" y="0"/>
                </a:lnTo>
                <a:lnTo>
                  <a:pt x="0" y="46177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1676400"/>
            <a:ext cx="5346700" cy="4495800"/>
          </a:xfrm>
          <a:prstGeom prst="rect">
            <a:avLst/>
          </a:prstGeom>
          <a:noFill/>
        </p:spPr>
      </p:pic>
      <p:sp>
        <p:nvSpPr>
          <p:cNvPr id="31" name="TextBox 1"/>
          <p:cNvSpPr txBox="1"/>
          <p:nvPr/>
        </p:nvSpPr>
        <p:spPr>
          <a:xfrm>
            <a:off x="1257300" y="4038600"/>
            <a:ext cx="914400" cy="342900"/>
          </a:xfrm>
          <a:prstGeom prst="rect">
            <a:avLst/>
          </a:prstGeom>
          <a:noFill/>
        </p:spPr>
        <p:txBody>
          <a:bodyPr wrap="none" lIns="0" tIns="0" rIns="0" rtlCol="0">
            <a:spAutoFit/>
          </a:bodyPr>
          <a:lstStyle/>
          <a:p>
            <a:pPr>
              <a:lnSpc>
                <a:spcPts val="1400"/>
              </a:lnSpc>
              <a:tabLst>
                <a:tab pos="114300" algn="l"/>
              </a:tabLst>
            </a:pPr>
            <a:r>
              <a:rPr lang="en-US" altLang="zh-CN" sz="1105" b="1" dirty="0">
                <a:solidFill>
                  <a:srgbClr val="000000"/>
                </a:solidFill>
                <a:latin typeface="微软雅黑" panose="020B0503020204020204" pitchFamily="18" charset="-122"/>
                <a:cs typeface="微软雅黑" panose="020B0503020204020204" pitchFamily="18" charset="-122"/>
              </a:rPr>
              <a:t>Chavasse公园</a:t>
            </a:r>
          </a:p>
          <a:p>
            <a:pPr>
              <a:lnSpc>
                <a:spcPts val="1300"/>
              </a:lnSpc>
              <a:tabLst>
                <a:tab pos="1143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地下停车场</a:t>
            </a:r>
          </a:p>
        </p:txBody>
      </p:sp>
      <p:sp>
        <p:nvSpPr>
          <p:cNvPr id="32" name="TextBox 1"/>
          <p:cNvSpPr txBox="1"/>
          <p:nvPr/>
        </p:nvSpPr>
        <p:spPr>
          <a:xfrm>
            <a:off x="939800" y="5791200"/>
            <a:ext cx="977900" cy="1041400"/>
          </a:xfrm>
          <a:prstGeom prst="rect">
            <a:avLst/>
          </a:prstGeom>
          <a:noFill/>
        </p:spPr>
        <p:txBody>
          <a:bodyPr wrap="none" lIns="0" tIns="0" rIns="0" rtlCol="0">
            <a:spAutoFit/>
          </a:bodyPr>
          <a:lstStyle/>
          <a:p>
            <a:pPr>
              <a:lnSpc>
                <a:spcPts val="1400"/>
              </a:lnSpc>
              <a:tabLst>
                <a:tab pos="76200" algn="l"/>
              </a:tabLst>
            </a:pPr>
            <a:r>
              <a:rPr lang="en-US" altLang="zh-CN" sz="1105" b="1" dirty="0">
                <a:solidFill>
                  <a:srgbClr val="000000"/>
                </a:solidFill>
                <a:latin typeface="微软雅黑" panose="020B0503020204020204" pitchFamily="18" charset="-122"/>
                <a:cs typeface="微软雅黑" panose="020B0503020204020204" pitchFamily="18" charset="-122"/>
              </a:rPr>
              <a:t>天堂街公交枢纽</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762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132</a:t>
            </a:r>
          </a:p>
        </p:txBody>
      </p:sp>
      <p:sp>
        <p:nvSpPr>
          <p:cNvPr id="33" name="TextBox 1"/>
          <p:cNvSpPr txBox="1"/>
          <p:nvPr/>
        </p:nvSpPr>
        <p:spPr>
          <a:xfrm>
            <a:off x="2819400" y="5829300"/>
            <a:ext cx="14605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John</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Lewis百货停车场</a:t>
            </a:r>
          </a:p>
        </p:txBody>
      </p:sp>
      <p:sp>
        <p:nvSpPr>
          <p:cNvPr id="34" name="TextBox 1"/>
          <p:cNvSpPr txBox="1"/>
          <p:nvPr/>
        </p:nvSpPr>
        <p:spPr>
          <a:xfrm>
            <a:off x="4902200" y="5905500"/>
            <a:ext cx="11176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汉诺威大街停车场</a:t>
            </a:r>
          </a:p>
        </p:txBody>
      </p:sp>
      <p:sp>
        <p:nvSpPr>
          <p:cNvPr id="35" name="TextBox 1"/>
          <p:cNvSpPr txBox="1"/>
          <p:nvPr/>
        </p:nvSpPr>
        <p:spPr>
          <a:xfrm>
            <a:off x="6311900" y="2273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36" name="TextBox 1"/>
          <p:cNvSpPr txBox="1"/>
          <p:nvPr/>
        </p:nvSpPr>
        <p:spPr>
          <a:xfrm>
            <a:off x="6540500" y="2184400"/>
            <a:ext cx="2362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天堂街公交枢纽（Paradise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Bus</a:t>
            </a:r>
          </a:p>
        </p:txBody>
      </p:sp>
      <p:sp>
        <p:nvSpPr>
          <p:cNvPr id="37" name="TextBox 1"/>
          <p:cNvSpPr txBox="1"/>
          <p:nvPr/>
        </p:nvSpPr>
        <p:spPr>
          <a:xfrm>
            <a:off x="6311900" y="2463800"/>
            <a:ext cx="2336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Station）在项目中最早启动开发。</a:t>
            </a:r>
          </a:p>
        </p:txBody>
      </p:sp>
      <p:sp>
        <p:nvSpPr>
          <p:cNvPr id="38" name="TextBox 1"/>
          <p:cNvSpPr txBox="1"/>
          <p:nvPr/>
        </p:nvSpPr>
        <p:spPr>
          <a:xfrm>
            <a:off x="6311900" y="28702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39" name="TextBox 1"/>
          <p:cNvSpPr txBox="1"/>
          <p:nvPr/>
        </p:nvSpPr>
        <p:spPr>
          <a:xfrm>
            <a:off x="6540500" y="2781300"/>
            <a:ext cx="2438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天堂街公交枢纽是距离项目最近的公</a:t>
            </a:r>
          </a:p>
        </p:txBody>
      </p:sp>
      <p:sp>
        <p:nvSpPr>
          <p:cNvPr id="40" name="TextBox 1"/>
          <p:cNvSpPr txBox="1"/>
          <p:nvPr/>
        </p:nvSpPr>
        <p:spPr>
          <a:xfrm>
            <a:off x="6311900" y="3060700"/>
            <a:ext cx="26162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交换乘站点，共10条公交线路，每年客</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流量达1,000万人次。</a:t>
            </a:r>
          </a:p>
        </p:txBody>
      </p:sp>
      <p:sp>
        <p:nvSpPr>
          <p:cNvPr id="41" name="TextBox 1"/>
          <p:cNvSpPr txBox="1"/>
          <p:nvPr/>
        </p:nvSpPr>
        <p:spPr>
          <a:xfrm>
            <a:off x="6311900" y="37338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42" name="TextBox 1"/>
          <p:cNvSpPr txBox="1"/>
          <p:nvPr/>
        </p:nvSpPr>
        <p:spPr>
          <a:xfrm>
            <a:off x="6540500" y="3644900"/>
            <a:ext cx="2489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项目共有三个停车场，位于Chavasse</a:t>
            </a:r>
          </a:p>
        </p:txBody>
      </p:sp>
      <p:sp>
        <p:nvSpPr>
          <p:cNvPr id="43" name="TextBox 1"/>
          <p:cNvSpPr txBox="1"/>
          <p:nvPr/>
        </p:nvSpPr>
        <p:spPr>
          <a:xfrm>
            <a:off x="6311900" y="3975100"/>
            <a:ext cx="2667000" cy="1612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公园的地下及项目南侧的汉诺威大街，</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统一由Q-park公司经营，为项目提供</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3,000个车位24小时的停车服务。</a:t>
            </a:r>
          </a:p>
          <a:p>
            <a:pPr>
              <a:lnSpc>
                <a:spcPts val="2500"/>
              </a:lnSpc>
            </a:pPr>
            <a:r>
              <a:rPr lang="en-US" altLang="zh-CN" sz="6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Liverpool</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One“交通前行”的理念</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以及合理的布局为项目带来了源源不断</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的客源。</a:t>
            </a:r>
          </a:p>
        </p:txBody>
      </p:sp>
      <p:sp>
        <p:nvSpPr>
          <p:cNvPr id="44" name="TextBox 1"/>
          <p:cNvSpPr txBox="1"/>
          <p:nvPr/>
        </p:nvSpPr>
        <p:spPr>
          <a:xfrm>
            <a:off x="3289300" y="4737100"/>
            <a:ext cx="1676400" cy="3810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方便消费者从项目南侧或</a:t>
            </a:r>
          </a:p>
          <a:p>
            <a:pPr>
              <a:lnSpc>
                <a:spcPts val="1400"/>
              </a:lnSpc>
            </a:pPr>
            <a:r>
              <a:rPr lang="en-US" altLang="zh-CN" sz="1200" b="1" dirty="0">
                <a:solidFill>
                  <a:srgbClr val="000000"/>
                </a:solidFill>
                <a:latin typeface="微软雅黑" panose="020B0503020204020204" pitchFamily="18" charset="-122"/>
                <a:cs typeface="微软雅黑" panose="020B0503020204020204" pitchFamily="18" charset="-122"/>
              </a:rPr>
              <a:t>西侧进入项目内部</a:t>
            </a:r>
          </a:p>
        </p:txBody>
      </p:sp>
      <p:sp>
        <p:nvSpPr>
          <p:cNvPr id="45" name="TextBox 1"/>
          <p:cNvSpPr txBox="1"/>
          <p:nvPr/>
        </p:nvSpPr>
        <p:spPr>
          <a:xfrm>
            <a:off x="1346200" y="101600"/>
            <a:ext cx="7340600" cy="1346200"/>
          </a:xfrm>
          <a:prstGeom prst="rect">
            <a:avLst/>
          </a:prstGeom>
          <a:noFill/>
        </p:spPr>
        <p:txBody>
          <a:bodyPr wrap="none" lIns="0" tIns="0" rIns="0" rtlCol="0">
            <a:spAutoFit/>
          </a:bodyPr>
          <a:lstStyle/>
          <a:p>
            <a:pPr>
              <a:lnSpc>
                <a:spcPts val="3600"/>
              </a:lnSpc>
              <a:tabLst>
                <a:tab pos="48387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2800"/>
              </a:lnSpc>
              <a:tabLst>
                <a:tab pos="4838700" algn="l"/>
              </a:tabLst>
            </a:pPr>
            <a:r>
              <a:rPr lang="en-US" altLang="zh-CN" sz="1800" dirty="0">
                <a:solidFill>
                  <a:srgbClr val="000000"/>
                </a:solidFill>
                <a:latin typeface="微软雅黑" panose="020B0503020204020204" pitchFamily="18" charset="-122"/>
                <a:cs typeface="微软雅黑" panose="020B0503020204020204" pitchFamily="18" charset="-122"/>
              </a:rPr>
              <a:t>交通人流动线设计</a:t>
            </a:r>
          </a:p>
          <a:p>
            <a:pPr>
              <a:lnSpc>
                <a:spcPts val="1000"/>
              </a:lnSpc>
            </a:pPr>
            <a:endParaRPr lang="en-US" altLang="zh-CN" dirty="0"/>
          </a:p>
          <a:p>
            <a:pPr>
              <a:lnSpc>
                <a:spcPts val="2100"/>
              </a:lnSpc>
              <a:tabLst>
                <a:tab pos="4838700" algn="l"/>
              </a:tabLst>
            </a:pPr>
            <a:r>
              <a:rPr lang="en-US" altLang="zh-CN" sz="1595" dirty="0">
                <a:solidFill>
                  <a:srgbClr val="000000"/>
                </a:solidFill>
                <a:latin typeface="微软雅黑" panose="020B0503020204020204" pitchFamily="18" charset="-122"/>
                <a:cs typeface="微软雅黑" panose="020B0503020204020204" pitchFamily="18" charset="-122"/>
              </a:rPr>
              <a:t>-公交交通及停车</a:t>
            </a: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616964" y="2822448"/>
            <a:ext cx="4498847" cy="3372611"/>
          </a:xfrm>
          <a:custGeom>
            <a:avLst/>
            <a:gdLst>
              <a:gd name="connsiteX0" fmla="*/ 1635251 w 4498847"/>
              <a:gd name="connsiteY0" fmla="*/ 9905 h 3372611"/>
              <a:gd name="connsiteX1" fmla="*/ 1358264 w 4498847"/>
              <a:gd name="connsiteY1" fmla="*/ 573277 h 3372611"/>
              <a:gd name="connsiteX2" fmla="*/ 1321307 w 4498847"/>
              <a:gd name="connsiteY2" fmla="*/ 979677 h 3372611"/>
              <a:gd name="connsiteX3" fmla="*/ 887221 w 4498847"/>
              <a:gd name="connsiteY3" fmla="*/ 970533 h 3372611"/>
              <a:gd name="connsiteX4" fmla="*/ 231520 w 4498847"/>
              <a:gd name="connsiteY4" fmla="*/ 1229105 h 3372611"/>
              <a:gd name="connsiteX5" fmla="*/ 9905 w 4498847"/>
              <a:gd name="connsiteY5" fmla="*/ 2088133 h 3372611"/>
              <a:gd name="connsiteX6" fmla="*/ 868806 w 4498847"/>
              <a:gd name="connsiteY6" fmla="*/ 2457576 h 3372611"/>
              <a:gd name="connsiteX7" fmla="*/ 416305 w 4498847"/>
              <a:gd name="connsiteY7" fmla="*/ 3362705 h 3372611"/>
              <a:gd name="connsiteX8" fmla="*/ 1108836 w 4498847"/>
              <a:gd name="connsiteY8" fmla="*/ 3344227 h 3372611"/>
              <a:gd name="connsiteX9" fmla="*/ 1653794 w 4498847"/>
              <a:gd name="connsiteY9" fmla="*/ 2605277 h 3372611"/>
              <a:gd name="connsiteX10" fmla="*/ 3011296 w 4498847"/>
              <a:gd name="connsiteY10" fmla="*/ 2660776 h 3372611"/>
              <a:gd name="connsiteX11" fmla="*/ 3666997 w 4498847"/>
              <a:gd name="connsiteY11" fmla="*/ 2633091 h 3372611"/>
              <a:gd name="connsiteX12" fmla="*/ 4488941 w 4498847"/>
              <a:gd name="connsiteY12" fmla="*/ 1709419 h 3372611"/>
              <a:gd name="connsiteX13" fmla="*/ 3390010 w 4498847"/>
              <a:gd name="connsiteY13" fmla="*/ 813435 h 3372611"/>
              <a:gd name="connsiteX14" fmla="*/ 1635251 w 4498847"/>
              <a:gd name="connsiteY14" fmla="*/ 9905 h 33726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4498847" h="3372611">
                <a:moveTo>
                  <a:pt x="1635251" y="9905"/>
                </a:moveTo>
                <a:lnTo>
                  <a:pt x="1358264" y="573277"/>
                </a:lnTo>
                <a:lnTo>
                  <a:pt x="1321307" y="979677"/>
                </a:lnTo>
                <a:lnTo>
                  <a:pt x="887221" y="970533"/>
                </a:lnTo>
                <a:lnTo>
                  <a:pt x="231520" y="1229105"/>
                </a:lnTo>
                <a:lnTo>
                  <a:pt x="9905" y="2088133"/>
                </a:lnTo>
                <a:lnTo>
                  <a:pt x="868806" y="2457576"/>
                </a:lnTo>
                <a:lnTo>
                  <a:pt x="416305" y="3362705"/>
                </a:lnTo>
                <a:lnTo>
                  <a:pt x="1108836" y="3344227"/>
                </a:lnTo>
                <a:lnTo>
                  <a:pt x="1653794" y="2605277"/>
                </a:lnTo>
                <a:lnTo>
                  <a:pt x="3011296" y="2660776"/>
                </a:lnTo>
                <a:lnTo>
                  <a:pt x="3666997" y="2633091"/>
                </a:lnTo>
                <a:lnTo>
                  <a:pt x="4488941" y="1709419"/>
                </a:lnTo>
                <a:lnTo>
                  <a:pt x="3390010" y="813435"/>
                </a:lnTo>
                <a:lnTo>
                  <a:pt x="1635251" y="9905"/>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887979" y="2526792"/>
            <a:ext cx="3456432" cy="2136647"/>
          </a:xfrm>
          <a:custGeom>
            <a:avLst/>
            <a:gdLst>
              <a:gd name="connsiteX0" fmla="*/ 38100 w 3456432"/>
              <a:gd name="connsiteY0" fmla="*/ 38100 h 2136647"/>
              <a:gd name="connsiteX1" fmla="*/ 389001 w 3456432"/>
              <a:gd name="connsiteY1" fmla="*/ 158241 h 2136647"/>
              <a:gd name="connsiteX2" fmla="*/ 998601 w 3456432"/>
              <a:gd name="connsiteY2" fmla="*/ 490854 h 2136647"/>
              <a:gd name="connsiteX3" fmla="*/ 1488059 w 3456432"/>
              <a:gd name="connsiteY3" fmla="*/ 712597 h 2136647"/>
              <a:gd name="connsiteX4" fmla="*/ 2199259 w 3456432"/>
              <a:gd name="connsiteY4" fmla="*/ 1054480 h 2136647"/>
              <a:gd name="connsiteX5" fmla="*/ 3418332 w 3456432"/>
              <a:gd name="connsiteY5" fmla="*/ 2098548 h 21366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456432" h="2136647">
                <a:moveTo>
                  <a:pt x="38100" y="38100"/>
                </a:moveTo>
                <a:lnTo>
                  <a:pt x="389001" y="158241"/>
                </a:lnTo>
                <a:lnTo>
                  <a:pt x="998601" y="490854"/>
                </a:lnTo>
                <a:lnTo>
                  <a:pt x="1488059" y="712597"/>
                </a:lnTo>
                <a:lnTo>
                  <a:pt x="2199259" y="1054480"/>
                </a:lnTo>
                <a:lnTo>
                  <a:pt x="3418332" y="209854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3453384" y="3582923"/>
            <a:ext cx="1560575" cy="1755647"/>
          </a:xfrm>
          <a:custGeom>
            <a:avLst/>
            <a:gdLst>
              <a:gd name="connsiteX0" fmla="*/ 38100 w 1560575"/>
              <a:gd name="connsiteY0" fmla="*/ 1717547 h 1755647"/>
              <a:gd name="connsiteX1" fmla="*/ 464692 w 1560575"/>
              <a:gd name="connsiteY1" fmla="*/ 1143000 h 1755647"/>
              <a:gd name="connsiteX2" fmla="*/ 1175765 w 1560575"/>
              <a:gd name="connsiteY2" fmla="*/ 365125 h 1755647"/>
              <a:gd name="connsiteX3" fmla="*/ 1522475 w 1560575"/>
              <a:gd name="connsiteY3" fmla="*/ 38100 h 1755647"/>
            </a:gdLst>
            <a:ahLst/>
            <a:cxnLst>
              <a:cxn ang="0">
                <a:pos x="connsiteX0" y="connsiteY0"/>
              </a:cxn>
              <a:cxn ang="1">
                <a:pos x="connsiteX1" y="connsiteY1"/>
              </a:cxn>
              <a:cxn ang="2">
                <a:pos x="connsiteX2" y="connsiteY2"/>
              </a:cxn>
              <a:cxn ang="3">
                <a:pos x="connsiteX3" y="connsiteY3"/>
              </a:cxn>
            </a:cxnLst>
            <a:rect l="l" t="t" r="r" b="b"/>
            <a:pathLst>
              <a:path w="1560575" h="1755647">
                <a:moveTo>
                  <a:pt x="38100" y="1717547"/>
                </a:moveTo>
                <a:lnTo>
                  <a:pt x="464692" y="1143000"/>
                </a:lnTo>
                <a:lnTo>
                  <a:pt x="1175765" y="365125"/>
                </a:lnTo>
                <a:lnTo>
                  <a:pt x="1522475" y="38100"/>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4802504" y="3572764"/>
            <a:ext cx="220091" cy="222250"/>
          </a:xfrm>
          <a:custGeom>
            <a:avLst/>
            <a:gdLst>
              <a:gd name="connsiteX0" fmla="*/ 131572 w 220091"/>
              <a:gd name="connsiteY0" fmla="*/ 0 h 222250"/>
              <a:gd name="connsiteX1" fmla="*/ 44196 w 220091"/>
              <a:gd name="connsiteY1" fmla="*/ 91439 h 222250"/>
              <a:gd name="connsiteX2" fmla="*/ 0 w 220091"/>
              <a:gd name="connsiteY2" fmla="*/ 49276 h 222250"/>
              <a:gd name="connsiteX3" fmla="*/ 3936 w 220091"/>
              <a:gd name="connsiteY3" fmla="*/ 222250 h 222250"/>
              <a:gd name="connsiteX4" fmla="*/ 176910 w 220091"/>
              <a:gd name="connsiteY4" fmla="*/ 218313 h 222250"/>
              <a:gd name="connsiteX5" fmla="*/ 132715 w 220091"/>
              <a:gd name="connsiteY5" fmla="*/ 176021 h 222250"/>
              <a:gd name="connsiteX6" fmla="*/ 220091 w 220091"/>
              <a:gd name="connsiteY6" fmla="*/ 84582 h 222250"/>
              <a:gd name="connsiteX7" fmla="*/ 131572 w 220091"/>
              <a:gd name="connsiteY7" fmla="*/ 0 h 22225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20091" h="222250">
                <a:moveTo>
                  <a:pt x="131572" y="0"/>
                </a:moveTo>
                <a:lnTo>
                  <a:pt x="44196" y="91439"/>
                </a:lnTo>
                <a:lnTo>
                  <a:pt x="0" y="49276"/>
                </a:lnTo>
                <a:lnTo>
                  <a:pt x="3936" y="222250"/>
                </a:lnTo>
                <a:lnTo>
                  <a:pt x="176910" y="218313"/>
                </a:lnTo>
                <a:lnTo>
                  <a:pt x="132715" y="176021"/>
                </a:lnTo>
                <a:lnTo>
                  <a:pt x="220091" y="84582"/>
                </a:lnTo>
                <a:lnTo>
                  <a:pt x="131572" y="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220211" y="3121151"/>
            <a:ext cx="851915" cy="1534668"/>
          </a:xfrm>
          <a:custGeom>
            <a:avLst/>
            <a:gdLst>
              <a:gd name="connsiteX0" fmla="*/ 813816 w 851915"/>
              <a:gd name="connsiteY0" fmla="*/ 38100 h 1534668"/>
              <a:gd name="connsiteX1" fmla="*/ 435228 w 851915"/>
              <a:gd name="connsiteY1" fmla="*/ 591947 h 1534668"/>
              <a:gd name="connsiteX2" fmla="*/ 38100 w 851915"/>
              <a:gd name="connsiteY2" fmla="*/ 1496568 h 1534668"/>
            </a:gdLst>
            <a:ahLst/>
            <a:cxnLst>
              <a:cxn ang="0">
                <a:pos x="connsiteX0" y="connsiteY0"/>
              </a:cxn>
              <a:cxn ang="1">
                <a:pos x="connsiteX1" y="connsiteY1"/>
              </a:cxn>
              <a:cxn ang="2">
                <a:pos x="connsiteX2" y="connsiteY2"/>
              </a:cxn>
            </a:cxnLst>
            <a:rect l="l" t="t" r="r" b="b"/>
            <a:pathLst>
              <a:path w="851915" h="1534668">
                <a:moveTo>
                  <a:pt x="813816" y="38100"/>
                </a:moveTo>
                <a:lnTo>
                  <a:pt x="435228" y="591947"/>
                </a:lnTo>
                <a:lnTo>
                  <a:pt x="38100" y="149656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652771" y="3979164"/>
            <a:ext cx="851916" cy="899160"/>
          </a:xfrm>
          <a:custGeom>
            <a:avLst/>
            <a:gdLst>
              <a:gd name="connsiteX0" fmla="*/ 813816 w 851916"/>
              <a:gd name="connsiteY0" fmla="*/ 38100 h 899160"/>
              <a:gd name="connsiteX1" fmla="*/ 389001 w 851916"/>
              <a:gd name="connsiteY1" fmla="*/ 509651 h 899160"/>
              <a:gd name="connsiteX2" fmla="*/ 38100 w 851916"/>
              <a:gd name="connsiteY2" fmla="*/ 861059 h 899160"/>
            </a:gdLst>
            <a:ahLst/>
            <a:cxnLst>
              <a:cxn ang="0">
                <a:pos x="connsiteX0" y="connsiteY0"/>
              </a:cxn>
              <a:cxn ang="1">
                <a:pos x="connsiteX1" y="connsiteY1"/>
              </a:cxn>
              <a:cxn ang="2">
                <a:pos x="connsiteX2" y="connsiteY2"/>
              </a:cxn>
            </a:cxnLst>
            <a:rect l="l" t="t" r="r" b="b"/>
            <a:pathLst>
              <a:path w="851916" h="899160">
                <a:moveTo>
                  <a:pt x="813816" y="38100"/>
                </a:moveTo>
                <a:lnTo>
                  <a:pt x="389001" y="509651"/>
                </a:lnTo>
                <a:lnTo>
                  <a:pt x="38100" y="861059"/>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5301234" y="3986148"/>
            <a:ext cx="220345" cy="225805"/>
          </a:xfrm>
          <a:custGeom>
            <a:avLst/>
            <a:gdLst>
              <a:gd name="connsiteX0" fmla="*/ 128777 w 220345"/>
              <a:gd name="connsiteY0" fmla="*/ 0 h 225805"/>
              <a:gd name="connsiteX1" fmla="*/ 45846 w 220345"/>
              <a:gd name="connsiteY1" fmla="*/ 93598 h 225805"/>
              <a:gd name="connsiteX2" fmla="*/ 0 w 220345"/>
              <a:gd name="connsiteY2" fmla="*/ 53085 h 225805"/>
              <a:gd name="connsiteX3" fmla="*/ 10413 w 220345"/>
              <a:gd name="connsiteY3" fmla="*/ 225805 h 225805"/>
              <a:gd name="connsiteX4" fmla="*/ 183133 w 220345"/>
              <a:gd name="connsiteY4" fmla="*/ 215391 h 225805"/>
              <a:gd name="connsiteX5" fmla="*/ 137286 w 220345"/>
              <a:gd name="connsiteY5" fmla="*/ 174752 h 225805"/>
              <a:gd name="connsiteX6" fmla="*/ 220344 w 220345"/>
              <a:gd name="connsiteY6" fmla="*/ 81153 h 225805"/>
              <a:gd name="connsiteX7" fmla="*/ 128777 w 220345"/>
              <a:gd name="connsiteY7" fmla="*/ 0 h 22580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20345" h="225805">
                <a:moveTo>
                  <a:pt x="128777" y="0"/>
                </a:moveTo>
                <a:lnTo>
                  <a:pt x="45846" y="93598"/>
                </a:lnTo>
                <a:lnTo>
                  <a:pt x="0" y="53085"/>
                </a:lnTo>
                <a:lnTo>
                  <a:pt x="10413" y="225805"/>
                </a:lnTo>
                <a:lnTo>
                  <a:pt x="183133" y="215391"/>
                </a:lnTo>
                <a:lnTo>
                  <a:pt x="137286" y="174752"/>
                </a:lnTo>
                <a:lnTo>
                  <a:pt x="220344" y="81153"/>
                </a:lnTo>
                <a:lnTo>
                  <a:pt x="128777" y="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756150" y="4607305"/>
            <a:ext cx="27051" cy="34416"/>
          </a:xfrm>
          <a:custGeom>
            <a:avLst/>
            <a:gdLst>
              <a:gd name="connsiteX0" fmla="*/ 10667 w 27051"/>
              <a:gd name="connsiteY0" fmla="*/ 21209 h 34416"/>
              <a:gd name="connsiteX1" fmla="*/ 0 w 27051"/>
              <a:gd name="connsiteY1" fmla="*/ 9905 h 34416"/>
              <a:gd name="connsiteX2" fmla="*/ 10414 w 27051"/>
              <a:gd name="connsiteY2" fmla="*/ 0 h 34416"/>
              <a:gd name="connsiteX3" fmla="*/ 18796 w 27051"/>
              <a:gd name="connsiteY3" fmla="*/ 9016 h 34416"/>
              <a:gd name="connsiteX4" fmla="*/ 27051 w 27051"/>
              <a:gd name="connsiteY4" fmla="*/ 20954 h 34416"/>
              <a:gd name="connsiteX5" fmla="*/ 26034 w 27051"/>
              <a:gd name="connsiteY5" fmla="*/ 34416 h 34416"/>
              <a:gd name="connsiteX6" fmla="*/ 20065 w 27051"/>
              <a:gd name="connsiteY6" fmla="*/ 32892 h 34416"/>
              <a:gd name="connsiteX7" fmla="*/ 20828 w 27051"/>
              <a:gd name="connsiteY7" fmla="*/ 25019 h 34416"/>
              <a:gd name="connsiteX8" fmla="*/ 15747 w 27051"/>
              <a:gd name="connsiteY8" fmla="*/ 16383 h 34416"/>
              <a:gd name="connsiteX9" fmla="*/ 10667 w 27051"/>
              <a:gd name="connsiteY9" fmla="*/ 21209 h 344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27051" h="34416">
                <a:moveTo>
                  <a:pt x="10667" y="21209"/>
                </a:moveTo>
                <a:lnTo>
                  <a:pt x="0" y="9905"/>
                </a:lnTo>
                <a:lnTo>
                  <a:pt x="10414" y="0"/>
                </a:lnTo>
                <a:lnTo>
                  <a:pt x="18796" y="9016"/>
                </a:lnTo>
                <a:cubicBezTo>
                  <a:pt x="23367" y="13842"/>
                  <a:pt x="26161" y="17779"/>
                  <a:pt x="27051" y="20954"/>
                </a:cubicBezTo>
                <a:cubicBezTo>
                  <a:pt x="28321" y="25400"/>
                  <a:pt x="27940" y="29845"/>
                  <a:pt x="26034" y="34416"/>
                </a:cubicBezTo>
                <a:lnTo>
                  <a:pt x="20065" y="32892"/>
                </a:lnTo>
                <a:cubicBezTo>
                  <a:pt x="21209" y="30226"/>
                  <a:pt x="21463" y="27559"/>
                  <a:pt x="20828" y="25019"/>
                </a:cubicBezTo>
                <a:cubicBezTo>
                  <a:pt x="20192" y="22352"/>
                  <a:pt x="18415" y="19558"/>
                  <a:pt x="15747" y="16383"/>
                </a:cubicBezTo>
                <a:lnTo>
                  <a:pt x="10667" y="2120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056382" y="2919222"/>
            <a:ext cx="858011" cy="757427"/>
          </a:xfrm>
          <a:custGeom>
            <a:avLst/>
            <a:gdLst>
              <a:gd name="connsiteX0" fmla="*/ 286003 w 858011"/>
              <a:gd name="connsiteY0" fmla="*/ 0 h 757427"/>
              <a:gd name="connsiteX1" fmla="*/ 0 w 858011"/>
              <a:gd name="connsiteY1" fmla="*/ 360299 h 757427"/>
              <a:gd name="connsiteX2" fmla="*/ 101472 w 858011"/>
              <a:gd name="connsiteY2" fmla="*/ 535686 h 757427"/>
              <a:gd name="connsiteX3" fmla="*/ 516635 w 858011"/>
              <a:gd name="connsiteY3" fmla="*/ 757427 h 757427"/>
              <a:gd name="connsiteX4" fmla="*/ 553592 w 858011"/>
              <a:gd name="connsiteY4" fmla="*/ 757427 h 757427"/>
              <a:gd name="connsiteX5" fmla="*/ 858011 w 858011"/>
              <a:gd name="connsiteY5" fmla="*/ 286385 h 757427"/>
              <a:gd name="connsiteX6" fmla="*/ 286003 w 858011"/>
              <a:gd name="connsiteY6" fmla="*/ 0 h 7574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8011" h="757427">
                <a:moveTo>
                  <a:pt x="286003" y="0"/>
                </a:moveTo>
                <a:lnTo>
                  <a:pt x="0" y="360299"/>
                </a:lnTo>
                <a:lnTo>
                  <a:pt x="101472" y="535686"/>
                </a:lnTo>
                <a:lnTo>
                  <a:pt x="516635" y="757427"/>
                </a:lnTo>
                <a:lnTo>
                  <a:pt x="553592" y="757427"/>
                </a:lnTo>
                <a:lnTo>
                  <a:pt x="858011" y="286385"/>
                </a:lnTo>
                <a:lnTo>
                  <a:pt x="28600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046476" y="2909316"/>
            <a:ext cx="877823" cy="777240"/>
          </a:xfrm>
          <a:custGeom>
            <a:avLst/>
            <a:gdLst>
              <a:gd name="connsiteX0" fmla="*/ 295909 w 877823"/>
              <a:gd name="connsiteY0" fmla="*/ 9905 h 777240"/>
              <a:gd name="connsiteX1" fmla="*/ 9905 w 877823"/>
              <a:gd name="connsiteY1" fmla="*/ 370205 h 777240"/>
              <a:gd name="connsiteX2" fmla="*/ 111378 w 877823"/>
              <a:gd name="connsiteY2" fmla="*/ 545592 h 777240"/>
              <a:gd name="connsiteX3" fmla="*/ 526541 w 877823"/>
              <a:gd name="connsiteY3" fmla="*/ 767333 h 777240"/>
              <a:gd name="connsiteX4" fmla="*/ 563498 w 877823"/>
              <a:gd name="connsiteY4" fmla="*/ 767333 h 777240"/>
              <a:gd name="connsiteX5" fmla="*/ 867917 w 877823"/>
              <a:gd name="connsiteY5" fmla="*/ 296291 h 777240"/>
              <a:gd name="connsiteX6" fmla="*/ 295909 w 877823"/>
              <a:gd name="connsiteY6" fmla="*/ 9905 h 7772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77823" h="777240">
                <a:moveTo>
                  <a:pt x="295909" y="9905"/>
                </a:moveTo>
                <a:lnTo>
                  <a:pt x="9905" y="370205"/>
                </a:lnTo>
                <a:lnTo>
                  <a:pt x="111378" y="545592"/>
                </a:lnTo>
                <a:lnTo>
                  <a:pt x="526541" y="767333"/>
                </a:lnTo>
                <a:lnTo>
                  <a:pt x="563498" y="767333"/>
                </a:lnTo>
                <a:lnTo>
                  <a:pt x="867917" y="296291"/>
                </a:lnTo>
                <a:lnTo>
                  <a:pt x="295909" y="9905"/>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797301" y="4645914"/>
            <a:ext cx="960120" cy="656844"/>
          </a:xfrm>
          <a:custGeom>
            <a:avLst/>
            <a:gdLst>
              <a:gd name="connsiteX0" fmla="*/ 249301 w 960120"/>
              <a:gd name="connsiteY0" fmla="*/ 46227 h 656844"/>
              <a:gd name="connsiteX1" fmla="*/ 0 w 960120"/>
              <a:gd name="connsiteY1" fmla="*/ 527303 h 656844"/>
              <a:gd name="connsiteX2" fmla="*/ 286130 w 960120"/>
              <a:gd name="connsiteY2" fmla="*/ 629030 h 656844"/>
              <a:gd name="connsiteX3" fmla="*/ 470788 w 960120"/>
              <a:gd name="connsiteY3" fmla="*/ 656844 h 656844"/>
              <a:gd name="connsiteX4" fmla="*/ 664718 w 960120"/>
              <a:gd name="connsiteY4" fmla="*/ 610615 h 656844"/>
              <a:gd name="connsiteX5" fmla="*/ 960119 w 960120"/>
              <a:gd name="connsiteY5" fmla="*/ 259079 h 656844"/>
              <a:gd name="connsiteX6" fmla="*/ 914019 w 960120"/>
              <a:gd name="connsiteY6" fmla="*/ 175767 h 656844"/>
              <a:gd name="connsiteX7" fmla="*/ 369316 w 960120"/>
              <a:gd name="connsiteY7" fmla="*/ 0 h 656844"/>
              <a:gd name="connsiteX8" fmla="*/ 249301 w 960120"/>
              <a:gd name="connsiteY8" fmla="*/ 46227 h 656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0120" h="656844">
                <a:moveTo>
                  <a:pt x="249301" y="46227"/>
                </a:moveTo>
                <a:lnTo>
                  <a:pt x="0" y="527303"/>
                </a:lnTo>
                <a:lnTo>
                  <a:pt x="286130" y="629030"/>
                </a:lnTo>
                <a:lnTo>
                  <a:pt x="470788" y="656844"/>
                </a:lnTo>
                <a:lnTo>
                  <a:pt x="664718" y="610615"/>
                </a:lnTo>
                <a:lnTo>
                  <a:pt x="960119" y="259079"/>
                </a:lnTo>
                <a:lnTo>
                  <a:pt x="914019" y="175767"/>
                </a:lnTo>
                <a:lnTo>
                  <a:pt x="369316" y="0"/>
                </a:lnTo>
                <a:lnTo>
                  <a:pt x="249301" y="462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2787395" y="4636008"/>
            <a:ext cx="979932" cy="676656"/>
          </a:xfrm>
          <a:custGeom>
            <a:avLst/>
            <a:gdLst>
              <a:gd name="connsiteX0" fmla="*/ 259207 w 979932"/>
              <a:gd name="connsiteY0" fmla="*/ 56133 h 676656"/>
              <a:gd name="connsiteX1" fmla="*/ 9905 w 979932"/>
              <a:gd name="connsiteY1" fmla="*/ 537209 h 676656"/>
              <a:gd name="connsiteX2" fmla="*/ 296036 w 979932"/>
              <a:gd name="connsiteY2" fmla="*/ 638936 h 676656"/>
              <a:gd name="connsiteX3" fmla="*/ 480694 w 979932"/>
              <a:gd name="connsiteY3" fmla="*/ 666750 h 676656"/>
              <a:gd name="connsiteX4" fmla="*/ 674624 w 979932"/>
              <a:gd name="connsiteY4" fmla="*/ 620521 h 676656"/>
              <a:gd name="connsiteX5" fmla="*/ 970025 w 979932"/>
              <a:gd name="connsiteY5" fmla="*/ 268985 h 676656"/>
              <a:gd name="connsiteX6" fmla="*/ 923925 w 979932"/>
              <a:gd name="connsiteY6" fmla="*/ 185673 h 676656"/>
              <a:gd name="connsiteX7" fmla="*/ 379222 w 979932"/>
              <a:gd name="connsiteY7" fmla="*/ 9905 h 676656"/>
              <a:gd name="connsiteX8" fmla="*/ 259207 w 979932"/>
              <a:gd name="connsiteY8" fmla="*/ 56133 h 6766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79932" h="676656">
                <a:moveTo>
                  <a:pt x="259207" y="56133"/>
                </a:moveTo>
                <a:lnTo>
                  <a:pt x="9905" y="537209"/>
                </a:lnTo>
                <a:lnTo>
                  <a:pt x="296036" y="638936"/>
                </a:lnTo>
                <a:lnTo>
                  <a:pt x="480694" y="666750"/>
                </a:lnTo>
                <a:lnTo>
                  <a:pt x="674624" y="620521"/>
                </a:lnTo>
                <a:lnTo>
                  <a:pt x="970025" y="268985"/>
                </a:lnTo>
                <a:lnTo>
                  <a:pt x="923925" y="185673"/>
                </a:lnTo>
                <a:lnTo>
                  <a:pt x="379222" y="9905"/>
                </a:lnTo>
                <a:lnTo>
                  <a:pt x="259207" y="56133"/>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694177" y="5006085"/>
            <a:ext cx="516762" cy="129667"/>
          </a:xfrm>
          <a:custGeom>
            <a:avLst/>
            <a:gdLst>
              <a:gd name="connsiteX0" fmla="*/ 6350 w 516762"/>
              <a:gd name="connsiteY0" fmla="*/ 123317 h 129667"/>
              <a:gd name="connsiteX1" fmla="*/ 510413 w 516762"/>
              <a:gd name="connsiteY1" fmla="*/ 6350 h 129667"/>
            </a:gdLst>
            <a:ahLst/>
            <a:cxnLst>
              <a:cxn ang="0">
                <a:pos x="connsiteX0" y="connsiteY0"/>
              </a:cxn>
              <a:cxn ang="1">
                <a:pos x="connsiteX1" y="connsiteY1"/>
              </a:cxn>
            </a:cxnLst>
            <a:rect l="l" t="t" r="r" b="b"/>
            <a:pathLst>
              <a:path w="516762" h="129667">
                <a:moveTo>
                  <a:pt x="6350" y="123317"/>
                </a:moveTo>
                <a:lnTo>
                  <a:pt x="510413"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2694177" y="2963926"/>
            <a:ext cx="804798" cy="327786"/>
          </a:xfrm>
          <a:custGeom>
            <a:avLst/>
            <a:gdLst>
              <a:gd name="connsiteX0" fmla="*/ 6350 w 804798"/>
              <a:gd name="connsiteY0" fmla="*/ 6350 h 327786"/>
              <a:gd name="connsiteX1" fmla="*/ 798449 w 804798"/>
              <a:gd name="connsiteY1" fmla="*/ 321436 h 327786"/>
            </a:gdLst>
            <a:ahLst/>
            <a:cxnLst>
              <a:cxn ang="0">
                <a:pos x="connsiteX0" y="connsiteY0"/>
              </a:cxn>
              <a:cxn ang="1">
                <a:pos x="connsiteX1" y="connsiteY1"/>
              </a:cxn>
            </a:cxnLst>
            <a:rect l="l" t="t" r="r" b="b"/>
            <a:pathLst>
              <a:path w="804798" h="327786">
                <a:moveTo>
                  <a:pt x="6350" y="6350"/>
                </a:moveTo>
                <a:lnTo>
                  <a:pt x="798449" y="32143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1043939" y="3265932"/>
            <a:ext cx="1295400" cy="246888"/>
          </a:xfrm>
          <a:custGeom>
            <a:avLst/>
            <a:gdLst>
              <a:gd name="connsiteX0" fmla="*/ 0 w 1295400"/>
              <a:gd name="connsiteY0" fmla="*/ 246888 h 246888"/>
              <a:gd name="connsiteX1" fmla="*/ 1295400 w 1295400"/>
              <a:gd name="connsiteY1" fmla="*/ 246888 h 246888"/>
              <a:gd name="connsiteX2" fmla="*/ 1295400 w 1295400"/>
              <a:gd name="connsiteY2" fmla="*/ 0 h 246888"/>
              <a:gd name="connsiteX3" fmla="*/ 0 w 1295400"/>
              <a:gd name="connsiteY3" fmla="*/ 0 h 246888"/>
              <a:gd name="connsiteX4" fmla="*/ 0 w 1295400"/>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400" h="246888">
                <a:moveTo>
                  <a:pt x="0" y="246888"/>
                </a:moveTo>
                <a:lnTo>
                  <a:pt x="1295400" y="246888"/>
                </a:lnTo>
                <a:lnTo>
                  <a:pt x="1295400"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1053083" y="5507735"/>
            <a:ext cx="1295400" cy="246888"/>
          </a:xfrm>
          <a:custGeom>
            <a:avLst/>
            <a:gdLst>
              <a:gd name="connsiteX0" fmla="*/ 0 w 1295400"/>
              <a:gd name="connsiteY0" fmla="*/ 246888 h 246888"/>
              <a:gd name="connsiteX1" fmla="*/ 1295400 w 1295400"/>
              <a:gd name="connsiteY1" fmla="*/ 246888 h 246888"/>
              <a:gd name="connsiteX2" fmla="*/ 1295400 w 1295400"/>
              <a:gd name="connsiteY2" fmla="*/ 0 h 246888"/>
              <a:gd name="connsiteX3" fmla="*/ 0 w 1295400"/>
              <a:gd name="connsiteY3" fmla="*/ 0 h 246888"/>
              <a:gd name="connsiteX4" fmla="*/ 0 w 1295400"/>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400" h="246888">
                <a:moveTo>
                  <a:pt x="0" y="246888"/>
                </a:moveTo>
                <a:lnTo>
                  <a:pt x="1295400" y="246888"/>
                </a:lnTo>
                <a:lnTo>
                  <a:pt x="1295400"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3832605" y="3086480"/>
            <a:ext cx="243078" cy="297434"/>
          </a:xfrm>
          <a:custGeom>
            <a:avLst/>
            <a:gdLst>
              <a:gd name="connsiteX0" fmla="*/ 133096 w 243078"/>
              <a:gd name="connsiteY0" fmla="*/ 0 h 297434"/>
              <a:gd name="connsiteX1" fmla="*/ 54990 w 243078"/>
              <a:gd name="connsiteY1" fmla="*/ 160527 h 297434"/>
              <a:gd name="connsiteX2" fmla="*/ 0 w 243078"/>
              <a:gd name="connsiteY2" fmla="*/ 133858 h 297434"/>
              <a:gd name="connsiteX3" fmla="*/ 56515 w 243078"/>
              <a:gd name="connsiteY3" fmla="*/ 297434 h 297434"/>
              <a:gd name="connsiteX4" fmla="*/ 220090 w 243078"/>
              <a:gd name="connsiteY4" fmla="*/ 240791 h 297434"/>
              <a:gd name="connsiteX5" fmla="*/ 164972 w 243078"/>
              <a:gd name="connsiteY5" fmla="*/ 214122 h 297434"/>
              <a:gd name="connsiteX6" fmla="*/ 243078 w 243078"/>
              <a:gd name="connsiteY6" fmla="*/ 53467 h 297434"/>
              <a:gd name="connsiteX7" fmla="*/ 133096 w 243078"/>
              <a:gd name="connsiteY7" fmla="*/ 0 h 2974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43078" h="297434">
                <a:moveTo>
                  <a:pt x="133096" y="0"/>
                </a:moveTo>
                <a:lnTo>
                  <a:pt x="54990" y="160527"/>
                </a:lnTo>
                <a:lnTo>
                  <a:pt x="0" y="133858"/>
                </a:lnTo>
                <a:lnTo>
                  <a:pt x="56515" y="297434"/>
                </a:lnTo>
                <a:lnTo>
                  <a:pt x="220090" y="240791"/>
                </a:lnTo>
                <a:lnTo>
                  <a:pt x="164972" y="214122"/>
                </a:lnTo>
                <a:lnTo>
                  <a:pt x="243078" y="53467"/>
                </a:lnTo>
                <a:lnTo>
                  <a:pt x="133096" y="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676400"/>
            <a:ext cx="5346700" cy="4495800"/>
          </a:xfrm>
          <a:prstGeom prst="rect">
            <a:avLst/>
          </a:prstGeom>
          <a:noFill/>
        </p:spPr>
      </p:pic>
      <p:sp>
        <p:nvSpPr>
          <p:cNvPr id="24" name="TextBox 1"/>
          <p:cNvSpPr txBox="1"/>
          <p:nvPr/>
        </p:nvSpPr>
        <p:spPr>
          <a:xfrm>
            <a:off x="6464300" y="2273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5" name="TextBox 1"/>
          <p:cNvSpPr txBox="1"/>
          <p:nvPr/>
        </p:nvSpPr>
        <p:spPr>
          <a:xfrm>
            <a:off x="6692900" y="2184400"/>
            <a:ext cx="2133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作为城市中心的新建项目，</a:t>
            </a:r>
            <a:r>
              <a:rPr lang="en-US" altLang="zh-CN" sz="1200" b="1" dirty="0">
                <a:solidFill>
                  <a:srgbClr val="000000"/>
                </a:solidFill>
                <a:latin typeface="微软雅黑" panose="020B0503020204020204" pitchFamily="18" charset="-122"/>
                <a:cs typeface="微软雅黑" panose="020B0503020204020204" pitchFamily="18" charset="-122"/>
              </a:rPr>
              <a:t>项目</a:t>
            </a:r>
          </a:p>
        </p:txBody>
      </p:sp>
      <p:sp>
        <p:nvSpPr>
          <p:cNvPr id="26" name="TextBox 1"/>
          <p:cNvSpPr txBox="1"/>
          <p:nvPr/>
        </p:nvSpPr>
        <p:spPr>
          <a:xfrm>
            <a:off x="6464300" y="2489200"/>
            <a:ext cx="2362200" cy="7366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如何与原传统商业街教堂街Church</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St.进行衔接是开发初期开发商的重</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点关注点</a:t>
            </a:r>
            <a:r>
              <a:rPr lang="en-US" altLang="zh-CN" sz="1200" dirty="0">
                <a:solidFill>
                  <a:srgbClr val="000000"/>
                </a:solidFill>
                <a:latin typeface="微软雅黑" panose="020B0503020204020204" pitchFamily="18" charset="-122"/>
                <a:cs typeface="微软雅黑" panose="020B0503020204020204" pitchFamily="18" charset="-122"/>
              </a:rPr>
              <a:t>。</a:t>
            </a:r>
          </a:p>
        </p:txBody>
      </p:sp>
      <p:sp>
        <p:nvSpPr>
          <p:cNvPr id="27" name="TextBox 1"/>
          <p:cNvSpPr txBox="1"/>
          <p:nvPr/>
        </p:nvSpPr>
        <p:spPr>
          <a:xfrm>
            <a:off x="6464300" y="3416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8" name="TextBox 1"/>
          <p:cNvSpPr txBox="1"/>
          <p:nvPr/>
        </p:nvSpPr>
        <p:spPr>
          <a:xfrm>
            <a:off x="6692900" y="3327400"/>
            <a:ext cx="1981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Liverpool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One在South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John</a:t>
            </a:r>
          </a:p>
        </p:txBody>
      </p:sp>
      <p:sp>
        <p:nvSpPr>
          <p:cNvPr id="29" name="TextBox 1"/>
          <p:cNvSpPr txBox="1"/>
          <p:nvPr/>
        </p:nvSpPr>
        <p:spPr>
          <a:xfrm>
            <a:off x="6464300" y="3670300"/>
            <a:ext cx="2298700" cy="1841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St.等三条主要商业街与教堂街进行</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连通，将人流自然地引入项目内</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部。同时将两大百货主力店分居项</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目南北两侧，其中John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Lewis百货</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安排在South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St.和Paradise</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St.的最南端，使得在北侧的两个入</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口都能轻易地看到John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Lewis百货</a:t>
            </a:r>
          </a:p>
        </p:txBody>
      </p:sp>
      <p:sp>
        <p:nvSpPr>
          <p:cNvPr id="30" name="TextBox 1"/>
          <p:cNvSpPr txBox="1"/>
          <p:nvPr/>
        </p:nvSpPr>
        <p:spPr>
          <a:xfrm>
            <a:off x="6464300" y="5524500"/>
            <a:ext cx="2286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的存在，良好的可视性更好地将人</a:t>
            </a:r>
          </a:p>
        </p:txBody>
      </p:sp>
      <p:sp>
        <p:nvSpPr>
          <p:cNvPr id="31" name="TextBox 1"/>
          <p:cNvSpPr txBox="1"/>
          <p:nvPr/>
        </p:nvSpPr>
        <p:spPr>
          <a:xfrm>
            <a:off x="1016000" y="5829300"/>
            <a:ext cx="6350000" cy="990600"/>
          </a:xfrm>
          <a:prstGeom prst="rect">
            <a:avLst/>
          </a:prstGeom>
          <a:noFill/>
        </p:spPr>
        <p:txBody>
          <a:bodyPr wrap="none" lIns="0" tIns="0" rIns="0" rtlCol="0">
            <a:spAutoFit/>
          </a:bodyPr>
          <a:lstStyle/>
          <a:p>
            <a:pPr>
              <a:lnSpc>
                <a:spcPts val="1500"/>
              </a:lnSpc>
              <a:tabLst>
                <a:tab pos="5448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流带入项目。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5448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133</a:t>
            </a:r>
          </a:p>
        </p:txBody>
      </p:sp>
      <p:sp>
        <p:nvSpPr>
          <p:cNvPr id="32" name="TextBox 1"/>
          <p:cNvSpPr txBox="1"/>
          <p:nvPr/>
        </p:nvSpPr>
        <p:spPr>
          <a:xfrm>
            <a:off x="1130300" y="3302000"/>
            <a:ext cx="9652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Debenhams百货</a:t>
            </a:r>
          </a:p>
        </p:txBody>
      </p:sp>
      <p:sp>
        <p:nvSpPr>
          <p:cNvPr id="33" name="TextBox 1"/>
          <p:cNvSpPr txBox="1"/>
          <p:nvPr/>
        </p:nvSpPr>
        <p:spPr>
          <a:xfrm>
            <a:off x="1143000" y="5537200"/>
            <a:ext cx="9017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John</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Lewis百货</a:t>
            </a:r>
          </a:p>
        </p:txBody>
      </p:sp>
      <p:sp>
        <p:nvSpPr>
          <p:cNvPr id="34" name="TextBox 1"/>
          <p:cNvSpPr txBox="1"/>
          <p:nvPr/>
        </p:nvSpPr>
        <p:spPr>
          <a:xfrm>
            <a:off x="1346200" y="101600"/>
            <a:ext cx="7340600" cy="1346200"/>
          </a:xfrm>
          <a:prstGeom prst="rect">
            <a:avLst/>
          </a:prstGeom>
          <a:noFill/>
        </p:spPr>
        <p:txBody>
          <a:bodyPr wrap="none" lIns="0" tIns="0" rIns="0" rtlCol="0">
            <a:spAutoFit/>
          </a:bodyPr>
          <a:lstStyle/>
          <a:p>
            <a:pPr>
              <a:lnSpc>
                <a:spcPts val="3600"/>
              </a:lnSpc>
              <a:tabLst>
                <a:tab pos="48387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2800"/>
              </a:lnSpc>
              <a:tabLst>
                <a:tab pos="4838700" algn="l"/>
              </a:tabLst>
            </a:pPr>
            <a:r>
              <a:rPr lang="en-US" altLang="zh-CN" sz="1800" dirty="0">
                <a:solidFill>
                  <a:srgbClr val="000000"/>
                </a:solidFill>
                <a:latin typeface="微软雅黑" panose="020B0503020204020204" pitchFamily="18" charset="-122"/>
                <a:cs typeface="微软雅黑" panose="020B0503020204020204" pitchFamily="18" charset="-122"/>
              </a:rPr>
              <a:t>交通及人流动线设计</a:t>
            </a:r>
          </a:p>
          <a:p>
            <a:pPr>
              <a:lnSpc>
                <a:spcPts val="1000"/>
              </a:lnSpc>
            </a:pPr>
            <a:endParaRPr lang="en-US" altLang="zh-CN" dirty="0"/>
          </a:p>
          <a:p>
            <a:pPr>
              <a:lnSpc>
                <a:spcPts val="2100"/>
              </a:lnSpc>
              <a:tabLst>
                <a:tab pos="4838700" algn="l"/>
              </a:tabLst>
            </a:pPr>
            <a:r>
              <a:rPr lang="en-US" altLang="zh-CN" sz="1595" dirty="0">
                <a:solidFill>
                  <a:srgbClr val="000000"/>
                </a:solidFill>
                <a:latin typeface="微软雅黑" panose="020B0503020204020204" pitchFamily="18" charset="-122"/>
                <a:cs typeface="微软雅黑" panose="020B0503020204020204" pitchFamily="18" charset="-122"/>
              </a:rPr>
              <a:t>-人流动线设计</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616964" y="2822448"/>
            <a:ext cx="4498847" cy="3372611"/>
          </a:xfrm>
          <a:custGeom>
            <a:avLst/>
            <a:gdLst>
              <a:gd name="connsiteX0" fmla="*/ 1635251 w 4498847"/>
              <a:gd name="connsiteY0" fmla="*/ 9905 h 3372611"/>
              <a:gd name="connsiteX1" fmla="*/ 1358264 w 4498847"/>
              <a:gd name="connsiteY1" fmla="*/ 573277 h 3372611"/>
              <a:gd name="connsiteX2" fmla="*/ 1321307 w 4498847"/>
              <a:gd name="connsiteY2" fmla="*/ 979677 h 3372611"/>
              <a:gd name="connsiteX3" fmla="*/ 887221 w 4498847"/>
              <a:gd name="connsiteY3" fmla="*/ 970533 h 3372611"/>
              <a:gd name="connsiteX4" fmla="*/ 231520 w 4498847"/>
              <a:gd name="connsiteY4" fmla="*/ 1229105 h 3372611"/>
              <a:gd name="connsiteX5" fmla="*/ 9905 w 4498847"/>
              <a:gd name="connsiteY5" fmla="*/ 2088133 h 3372611"/>
              <a:gd name="connsiteX6" fmla="*/ 868806 w 4498847"/>
              <a:gd name="connsiteY6" fmla="*/ 2457576 h 3372611"/>
              <a:gd name="connsiteX7" fmla="*/ 416305 w 4498847"/>
              <a:gd name="connsiteY7" fmla="*/ 3362705 h 3372611"/>
              <a:gd name="connsiteX8" fmla="*/ 1108836 w 4498847"/>
              <a:gd name="connsiteY8" fmla="*/ 3344227 h 3372611"/>
              <a:gd name="connsiteX9" fmla="*/ 1653794 w 4498847"/>
              <a:gd name="connsiteY9" fmla="*/ 2605277 h 3372611"/>
              <a:gd name="connsiteX10" fmla="*/ 3011296 w 4498847"/>
              <a:gd name="connsiteY10" fmla="*/ 2660776 h 3372611"/>
              <a:gd name="connsiteX11" fmla="*/ 3666997 w 4498847"/>
              <a:gd name="connsiteY11" fmla="*/ 2633091 h 3372611"/>
              <a:gd name="connsiteX12" fmla="*/ 4488941 w 4498847"/>
              <a:gd name="connsiteY12" fmla="*/ 1709419 h 3372611"/>
              <a:gd name="connsiteX13" fmla="*/ 3390010 w 4498847"/>
              <a:gd name="connsiteY13" fmla="*/ 813435 h 3372611"/>
              <a:gd name="connsiteX14" fmla="*/ 1635251 w 4498847"/>
              <a:gd name="connsiteY14" fmla="*/ 9905 h 33726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4498847" h="3372611">
                <a:moveTo>
                  <a:pt x="1635251" y="9905"/>
                </a:moveTo>
                <a:lnTo>
                  <a:pt x="1358264" y="573277"/>
                </a:lnTo>
                <a:lnTo>
                  <a:pt x="1321307" y="979677"/>
                </a:lnTo>
                <a:lnTo>
                  <a:pt x="887221" y="970533"/>
                </a:lnTo>
                <a:lnTo>
                  <a:pt x="231520" y="1229105"/>
                </a:lnTo>
                <a:lnTo>
                  <a:pt x="9905" y="2088133"/>
                </a:lnTo>
                <a:lnTo>
                  <a:pt x="868806" y="2457576"/>
                </a:lnTo>
                <a:lnTo>
                  <a:pt x="416305" y="3362705"/>
                </a:lnTo>
                <a:lnTo>
                  <a:pt x="1108836" y="3344227"/>
                </a:lnTo>
                <a:lnTo>
                  <a:pt x="1653794" y="2605277"/>
                </a:lnTo>
                <a:lnTo>
                  <a:pt x="3011296" y="2660776"/>
                </a:lnTo>
                <a:lnTo>
                  <a:pt x="3666997" y="2633091"/>
                </a:lnTo>
                <a:lnTo>
                  <a:pt x="4488941" y="1709419"/>
                </a:lnTo>
                <a:lnTo>
                  <a:pt x="3390010" y="813435"/>
                </a:lnTo>
                <a:lnTo>
                  <a:pt x="1635251" y="9905"/>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887979" y="2526792"/>
            <a:ext cx="3456432" cy="2136647"/>
          </a:xfrm>
          <a:custGeom>
            <a:avLst/>
            <a:gdLst>
              <a:gd name="connsiteX0" fmla="*/ 38100 w 3456432"/>
              <a:gd name="connsiteY0" fmla="*/ 38100 h 2136647"/>
              <a:gd name="connsiteX1" fmla="*/ 389001 w 3456432"/>
              <a:gd name="connsiteY1" fmla="*/ 158241 h 2136647"/>
              <a:gd name="connsiteX2" fmla="*/ 998601 w 3456432"/>
              <a:gd name="connsiteY2" fmla="*/ 490854 h 2136647"/>
              <a:gd name="connsiteX3" fmla="*/ 1488059 w 3456432"/>
              <a:gd name="connsiteY3" fmla="*/ 712597 h 2136647"/>
              <a:gd name="connsiteX4" fmla="*/ 2199259 w 3456432"/>
              <a:gd name="connsiteY4" fmla="*/ 1054480 h 2136647"/>
              <a:gd name="connsiteX5" fmla="*/ 3418332 w 3456432"/>
              <a:gd name="connsiteY5" fmla="*/ 2098548 h 21366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456432" h="2136647">
                <a:moveTo>
                  <a:pt x="38100" y="38100"/>
                </a:moveTo>
                <a:lnTo>
                  <a:pt x="389001" y="158241"/>
                </a:lnTo>
                <a:lnTo>
                  <a:pt x="998601" y="490854"/>
                </a:lnTo>
                <a:lnTo>
                  <a:pt x="1488059" y="712597"/>
                </a:lnTo>
                <a:lnTo>
                  <a:pt x="2199259" y="1054480"/>
                </a:lnTo>
                <a:lnTo>
                  <a:pt x="3418332" y="209854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3453384" y="3582923"/>
            <a:ext cx="1560575" cy="1755647"/>
          </a:xfrm>
          <a:custGeom>
            <a:avLst/>
            <a:gdLst>
              <a:gd name="connsiteX0" fmla="*/ 38100 w 1560575"/>
              <a:gd name="connsiteY0" fmla="*/ 1717547 h 1755647"/>
              <a:gd name="connsiteX1" fmla="*/ 464692 w 1560575"/>
              <a:gd name="connsiteY1" fmla="*/ 1143000 h 1755647"/>
              <a:gd name="connsiteX2" fmla="*/ 1175765 w 1560575"/>
              <a:gd name="connsiteY2" fmla="*/ 365125 h 1755647"/>
              <a:gd name="connsiteX3" fmla="*/ 1522475 w 1560575"/>
              <a:gd name="connsiteY3" fmla="*/ 38100 h 1755647"/>
            </a:gdLst>
            <a:ahLst/>
            <a:cxnLst>
              <a:cxn ang="0">
                <a:pos x="connsiteX0" y="connsiteY0"/>
              </a:cxn>
              <a:cxn ang="1">
                <a:pos x="connsiteX1" y="connsiteY1"/>
              </a:cxn>
              <a:cxn ang="2">
                <a:pos x="connsiteX2" y="connsiteY2"/>
              </a:cxn>
              <a:cxn ang="3">
                <a:pos x="connsiteX3" y="connsiteY3"/>
              </a:cxn>
            </a:cxnLst>
            <a:rect l="l" t="t" r="r" b="b"/>
            <a:pathLst>
              <a:path w="1560575" h="1755647">
                <a:moveTo>
                  <a:pt x="38100" y="1717547"/>
                </a:moveTo>
                <a:lnTo>
                  <a:pt x="464692" y="1143000"/>
                </a:lnTo>
                <a:lnTo>
                  <a:pt x="1175765" y="365125"/>
                </a:lnTo>
                <a:lnTo>
                  <a:pt x="1522475" y="38100"/>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3220211" y="3121151"/>
            <a:ext cx="851915" cy="1534668"/>
          </a:xfrm>
          <a:custGeom>
            <a:avLst/>
            <a:gdLst>
              <a:gd name="connsiteX0" fmla="*/ 813816 w 851915"/>
              <a:gd name="connsiteY0" fmla="*/ 38100 h 1534668"/>
              <a:gd name="connsiteX1" fmla="*/ 435228 w 851915"/>
              <a:gd name="connsiteY1" fmla="*/ 591947 h 1534668"/>
              <a:gd name="connsiteX2" fmla="*/ 38100 w 851915"/>
              <a:gd name="connsiteY2" fmla="*/ 1496568 h 1534668"/>
            </a:gdLst>
            <a:ahLst/>
            <a:cxnLst>
              <a:cxn ang="0">
                <a:pos x="connsiteX0" y="connsiteY0"/>
              </a:cxn>
              <a:cxn ang="1">
                <a:pos x="connsiteX1" y="connsiteY1"/>
              </a:cxn>
              <a:cxn ang="2">
                <a:pos x="connsiteX2" y="connsiteY2"/>
              </a:cxn>
            </a:cxnLst>
            <a:rect l="l" t="t" r="r" b="b"/>
            <a:pathLst>
              <a:path w="851915" h="1534668">
                <a:moveTo>
                  <a:pt x="813816" y="38100"/>
                </a:moveTo>
                <a:lnTo>
                  <a:pt x="435228" y="591947"/>
                </a:lnTo>
                <a:lnTo>
                  <a:pt x="38100" y="149656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4652771" y="3979164"/>
            <a:ext cx="851916" cy="899160"/>
          </a:xfrm>
          <a:custGeom>
            <a:avLst/>
            <a:gdLst>
              <a:gd name="connsiteX0" fmla="*/ 813816 w 851916"/>
              <a:gd name="connsiteY0" fmla="*/ 38100 h 899160"/>
              <a:gd name="connsiteX1" fmla="*/ 389001 w 851916"/>
              <a:gd name="connsiteY1" fmla="*/ 509651 h 899160"/>
              <a:gd name="connsiteX2" fmla="*/ 38100 w 851916"/>
              <a:gd name="connsiteY2" fmla="*/ 861059 h 899160"/>
            </a:gdLst>
            <a:ahLst/>
            <a:cxnLst>
              <a:cxn ang="0">
                <a:pos x="connsiteX0" y="connsiteY0"/>
              </a:cxn>
              <a:cxn ang="1">
                <a:pos x="connsiteX1" y="connsiteY1"/>
              </a:cxn>
              <a:cxn ang="2">
                <a:pos x="connsiteX2" y="connsiteY2"/>
              </a:cxn>
            </a:cxnLst>
            <a:rect l="l" t="t" r="r" b="b"/>
            <a:pathLst>
              <a:path w="851916" h="899160">
                <a:moveTo>
                  <a:pt x="813816" y="38100"/>
                </a:moveTo>
                <a:lnTo>
                  <a:pt x="389001" y="509651"/>
                </a:lnTo>
                <a:lnTo>
                  <a:pt x="38100" y="861059"/>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756150" y="4607305"/>
            <a:ext cx="27051" cy="34416"/>
          </a:xfrm>
          <a:custGeom>
            <a:avLst/>
            <a:gdLst>
              <a:gd name="connsiteX0" fmla="*/ 10667 w 27051"/>
              <a:gd name="connsiteY0" fmla="*/ 21209 h 34416"/>
              <a:gd name="connsiteX1" fmla="*/ 0 w 27051"/>
              <a:gd name="connsiteY1" fmla="*/ 9905 h 34416"/>
              <a:gd name="connsiteX2" fmla="*/ 10414 w 27051"/>
              <a:gd name="connsiteY2" fmla="*/ 0 h 34416"/>
              <a:gd name="connsiteX3" fmla="*/ 18796 w 27051"/>
              <a:gd name="connsiteY3" fmla="*/ 9016 h 34416"/>
              <a:gd name="connsiteX4" fmla="*/ 27051 w 27051"/>
              <a:gd name="connsiteY4" fmla="*/ 20954 h 34416"/>
              <a:gd name="connsiteX5" fmla="*/ 26034 w 27051"/>
              <a:gd name="connsiteY5" fmla="*/ 34416 h 34416"/>
              <a:gd name="connsiteX6" fmla="*/ 20065 w 27051"/>
              <a:gd name="connsiteY6" fmla="*/ 32892 h 34416"/>
              <a:gd name="connsiteX7" fmla="*/ 20828 w 27051"/>
              <a:gd name="connsiteY7" fmla="*/ 25019 h 34416"/>
              <a:gd name="connsiteX8" fmla="*/ 15747 w 27051"/>
              <a:gd name="connsiteY8" fmla="*/ 16383 h 34416"/>
              <a:gd name="connsiteX9" fmla="*/ 10667 w 27051"/>
              <a:gd name="connsiteY9" fmla="*/ 21209 h 344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27051" h="34416">
                <a:moveTo>
                  <a:pt x="10667" y="21209"/>
                </a:moveTo>
                <a:lnTo>
                  <a:pt x="0" y="9905"/>
                </a:lnTo>
                <a:lnTo>
                  <a:pt x="10414" y="0"/>
                </a:lnTo>
                <a:lnTo>
                  <a:pt x="18796" y="9016"/>
                </a:lnTo>
                <a:cubicBezTo>
                  <a:pt x="23367" y="13842"/>
                  <a:pt x="26161" y="17779"/>
                  <a:pt x="27051" y="20954"/>
                </a:cubicBezTo>
                <a:cubicBezTo>
                  <a:pt x="28321" y="25400"/>
                  <a:pt x="27940" y="29845"/>
                  <a:pt x="26034" y="34416"/>
                </a:cubicBezTo>
                <a:lnTo>
                  <a:pt x="20065" y="32892"/>
                </a:lnTo>
                <a:cubicBezTo>
                  <a:pt x="21209" y="30226"/>
                  <a:pt x="21463" y="27559"/>
                  <a:pt x="20828" y="25019"/>
                </a:cubicBezTo>
                <a:cubicBezTo>
                  <a:pt x="20192" y="22352"/>
                  <a:pt x="18415" y="19558"/>
                  <a:pt x="15747" y="16383"/>
                </a:cubicBezTo>
                <a:lnTo>
                  <a:pt x="10667" y="2120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056382" y="2919222"/>
            <a:ext cx="858011" cy="757427"/>
          </a:xfrm>
          <a:custGeom>
            <a:avLst/>
            <a:gdLst>
              <a:gd name="connsiteX0" fmla="*/ 286003 w 858011"/>
              <a:gd name="connsiteY0" fmla="*/ 0 h 757427"/>
              <a:gd name="connsiteX1" fmla="*/ 0 w 858011"/>
              <a:gd name="connsiteY1" fmla="*/ 360299 h 757427"/>
              <a:gd name="connsiteX2" fmla="*/ 101472 w 858011"/>
              <a:gd name="connsiteY2" fmla="*/ 535686 h 757427"/>
              <a:gd name="connsiteX3" fmla="*/ 516635 w 858011"/>
              <a:gd name="connsiteY3" fmla="*/ 757427 h 757427"/>
              <a:gd name="connsiteX4" fmla="*/ 553592 w 858011"/>
              <a:gd name="connsiteY4" fmla="*/ 757427 h 757427"/>
              <a:gd name="connsiteX5" fmla="*/ 858011 w 858011"/>
              <a:gd name="connsiteY5" fmla="*/ 286385 h 757427"/>
              <a:gd name="connsiteX6" fmla="*/ 286003 w 858011"/>
              <a:gd name="connsiteY6" fmla="*/ 0 h 7574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8011" h="757427">
                <a:moveTo>
                  <a:pt x="286003" y="0"/>
                </a:moveTo>
                <a:lnTo>
                  <a:pt x="0" y="360299"/>
                </a:lnTo>
                <a:lnTo>
                  <a:pt x="101472" y="535686"/>
                </a:lnTo>
                <a:lnTo>
                  <a:pt x="516635" y="757427"/>
                </a:lnTo>
                <a:lnTo>
                  <a:pt x="553592" y="757427"/>
                </a:lnTo>
                <a:lnTo>
                  <a:pt x="858011" y="286385"/>
                </a:lnTo>
                <a:lnTo>
                  <a:pt x="286003"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046476" y="2909316"/>
            <a:ext cx="877823" cy="777240"/>
          </a:xfrm>
          <a:custGeom>
            <a:avLst/>
            <a:gdLst>
              <a:gd name="connsiteX0" fmla="*/ 295909 w 877823"/>
              <a:gd name="connsiteY0" fmla="*/ 9905 h 777240"/>
              <a:gd name="connsiteX1" fmla="*/ 9905 w 877823"/>
              <a:gd name="connsiteY1" fmla="*/ 370205 h 777240"/>
              <a:gd name="connsiteX2" fmla="*/ 111378 w 877823"/>
              <a:gd name="connsiteY2" fmla="*/ 545592 h 777240"/>
              <a:gd name="connsiteX3" fmla="*/ 526541 w 877823"/>
              <a:gd name="connsiteY3" fmla="*/ 767333 h 777240"/>
              <a:gd name="connsiteX4" fmla="*/ 563498 w 877823"/>
              <a:gd name="connsiteY4" fmla="*/ 767333 h 777240"/>
              <a:gd name="connsiteX5" fmla="*/ 867917 w 877823"/>
              <a:gd name="connsiteY5" fmla="*/ 296291 h 777240"/>
              <a:gd name="connsiteX6" fmla="*/ 295909 w 877823"/>
              <a:gd name="connsiteY6" fmla="*/ 9905 h 7772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77823" h="777240">
                <a:moveTo>
                  <a:pt x="295909" y="9905"/>
                </a:moveTo>
                <a:lnTo>
                  <a:pt x="9905" y="370205"/>
                </a:lnTo>
                <a:lnTo>
                  <a:pt x="111378" y="545592"/>
                </a:lnTo>
                <a:lnTo>
                  <a:pt x="526541" y="767333"/>
                </a:lnTo>
                <a:lnTo>
                  <a:pt x="563498" y="767333"/>
                </a:lnTo>
                <a:lnTo>
                  <a:pt x="867917" y="296291"/>
                </a:lnTo>
                <a:lnTo>
                  <a:pt x="295909" y="9905"/>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797301" y="4645914"/>
            <a:ext cx="960120" cy="656844"/>
          </a:xfrm>
          <a:custGeom>
            <a:avLst/>
            <a:gdLst>
              <a:gd name="connsiteX0" fmla="*/ 249301 w 960120"/>
              <a:gd name="connsiteY0" fmla="*/ 46227 h 656844"/>
              <a:gd name="connsiteX1" fmla="*/ 0 w 960120"/>
              <a:gd name="connsiteY1" fmla="*/ 527303 h 656844"/>
              <a:gd name="connsiteX2" fmla="*/ 286130 w 960120"/>
              <a:gd name="connsiteY2" fmla="*/ 629030 h 656844"/>
              <a:gd name="connsiteX3" fmla="*/ 470788 w 960120"/>
              <a:gd name="connsiteY3" fmla="*/ 656844 h 656844"/>
              <a:gd name="connsiteX4" fmla="*/ 664718 w 960120"/>
              <a:gd name="connsiteY4" fmla="*/ 610615 h 656844"/>
              <a:gd name="connsiteX5" fmla="*/ 960119 w 960120"/>
              <a:gd name="connsiteY5" fmla="*/ 259079 h 656844"/>
              <a:gd name="connsiteX6" fmla="*/ 914019 w 960120"/>
              <a:gd name="connsiteY6" fmla="*/ 175767 h 656844"/>
              <a:gd name="connsiteX7" fmla="*/ 369316 w 960120"/>
              <a:gd name="connsiteY7" fmla="*/ 0 h 656844"/>
              <a:gd name="connsiteX8" fmla="*/ 249301 w 960120"/>
              <a:gd name="connsiteY8" fmla="*/ 46227 h 656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0120" h="656844">
                <a:moveTo>
                  <a:pt x="249301" y="46227"/>
                </a:moveTo>
                <a:lnTo>
                  <a:pt x="0" y="527303"/>
                </a:lnTo>
                <a:lnTo>
                  <a:pt x="286130" y="629030"/>
                </a:lnTo>
                <a:lnTo>
                  <a:pt x="470788" y="656844"/>
                </a:lnTo>
                <a:lnTo>
                  <a:pt x="664718" y="610615"/>
                </a:lnTo>
                <a:lnTo>
                  <a:pt x="960119" y="259079"/>
                </a:lnTo>
                <a:lnTo>
                  <a:pt x="914019" y="175767"/>
                </a:lnTo>
                <a:lnTo>
                  <a:pt x="369316" y="0"/>
                </a:lnTo>
                <a:lnTo>
                  <a:pt x="249301" y="462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787395" y="4636008"/>
            <a:ext cx="979932" cy="676656"/>
          </a:xfrm>
          <a:custGeom>
            <a:avLst/>
            <a:gdLst>
              <a:gd name="connsiteX0" fmla="*/ 259207 w 979932"/>
              <a:gd name="connsiteY0" fmla="*/ 56133 h 676656"/>
              <a:gd name="connsiteX1" fmla="*/ 9905 w 979932"/>
              <a:gd name="connsiteY1" fmla="*/ 537209 h 676656"/>
              <a:gd name="connsiteX2" fmla="*/ 296036 w 979932"/>
              <a:gd name="connsiteY2" fmla="*/ 638936 h 676656"/>
              <a:gd name="connsiteX3" fmla="*/ 480694 w 979932"/>
              <a:gd name="connsiteY3" fmla="*/ 666750 h 676656"/>
              <a:gd name="connsiteX4" fmla="*/ 674624 w 979932"/>
              <a:gd name="connsiteY4" fmla="*/ 620521 h 676656"/>
              <a:gd name="connsiteX5" fmla="*/ 970025 w 979932"/>
              <a:gd name="connsiteY5" fmla="*/ 268985 h 676656"/>
              <a:gd name="connsiteX6" fmla="*/ 923925 w 979932"/>
              <a:gd name="connsiteY6" fmla="*/ 185673 h 676656"/>
              <a:gd name="connsiteX7" fmla="*/ 379222 w 979932"/>
              <a:gd name="connsiteY7" fmla="*/ 9905 h 676656"/>
              <a:gd name="connsiteX8" fmla="*/ 259207 w 979932"/>
              <a:gd name="connsiteY8" fmla="*/ 56133 h 6766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79932" h="676656">
                <a:moveTo>
                  <a:pt x="259207" y="56133"/>
                </a:moveTo>
                <a:lnTo>
                  <a:pt x="9905" y="537209"/>
                </a:lnTo>
                <a:lnTo>
                  <a:pt x="296036" y="638936"/>
                </a:lnTo>
                <a:lnTo>
                  <a:pt x="480694" y="666750"/>
                </a:lnTo>
                <a:lnTo>
                  <a:pt x="674624" y="620521"/>
                </a:lnTo>
                <a:lnTo>
                  <a:pt x="970025" y="268985"/>
                </a:lnTo>
                <a:lnTo>
                  <a:pt x="923925" y="185673"/>
                </a:lnTo>
                <a:lnTo>
                  <a:pt x="379222" y="9905"/>
                </a:lnTo>
                <a:lnTo>
                  <a:pt x="259207" y="56133"/>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6155435" y="1719072"/>
            <a:ext cx="2653283" cy="2029968"/>
          </a:xfrm>
          <a:custGeom>
            <a:avLst/>
            <a:gdLst>
              <a:gd name="connsiteX0" fmla="*/ 0 w 2653283"/>
              <a:gd name="connsiteY0" fmla="*/ 2029968 h 2029968"/>
              <a:gd name="connsiteX1" fmla="*/ 2653283 w 2653283"/>
              <a:gd name="connsiteY1" fmla="*/ 2029968 h 2029968"/>
              <a:gd name="connsiteX2" fmla="*/ 2653283 w 2653283"/>
              <a:gd name="connsiteY2" fmla="*/ 0 h 2029968"/>
              <a:gd name="connsiteX3" fmla="*/ 0 w 2653283"/>
              <a:gd name="connsiteY3" fmla="*/ 0 h 2029968"/>
              <a:gd name="connsiteX4" fmla="*/ 0 w 2653283"/>
              <a:gd name="connsiteY4" fmla="*/ 2029968 h 20299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53283" h="2029968">
                <a:moveTo>
                  <a:pt x="0" y="2029968"/>
                </a:moveTo>
                <a:lnTo>
                  <a:pt x="2653283" y="2029968"/>
                </a:lnTo>
                <a:lnTo>
                  <a:pt x="2653283" y="0"/>
                </a:lnTo>
                <a:lnTo>
                  <a:pt x="0" y="0"/>
                </a:lnTo>
                <a:lnTo>
                  <a:pt x="0" y="202996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102584" y="3133089"/>
            <a:ext cx="923790" cy="1581023"/>
          </a:xfrm>
          <a:custGeom>
            <a:avLst/>
            <a:gdLst>
              <a:gd name="connsiteX0" fmla="*/ 336067 w 923790"/>
              <a:gd name="connsiteY0" fmla="*/ 720470 h 1581023"/>
              <a:gd name="connsiteX1" fmla="*/ 896391 w 923790"/>
              <a:gd name="connsiteY1" fmla="*/ 9525 h 1581023"/>
              <a:gd name="connsiteX2" fmla="*/ 587781 w 923790"/>
              <a:gd name="connsiteY2" fmla="*/ 860551 h 1581023"/>
              <a:gd name="connsiteX3" fmla="*/ 27457 w 923790"/>
              <a:gd name="connsiteY3" fmla="*/ 1571498 h 1581023"/>
              <a:gd name="connsiteX4" fmla="*/ 336067 w 923790"/>
              <a:gd name="connsiteY4" fmla="*/ 720470 h 15810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3790" h="1581023">
                <a:moveTo>
                  <a:pt x="336067" y="720470"/>
                </a:moveTo>
                <a:cubicBezTo>
                  <a:pt x="575970" y="289179"/>
                  <a:pt x="826922" y="-29082"/>
                  <a:pt x="896391" y="9525"/>
                </a:cubicBezTo>
                <a:cubicBezTo>
                  <a:pt x="965860" y="48260"/>
                  <a:pt x="827684" y="429260"/>
                  <a:pt x="587781" y="860551"/>
                </a:cubicBezTo>
                <a:cubicBezTo>
                  <a:pt x="347751" y="1291844"/>
                  <a:pt x="96926" y="1610232"/>
                  <a:pt x="27457" y="1571498"/>
                </a:cubicBezTo>
                <a:cubicBezTo>
                  <a:pt x="-42138" y="1532889"/>
                  <a:pt x="96037" y="1151889"/>
                  <a:pt x="336067" y="720470"/>
                </a:cubicBezTo>
              </a:path>
            </a:pathLst>
          </a:custGeom>
          <a:solidFill>
            <a:srgbClr val="000000">
              <a:alpha val="0"/>
            </a:srgbClr>
          </a:solidFill>
          <a:ln w="127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676400"/>
            <a:ext cx="7797800" cy="4495800"/>
          </a:xfrm>
          <a:prstGeom prst="rect">
            <a:avLst/>
          </a:prstGeom>
          <a:noFill/>
        </p:spPr>
      </p:pic>
      <p:sp>
        <p:nvSpPr>
          <p:cNvPr id="19" name="TextBox 1"/>
          <p:cNvSpPr txBox="1"/>
          <p:nvPr/>
        </p:nvSpPr>
        <p:spPr>
          <a:xfrm>
            <a:off x="6248400" y="1892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0" name="TextBox 1"/>
          <p:cNvSpPr txBox="1"/>
          <p:nvPr/>
        </p:nvSpPr>
        <p:spPr>
          <a:xfrm>
            <a:off x="6515100" y="1803400"/>
            <a:ext cx="20447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South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Street位于项目的</a:t>
            </a:r>
          </a:p>
        </p:txBody>
      </p:sp>
      <p:sp>
        <p:nvSpPr>
          <p:cNvPr id="21" name="TextBox 1"/>
          <p:cNvSpPr txBox="1"/>
          <p:nvPr/>
        </p:nvSpPr>
        <p:spPr>
          <a:xfrm>
            <a:off x="1016000" y="2247900"/>
            <a:ext cx="7658100" cy="4711700"/>
          </a:xfrm>
          <a:prstGeom prst="rect">
            <a:avLst/>
          </a:prstGeom>
          <a:noFill/>
        </p:spPr>
        <p:txBody>
          <a:bodyPr wrap="none" lIns="0" tIns="0" rIns="0" rtlCol="0">
            <a:spAutoFit/>
          </a:bodyPr>
          <a:lstStyle/>
          <a:p>
            <a:pPr>
              <a:lnSpc>
                <a:spcPts val="1500"/>
              </a:lnSpc>
              <a:tabLst>
                <a:tab pos="5232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中心位置，是Liverpool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One的核心</a:t>
            </a:r>
          </a:p>
          <a:p>
            <a:pPr>
              <a:lnSpc>
                <a:spcPts val="2100"/>
              </a:lnSpc>
              <a:tabLst>
                <a:tab pos="5232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商业部分。建筑采用局部3层的半开</a:t>
            </a:r>
          </a:p>
          <a:p>
            <a:pPr>
              <a:lnSpc>
                <a:spcPts val="2100"/>
              </a:lnSpc>
              <a:tabLst>
                <a:tab pos="5232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放式的设计，2层以上由连廊进行连</a:t>
            </a:r>
          </a:p>
          <a:p>
            <a:pPr>
              <a:lnSpc>
                <a:spcPts val="2100"/>
              </a:lnSpc>
              <a:tabLst>
                <a:tab pos="5232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接。Debenhams和John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Lewis两个</a:t>
            </a:r>
          </a:p>
          <a:p>
            <a:pPr>
              <a:lnSpc>
                <a:spcPts val="2100"/>
              </a:lnSpc>
              <a:tabLst>
                <a:tab pos="5232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百货主力店位居街道的南北两端，起</a:t>
            </a:r>
          </a:p>
          <a:p>
            <a:pPr>
              <a:lnSpc>
                <a:spcPts val="2100"/>
              </a:lnSpc>
              <a:tabLst>
                <a:tab pos="5232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到带动人流的作用。</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52324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134</a:t>
            </a:r>
          </a:p>
        </p:txBody>
      </p:sp>
      <p:sp>
        <p:nvSpPr>
          <p:cNvPr id="22" name="TextBox 1"/>
          <p:cNvSpPr txBox="1"/>
          <p:nvPr/>
        </p:nvSpPr>
        <p:spPr>
          <a:xfrm>
            <a:off x="1346200" y="101600"/>
            <a:ext cx="7340600" cy="1346200"/>
          </a:xfrm>
          <a:prstGeom prst="rect">
            <a:avLst/>
          </a:prstGeom>
          <a:noFill/>
        </p:spPr>
        <p:txBody>
          <a:bodyPr wrap="none" lIns="0" tIns="0" rIns="0" rtlCol="0">
            <a:spAutoFit/>
          </a:bodyPr>
          <a:lstStyle/>
          <a:p>
            <a:pPr>
              <a:lnSpc>
                <a:spcPts val="3600"/>
              </a:lnSpc>
              <a:tabLst>
                <a:tab pos="48387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2800"/>
              </a:lnSpc>
              <a:tabLst>
                <a:tab pos="4838700" algn="l"/>
              </a:tabLst>
            </a:pPr>
            <a:r>
              <a:rPr lang="en-US" altLang="zh-CN" sz="1800" dirty="0">
                <a:solidFill>
                  <a:srgbClr val="000000"/>
                </a:solidFill>
                <a:latin typeface="微软雅黑" panose="020B0503020204020204" pitchFamily="18" charset="-122"/>
                <a:cs typeface="微软雅黑" panose="020B0503020204020204" pitchFamily="18" charset="-122"/>
              </a:rPr>
              <a:t>业态布局</a:t>
            </a:r>
          </a:p>
          <a:p>
            <a:pPr>
              <a:lnSpc>
                <a:spcPts val="1000"/>
              </a:lnSpc>
            </a:pPr>
            <a:endParaRPr lang="en-US" altLang="zh-CN" dirty="0"/>
          </a:p>
          <a:p>
            <a:pPr>
              <a:lnSpc>
                <a:spcPts val="2100"/>
              </a:lnSpc>
              <a:tabLst>
                <a:tab pos="4838700" algn="l"/>
              </a:tabLst>
            </a:pPr>
            <a:r>
              <a:rPr lang="en-US" altLang="zh-CN" sz="1595" dirty="0">
                <a:solidFill>
                  <a:srgbClr val="000000"/>
                </a:solidFill>
                <a:latin typeface="微软雅黑" panose="020B0503020204020204" pitchFamily="18" charset="-122"/>
                <a:cs typeface="微软雅黑" panose="020B0503020204020204" pitchFamily="18" charset="-122"/>
              </a:rPr>
              <a:t>-South</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John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Street</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618232" y="2822448"/>
            <a:ext cx="4500371" cy="3372611"/>
          </a:xfrm>
          <a:custGeom>
            <a:avLst/>
            <a:gdLst>
              <a:gd name="connsiteX0" fmla="*/ 1635886 w 4500371"/>
              <a:gd name="connsiteY0" fmla="*/ 9905 h 3372611"/>
              <a:gd name="connsiteX1" fmla="*/ 1358646 w 4500371"/>
              <a:gd name="connsiteY1" fmla="*/ 573277 h 3372611"/>
              <a:gd name="connsiteX2" fmla="*/ 1321689 w 4500371"/>
              <a:gd name="connsiteY2" fmla="*/ 979677 h 3372611"/>
              <a:gd name="connsiteX3" fmla="*/ 887602 w 4500371"/>
              <a:gd name="connsiteY3" fmla="*/ 970533 h 3372611"/>
              <a:gd name="connsiteX4" fmla="*/ 231647 w 4500371"/>
              <a:gd name="connsiteY4" fmla="*/ 1229105 h 3372611"/>
              <a:gd name="connsiteX5" fmla="*/ 9905 w 4500371"/>
              <a:gd name="connsiteY5" fmla="*/ 2088133 h 3372611"/>
              <a:gd name="connsiteX6" fmla="*/ 869060 w 4500371"/>
              <a:gd name="connsiteY6" fmla="*/ 2457576 h 3372611"/>
              <a:gd name="connsiteX7" fmla="*/ 416432 w 4500371"/>
              <a:gd name="connsiteY7" fmla="*/ 3362705 h 3372611"/>
              <a:gd name="connsiteX8" fmla="*/ 1109217 w 4500371"/>
              <a:gd name="connsiteY8" fmla="*/ 3344227 h 3372611"/>
              <a:gd name="connsiteX9" fmla="*/ 1654302 w 4500371"/>
              <a:gd name="connsiteY9" fmla="*/ 2605277 h 3372611"/>
              <a:gd name="connsiteX10" fmla="*/ 3012313 w 4500371"/>
              <a:gd name="connsiteY10" fmla="*/ 2660776 h 3372611"/>
              <a:gd name="connsiteX11" fmla="*/ 3668267 w 4500371"/>
              <a:gd name="connsiteY11" fmla="*/ 2633091 h 3372611"/>
              <a:gd name="connsiteX12" fmla="*/ 4490465 w 4500371"/>
              <a:gd name="connsiteY12" fmla="*/ 1709419 h 3372611"/>
              <a:gd name="connsiteX13" fmla="*/ 3391153 w 4500371"/>
              <a:gd name="connsiteY13" fmla="*/ 813435 h 3372611"/>
              <a:gd name="connsiteX14" fmla="*/ 1635886 w 4500371"/>
              <a:gd name="connsiteY14" fmla="*/ 9905 h 33726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4500371" h="3372611">
                <a:moveTo>
                  <a:pt x="1635886" y="9905"/>
                </a:moveTo>
                <a:lnTo>
                  <a:pt x="1358646" y="573277"/>
                </a:lnTo>
                <a:lnTo>
                  <a:pt x="1321689" y="979677"/>
                </a:lnTo>
                <a:lnTo>
                  <a:pt x="887602" y="970533"/>
                </a:lnTo>
                <a:lnTo>
                  <a:pt x="231647" y="1229105"/>
                </a:lnTo>
                <a:lnTo>
                  <a:pt x="9905" y="2088133"/>
                </a:lnTo>
                <a:lnTo>
                  <a:pt x="869060" y="2457576"/>
                </a:lnTo>
                <a:lnTo>
                  <a:pt x="416432" y="3362705"/>
                </a:lnTo>
                <a:lnTo>
                  <a:pt x="1109217" y="3344227"/>
                </a:lnTo>
                <a:lnTo>
                  <a:pt x="1654302" y="2605277"/>
                </a:lnTo>
                <a:lnTo>
                  <a:pt x="3012313" y="2660776"/>
                </a:lnTo>
                <a:lnTo>
                  <a:pt x="3668267" y="2633091"/>
                </a:lnTo>
                <a:lnTo>
                  <a:pt x="4490465" y="1709419"/>
                </a:lnTo>
                <a:lnTo>
                  <a:pt x="3391153" y="813435"/>
                </a:lnTo>
                <a:lnTo>
                  <a:pt x="1635886" y="9905"/>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889247" y="2526792"/>
            <a:ext cx="3456432" cy="2136647"/>
          </a:xfrm>
          <a:custGeom>
            <a:avLst/>
            <a:gdLst>
              <a:gd name="connsiteX0" fmla="*/ 38100 w 3456432"/>
              <a:gd name="connsiteY0" fmla="*/ 38100 h 2136647"/>
              <a:gd name="connsiteX1" fmla="*/ 389001 w 3456432"/>
              <a:gd name="connsiteY1" fmla="*/ 158241 h 2136647"/>
              <a:gd name="connsiteX2" fmla="*/ 998601 w 3456432"/>
              <a:gd name="connsiteY2" fmla="*/ 490854 h 2136647"/>
              <a:gd name="connsiteX3" fmla="*/ 1488059 w 3456432"/>
              <a:gd name="connsiteY3" fmla="*/ 712597 h 2136647"/>
              <a:gd name="connsiteX4" fmla="*/ 2199259 w 3456432"/>
              <a:gd name="connsiteY4" fmla="*/ 1054480 h 2136647"/>
              <a:gd name="connsiteX5" fmla="*/ 3418332 w 3456432"/>
              <a:gd name="connsiteY5" fmla="*/ 2098548 h 21366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456432" h="2136647">
                <a:moveTo>
                  <a:pt x="38100" y="38100"/>
                </a:moveTo>
                <a:lnTo>
                  <a:pt x="389001" y="158241"/>
                </a:lnTo>
                <a:lnTo>
                  <a:pt x="998601" y="490854"/>
                </a:lnTo>
                <a:lnTo>
                  <a:pt x="1488059" y="712597"/>
                </a:lnTo>
                <a:lnTo>
                  <a:pt x="2199259" y="1054480"/>
                </a:lnTo>
                <a:lnTo>
                  <a:pt x="3418332" y="209854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4456176" y="3582923"/>
            <a:ext cx="1560575" cy="1755647"/>
          </a:xfrm>
          <a:custGeom>
            <a:avLst/>
            <a:gdLst>
              <a:gd name="connsiteX0" fmla="*/ 38100 w 1560575"/>
              <a:gd name="connsiteY0" fmla="*/ 1717547 h 1755647"/>
              <a:gd name="connsiteX1" fmla="*/ 464692 w 1560575"/>
              <a:gd name="connsiteY1" fmla="*/ 1143000 h 1755647"/>
              <a:gd name="connsiteX2" fmla="*/ 1175765 w 1560575"/>
              <a:gd name="connsiteY2" fmla="*/ 365125 h 1755647"/>
              <a:gd name="connsiteX3" fmla="*/ 1522476 w 1560575"/>
              <a:gd name="connsiteY3" fmla="*/ 38100 h 1755647"/>
            </a:gdLst>
            <a:ahLst/>
            <a:cxnLst>
              <a:cxn ang="0">
                <a:pos x="connsiteX0" y="connsiteY0"/>
              </a:cxn>
              <a:cxn ang="1">
                <a:pos x="connsiteX1" y="connsiteY1"/>
              </a:cxn>
              <a:cxn ang="2">
                <a:pos x="connsiteX2" y="connsiteY2"/>
              </a:cxn>
              <a:cxn ang="3">
                <a:pos x="connsiteX3" y="connsiteY3"/>
              </a:cxn>
            </a:cxnLst>
            <a:rect l="l" t="t" r="r" b="b"/>
            <a:pathLst>
              <a:path w="1560575" h="1755647">
                <a:moveTo>
                  <a:pt x="38100" y="1717547"/>
                </a:moveTo>
                <a:lnTo>
                  <a:pt x="464692" y="1143000"/>
                </a:lnTo>
                <a:lnTo>
                  <a:pt x="1175765" y="365125"/>
                </a:lnTo>
                <a:lnTo>
                  <a:pt x="1522476" y="38100"/>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4221479" y="3121151"/>
            <a:ext cx="853440" cy="1534668"/>
          </a:xfrm>
          <a:custGeom>
            <a:avLst/>
            <a:gdLst>
              <a:gd name="connsiteX0" fmla="*/ 815340 w 853440"/>
              <a:gd name="connsiteY0" fmla="*/ 38100 h 1534668"/>
              <a:gd name="connsiteX1" fmla="*/ 435991 w 853440"/>
              <a:gd name="connsiteY1" fmla="*/ 591947 h 1534668"/>
              <a:gd name="connsiteX2" fmla="*/ 38100 w 853440"/>
              <a:gd name="connsiteY2" fmla="*/ 1496568 h 1534668"/>
            </a:gdLst>
            <a:ahLst/>
            <a:cxnLst>
              <a:cxn ang="0">
                <a:pos x="connsiteX0" y="connsiteY0"/>
              </a:cxn>
              <a:cxn ang="1">
                <a:pos x="connsiteX1" y="connsiteY1"/>
              </a:cxn>
              <a:cxn ang="2">
                <a:pos x="connsiteX2" y="connsiteY2"/>
              </a:cxn>
            </a:cxnLst>
            <a:rect l="l" t="t" r="r" b="b"/>
            <a:pathLst>
              <a:path w="853440" h="1534668">
                <a:moveTo>
                  <a:pt x="815340" y="38100"/>
                </a:moveTo>
                <a:lnTo>
                  <a:pt x="435991" y="591947"/>
                </a:lnTo>
                <a:lnTo>
                  <a:pt x="38100" y="149656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5654040" y="3979164"/>
            <a:ext cx="851915" cy="899160"/>
          </a:xfrm>
          <a:custGeom>
            <a:avLst/>
            <a:gdLst>
              <a:gd name="connsiteX0" fmla="*/ 813815 w 851915"/>
              <a:gd name="connsiteY0" fmla="*/ 38100 h 899160"/>
              <a:gd name="connsiteX1" fmla="*/ 389000 w 851915"/>
              <a:gd name="connsiteY1" fmla="*/ 509651 h 899160"/>
              <a:gd name="connsiteX2" fmla="*/ 38100 w 851915"/>
              <a:gd name="connsiteY2" fmla="*/ 861059 h 899160"/>
            </a:gdLst>
            <a:ahLst/>
            <a:cxnLst>
              <a:cxn ang="0">
                <a:pos x="connsiteX0" y="connsiteY0"/>
              </a:cxn>
              <a:cxn ang="1">
                <a:pos x="connsiteX1" y="connsiteY1"/>
              </a:cxn>
              <a:cxn ang="2">
                <a:pos x="connsiteX2" y="connsiteY2"/>
              </a:cxn>
            </a:cxnLst>
            <a:rect l="l" t="t" r="r" b="b"/>
            <a:pathLst>
              <a:path w="851915" h="899160">
                <a:moveTo>
                  <a:pt x="813815" y="38100"/>
                </a:moveTo>
                <a:lnTo>
                  <a:pt x="389000" y="509651"/>
                </a:lnTo>
                <a:lnTo>
                  <a:pt x="38100" y="861059"/>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5757798" y="4607305"/>
            <a:ext cx="27177" cy="34416"/>
          </a:xfrm>
          <a:custGeom>
            <a:avLst/>
            <a:gdLst>
              <a:gd name="connsiteX0" fmla="*/ 10795 w 27177"/>
              <a:gd name="connsiteY0" fmla="*/ 21209 h 34416"/>
              <a:gd name="connsiteX1" fmla="*/ 0 w 27177"/>
              <a:gd name="connsiteY1" fmla="*/ 9905 h 34416"/>
              <a:gd name="connsiteX2" fmla="*/ 10414 w 27177"/>
              <a:gd name="connsiteY2" fmla="*/ 0 h 34416"/>
              <a:gd name="connsiteX3" fmla="*/ 18922 w 27177"/>
              <a:gd name="connsiteY3" fmla="*/ 9016 h 34416"/>
              <a:gd name="connsiteX4" fmla="*/ 27178 w 27177"/>
              <a:gd name="connsiteY4" fmla="*/ 20954 h 34416"/>
              <a:gd name="connsiteX5" fmla="*/ 26161 w 27177"/>
              <a:gd name="connsiteY5" fmla="*/ 34416 h 34416"/>
              <a:gd name="connsiteX6" fmla="*/ 20192 w 27177"/>
              <a:gd name="connsiteY6" fmla="*/ 32892 h 34416"/>
              <a:gd name="connsiteX7" fmla="*/ 20954 w 27177"/>
              <a:gd name="connsiteY7" fmla="*/ 25019 h 34416"/>
              <a:gd name="connsiteX8" fmla="*/ 15875 w 27177"/>
              <a:gd name="connsiteY8" fmla="*/ 16383 h 34416"/>
              <a:gd name="connsiteX9" fmla="*/ 10795 w 27177"/>
              <a:gd name="connsiteY9" fmla="*/ 21209 h 344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27177" h="34416">
                <a:moveTo>
                  <a:pt x="10795" y="21209"/>
                </a:moveTo>
                <a:lnTo>
                  <a:pt x="0" y="9905"/>
                </a:lnTo>
                <a:lnTo>
                  <a:pt x="10414" y="0"/>
                </a:lnTo>
                <a:lnTo>
                  <a:pt x="18922" y="9016"/>
                </a:lnTo>
                <a:cubicBezTo>
                  <a:pt x="23495" y="13842"/>
                  <a:pt x="26289" y="17779"/>
                  <a:pt x="27178" y="20954"/>
                </a:cubicBezTo>
                <a:cubicBezTo>
                  <a:pt x="28321" y="25400"/>
                  <a:pt x="28066" y="29845"/>
                  <a:pt x="26161" y="34416"/>
                </a:cubicBezTo>
                <a:lnTo>
                  <a:pt x="20192" y="32892"/>
                </a:lnTo>
                <a:cubicBezTo>
                  <a:pt x="21335" y="30226"/>
                  <a:pt x="21590" y="27559"/>
                  <a:pt x="20954" y="25019"/>
                </a:cubicBezTo>
                <a:cubicBezTo>
                  <a:pt x="20320" y="22352"/>
                  <a:pt x="18541" y="19558"/>
                  <a:pt x="15875" y="16383"/>
                </a:cubicBezTo>
                <a:lnTo>
                  <a:pt x="10795" y="2120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057650" y="2919222"/>
            <a:ext cx="859535" cy="757427"/>
          </a:xfrm>
          <a:custGeom>
            <a:avLst/>
            <a:gdLst>
              <a:gd name="connsiteX0" fmla="*/ 286511 w 859535"/>
              <a:gd name="connsiteY0" fmla="*/ 0 h 757427"/>
              <a:gd name="connsiteX1" fmla="*/ 0 w 859535"/>
              <a:gd name="connsiteY1" fmla="*/ 360299 h 757427"/>
              <a:gd name="connsiteX2" fmla="*/ 101727 w 859535"/>
              <a:gd name="connsiteY2" fmla="*/ 535686 h 757427"/>
              <a:gd name="connsiteX3" fmla="*/ 517525 w 859535"/>
              <a:gd name="connsiteY3" fmla="*/ 757427 h 757427"/>
              <a:gd name="connsiteX4" fmla="*/ 554482 w 859535"/>
              <a:gd name="connsiteY4" fmla="*/ 757427 h 757427"/>
              <a:gd name="connsiteX5" fmla="*/ 859535 w 859535"/>
              <a:gd name="connsiteY5" fmla="*/ 286385 h 757427"/>
              <a:gd name="connsiteX6" fmla="*/ 286511 w 859535"/>
              <a:gd name="connsiteY6" fmla="*/ 0 h 7574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9535" h="757427">
                <a:moveTo>
                  <a:pt x="286511" y="0"/>
                </a:moveTo>
                <a:lnTo>
                  <a:pt x="0" y="360299"/>
                </a:lnTo>
                <a:lnTo>
                  <a:pt x="101727" y="535686"/>
                </a:lnTo>
                <a:lnTo>
                  <a:pt x="517525" y="757427"/>
                </a:lnTo>
                <a:lnTo>
                  <a:pt x="554482" y="757427"/>
                </a:lnTo>
                <a:lnTo>
                  <a:pt x="859535" y="286385"/>
                </a:lnTo>
                <a:lnTo>
                  <a:pt x="286511"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047744" y="2909316"/>
            <a:ext cx="879347" cy="777240"/>
          </a:xfrm>
          <a:custGeom>
            <a:avLst/>
            <a:gdLst>
              <a:gd name="connsiteX0" fmla="*/ 296417 w 879347"/>
              <a:gd name="connsiteY0" fmla="*/ 9905 h 777240"/>
              <a:gd name="connsiteX1" fmla="*/ 9905 w 879347"/>
              <a:gd name="connsiteY1" fmla="*/ 370205 h 777240"/>
              <a:gd name="connsiteX2" fmla="*/ 111633 w 879347"/>
              <a:gd name="connsiteY2" fmla="*/ 545592 h 777240"/>
              <a:gd name="connsiteX3" fmla="*/ 527430 w 879347"/>
              <a:gd name="connsiteY3" fmla="*/ 767333 h 777240"/>
              <a:gd name="connsiteX4" fmla="*/ 564388 w 879347"/>
              <a:gd name="connsiteY4" fmla="*/ 767333 h 777240"/>
              <a:gd name="connsiteX5" fmla="*/ 869441 w 879347"/>
              <a:gd name="connsiteY5" fmla="*/ 296291 h 777240"/>
              <a:gd name="connsiteX6" fmla="*/ 296417 w 879347"/>
              <a:gd name="connsiteY6" fmla="*/ 9905 h 7772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79347" h="777240">
                <a:moveTo>
                  <a:pt x="296417" y="9905"/>
                </a:moveTo>
                <a:lnTo>
                  <a:pt x="9905" y="370205"/>
                </a:lnTo>
                <a:lnTo>
                  <a:pt x="111633" y="545592"/>
                </a:lnTo>
                <a:lnTo>
                  <a:pt x="527430" y="767333"/>
                </a:lnTo>
                <a:lnTo>
                  <a:pt x="564388" y="767333"/>
                </a:lnTo>
                <a:lnTo>
                  <a:pt x="869441" y="296291"/>
                </a:lnTo>
                <a:lnTo>
                  <a:pt x="296417" y="9905"/>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798570" y="4645914"/>
            <a:ext cx="961644" cy="656844"/>
          </a:xfrm>
          <a:custGeom>
            <a:avLst/>
            <a:gdLst>
              <a:gd name="connsiteX0" fmla="*/ 249682 w 961644"/>
              <a:gd name="connsiteY0" fmla="*/ 46227 h 656844"/>
              <a:gd name="connsiteX1" fmla="*/ 0 w 961644"/>
              <a:gd name="connsiteY1" fmla="*/ 527303 h 656844"/>
              <a:gd name="connsiteX2" fmla="*/ 286639 w 961644"/>
              <a:gd name="connsiteY2" fmla="*/ 629030 h 656844"/>
              <a:gd name="connsiteX3" fmla="*/ 471551 w 961644"/>
              <a:gd name="connsiteY3" fmla="*/ 656844 h 656844"/>
              <a:gd name="connsiteX4" fmla="*/ 665733 w 961644"/>
              <a:gd name="connsiteY4" fmla="*/ 610615 h 656844"/>
              <a:gd name="connsiteX5" fmla="*/ 961644 w 961644"/>
              <a:gd name="connsiteY5" fmla="*/ 259079 h 656844"/>
              <a:gd name="connsiteX6" fmla="*/ 915415 w 961644"/>
              <a:gd name="connsiteY6" fmla="*/ 175767 h 656844"/>
              <a:gd name="connsiteX7" fmla="*/ 369823 w 961644"/>
              <a:gd name="connsiteY7" fmla="*/ 0 h 656844"/>
              <a:gd name="connsiteX8" fmla="*/ 249682 w 961644"/>
              <a:gd name="connsiteY8" fmla="*/ 46227 h 656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1644" h="656844">
                <a:moveTo>
                  <a:pt x="249682" y="46227"/>
                </a:moveTo>
                <a:lnTo>
                  <a:pt x="0" y="527303"/>
                </a:lnTo>
                <a:lnTo>
                  <a:pt x="286639" y="629030"/>
                </a:lnTo>
                <a:lnTo>
                  <a:pt x="471551" y="656844"/>
                </a:lnTo>
                <a:lnTo>
                  <a:pt x="665733" y="610615"/>
                </a:lnTo>
                <a:lnTo>
                  <a:pt x="961644" y="259079"/>
                </a:lnTo>
                <a:lnTo>
                  <a:pt x="915415" y="175767"/>
                </a:lnTo>
                <a:lnTo>
                  <a:pt x="369823" y="0"/>
                </a:lnTo>
                <a:lnTo>
                  <a:pt x="249682" y="462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788664" y="4636008"/>
            <a:ext cx="981455" cy="676656"/>
          </a:xfrm>
          <a:custGeom>
            <a:avLst/>
            <a:gdLst>
              <a:gd name="connsiteX0" fmla="*/ 259588 w 981455"/>
              <a:gd name="connsiteY0" fmla="*/ 56133 h 676656"/>
              <a:gd name="connsiteX1" fmla="*/ 9905 w 981455"/>
              <a:gd name="connsiteY1" fmla="*/ 537209 h 676656"/>
              <a:gd name="connsiteX2" fmla="*/ 296545 w 981455"/>
              <a:gd name="connsiteY2" fmla="*/ 638936 h 676656"/>
              <a:gd name="connsiteX3" fmla="*/ 481457 w 981455"/>
              <a:gd name="connsiteY3" fmla="*/ 666750 h 676656"/>
              <a:gd name="connsiteX4" fmla="*/ 675639 w 981455"/>
              <a:gd name="connsiteY4" fmla="*/ 620521 h 676656"/>
              <a:gd name="connsiteX5" fmla="*/ 971550 w 981455"/>
              <a:gd name="connsiteY5" fmla="*/ 268985 h 676656"/>
              <a:gd name="connsiteX6" fmla="*/ 925321 w 981455"/>
              <a:gd name="connsiteY6" fmla="*/ 185673 h 676656"/>
              <a:gd name="connsiteX7" fmla="*/ 379729 w 981455"/>
              <a:gd name="connsiteY7" fmla="*/ 9905 h 676656"/>
              <a:gd name="connsiteX8" fmla="*/ 259588 w 981455"/>
              <a:gd name="connsiteY8" fmla="*/ 56133 h 6766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81455" h="676656">
                <a:moveTo>
                  <a:pt x="259588" y="56133"/>
                </a:moveTo>
                <a:lnTo>
                  <a:pt x="9905" y="537209"/>
                </a:lnTo>
                <a:lnTo>
                  <a:pt x="296545" y="638936"/>
                </a:lnTo>
                <a:lnTo>
                  <a:pt x="481457" y="666750"/>
                </a:lnTo>
                <a:lnTo>
                  <a:pt x="675639" y="620521"/>
                </a:lnTo>
                <a:lnTo>
                  <a:pt x="971550" y="268985"/>
                </a:lnTo>
                <a:lnTo>
                  <a:pt x="925321" y="185673"/>
                </a:lnTo>
                <a:lnTo>
                  <a:pt x="379729" y="9905"/>
                </a:lnTo>
                <a:lnTo>
                  <a:pt x="259588" y="56133"/>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4104398" y="3130423"/>
            <a:ext cx="925170" cy="1583689"/>
          </a:xfrm>
          <a:custGeom>
            <a:avLst/>
            <a:gdLst>
              <a:gd name="connsiteX0" fmla="*/ 336791 w 925170"/>
              <a:gd name="connsiteY0" fmla="*/ 721867 h 1583689"/>
              <a:gd name="connsiteX1" fmla="*/ 897750 w 925170"/>
              <a:gd name="connsiteY1" fmla="*/ 9525 h 1583689"/>
              <a:gd name="connsiteX2" fmla="*/ 588378 w 925170"/>
              <a:gd name="connsiteY2" fmla="*/ 861822 h 1583689"/>
              <a:gd name="connsiteX3" fmla="*/ 27419 w 925170"/>
              <a:gd name="connsiteY3" fmla="*/ 1574164 h 1583689"/>
              <a:gd name="connsiteX4" fmla="*/ 336791 w 925170"/>
              <a:gd name="connsiteY4" fmla="*/ 721867 h 158368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5170" h="1583689">
                <a:moveTo>
                  <a:pt x="336791" y="721867"/>
                </a:moveTo>
                <a:cubicBezTo>
                  <a:pt x="577075" y="289813"/>
                  <a:pt x="828281" y="-29083"/>
                  <a:pt x="897750" y="9525"/>
                </a:cubicBezTo>
                <a:cubicBezTo>
                  <a:pt x="967346" y="48132"/>
                  <a:pt x="828789" y="429767"/>
                  <a:pt x="588378" y="861822"/>
                </a:cubicBezTo>
                <a:cubicBezTo>
                  <a:pt x="348094" y="1294002"/>
                  <a:pt x="96888" y="1612899"/>
                  <a:pt x="27419" y="1574164"/>
                </a:cubicBezTo>
                <a:cubicBezTo>
                  <a:pt x="-42176" y="1535556"/>
                  <a:pt x="96380" y="1153922"/>
                  <a:pt x="336791" y="721867"/>
                </a:cubicBezTo>
              </a:path>
            </a:pathLst>
          </a:custGeom>
          <a:solidFill>
            <a:srgbClr val="000000">
              <a:alpha val="0"/>
            </a:srgbClr>
          </a:solidFill>
          <a:ln w="127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6588252" y="3133344"/>
            <a:ext cx="2412492" cy="1476755"/>
          </a:xfrm>
          <a:custGeom>
            <a:avLst/>
            <a:gdLst>
              <a:gd name="connsiteX0" fmla="*/ 0 w 2412492"/>
              <a:gd name="connsiteY0" fmla="*/ 1476755 h 1476755"/>
              <a:gd name="connsiteX1" fmla="*/ 2412491 w 2412492"/>
              <a:gd name="connsiteY1" fmla="*/ 1476755 h 1476755"/>
              <a:gd name="connsiteX2" fmla="*/ 2412491 w 2412492"/>
              <a:gd name="connsiteY2" fmla="*/ 0 h 1476755"/>
              <a:gd name="connsiteX3" fmla="*/ 0 w 2412492"/>
              <a:gd name="connsiteY3" fmla="*/ 0 h 1476755"/>
              <a:gd name="connsiteX4" fmla="*/ 0 w 2412492"/>
              <a:gd name="connsiteY4" fmla="*/ 1476755 h 14767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12492" h="1476755">
                <a:moveTo>
                  <a:pt x="0" y="1476755"/>
                </a:moveTo>
                <a:lnTo>
                  <a:pt x="2412491" y="1476755"/>
                </a:lnTo>
                <a:lnTo>
                  <a:pt x="2412491" y="0"/>
                </a:lnTo>
                <a:lnTo>
                  <a:pt x="0" y="0"/>
                </a:lnTo>
                <a:lnTo>
                  <a:pt x="0" y="147675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825495" y="4067555"/>
            <a:ext cx="379476" cy="524256"/>
          </a:xfrm>
          <a:custGeom>
            <a:avLst/>
            <a:gdLst>
              <a:gd name="connsiteX0" fmla="*/ 9905 w 379476"/>
              <a:gd name="connsiteY0" fmla="*/ 262128 h 524256"/>
              <a:gd name="connsiteX1" fmla="*/ 189738 w 379476"/>
              <a:gd name="connsiteY1" fmla="*/ 9905 h 524256"/>
              <a:gd name="connsiteX2" fmla="*/ 369570 w 379476"/>
              <a:gd name="connsiteY2" fmla="*/ 262128 h 524256"/>
              <a:gd name="connsiteX3" fmla="*/ 189738 w 379476"/>
              <a:gd name="connsiteY3" fmla="*/ 514350 h 524256"/>
              <a:gd name="connsiteX4" fmla="*/ 9905 w 379476"/>
              <a:gd name="connsiteY4" fmla="*/ 262128 h 5242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79476" h="524256">
                <a:moveTo>
                  <a:pt x="9905" y="262128"/>
                </a:moveTo>
                <a:cubicBezTo>
                  <a:pt x="9905" y="122809"/>
                  <a:pt x="90424" y="9905"/>
                  <a:pt x="189738" y="9905"/>
                </a:cubicBezTo>
                <a:cubicBezTo>
                  <a:pt x="289052" y="9905"/>
                  <a:pt x="369570" y="122809"/>
                  <a:pt x="369570" y="262128"/>
                </a:cubicBezTo>
                <a:cubicBezTo>
                  <a:pt x="369570" y="401447"/>
                  <a:pt x="289052" y="514350"/>
                  <a:pt x="189738" y="514350"/>
                </a:cubicBezTo>
                <a:cubicBezTo>
                  <a:pt x="90424" y="514350"/>
                  <a:pt x="9905" y="401447"/>
                  <a:pt x="9905" y="262128"/>
                </a:cubicBezTo>
              </a:path>
            </a:pathLst>
          </a:custGeom>
          <a:solidFill>
            <a:srgbClr val="000000">
              <a:alpha val="0"/>
            </a:srgbClr>
          </a:solidFill>
          <a:ln w="25400">
            <a:solidFill>
              <a:srgbClr val="FFC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827532" y="3500628"/>
            <a:ext cx="1872995" cy="923544"/>
          </a:xfrm>
          <a:custGeom>
            <a:avLst/>
            <a:gdLst>
              <a:gd name="connsiteX0" fmla="*/ 0 w 1872995"/>
              <a:gd name="connsiteY0" fmla="*/ 923543 h 923544"/>
              <a:gd name="connsiteX1" fmla="*/ 1872995 w 1872995"/>
              <a:gd name="connsiteY1" fmla="*/ 923543 h 923544"/>
              <a:gd name="connsiteX2" fmla="*/ 1872995 w 1872995"/>
              <a:gd name="connsiteY2" fmla="*/ 0 h 923544"/>
              <a:gd name="connsiteX3" fmla="*/ 0 w 1872995"/>
              <a:gd name="connsiteY3" fmla="*/ 0 h 923544"/>
              <a:gd name="connsiteX4" fmla="*/ 0 w 1872995"/>
              <a:gd name="connsiteY4" fmla="*/ 923543 h 923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2995" h="923544">
                <a:moveTo>
                  <a:pt x="0" y="923543"/>
                </a:moveTo>
                <a:lnTo>
                  <a:pt x="1872995" y="923543"/>
                </a:lnTo>
                <a:lnTo>
                  <a:pt x="1872995" y="0"/>
                </a:lnTo>
                <a:lnTo>
                  <a:pt x="0" y="0"/>
                </a:lnTo>
                <a:lnTo>
                  <a:pt x="0" y="92354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2403348" y="3491484"/>
            <a:ext cx="495300" cy="597662"/>
          </a:xfrm>
          <a:custGeom>
            <a:avLst/>
            <a:gdLst>
              <a:gd name="connsiteX0" fmla="*/ 9905 w 495300"/>
              <a:gd name="connsiteY0" fmla="*/ 9905 h 597662"/>
              <a:gd name="connsiteX1" fmla="*/ 485394 w 495300"/>
              <a:gd name="connsiteY1" fmla="*/ 587755 h 597662"/>
            </a:gdLst>
            <a:ahLst/>
            <a:cxnLst>
              <a:cxn ang="0">
                <a:pos x="connsiteX0" y="connsiteY0"/>
              </a:cxn>
              <a:cxn ang="1">
                <a:pos x="connsiteX1" y="connsiteY1"/>
              </a:cxn>
            </a:cxnLst>
            <a:rect l="l" t="t" r="r" b="b"/>
            <a:pathLst>
              <a:path w="495300" h="597662">
                <a:moveTo>
                  <a:pt x="9905" y="9905"/>
                </a:moveTo>
                <a:lnTo>
                  <a:pt x="485394" y="587755"/>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3994277" y="3977132"/>
            <a:ext cx="370204" cy="269367"/>
          </a:xfrm>
          <a:custGeom>
            <a:avLst/>
            <a:gdLst>
              <a:gd name="connsiteX0" fmla="*/ 0 w 370204"/>
              <a:gd name="connsiteY0" fmla="*/ 119126 h 269367"/>
              <a:gd name="connsiteX1" fmla="*/ 140969 w 370204"/>
              <a:gd name="connsiteY1" fmla="*/ 0 h 269367"/>
              <a:gd name="connsiteX2" fmla="*/ 135508 w 370204"/>
              <a:gd name="connsiteY2" fmla="*/ 65023 h 269367"/>
              <a:gd name="connsiteX3" fmla="*/ 245617 w 370204"/>
              <a:gd name="connsiteY3" fmla="*/ 74295 h 269367"/>
              <a:gd name="connsiteX4" fmla="*/ 251078 w 370204"/>
              <a:gd name="connsiteY4" fmla="*/ 9271 h 269367"/>
              <a:gd name="connsiteX5" fmla="*/ 370204 w 370204"/>
              <a:gd name="connsiteY5" fmla="*/ 150114 h 269367"/>
              <a:gd name="connsiteX6" fmla="*/ 229234 w 370204"/>
              <a:gd name="connsiteY6" fmla="*/ 269366 h 269367"/>
              <a:gd name="connsiteX7" fmla="*/ 234695 w 370204"/>
              <a:gd name="connsiteY7" fmla="*/ 204342 h 269367"/>
              <a:gd name="connsiteX8" fmla="*/ 124713 w 370204"/>
              <a:gd name="connsiteY8" fmla="*/ 195071 h 269367"/>
              <a:gd name="connsiteX9" fmla="*/ 119252 w 370204"/>
              <a:gd name="connsiteY9" fmla="*/ 260096 h 269367"/>
              <a:gd name="connsiteX10" fmla="*/ 0 w 370204"/>
              <a:gd name="connsiteY10" fmla="*/ 119126 h 2693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70204" h="269367">
                <a:moveTo>
                  <a:pt x="0" y="119126"/>
                </a:moveTo>
                <a:lnTo>
                  <a:pt x="140969" y="0"/>
                </a:lnTo>
                <a:lnTo>
                  <a:pt x="135508" y="65023"/>
                </a:lnTo>
                <a:lnTo>
                  <a:pt x="245617" y="74295"/>
                </a:lnTo>
                <a:lnTo>
                  <a:pt x="251078" y="9271"/>
                </a:lnTo>
                <a:lnTo>
                  <a:pt x="370204" y="150114"/>
                </a:lnTo>
                <a:lnTo>
                  <a:pt x="229234" y="269366"/>
                </a:lnTo>
                <a:lnTo>
                  <a:pt x="234695" y="204342"/>
                </a:lnTo>
                <a:lnTo>
                  <a:pt x="124713" y="195071"/>
                </a:lnTo>
                <a:lnTo>
                  <a:pt x="119252" y="260096"/>
                </a:lnTo>
                <a:lnTo>
                  <a:pt x="0" y="119126"/>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2547239" y="4290059"/>
            <a:ext cx="306958" cy="240665"/>
          </a:xfrm>
          <a:custGeom>
            <a:avLst/>
            <a:gdLst>
              <a:gd name="connsiteX0" fmla="*/ 22097 w 306958"/>
              <a:gd name="connsiteY0" fmla="*/ 212852 h 240665"/>
              <a:gd name="connsiteX1" fmla="*/ 197738 w 306958"/>
              <a:gd name="connsiteY1" fmla="*/ 180467 h 240665"/>
              <a:gd name="connsiteX2" fmla="*/ 208787 w 306958"/>
              <a:gd name="connsiteY2" fmla="*/ 240665 h 240665"/>
              <a:gd name="connsiteX3" fmla="*/ 306958 w 306958"/>
              <a:gd name="connsiteY3" fmla="*/ 98171 h 240665"/>
              <a:gd name="connsiteX4" fmla="*/ 164464 w 306958"/>
              <a:gd name="connsiteY4" fmla="*/ 0 h 240665"/>
              <a:gd name="connsiteX5" fmla="*/ 175513 w 306958"/>
              <a:gd name="connsiteY5" fmla="*/ 60071 h 240665"/>
              <a:gd name="connsiteX6" fmla="*/ 0 w 306958"/>
              <a:gd name="connsiteY6" fmla="*/ 92455 h 240665"/>
              <a:gd name="connsiteX7" fmla="*/ 22097 w 306958"/>
              <a:gd name="connsiteY7" fmla="*/ 212852 h 24066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06958" h="240665">
                <a:moveTo>
                  <a:pt x="22097" y="212852"/>
                </a:moveTo>
                <a:lnTo>
                  <a:pt x="197738" y="180467"/>
                </a:lnTo>
                <a:lnTo>
                  <a:pt x="208787" y="240665"/>
                </a:lnTo>
                <a:lnTo>
                  <a:pt x="306958" y="98171"/>
                </a:lnTo>
                <a:lnTo>
                  <a:pt x="164464" y="0"/>
                </a:lnTo>
                <a:lnTo>
                  <a:pt x="175513" y="60071"/>
                </a:lnTo>
                <a:lnTo>
                  <a:pt x="0" y="92455"/>
                </a:lnTo>
                <a:lnTo>
                  <a:pt x="22097" y="212852"/>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1371600"/>
            <a:ext cx="8102600" cy="4864100"/>
          </a:xfrm>
          <a:prstGeom prst="rect">
            <a:avLst/>
          </a:prstGeom>
          <a:noFill/>
        </p:spPr>
      </p:pic>
      <p:sp>
        <p:nvSpPr>
          <p:cNvPr id="24" name="TextBox 1"/>
          <p:cNvSpPr txBox="1"/>
          <p:nvPr/>
        </p:nvSpPr>
        <p:spPr>
          <a:xfrm>
            <a:off x="6680200" y="33147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5" name="TextBox 1"/>
          <p:cNvSpPr txBox="1"/>
          <p:nvPr/>
        </p:nvSpPr>
        <p:spPr>
          <a:xfrm>
            <a:off x="6946900" y="3225800"/>
            <a:ext cx="187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South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St.商业的2层与</a:t>
            </a:r>
          </a:p>
        </p:txBody>
      </p:sp>
      <p:sp>
        <p:nvSpPr>
          <p:cNvPr id="26" name="TextBox 1"/>
          <p:cNvSpPr txBox="1"/>
          <p:nvPr/>
        </p:nvSpPr>
        <p:spPr>
          <a:xfrm>
            <a:off x="6680200" y="3530600"/>
            <a:ext cx="2133600" cy="1016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3层都与Chavasse公园连通，让</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消费者在购物之余感受自然的亲</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近，同时也方便公园的人流进入</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项目。</a:t>
            </a:r>
          </a:p>
        </p:txBody>
      </p:sp>
      <p:sp>
        <p:nvSpPr>
          <p:cNvPr id="27" name="TextBox 1"/>
          <p:cNvSpPr txBox="1"/>
          <p:nvPr/>
        </p:nvSpPr>
        <p:spPr>
          <a:xfrm>
            <a:off x="914400" y="3695700"/>
            <a:ext cx="1676400" cy="3200400"/>
          </a:xfrm>
          <a:prstGeom prst="rect">
            <a:avLst/>
          </a:prstGeom>
          <a:noFill/>
        </p:spPr>
        <p:txBody>
          <a:bodyPr wrap="none" lIns="0" tIns="0" rIns="0" rtlCol="0">
            <a:spAutoFit/>
          </a:bodyPr>
          <a:lstStyle/>
          <a:p>
            <a:pPr>
              <a:lnSpc>
                <a:spcPts val="1500"/>
              </a:lnSpc>
              <a:tabLst>
                <a:tab pos="101600" algn="l"/>
              </a:tabLst>
            </a:pPr>
            <a:r>
              <a:rPr lang="en-US" altLang="zh-CN" sz="6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Chavasse公园采取堆</a:t>
            </a:r>
          </a:p>
          <a:p>
            <a:pPr>
              <a:lnSpc>
                <a:spcPts val="2100"/>
              </a:lnSpc>
              <a:tabLst>
                <a:tab pos="101600" algn="l"/>
              </a:tabLst>
            </a:pPr>
            <a:r>
              <a:rPr lang="en-US" altLang="zh-CN" sz="1200" dirty="0">
                <a:solidFill>
                  <a:srgbClr val="000000"/>
                </a:solidFill>
                <a:latin typeface="微软雅黑" panose="020B0503020204020204" pitchFamily="18" charset="-122"/>
                <a:cs typeface="微软雅黑" panose="020B0503020204020204" pitchFamily="18" charset="-122"/>
              </a:rPr>
              <a:t>坡设计，市民可以通过西</a:t>
            </a:r>
          </a:p>
          <a:p>
            <a:pPr>
              <a:lnSpc>
                <a:spcPts val="2100"/>
              </a:lnSpc>
              <a:tabLst>
                <a:tab pos="101600" algn="l"/>
              </a:tabLst>
            </a:pPr>
            <a:r>
              <a:rPr lang="en-US" altLang="zh-CN" sz="1200" dirty="0">
                <a:solidFill>
                  <a:srgbClr val="000000"/>
                </a:solidFill>
                <a:latin typeface="微软雅黑" panose="020B0503020204020204" pitchFamily="18" charset="-122"/>
                <a:cs typeface="微软雅黑" panose="020B0503020204020204" pitchFamily="18" charset="-122"/>
              </a:rPr>
              <a:t>侧的坡道进入公园。</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1016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135</a:t>
            </a:r>
          </a:p>
        </p:txBody>
      </p:sp>
      <p:sp>
        <p:nvSpPr>
          <p:cNvPr id="28" name="TextBox 1"/>
          <p:cNvSpPr txBox="1"/>
          <p:nvPr/>
        </p:nvSpPr>
        <p:spPr>
          <a:xfrm>
            <a:off x="1346200" y="101600"/>
            <a:ext cx="7340600" cy="1346200"/>
          </a:xfrm>
          <a:prstGeom prst="rect">
            <a:avLst/>
          </a:prstGeom>
          <a:noFill/>
        </p:spPr>
        <p:txBody>
          <a:bodyPr wrap="none" lIns="0" tIns="0" rIns="0" rtlCol="0">
            <a:spAutoFit/>
          </a:bodyPr>
          <a:lstStyle/>
          <a:p>
            <a:pPr>
              <a:lnSpc>
                <a:spcPts val="3600"/>
              </a:lnSpc>
              <a:tabLst>
                <a:tab pos="48387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2800"/>
              </a:lnSpc>
              <a:tabLst>
                <a:tab pos="4838700" algn="l"/>
              </a:tabLst>
            </a:pPr>
            <a:r>
              <a:rPr lang="en-US" altLang="zh-CN" sz="1800" dirty="0">
                <a:solidFill>
                  <a:srgbClr val="000000"/>
                </a:solidFill>
                <a:latin typeface="微软雅黑" panose="020B0503020204020204" pitchFamily="18" charset="-122"/>
                <a:cs typeface="微软雅黑" panose="020B0503020204020204" pitchFamily="18" charset="-122"/>
              </a:rPr>
              <a:t>业态布局</a:t>
            </a:r>
          </a:p>
          <a:p>
            <a:pPr>
              <a:lnSpc>
                <a:spcPts val="1000"/>
              </a:lnSpc>
            </a:pPr>
            <a:endParaRPr lang="en-US" altLang="zh-CN" dirty="0"/>
          </a:p>
          <a:p>
            <a:pPr>
              <a:lnSpc>
                <a:spcPts val="2100"/>
              </a:lnSpc>
              <a:tabLst>
                <a:tab pos="4838700" algn="l"/>
              </a:tabLst>
            </a:pPr>
            <a:r>
              <a:rPr lang="en-US" altLang="zh-CN" sz="1595" dirty="0">
                <a:solidFill>
                  <a:srgbClr val="000000"/>
                </a:solidFill>
                <a:latin typeface="微软雅黑" panose="020B0503020204020204" pitchFamily="18" charset="-122"/>
                <a:cs typeface="微软雅黑" panose="020B0503020204020204" pitchFamily="18" charset="-122"/>
              </a:rPr>
              <a:t>-South</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John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Street</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682495" y="2822448"/>
            <a:ext cx="4498847" cy="3372611"/>
          </a:xfrm>
          <a:custGeom>
            <a:avLst/>
            <a:gdLst>
              <a:gd name="connsiteX0" fmla="*/ 1635251 w 4498847"/>
              <a:gd name="connsiteY0" fmla="*/ 9905 h 3372611"/>
              <a:gd name="connsiteX1" fmla="*/ 1358264 w 4498847"/>
              <a:gd name="connsiteY1" fmla="*/ 573277 h 3372611"/>
              <a:gd name="connsiteX2" fmla="*/ 1321308 w 4498847"/>
              <a:gd name="connsiteY2" fmla="*/ 979677 h 3372611"/>
              <a:gd name="connsiteX3" fmla="*/ 887222 w 4498847"/>
              <a:gd name="connsiteY3" fmla="*/ 970533 h 3372611"/>
              <a:gd name="connsiteX4" fmla="*/ 231521 w 4498847"/>
              <a:gd name="connsiteY4" fmla="*/ 1229105 h 3372611"/>
              <a:gd name="connsiteX5" fmla="*/ 9905 w 4498847"/>
              <a:gd name="connsiteY5" fmla="*/ 2088133 h 3372611"/>
              <a:gd name="connsiteX6" fmla="*/ 868807 w 4498847"/>
              <a:gd name="connsiteY6" fmla="*/ 2457576 h 3372611"/>
              <a:gd name="connsiteX7" fmla="*/ 416305 w 4498847"/>
              <a:gd name="connsiteY7" fmla="*/ 3362705 h 3372611"/>
              <a:gd name="connsiteX8" fmla="*/ 1108836 w 4498847"/>
              <a:gd name="connsiteY8" fmla="*/ 3344227 h 3372611"/>
              <a:gd name="connsiteX9" fmla="*/ 1653794 w 4498847"/>
              <a:gd name="connsiteY9" fmla="*/ 2605277 h 3372611"/>
              <a:gd name="connsiteX10" fmla="*/ 3011297 w 4498847"/>
              <a:gd name="connsiteY10" fmla="*/ 2660776 h 3372611"/>
              <a:gd name="connsiteX11" fmla="*/ 3666998 w 4498847"/>
              <a:gd name="connsiteY11" fmla="*/ 2633091 h 3372611"/>
              <a:gd name="connsiteX12" fmla="*/ 4488942 w 4498847"/>
              <a:gd name="connsiteY12" fmla="*/ 1709419 h 3372611"/>
              <a:gd name="connsiteX13" fmla="*/ 3390011 w 4498847"/>
              <a:gd name="connsiteY13" fmla="*/ 813435 h 3372611"/>
              <a:gd name="connsiteX14" fmla="*/ 1635251 w 4498847"/>
              <a:gd name="connsiteY14" fmla="*/ 9905 h 33726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4498847" h="3372611">
                <a:moveTo>
                  <a:pt x="1635251" y="9905"/>
                </a:moveTo>
                <a:lnTo>
                  <a:pt x="1358264" y="573277"/>
                </a:lnTo>
                <a:lnTo>
                  <a:pt x="1321308" y="979677"/>
                </a:lnTo>
                <a:lnTo>
                  <a:pt x="887222" y="970533"/>
                </a:lnTo>
                <a:lnTo>
                  <a:pt x="231521" y="1229105"/>
                </a:lnTo>
                <a:lnTo>
                  <a:pt x="9905" y="2088133"/>
                </a:lnTo>
                <a:lnTo>
                  <a:pt x="868807" y="2457576"/>
                </a:lnTo>
                <a:lnTo>
                  <a:pt x="416305" y="3362705"/>
                </a:lnTo>
                <a:lnTo>
                  <a:pt x="1108836" y="3344227"/>
                </a:lnTo>
                <a:lnTo>
                  <a:pt x="1653794" y="2605277"/>
                </a:lnTo>
                <a:lnTo>
                  <a:pt x="3011297" y="2660776"/>
                </a:lnTo>
                <a:lnTo>
                  <a:pt x="3666998" y="2633091"/>
                </a:lnTo>
                <a:lnTo>
                  <a:pt x="4488942" y="1709419"/>
                </a:lnTo>
                <a:lnTo>
                  <a:pt x="3390011" y="813435"/>
                </a:lnTo>
                <a:lnTo>
                  <a:pt x="1635251" y="9905"/>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953511" y="2526792"/>
            <a:ext cx="3456432" cy="2136647"/>
          </a:xfrm>
          <a:custGeom>
            <a:avLst/>
            <a:gdLst>
              <a:gd name="connsiteX0" fmla="*/ 38100 w 3456432"/>
              <a:gd name="connsiteY0" fmla="*/ 38100 h 2136647"/>
              <a:gd name="connsiteX1" fmla="*/ 389001 w 3456432"/>
              <a:gd name="connsiteY1" fmla="*/ 158241 h 2136647"/>
              <a:gd name="connsiteX2" fmla="*/ 998601 w 3456432"/>
              <a:gd name="connsiteY2" fmla="*/ 490854 h 2136647"/>
              <a:gd name="connsiteX3" fmla="*/ 1488059 w 3456432"/>
              <a:gd name="connsiteY3" fmla="*/ 712597 h 2136647"/>
              <a:gd name="connsiteX4" fmla="*/ 2199259 w 3456432"/>
              <a:gd name="connsiteY4" fmla="*/ 1054480 h 2136647"/>
              <a:gd name="connsiteX5" fmla="*/ 3418332 w 3456432"/>
              <a:gd name="connsiteY5" fmla="*/ 2098548 h 21366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456432" h="2136647">
                <a:moveTo>
                  <a:pt x="38100" y="38100"/>
                </a:moveTo>
                <a:lnTo>
                  <a:pt x="389001" y="158241"/>
                </a:lnTo>
                <a:lnTo>
                  <a:pt x="998601" y="490854"/>
                </a:lnTo>
                <a:lnTo>
                  <a:pt x="1488059" y="712597"/>
                </a:lnTo>
                <a:lnTo>
                  <a:pt x="2199259" y="1054480"/>
                </a:lnTo>
                <a:lnTo>
                  <a:pt x="3418332" y="209854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3518915" y="3582923"/>
            <a:ext cx="1562100" cy="1755647"/>
          </a:xfrm>
          <a:custGeom>
            <a:avLst/>
            <a:gdLst>
              <a:gd name="connsiteX0" fmla="*/ 38100 w 1562100"/>
              <a:gd name="connsiteY0" fmla="*/ 1717547 h 1755647"/>
              <a:gd name="connsiteX1" fmla="*/ 465201 w 1562100"/>
              <a:gd name="connsiteY1" fmla="*/ 1143000 h 1755647"/>
              <a:gd name="connsiteX2" fmla="*/ 1177036 w 1562100"/>
              <a:gd name="connsiteY2" fmla="*/ 365125 h 1755647"/>
              <a:gd name="connsiteX3" fmla="*/ 1524000 w 1562100"/>
              <a:gd name="connsiteY3" fmla="*/ 38100 h 1755647"/>
            </a:gdLst>
            <a:ahLst/>
            <a:cxnLst>
              <a:cxn ang="0">
                <a:pos x="connsiteX0" y="connsiteY0"/>
              </a:cxn>
              <a:cxn ang="1">
                <a:pos x="connsiteX1" y="connsiteY1"/>
              </a:cxn>
              <a:cxn ang="2">
                <a:pos x="connsiteX2" y="connsiteY2"/>
              </a:cxn>
              <a:cxn ang="3">
                <a:pos x="connsiteX3" y="connsiteY3"/>
              </a:cxn>
            </a:cxnLst>
            <a:rect l="l" t="t" r="r" b="b"/>
            <a:pathLst>
              <a:path w="1562100" h="1755647">
                <a:moveTo>
                  <a:pt x="38100" y="1717547"/>
                </a:moveTo>
                <a:lnTo>
                  <a:pt x="465201" y="1143000"/>
                </a:lnTo>
                <a:lnTo>
                  <a:pt x="1177036" y="365125"/>
                </a:lnTo>
                <a:lnTo>
                  <a:pt x="1524000" y="38100"/>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3285744" y="3121151"/>
            <a:ext cx="851915" cy="1534668"/>
          </a:xfrm>
          <a:custGeom>
            <a:avLst/>
            <a:gdLst>
              <a:gd name="connsiteX0" fmla="*/ 813815 w 851915"/>
              <a:gd name="connsiteY0" fmla="*/ 38100 h 1534668"/>
              <a:gd name="connsiteX1" fmla="*/ 435228 w 851915"/>
              <a:gd name="connsiteY1" fmla="*/ 591947 h 1534668"/>
              <a:gd name="connsiteX2" fmla="*/ 38100 w 851915"/>
              <a:gd name="connsiteY2" fmla="*/ 1496568 h 1534668"/>
            </a:gdLst>
            <a:ahLst/>
            <a:cxnLst>
              <a:cxn ang="0">
                <a:pos x="connsiteX0" y="connsiteY0"/>
              </a:cxn>
              <a:cxn ang="1">
                <a:pos x="connsiteX1" y="connsiteY1"/>
              </a:cxn>
              <a:cxn ang="2">
                <a:pos x="connsiteX2" y="connsiteY2"/>
              </a:cxn>
            </a:cxnLst>
            <a:rect l="l" t="t" r="r" b="b"/>
            <a:pathLst>
              <a:path w="851915" h="1534668">
                <a:moveTo>
                  <a:pt x="813815" y="38100"/>
                </a:moveTo>
                <a:lnTo>
                  <a:pt x="435228" y="591947"/>
                </a:lnTo>
                <a:lnTo>
                  <a:pt x="38100" y="149656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4718303" y="3979164"/>
            <a:ext cx="851916" cy="899160"/>
          </a:xfrm>
          <a:custGeom>
            <a:avLst/>
            <a:gdLst>
              <a:gd name="connsiteX0" fmla="*/ 813816 w 851916"/>
              <a:gd name="connsiteY0" fmla="*/ 38100 h 899160"/>
              <a:gd name="connsiteX1" fmla="*/ 389001 w 851916"/>
              <a:gd name="connsiteY1" fmla="*/ 509651 h 899160"/>
              <a:gd name="connsiteX2" fmla="*/ 38100 w 851916"/>
              <a:gd name="connsiteY2" fmla="*/ 861059 h 899160"/>
            </a:gdLst>
            <a:ahLst/>
            <a:cxnLst>
              <a:cxn ang="0">
                <a:pos x="connsiteX0" y="connsiteY0"/>
              </a:cxn>
              <a:cxn ang="1">
                <a:pos x="connsiteX1" y="connsiteY1"/>
              </a:cxn>
              <a:cxn ang="2">
                <a:pos x="connsiteX2" y="connsiteY2"/>
              </a:cxn>
            </a:cxnLst>
            <a:rect l="l" t="t" r="r" b="b"/>
            <a:pathLst>
              <a:path w="851916" h="899160">
                <a:moveTo>
                  <a:pt x="813816" y="38100"/>
                </a:moveTo>
                <a:lnTo>
                  <a:pt x="389001" y="509651"/>
                </a:lnTo>
                <a:lnTo>
                  <a:pt x="38100" y="861059"/>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821809" y="4607305"/>
            <a:ext cx="27050" cy="34416"/>
          </a:xfrm>
          <a:custGeom>
            <a:avLst/>
            <a:gdLst>
              <a:gd name="connsiteX0" fmla="*/ 10667 w 27050"/>
              <a:gd name="connsiteY0" fmla="*/ 21209 h 34416"/>
              <a:gd name="connsiteX1" fmla="*/ 0 w 27050"/>
              <a:gd name="connsiteY1" fmla="*/ 9905 h 34416"/>
              <a:gd name="connsiteX2" fmla="*/ 10413 w 27050"/>
              <a:gd name="connsiteY2" fmla="*/ 0 h 34416"/>
              <a:gd name="connsiteX3" fmla="*/ 18795 w 27050"/>
              <a:gd name="connsiteY3" fmla="*/ 9016 h 34416"/>
              <a:gd name="connsiteX4" fmla="*/ 27050 w 27050"/>
              <a:gd name="connsiteY4" fmla="*/ 20954 h 34416"/>
              <a:gd name="connsiteX5" fmla="*/ 26034 w 27050"/>
              <a:gd name="connsiteY5" fmla="*/ 34416 h 34416"/>
              <a:gd name="connsiteX6" fmla="*/ 20065 w 27050"/>
              <a:gd name="connsiteY6" fmla="*/ 32892 h 34416"/>
              <a:gd name="connsiteX7" fmla="*/ 20827 w 27050"/>
              <a:gd name="connsiteY7" fmla="*/ 25019 h 34416"/>
              <a:gd name="connsiteX8" fmla="*/ 15747 w 27050"/>
              <a:gd name="connsiteY8" fmla="*/ 16383 h 34416"/>
              <a:gd name="connsiteX9" fmla="*/ 10667 w 27050"/>
              <a:gd name="connsiteY9" fmla="*/ 21209 h 344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27050" h="34416">
                <a:moveTo>
                  <a:pt x="10667" y="21209"/>
                </a:moveTo>
                <a:lnTo>
                  <a:pt x="0" y="9905"/>
                </a:lnTo>
                <a:lnTo>
                  <a:pt x="10413" y="0"/>
                </a:lnTo>
                <a:lnTo>
                  <a:pt x="18795" y="9016"/>
                </a:lnTo>
                <a:cubicBezTo>
                  <a:pt x="23367" y="13842"/>
                  <a:pt x="26161" y="17779"/>
                  <a:pt x="27050" y="20954"/>
                </a:cubicBezTo>
                <a:cubicBezTo>
                  <a:pt x="28194" y="25400"/>
                  <a:pt x="27939" y="29845"/>
                  <a:pt x="26034" y="34416"/>
                </a:cubicBezTo>
                <a:lnTo>
                  <a:pt x="20065" y="32892"/>
                </a:lnTo>
                <a:cubicBezTo>
                  <a:pt x="21208" y="30226"/>
                  <a:pt x="21462" y="27559"/>
                  <a:pt x="20827" y="25019"/>
                </a:cubicBezTo>
                <a:cubicBezTo>
                  <a:pt x="20192" y="22352"/>
                  <a:pt x="18414" y="19558"/>
                  <a:pt x="15747" y="16383"/>
                </a:cubicBezTo>
                <a:lnTo>
                  <a:pt x="10667" y="2120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121914" y="2919222"/>
            <a:ext cx="859535" cy="757427"/>
          </a:xfrm>
          <a:custGeom>
            <a:avLst/>
            <a:gdLst>
              <a:gd name="connsiteX0" fmla="*/ 286511 w 859535"/>
              <a:gd name="connsiteY0" fmla="*/ 0 h 757427"/>
              <a:gd name="connsiteX1" fmla="*/ 0 w 859535"/>
              <a:gd name="connsiteY1" fmla="*/ 360299 h 757427"/>
              <a:gd name="connsiteX2" fmla="*/ 101726 w 859535"/>
              <a:gd name="connsiteY2" fmla="*/ 535686 h 757427"/>
              <a:gd name="connsiteX3" fmla="*/ 517525 w 859535"/>
              <a:gd name="connsiteY3" fmla="*/ 757427 h 757427"/>
              <a:gd name="connsiteX4" fmla="*/ 554482 w 859535"/>
              <a:gd name="connsiteY4" fmla="*/ 757427 h 757427"/>
              <a:gd name="connsiteX5" fmla="*/ 859535 w 859535"/>
              <a:gd name="connsiteY5" fmla="*/ 286385 h 757427"/>
              <a:gd name="connsiteX6" fmla="*/ 286511 w 859535"/>
              <a:gd name="connsiteY6" fmla="*/ 0 h 7574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9535" h="757427">
                <a:moveTo>
                  <a:pt x="286511" y="0"/>
                </a:moveTo>
                <a:lnTo>
                  <a:pt x="0" y="360299"/>
                </a:lnTo>
                <a:lnTo>
                  <a:pt x="101726" y="535686"/>
                </a:lnTo>
                <a:lnTo>
                  <a:pt x="517525" y="757427"/>
                </a:lnTo>
                <a:lnTo>
                  <a:pt x="554482" y="757427"/>
                </a:lnTo>
                <a:lnTo>
                  <a:pt x="859535" y="286385"/>
                </a:lnTo>
                <a:lnTo>
                  <a:pt x="286511"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112008" y="2909316"/>
            <a:ext cx="879347" cy="777240"/>
          </a:xfrm>
          <a:custGeom>
            <a:avLst/>
            <a:gdLst>
              <a:gd name="connsiteX0" fmla="*/ 296417 w 879347"/>
              <a:gd name="connsiteY0" fmla="*/ 9905 h 777240"/>
              <a:gd name="connsiteX1" fmla="*/ 9905 w 879347"/>
              <a:gd name="connsiteY1" fmla="*/ 370205 h 777240"/>
              <a:gd name="connsiteX2" fmla="*/ 111632 w 879347"/>
              <a:gd name="connsiteY2" fmla="*/ 545592 h 777240"/>
              <a:gd name="connsiteX3" fmla="*/ 527430 w 879347"/>
              <a:gd name="connsiteY3" fmla="*/ 767333 h 777240"/>
              <a:gd name="connsiteX4" fmla="*/ 564388 w 879347"/>
              <a:gd name="connsiteY4" fmla="*/ 767333 h 777240"/>
              <a:gd name="connsiteX5" fmla="*/ 869441 w 879347"/>
              <a:gd name="connsiteY5" fmla="*/ 296291 h 777240"/>
              <a:gd name="connsiteX6" fmla="*/ 296417 w 879347"/>
              <a:gd name="connsiteY6" fmla="*/ 9905 h 7772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79347" h="777240">
                <a:moveTo>
                  <a:pt x="296417" y="9905"/>
                </a:moveTo>
                <a:lnTo>
                  <a:pt x="9905" y="370205"/>
                </a:lnTo>
                <a:lnTo>
                  <a:pt x="111632" y="545592"/>
                </a:lnTo>
                <a:lnTo>
                  <a:pt x="527430" y="767333"/>
                </a:lnTo>
                <a:lnTo>
                  <a:pt x="564388" y="767333"/>
                </a:lnTo>
                <a:lnTo>
                  <a:pt x="869441" y="296291"/>
                </a:lnTo>
                <a:lnTo>
                  <a:pt x="296417" y="9905"/>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862833" y="4645914"/>
            <a:ext cx="961644" cy="656844"/>
          </a:xfrm>
          <a:custGeom>
            <a:avLst/>
            <a:gdLst>
              <a:gd name="connsiteX0" fmla="*/ 249682 w 961644"/>
              <a:gd name="connsiteY0" fmla="*/ 46227 h 656844"/>
              <a:gd name="connsiteX1" fmla="*/ 0 w 961644"/>
              <a:gd name="connsiteY1" fmla="*/ 527303 h 656844"/>
              <a:gd name="connsiteX2" fmla="*/ 286639 w 961644"/>
              <a:gd name="connsiteY2" fmla="*/ 629030 h 656844"/>
              <a:gd name="connsiteX3" fmla="*/ 471550 w 961644"/>
              <a:gd name="connsiteY3" fmla="*/ 656844 h 656844"/>
              <a:gd name="connsiteX4" fmla="*/ 665733 w 961644"/>
              <a:gd name="connsiteY4" fmla="*/ 610615 h 656844"/>
              <a:gd name="connsiteX5" fmla="*/ 961644 w 961644"/>
              <a:gd name="connsiteY5" fmla="*/ 259079 h 656844"/>
              <a:gd name="connsiteX6" fmla="*/ 915416 w 961644"/>
              <a:gd name="connsiteY6" fmla="*/ 175767 h 656844"/>
              <a:gd name="connsiteX7" fmla="*/ 369823 w 961644"/>
              <a:gd name="connsiteY7" fmla="*/ 0 h 656844"/>
              <a:gd name="connsiteX8" fmla="*/ 249682 w 961644"/>
              <a:gd name="connsiteY8" fmla="*/ 46227 h 656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1644" h="656844">
                <a:moveTo>
                  <a:pt x="249682" y="46227"/>
                </a:moveTo>
                <a:lnTo>
                  <a:pt x="0" y="527303"/>
                </a:lnTo>
                <a:lnTo>
                  <a:pt x="286639" y="629030"/>
                </a:lnTo>
                <a:lnTo>
                  <a:pt x="471550" y="656844"/>
                </a:lnTo>
                <a:lnTo>
                  <a:pt x="665733" y="610615"/>
                </a:lnTo>
                <a:lnTo>
                  <a:pt x="961644" y="259079"/>
                </a:lnTo>
                <a:lnTo>
                  <a:pt x="915416" y="175767"/>
                </a:lnTo>
                <a:lnTo>
                  <a:pt x="369823" y="0"/>
                </a:lnTo>
                <a:lnTo>
                  <a:pt x="249682" y="462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852927" y="4636008"/>
            <a:ext cx="981456" cy="676656"/>
          </a:xfrm>
          <a:custGeom>
            <a:avLst/>
            <a:gdLst>
              <a:gd name="connsiteX0" fmla="*/ 259588 w 981456"/>
              <a:gd name="connsiteY0" fmla="*/ 56133 h 676656"/>
              <a:gd name="connsiteX1" fmla="*/ 9905 w 981456"/>
              <a:gd name="connsiteY1" fmla="*/ 537209 h 676656"/>
              <a:gd name="connsiteX2" fmla="*/ 296545 w 981456"/>
              <a:gd name="connsiteY2" fmla="*/ 638936 h 676656"/>
              <a:gd name="connsiteX3" fmla="*/ 481456 w 981456"/>
              <a:gd name="connsiteY3" fmla="*/ 666750 h 676656"/>
              <a:gd name="connsiteX4" fmla="*/ 675639 w 981456"/>
              <a:gd name="connsiteY4" fmla="*/ 620521 h 676656"/>
              <a:gd name="connsiteX5" fmla="*/ 971550 w 981456"/>
              <a:gd name="connsiteY5" fmla="*/ 268985 h 676656"/>
              <a:gd name="connsiteX6" fmla="*/ 925322 w 981456"/>
              <a:gd name="connsiteY6" fmla="*/ 185673 h 676656"/>
              <a:gd name="connsiteX7" fmla="*/ 379729 w 981456"/>
              <a:gd name="connsiteY7" fmla="*/ 9905 h 676656"/>
              <a:gd name="connsiteX8" fmla="*/ 259588 w 981456"/>
              <a:gd name="connsiteY8" fmla="*/ 56133 h 6766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81456" h="676656">
                <a:moveTo>
                  <a:pt x="259588" y="56133"/>
                </a:moveTo>
                <a:lnTo>
                  <a:pt x="9905" y="537209"/>
                </a:lnTo>
                <a:lnTo>
                  <a:pt x="296545" y="638936"/>
                </a:lnTo>
                <a:lnTo>
                  <a:pt x="481456" y="666750"/>
                </a:lnTo>
                <a:lnTo>
                  <a:pt x="675639" y="620521"/>
                </a:lnTo>
                <a:lnTo>
                  <a:pt x="971550" y="268985"/>
                </a:lnTo>
                <a:lnTo>
                  <a:pt x="925322" y="185673"/>
                </a:lnTo>
                <a:lnTo>
                  <a:pt x="379729" y="9905"/>
                </a:lnTo>
                <a:lnTo>
                  <a:pt x="259588" y="56133"/>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3167209" y="3216020"/>
            <a:ext cx="879756" cy="1498092"/>
          </a:xfrm>
          <a:custGeom>
            <a:avLst/>
            <a:gdLst>
              <a:gd name="connsiteX0" fmla="*/ 313987 w 879756"/>
              <a:gd name="connsiteY0" fmla="*/ 679069 h 1498092"/>
              <a:gd name="connsiteX1" fmla="*/ 851324 w 879756"/>
              <a:gd name="connsiteY1" fmla="*/ 9525 h 1498092"/>
              <a:gd name="connsiteX2" fmla="*/ 565701 w 879756"/>
              <a:gd name="connsiteY2" fmla="*/ 819023 h 1498092"/>
              <a:gd name="connsiteX3" fmla="*/ 28491 w 879756"/>
              <a:gd name="connsiteY3" fmla="*/ 1488567 h 1498092"/>
              <a:gd name="connsiteX4" fmla="*/ 313987 w 879756"/>
              <a:gd name="connsiteY4" fmla="*/ 679069 h 14980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9756" h="1498092">
                <a:moveTo>
                  <a:pt x="313987" y="679069"/>
                </a:moveTo>
                <a:cubicBezTo>
                  <a:pt x="541190" y="270637"/>
                  <a:pt x="781728" y="-29210"/>
                  <a:pt x="851324" y="9525"/>
                </a:cubicBezTo>
                <a:cubicBezTo>
                  <a:pt x="920793" y="48132"/>
                  <a:pt x="792904" y="410591"/>
                  <a:pt x="565701" y="819023"/>
                </a:cubicBezTo>
                <a:cubicBezTo>
                  <a:pt x="338498" y="1227455"/>
                  <a:pt x="97960" y="1527301"/>
                  <a:pt x="28491" y="1488567"/>
                </a:cubicBezTo>
                <a:cubicBezTo>
                  <a:pt x="-41104" y="1449958"/>
                  <a:pt x="86784" y="1087500"/>
                  <a:pt x="313987" y="679069"/>
                </a:cubicBezTo>
              </a:path>
            </a:pathLst>
          </a:custGeom>
          <a:solidFill>
            <a:srgbClr val="000000">
              <a:alpha val="0"/>
            </a:srgbClr>
          </a:solidFill>
          <a:ln w="127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975353" y="3396234"/>
            <a:ext cx="588264" cy="650747"/>
          </a:xfrm>
          <a:custGeom>
            <a:avLst/>
            <a:gdLst>
              <a:gd name="connsiteX0" fmla="*/ 90551 w 588264"/>
              <a:gd name="connsiteY0" fmla="*/ 0 h 650747"/>
              <a:gd name="connsiteX1" fmla="*/ 0 w 588264"/>
              <a:gd name="connsiteY1" fmla="*/ 243966 h 650747"/>
              <a:gd name="connsiteX2" fmla="*/ 389128 w 588264"/>
              <a:gd name="connsiteY2" fmla="*/ 650747 h 650747"/>
              <a:gd name="connsiteX3" fmla="*/ 588264 w 588264"/>
              <a:gd name="connsiteY3" fmla="*/ 506094 h 650747"/>
              <a:gd name="connsiteX4" fmla="*/ 90551 w 588264"/>
              <a:gd name="connsiteY4" fmla="*/ 0 h 6507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8264" h="650747">
                <a:moveTo>
                  <a:pt x="90551" y="0"/>
                </a:moveTo>
                <a:lnTo>
                  <a:pt x="0" y="243966"/>
                </a:lnTo>
                <a:lnTo>
                  <a:pt x="389128" y="650747"/>
                </a:lnTo>
                <a:lnTo>
                  <a:pt x="588264" y="506094"/>
                </a:lnTo>
                <a:lnTo>
                  <a:pt x="90551"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965447" y="3386328"/>
            <a:ext cx="608076" cy="670559"/>
          </a:xfrm>
          <a:custGeom>
            <a:avLst/>
            <a:gdLst>
              <a:gd name="connsiteX0" fmla="*/ 100457 w 608076"/>
              <a:gd name="connsiteY0" fmla="*/ 9905 h 670559"/>
              <a:gd name="connsiteX1" fmla="*/ 9905 w 608076"/>
              <a:gd name="connsiteY1" fmla="*/ 253872 h 670559"/>
              <a:gd name="connsiteX2" fmla="*/ 399034 w 608076"/>
              <a:gd name="connsiteY2" fmla="*/ 660653 h 670559"/>
              <a:gd name="connsiteX3" fmla="*/ 598170 w 608076"/>
              <a:gd name="connsiteY3" fmla="*/ 516000 h 670559"/>
              <a:gd name="connsiteX4" fmla="*/ 100457 w 608076"/>
              <a:gd name="connsiteY4" fmla="*/ 9905 h 6705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8076" h="670559">
                <a:moveTo>
                  <a:pt x="100457" y="9905"/>
                </a:moveTo>
                <a:lnTo>
                  <a:pt x="9905" y="253872"/>
                </a:lnTo>
                <a:lnTo>
                  <a:pt x="399034" y="660653"/>
                </a:lnTo>
                <a:lnTo>
                  <a:pt x="598170" y="516000"/>
                </a:lnTo>
                <a:lnTo>
                  <a:pt x="100457" y="9905"/>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4330953" y="2713989"/>
            <a:ext cx="828166" cy="869188"/>
          </a:xfrm>
          <a:custGeom>
            <a:avLst/>
            <a:gdLst>
              <a:gd name="connsiteX0" fmla="*/ 6350 w 828166"/>
              <a:gd name="connsiteY0" fmla="*/ 862838 h 869188"/>
              <a:gd name="connsiteX1" fmla="*/ 821817 w 828166"/>
              <a:gd name="connsiteY1" fmla="*/ 6350 h 869188"/>
            </a:gdLst>
            <a:ahLst/>
            <a:cxnLst>
              <a:cxn ang="0">
                <a:pos x="connsiteX0" y="connsiteY0"/>
              </a:cxn>
              <a:cxn ang="1">
                <a:pos x="connsiteX1" y="connsiteY1"/>
              </a:cxn>
            </a:cxnLst>
            <a:rect l="l" t="t" r="r" b="b"/>
            <a:pathLst>
              <a:path w="828166" h="869188">
                <a:moveTo>
                  <a:pt x="6350" y="862838"/>
                </a:moveTo>
                <a:lnTo>
                  <a:pt x="821817" y="6350"/>
                </a:lnTo>
              </a:path>
            </a:pathLst>
          </a:custGeom>
          <a:ln w="127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1600200"/>
            <a:ext cx="5346700" cy="4572000"/>
          </a:xfrm>
          <a:prstGeom prst="rect">
            <a:avLst/>
          </a:prstGeom>
          <a:noFill/>
        </p:spPr>
      </p:pic>
      <p:sp>
        <p:nvSpPr>
          <p:cNvPr id="21" name="TextBox 1"/>
          <p:cNvSpPr txBox="1"/>
          <p:nvPr/>
        </p:nvSpPr>
        <p:spPr>
          <a:xfrm>
            <a:off x="6540500" y="1892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2" name="TextBox 1"/>
          <p:cNvSpPr txBox="1"/>
          <p:nvPr/>
        </p:nvSpPr>
        <p:spPr>
          <a:xfrm>
            <a:off x="6769100" y="1803400"/>
            <a:ext cx="1981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依托主力店的布局以及与公共</a:t>
            </a:r>
          </a:p>
        </p:txBody>
      </p:sp>
      <p:sp>
        <p:nvSpPr>
          <p:cNvPr id="23" name="TextBox 1"/>
          <p:cNvSpPr txBox="1"/>
          <p:nvPr/>
        </p:nvSpPr>
        <p:spPr>
          <a:xfrm>
            <a:off x="6540500" y="2070100"/>
            <a:ext cx="2286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交通和公共绿地空间的紧密联系，</a:t>
            </a:r>
          </a:p>
        </p:txBody>
      </p:sp>
      <p:sp>
        <p:nvSpPr>
          <p:cNvPr id="24" name="TextBox 1"/>
          <p:cNvSpPr txBox="1"/>
          <p:nvPr/>
        </p:nvSpPr>
        <p:spPr>
          <a:xfrm>
            <a:off x="6540500" y="2362200"/>
            <a:ext cx="22987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South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成为</a:t>
            </a:r>
            <a:r>
              <a:rPr lang="en-US" altLang="zh-CN" sz="1200" b="1" dirty="0">
                <a:solidFill>
                  <a:srgbClr val="000000"/>
                </a:solidFill>
                <a:latin typeface="微软雅黑" panose="020B0503020204020204" pitchFamily="18" charset="-122"/>
                <a:cs typeface="微软雅黑" panose="020B0503020204020204" pitchFamily="18" charset="-122"/>
              </a:rPr>
              <a:t>整个项目人流</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最为集中的一个区块</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p>
        </p:txBody>
      </p:sp>
      <p:sp>
        <p:nvSpPr>
          <p:cNvPr id="25" name="TextBox 1"/>
          <p:cNvSpPr txBox="1"/>
          <p:nvPr/>
        </p:nvSpPr>
        <p:spPr>
          <a:xfrm>
            <a:off x="6540500" y="3035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6" name="TextBox 1"/>
          <p:cNvSpPr txBox="1"/>
          <p:nvPr/>
        </p:nvSpPr>
        <p:spPr>
          <a:xfrm>
            <a:off x="6769100" y="2946400"/>
            <a:ext cx="20193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该区块定位为</a:t>
            </a:r>
            <a:r>
              <a:rPr lang="en-US" altLang="zh-CN" sz="1200" b="1" dirty="0">
                <a:solidFill>
                  <a:srgbClr val="000000"/>
                </a:solidFill>
                <a:latin typeface="微软雅黑" panose="020B0503020204020204" pitchFamily="18" charset="-122"/>
                <a:cs typeface="微软雅黑" panose="020B0503020204020204" pitchFamily="18" charset="-122"/>
              </a:rPr>
              <a:t>高街商业（high</a:t>
            </a:r>
          </a:p>
        </p:txBody>
      </p:sp>
      <p:sp>
        <p:nvSpPr>
          <p:cNvPr id="27" name="TextBox 1"/>
          <p:cNvSpPr txBox="1"/>
          <p:nvPr/>
        </p:nvSpPr>
        <p:spPr>
          <a:xfrm>
            <a:off x="6540500" y="3213100"/>
            <a:ext cx="2209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street）</a:t>
            </a:r>
            <a:r>
              <a:rPr lang="en-US" altLang="zh-CN" sz="1200" dirty="0">
                <a:solidFill>
                  <a:srgbClr val="000000"/>
                </a:solidFill>
                <a:latin typeface="微软雅黑" panose="020B0503020204020204" pitchFamily="18" charset="-122"/>
                <a:cs typeface="微软雅黑" panose="020B0503020204020204" pitchFamily="18" charset="-122"/>
              </a:rPr>
              <a:t>，1-2层云集了众多中档</a:t>
            </a:r>
          </a:p>
        </p:txBody>
      </p:sp>
      <p:sp>
        <p:nvSpPr>
          <p:cNvPr id="28" name="TextBox 1"/>
          <p:cNvSpPr txBox="1"/>
          <p:nvPr/>
        </p:nvSpPr>
        <p:spPr>
          <a:xfrm>
            <a:off x="6540500" y="3530600"/>
            <a:ext cx="2286000" cy="12954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时尚品牌，包括Zara，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Jack&amp;</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Jones，Disney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Store，Mango，</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Hollister等，还有当地英超</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Liverpool和Everton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两家足球俱</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乐部的品牌专卖店。</a:t>
            </a:r>
          </a:p>
        </p:txBody>
      </p:sp>
      <p:sp>
        <p:nvSpPr>
          <p:cNvPr id="29" name="TextBox 1"/>
          <p:cNvSpPr txBox="1"/>
          <p:nvPr/>
        </p:nvSpPr>
        <p:spPr>
          <a:xfrm>
            <a:off x="6540500" y="49911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30" name="TextBox 1"/>
          <p:cNvSpPr txBox="1"/>
          <p:nvPr/>
        </p:nvSpPr>
        <p:spPr>
          <a:xfrm>
            <a:off x="6769100" y="4902200"/>
            <a:ext cx="20701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3层为休闲餐饮层，业态包括电</a:t>
            </a:r>
          </a:p>
        </p:txBody>
      </p:sp>
      <p:sp>
        <p:nvSpPr>
          <p:cNvPr id="31" name="TextBox 1"/>
          <p:cNvSpPr txBox="1"/>
          <p:nvPr/>
        </p:nvSpPr>
        <p:spPr>
          <a:xfrm>
            <a:off x="1016000" y="5232400"/>
            <a:ext cx="7810500" cy="1612900"/>
          </a:xfrm>
          <a:prstGeom prst="rect">
            <a:avLst/>
          </a:prstGeom>
          <a:noFill/>
        </p:spPr>
        <p:txBody>
          <a:bodyPr wrap="none" lIns="0" tIns="0" rIns="0" rtlCol="0">
            <a:spAutoFit/>
          </a:bodyPr>
          <a:lstStyle/>
          <a:p>
            <a:pPr>
              <a:lnSpc>
                <a:spcPts val="1500"/>
              </a:lnSpc>
              <a:tabLst>
                <a:tab pos="5524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影院以及世界各地的美食，与自然</a:t>
            </a:r>
          </a:p>
          <a:p>
            <a:pPr>
              <a:lnSpc>
                <a:spcPts val="2100"/>
              </a:lnSpc>
              <a:tabLst>
                <a:tab pos="5524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景观相融合。</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5524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136</a:t>
            </a:r>
          </a:p>
        </p:txBody>
      </p:sp>
      <p:sp>
        <p:nvSpPr>
          <p:cNvPr id="32" name="TextBox 1"/>
          <p:cNvSpPr txBox="1"/>
          <p:nvPr/>
        </p:nvSpPr>
        <p:spPr>
          <a:xfrm>
            <a:off x="1346200" y="101600"/>
            <a:ext cx="7340600" cy="1346200"/>
          </a:xfrm>
          <a:prstGeom prst="rect">
            <a:avLst/>
          </a:prstGeom>
          <a:noFill/>
        </p:spPr>
        <p:txBody>
          <a:bodyPr wrap="none" lIns="0" tIns="0" rIns="0" rtlCol="0">
            <a:spAutoFit/>
          </a:bodyPr>
          <a:lstStyle/>
          <a:p>
            <a:pPr>
              <a:lnSpc>
                <a:spcPts val="3600"/>
              </a:lnSpc>
              <a:tabLst>
                <a:tab pos="48387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2800"/>
              </a:lnSpc>
              <a:tabLst>
                <a:tab pos="4838700" algn="l"/>
              </a:tabLst>
            </a:pPr>
            <a:r>
              <a:rPr lang="en-US" altLang="zh-CN" sz="1800" dirty="0">
                <a:solidFill>
                  <a:srgbClr val="000000"/>
                </a:solidFill>
                <a:latin typeface="微软雅黑" panose="020B0503020204020204" pitchFamily="18" charset="-122"/>
                <a:cs typeface="微软雅黑" panose="020B0503020204020204" pitchFamily="18" charset="-122"/>
              </a:rPr>
              <a:t>业态布局</a:t>
            </a:r>
          </a:p>
          <a:p>
            <a:pPr>
              <a:lnSpc>
                <a:spcPts val="1000"/>
              </a:lnSpc>
            </a:pPr>
            <a:endParaRPr lang="en-US" altLang="zh-CN" dirty="0"/>
          </a:p>
          <a:p>
            <a:pPr>
              <a:lnSpc>
                <a:spcPts val="2100"/>
              </a:lnSpc>
              <a:tabLst>
                <a:tab pos="4838700" algn="l"/>
              </a:tabLst>
            </a:pPr>
            <a:r>
              <a:rPr lang="en-US" altLang="zh-CN" sz="1595" dirty="0">
                <a:solidFill>
                  <a:srgbClr val="000000"/>
                </a:solidFill>
                <a:latin typeface="微软雅黑" panose="020B0503020204020204" pitchFamily="18" charset="-122"/>
                <a:cs typeface="微软雅黑" panose="020B0503020204020204" pitchFamily="18" charset="-122"/>
              </a:rPr>
              <a:t>-South</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John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Street</a:t>
            </a:r>
          </a:p>
        </p:txBody>
      </p:sp>
      <p:sp>
        <p:nvSpPr>
          <p:cNvPr id="33" name="TextBox 1"/>
          <p:cNvSpPr txBox="1"/>
          <p:nvPr/>
        </p:nvSpPr>
        <p:spPr>
          <a:xfrm>
            <a:off x="4051300" y="3619500"/>
            <a:ext cx="469900" cy="3175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Odeon</a:t>
            </a:r>
          </a:p>
          <a:p>
            <a:pPr>
              <a:lnSpc>
                <a:spcPts val="1200"/>
              </a:lnSpc>
            </a:pPr>
            <a:r>
              <a:rPr lang="en-US" altLang="zh-CN" sz="995" b="1" dirty="0">
                <a:solidFill>
                  <a:srgbClr val="000000"/>
                </a:solidFill>
                <a:latin typeface="微软雅黑" panose="020B0503020204020204" pitchFamily="18" charset="-122"/>
                <a:cs typeface="微软雅黑" panose="020B0503020204020204" pitchFamily="18" charset="-122"/>
              </a:rPr>
              <a:t>Cinema</a:t>
            </a:r>
          </a:p>
        </p:txBody>
      </p:sp>
      <p:sp>
        <p:nvSpPr>
          <p:cNvPr id="34" name="TextBox 1"/>
          <p:cNvSpPr txBox="1"/>
          <p:nvPr/>
        </p:nvSpPr>
        <p:spPr>
          <a:xfrm>
            <a:off x="4368800" y="2514600"/>
            <a:ext cx="939800" cy="165100"/>
          </a:xfrm>
          <a:prstGeom prst="rect">
            <a:avLst/>
          </a:prstGeom>
          <a:noFill/>
        </p:spPr>
        <p:txBody>
          <a:bodyPr wrap="none" lIns="0" tIns="0" rIns="0" rtlCol="0">
            <a:spAutoFit/>
          </a:bodyPr>
          <a:lstStyle/>
          <a:p>
            <a:pPr>
              <a:lnSpc>
                <a:spcPts val="1300"/>
              </a:lnSpc>
            </a:pPr>
            <a:r>
              <a:rPr lang="en-US" altLang="zh-CN" sz="1000" b="1" dirty="0">
                <a:solidFill>
                  <a:srgbClr val="FFFFFF"/>
                </a:solidFill>
                <a:latin typeface="微软雅黑" panose="020B0503020204020204" pitchFamily="18" charset="-122"/>
                <a:cs typeface="微软雅黑" panose="020B0503020204020204" pitchFamily="18" charset="-122"/>
              </a:rPr>
              <a:t>Odeon</a:t>
            </a:r>
            <a:r>
              <a:rPr lang="en-US" altLang="zh-CN" sz="1000" dirty="0">
                <a:latin typeface="Times New Roman" panose="02020603050405020304" pitchFamily="18" charset="0"/>
                <a:cs typeface="Times New Roman" panose="02020603050405020304" pitchFamily="18" charset="0"/>
              </a:rPr>
              <a:t> </a:t>
            </a:r>
            <a:r>
              <a:rPr lang="en-US" altLang="zh-CN" sz="1000" b="1" dirty="0">
                <a:solidFill>
                  <a:srgbClr val="FFFFFF"/>
                </a:solidFill>
                <a:latin typeface="微软雅黑" panose="020B0503020204020204" pitchFamily="18" charset="-122"/>
                <a:cs typeface="微软雅黑" panose="020B0503020204020204" pitchFamily="18" charset="-122"/>
              </a:rPr>
              <a:t>Cinema</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44600" y="1549400"/>
            <a:ext cx="3340100" cy="21844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4635500" y="1549400"/>
            <a:ext cx="3835400" cy="21844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889000" y="4927600"/>
            <a:ext cx="3263900" cy="15494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4267200" y="4927600"/>
            <a:ext cx="2336800" cy="15621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6705600" y="4927600"/>
            <a:ext cx="2298700" cy="1536700"/>
          </a:xfrm>
          <a:prstGeom prst="rect">
            <a:avLst/>
          </a:prstGeom>
          <a:noFill/>
        </p:spPr>
      </p:pic>
      <p:sp>
        <p:nvSpPr>
          <p:cNvPr id="11"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137</a:t>
            </a:r>
          </a:p>
        </p:txBody>
      </p:sp>
      <p:sp>
        <p:nvSpPr>
          <p:cNvPr id="12" name="TextBox 1"/>
          <p:cNvSpPr txBox="1"/>
          <p:nvPr/>
        </p:nvSpPr>
        <p:spPr>
          <a:xfrm>
            <a:off x="1346200" y="4292600"/>
            <a:ext cx="50800" cy="3937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5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3" name="TextBox 1"/>
          <p:cNvSpPr txBox="1"/>
          <p:nvPr/>
        </p:nvSpPr>
        <p:spPr>
          <a:xfrm>
            <a:off x="1574800" y="4203700"/>
            <a:ext cx="3886200" cy="508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Odeon是英国最受欢迎的影院品牌之一</a:t>
            </a:r>
          </a:p>
          <a:p>
            <a:pPr>
              <a:lnSpc>
                <a:spcPts val="2500"/>
              </a:lnSpc>
            </a:pPr>
            <a:r>
              <a:rPr lang="en-US" altLang="zh-CN" sz="1200" dirty="0">
                <a:solidFill>
                  <a:srgbClr val="000000"/>
                </a:solidFill>
                <a:latin typeface="微软雅黑" panose="020B0503020204020204" pitchFamily="18" charset="-122"/>
                <a:cs typeface="微软雅黑" panose="020B0503020204020204" pitchFamily="18" charset="-122"/>
              </a:rPr>
              <a:t>该影院由14个电影屏幕组成，能同时容纳2800名观众观影</a:t>
            </a:r>
          </a:p>
        </p:txBody>
      </p:sp>
      <p:sp>
        <p:nvSpPr>
          <p:cNvPr id="14" name="TextBox 1"/>
          <p:cNvSpPr txBox="1"/>
          <p:nvPr/>
        </p:nvSpPr>
        <p:spPr>
          <a:xfrm>
            <a:off x="1346200" y="203200"/>
            <a:ext cx="7340600" cy="4000500"/>
          </a:xfrm>
          <a:prstGeom prst="rect">
            <a:avLst/>
          </a:prstGeom>
          <a:noFill/>
        </p:spPr>
        <p:txBody>
          <a:bodyPr wrap="none" lIns="0" tIns="0" rIns="0" rtlCol="0">
            <a:spAutoFit/>
          </a:bodyPr>
          <a:lstStyle/>
          <a:p>
            <a:pPr>
              <a:lnSpc>
                <a:spcPts val="3600"/>
              </a:lnSpc>
              <a:tabLst>
                <a:tab pos="48387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2800"/>
              </a:lnSpc>
              <a:tabLst>
                <a:tab pos="4838700" algn="l"/>
              </a:tabLst>
            </a:pPr>
            <a:r>
              <a:rPr lang="en-US" altLang="zh-CN" sz="1800" dirty="0">
                <a:solidFill>
                  <a:srgbClr val="000000"/>
                </a:solidFill>
                <a:latin typeface="微软雅黑" panose="020B0503020204020204" pitchFamily="18" charset="-122"/>
                <a:cs typeface="微软雅黑" panose="020B0503020204020204" pitchFamily="18" charset="-122"/>
              </a:rPr>
              <a:t>业态布局</a:t>
            </a:r>
          </a:p>
          <a:p>
            <a:pPr>
              <a:lnSpc>
                <a:spcPts val="1000"/>
              </a:lnSpc>
            </a:pPr>
            <a:endParaRPr lang="en-US" altLang="zh-CN" dirty="0"/>
          </a:p>
          <a:p>
            <a:pPr>
              <a:lnSpc>
                <a:spcPts val="2100"/>
              </a:lnSpc>
              <a:tabLst>
                <a:tab pos="4838700" algn="l"/>
              </a:tabLst>
            </a:pPr>
            <a:r>
              <a:rPr lang="en-US" altLang="zh-CN" sz="1595" dirty="0">
                <a:solidFill>
                  <a:srgbClr val="000000"/>
                </a:solidFill>
                <a:latin typeface="微软雅黑" panose="020B0503020204020204" pitchFamily="18" charset="-122"/>
                <a:cs typeface="微软雅黑" panose="020B0503020204020204" pitchFamily="18" charset="-122"/>
              </a:rPr>
              <a:t>-South</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John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Street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4838700" algn="l"/>
              </a:tabLst>
            </a:pPr>
            <a:r>
              <a:rPr lang="en-US" altLang="zh-CN" sz="1200" b="1" dirty="0">
                <a:solidFill>
                  <a:srgbClr val="000000"/>
                </a:solidFill>
                <a:latin typeface="微软雅黑" panose="020B0503020204020204" pitchFamily="18" charset="-122"/>
                <a:cs typeface="微软雅黑" panose="020B0503020204020204" pitchFamily="18" charset="-122"/>
              </a:rPr>
              <a:t>Odeon电影院</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682495" y="2822448"/>
            <a:ext cx="4498847" cy="3372611"/>
          </a:xfrm>
          <a:custGeom>
            <a:avLst/>
            <a:gdLst>
              <a:gd name="connsiteX0" fmla="*/ 1635251 w 4498847"/>
              <a:gd name="connsiteY0" fmla="*/ 9905 h 3372611"/>
              <a:gd name="connsiteX1" fmla="*/ 1358264 w 4498847"/>
              <a:gd name="connsiteY1" fmla="*/ 573277 h 3372611"/>
              <a:gd name="connsiteX2" fmla="*/ 1321308 w 4498847"/>
              <a:gd name="connsiteY2" fmla="*/ 979677 h 3372611"/>
              <a:gd name="connsiteX3" fmla="*/ 887222 w 4498847"/>
              <a:gd name="connsiteY3" fmla="*/ 970533 h 3372611"/>
              <a:gd name="connsiteX4" fmla="*/ 231521 w 4498847"/>
              <a:gd name="connsiteY4" fmla="*/ 1229105 h 3372611"/>
              <a:gd name="connsiteX5" fmla="*/ 9905 w 4498847"/>
              <a:gd name="connsiteY5" fmla="*/ 2088133 h 3372611"/>
              <a:gd name="connsiteX6" fmla="*/ 868807 w 4498847"/>
              <a:gd name="connsiteY6" fmla="*/ 2457576 h 3372611"/>
              <a:gd name="connsiteX7" fmla="*/ 416305 w 4498847"/>
              <a:gd name="connsiteY7" fmla="*/ 3362705 h 3372611"/>
              <a:gd name="connsiteX8" fmla="*/ 1108836 w 4498847"/>
              <a:gd name="connsiteY8" fmla="*/ 3344227 h 3372611"/>
              <a:gd name="connsiteX9" fmla="*/ 1653794 w 4498847"/>
              <a:gd name="connsiteY9" fmla="*/ 2605277 h 3372611"/>
              <a:gd name="connsiteX10" fmla="*/ 3011297 w 4498847"/>
              <a:gd name="connsiteY10" fmla="*/ 2660776 h 3372611"/>
              <a:gd name="connsiteX11" fmla="*/ 3666998 w 4498847"/>
              <a:gd name="connsiteY11" fmla="*/ 2633091 h 3372611"/>
              <a:gd name="connsiteX12" fmla="*/ 4488942 w 4498847"/>
              <a:gd name="connsiteY12" fmla="*/ 1709419 h 3372611"/>
              <a:gd name="connsiteX13" fmla="*/ 3390011 w 4498847"/>
              <a:gd name="connsiteY13" fmla="*/ 813435 h 3372611"/>
              <a:gd name="connsiteX14" fmla="*/ 1635251 w 4498847"/>
              <a:gd name="connsiteY14" fmla="*/ 9905 h 33726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4498847" h="3372611">
                <a:moveTo>
                  <a:pt x="1635251" y="9905"/>
                </a:moveTo>
                <a:lnTo>
                  <a:pt x="1358264" y="573277"/>
                </a:lnTo>
                <a:lnTo>
                  <a:pt x="1321308" y="979677"/>
                </a:lnTo>
                <a:lnTo>
                  <a:pt x="887222" y="970533"/>
                </a:lnTo>
                <a:lnTo>
                  <a:pt x="231521" y="1229105"/>
                </a:lnTo>
                <a:lnTo>
                  <a:pt x="9905" y="2088133"/>
                </a:lnTo>
                <a:lnTo>
                  <a:pt x="868807" y="2457576"/>
                </a:lnTo>
                <a:lnTo>
                  <a:pt x="416305" y="3362705"/>
                </a:lnTo>
                <a:lnTo>
                  <a:pt x="1108836" y="3344227"/>
                </a:lnTo>
                <a:lnTo>
                  <a:pt x="1653794" y="2605277"/>
                </a:lnTo>
                <a:lnTo>
                  <a:pt x="3011297" y="2660776"/>
                </a:lnTo>
                <a:lnTo>
                  <a:pt x="3666998" y="2633091"/>
                </a:lnTo>
                <a:lnTo>
                  <a:pt x="4488942" y="1709419"/>
                </a:lnTo>
                <a:lnTo>
                  <a:pt x="3390011" y="813435"/>
                </a:lnTo>
                <a:lnTo>
                  <a:pt x="1635251" y="9905"/>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953511" y="2526792"/>
            <a:ext cx="3456432" cy="2136647"/>
          </a:xfrm>
          <a:custGeom>
            <a:avLst/>
            <a:gdLst>
              <a:gd name="connsiteX0" fmla="*/ 38100 w 3456432"/>
              <a:gd name="connsiteY0" fmla="*/ 38100 h 2136647"/>
              <a:gd name="connsiteX1" fmla="*/ 389001 w 3456432"/>
              <a:gd name="connsiteY1" fmla="*/ 158241 h 2136647"/>
              <a:gd name="connsiteX2" fmla="*/ 998601 w 3456432"/>
              <a:gd name="connsiteY2" fmla="*/ 490854 h 2136647"/>
              <a:gd name="connsiteX3" fmla="*/ 1488059 w 3456432"/>
              <a:gd name="connsiteY3" fmla="*/ 712597 h 2136647"/>
              <a:gd name="connsiteX4" fmla="*/ 2199259 w 3456432"/>
              <a:gd name="connsiteY4" fmla="*/ 1054480 h 2136647"/>
              <a:gd name="connsiteX5" fmla="*/ 3418332 w 3456432"/>
              <a:gd name="connsiteY5" fmla="*/ 2098548 h 21366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456432" h="2136647">
                <a:moveTo>
                  <a:pt x="38100" y="38100"/>
                </a:moveTo>
                <a:lnTo>
                  <a:pt x="389001" y="158241"/>
                </a:lnTo>
                <a:lnTo>
                  <a:pt x="998601" y="490854"/>
                </a:lnTo>
                <a:lnTo>
                  <a:pt x="1488059" y="712597"/>
                </a:lnTo>
                <a:lnTo>
                  <a:pt x="2199259" y="1054480"/>
                </a:lnTo>
                <a:lnTo>
                  <a:pt x="3418332" y="209854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3518915" y="3582923"/>
            <a:ext cx="1562100" cy="1755647"/>
          </a:xfrm>
          <a:custGeom>
            <a:avLst/>
            <a:gdLst>
              <a:gd name="connsiteX0" fmla="*/ 38100 w 1562100"/>
              <a:gd name="connsiteY0" fmla="*/ 1717547 h 1755647"/>
              <a:gd name="connsiteX1" fmla="*/ 465201 w 1562100"/>
              <a:gd name="connsiteY1" fmla="*/ 1143000 h 1755647"/>
              <a:gd name="connsiteX2" fmla="*/ 1177036 w 1562100"/>
              <a:gd name="connsiteY2" fmla="*/ 365125 h 1755647"/>
              <a:gd name="connsiteX3" fmla="*/ 1524000 w 1562100"/>
              <a:gd name="connsiteY3" fmla="*/ 38100 h 1755647"/>
            </a:gdLst>
            <a:ahLst/>
            <a:cxnLst>
              <a:cxn ang="0">
                <a:pos x="connsiteX0" y="connsiteY0"/>
              </a:cxn>
              <a:cxn ang="1">
                <a:pos x="connsiteX1" y="connsiteY1"/>
              </a:cxn>
              <a:cxn ang="2">
                <a:pos x="connsiteX2" y="connsiteY2"/>
              </a:cxn>
              <a:cxn ang="3">
                <a:pos x="connsiteX3" y="connsiteY3"/>
              </a:cxn>
            </a:cxnLst>
            <a:rect l="l" t="t" r="r" b="b"/>
            <a:pathLst>
              <a:path w="1562100" h="1755647">
                <a:moveTo>
                  <a:pt x="38100" y="1717547"/>
                </a:moveTo>
                <a:lnTo>
                  <a:pt x="465201" y="1143000"/>
                </a:lnTo>
                <a:lnTo>
                  <a:pt x="1177036" y="365125"/>
                </a:lnTo>
                <a:lnTo>
                  <a:pt x="1524000" y="38100"/>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3285744" y="3121151"/>
            <a:ext cx="851915" cy="1534668"/>
          </a:xfrm>
          <a:custGeom>
            <a:avLst/>
            <a:gdLst>
              <a:gd name="connsiteX0" fmla="*/ 813815 w 851915"/>
              <a:gd name="connsiteY0" fmla="*/ 38100 h 1534668"/>
              <a:gd name="connsiteX1" fmla="*/ 435228 w 851915"/>
              <a:gd name="connsiteY1" fmla="*/ 591947 h 1534668"/>
              <a:gd name="connsiteX2" fmla="*/ 38100 w 851915"/>
              <a:gd name="connsiteY2" fmla="*/ 1496568 h 1534668"/>
            </a:gdLst>
            <a:ahLst/>
            <a:cxnLst>
              <a:cxn ang="0">
                <a:pos x="connsiteX0" y="connsiteY0"/>
              </a:cxn>
              <a:cxn ang="1">
                <a:pos x="connsiteX1" y="connsiteY1"/>
              </a:cxn>
              <a:cxn ang="2">
                <a:pos x="connsiteX2" y="connsiteY2"/>
              </a:cxn>
            </a:cxnLst>
            <a:rect l="l" t="t" r="r" b="b"/>
            <a:pathLst>
              <a:path w="851915" h="1534668">
                <a:moveTo>
                  <a:pt x="813815" y="38100"/>
                </a:moveTo>
                <a:lnTo>
                  <a:pt x="435228" y="591947"/>
                </a:lnTo>
                <a:lnTo>
                  <a:pt x="38100" y="149656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4718303" y="3979164"/>
            <a:ext cx="851916" cy="899160"/>
          </a:xfrm>
          <a:custGeom>
            <a:avLst/>
            <a:gdLst>
              <a:gd name="connsiteX0" fmla="*/ 813816 w 851916"/>
              <a:gd name="connsiteY0" fmla="*/ 38100 h 899160"/>
              <a:gd name="connsiteX1" fmla="*/ 389001 w 851916"/>
              <a:gd name="connsiteY1" fmla="*/ 509651 h 899160"/>
              <a:gd name="connsiteX2" fmla="*/ 38100 w 851916"/>
              <a:gd name="connsiteY2" fmla="*/ 861059 h 899160"/>
            </a:gdLst>
            <a:ahLst/>
            <a:cxnLst>
              <a:cxn ang="0">
                <a:pos x="connsiteX0" y="connsiteY0"/>
              </a:cxn>
              <a:cxn ang="1">
                <a:pos x="connsiteX1" y="connsiteY1"/>
              </a:cxn>
              <a:cxn ang="2">
                <a:pos x="connsiteX2" y="connsiteY2"/>
              </a:cxn>
            </a:cxnLst>
            <a:rect l="l" t="t" r="r" b="b"/>
            <a:pathLst>
              <a:path w="851916" h="899160">
                <a:moveTo>
                  <a:pt x="813816" y="38100"/>
                </a:moveTo>
                <a:lnTo>
                  <a:pt x="389001" y="509651"/>
                </a:lnTo>
                <a:lnTo>
                  <a:pt x="38100" y="861059"/>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821809" y="4607305"/>
            <a:ext cx="27050" cy="34416"/>
          </a:xfrm>
          <a:custGeom>
            <a:avLst/>
            <a:gdLst>
              <a:gd name="connsiteX0" fmla="*/ 10667 w 27050"/>
              <a:gd name="connsiteY0" fmla="*/ 21209 h 34416"/>
              <a:gd name="connsiteX1" fmla="*/ 0 w 27050"/>
              <a:gd name="connsiteY1" fmla="*/ 9905 h 34416"/>
              <a:gd name="connsiteX2" fmla="*/ 10413 w 27050"/>
              <a:gd name="connsiteY2" fmla="*/ 0 h 34416"/>
              <a:gd name="connsiteX3" fmla="*/ 18795 w 27050"/>
              <a:gd name="connsiteY3" fmla="*/ 9016 h 34416"/>
              <a:gd name="connsiteX4" fmla="*/ 27050 w 27050"/>
              <a:gd name="connsiteY4" fmla="*/ 20954 h 34416"/>
              <a:gd name="connsiteX5" fmla="*/ 26034 w 27050"/>
              <a:gd name="connsiteY5" fmla="*/ 34416 h 34416"/>
              <a:gd name="connsiteX6" fmla="*/ 20065 w 27050"/>
              <a:gd name="connsiteY6" fmla="*/ 32892 h 34416"/>
              <a:gd name="connsiteX7" fmla="*/ 20827 w 27050"/>
              <a:gd name="connsiteY7" fmla="*/ 25019 h 34416"/>
              <a:gd name="connsiteX8" fmla="*/ 15747 w 27050"/>
              <a:gd name="connsiteY8" fmla="*/ 16383 h 34416"/>
              <a:gd name="connsiteX9" fmla="*/ 10667 w 27050"/>
              <a:gd name="connsiteY9" fmla="*/ 21209 h 344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27050" h="34416">
                <a:moveTo>
                  <a:pt x="10667" y="21209"/>
                </a:moveTo>
                <a:lnTo>
                  <a:pt x="0" y="9905"/>
                </a:lnTo>
                <a:lnTo>
                  <a:pt x="10413" y="0"/>
                </a:lnTo>
                <a:lnTo>
                  <a:pt x="18795" y="9016"/>
                </a:lnTo>
                <a:cubicBezTo>
                  <a:pt x="23367" y="13842"/>
                  <a:pt x="26161" y="17779"/>
                  <a:pt x="27050" y="20954"/>
                </a:cubicBezTo>
                <a:cubicBezTo>
                  <a:pt x="28194" y="25400"/>
                  <a:pt x="27939" y="29845"/>
                  <a:pt x="26034" y="34416"/>
                </a:cubicBezTo>
                <a:lnTo>
                  <a:pt x="20065" y="32892"/>
                </a:lnTo>
                <a:cubicBezTo>
                  <a:pt x="21208" y="30226"/>
                  <a:pt x="21462" y="27559"/>
                  <a:pt x="20827" y="25019"/>
                </a:cubicBezTo>
                <a:cubicBezTo>
                  <a:pt x="20192" y="22352"/>
                  <a:pt x="18414" y="19558"/>
                  <a:pt x="15747" y="16383"/>
                </a:cubicBezTo>
                <a:lnTo>
                  <a:pt x="10667" y="2120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121914" y="2919222"/>
            <a:ext cx="859535" cy="757427"/>
          </a:xfrm>
          <a:custGeom>
            <a:avLst/>
            <a:gdLst>
              <a:gd name="connsiteX0" fmla="*/ 286511 w 859535"/>
              <a:gd name="connsiteY0" fmla="*/ 0 h 757427"/>
              <a:gd name="connsiteX1" fmla="*/ 0 w 859535"/>
              <a:gd name="connsiteY1" fmla="*/ 360299 h 757427"/>
              <a:gd name="connsiteX2" fmla="*/ 101726 w 859535"/>
              <a:gd name="connsiteY2" fmla="*/ 535686 h 757427"/>
              <a:gd name="connsiteX3" fmla="*/ 517525 w 859535"/>
              <a:gd name="connsiteY3" fmla="*/ 757427 h 757427"/>
              <a:gd name="connsiteX4" fmla="*/ 554482 w 859535"/>
              <a:gd name="connsiteY4" fmla="*/ 757427 h 757427"/>
              <a:gd name="connsiteX5" fmla="*/ 859535 w 859535"/>
              <a:gd name="connsiteY5" fmla="*/ 286385 h 757427"/>
              <a:gd name="connsiteX6" fmla="*/ 286511 w 859535"/>
              <a:gd name="connsiteY6" fmla="*/ 0 h 7574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9535" h="757427">
                <a:moveTo>
                  <a:pt x="286511" y="0"/>
                </a:moveTo>
                <a:lnTo>
                  <a:pt x="0" y="360299"/>
                </a:lnTo>
                <a:lnTo>
                  <a:pt x="101726" y="535686"/>
                </a:lnTo>
                <a:lnTo>
                  <a:pt x="517525" y="757427"/>
                </a:lnTo>
                <a:lnTo>
                  <a:pt x="554482" y="757427"/>
                </a:lnTo>
                <a:lnTo>
                  <a:pt x="859535" y="286385"/>
                </a:lnTo>
                <a:lnTo>
                  <a:pt x="286511"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112008" y="2909316"/>
            <a:ext cx="879347" cy="777240"/>
          </a:xfrm>
          <a:custGeom>
            <a:avLst/>
            <a:gdLst>
              <a:gd name="connsiteX0" fmla="*/ 296417 w 879347"/>
              <a:gd name="connsiteY0" fmla="*/ 9905 h 777240"/>
              <a:gd name="connsiteX1" fmla="*/ 9905 w 879347"/>
              <a:gd name="connsiteY1" fmla="*/ 370205 h 777240"/>
              <a:gd name="connsiteX2" fmla="*/ 111632 w 879347"/>
              <a:gd name="connsiteY2" fmla="*/ 545592 h 777240"/>
              <a:gd name="connsiteX3" fmla="*/ 527430 w 879347"/>
              <a:gd name="connsiteY3" fmla="*/ 767333 h 777240"/>
              <a:gd name="connsiteX4" fmla="*/ 564388 w 879347"/>
              <a:gd name="connsiteY4" fmla="*/ 767333 h 777240"/>
              <a:gd name="connsiteX5" fmla="*/ 869441 w 879347"/>
              <a:gd name="connsiteY5" fmla="*/ 296291 h 777240"/>
              <a:gd name="connsiteX6" fmla="*/ 296417 w 879347"/>
              <a:gd name="connsiteY6" fmla="*/ 9905 h 7772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79347" h="777240">
                <a:moveTo>
                  <a:pt x="296417" y="9905"/>
                </a:moveTo>
                <a:lnTo>
                  <a:pt x="9905" y="370205"/>
                </a:lnTo>
                <a:lnTo>
                  <a:pt x="111632" y="545592"/>
                </a:lnTo>
                <a:lnTo>
                  <a:pt x="527430" y="767333"/>
                </a:lnTo>
                <a:lnTo>
                  <a:pt x="564388" y="767333"/>
                </a:lnTo>
                <a:lnTo>
                  <a:pt x="869441" y="296291"/>
                </a:lnTo>
                <a:lnTo>
                  <a:pt x="296417" y="9905"/>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862833" y="4645914"/>
            <a:ext cx="961644" cy="656844"/>
          </a:xfrm>
          <a:custGeom>
            <a:avLst/>
            <a:gdLst>
              <a:gd name="connsiteX0" fmla="*/ 249682 w 961644"/>
              <a:gd name="connsiteY0" fmla="*/ 46227 h 656844"/>
              <a:gd name="connsiteX1" fmla="*/ 0 w 961644"/>
              <a:gd name="connsiteY1" fmla="*/ 527303 h 656844"/>
              <a:gd name="connsiteX2" fmla="*/ 286639 w 961644"/>
              <a:gd name="connsiteY2" fmla="*/ 629030 h 656844"/>
              <a:gd name="connsiteX3" fmla="*/ 471550 w 961644"/>
              <a:gd name="connsiteY3" fmla="*/ 656844 h 656844"/>
              <a:gd name="connsiteX4" fmla="*/ 665733 w 961644"/>
              <a:gd name="connsiteY4" fmla="*/ 610615 h 656844"/>
              <a:gd name="connsiteX5" fmla="*/ 961644 w 961644"/>
              <a:gd name="connsiteY5" fmla="*/ 259079 h 656844"/>
              <a:gd name="connsiteX6" fmla="*/ 915416 w 961644"/>
              <a:gd name="connsiteY6" fmla="*/ 175767 h 656844"/>
              <a:gd name="connsiteX7" fmla="*/ 369823 w 961644"/>
              <a:gd name="connsiteY7" fmla="*/ 0 h 656844"/>
              <a:gd name="connsiteX8" fmla="*/ 249682 w 961644"/>
              <a:gd name="connsiteY8" fmla="*/ 46227 h 656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1644" h="656844">
                <a:moveTo>
                  <a:pt x="249682" y="46227"/>
                </a:moveTo>
                <a:lnTo>
                  <a:pt x="0" y="527303"/>
                </a:lnTo>
                <a:lnTo>
                  <a:pt x="286639" y="629030"/>
                </a:lnTo>
                <a:lnTo>
                  <a:pt x="471550" y="656844"/>
                </a:lnTo>
                <a:lnTo>
                  <a:pt x="665733" y="610615"/>
                </a:lnTo>
                <a:lnTo>
                  <a:pt x="961644" y="259079"/>
                </a:lnTo>
                <a:lnTo>
                  <a:pt x="915416" y="175767"/>
                </a:lnTo>
                <a:lnTo>
                  <a:pt x="369823" y="0"/>
                </a:lnTo>
                <a:lnTo>
                  <a:pt x="249682" y="462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852927" y="4636008"/>
            <a:ext cx="981456" cy="676656"/>
          </a:xfrm>
          <a:custGeom>
            <a:avLst/>
            <a:gdLst>
              <a:gd name="connsiteX0" fmla="*/ 259588 w 981456"/>
              <a:gd name="connsiteY0" fmla="*/ 56133 h 676656"/>
              <a:gd name="connsiteX1" fmla="*/ 9905 w 981456"/>
              <a:gd name="connsiteY1" fmla="*/ 537209 h 676656"/>
              <a:gd name="connsiteX2" fmla="*/ 296545 w 981456"/>
              <a:gd name="connsiteY2" fmla="*/ 638936 h 676656"/>
              <a:gd name="connsiteX3" fmla="*/ 481456 w 981456"/>
              <a:gd name="connsiteY3" fmla="*/ 666750 h 676656"/>
              <a:gd name="connsiteX4" fmla="*/ 675639 w 981456"/>
              <a:gd name="connsiteY4" fmla="*/ 620521 h 676656"/>
              <a:gd name="connsiteX5" fmla="*/ 971550 w 981456"/>
              <a:gd name="connsiteY5" fmla="*/ 268985 h 676656"/>
              <a:gd name="connsiteX6" fmla="*/ 925322 w 981456"/>
              <a:gd name="connsiteY6" fmla="*/ 185673 h 676656"/>
              <a:gd name="connsiteX7" fmla="*/ 379729 w 981456"/>
              <a:gd name="connsiteY7" fmla="*/ 9905 h 676656"/>
              <a:gd name="connsiteX8" fmla="*/ 259588 w 981456"/>
              <a:gd name="connsiteY8" fmla="*/ 56133 h 6766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81456" h="676656">
                <a:moveTo>
                  <a:pt x="259588" y="56133"/>
                </a:moveTo>
                <a:lnTo>
                  <a:pt x="9905" y="537209"/>
                </a:lnTo>
                <a:lnTo>
                  <a:pt x="296545" y="638936"/>
                </a:lnTo>
                <a:lnTo>
                  <a:pt x="481456" y="666750"/>
                </a:lnTo>
                <a:lnTo>
                  <a:pt x="675639" y="620521"/>
                </a:lnTo>
                <a:lnTo>
                  <a:pt x="971550" y="268985"/>
                </a:lnTo>
                <a:lnTo>
                  <a:pt x="925322" y="185673"/>
                </a:lnTo>
                <a:lnTo>
                  <a:pt x="379729" y="9905"/>
                </a:lnTo>
                <a:lnTo>
                  <a:pt x="259588" y="56133"/>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3789753" y="3723233"/>
            <a:ext cx="1055228" cy="1183177"/>
          </a:xfrm>
          <a:custGeom>
            <a:avLst/>
            <a:gdLst>
              <a:gd name="connsiteX0" fmla="*/ 419661 w 1055228"/>
              <a:gd name="connsiteY0" fmla="*/ 496341 h 1183177"/>
              <a:gd name="connsiteX1" fmla="*/ 1034214 w 1055228"/>
              <a:gd name="connsiteY1" fmla="*/ 17043 h 1183177"/>
              <a:gd name="connsiteX2" fmla="*/ 635688 w 1055228"/>
              <a:gd name="connsiteY2" fmla="*/ 686841 h 1183177"/>
              <a:gd name="connsiteX3" fmla="*/ 21008 w 1055228"/>
              <a:gd name="connsiteY3" fmla="*/ 1166138 h 1183177"/>
              <a:gd name="connsiteX4" fmla="*/ 419661 w 1055228"/>
              <a:gd name="connsiteY4" fmla="*/ 496341 h 118317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55228" h="1183177">
                <a:moveTo>
                  <a:pt x="419661" y="496341"/>
                </a:moveTo>
                <a:cubicBezTo>
                  <a:pt x="699442" y="178968"/>
                  <a:pt x="974651" y="-35535"/>
                  <a:pt x="1034214" y="17043"/>
                </a:cubicBezTo>
                <a:cubicBezTo>
                  <a:pt x="1093904" y="69620"/>
                  <a:pt x="915469" y="369468"/>
                  <a:pt x="635688" y="686841"/>
                </a:cubicBezTo>
                <a:cubicBezTo>
                  <a:pt x="355907" y="1004087"/>
                  <a:pt x="80698" y="1218717"/>
                  <a:pt x="21008" y="1166138"/>
                </a:cubicBezTo>
                <a:cubicBezTo>
                  <a:pt x="-38681" y="1113561"/>
                  <a:pt x="139880" y="813587"/>
                  <a:pt x="419661" y="496341"/>
                </a:cubicBezTo>
              </a:path>
            </a:pathLst>
          </a:custGeom>
          <a:solidFill>
            <a:srgbClr val="000000">
              <a:alpha val="0"/>
            </a:srgbClr>
          </a:solidFill>
          <a:ln w="127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1676400"/>
            <a:ext cx="5346700" cy="4495800"/>
          </a:xfrm>
          <a:prstGeom prst="rect">
            <a:avLst/>
          </a:prstGeom>
          <a:noFill/>
        </p:spPr>
      </p:pic>
      <p:pic>
        <p:nvPicPr>
          <p:cNvPr id="18" name="Picture 3"/>
          <p:cNvPicPr>
            <a:picLocks noChangeAspect="1" noChangeArrowheads="1"/>
          </p:cNvPicPr>
          <p:nvPr/>
        </p:nvPicPr>
        <p:blipFill>
          <a:blip r:embed="rId3"/>
          <a:srcRect/>
          <a:stretch>
            <a:fillRect/>
          </a:stretch>
        </p:blipFill>
        <p:spPr bwMode="auto">
          <a:xfrm>
            <a:off x="6426200" y="4203700"/>
            <a:ext cx="2616200" cy="2273300"/>
          </a:xfrm>
          <a:prstGeom prst="rect">
            <a:avLst/>
          </a:prstGeom>
          <a:noFill/>
        </p:spPr>
      </p:pic>
      <p:sp>
        <p:nvSpPr>
          <p:cNvPr id="19" name="TextBox 1"/>
          <p:cNvSpPr txBox="1"/>
          <p:nvPr/>
        </p:nvSpPr>
        <p:spPr>
          <a:xfrm>
            <a:off x="6604000" y="19558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20" name="TextBox 1"/>
          <p:cNvSpPr txBox="1"/>
          <p:nvPr/>
        </p:nvSpPr>
        <p:spPr>
          <a:xfrm>
            <a:off x="6832600" y="1866900"/>
            <a:ext cx="1993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Paradise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Street是项目中最宽</a:t>
            </a:r>
          </a:p>
        </p:txBody>
      </p:sp>
      <p:sp>
        <p:nvSpPr>
          <p:cNvPr id="21" name="TextBox 1"/>
          <p:cNvSpPr txBox="1"/>
          <p:nvPr/>
        </p:nvSpPr>
        <p:spPr>
          <a:xfrm>
            <a:off x="1016000" y="2298700"/>
            <a:ext cx="7823200" cy="4660900"/>
          </a:xfrm>
          <a:prstGeom prst="rect">
            <a:avLst/>
          </a:prstGeom>
          <a:noFill/>
        </p:spPr>
        <p:txBody>
          <a:bodyPr wrap="none" lIns="0" tIns="0" rIns="0" rtlCol="0">
            <a:spAutoFit/>
          </a:bodyPr>
          <a:lstStyle/>
          <a:p>
            <a:pPr>
              <a:lnSpc>
                <a:spcPts val="15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的一条步行街，街道北端连接传</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统商业街Church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Street，南端为</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Lewis主力百货，整条街区</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集合了Apple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Store，JD运动集合</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店，New</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Look，H&amp;M等展示、</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运动、快销等品牌，迎合追求潮</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流、时尚的消费者的需求。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55880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138</a:t>
            </a:r>
          </a:p>
        </p:txBody>
      </p:sp>
      <p:sp>
        <p:nvSpPr>
          <p:cNvPr id="22" name="TextBox 1"/>
          <p:cNvSpPr txBox="1"/>
          <p:nvPr/>
        </p:nvSpPr>
        <p:spPr>
          <a:xfrm>
            <a:off x="1346200" y="101600"/>
            <a:ext cx="7340600" cy="1346200"/>
          </a:xfrm>
          <a:prstGeom prst="rect">
            <a:avLst/>
          </a:prstGeom>
          <a:noFill/>
        </p:spPr>
        <p:txBody>
          <a:bodyPr wrap="none" lIns="0" tIns="0" rIns="0" rtlCol="0">
            <a:spAutoFit/>
          </a:bodyPr>
          <a:lstStyle/>
          <a:p>
            <a:pPr>
              <a:lnSpc>
                <a:spcPts val="3600"/>
              </a:lnSpc>
              <a:tabLst>
                <a:tab pos="48387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2800"/>
              </a:lnSpc>
              <a:tabLst>
                <a:tab pos="4838700" algn="l"/>
              </a:tabLst>
            </a:pPr>
            <a:r>
              <a:rPr lang="en-US" altLang="zh-CN" sz="1800" dirty="0">
                <a:solidFill>
                  <a:srgbClr val="000000"/>
                </a:solidFill>
                <a:latin typeface="微软雅黑" panose="020B0503020204020204" pitchFamily="18" charset="-122"/>
                <a:cs typeface="微软雅黑" panose="020B0503020204020204" pitchFamily="18" charset="-122"/>
              </a:rPr>
              <a:t>业态布局</a:t>
            </a:r>
          </a:p>
          <a:p>
            <a:pPr>
              <a:lnSpc>
                <a:spcPts val="1000"/>
              </a:lnSpc>
            </a:pPr>
            <a:endParaRPr lang="en-US" altLang="zh-CN" dirty="0"/>
          </a:p>
          <a:p>
            <a:pPr>
              <a:lnSpc>
                <a:spcPts val="2100"/>
              </a:lnSpc>
              <a:tabLst>
                <a:tab pos="4838700" algn="l"/>
              </a:tabLst>
            </a:pPr>
            <a:r>
              <a:rPr lang="en-US" altLang="zh-CN" sz="1595" dirty="0">
                <a:solidFill>
                  <a:srgbClr val="000000"/>
                </a:solidFill>
                <a:latin typeface="微软雅黑" panose="020B0503020204020204" pitchFamily="18" charset="-122"/>
                <a:cs typeface="微软雅黑" panose="020B0503020204020204" pitchFamily="18" charset="-122"/>
              </a:rPr>
              <a:t>-Paradise</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Street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310373" y="3997197"/>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7310373" y="3613150"/>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7310373" y="3229101"/>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7310373" y="2845054"/>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7310373" y="2461005"/>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7310373" y="2075433"/>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7310373" y="1691385"/>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7310373" y="1307338"/>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2432050" y="3997197"/>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2432050" y="3549141"/>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2432050" y="3101085"/>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2432050" y="2653029"/>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2432050" y="2203450"/>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2432050" y="1755394"/>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2432050" y="1307338"/>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2473198"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2956305"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3439414"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3924046"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4407153"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4891785"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5374894"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5859526"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6342634"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6827266"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7310373" y="3997197"/>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3407664" y="1339596"/>
            <a:ext cx="512063" cy="3014472"/>
          </a:xfrm>
          <a:custGeom>
            <a:avLst/>
            <a:gdLst>
              <a:gd name="connsiteX0" fmla="*/ 12953 w 512063"/>
              <a:gd name="connsiteY0" fmla="*/ 3001518 h 3014472"/>
              <a:gd name="connsiteX1" fmla="*/ 499109 w 512063"/>
              <a:gd name="connsiteY1" fmla="*/ 3001518 h 3014472"/>
              <a:gd name="connsiteX2" fmla="*/ 499109 w 512063"/>
              <a:gd name="connsiteY2" fmla="*/ 12953 h 3014472"/>
              <a:gd name="connsiteX3" fmla="*/ 12953 w 512063"/>
              <a:gd name="connsiteY3" fmla="*/ 12953 h 3014472"/>
              <a:gd name="connsiteX4" fmla="*/ 12953 w 512063"/>
              <a:gd name="connsiteY4" fmla="*/ 3001518 h 30144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12063" h="3014472">
                <a:moveTo>
                  <a:pt x="12953" y="3001518"/>
                </a:moveTo>
                <a:lnTo>
                  <a:pt x="499109" y="3001518"/>
                </a:lnTo>
                <a:lnTo>
                  <a:pt x="499109" y="12953"/>
                </a:lnTo>
                <a:lnTo>
                  <a:pt x="12953" y="12953"/>
                </a:lnTo>
                <a:lnTo>
                  <a:pt x="12953" y="3001518"/>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4" name="表格 4"/>
          <p:cNvGraphicFramePr>
            <a:graphicFrameLocks noGrp="1"/>
          </p:cNvGraphicFramePr>
          <p:nvPr/>
        </p:nvGraphicFramePr>
        <p:xfrm>
          <a:off x="2479548" y="1313688"/>
          <a:ext cx="4995164" cy="2689859"/>
        </p:xfrm>
        <a:graphic>
          <a:graphicData uri="http://schemas.openxmlformats.org/drawingml/2006/table">
            <a:tbl>
              <a:tblPr/>
              <a:tblGrid>
                <a:gridCol w="4995164">
                  <a:extLst>
                    <a:ext uri="{9D8B030D-6E8A-4147-A177-3AD203B41FA5}">
                      <a16:colId xmlns:a16="http://schemas.microsoft.com/office/drawing/2014/main" val="20000"/>
                    </a:ext>
                  </a:extLst>
                </a:gridCol>
              </a:tblGrid>
              <a:tr h="448055">
                <a:tc>
                  <a:txBody>
                    <a:bodyPr/>
                    <a:lstStyle/>
                    <a:p>
                      <a:pPr algn="l"/>
                      <a:r>
                        <a:rPr lang="en-US" altLang="zh-CN" sz="900" dirty="0">
                          <a:solidFill>
                            <a:srgbClr val="000000"/>
                          </a:solidFill>
                          <a:latin typeface="微软雅黑" panose="020B0503020204020204" pitchFamily="18" charset="-122"/>
                          <a:cs typeface="微软雅黑" panose="020B0503020204020204" pitchFamily="18" charset="-122"/>
                        </a:rPr>
                        <a:t>常住人口户籍人口</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b="1" dirty="0">
                          <a:solidFill>
                            <a:srgbClr val="000000"/>
                          </a:solidFill>
                          <a:latin typeface="微软雅黑" panose="020B0503020204020204" pitchFamily="18" charset="-122"/>
                          <a:cs typeface="微软雅黑" panose="020B0503020204020204" pitchFamily="18" charset="-122"/>
                        </a:rPr>
                        <a:t>12.16%</a:t>
                      </a:r>
                      <a:endParaRPr lang="zh-CN" altLang="en-US" sz="900" b="1"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增长率增长率</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0" cmpd="sng">
                      <a:solidFill>
                        <a:srgbClr val="868686"/>
                      </a:solidFill>
                      <a:prstDash val="solid"/>
                    </a:lnL>
                    <a:lnR w="1" cap="flat" cmpd="sng" algn="ctr">
                      <a:solidFill>
                        <a:srgbClr val="868686"/>
                      </a:solidFill>
                      <a:prstDash val="solid"/>
                      <a:round/>
                      <a:headEnd type="none" w="med" len="med"/>
                      <a:tailEnd type="none" w="med" len="med"/>
                    </a:lnR>
                    <a:lnT w="1" cmpd="sng">
                      <a:solidFill>
                        <a:srgbClr val="868686"/>
                      </a:solidFill>
                      <a:prstDash val="soli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448055">
                <a:tc>
                  <a:txBody>
                    <a:bodyPr/>
                    <a:lstStyle/>
                    <a:p>
                      <a:endParaRPr lang="zh-CN" altLang="en-US" dirty="0"/>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49579">
                <a:tc>
                  <a:txBody>
                    <a:bodyPr/>
                    <a:lstStyle/>
                    <a:p>
                      <a:endParaRPr lang="zh-CN" altLang="en-US" dirty="0"/>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448055">
                <a:tc>
                  <a:txBody>
                    <a:bodyPr/>
                    <a:lstStyle/>
                    <a:p>
                      <a:pPr algn="l"/>
                      <a:r>
                        <a:rPr lang="en-US" altLang="zh-CN" sz="900" dirty="0">
                          <a:solidFill>
                            <a:srgbClr val="000000"/>
                          </a:solidFill>
                          <a:latin typeface="微软雅黑" panose="020B0503020204020204" pitchFamily="18" charset="-122"/>
                          <a:cs typeface="微软雅黑" panose="020B0503020204020204" pitchFamily="18" charset="-122"/>
                        </a:rPr>
                        <a:t>110.85</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448055">
                <a:tc>
                  <a:txBody>
                    <a:bodyPr/>
                    <a:lstStyle/>
                    <a:p>
                      <a:pPr algn="l"/>
                      <a:r>
                        <a:rPr lang="en-US" altLang="zh-CN" sz="900" dirty="0">
                          <a:solidFill>
                            <a:srgbClr val="000000"/>
                          </a:solidFill>
                          <a:latin typeface="微软雅黑" panose="020B0503020204020204" pitchFamily="18" charset="-122"/>
                          <a:cs typeface="微软雅黑" panose="020B0503020204020204" pitchFamily="18" charset="-122"/>
                        </a:rPr>
                        <a:t>61.6</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448055">
                <a:tc>
                  <a:txBody>
                    <a:bodyPr/>
                    <a:lstStyle/>
                    <a:p>
                      <a:pPr algn="l"/>
                      <a:r>
                        <a:rPr lang="en-US" altLang="zh-CN" sz="900" dirty="0">
                          <a:solidFill>
                            <a:srgbClr val="000000"/>
                          </a:solidFill>
                          <a:latin typeface="微软雅黑" panose="020B0503020204020204" pitchFamily="18" charset="-122"/>
                          <a:cs typeface="微软雅黑" panose="020B0503020204020204" pitchFamily="18" charset="-122"/>
                        </a:rPr>
                        <a:t>0.78%</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mpd="sng">
                      <a:solidFill>
                        <a:srgbClr val="868686"/>
                      </a:solidFill>
                      <a:prstDash val="solid"/>
                    </a:lnB>
                    <a:solidFill>
                      <a:srgbClr val="FFFFFF"/>
                    </a:solidFill>
                  </a:tcPr>
                </a:tc>
                <a:extLst>
                  <a:ext uri="{0D108BD9-81ED-4DB2-BD59-A6C34878D82A}">
                    <a16:rowId xmlns:a16="http://schemas.microsoft.com/office/drawing/2014/main" val="10005"/>
                  </a:ext>
                </a:extLst>
              </a:tr>
            </a:tbl>
          </a:graphicData>
        </a:graphic>
      </p:graphicFrame>
      <p:sp>
        <p:nvSpPr>
          <p:cNvPr id="35" name="TextBox 1"/>
          <p:cNvSpPr txBox="1"/>
          <p:nvPr/>
        </p:nvSpPr>
        <p:spPr>
          <a:xfrm>
            <a:off x="7429500" y="3175000"/>
            <a:ext cx="330200" cy="9144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4.00%</a:t>
            </a:r>
          </a:p>
          <a:p>
            <a:pPr>
              <a:lnSpc>
                <a:spcPts val="1000"/>
              </a:lnSpc>
            </a:pPr>
            <a:endParaRPr lang="en-US" altLang="zh-CN" dirty="0"/>
          </a:p>
          <a:p>
            <a:pPr>
              <a:lnSpc>
                <a:spcPts val="2000"/>
              </a:lnSpc>
            </a:pPr>
            <a:r>
              <a:rPr lang="en-US" altLang="zh-CN" sz="900" dirty="0">
                <a:solidFill>
                  <a:srgbClr val="000000"/>
                </a:solidFill>
                <a:latin typeface="微软雅黑" panose="020B0503020204020204" pitchFamily="18" charset="-122"/>
                <a:cs typeface="微软雅黑" panose="020B0503020204020204" pitchFamily="18" charset="-122"/>
              </a:rPr>
              <a:t>2.00%</a:t>
            </a:r>
          </a:p>
          <a:p>
            <a:pPr>
              <a:lnSpc>
                <a:spcPts val="1000"/>
              </a:lnSpc>
            </a:pPr>
            <a:endParaRPr lang="en-US" altLang="zh-CN" dirty="0"/>
          </a:p>
          <a:p>
            <a:pPr>
              <a:lnSpc>
                <a:spcPts val="2000"/>
              </a:lnSpc>
            </a:pPr>
            <a:r>
              <a:rPr lang="en-US" altLang="zh-CN" sz="900" dirty="0">
                <a:solidFill>
                  <a:srgbClr val="000000"/>
                </a:solidFill>
                <a:latin typeface="微软雅黑" panose="020B0503020204020204" pitchFamily="18" charset="-122"/>
                <a:cs typeface="微软雅黑" panose="020B0503020204020204" pitchFamily="18" charset="-122"/>
              </a:rPr>
              <a:t>0.00%</a:t>
            </a:r>
          </a:p>
        </p:txBody>
      </p:sp>
      <p:sp>
        <p:nvSpPr>
          <p:cNvPr id="36" name="TextBox 1"/>
          <p:cNvSpPr txBox="1"/>
          <p:nvPr/>
        </p:nvSpPr>
        <p:spPr>
          <a:xfrm>
            <a:off x="7429500" y="1257300"/>
            <a:ext cx="393700" cy="9144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14.00%</a:t>
            </a:r>
          </a:p>
          <a:p>
            <a:pPr>
              <a:lnSpc>
                <a:spcPts val="1000"/>
              </a:lnSpc>
            </a:pPr>
            <a:endParaRPr lang="en-US" altLang="zh-CN" dirty="0"/>
          </a:p>
          <a:p>
            <a:pPr>
              <a:lnSpc>
                <a:spcPts val="2000"/>
              </a:lnSpc>
            </a:pPr>
            <a:r>
              <a:rPr lang="en-US" altLang="zh-CN" sz="900" dirty="0">
                <a:solidFill>
                  <a:srgbClr val="000000"/>
                </a:solidFill>
                <a:latin typeface="微软雅黑" panose="020B0503020204020204" pitchFamily="18" charset="-122"/>
                <a:cs typeface="微软雅黑" panose="020B0503020204020204" pitchFamily="18" charset="-122"/>
              </a:rPr>
              <a:t>12.00%</a:t>
            </a:r>
          </a:p>
          <a:p>
            <a:pPr>
              <a:lnSpc>
                <a:spcPts val="1000"/>
              </a:lnSpc>
            </a:pPr>
            <a:endParaRPr lang="en-US" altLang="zh-CN" dirty="0"/>
          </a:p>
          <a:p>
            <a:pPr>
              <a:lnSpc>
                <a:spcPts val="2000"/>
              </a:lnSpc>
            </a:pPr>
            <a:r>
              <a:rPr lang="en-US" altLang="zh-CN" sz="900" dirty="0">
                <a:solidFill>
                  <a:srgbClr val="000000"/>
                </a:solidFill>
                <a:latin typeface="微软雅黑" panose="020B0503020204020204" pitchFamily="18" charset="-122"/>
                <a:cs typeface="微软雅黑" panose="020B0503020204020204" pitchFamily="18" charset="-122"/>
              </a:rPr>
              <a:t>10.00%</a:t>
            </a:r>
          </a:p>
        </p:txBody>
      </p:sp>
      <p:sp>
        <p:nvSpPr>
          <p:cNvPr id="37" name="TextBox 1"/>
          <p:cNvSpPr txBox="1"/>
          <p:nvPr/>
        </p:nvSpPr>
        <p:spPr>
          <a:xfrm>
            <a:off x="2159000" y="3048000"/>
            <a:ext cx="190500" cy="1041400"/>
          </a:xfrm>
          <a:prstGeom prst="rect">
            <a:avLst/>
          </a:prstGeom>
          <a:noFill/>
        </p:spPr>
        <p:txBody>
          <a:bodyPr wrap="none" lIns="0" tIns="0" rIns="0" rtlCol="0">
            <a:spAutoFit/>
          </a:bodyPr>
          <a:lstStyle/>
          <a:p>
            <a:pPr>
              <a:lnSpc>
                <a:spcPts val="1100"/>
              </a:lnSpc>
              <a:tabLst>
                <a:tab pos="63500" algn="l"/>
                <a:tab pos="127000" algn="l"/>
              </a:tabLst>
            </a:pPr>
            <a:r>
              <a:rPr lang="en-US" altLang="zh-CN" sz="900" dirty="0">
                <a:solidFill>
                  <a:srgbClr val="000000"/>
                </a:solidFill>
                <a:latin typeface="微软雅黑" panose="020B0503020204020204" pitchFamily="18" charset="-122"/>
                <a:cs typeface="微软雅黑" panose="020B0503020204020204" pitchFamily="18" charset="-122"/>
              </a:rPr>
              <a:t>100</a:t>
            </a:r>
          </a:p>
          <a:p>
            <a:pPr>
              <a:lnSpc>
                <a:spcPts val="1000"/>
              </a:lnSpc>
            </a:pPr>
            <a:endParaRPr lang="en-US" altLang="zh-CN" dirty="0"/>
          </a:p>
          <a:p>
            <a:pPr>
              <a:lnSpc>
                <a:spcPts val="1000"/>
              </a:lnSpc>
            </a:pPr>
            <a:endParaRPr lang="en-US" altLang="zh-CN" dirty="0"/>
          </a:p>
          <a:p>
            <a:pPr>
              <a:lnSpc>
                <a:spcPts val="1500"/>
              </a:lnSpc>
              <a:tabLst>
                <a:tab pos="63500" algn="l"/>
                <a:tab pos="1270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50</a:t>
            </a:r>
          </a:p>
          <a:p>
            <a:pPr>
              <a:lnSpc>
                <a:spcPts val="1000"/>
              </a:lnSpc>
            </a:pPr>
            <a:endParaRPr lang="en-US" altLang="zh-CN" dirty="0"/>
          </a:p>
          <a:p>
            <a:pPr>
              <a:lnSpc>
                <a:spcPts val="1000"/>
              </a:lnSpc>
            </a:pPr>
            <a:endParaRPr lang="en-US" altLang="zh-CN" dirty="0"/>
          </a:p>
          <a:p>
            <a:pPr>
              <a:lnSpc>
                <a:spcPts val="1500"/>
              </a:lnSpc>
              <a:tabLst>
                <a:tab pos="63500" algn="l"/>
                <a:tab pos="1270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0</a:t>
            </a:r>
          </a:p>
        </p:txBody>
      </p:sp>
      <p:sp>
        <p:nvSpPr>
          <p:cNvPr id="38" name="TextBox 1"/>
          <p:cNvSpPr txBox="1"/>
          <p:nvPr/>
        </p:nvSpPr>
        <p:spPr>
          <a:xfrm>
            <a:off x="2159000" y="2400300"/>
            <a:ext cx="5600700" cy="533400"/>
          </a:xfrm>
          <a:prstGeom prst="rect">
            <a:avLst/>
          </a:prstGeom>
          <a:noFill/>
        </p:spPr>
        <p:txBody>
          <a:bodyPr wrap="none" lIns="0" tIns="0" rIns="0" rtlCol="0">
            <a:spAutoFit/>
          </a:bodyPr>
          <a:lstStyle/>
          <a:p>
            <a:pPr>
              <a:lnSpc>
                <a:spcPts val="1100"/>
              </a:lnSpc>
              <a:tabLst>
                <a:tab pos="5270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8.00%</a:t>
            </a:r>
          </a:p>
          <a:p>
            <a:pPr>
              <a:lnSpc>
                <a:spcPts val="1500"/>
              </a:lnSpc>
              <a:tabLst>
                <a:tab pos="5270500" algn="l"/>
              </a:tabLst>
            </a:pPr>
            <a:r>
              <a:rPr lang="en-US" altLang="zh-CN" sz="900" dirty="0">
                <a:solidFill>
                  <a:srgbClr val="000000"/>
                </a:solidFill>
                <a:latin typeface="微软雅黑" panose="020B0503020204020204" pitchFamily="18" charset="-122"/>
                <a:cs typeface="微软雅黑" panose="020B0503020204020204" pitchFamily="18" charset="-122"/>
              </a:rPr>
              <a:t>150</a:t>
            </a:r>
          </a:p>
          <a:p>
            <a:pPr>
              <a:lnSpc>
                <a:spcPts val="1500"/>
              </a:lnSpc>
              <a:tabLst>
                <a:tab pos="5270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6.00%</a:t>
            </a:r>
          </a:p>
        </p:txBody>
      </p:sp>
      <p:sp>
        <p:nvSpPr>
          <p:cNvPr id="39" name="TextBox 1"/>
          <p:cNvSpPr txBox="1"/>
          <p:nvPr/>
        </p:nvSpPr>
        <p:spPr>
          <a:xfrm>
            <a:off x="2540000" y="41021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福田区</a:t>
            </a:r>
          </a:p>
        </p:txBody>
      </p:sp>
      <p:sp>
        <p:nvSpPr>
          <p:cNvPr id="40" name="TextBox 1"/>
          <p:cNvSpPr txBox="1"/>
          <p:nvPr/>
        </p:nvSpPr>
        <p:spPr>
          <a:xfrm>
            <a:off x="3022600" y="41021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罗湖区</a:t>
            </a:r>
          </a:p>
        </p:txBody>
      </p:sp>
      <p:sp>
        <p:nvSpPr>
          <p:cNvPr id="41" name="TextBox 1"/>
          <p:cNvSpPr txBox="1"/>
          <p:nvPr/>
        </p:nvSpPr>
        <p:spPr>
          <a:xfrm>
            <a:off x="3492500" y="41021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南山区</a:t>
            </a:r>
          </a:p>
        </p:txBody>
      </p:sp>
      <p:sp>
        <p:nvSpPr>
          <p:cNvPr id="42" name="TextBox 1"/>
          <p:cNvSpPr txBox="1"/>
          <p:nvPr/>
        </p:nvSpPr>
        <p:spPr>
          <a:xfrm>
            <a:off x="4000500" y="41021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盐田区</a:t>
            </a:r>
          </a:p>
        </p:txBody>
      </p:sp>
      <p:sp>
        <p:nvSpPr>
          <p:cNvPr id="43" name="TextBox 1"/>
          <p:cNvSpPr txBox="1"/>
          <p:nvPr/>
        </p:nvSpPr>
        <p:spPr>
          <a:xfrm>
            <a:off x="4483100" y="41021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宝安区</a:t>
            </a:r>
          </a:p>
        </p:txBody>
      </p:sp>
      <p:sp>
        <p:nvSpPr>
          <p:cNvPr id="44" name="TextBox 1"/>
          <p:cNvSpPr txBox="1"/>
          <p:nvPr/>
        </p:nvSpPr>
        <p:spPr>
          <a:xfrm>
            <a:off x="4965700" y="4102100"/>
            <a:ext cx="2324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龙岗区</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坪山新区</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光明新区</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龙华新区</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大鹏新区</a:t>
            </a:r>
          </a:p>
        </p:txBody>
      </p:sp>
      <p:sp>
        <p:nvSpPr>
          <p:cNvPr id="45" name="TextBox 1"/>
          <p:cNvSpPr txBox="1"/>
          <p:nvPr/>
        </p:nvSpPr>
        <p:spPr>
          <a:xfrm>
            <a:off x="3860800" y="1028700"/>
            <a:ext cx="23495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深圳市2012年年末各区常住人口数</a:t>
            </a:r>
          </a:p>
        </p:txBody>
      </p:sp>
      <p:sp>
        <p:nvSpPr>
          <p:cNvPr id="46" name="TextBox 1"/>
          <p:cNvSpPr txBox="1"/>
          <p:nvPr/>
        </p:nvSpPr>
        <p:spPr>
          <a:xfrm>
            <a:off x="2057400" y="990600"/>
            <a:ext cx="609600" cy="1308100"/>
          </a:xfrm>
          <a:prstGeom prst="rect">
            <a:avLst/>
          </a:prstGeom>
          <a:noFill/>
        </p:spPr>
        <p:txBody>
          <a:bodyPr wrap="none" lIns="0" tIns="0" rIns="0" rtlCol="0">
            <a:spAutoFit/>
          </a:bodyPr>
          <a:lstStyle/>
          <a:p>
            <a:pPr>
              <a:lnSpc>
                <a:spcPts val="1500"/>
              </a:lnSpc>
              <a:tabLst>
                <a:tab pos="101600" algn="l"/>
              </a:tabLst>
            </a:pPr>
            <a:r>
              <a:rPr lang="en-US" altLang="zh-CN" sz="1200" dirty="0">
                <a:solidFill>
                  <a:srgbClr val="000000"/>
                </a:solidFill>
                <a:latin typeface="微软雅黑" panose="020B0503020204020204" pitchFamily="18" charset="-122"/>
                <a:cs typeface="微软雅黑" panose="020B0503020204020204" pitchFamily="18" charset="-122"/>
              </a:rPr>
              <a:t>（万人）</a:t>
            </a:r>
          </a:p>
          <a:p>
            <a:pPr>
              <a:lnSpc>
                <a:spcPts val="1700"/>
              </a:lnSpc>
              <a:tabLst>
                <a:tab pos="1016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300</a:t>
            </a:r>
          </a:p>
          <a:p>
            <a:pPr>
              <a:lnSpc>
                <a:spcPts val="1000"/>
              </a:lnSpc>
            </a:pPr>
            <a:endParaRPr lang="en-US" altLang="zh-CN" dirty="0"/>
          </a:p>
          <a:p>
            <a:pPr>
              <a:lnSpc>
                <a:spcPts val="1000"/>
              </a:lnSpc>
            </a:pPr>
            <a:endParaRPr lang="en-US" altLang="zh-CN" dirty="0"/>
          </a:p>
          <a:p>
            <a:pPr>
              <a:lnSpc>
                <a:spcPts val="1500"/>
              </a:lnSpc>
              <a:tabLst>
                <a:tab pos="1016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250</a:t>
            </a:r>
          </a:p>
          <a:p>
            <a:pPr>
              <a:lnSpc>
                <a:spcPts val="1000"/>
              </a:lnSpc>
            </a:pPr>
            <a:endParaRPr lang="en-US" altLang="zh-CN" dirty="0"/>
          </a:p>
          <a:p>
            <a:pPr>
              <a:lnSpc>
                <a:spcPts val="1000"/>
              </a:lnSpc>
            </a:pPr>
            <a:endParaRPr lang="en-US" altLang="zh-CN" dirty="0"/>
          </a:p>
          <a:p>
            <a:pPr>
              <a:lnSpc>
                <a:spcPts val="1500"/>
              </a:lnSpc>
              <a:tabLst>
                <a:tab pos="1016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200</a:t>
            </a:r>
          </a:p>
        </p:txBody>
      </p:sp>
      <p:sp>
        <p:nvSpPr>
          <p:cNvPr id="47" name="TextBox 1"/>
          <p:cNvSpPr txBox="1"/>
          <p:nvPr/>
        </p:nvSpPr>
        <p:spPr>
          <a:xfrm>
            <a:off x="1079500" y="4572000"/>
            <a:ext cx="7797800" cy="18542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深圳非户籍人口主要集中于宝安、龙岗、龙华新区三个区，户籍人口以南山区增长最快。</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人口迁移的规律之一是“人随房走”。目前优质土地开发绝大部分集中在南山、宝安、龙岗等区，在传统的商业旺</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区罗湖区、福田区内几乎饱和，在土地资源有限的制约下，居住人口向西及特区外迁移成为必然。特区建设已经经</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历三十年，当年的年轻人步入成熟的中老年，且大都具有较强的购房能力，为寻求更好的居住、生活、就读、就医</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等环境，进入跨区购房，形成市内人口的跨区域流动。</a:t>
            </a:r>
            <a:r>
              <a:rPr lang="en-US" altLang="zh-CN" sz="1200" b="1" dirty="0">
                <a:solidFill>
                  <a:srgbClr val="000000"/>
                </a:solidFill>
                <a:latin typeface="微软雅黑" panose="020B0503020204020204" pitchFamily="18" charset="-122"/>
                <a:cs typeface="微软雅黑" panose="020B0503020204020204" pitchFamily="18" charset="-122"/>
              </a:rPr>
              <a:t>而随着深圳特区范围的扩大至全市，城市建设步伐推进，跨</a:t>
            </a:r>
          </a:p>
          <a:p>
            <a:pPr>
              <a:lnSpc>
                <a:spcPts val="1800"/>
              </a:lnSpc>
              <a:tabLst>
                <a:tab pos="177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区人口流动趋势将更为明显。</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数据显示，南山区2012年的户籍人口增长率远远高于深圳其他区域，</a:t>
            </a:r>
            <a:r>
              <a:rPr lang="en-US" altLang="zh-CN" sz="1200" b="1" dirty="0">
                <a:solidFill>
                  <a:srgbClr val="000000"/>
                </a:solidFill>
                <a:latin typeface="微软雅黑" panose="020B0503020204020204" pitchFamily="18" charset="-122"/>
                <a:cs typeface="微软雅黑" panose="020B0503020204020204" pitchFamily="18" charset="-122"/>
              </a:rPr>
              <a:t>从侧面反映出南山区的房地产市场、商业配</a:t>
            </a:r>
          </a:p>
          <a:p>
            <a:pPr>
              <a:lnSpc>
                <a:spcPts val="1800"/>
              </a:lnSpc>
              <a:tabLst>
                <a:tab pos="177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套及其他设施都非常有吸引力，吸引了不少居民前来南山区购房安居。城市人口导入将促进南山区消费需求更加旺</a:t>
            </a:r>
          </a:p>
        </p:txBody>
      </p:sp>
      <p:sp>
        <p:nvSpPr>
          <p:cNvPr id="48" name="TextBox 1"/>
          <p:cNvSpPr txBox="1"/>
          <p:nvPr/>
        </p:nvSpPr>
        <p:spPr>
          <a:xfrm>
            <a:off x="1016000" y="6413500"/>
            <a:ext cx="660400" cy="381000"/>
          </a:xfrm>
          <a:prstGeom prst="rect">
            <a:avLst/>
          </a:prstGeom>
          <a:noFill/>
        </p:spPr>
        <p:txBody>
          <a:bodyPr wrap="none" lIns="0" tIns="0" rIns="0" rtlCol="0">
            <a:spAutoFit/>
          </a:bodyPr>
          <a:lstStyle/>
          <a:p>
            <a:pPr>
              <a:lnSpc>
                <a:spcPts val="1500"/>
              </a:lnSpc>
              <a:tabLst>
                <a:tab pos="241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盛。</a:t>
            </a:r>
          </a:p>
          <a:p>
            <a:pPr>
              <a:lnSpc>
                <a:spcPts val="1500"/>
              </a:lnSpc>
              <a:tabLst>
                <a:tab pos="241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a:t>
            </a:r>
          </a:p>
        </p:txBody>
      </p:sp>
      <p:sp>
        <p:nvSpPr>
          <p:cNvPr id="49" name="TextBox 1"/>
          <p:cNvSpPr txBox="1"/>
          <p:nvPr/>
        </p:nvSpPr>
        <p:spPr>
          <a:xfrm>
            <a:off x="4724400" y="152400"/>
            <a:ext cx="3949700" cy="787400"/>
          </a:xfrm>
          <a:prstGeom prst="rect">
            <a:avLst/>
          </a:prstGeom>
          <a:noFill/>
        </p:spPr>
        <p:txBody>
          <a:bodyPr wrap="none" lIns="0" tIns="0" rIns="0" rtlCol="0">
            <a:spAutoFit/>
          </a:bodyPr>
          <a:lstStyle/>
          <a:p>
            <a:pPr>
              <a:lnSpc>
                <a:spcPts val="2700"/>
              </a:lnSpc>
              <a:tabLst>
                <a:tab pos="7620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深圳市宏观环境研究</a:t>
            </a:r>
          </a:p>
          <a:p>
            <a:pPr>
              <a:lnSpc>
                <a:spcPts val="1000"/>
              </a:lnSpc>
            </a:pPr>
            <a:endParaRPr lang="en-US" altLang="zh-CN" dirty="0"/>
          </a:p>
          <a:p>
            <a:pPr>
              <a:lnSpc>
                <a:spcPts val="2400"/>
              </a:lnSpc>
              <a:tabLst>
                <a:tab pos="762000" algn="l"/>
              </a:tabLst>
            </a:pPr>
            <a:r>
              <a:rPr lang="en-US" altLang="zh-CN" sz="1800" b="1" dirty="0">
                <a:solidFill>
                  <a:srgbClr val="0000FF"/>
                </a:solidFill>
                <a:latin typeface="微软雅黑" panose="020B0503020204020204" pitchFamily="18" charset="-122"/>
                <a:cs typeface="微软雅黑" panose="020B0503020204020204" pitchFamily="18" charset="-122"/>
              </a:rPr>
              <a:t>城市人口西迁，促进区域消费需求旺盛</a:t>
            </a:r>
          </a:p>
        </p:txBody>
      </p:sp>
      <p:sp>
        <p:nvSpPr>
          <p:cNvPr id="50" name="TextBox 1"/>
          <p:cNvSpPr txBox="1"/>
          <p:nvPr/>
        </p:nvSpPr>
        <p:spPr>
          <a:xfrm>
            <a:off x="6718300" y="6515100"/>
            <a:ext cx="1384300" cy="165100"/>
          </a:xfrm>
          <a:prstGeom prst="rect">
            <a:avLst/>
          </a:prstGeom>
          <a:noFill/>
        </p:spPr>
        <p:txBody>
          <a:bodyPr wrap="none" lIns="0" tIns="0" rIns="0" rtlCol="0">
            <a:spAutoFit/>
          </a:bodyPr>
          <a:lstStyle/>
          <a:p>
            <a:pPr>
              <a:lnSpc>
                <a:spcPts val="1300"/>
              </a:lnSpc>
            </a:pPr>
            <a:r>
              <a:rPr lang="en-US" altLang="zh-CN" sz="1050" dirty="0">
                <a:solidFill>
                  <a:srgbClr val="000000"/>
                </a:solidFill>
                <a:latin typeface="微软雅黑" panose="020B0503020204020204" pitchFamily="18" charset="-122"/>
                <a:cs typeface="微软雅黑" panose="020B0503020204020204" pitchFamily="18" charset="-122"/>
              </a:rPr>
              <a:t>资料来源：深圳市统计局</a:t>
            </a: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682495" y="2822448"/>
            <a:ext cx="4498847" cy="3372611"/>
          </a:xfrm>
          <a:custGeom>
            <a:avLst/>
            <a:gdLst>
              <a:gd name="connsiteX0" fmla="*/ 1635251 w 4498847"/>
              <a:gd name="connsiteY0" fmla="*/ 9905 h 3372611"/>
              <a:gd name="connsiteX1" fmla="*/ 1358264 w 4498847"/>
              <a:gd name="connsiteY1" fmla="*/ 573277 h 3372611"/>
              <a:gd name="connsiteX2" fmla="*/ 1321308 w 4498847"/>
              <a:gd name="connsiteY2" fmla="*/ 979677 h 3372611"/>
              <a:gd name="connsiteX3" fmla="*/ 887222 w 4498847"/>
              <a:gd name="connsiteY3" fmla="*/ 970533 h 3372611"/>
              <a:gd name="connsiteX4" fmla="*/ 231521 w 4498847"/>
              <a:gd name="connsiteY4" fmla="*/ 1229105 h 3372611"/>
              <a:gd name="connsiteX5" fmla="*/ 9905 w 4498847"/>
              <a:gd name="connsiteY5" fmla="*/ 2088133 h 3372611"/>
              <a:gd name="connsiteX6" fmla="*/ 868807 w 4498847"/>
              <a:gd name="connsiteY6" fmla="*/ 2457576 h 3372611"/>
              <a:gd name="connsiteX7" fmla="*/ 416305 w 4498847"/>
              <a:gd name="connsiteY7" fmla="*/ 3362705 h 3372611"/>
              <a:gd name="connsiteX8" fmla="*/ 1108836 w 4498847"/>
              <a:gd name="connsiteY8" fmla="*/ 3344227 h 3372611"/>
              <a:gd name="connsiteX9" fmla="*/ 1653794 w 4498847"/>
              <a:gd name="connsiteY9" fmla="*/ 2605277 h 3372611"/>
              <a:gd name="connsiteX10" fmla="*/ 3011297 w 4498847"/>
              <a:gd name="connsiteY10" fmla="*/ 2660776 h 3372611"/>
              <a:gd name="connsiteX11" fmla="*/ 3666998 w 4498847"/>
              <a:gd name="connsiteY11" fmla="*/ 2633091 h 3372611"/>
              <a:gd name="connsiteX12" fmla="*/ 4488942 w 4498847"/>
              <a:gd name="connsiteY12" fmla="*/ 1709419 h 3372611"/>
              <a:gd name="connsiteX13" fmla="*/ 3390011 w 4498847"/>
              <a:gd name="connsiteY13" fmla="*/ 813435 h 3372611"/>
              <a:gd name="connsiteX14" fmla="*/ 1635251 w 4498847"/>
              <a:gd name="connsiteY14" fmla="*/ 9905 h 33726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Lst>
            <a:rect l="l" t="t" r="r" b="b"/>
            <a:pathLst>
              <a:path w="4498847" h="3372611">
                <a:moveTo>
                  <a:pt x="1635251" y="9905"/>
                </a:moveTo>
                <a:lnTo>
                  <a:pt x="1358264" y="573277"/>
                </a:lnTo>
                <a:lnTo>
                  <a:pt x="1321308" y="979677"/>
                </a:lnTo>
                <a:lnTo>
                  <a:pt x="887222" y="970533"/>
                </a:lnTo>
                <a:lnTo>
                  <a:pt x="231521" y="1229105"/>
                </a:lnTo>
                <a:lnTo>
                  <a:pt x="9905" y="2088133"/>
                </a:lnTo>
                <a:lnTo>
                  <a:pt x="868807" y="2457576"/>
                </a:lnTo>
                <a:lnTo>
                  <a:pt x="416305" y="3362705"/>
                </a:lnTo>
                <a:lnTo>
                  <a:pt x="1108836" y="3344227"/>
                </a:lnTo>
                <a:lnTo>
                  <a:pt x="1653794" y="2605277"/>
                </a:lnTo>
                <a:lnTo>
                  <a:pt x="3011297" y="2660776"/>
                </a:lnTo>
                <a:lnTo>
                  <a:pt x="3666998" y="2633091"/>
                </a:lnTo>
                <a:lnTo>
                  <a:pt x="4488942" y="1709419"/>
                </a:lnTo>
                <a:lnTo>
                  <a:pt x="3390011" y="813435"/>
                </a:lnTo>
                <a:lnTo>
                  <a:pt x="1635251" y="9905"/>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953511" y="2526792"/>
            <a:ext cx="3456432" cy="2136647"/>
          </a:xfrm>
          <a:custGeom>
            <a:avLst/>
            <a:gdLst>
              <a:gd name="connsiteX0" fmla="*/ 38100 w 3456432"/>
              <a:gd name="connsiteY0" fmla="*/ 38100 h 2136647"/>
              <a:gd name="connsiteX1" fmla="*/ 389001 w 3456432"/>
              <a:gd name="connsiteY1" fmla="*/ 158241 h 2136647"/>
              <a:gd name="connsiteX2" fmla="*/ 998601 w 3456432"/>
              <a:gd name="connsiteY2" fmla="*/ 490854 h 2136647"/>
              <a:gd name="connsiteX3" fmla="*/ 1488059 w 3456432"/>
              <a:gd name="connsiteY3" fmla="*/ 712597 h 2136647"/>
              <a:gd name="connsiteX4" fmla="*/ 2199259 w 3456432"/>
              <a:gd name="connsiteY4" fmla="*/ 1054480 h 2136647"/>
              <a:gd name="connsiteX5" fmla="*/ 3418332 w 3456432"/>
              <a:gd name="connsiteY5" fmla="*/ 2098548 h 21366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3456432" h="2136647">
                <a:moveTo>
                  <a:pt x="38100" y="38100"/>
                </a:moveTo>
                <a:lnTo>
                  <a:pt x="389001" y="158241"/>
                </a:lnTo>
                <a:lnTo>
                  <a:pt x="998601" y="490854"/>
                </a:lnTo>
                <a:lnTo>
                  <a:pt x="1488059" y="712597"/>
                </a:lnTo>
                <a:lnTo>
                  <a:pt x="2199259" y="1054480"/>
                </a:lnTo>
                <a:lnTo>
                  <a:pt x="3418332" y="209854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3518915" y="3582923"/>
            <a:ext cx="1562100" cy="1755647"/>
          </a:xfrm>
          <a:custGeom>
            <a:avLst/>
            <a:gdLst>
              <a:gd name="connsiteX0" fmla="*/ 38100 w 1562100"/>
              <a:gd name="connsiteY0" fmla="*/ 1717547 h 1755647"/>
              <a:gd name="connsiteX1" fmla="*/ 465201 w 1562100"/>
              <a:gd name="connsiteY1" fmla="*/ 1143000 h 1755647"/>
              <a:gd name="connsiteX2" fmla="*/ 1177036 w 1562100"/>
              <a:gd name="connsiteY2" fmla="*/ 365125 h 1755647"/>
              <a:gd name="connsiteX3" fmla="*/ 1524000 w 1562100"/>
              <a:gd name="connsiteY3" fmla="*/ 38100 h 1755647"/>
            </a:gdLst>
            <a:ahLst/>
            <a:cxnLst>
              <a:cxn ang="0">
                <a:pos x="connsiteX0" y="connsiteY0"/>
              </a:cxn>
              <a:cxn ang="1">
                <a:pos x="connsiteX1" y="connsiteY1"/>
              </a:cxn>
              <a:cxn ang="2">
                <a:pos x="connsiteX2" y="connsiteY2"/>
              </a:cxn>
              <a:cxn ang="3">
                <a:pos x="connsiteX3" y="connsiteY3"/>
              </a:cxn>
            </a:cxnLst>
            <a:rect l="l" t="t" r="r" b="b"/>
            <a:pathLst>
              <a:path w="1562100" h="1755647">
                <a:moveTo>
                  <a:pt x="38100" y="1717547"/>
                </a:moveTo>
                <a:lnTo>
                  <a:pt x="465201" y="1143000"/>
                </a:lnTo>
                <a:lnTo>
                  <a:pt x="1177036" y="365125"/>
                </a:lnTo>
                <a:lnTo>
                  <a:pt x="1524000" y="38100"/>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3285744" y="3121151"/>
            <a:ext cx="851915" cy="1534668"/>
          </a:xfrm>
          <a:custGeom>
            <a:avLst/>
            <a:gdLst>
              <a:gd name="connsiteX0" fmla="*/ 813815 w 851915"/>
              <a:gd name="connsiteY0" fmla="*/ 38100 h 1534668"/>
              <a:gd name="connsiteX1" fmla="*/ 435228 w 851915"/>
              <a:gd name="connsiteY1" fmla="*/ 591947 h 1534668"/>
              <a:gd name="connsiteX2" fmla="*/ 38100 w 851915"/>
              <a:gd name="connsiteY2" fmla="*/ 1496568 h 1534668"/>
            </a:gdLst>
            <a:ahLst/>
            <a:cxnLst>
              <a:cxn ang="0">
                <a:pos x="connsiteX0" y="connsiteY0"/>
              </a:cxn>
              <a:cxn ang="1">
                <a:pos x="connsiteX1" y="connsiteY1"/>
              </a:cxn>
              <a:cxn ang="2">
                <a:pos x="connsiteX2" y="connsiteY2"/>
              </a:cxn>
            </a:cxnLst>
            <a:rect l="l" t="t" r="r" b="b"/>
            <a:pathLst>
              <a:path w="851915" h="1534668">
                <a:moveTo>
                  <a:pt x="813815" y="38100"/>
                </a:moveTo>
                <a:lnTo>
                  <a:pt x="435228" y="591947"/>
                </a:lnTo>
                <a:lnTo>
                  <a:pt x="38100" y="1496568"/>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4718303" y="3979164"/>
            <a:ext cx="851916" cy="899160"/>
          </a:xfrm>
          <a:custGeom>
            <a:avLst/>
            <a:gdLst>
              <a:gd name="connsiteX0" fmla="*/ 813816 w 851916"/>
              <a:gd name="connsiteY0" fmla="*/ 38100 h 899160"/>
              <a:gd name="connsiteX1" fmla="*/ 389001 w 851916"/>
              <a:gd name="connsiteY1" fmla="*/ 509651 h 899160"/>
              <a:gd name="connsiteX2" fmla="*/ 38100 w 851916"/>
              <a:gd name="connsiteY2" fmla="*/ 861059 h 899160"/>
            </a:gdLst>
            <a:ahLst/>
            <a:cxnLst>
              <a:cxn ang="0">
                <a:pos x="connsiteX0" y="connsiteY0"/>
              </a:cxn>
              <a:cxn ang="1">
                <a:pos x="connsiteX1" y="connsiteY1"/>
              </a:cxn>
              <a:cxn ang="2">
                <a:pos x="connsiteX2" y="connsiteY2"/>
              </a:cxn>
            </a:cxnLst>
            <a:rect l="l" t="t" r="r" b="b"/>
            <a:pathLst>
              <a:path w="851916" h="899160">
                <a:moveTo>
                  <a:pt x="813816" y="38100"/>
                </a:moveTo>
                <a:lnTo>
                  <a:pt x="389001" y="509651"/>
                </a:lnTo>
                <a:lnTo>
                  <a:pt x="38100" y="861059"/>
                </a:lnTo>
              </a:path>
            </a:pathLst>
          </a:custGeom>
          <a:ln w="762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842383" y="4585208"/>
            <a:ext cx="36322" cy="45592"/>
          </a:xfrm>
          <a:custGeom>
            <a:avLst/>
            <a:gdLst>
              <a:gd name="connsiteX0" fmla="*/ 0 w 36322"/>
              <a:gd name="connsiteY0" fmla="*/ 14351 h 45592"/>
              <a:gd name="connsiteX1" fmla="*/ 15113 w 36322"/>
              <a:gd name="connsiteY1" fmla="*/ 0 h 45592"/>
              <a:gd name="connsiteX2" fmla="*/ 25400 w 36322"/>
              <a:gd name="connsiteY2" fmla="*/ 10921 h 45592"/>
              <a:gd name="connsiteX3" fmla="*/ 34163 w 36322"/>
              <a:gd name="connsiteY3" fmla="*/ 22351 h 45592"/>
              <a:gd name="connsiteX4" fmla="*/ 36321 w 36322"/>
              <a:gd name="connsiteY4" fmla="*/ 33273 h 45592"/>
              <a:gd name="connsiteX5" fmla="*/ 32892 w 36322"/>
              <a:gd name="connsiteY5" fmla="*/ 45592 h 45592"/>
              <a:gd name="connsiteX6" fmla="*/ 24002 w 36322"/>
              <a:gd name="connsiteY6" fmla="*/ 42163 h 45592"/>
              <a:gd name="connsiteX7" fmla="*/ 26542 w 36322"/>
              <a:gd name="connsiteY7" fmla="*/ 31750 h 45592"/>
              <a:gd name="connsiteX8" fmla="*/ 21716 w 36322"/>
              <a:gd name="connsiteY8" fmla="*/ 22605 h 45592"/>
              <a:gd name="connsiteX9" fmla="*/ 14351 w 36322"/>
              <a:gd name="connsiteY9" fmla="*/ 29590 h 45592"/>
              <a:gd name="connsiteX10" fmla="*/ 0 w 36322"/>
              <a:gd name="connsiteY10" fmla="*/ 14351 h 455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6322" h="45592">
                <a:moveTo>
                  <a:pt x="0" y="14351"/>
                </a:moveTo>
                <a:lnTo>
                  <a:pt x="15113" y="0"/>
                </a:lnTo>
                <a:lnTo>
                  <a:pt x="25400" y="10921"/>
                </a:lnTo>
                <a:cubicBezTo>
                  <a:pt x="29590" y="15239"/>
                  <a:pt x="32511" y="19050"/>
                  <a:pt x="34163" y="22351"/>
                </a:cubicBezTo>
                <a:cubicBezTo>
                  <a:pt x="35813" y="25526"/>
                  <a:pt x="36576" y="29209"/>
                  <a:pt x="36321" y="33273"/>
                </a:cubicBezTo>
                <a:cubicBezTo>
                  <a:pt x="36195" y="37210"/>
                  <a:pt x="35051" y="41401"/>
                  <a:pt x="32892" y="45592"/>
                </a:cubicBezTo>
                <a:lnTo>
                  <a:pt x="24002" y="42163"/>
                </a:lnTo>
                <a:cubicBezTo>
                  <a:pt x="26034" y="38226"/>
                  <a:pt x="26923" y="34797"/>
                  <a:pt x="26542" y="31750"/>
                </a:cubicBezTo>
                <a:cubicBezTo>
                  <a:pt x="26161" y="28828"/>
                  <a:pt x="24510" y="25780"/>
                  <a:pt x="21716" y="22605"/>
                </a:cubicBezTo>
                <a:lnTo>
                  <a:pt x="14351" y="29590"/>
                </a:lnTo>
                <a:lnTo>
                  <a:pt x="0" y="14351"/>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121914" y="2919222"/>
            <a:ext cx="859535" cy="757427"/>
          </a:xfrm>
          <a:custGeom>
            <a:avLst/>
            <a:gdLst>
              <a:gd name="connsiteX0" fmla="*/ 286511 w 859535"/>
              <a:gd name="connsiteY0" fmla="*/ 0 h 757427"/>
              <a:gd name="connsiteX1" fmla="*/ 0 w 859535"/>
              <a:gd name="connsiteY1" fmla="*/ 360299 h 757427"/>
              <a:gd name="connsiteX2" fmla="*/ 101726 w 859535"/>
              <a:gd name="connsiteY2" fmla="*/ 535686 h 757427"/>
              <a:gd name="connsiteX3" fmla="*/ 517525 w 859535"/>
              <a:gd name="connsiteY3" fmla="*/ 757427 h 757427"/>
              <a:gd name="connsiteX4" fmla="*/ 554482 w 859535"/>
              <a:gd name="connsiteY4" fmla="*/ 757427 h 757427"/>
              <a:gd name="connsiteX5" fmla="*/ 859535 w 859535"/>
              <a:gd name="connsiteY5" fmla="*/ 286385 h 757427"/>
              <a:gd name="connsiteX6" fmla="*/ 286511 w 859535"/>
              <a:gd name="connsiteY6" fmla="*/ 0 h 7574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59535" h="757427">
                <a:moveTo>
                  <a:pt x="286511" y="0"/>
                </a:moveTo>
                <a:lnTo>
                  <a:pt x="0" y="360299"/>
                </a:lnTo>
                <a:lnTo>
                  <a:pt x="101726" y="535686"/>
                </a:lnTo>
                <a:lnTo>
                  <a:pt x="517525" y="757427"/>
                </a:lnTo>
                <a:lnTo>
                  <a:pt x="554482" y="757427"/>
                </a:lnTo>
                <a:lnTo>
                  <a:pt x="859535" y="286385"/>
                </a:lnTo>
                <a:lnTo>
                  <a:pt x="286511" y="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112008" y="2909316"/>
            <a:ext cx="879347" cy="777240"/>
          </a:xfrm>
          <a:custGeom>
            <a:avLst/>
            <a:gdLst>
              <a:gd name="connsiteX0" fmla="*/ 296417 w 879347"/>
              <a:gd name="connsiteY0" fmla="*/ 9905 h 777240"/>
              <a:gd name="connsiteX1" fmla="*/ 9905 w 879347"/>
              <a:gd name="connsiteY1" fmla="*/ 370205 h 777240"/>
              <a:gd name="connsiteX2" fmla="*/ 111632 w 879347"/>
              <a:gd name="connsiteY2" fmla="*/ 545592 h 777240"/>
              <a:gd name="connsiteX3" fmla="*/ 527430 w 879347"/>
              <a:gd name="connsiteY3" fmla="*/ 767333 h 777240"/>
              <a:gd name="connsiteX4" fmla="*/ 564388 w 879347"/>
              <a:gd name="connsiteY4" fmla="*/ 767333 h 777240"/>
              <a:gd name="connsiteX5" fmla="*/ 869441 w 879347"/>
              <a:gd name="connsiteY5" fmla="*/ 296291 h 777240"/>
              <a:gd name="connsiteX6" fmla="*/ 296417 w 879347"/>
              <a:gd name="connsiteY6" fmla="*/ 9905 h 7772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79347" h="777240">
                <a:moveTo>
                  <a:pt x="296417" y="9905"/>
                </a:moveTo>
                <a:lnTo>
                  <a:pt x="9905" y="370205"/>
                </a:lnTo>
                <a:lnTo>
                  <a:pt x="111632" y="545592"/>
                </a:lnTo>
                <a:lnTo>
                  <a:pt x="527430" y="767333"/>
                </a:lnTo>
                <a:lnTo>
                  <a:pt x="564388" y="767333"/>
                </a:lnTo>
                <a:lnTo>
                  <a:pt x="869441" y="296291"/>
                </a:lnTo>
                <a:lnTo>
                  <a:pt x="296417" y="9905"/>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862833" y="4645914"/>
            <a:ext cx="961644" cy="656844"/>
          </a:xfrm>
          <a:custGeom>
            <a:avLst/>
            <a:gdLst>
              <a:gd name="connsiteX0" fmla="*/ 249682 w 961644"/>
              <a:gd name="connsiteY0" fmla="*/ 46227 h 656844"/>
              <a:gd name="connsiteX1" fmla="*/ 0 w 961644"/>
              <a:gd name="connsiteY1" fmla="*/ 527303 h 656844"/>
              <a:gd name="connsiteX2" fmla="*/ 286639 w 961644"/>
              <a:gd name="connsiteY2" fmla="*/ 629030 h 656844"/>
              <a:gd name="connsiteX3" fmla="*/ 471550 w 961644"/>
              <a:gd name="connsiteY3" fmla="*/ 656844 h 656844"/>
              <a:gd name="connsiteX4" fmla="*/ 665733 w 961644"/>
              <a:gd name="connsiteY4" fmla="*/ 610615 h 656844"/>
              <a:gd name="connsiteX5" fmla="*/ 961644 w 961644"/>
              <a:gd name="connsiteY5" fmla="*/ 259079 h 656844"/>
              <a:gd name="connsiteX6" fmla="*/ 915416 w 961644"/>
              <a:gd name="connsiteY6" fmla="*/ 175767 h 656844"/>
              <a:gd name="connsiteX7" fmla="*/ 369823 w 961644"/>
              <a:gd name="connsiteY7" fmla="*/ 0 h 656844"/>
              <a:gd name="connsiteX8" fmla="*/ 249682 w 961644"/>
              <a:gd name="connsiteY8" fmla="*/ 46227 h 656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61644" h="656844">
                <a:moveTo>
                  <a:pt x="249682" y="46227"/>
                </a:moveTo>
                <a:lnTo>
                  <a:pt x="0" y="527303"/>
                </a:lnTo>
                <a:lnTo>
                  <a:pt x="286639" y="629030"/>
                </a:lnTo>
                <a:lnTo>
                  <a:pt x="471550" y="656844"/>
                </a:lnTo>
                <a:lnTo>
                  <a:pt x="665733" y="610615"/>
                </a:lnTo>
                <a:lnTo>
                  <a:pt x="961644" y="259079"/>
                </a:lnTo>
                <a:lnTo>
                  <a:pt x="915416" y="175767"/>
                </a:lnTo>
                <a:lnTo>
                  <a:pt x="369823" y="0"/>
                </a:lnTo>
                <a:lnTo>
                  <a:pt x="249682" y="462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852927" y="4636008"/>
            <a:ext cx="981456" cy="676656"/>
          </a:xfrm>
          <a:custGeom>
            <a:avLst/>
            <a:gdLst>
              <a:gd name="connsiteX0" fmla="*/ 259588 w 981456"/>
              <a:gd name="connsiteY0" fmla="*/ 56133 h 676656"/>
              <a:gd name="connsiteX1" fmla="*/ 9905 w 981456"/>
              <a:gd name="connsiteY1" fmla="*/ 537209 h 676656"/>
              <a:gd name="connsiteX2" fmla="*/ 296545 w 981456"/>
              <a:gd name="connsiteY2" fmla="*/ 638936 h 676656"/>
              <a:gd name="connsiteX3" fmla="*/ 481456 w 981456"/>
              <a:gd name="connsiteY3" fmla="*/ 666750 h 676656"/>
              <a:gd name="connsiteX4" fmla="*/ 675639 w 981456"/>
              <a:gd name="connsiteY4" fmla="*/ 620521 h 676656"/>
              <a:gd name="connsiteX5" fmla="*/ 971550 w 981456"/>
              <a:gd name="connsiteY5" fmla="*/ 268985 h 676656"/>
              <a:gd name="connsiteX6" fmla="*/ 925322 w 981456"/>
              <a:gd name="connsiteY6" fmla="*/ 185673 h 676656"/>
              <a:gd name="connsiteX7" fmla="*/ 379729 w 981456"/>
              <a:gd name="connsiteY7" fmla="*/ 9905 h 676656"/>
              <a:gd name="connsiteX8" fmla="*/ 259588 w 981456"/>
              <a:gd name="connsiteY8" fmla="*/ 56133 h 6766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981456" h="676656">
                <a:moveTo>
                  <a:pt x="259588" y="56133"/>
                </a:moveTo>
                <a:lnTo>
                  <a:pt x="9905" y="537209"/>
                </a:lnTo>
                <a:lnTo>
                  <a:pt x="296545" y="638936"/>
                </a:lnTo>
                <a:lnTo>
                  <a:pt x="481456" y="666750"/>
                </a:lnTo>
                <a:lnTo>
                  <a:pt x="675639" y="620521"/>
                </a:lnTo>
                <a:lnTo>
                  <a:pt x="971550" y="268985"/>
                </a:lnTo>
                <a:lnTo>
                  <a:pt x="925322" y="185673"/>
                </a:lnTo>
                <a:lnTo>
                  <a:pt x="379729" y="9905"/>
                </a:lnTo>
                <a:lnTo>
                  <a:pt x="259588" y="56133"/>
                </a:lnTo>
              </a:path>
            </a:pathLst>
          </a:custGeom>
          <a:solidFill>
            <a:srgbClr val="000000">
              <a:alpha val="0"/>
            </a:srgbClr>
          </a:solidFill>
          <a:ln w="25400">
            <a:solidFill>
              <a:srgbClr val="00B2DD">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4368852" y="3941588"/>
            <a:ext cx="1254659" cy="1275941"/>
          </a:xfrm>
          <a:custGeom>
            <a:avLst/>
            <a:gdLst>
              <a:gd name="connsiteX0" fmla="*/ 524584 w 1254659"/>
              <a:gd name="connsiteY0" fmla="*/ 537066 h 1275941"/>
              <a:gd name="connsiteX1" fmla="*/ 1236800 w 1254659"/>
              <a:gd name="connsiteY1" fmla="*/ 17255 h 1275941"/>
              <a:gd name="connsiteX2" fmla="*/ 730070 w 1254659"/>
              <a:gd name="connsiteY2" fmla="*/ 738869 h 1275941"/>
              <a:gd name="connsiteX3" fmla="*/ 17854 w 1254659"/>
              <a:gd name="connsiteY3" fmla="*/ 1258680 h 1275941"/>
              <a:gd name="connsiteX4" fmla="*/ 524584 w 1254659"/>
              <a:gd name="connsiteY4" fmla="*/ 537066 h 127594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54659" h="1275941">
                <a:moveTo>
                  <a:pt x="524584" y="537066"/>
                </a:moveTo>
                <a:cubicBezTo>
                  <a:pt x="861134" y="194293"/>
                  <a:pt x="1180031" y="-38497"/>
                  <a:pt x="1236800" y="17255"/>
                </a:cubicBezTo>
                <a:cubicBezTo>
                  <a:pt x="1293569" y="73008"/>
                  <a:pt x="1066747" y="396096"/>
                  <a:pt x="730070" y="738869"/>
                </a:cubicBezTo>
                <a:cubicBezTo>
                  <a:pt x="393520" y="1081769"/>
                  <a:pt x="74623" y="1314433"/>
                  <a:pt x="17854" y="1258680"/>
                </a:cubicBezTo>
                <a:cubicBezTo>
                  <a:pt x="-38914" y="1203054"/>
                  <a:pt x="188034" y="879966"/>
                  <a:pt x="524584" y="537066"/>
                </a:cubicBezTo>
              </a:path>
            </a:pathLst>
          </a:custGeom>
          <a:solidFill>
            <a:srgbClr val="000000">
              <a:alpha val="0"/>
            </a:srgbClr>
          </a:solidFill>
          <a:ln w="127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1676400"/>
            <a:ext cx="8013700" cy="4927600"/>
          </a:xfrm>
          <a:prstGeom prst="rect">
            <a:avLst/>
          </a:prstGeom>
          <a:noFill/>
        </p:spPr>
      </p:pic>
      <p:sp>
        <p:nvSpPr>
          <p:cNvPr id="18" name="TextBox 1"/>
          <p:cNvSpPr txBox="1"/>
          <p:nvPr/>
        </p:nvSpPr>
        <p:spPr>
          <a:xfrm>
            <a:off x="6604000" y="2019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9" name="TextBox 1"/>
          <p:cNvSpPr txBox="1"/>
          <p:nvPr/>
        </p:nvSpPr>
        <p:spPr>
          <a:xfrm>
            <a:off x="6832600" y="1930400"/>
            <a:ext cx="1993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Peter</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solidFill>
                  <a:srgbClr val="000000"/>
                </a:solidFill>
                <a:latin typeface="微软雅黑" panose="020B0503020204020204" pitchFamily="18" charset="-122"/>
                <a:cs typeface="微软雅黑" panose="020B0503020204020204" pitchFamily="18" charset="-122"/>
              </a:rPr>
              <a:t>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Lane是连接Liverpool</a:t>
            </a:r>
          </a:p>
        </p:txBody>
      </p:sp>
      <p:sp>
        <p:nvSpPr>
          <p:cNvPr id="20" name="TextBox 1"/>
          <p:cNvSpPr txBox="1"/>
          <p:nvPr/>
        </p:nvSpPr>
        <p:spPr>
          <a:xfrm>
            <a:off x="1016000" y="2362200"/>
            <a:ext cx="7810500" cy="4597400"/>
          </a:xfrm>
          <a:prstGeom prst="rect">
            <a:avLst/>
          </a:prstGeom>
          <a:noFill/>
        </p:spPr>
        <p:txBody>
          <a:bodyPr wrap="none" lIns="0" tIns="0" rIns="0" rtlCol="0">
            <a:spAutoFit/>
          </a:bodyPr>
          <a:lstStyle/>
          <a:p>
            <a:pPr>
              <a:lnSpc>
                <a:spcPts val="15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One与传统商业街Church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Street</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a:t>
            </a:r>
            <a:r>
              <a:rPr lang="en-US" altLang="zh-CN" sz="1200" b="1" dirty="0">
                <a:solidFill>
                  <a:srgbClr val="000000"/>
                </a:solidFill>
                <a:latin typeface="微软雅黑" panose="020B0503020204020204" pitchFamily="18" charset="-122"/>
                <a:cs typeface="微软雅黑" panose="020B0503020204020204" pitchFamily="18" charset="-122"/>
              </a:rPr>
              <a:t>重要商业节点</a:t>
            </a:r>
            <a:r>
              <a:rPr lang="en-US" altLang="zh-CN" sz="1200" dirty="0">
                <a:solidFill>
                  <a:srgbClr val="000000"/>
                </a:solidFill>
                <a:latin typeface="微软雅黑" panose="020B0503020204020204" pitchFamily="18" charset="-122"/>
                <a:cs typeface="微软雅黑" panose="020B0503020204020204" pitchFamily="18" charset="-122"/>
              </a:rPr>
              <a:t>，Peter</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solidFill>
                  <a:srgbClr val="000000"/>
                </a:solidFill>
                <a:latin typeface="微软雅黑" panose="020B0503020204020204" pitchFamily="18" charset="-122"/>
                <a:cs typeface="微软雅黑" panose="020B0503020204020204" pitchFamily="18" charset="-122"/>
              </a:rPr>
              <a:t>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Lane在</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档次上区别于人流集中的South</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和Paradise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St.，集中了</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众多英伦高级时装品牌，包括Ted</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Baker，</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Karen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Millen，Jaeger</a:t>
            </a:r>
          </a:p>
          <a:p>
            <a:pPr>
              <a:lnSpc>
                <a:spcPts val="2100"/>
              </a:lnSpc>
              <a:tabLst>
                <a:tab pos="558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55880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139</a:t>
            </a:r>
          </a:p>
        </p:txBody>
      </p:sp>
      <p:sp>
        <p:nvSpPr>
          <p:cNvPr id="21" name="TextBox 1"/>
          <p:cNvSpPr txBox="1"/>
          <p:nvPr/>
        </p:nvSpPr>
        <p:spPr>
          <a:xfrm>
            <a:off x="1346200" y="101600"/>
            <a:ext cx="7340600" cy="1346200"/>
          </a:xfrm>
          <a:prstGeom prst="rect">
            <a:avLst/>
          </a:prstGeom>
          <a:noFill/>
        </p:spPr>
        <p:txBody>
          <a:bodyPr wrap="none" lIns="0" tIns="0" rIns="0" rtlCol="0">
            <a:spAutoFit/>
          </a:bodyPr>
          <a:lstStyle/>
          <a:p>
            <a:pPr>
              <a:lnSpc>
                <a:spcPts val="3600"/>
              </a:lnSpc>
              <a:tabLst>
                <a:tab pos="48387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2800"/>
              </a:lnSpc>
              <a:tabLst>
                <a:tab pos="4838700" algn="l"/>
              </a:tabLst>
            </a:pPr>
            <a:r>
              <a:rPr lang="en-US" altLang="zh-CN" sz="1800" dirty="0">
                <a:solidFill>
                  <a:srgbClr val="000000"/>
                </a:solidFill>
                <a:latin typeface="微软雅黑" panose="020B0503020204020204" pitchFamily="18" charset="-122"/>
                <a:cs typeface="微软雅黑" panose="020B0503020204020204" pitchFamily="18" charset="-122"/>
              </a:rPr>
              <a:t>业态布局</a:t>
            </a:r>
          </a:p>
          <a:p>
            <a:pPr>
              <a:lnSpc>
                <a:spcPts val="1000"/>
              </a:lnSpc>
            </a:pPr>
            <a:endParaRPr lang="en-US" altLang="zh-CN" dirty="0"/>
          </a:p>
          <a:p>
            <a:pPr>
              <a:lnSpc>
                <a:spcPts val="2100"/>
              </a:lnSpc>
              <a:tabLst>
                <a:tab pos="4838700" algn="l"/>
              </a:tabLst>
            </a:pPr>
            <a:r>
              <a:rPr lang="en-US" altLang="zh-CN" sz="1595" dirty="0">
                <a:solidFill>
                  <a:srgbClr val="000000"/>
                </a:solidFill>
                <a:latin typeface="微软雅黑" panose="020B0503020204020204" pitchFamily="18" charset="-122"/>
                <a:cs typeface="微软雅黑" panose="020B0503020204020204" pitchFamily="18" charset="-122"/>
              </a:rPr>
              <a:t>-Peter</a:t>
            </a: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solidFill>
                  <a:srgbClr val="000000"/>
                </a:solidFill>
                <a:latin typeface="微软雅黑" panose="020B0503020204020204" pitchFamily="18" charset="-122"/>
                <a:cs typeface="微软雅黑" panose="020B0503020204020204" pitchFamily="18" charset="-122"/>
              </a:rPr>
              <a:t>s</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Lane</a:t>
            </a: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524500" y="1117600"/>
            <a:ext cx="3238500" cy="21082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5499100" y="3403600"/>
            <a:ext cx="3276600" cy="2692400"/>
          </a:xfrm>
          <a:prstGeom prst="rect">
            <a:avLst/>
          </a:prstGeom>
          <a:noFill/>
        </p:spPr>
      </p:pic>
      <p:sp>
        <p:nvSpPr>
          <p:cNvPr id="8" name="TextBox 1"/>
          <p:cNvSpPr txBox="1"/>
          <p:nvPr/>
        </p:nvSpPr>
        <p:spPr>
          <a:xfrm>
            <a:off x="1130300" y="17399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9" name="TextBox 1"/>
          <p:cNvSpPr txBox="1"/>
          <p:nvPr/>
        </p:nvSpPr>
        <p:spPr>
          <a:xfrm>
            <a:off x="1358900" y="1651000"/>
            <a:ext cx="3759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Liverpool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One的成功很大程度上得益于开发商在项目规</a:t>
            </a:r>
          </a:p>
        </p:txBody>
      </p:sp>
      <p:sp>
        <p:nvSpPr>
          <p:cNvPr id="10" name="TextBox 1"/>
          <p:cNvSpPr txBox="1"/>
          <p:nvPr/>
        </p:nvSpPr>
        <p:spPr>
          <a:xfrm>
            <a:off x="1130300" y="1943100"/>
            <a:ext cx="4114800" cy="7366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划阶段的</a:t>
            </a:r>
            <a:r>
              <a:rPr lang="en-US" altLang="zh-CN" sz="1200" b="1" dirty="0">
                <a:solidFill>
                  <a:srgbClr val="000000"/>
                </a:solidFill>
                <a:latin typeface="微软雅黑" panose="020B0503020204020204" pitchFamily="18" charset="-122"/>
                <a:cs typeface="微软雅黑" panose="020B0503020204020204" pitchFamily="18" charset="-122"/>
              </a:rPr>
              <a:t>系统性和前瞻性</a:t>
            </a:r>
            <a:r>
              <a:rPr lang="en-US" altLang="zh-CN" sz="1200" dirty="0">
                <a:solidFill>
                  <a:srgbClr val="000000"/>
                </a:solidFill>
                <a:latin typeface="微软雅黑" panose="020B0503020204020204" pitchFamily="18" charset="-122"/>
                <a:cs typeface="微软雅黑" panose="020B0503020204020204" pitchFamily="18" charset="-122"/>
              </a:rPr>
              <a:t>，包括</a:t>
            </a:r>
            <a:r>
              <a:rPr lang="en-US" altLang="zh-CN" sz="1200" b="1" dirty="0">
                <a:solidFill>
                  <a:srgbClr val="000000"/>
                </a:solidFill>
                <a:latin typeface="微软雅黑" panose="020B0503020204020204" pitchFamily="18" charset="-122"/>
                <a:cs typeface="微软雅黑" panose="020B0503020204020204" pitchFamily="18" charset="-122"/>
              </a:rPr>
              <a:t>与原主要商业街的衔接，公共</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交通节点的布局、商业与公园的互动以及主力店的排布等</a:t>
            </a:r>
            <a:r>
              <a:rPr lang="en-US" altLang="zh-CN" sz="1200" dirty="0">
                <a:solidFill>
                  <a:srgbClr val="000000"/>
                </a:solidFill>
                <a:latin typeface="微软雅黑" panose="020B0503020204020204" pitchFamily="18" charset="-122"/>
                <a:cs typeface="微软雅黑" panose="020B0503020204020204" pitchFamily="18" charset="-122"/>
              </a:rPr>
              <a:t>，都</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体现了开发商整体性的规划理念。</a:t>
            </a:r>
          </a:p>
        </p:txBody>
      </p:sp>
      <p:sp>
        <p:nvSpPr>
          <p:cNvPr id="11" name="TextBox 1"/>
          <p:cNvSpPr txBox="1"/>
          <p:nvPr/>
        </p:nvSpPr>
        <p:spPr>
          <a:xfrm>
            <a:off x="1130300" y="28829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2" name="TextBox 1"/>
          <p:cNvSpPr txBox="1"/>
          <p:nvPr/>
        </p:nvSpPr>
        <p:spPr>
          <a:xfrm>
            <a:off x="1358900" y="2794000"/>
            <a:ext cx="3810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大涌项目商业体量较大，且分布在不同地块，容易造成不</a:t>
            </a:r>
          </a:p>
        </p:txBody>
      </p:sp>
      <p:sp>
        <p:nvSpPr>
          <p:cNvPr id="13" name="TextBox 1"/>
          <p:cNvSpPr txBox="1"/>
          <p:nvPr/>
        </p:nvSpPr>
        <p:spPr>
          <a:xfrm>
            <a:off x="1130300" y="3098800"/>
            <a:ext cx="4114800" cy="1016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同板块人流的不平衡。在整体平面设计上需要</a:t>
            </a:r>
            <a:r>
              <a:rPr lang="en-US" altLang="zh-CN" sz="1200" b="1" dirty="0">
                <a:solidFill>
                  <a:srgbClr val="000000"/>
                </a:solidFill>
                <a:latin typeface="微软雅黑" panose="020B0503020204020204" pitchFamily="18" charset="-122"/>
                <a:cs typeface="微软雅黑" panose="020B0503020204020204" pitchFamily="18" charset="-122"/>
              </a:rPr>
              <a:t>综合考虑大涌地</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铁站等交通节点、周边居民/办公人群的人流方向、项目与公</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共开放空间的关系、主力店的布局等方面，</a:t>
            </a:r>
            <a:r>
              <a:rPr lang="en-US" altLang="zh-CN" sz="1200" dirty="0">
                <a:solidFill>
                  <a:srgbClr val="000000"/>
                </a:solidFill>
                <a:latin typeface="微软雅黑" panose="020B0503020204020204" pitchFamily="18" charset="-122"/>
                <a:cs typeface="微软雅黑" panose="020B0503020204020204" pitchFamily="18" charset="-122"/>
              </a:rPr>
              <a:t>更好地将来自不同</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方向的人流导入项目之中。</a:t>
            </a:r>
          </a:p>
        </p:txBody>
      </p:sp>
      <p:sp>
        <p:nvSpPr>
          <p:cNvPr id="14" name="TextBox 1"/>
          <p:cNvSpPr txBox="1"/>
          <p:nvPr/>
        </p:nvSpPr>
        <p:spPr>
          <a:xfrm>
            <a:off x="1130300" y="4305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5" name="TextBox 1"/>
          <p:cNvSpPr txBox="1"/>
          <p:nvPr/>
        </p:nvSpPr>
        <p:spPr>
          <a:xfrm>
            <a:off x="1358900" y="4216400"/>
            <a:ext cx="3759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在业态和品牌布局上，Liverpool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One有</a:t>
            </a:r>
            <a:r>
              <a:rPr lang="en-US" altLang="zh-CN" sz="1200" b="1" dirty="0">
                <a:solidFill>
                  <a:srgbClr val="000000"/>
                </a:solidFill>
                <a:latin typeface="微软雅黑" panose="020B0503020204020204" pitchFamily="18" charset="-122"/>
                <a:cs typeface="微软雅黑" panose="020B0503020204020204" pitchFamily="18" charset="-122"/>
              </a:rPr>
              <a:t>针对性地在不同</a:t>
            </a:r>
          </a:p>
        </p:txBody>
      </p:sp>
      <p:sp>
        <p:nvSpPr>
          <p:cNvPr id="16" name="TextBox 1"/>
          <p:cNvSpPr txBox="1"/>
          <p:nvPr/>
        </p:nvSpPr>
        <p:spPr>
          <a:xfrm>
            <a:off x="1016000" y="4559300"/>
            <a:ext cx="4216400" cy="2311400"/>
          </a:xfrm>
          <a:prstGeom prst="rect">
            <a:avLst/>
          </a:prstGeom>
          <a:noFill/>
        </p:spPr>
        <p:txBody>
          <a:bodyPr wrap="none" lIns="0" tIns="0" rIns="0" rtlCol="0">
            <a:spAutoFit/>
          </a:bodyPr>
          <a:lstStyle/>
          <a:p>
            <a:pPr>
              <a:lnSpc>
                <a:spcPts val="1500"/>
              </a:lnSpc>
              <a:tabLst>
                <a:tab pos="114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板块形成定位的差异化</a:t>
            </a:r>
            <a:r>
              <a:rPr lang="en-US" altLang="zh-CN" sz="1200" dirty="0">
                <a:solidFill>
                  <a:srgbClr val="000000"/>
                </a:solidFill>
                <a:latin typeface="微软雅黑" panose="020B0503020204020204" pitchFamily="18" charset="-122"/>
                <a:cs typeface="微软雅黑" panose="020B0503020204020204" pitchFamily="18" charset="-122"/>
              </a:rPr>
              <a:t>，如在人流最为集中的South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John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a:t>
            </a:r>
          </a:p>
          <a:p>
            <a:pPr>
              <a:lnSpc>
                <a:spcPts val="2100"/>
              </a:lnSpc>
              <a:tabLst>
                <a:tab pos="11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以大众服饰及餐饮休闲为主题，在Paradise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St.引入Apple</a:t>
            </a:r>
          </a:p>
          <a:p>
            <a:pPr>
              <a:lnSpc>
                <a:spcPts val="2100"/>
              </a:lnSpc>
              <a:tabLst>
                <a:tab pos="11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Store等品牌注入潮流时尚的元素，而Peter‘s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Lane则定位为</a:t>
            </a:r>
          </a:p>
          <a:p>
            <a:pPr>
              <a:lnSpc>
                <a:spcPts val="2100"/>
              </a:lnSpc>
              <a:tabLst>
                <a:tab pos="11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中高端精品服饰品牌，满足不同目标客群的消费需求。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114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140</a:t>
            </a:r>
          </a:p>
        </p:txBody>
      </p:sp>
      <p:sp>
        <p:nvSpPr>
          <p:cNvPr id="17" name="TextBox 1"/>
          <p:cNvSpPr txBox="1"/>
          <p:nvPr/>
        </p:nvSpPr>
        <p:spPr>
          <a:xfrm>
            <a:off x="1130300" y="114300"/>
            <a:ext cx="7556500" cy="1460500"/>
          </a:xfrm>
          <a:prstGeom prst="rect">
            <a:avLst/>
          </a:prstGeom>
          <a:noFill/>
        </p:spPr>
        <p:txBody>
          <a:bodyPr wrap="none" lIns="0" tIns="0" rIns="0" rtlCol="0">
            <a:spAutoFit/>
          </a:bodyPr>
          <a:lstStyle/>
          <a:p>
            <a:pPr>
              <a:lnSpc>
                <a:spcPts val="3600"/>
              </a:lnSpc>
              <a:tabLst>
                <a:tab pos="50546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Liverpool</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微软雅黑" panose="020B0503020204020204" pitchFamily="18" charset="-122"/>
                <a:cs typeface="微软雅黑" panose="020B0503020204020204" pitchFamily="18" charset="-122"/>
              </a:rPr>
              <a:t>One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5054600" algn="l"/>
              </a:tabLst>
            </a:pPr>
            <a:r>
              <a:rPr lang="en-US" altLang="zh-CN" sz="1405" b="1" dirty="0">
                <a:solidFill>
                  <a:srgbClr val="000000"/>
                </a:solidFill>
                <a:latin typeface="微软雅黑" panose="020B0503020204020204" pitchFamily="18" charset="-122"/>
                <a:cs typeface="微软雅黑" panose="020B0503020204020204" pitchFamily="18" charset="-122"/>
              </a:rPr>
              <a:t>对大涌项目借鉴意义：</a:t>
            </a: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463796" y="2298192"/>
            <a:ext cx="4571999" cy="292607"/>
          </a:xfrm>
          <a:custGeom>
            <a:avLst/>
            <a:gdLst>
              <a:gd name="connsiteX0" fmla="*/ 0 w 4571999"/>
              <a:gd name="connsiteY0" fmla="*/ 292607 h 292607"/>
              <a:gd name="connsiteX1" fmla="*/ 4571999 w 4571999"/>
              <a:gd name="connsiteY1" fmla="*/ 292607 h 292607"/>
              <a:gd name="connsiteX2" fmla="*/ 4571999 w 4571999"/>
              <a:gd name="connsiteY2" fmla="*/ 0 h 292607"/>
              <a:gd name="connsiteX3" fmla="*/ 0 w 4571999"/>
              <a:gd name="connsiteY3" fmla="*/ 0 h 292607"/>
              <a:gd name="connsiteX4" fmla="*/ 0 w 4571999"/>
              <a:gd name="connsiteY4" fmla="*/ 292607 h 2926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1999" h="292607">
                <a:moveTo>
                  <a:pt x="0" y="292607"/>
                </a:moveTo>
                <a:lnTo>
                  <a:pt x="4571999" y="292607"/>
                </a:lnTo>
                <a:lnTo>
                  <a:pt x="4571999" y="0"/>
                </a:lnTo>
                <a:lnTo>
                  <a:pt x="0" y="0"/>
                </a:lnTo>
                <a:lnTo>
                  <a:pt x="0" y="292607"/>
                </a:lnTo>
              </a:path>
            </a:pathLst>
          </a:custGeom>
          <a:solidFill>
            <a:srgbClr val="0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74700" y="901700"/>
            <a:ext cx="3632200" cy="5054600"/>
          </a:xfrm>
          <a:prstGeom prst="rect">
            <a:avLst/>
          </a:prstGeom>
          <a:noFill/>
        </p:spPr>
      </p:pic>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141</a:t>
            </a:r>
          </a:p>
        </p:txBody>
      </p:sp>
      <p:sp>
        <p:nvSpPr>
          <p:cNvPr id="9" name="TextBox 1"/>
          <p:cNvSpPr txBox="1"/>
          <p:nvPr/>
        </p:nvSpPr>
        <p:spPr>
          <a:xfrm>
            <a:off x="4508500" y="1917700"/>
            <a:ext cx="952500" cy="304800"/>
          </a:xfrm>
          <a:prstGeom prst="rect">
            <a:avLst/>
          </a:prstGeom>
          <a:noFill/>
        </p:spPr>
        <p:txBody>
          <a:bodyPr wrap="none" lIns="0" tIns="0" rIns="0" rtlCol="0">
            <a:spAutoFit/>
          </a:bodyPr>
          <a:lstStyle/>
          <a:p>
            <a:pPr>
              <a:lnSpc>
                <a:spcPts val="2400"/>
              </a:lnSpc>
            </a:pPr>
            <a:r>
              <a:rPr lang="en-US" altLang="zh-CN" sz="1895" dirty="0">
                <a:solidFill>
                  <a:srgbClr val="000000"/>
                </a:solidFill>
                <a:latin typeface="微软雅黑" panose="020B0503020204020204" pitchFamily="18" charset="-122"/>
                <a:cs typeface="微软雅黑" panose="020B0503020204020204" pitchFamily="18" charset="-122"/>
              </a:rPr>
              <a:t>案例分析</a:t>
            </a:r>
          </a:p>
        </p:txBody>
      </p:sp>
      <p:sp>
        <p:nvSpPr>
          <p:cNvPr id="10" name="TextBox 1"/>
          <p:cNvSpPr txBox="1"/>
          <p:nvPr/>
        </p:nvSpPr>
        <p:spPr>
          <a:xfrm>
            <a:off x="4546600" y="2730500"/>
            <a:ext cx="23114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韩国首尔</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微软雅黑" panose="020B0503020204020204" pitchFamily="18" charset="-122"/>
                <a:cs typeface="微软雅黑" panose="020B0503020204020204" pitchFamily="18" charset="-122"/>
              </a:rPr>
              <a:t>D-Cube</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微软雅黑" panose="020B0503020204020204" pitchFamily="18" charset="-122"/>
                <a:cs typeface="微软雅黑" panose="020B0503020204020204" pitchFamily="18" charset="-122"/>
              </a:rPr>
              <a:t>City</a:t>
            </a: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01700" y="711200"/>
            <a:ext cx="3492500" cy="2730500"/>
          </a:xfrm>
          <a:prstGeom prst="rect">
            <a:avLst/>
          </a:prstGeom>
          <a:noFill/>
        </p:spPr>
      </p:pic>
      <p:pic>
        <p:nvPicPr>
          <p:cNvPr id="7" name="Picture 3">
            <a:hlinkClick r:id="rId3"/>
          </p:cNvPr>
          <p:cNvPicPr>
            <a:picLocks noChangeAspect="1" noChangeArrowheads="1"/>
          </p:cNvPicPr>
          <p:nvPr/>
        </p:nvPicPr>
        <p:blipFill>
          <a:blip r:embed="rId4"/>
          <a:srcRect/>
          <a:stretch>
            <a:fillRect/>
          </a:stretch>
        </p:blipFill>
        <p:spPr bwMode="auto">
          <a:xfrm>
            <a:off x="4432300" y="3276600"/>
            <a:ext cx="4673600" cy="3187700"/>
          </a:xfrm>
          <a:prstGeom prst="rect">
            <a:avLst/>
          </a:prstGeom>
          <a:noFill/>
        </p:spPr>
      </p:pic>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142</a:t>
            </a:r>
          </a:p>
        </p:txBody>
      </p:sp>
      <p:sp>
        <p:nvSpPr>
          <p:cNvPr id="9" name="TextBox 1"/>
          <p:cNvSpPr txBox="1"/>
          <p:nvPr/>
        </p:nvSpPr>
        <p:spPr>
          <a:xfrm>
            <a:off x="6756400" y="152400"/>
            <a:ext cx="2032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p:txBody>
      </p:sp>
      <p:sp>
        <p:nvSpPr>
          <p:cNvPr id="10" name="TextBox 1"/>
          <p:cNvSpPr txBox="1"/>
          <p:nvPr/>
        </p:nvSpPr>
        <p:spPr>
          <a:xfrm>
            <a:off x="990600" y="3619500"/>
            <a:ext cx="8890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项目描述：</a:t>
            </a:r>
          </a:p>
        </p:txBody>
      </p:sp>
      <p:sp>
        <p:nvSpPr>
          <p:cNvPr id="11" name="TextBox 1"/>
          <p:cNvSpPr txBox="1"/>
          <p:nvPr/>
        </p:nvSpPr>
        <p:spPr>
          <a:xfrm>
            <a:off x="5092700" y="1155700"/>
            <a:ext cx="2159000" cy="4953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开业时间：2011年8月26日</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所处商圈：新道林洞商圈</a:t>
            </a:r>
          </a:p>
        </p:txBody>
      </p:sp>
      <p:sp>
        <p:nvSpPr>
          <p:cNvPr id="12" name="TextBox 1"/>
          <p:cNvSpPr txBox="1"/>
          <p:nvPr/>
        </p:nvSpPr>
        <p:spPr>
          <a:xfrm>
            <a:off x="5092700" y="1701800"/>
            <a:ext cx="2806700" cy="7620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地址：韩国首尔市九老区京仁路662</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商业建筑面积：65,000平方米</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楼层分布：B2</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6F</a:t>
            </a:r>
          </a:p>
        </p:txBody>
      </p:sp>
      <p:sp>
        <p:nvSpPr>
          <p:cNvPr id="13" name="TextBox 1"/>
          <p:cNvSpPr txBox="1"/>
          <p:nvPr/>
        </p:nvSpPr>
        <p:spPr>
          <a:xfrm>
            <a:off x="5092700" y="2489200"/>
            <a:ext cx="26670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商业形式：主题公园式的购物中心</a:t>
            </a:r>
          </a:p>
        </p:txBody>
      </p:sp>
      <p:sp>
        <p:nvSpPr>
          <p:cNvPr id="14" name="TextBox 1"/>
          <p:cNvSpPr txBox="1"/>
          <p:nvPr/>
        </p:nvSpPr>
        <p:spPr>
          <a:xfrm>
            <a:off x="5702300" y="749300"/>
            <a:ext cx="13716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项目基本信息</a:t>
            </a:r>
          </a:p>
        </p:txBody>
      </p:sp>
      <p:sp>
        <p:nvSpPr>
          <p:cNvPr id="15" name="TextBox 1"/>
          <p:cNvSpPr txBox="1"/>
          <p:nvPr/>
        </p:nvSpPr>
        <p:spPr>
          <a:xfrm>
            <a:off x="1054100" y="4013200"/>
            <a:ext cx="3060700" cy="7366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City位于首尔的九老区新道林洞，</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由日本森大厦集团提供开发咨询服务，被誉</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为“首尔的六本木”。</a:t>
            </a:r>
          </a:p>
        </p:txBody>
      </p:sp>
      <p:sp>
        <p:nvSpPr>
          <p:cNvPr id="16" name="TextBox 1"/>
          <p:cNvSpPr txBox="1"/>
          <p:nvPr/>
        </p:nvSpPr>
        <p:spPr>
          <a:xfrm>
            <a:off x="1054100" y="4864100"/>
            <a:ext cx="3060700" cy="15621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City是集购物、餐饮、文化生活、</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休闲娱乐、公园为一体的一站式超大型复合</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式生活文化空间。拥有喜来登首尔D-Cube</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City酒店、舒适方便的D-Cube公寓和办公</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楼、座位数超过1,300的剧场等，此外还有</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1万多平方米的D-Cube公园。</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013961" y="3351021"/>
            <a:ext cx="1236472" cy="372364"/>
          </a:xfrm>
          <a:custGeom>
            <a:avLst/>
            <a:gdLst>
              <a:gd name="connsiteX0" fmla="*/ 6350 w 1236472"/>
              <a:gd name="connsiteY0" fmla="*/ 186182 h 372364"/>
              <a:gd name="connsiteX1" fmla="*/ 186182 w 1236472"/>
              <a:gd name="connsiteY1" fmla="*/ 6350 h 372364"/>
              <a:gd name="connsiteX2" fmla="*/ 186182 w 1236472"/>
              <a:gd name="connsiteY2" fmla="*/ 96266 h 372364"/>
              <a:gd name="connsiteX3" fmla="*/ 1230122 w 1236472"/>
              <a:gd name="connsiteY3" fmla="*/ 96266 h 372364"/>
              <a:gd name="connsiteX4" fmla="*/ 1230122 w 1236472"/>
              <a:gd name="connsiteY4" fmla="*/ 276098 h 372364"/>
              <a:gd name="connsiteX5" fmla="*/ 186182 w 1236472"/>
              <a:gd name="connsiteY5" fmla="*/ 276098 h 372364"/>
              <a:gd name="connsiteX6" fmla="*/ 186182 w 1236472"/>
              <a:gd name="connsiteY6" fmla="*/ 366014 h 372364"/>
              <a:gd name="connsiteX7" fmla="*/ 6350 w 1236472"/>
              <a:gd name="connsiteY7" fmla="*/ 186182 h 3723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236472" h="372364">
                <a:moveTo>
                  <a:pt x="6350" y="186182"/>
                </a:moveTo>
                <a:lnTo>
                  <a:pt x="186182" y="6350"/>
                </a:lnTo>
                <a:lnTo>
                  <a:pt x="186182" y="96266"/>
                </a:lnTo>
                <a:lnTo>
                  <a:pt x="1230122" y="96266"/>
                </a:lnTo>
                <a:lnTo>
                  <a:pt x="1230122" y="276098"/>
                </a:lnTo>
                <a:lnTo>
                  <a:pt x="186182" y="276098"/>
                </a:lnTo>
                <a:lnTo>
                  <a:pt x="186182" y="366014"/>
                </a:lnTo>
                <a:lnTo>
                  <a:pt x="6350" y="186182"/>
                </a:lnTo>
              </a:path>
            </a:pathLst>
          </a:custGeom>
          <a:solidFill>
            <a:srgbClr val="000000">
              <a:alpha val="0"/>
            </a:srgbClr>
          </a:solidFill>
          <a:ln w="12700">
            <a:solidFill>
              <a:srgbClr val="EC00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70000" y="3022600"/>
            <a:ext cx="2667000" cy="2146300"/>
          </a:xfrm>
          <a:prstGeom prst="rect">
            <a:avLst/>
          </a:prstGeom>
          <a:noFill/>
        </p:spPr>
      </p:pic>
      <p:pic>
        <p:nvPicPr>
          <p:cNvPr id="8" name="Picture 3"/>
          <p:cNvPicPr>
            <a:picLocks noChangeAspect="1" noChangeArrowheads="1"/>
          </p:cNvPicPr>
          <p:nvPr/>
        </p:nvPicPr>
        <p:blipFill>
          <a:blip r:embed="rId3"/>
          <a:srcRect/>
          <a:stretch>
            <a:fillRect/>
          </a:stretch>
        </p:blipFill>
        <p:spPr bwMode="auto">
          <a:xfrm>
            <a:off x="3962400" y="1257300"/>
            <a:ext cx="4432300" cy="33020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143</a:t>
            </a:r>
          </a:p>
        </p:txBody>
      </p:sp>
      <p:sp>
        <p:nvSpPr>
          <p:cNvPr id="10" name="TextBox 1"/>
          <p:cNvSpPr txBox="1"/>
          <p:nvPr/>
        </p:nvSpPr>
        <p:spPr>
          <a:xfrm>
            <a:off x="6756400" y="152400"/>
            <a:ext cx="2032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p:txBody>
      </p:sp>
      <p:sp>
        <p:nvSpPr>
          <p:cNvPr id="11" name="TextBox 1"/>
          <p:cNvSpPr txBox="1"/>
          <p:nvPr/>
        </p:nvSpPr>
        <p:spPr>
          <a:xfrm>
            <a:off x="990600" y="673100"/>
            <a:ext cx="9144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区位介绍</a:t>
            </a:r>
          </a:p>
        </p:txBody>
      </p:sp>
      <p:sp>
        <p:nvSpPr>
          <p:cNvPr id="12" name="TextBox 1"/>
          <p:cNvSpPr txBox="1"/>
          <p:nvPr/>
        </p:nvSpPr>
        <p:spPr>
          <a:xfrm>
            <a:off x="1054100" y="1244600"/>
            <a:ext cx="2768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位于首尔西南部的九老区</a:t>
            </a:r>
          </a:p>
        </p:txBody>
      </p:sp>
      <p:sp>
        <p:nvSpPr>
          <p:cNvPr id="13" name="TextBox 1"/>
          <p:cNvSpPr txBox="1"/>
          <p:nvPr/>
        </p:nvSpPr>
        <p:spPr>
          <a:xfrm>
            <a:off x="1231900" y="1549400"/>
            <a:ext cx="2590800" cy="12954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新道林洞。九老区位于汉城汉江的南</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面，周边有金浦国际空港、仁川港，是</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连接韩国主要铁道京釜线、京仁线和主</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要国道京仁、京水国道的交通要地，</a:t>
            </a:r>
            <a:r>
              <a:rPr lang="en-US" altLang="zh-CN" sz="1200" b="1" dirty="0">
                <a:solidFill>
                  <a:srgbClr val="000000"/>
                </a:solidFill>
                <a:latin typeface="微软雅黑" panose="020B0503020204020204" pitchFamily="18" charset="-122"/>
                <a:cs typeface="微软雅黑" panose="020B0503020204020204" pitchFamily="18" charset="-122"/>
              </a:rPr>
              <a:t>也</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是首尔传统的工业区。</a:t>
            </a:r>
          </a:p>
        </p:txBody>
      </p:sp>
      <p:sp>
        <p:nvSpPr>
          <p:cNvPr id="14" name="TextBox 1"/>
          <p:cNvSpPr txBox="1"/>
          <p:nvPr/>
        </p:nvSpPr>
        <p:spPr>
          <a:xfrm>
            <a:off x="1562100" y="5461000"/>
            <a:ext cx="6578600" cy="1016000"/>
          </a:xfrm>
          <a:prstGeom prst="rect">
            <a:avLst/>
          </a:prstGeom>
          <a:noFill/>
        </p:spPr>
        <p:txBody>
          <a:bodyPr wrap="none" lIns="0" tIns="0" rIns="0" rtlCol="0">
            <a:spAutoFit/>
          </a:bodyPr>
          <a:lstStyle/>
          <a:p>
            <a:pPr>
              <a:lnSpc>
                <a:spcPts val="1500"/>
              </a:lnSpc>
              <a:tabLst>
                <a:tab pos="165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City所在的新道林洞地区在过去30年都是开发商大成企业所拥有的一家大型煤炭加工</a:t>
            </a:r>
          </a:p>
          <a:p>
            <a:pPr>
              <a:lnSpc>
                <a:spcPts val="21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厂，为了纪念新道林洞地区的</a:t>
            </a:r>
            <a:r>
              <a:rPr lang="en-US" altLang="zh-CN" sz="1200" b="1" dirty="0">
                <a:solidFill>
                  <a:srgbClr val="000000"/>
                </a:solidFill>
                <a:latin typeface="微软雅黑" panose="020B0503020204020204" pitchFamily="18" charset="-122"/>
                <a:cs typeface="微软雅黑" panose="020B0503020204020204" pitchFamily="18" charset="-122"/>
              </a:rPr>
              <a:t>工业历史和现代环境艺术作品之间的多元文化联系</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a:t>
            </a:r>
          </a:p>
          <a:p>
            <a:pPr>
              <a:lnSpc>
                <a:spcPts val="21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被设计成为一个“</a:t>
            </a:r>
            <a:r>
              <a:rPr lang="en-US" altLang="zh-CN" sz="1200" b="1" dirty="0">
                <a:solidFill>
                  <a:srgbClr val="000000"/>
                </a:solidFill>
                <a:latin typeface="微软雅黑" panose="020B0503020204020204" pitchFamily="18" charset="-122"/>
                <a:cs typeface="微软雅黑" panose="020B0503020204020204" pitchFamily="18" charset="-122"/>
              </a:rPr>
              <a:t>自然与文化共存</a:t>
            </a:r>
            <a:r>
              <a:rPr lang="en-US" altLang="zh-CN" sz="1200" dirty="0">
                <a:solidFill>
                  <a:srgbClr val="000000"/>
                </a:solidFill>
                <a:latin typeface="微软雅黑" panose="020B0503020204020204" pitchFamily="18" charset="-122"/>
                <a:cs typeface="微软雅黑" panose="020B0503020204020204" pitchFamily="18" charset="-122"/>
              </a:rPr>
              <a:t>”的现代城市综合项目。为了将项目改造成生态绿色的城市综</a:t>
            </a:r>
          </a:p>
          <a:p>
            <a:pPr>
              <a:lnSpc>
                <a:spcPts val="21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合体及为市民提供便利和舒适的环境，大成公司向首尔政府捐赠了30%的空间以构建公共空间。</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00501" y="1554225"/>
            <a:ext cx="1236852" cy="724788"/>
          </a:xfrm>
          <a:custGeom>
            <a:avLst/>
            <a:gdLst>
              <a:gd name="connsiteX0" fmla="*/ 6350 w 1236852"/>
              <a:gd name="connsiteY0" fmla="*/ 718438 h 724788"/>
              <a:gd name="connsiteX1" fmla="*/ 1230502 w 1236852"/>
              <a:gd name="connsiteY1" fmla="*/ 6350 h 724788"/>
            </a:gdLst>
            <a:ahLst/>
            <a:cxnLst>
              <a:cxn ang="0">
                <a:pos x="connsiteX0" y="connsiteY0"/>
              </a:cxn>
              <a:cxn ang="1">
                <a:pos x="connsiteX1" y="connsiteY1"/>
              </a:cxn>
            </a:cxnLst>
            <a:rect l="l" t="t" r="r" b="b"/>
            <a:pathLst>
              <a:path w="1236852" h="724788">
                <a:moveTo>
                  <a:pt x="6350" y="718438"/>
                </a:moveTo>
                <a:lnTo>
                  <a:pt x="1230502"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5184394" y="2558542"/>
            <a:ext cx="1452880" cy="1452880"/>
          </a:xfrm>
          <a:custGeom>
            <a:avLst/>
            <a:gdLst>
              <a:gd name="connsiteX0" fmla="*/ 1446529 w 1452880"/>
              <a:gd name="connsiteY0" fmla="*/ 6350 h 1452880"/>
              <a:gd name="connsiteX1" fmla="*/ 6350 w 1452880"/>
              <a:gd name="connsiteY1" fmla="*/ 1446529 h 1452880"/>
            </a:gdLst>
            <a:ahLst/>
            <a:cxnLst>
              <a:cxn ang="0">
                <a:pos x="connsiteX0" y="connsiteY0"/>
              </a:cxn>
              <a:cxn ang="1">
                <a:pos x="connsiteX1" y="connsiteY1"/>
              </a:cxn>
            </a:cxnLst>
            <a:rect l="l" t="t" r="r" b="b"/>
            <a:pathLst>
              <a:path w="1452880" h="1452880">
                <a:moveTo>
                  <a:pt x="1446529" y="6350"/>
                </a:moveTo>
                <a:lnTo>
                  <a:pt x="6350" y="1446529"/>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2982214" y="4286758"/>
            <a:ext cx="1956942" cy="372745"/>
          </a:xfrm>
          <a:custGeom>
            <a:avLst/>
            <a:gdLst>
              <a:gd name="connsiteX0" fmla="*/ 6350 w 1956942"/>
              <a:gd name="connsiteY0" fmla="*/ 366395 h 372745"/>
              <a:gd name="connsiteX1" fmla="*/ 1950592 w 1956942"/>
              <a:gd name="connsiteY1" fmla="*/ 6350 h 372745"/>
            </a:gdLst>
            <a:ahLst/>
            <a:cxnLst>
              <a:cxn ang="0">
                <a:pos x="connsiteX0" y="connsiteY0"/>
              </a:cxn>
              <a:cxn ang="1">
                <a:pos x="connsiteX1" y="connsiteY1"/>
              </a:cxn>
            </a:cxnLst>
            <a:rect l="l" t="t" r="r" b="b"/>
            <a:pathLst>
              <a:path w="1956942" h="372745">
                <a:moveTo>
                  <a:pt x="6350" y="366395"/>
                </a:moveTo>
                <a:lnTo>
                  <a:pt x="1950592"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5213350" y="4483353"/>
            <a:ext cx="1308861" cy="372745"/>
          </a:xfrm>
          <a:custGeom>
            <a:avLst/>
            <a:gdLst>
              <a:gd name="connsiteX0" fmla="*/ 6350 w 1308861"/>
              <a:gd name="connsiteY0" fmla="*/ 6350 h 372745"/>
              <a:gd name="connsiteX1" fmla="*/ 1302511 w 1308861"/>
              <a:gd name="connsiteY1" fmla="*/ 366395 h 372745"/>
            </a:gdLst>
            <a:ahLst/>
            <a:cxnLst>
              <a:cxn ang="0">
                <a:pos x="connsiteX0" y="connsiteY0"/>
              </a:cxn>
              <a:cxn ang="1">
                <a:pos x="connsiteX1" y="connsiteY1"/>
              </a:cxn>
            </a:cxnLst>
            <a:rect l="l" t="t" r="r" b="b"/>
            <a:pathLst>
              <a:path w="1308861" h="372745">
                <a:moveTo>
                  <a:pt x="6350" y="6350"/>
                </a:moveTo>
                <a:lnTo>
                  <a:pt x="1302511" y="36639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711200" y="1524000"/>
            <a:ext cx="2222500" cy="16383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711200" y="3860800"/>
            <a:ext cx="2222500" cy="16510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3035300" y="1181100"/>
            <a:ext cx="3492500" cy="36576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6616700" y="1651000"/>
            <a:ext cx="2070100" cy="1651000"/>
          </a:xfrm>
          <a:prstGeom prst="rect">
            <a:avLst/>
          </a:prstGeom>
          <a:noFill/>
        </p:spPr>
      </p:pic>
      <p:pic>
        <p:nvPicPr>
          <p:cNvPr id="14" name="Picture 3"/>
          <p:cNvPicPr>
            <a:picLocks noChangeAspect="1" noChangeArrowheads="1"/>
          </p:cNvPicPr>
          <p:nvPr/>
        </p:nvPicPr>
        <p:blipFill>
          <a:blip r:embed="rId7"/>
          <a:srcRect/>
          <a:stretch>
            <a:fillRect/>
          </a:stretch>
        </p:blipFill>
        <p:spPr bwMode="auto">
          <a:xfrm>
            <a:off x="6629400" y="3886200"/>
            <a:ext cx="2209800" cy="1638300"/>
          </a:xfrm>
          <a:prstGeom prst="rect">
            <a:avLst/>
          </a:prstGeom>
          <a:noFill/>
        </p:spPr>
      </p:pic>
      <p:sp>
        <p:nvSpPr>
          <p:cNvPr id="15" name="TextBox 1"/>
          <p:cNvSpPr txBox="1"/>
          <p:nvPr/>
        </p:nvSpPr>
        <p:spPr>
          <a:xfrm>
            <a:off x="990600" y="165100"/>
            <a:ext cx="7797800" cy="825500"/>
          </a:xfrm>
          <a:prstGeom prst="rect">
            <a:avLst/>
          </a:prstGeom>
          <a:noFill/>
        </p:spPr>
        <p:txBody>
          <a:bodyPr wrap="none" lIns="0" tIns="0" rIns="0" rtlCol="0">
            <a:spAutoFit/>
          </a:bodyPr>
          <a:lstStyle/>
          <a:p>
            <a:pPr>
              <a:lnSpc>
                <a:spcPts val="2500"/>
              </a:lnSpc>
              <a:tabLst>
                <a:tab pos="5765800" algn="l"/>
              </a:tabLst>
            </a:pPr>
            <a:r>
              <a:rPr lang="en-US" altLang="zh-CN" dirty="0"/>
              <a:t>	</a:t>
            </a: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a:p>
            <a:pPr>
              <a:lnSpc>
                <a:spcPts val="1000"/>
              </a:lnSpc>
            </a:pPr>
            <a:endParaRPr lang="en-US" altLang="zh-CN" dirty="0"/>
          </a:p>
          <a:p>
            <a:pPr>
              <a:lnSpc>
                <a:spcPts val="2900"/>
              </a:lnSpc>
              <a:tabLst>
                <a:tab pos="5765800" algn="l"/>
              </a:tabLst>
            </a:pPr>
            <a:r>
              <a:rPr lang="en-US" altLang="zh-CN" sz="1800" dirty="0">
                <a:solidFill>
                  <a:srgbClr val="000000"/>
                </a:solidFill>
                <a:latin typeface="微软雅黑" panose="020B0503020204020204" pitchFamily="18" charset="-122"/>
                <a:cs typeface="微软雅黑" panose="020B0503020204020204" pitchFamily="18" charset="-122"/>
              </a:rPr>
              <a:t>位置介绍</a:t>
            </a:r>
          </a:p>
        </p:txBody>
      </p:sp>
      <p:sp>
        <p:nvSpPr>
          <p:cNvPr id="16" name="TextBox 1"/>
          <p:cNvSpPr txBox="1"/>
          <p:nvPr/>
        </p:nvSpPr>
        <p:spPr>
          <a:xfrm>
            <a:off x="4813300" y="2451100"/>
            <a:ext cx="5715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D-Cube</a:t>
            </a:r>
          </a:p>
        </p:txBody>
      </p:sp>
      <p:sp>
        <p:nvSpPr>
          <p:cNvPr id="17" name="TextBox 1"/>
          <p:cNvSpPr txBox="1"/>
          <p:nvPr/>
        </p:nvSpPr>
        <p:spPr>
          <a:xfrm>
            <a:off x="3441700" y="1384300"/>
            <a:ext cx="8255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Home</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Plus</a:t>
            </a:r>
          </a:p>
        </p:txBody>
      </p:sp>
      <p:sp>
        <p:nvSpPr>
          <p:cNvPr id="18" name="TextBox 1"/>
          <p:cNvSpPr txBox="1"/>
          <p:nvPr/>
        </p:nvSpPr>
        <p:spPr>
          <a:xfrm>
            <a:off x="6604000" y="1244600"/>
            <a:ext cx="1879600" cy="2679700"/>
          </a:xfrm>
          <a:prstGeom prst="rect">
            <a:avLst/>
          </a:prstGeom>
          <a:noFill/>
        </p:spPr>
        <p:txBody>
          <a:bodyPr wrap="none" lIns="0" tIns="0" rIns="0" rtlCol="0">
            <a:spAutoFit/>
          </a:bodyPr>
          <a:lstStyle/>
          <a:p>
            <a:pPr>
              <a:lnSpc>
                <a:spcPts val="1500"/>
              </a:lnSpc>
              <a:tabLst>
                <a:tab pos="1651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Techno</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Mart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韩国著</a:t>
            </a:r>
          </a:p>
          <a:p>
            <a:pPr>
              <a:lnSpc>
                <a:spcPts val="1400"/>
              </a:lnSpc>
              <a:tabLst>
                <a:tab pos="1651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名大型电子购物商城</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165100" algn="l"/>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CGV电影院</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韩国最早的</a:t>
            </a:r>
          </a:p>
          <a:p>
            <a:pPr>
              <a:lnSpc>
                <a:spcPts val="1400"/>
              </a:lnSpc>
              <a:tabLst>
                <a:tab pos="165100" algn="l"/>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大型综合电影院</a:t>
            </a:r>
          </a:p>
        </p:txBody>
      </p:sp>
      <p:sp>
        <p:nvSpPr>
          <p:cNvPr id="19" name="TextBox 1"/>
          <p:cNvSpPr txBox="1"/>
          <p:nvPr/>
        </p:nvSpPr>
        <p:spPr>
          <a:xfrm>
            <a:off x="850900" y="1155700"/>
            <a:ext cx="2070100" cy="27051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Home</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Plus</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韩国著名</a:t>
            </a:r>
          </a:p>
          <a:p>
            <a:pPr>
              <a:lnSpc>
                <a:spcPts val="14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大卖场之一</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E-Mart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韩国另一大卖场，</a:t>
            </a:r>
          </a:p>
          <a:p>
            <a:pPr>
              <a:lnSpc>
                <a:spcPts val="14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即易买得</a:t>
            </a:r>
          </a:p>
        </p:txBody>
      </p:sp>
      <p:sp>
        <p:nvSpPr>
          <p:cNvPr id="20" name="TextBox 1"/>
          <p:cNvSpPr txBox="1"/>
          <p:nvPr/>
        </p:nvSpPr>
        <p:spPr>
          <a:xfrm>
            <a:off x="1016000" y="4127500"/>
            <a:ext cx="7975600" cy="2755900"/>
          </a:xfrm>
          <a:prstGeom prst="rect">
            <a:avLst/>
          </a:prstGeom>
          <a:noFill/>
        </p:spPr>
        <p:txBody>
          <a:bodyPr wrap="none" lIns="0" tIns="0" rIns="0" rtlCol="0">
            <a:spAutoFit/>
          </a:bodyPr>
          <a:lstStyle/>
          <a:p>
            <a:pPr>
              <a:lnSpc>
                <a:spcPts val="1500"/>
              </a:lnSpc>
              <a:tabLst>
                <a:tab pos="38100" algn="l"/>
                <a:tab pos="215900" algn="l"/>
                <a:tab pos="2565400" algn="l"/>
                <a:tab pos="4165600" algn="l"/>
                <a:tab pos="4178300" algn="l"/>
                <a:tab pos="4229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Techno</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Mart</a:t>
            </a:r>
          </a:p>
          <a:p>
            <a:pPr>
              <a:lnSpc>
                <a:spcPts val="1300"/>
              </a:lnSpc>
              <a:tabLst>
                <a:tab pos="38100" algn="l"/>
                <a:tab pos="215900" algn="l"/>
                <a:tab pos="2565400" algn="l"/>
                <a:tab pos="4165600" algn="l"/>
                <a:tab pos="4178300" algn="l"/>
                <a:tab pos="4229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E-Mart</a:t>
            </a:r>
          </a:p>
          <a:p>
            <a:pPr>
              <a:lnSpc>
                <a:spcPts val="1500"/>
              </a:lnSpc>
              <a:tabLst>
                <a:tab pos="38100" algn="l"/>
                <a:tab pos="215900" algn="l"/>
                <a:tab pos="2565400" algn="l"/>
                <a:tab pos="4165600" algn="l"/>
                <a:tab pos="4178300" algn="l"/>
                <a:tab pos="4229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CGV电影院</a:t>
            </a:r>
          </a:p>
          <a:p>
            <a:pPr>
              <a:lnSpc>
                <a:spcPts val="1000"/>
              </a:lnSpc>
            </a:pPr>
            <a:endParaRPr lang="en-US" altLang="zh-CN" dirty="0"/>
          </a:p>
          <a:p>
            <a:pPr>
              <a:lnSpc>
                <a:spcPts val="1000"/>
              </a:lnSpc>
            </a:pPr>
            <a:endParaRPr lang="en-US" altLang="zh-CN" dirty="0"/>
          </a:p>
          <a:p>
            <a:pPr>
              <a:lnSpc>
                <a:spcPts val="1700"/>
              </a:lnSpc>
              <a:tabLst>
                <a:tab pos="38100" algn="l"/>
                <a:tab pos="215900" algn="l"/>
                <a:tab pos="2565400" algn="l"/>
                <a:tab pos="4165600" algn="l"/>
                <a:tab pos="4178300" algn="l"/>
                <a:tab pos="4229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D-Cube所处的新道林商圈</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38100" algn="l"/>
                <a:tab pos="215900" algn="l"/>
                <a:tab pos="2565400" algn="l"/>
                <a:tab pos="4165600" algn="l"/>
                <a:tab pos="4178300" algn="l"/>
                <a:tab pos="42291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City的所在地新道林站是客流量最大的1、2号线地铁的换乘站，是连接鞍山和水原、仁川和富川等首都圈地</a:t>
            </a:r>
          </a:p>
          <a:p>
            <a:pPr>
              <a:lnSpc>
                <a:spcPts val="1700"/>
              </a:lnSpc>
              <a:tabLst>
                <a:tab pos="38100" algn="l"/>
                <a:tab pos="215900" algn="l"/>
                <a:tab pos="2565400" algn="l"/>
                <a:tab pos="4165600" algn="l"/>
                <a:tab pos="4178300" algn="l"/>
                <a:tab pos="4229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区的交通要地。</a:t>
            </a:r>
          </a:p>
          <a:p>
            <a:pPr>
              <a:lnSpc>
                <a:spcPts val="1700"/>
              </a:lnSpc>
              <a:tabLst>
                <a:tab pos="38100" algn="l"/>
                <a:tab pos="215900" algn="l"/>
                <a:tab pos="2565400" algn="l"/>
                <a:tab pos="4165600" algn="l"/>
                <a:tab pos="4178300" algn="l"/>
                <a:tab pos="42291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新道林地铁站圈周围分布着众多公寓住宅区和中小学，汇集了Home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Plus、E-mart等韩国大卖场，坐落着著名电子</a:t>
            </a:r>
          </a:p>
          <a:p>
            <a:pPr>
              <a:lnSpc>
                <a:spcPts val="1700"/>
              </a:lnSpc>
              <a:tabLst>
                <a:tab pos="38100" algn="l"/>
                <a:tab pos="215900" algn="l"/>
                <a:tab pos="2565400" algn="l"/>
                <a:tab pos="4165600" algn="l"/>
                <a:tab pos="4178300" algn="l"/>
                <a:tab pos="4229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商场Techno</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Mart，同时也有非常受年轻人欢迎的CGV电影院中心，商业氛围成熟，吸引了当地人和外国游客。</a:t>
            </a:r>
          </a:p>
          <a:p>
            <a:pPr>
              <a:lnSpc>
                <a:spcPts val="1000"/>
              </a:lnSpc>
            </a:pPr>
            <a:endParaRPr lang="en-US" altLang="zh-CN" dirty="0"/>
          </a:p>
          <a:p>
            <a:pPr>
              <a:lnSpc>
                <a:spcPts val="1100"/>
              </a:lnSpc>
              <a:tabLst>
                <a:tab pos="38100" algn="l"/>
                <a:tab pos="215900" algn="l"/>
                <a:tab pos="2565400" algn="l"/>
                <a:tab pos="4165600" algn="l"/>
                <a:tab pos="4178300" algn="l"/>
                <a:tab pos="4229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144</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74700" y="1117600"/>
            <a:ext cx="8204200" cy="4673600"/>
          </a:xfrm>
          <a:prstGeom prst="rect">
            <a:avLst/>
          </a:prstGeom>
          <a:noFill/>
        </p:spPr>
      </p:pic>
      <p:sp>
        <p:nvSpPr>
          <p:cNvPr id="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145</a:t>
            </a:r>
          </a:p>
        </p:txBody>
      </p:sp>
      <p:sp>
        <p:nvSpPr>
          <p:cNvPr id="8" name="TextBox 1"/>
          <p:cNvSpPr txBox="1"/>
          <p:nvPr/>
        </p:nvSpPr>
        <p:spPr>
          <a:xfrm>
            <a:off x="6756400" y="152400"/>
            <a:ext cx="2032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p:txBody>
      </p:sp>
      <p:sp>
        <p:nvSpPr>
          <p:cNvPr id="9" name="TextBox 1"/>
          <p:cNvSpPr txBox="1"/>
          <p:nvPr/>
        </p:nvSpPr>
        <p:spPr>
          <a:xfrm>
            <a:off x="990600" y="673100"/>
            <a:ext cx="9144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业态组合</a:t>
            </a:r>
          </a:p>
        </p:txBody>
      </p:sp>
      <p:sp>
        <p:nvSpPr>
          <p:cNvPr id="10" name="TextBox 1"/>
          <p:cNvSpPr txBox="1"/>
          <p:nvPr/>
        </p:nvSpPr>
        <p:spPr>
          <a:xfrm>
            <a:off x="1270000" y="5257800"/>
            <a:ext cx="7112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建筑概要</a:t>
            </a:r>
          </a:p>
        </p:txBody>
      </p:sp>
      <p:sp>
        <p:nvSpPr>
          <p:cNvPr id="11" name="TextBox 1"/>
          <p:cNvSpPr txBox="1"/>
          <p:nvPr/>
        </p:nvSpPr>
        <p:spPr>
          <a:xfrm>
            <a:off x="1270000" y="5486400"/>
            <a:ext cx="2095500" cy="4445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建筑面积：229,922平方米</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停车规模：2,556个停车位</a:t>
            </a:r>
          </a:p>
        </p:txBody>
      </p:sp>
      <p:sp>
        <p:nvSpPr>
          <p:cNvPr id="12" name="TextBox 1"/>
          <p:cNvSpPr txBox="1"/>
          <p:nvPr/>
        </p:nvSpPr>
        <p:spPr>
          <a:xfrm>
            <a:off x="1270000" y="5918200"/>
            <a:ext cx="7493000" cy="6604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业态组成：D-Cube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City</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是一个集百货店、餐厅、剧院、公园、高级公寓、酒店为一体的大型复</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合空间，包括酒店（喜来登，特1级，总17层），办公楼（总17层），百货商店（总8层），文</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艺中心（7-9楼），户外广场（D-Cube公园）。</a:t>
            </a:r>
          </a:p>
        </p:txBody>
      </p:sp>
      <p:sp>
        <p:nvSpPr>
          <p:cNvPr id="13" name="TextBox 1"/>
          <p:cNvSpPr txBox="1"/>
          <p:nvPr/>
        </p:nvSpPr>
        <p:spPr>
          <a:xfrm>
            <a:off x="6896100" y="1892300"/>
            <a:ext cx="609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文艺中心</a:t>
            </a:r>
          </a:p>
        </p:txBody>
      </p:sp>
      <p:sp>
        <p:nvSpPr>
          <p:cNvPr id="14" name="TextBox 1"/>
          <p:cNvSpPr txBox="1"/>
          <p:nvPr/>
        </p:nvSpPr>
        <p:spPr>
          <a:xfrm>
            <a:off x="1701800" y="1155700"/>
            <a:ext cx="7620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喜来登酒店</a:t>
            </a:r>
          </a:p>
        </p:txBody>
      </p:sp>
      <p:sp>
        <p:nvSpPr>
          <p:cNvPr id="15" name="TextBox 1"/>
          <p:cNvSpPr txBox="1"/>
          <p:nvPr/>
        </p:nvSpPr>
        <p:spPr>
          <a:xfrm>
            <a:off x="3797300" y="4394200"/>
            <a:ext cx="7620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美食主题馆</a:t>
            </a:r>
          </a:p>
        </p:txBody>
      </p:sp>
      <p:sp>
        <p:nvSpPr>
          <p:cNvPr id="16" name="TextBox 1"/>
          <p:cNvSpPr txBox="1"/>
          <p:nvPr/>
        </p:nvSpPr>
        <p:spPr>
          <a:xfrm>
            <a:off x="1346200" y="3035300"/>
            <a:ext cx="8763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D-Cube公园</a:t>
            </a:r>
          </a:p>
        </p:txBody>
      </p:sp>
      <p:sp>
        <p:nvSpPr>
          <p:cNvPr id="17" name="TextBox 1"/>
          <p:cNvSpPr txBox="1"/>
          <p:nvPr/>
        </p:nvSpPr>
        <p:spPr>
          <a:xfrm>
            <a:off x="6896100" y="3530600"/>
            <a:ext cx="1066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宝露露主题乐园</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1066800"/>
            <a:ext cx="3505200" cy="29718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876300" y="4064000"/>
            <a:ext cx="4343400" cy="25400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5905500" y="2959100"/>
            <a:ext cx="2794000" cy="3009900"/>
          </a:xfrm>
          <a:prstGeom prst="rect">
            <a:avLst/>
          </a:prstGeom>
          <a:noFill/>
        </p:spPr>
      </p:pic>
      <p:sp>
        <p:nvSpPr>
          <p:cNvPr id="9" name="TextBox 1"/>
          <p:cNvSpPr txBox="1"/>
          <p:nvPr/>
        </p:nvSpPr>
        <p:spPr>
          <a:xfrm>
            <a:off x="6756400" y="152400"/>
            <a:ext cx="2032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p:txBody>
      </p:sp>
      <p:sp>
        <p:nvSpPr>
          <p:cNvPr id="10" name="TextBox 1"/>
          <p:cNvSpPr txBox="1"/>
          <p:nvPr/>
        </p:nvSpPr>
        <p:spPr>
          <a:xfrm>
            <a:off x="990600" y="876300"/>
            <a:ext cx="1371600" cy="6121400"/>
          </a:xfrm>
          <a:prstGeom prst="rect">
            <a:avLst/>
          </a:prstGeom>
          <a:noFill/>
        </p:spPr>
        <p:txBody>
          <a:bodyPr wrap="none" lIns="0" tIns="0" rIns="0" rtlCol="0">
            <a:spAutoFit/>
          </a:bodyPr>
          <a:lstStyle/>
          <a:p>
            <a:pPr>
              <a:lnSpc>
                <a:spcPts val="2300"/>
              </a:lnSpc>
              <a:tabLst>
                <a:tab pos="25400" algn="l"/>
              </a:tabLst>
            </a:pPr>
            <a:r>
              <a:rPr lang="en-US" altLang="zh-CN" sz="1800" dirty="0">
                <a:solidFill>
                  <a:srgbClr val="000000"/>
                </a:solidFill>
                <a:latin typeface="微软雅黑" panose="020B0503020204020204" pitchFamily="18" charset="-122"/>
                <a:cs typeface="微软雅黑" panose="020B0503020204020204" pitchFamily="18" charset="-122"/>
              </a:rPr>
              <a:t>商业业态组合</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254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146</a:t>
            </a:r>
          </a:p>
        </p:txBody>
      </p:sp>
      <p:sp>
        <p:nvSpPr>
          <p:cNvPr id="11" name="TextBox 1"/>
          <p:cNvSpPr txBox="1"/>
          <p:nvPr/>
        </p:nvSpPr>
        <p:spPr>
          <a:xfrm>
            <a:off x="4902200" y="965200"/>
            <a:ext cx="114300" cy="711200"/>
          </a:xfrm>
          <a:prstGeom prst="rect">
            <a:avLst/>
          </a:prstGeom>
          <a:noFill/>
        </p:spPr>
        <p:txBody>
          <a:bodyPr wrap="none" lIns="0" tIns="0" rIns="0" rtlCol="0">
            <a:spAutoFit/>
          </a:bodyPr>
          <a:lstStyle/>
          <a:p>
            <a:pPr>
              <a:lnSpc>
                <a:spcPts val="1300"/>
              </a:lnSpc>
            </a:pPr>
            <a:r>
              <a:rPr lang="en-US" altLang="zh-CN" sz="120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2300"/>
              </a:lnSpc>
            </a:pPr>
            <a:r>
              <a:rPr lang="en-US" altLang="zh-CN" sz="1200" dirty="0">
                <a:solidFill>
                  <a:srgbClr val="000000"/>
                </a:solidFill>
                <a:latin typeface="Wingdings" panose="05000000000000000000" pitchFamily="18" charset="0"/>
                <a:cs typeface="Wingdings" panose="05000000000000000000" pitchFamily="18" charset="0"/>
              </a:rPr>
              <a:t>➢</a:t>
            </a:r>
          </a:p>
        </p:txBody>
      </p:sp>
      <p:sp>
        <p:nvSpPr>
          <p:cNvPr id="12" name="TextBox 1"/>
          <p:cNvSpPr txBox="1"/>
          <p:nvPr/>
        </p:nvSpPr>
        <p:spPr>
          <a:xfrm>
            <a:off x="5181600" y="1092200"/>
            <a:ext cx="3314700" cy="4953000"/>
          </a:xfrm>
          <a:prstGeom prst="rect">
            <a:avLst/>
          </a:prstGeom>
          <a:noFill/>
        </p:spPr>
        <p:txBody>
          <a:bodyPr wrap="none" lIns="0" tIns="0" rIns="0" rtlCol="0">
            <a:spAutoFit/>
          </a:bodyPr>
          <a:lstStyle/>
          <a:p>
            <a:pPr>
              <a:lnSpc>
                <a:spcPts val="15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City商场分布在地下2层至地上6层，汇</a:t>
            </a:r>
          </a:p>
          <a:p>
            <a:pPr>
              <a:lnSpc>
                <a:spcPts val="21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sz="1200" dirty="0">
                <a:solidFill>
                  <a:srgbClr val="000000"/>
                </a:solidFill>
                <a:latin typeface="微软雅黑" panose="020B0503020204020204" pitchFamily="18" charset="-122"/>
                <a:cs typeface="微软雅黑" panose="020B0503020204020204" pitchFamily="18" charset="-122"/>
              </a:rPr>
              <a:t>集了美食街、品牌店等受大众喜爱的零售店铺；</a:t>
            </a:r>
          </a:p>
          <a:p>
            <a:pPr>
              <a:lnSpc>
                <a:spcPts val="21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sz="1200" dirty="0">
                <a:solidFill>
                  <a:srgbClr val="000000"/>
                </a:solidFill>
                <a:latin typeface="微软雅黑" panose="020B0503020204020204" pitchFamily="18" charset="-122"/>
                <a:cs typeface="微软雅黑" panose="020B0503020204020204" pitchFamily="18" charset="-122"/>
              </a:rPr>
              <a:t>在商业业态组合方面，D-Cube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City呈现出精彩丰</a:t>
            </a:r>
          </a:p>
          <a:p>
            <a:pPr>
              <a:lnSpc>
                <a:spcPts val="21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sz="1200" dirty="0">
                <a:solidFill>
                  <a:srgbClr val="000000"/>
                </a:solidFill>
                <a:latin typeface="微软雅黑" panose="020B0503020204020204" pitchFamily="18" charset="-122"/>
                <a:cs typeface="微软雅黑" panose="020B0503020204020204" pitchFamily="18" charset="-122"/>
              </a:rPr>
              <a:t>呈的美食街，让顾客在商场内眼花缭乱挑选商品</a:t>
            </a:r>
          </a:p>
          <a:p>
            <a:pPr>
              <a:lnSpc>
                <a:spcPts val="21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sz="1200" dirty="0">
                <a:solidFill>
                  <a:srgbClr val="000000"/>
                </a:solidFill>
                <a:latin typeface="微软雅黑" panose="020B0503020204020204" pitchFamily="18" charset="-122"/>
                <a:cs typeface="微软雅黑" panose="020B0503020204020204" pitchFamily="18" charset="-122"/>
              </a:rPr>
              <a:t>的同时可以大饱口福；此外，D-Cube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City选择了</a:t>
            </a:r>
          </a:p>
          <a:p>
            <a:pPr>
              <a:lnSpc>
                <a:spcPts val="21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sz="1200" dirty="0">
                <a:solidFill>
                  <a:srgbClr val="000000"/>
                </a:solidFill>
                <a:latin typeface="微软雅黑" panose="020B0503020204020204" pitchFamily="18" charset="-122"/>
                <a:cs typeface="微软雅黑" panose="020B0503020204020204" pitchFamily="18" charset="-122"/>
              </a:rPr>
              <a:t>一些平价却又时尚前卫的品牌，打造成年轻人向</a:t>
            </a:r>
          </a:p>
          <a:p>
            <a:pPr>
              <a:lnSpc>
                <a:spcPts val="21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sz="1200" dirty="0">
                <a:solidFill>
                  <a:srgbClr val="000000"/>
                </a:solidFill>
                <a:latin typeface="微软雅黑" panose="020B0503020204020204" pitchFamily="18" charset="-122"/>
                <a:cs typeface="微软雅黑" panose="020B0503020204020204" pitchFamily="18" charset="-122"/>
              </a:rPr>
              <a:t>往的时尚乐园。</a:t>
            </a:r>
          </a:p>
          <a:p>
            <a:pPr>
              <a:lnSpc>
                <a:spcPts val="1000"/>
              </a:lnSpc>
            </a:pPr>
            <a:endParaRPr lang="en-US" altLang="zh-CN" dirty="0"/>
          </a:p>
          <a:p>
            <a:pPr>
              <a:lnSpc>
                <a:spcPts val="29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6F</a:t>
            </a:r>
          </a:p>
          <a:p>
            <a:pPr>
              <a:lnSpc>
                <a:spcPts val="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b="1" dirty="0">
                <a:solidFill>
                  <a:srgbClr val="FFFFFF"/>
                </a:solidFill>
                <a:latin typeface="微软雅黑" panose="020B0503020204020204" pitchFamily="18" charset="-122"/>
                <a:cs typeface="微软雅黑" panose="020B0503020204020204" pitchFamily="18" charset="-122"/>
              </a:rPr>
              <a:t>美食街</a:t>
            </a:r>
          </a:p>
          <a:p>
            <a:pPr>
              <a:lnSpc>
                <a:spcPts val="28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5F</a:t>
            </a:r>
          </a:p>
          <a:p>
            <a:pPr>
              <a:lnSpc>
                <a:spcPts val="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b="1" dirty="0">
                <a:solidFill>
                  <a:srgbClr val="FFFFFF"/>
                </a:solidFill>
                <a:latin typeface="微软雅黑" panose="020B0503020204020204" pitchFamily="18" charset="-122"/>
                <a:cs typeface="微软雅黑" panose="020B0503020204020204" pitchFamily="18" charset="-122"/>
              </a:rPr>
              <a:t>美食街</a:t>
            </a:r>
          </a:p>
          <a:p>
            <a:pPr>
              <a:lnSpc>
                <a:spcPts val="26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600" dirty="0">
                <a:solidFill>
                  <a:srgbClr val="000000"/>
                </a:solidFill>
                <a:latin typeface="微软雅黑" panose="020B0503020204020204" pitchFamily="18" charset="-122"/>
                <a:cs typeface="微软雅黑" panose="020B0503020204020204" pitchFamily="18" charset="-122"/>
              </a:rPr>
              <a:t>4F</a:t>
            </a:r>
          </a:p>
          <a:p>
            <a:pPr>
              <a:lnSpc>
                <a:spcPts val="3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b="1" dirty="0">
                <a:solidFill>
                  <a:srgbClr val="FFFFFF"/>
                </a:solidFill>
                <a:latin typeface="微软雅黑" panose="020B0503020204020204" pitchFamily="18" charset="-122"/>
                <a:cs typeface="微软雅黑" panose="020B0503020204020204" pitchFamily="18" charset="-122"/>
              </a:rPr>
              <a:t>儿童街&amp;PORORO乐园</a:t>
            </a:r>
          </a:p>
          <a:p>
            <a:pPr>
              <a:lnSpc>
                <a:spcPts val="29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600" dirty="0">
                <a:solidFill>
                  <a:srgbClr val="000000"/>
                </a:solidFill>
                <a:latin typeface="微软雅黑" panose="020B0503020204020204" pitchFamily="18" charset="-122"/>
                <a:cs typeface="微软雅黑" panose="020B0503020204020204" pitchFamily="18" charset="-122"/>
              </a:rPr>
              <a:t>3F</a:t>
            </a:r>
          </a:p>
          <a:p>
            <a:pPr>
              <a:lnSpc>
                <a:spcPts val="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600" b="1" dirty="0">
                <a:solidFill>
                  <a:srgbClr val="FFFFFF"/>
                </a:solidFill>
                <a:latin typeface="微软雅黑" panose="020B0503020204020204" pitchFamily="18" charset="-122"/>
                <a:cs typeface="微软雅黑" panose="020B0503020204020204" pitchFamily="18" charset="-122"/>
              </a:rPr>
              <a:t>动感街</a:t>
            </a:r>
          </a:p>
          <a:p>
            <a:pPr>
              <a:lnSpc>
                <a:spcPts val="29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2F</a:t>
            </a:r>
          </a:p>
          <a:p>
            <a:pPr>
              <a:lnSpc>
                <a:spcPts val="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b="1" dirty="0">
                <a:solidFill>
                  <a:srgbClr val="FFFFFF"/>
                </a:solidFill>
                <a:latin typeface="微软雅黑" panose="020B0503020204020204" pitchFamily="18" charset="-122"/>
                <a:cs typeface="微软雅黑" panose="020B0503020204020204" pitchFamily="18" charset="-122"/>
              </a:rPr>
              <a:t>时尚街</a:t>
            </a:r>
          </a:p>
          <a:p>
            <a:pPr>
              <a:lnSpc>
                <a:spcPts val="29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1F</a:t>
            </a:r>
          </a:p>
          <a:p>
            <a:pPr>
              <a:lnSpc>
                <a:spcPts val="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b="1" dirty="0">
                <a:solidFill>
                  <a:srgbClr val="FFFFFF"/>
                </a:solidFill>
                <a:latin typeface="微软雅黑" panose="020B0503020204020204" pitchFamily="18" charset="-122"/>
                <a:cs typeface="微软雅黑" panose="020B0503020204020204" pitchFamily="18" charset="-122"/>
              </a:rPr>
              <a:t>全球时尚街</a:t>
            </a:r>
          </a:p>
          <a:p>
            <a:pPr>
              <a:lnSpc>
                <a:spcPts val="29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B1</a:t>
            </a:r>
          </a:p>
          <a:p>
            <a:pPr>
              <a:lnSpc>
                <a:spcPts val="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b="1" dirty="0">
                <a:solidFill>
                  <a:srgbClr val="FFFFFF"/>
                </a:solidFill>
                <a:latin typeface="微软雅黑" panose="020B0503020204020204" pitchFamily="18" charset="-122"/>
                <a:cs typeface="微软雅黑" panose="020B0503020204020204" pitchFamily="18" charset="-122"/>
              </a:rPr>
              <a:t>年轻时尚街</a:t>
            </a:r>
          </a:p>
          <a:p>
            <a:pPr>
              <a:lnSpc>
                <a:spcPts val="290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B2</a:t>
            </a:r>
          </a:p>
          <a:p>
            <a:pPr>
              <a:lnSpc>
                <a:spcPts val="0"/>
              </a:lnSpc>
              <a:tabLst>
                <a:tab pos="368300" algn="l"/>
                <a:tab pos="381000" algn="l"/>
                <a:tab pos="406400" algn="l"/>
                <a:tab pos="419100" algn="l"/>
                <a:tab pos="1130300" algn="l"/>
                <a:tab pos="1562100" algn="l"/>
                <a:tab pos="1587500" algn="l"/>
                <a:tab pos="1600200" algn="l"/>
                <a:tab pos="1714500" algn="l"/>
                <a:tab pos="1727200" algn="l"/>
                <a:tab pos="1739900" algn="l"/>
              </a:tabLst>
            </a:pPr>
            <a:r>
              <a:rPr lang="en-US" altLang="zh-CN" dirty="0"/>
              <a:t>						</a:t>
            </a:r>
            <a:r>
              <a:rPr lang="en-US" altLang="zh-CN" sz="1600" b="1" dirty="0">
                <a:solidFill>
                  <a:srgbClr val="FFFFFF"/>
                </a:solidFill>
                <a:latin typeface="微软雅黑" panose="020B0503020204020204" pitchFamily="18" charset="-122"/>
                <a:cs typeface="微软雅黑" panose="020B0503020204020204" pitchFamily="18" charset="-122"/>
              </a:rPr>
              <a:t>食品&amp;生活街</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06500" y="1574800"/>
            <a:ext cx="1651000" cy="21844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2933700" y="1574800"/>
            <a:ext cx="3581400" cy="21844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6654800" y="1574800"/>
            <a:ext cx="2108200" cy="21844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1155700" y="4635500"/>
            <a:ext cx="2730500" cy="18288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3911600" y="4635500"/>
            <a:ext cx="2260600" cy="1828800"/>
          </a:xfrm>
          <a:prstGeom prst="rect">
            <a:avLst/>
          </a:prstGeom>
          <a:noFill/>
        </p:spPr>
      </p:pic>
      <p:pic>
        <p:nvPicPr>
          <p:cNvPr id="11" name="Picture 3"/>
          <p:cNvPicPr>
            <a:picLocks noChangeAspect="1" noChangeArrowheads="1"/>
          </p:cNvPicPr>
          <p:nvPr/>
        </p:nvPicPr>
        <p:blipFill>
          <a:blip r:embed="rId7"/>
          <a:srcRect/>
          <a:stretch>
            <a:fillRect/>
          </a:stretch>
        </p:blipFill>
        <p:spPr bwMode="auto">
          <a:xfrm>
            <a:off x="6261100" y="4648200"/>
            <a:ext cx="2425700" cy="1828800"/>
          </a:xfrm>
          <a:prstGeom prst="rect">
            <a:avLst/>
          </a:prstGeom>
          <a:noFill/>
        </p:spPr>
      </p:pic>
      <p:sp>
        <p:nvSpPr>
          <p:cNvPr id="12"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147</a:t>
            </a:r>
          </a:p>
        </p:txBody>
      </p:sp>
      <p:sp>
        <p:nvSpPr>
          <p:cNvPr id="13" name="TextBox 1"/>
          <p:cNvSpPr txBox="1"/>
          <p:nvPr/>
        </p:nvSpPr>
        <p:spPr>
          <a:xfrm>
            <a:off x="990600" y="190500"/>
            <a:ext cx="7797800" cy="1333500"/>
          </a:xfrm>
          <a:prstGeom prst="rect">
            <a:avLst/>
          </a:prstGeom>
          <a:noFill/>
        </p:spPr>
        <p:txBody>
          <a:bodyPr wrap="none" lIns="0" tIns="0" rIns="0" rtlCol="0">
            <a:spAutoFit/>
          </a:bodyPr>
          <a:lstStyle/>
          <a:p>
            <a:pPr>
              <a:lnSpc>
                <a:spcPts val="2500"/>
              </a:lnSpc>
              <a:tabLst>
                <a:tab pos="215900" algn="l"/>
                <a:tab pos="381000" algn="l"/>
                <a:tab pos="5765800" algn="l"/>
              </a:tabLst>
            </a:pPr>
            <a:r>
              <a:rPr lang="en-US" altLang="zh-CN" dirty="0"/>
              <a:t>			</a:t>
            </a: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a:p>
            <a:pPr>
              <a:lnSpc>
                <a:spcPts val="1000"/>
              </a:lnSpc>
            </a:pPr>
            <a:endParaRPr lang="en-US" altLang="zh-CN" dirty="0"/>
          </a:p>
          <a:p>
            <a:pPr>
              <a:lnSpc>
                <a:spcPts val="2900"/>
              </a:lnSpc>
              <a:tabLst>
                <a:tab pos="215900" algn="l"/>
                <a:tab pos="381000" algn="l"/>
                <a:tab pos="5765800" algn="l"/>
              </a:tabLst>
            </a:pPr>
            <a:r>
              <a:rPr lang="en-US" altLang="zh-CN" sz="1800" dirty="0">
                <a:solidFill>
                  <a:srgbClr val="000000"/>
                </a:solidFill>
                <a:latin typeface="微软雅黑" panose="020B0503020204020204" pitchFamily="18" charset="-122"/>
                <a:cs typeface="微软雅黑" panose="020B0503020204020204" pitchFamily="18" charset="-122"/>
              </a:rPr>
              <a:t>楼层品牌展示</a:t>
            </a:r>
          </a:p>
          <a:p>
            <a:pPr>
              <a:lnSpc>
                <a:spcPts val="2300"/>
              </a:lnSpc>
              <a:tabLst>
                <a:tab pos="215900" algn="l"/>
                <a:tab pos="381000" algn="l"/>
                <a:tab pos="57658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地下2层为食品&amp;生活街(韩国料理、熟食销售、超市)，汇集了韩国料理街、熟食店、面包店、咖啡厅</a:t>
            </a:r>
          </a:p>
          <a:p>
            <a:pPr>
              <a:lnSpc>
                <a:spcPts val="1700"/>
              </a:lnSpc>
              <a:tabLst>
                <a:tab pos="215900" algn="l"/>
                <a:tab pos="381000" algn="l"/>
                <a:tab pos="5765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等约4,000多种美食种类，是商场中最有人气的地方；</a:t>
            </a:r>
          </a:p>
        </p:txBody>
      </p:sp>
      <p:sp>
        <p:nvSpPr>
          <p:cNvPr id="14" name="TextBox 1"/>
          <p:cNvSpPr txBox="1"/>
          <p:nvPr/>
        </p:nvSpPr>
        <p:spPr>
          <a:xfrm>
            <a:off x="1206500" y="3822700"/>
            <a:ext cx="1600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生活杂货店</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Franc</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franc</a:t>
            </a:r>
          </a:p>
        </p:txBody>
      </p:sp>
      <p:sp>
        <p:nvSpPr>
          <p:cNvPr id="15" name="TextBox 1"/>
          <p:cNvSpPr txBox="1"/>
          <p:nvPr/>
        </p:nvSpPr>
        <p:spPr>
          <a:xfrm>
            <a:off x="4076700" y="3810000"/>
            <a:ext cx="762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韩国料理街</a:t>
            </a:r>
          </a:p>
        </p:txBody>
      </p:sp>
      <p:sp>
        <p:nvSpPr>
          <p:cNvPr id="16" name="TextBox 1"/>
          <p:cNvSpPr txBox="1"/>
          <p:nvPr/>
        </p:nvSpPr>
        <p:spPr>
          <a:xfrm>
            <a:off x="6756400" y="3822700"/>
            <a:ext cx="1701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韩国化妆品店</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Tony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Moly</a:t>
            </a:r>
          </a:p>
        </p:txBody>
      </p:sp>
      <p:sp>
        <p:nvSpPr>
          <p:cNvPr id="17" name="TextBox 1"/>
          <p:cNvSpPr txBox="1"/>
          <p:nvPr/>
        </p:nvSpPr>
        <p:spPr>
          <a:xfrm>
            <a:off x="1130300" y="4140200"/>
            <a:ext cx="7112000" cy="419100"/>
          </a:xfrm>
          <a:prstGeom prst="rect">
            <a:avLst/>
          </a:prstGeom>
          <a:noFill/>
        </p:spPr>
        <p:txBody>
          <a:bodyPr wrap="none" lIns="0" tIns="0" rIns="0" rtlCol="0">
            <a:spAutoFit/>
          </a:bodyPr>
          <a:lstStyle/>
          <a:p>
            <a:pPr>
              <a:lnSpc>
                <a:spcPts val="1500"/>
              </a:lnSpc>
              <a:tabLst>
                <a:tab pos="165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地下1层由休闲装、牛仔服、中性服装、全球流行品牌构成了时尚街，无印良品、优衣库等品牌也坐落在</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这层，同时还有世界美食街。</a:t>
            </a:r>
          </a:p>
        </p:txBody>
      </p:sp>
      <p:sp>
        <p:nvSpPr>
          <p:cNvPr id="18" name="TextBox 1"/>
          <p:cNvSpPr txBox="1"/>
          <p:nvPr/>
        </p:nvSpPr>
        <p:spPr>
          <a:xfrm>
            <a:off x="1892300" y="6502400"/>
            <a:ext cx="3009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首次入驻韩国的品牌</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Bershka,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Spicy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Color</a:t>
            </a:r>
          </a:p>
        </p:txBody>
      </p:sp>
      <p:sp>
        <p:nvSpPr>
          <p:cNvPr id="19" name="TextBox 1"/>
          <p:cNvSpPr txBox="1"/>
          <p:nvPr/>
        </p:nvSpPr>
        <p:spPr>
          <a:xfrm>
            <a:off x="7023100" y="6502400"/>
            <a:ext cx="762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世界美食街</a:t>
            </a:r>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1104900" y="1498600"/>
            <a:ext cx="2870200" cy="21844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4025900" y="1498600"/>
            <a:ext cx="2209800" cy="2184400"/>
          </a:xfrm>
          <a:prstGeom prst="rect">
            <a:avLst/>
          </a:prstGeom>
          <a:noFill/>
        </p:spPr>
      </p:pic>
      <p:pic>
        <p:nvPicPr>
          <p:cNvPr id="8" name="Picture 3"/>
          <p:cNvPicPr>
            <a:picLocks noChangeAspect="1" noChangeArrowheads="1"/>
          </p:cNvPicPr>
          <p:nvPr/>
        </p:nvPicPr>
        <p:blipFill>
          <a:blip r:embed="rId5"/>
          <a:srcRect/>
          <a:stretch>
            <a:fillRect/>
          </a:stretch>
        </p:blipFill>
        <p:spPr bwMode="auto">
          <a:xfrm>
            <a:off x="6286500" y="1485900"/>
            <a:ext cx="2641600" cy="21844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1092200" y="4495800"/>
            <a:ext cx="2794000" cy="1828800"/>
          </a:xfrm>
          <a:prstGeom prst="rect">
            <a:avLst/>
          </a:prstGeom>
          <a:noFill/>
        </p:spPr>
      </p:pic>
      <p:pic>
        <p:nvPicPr>
          <p:cNvPr id="10" name="Picture 3"/>
          <p:cNvPicPr>
            <a:picLocks noChangeAspect="1" noChangeArrowheads="1"/>
          </p:cNvPicPr>
          <p:nvPr/>
        </p:nvPicPr>
        <p:blipFill>
          <a:blip r:embed="rId7"/>
          <a:srcRect/>
          <a:stretch>
            <a:fillRect/>
          </a:stretch>
        </p:blipFill>
        <p:spPr bwMode="auto">
          <a:xfrm>
            <a:off x="3911600" y="4495800"/>
            <a:ext cx="2425700" cy="1828800"/>
          </a:xfrm>
          <a:prstGeom prst="rect">
            <a:avLst/>
          </a:prstGeom>
          <a:noFill/>
        </p:spPr>
      </p:pic>
      <p:pic>
        <p:nvPicPr>
          <p:cNvPr id="11" name="Picture 3"/>
          <p:cNvPicPr>
            <a:picLocks noChangeAspect="1" noChangeArrowheads="1"/>
          </p:cNvPicPr>
          <p:nvPr/>
        </p:nvPicPr>
        <p:blipFill>
          <a:blip r:embed="rId8"/>
          <a:srcRect/>
          <a:stretch>
            <a:fillRect/>
          </a:stretch>
        </p:blipFill>
        <p:spPr bwMode="auto">
          <a:xfrm>
            <a:off x="6362700" y="4495800"/>
            <a:ext cx="2679700" cy="1828800"/>
          </a:xfrm>
          <a:prstGeom prst="rect">
            <a:avLst/>
          </a:prstGeom>
          <a:noFill/>
        </p:spPr>
      </p:pic>
      <p:sp>
        <p:nvSpPr>
          <p:cNvPr id="12" name="TextBox 1"/>
          <p:cNvSpPr txBox="1"/>
          <p:nvPr/>
        </p:nvSpPr>
        <p:spPr>
          <a:xfrm>
            <a:off x="990600" y="165100"/>
            <a:ext cx="7797800" cy="825500"/>
          </a:xfrm>
          <a:prstGeom prst="rect">
            <a:avLst/>
          </a:prstGeom>
          <a:noFill/>
        </p:spPr>
        <p:txBody>
          <a:bodyPr wrap="none" lIns="0" tIns="0" rIns="0" rtlCol="0">
            <a:spAutoFit/>
          </a:bodyPr>
          <a:lstStyle/>
          <a:p>
            <a:pPr>
              <a:lnSpc>
                <a:spcPts val="2500"/>
              </a:lnSpc>
              <a:tabLst>
                <a:tab pos="5765800" algn="l"/>
              </a:tabLst>
            </a:pPr>
            <a:r>
              <a:rPr lang="en-US" altLang="zh-CN" dirty="0"/>
              <a:t>	</a:t>
            </a: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a:p>
            <a:pPr>
              <a:lnSpc>
                <a:spcPts val="1000"/>
              </a:lnSpc>
            </a:pPr>
            <a:endParaRPr lang="en-US" altLang="zh-CN" dirty="0"/>
          </a:p>
          <a:p>
            <a:pPr>
              <a:lnSpc>
                <a:spcPts val="2900"/>
              </a:lnSpc>
              <a:tabLst>
                <a:tab pos="5765800" algn="l"/>
              </a:tabLst>
            </a:pPr>
            <a:r>
              <a:rPr lang="en-US" altLang="zh-CN" sz="1800" dirty="0">
                <a:solidFill>
                  <a:srgbClr val="000000"/>
                </a:solidFill>
                <a:latin typeface="微软雅黑" panose="020B0503020204020204" pitchFamily="18" charset="-122"/>
                <a:cs typeface="微软雅黑" panose="020B0503020204020204" pitchFamily="18" charset="-122"/>
              </a:rPr>
              <a:t>楼层品牌展示</a:t>
            </a:r>
          </a:p>
        </p:txBody>
      </p:sp>
      <p:sp>
        <p:nvSpPr>
          <p:cNvPr id="13" name="TextBox 1"/>
          <p:cNvSpPr txBox="1"/>
          <p:nvPr/>
        </p:nvSpPr>
        <p:spPr>
          <a:xfrm>
            <a:off x="990600" y="1054100"/>
            <a:ext cx="114300" cy="165100"/>
          </a:xfrm>
          <a:prstGeom prst="rect">
            <a:avLst/>
          </a:prstGeom>
          <a:noFill/>
        </p:spPr>
        <p:txBody>
          <a:bodyPr wrap="none" lIns="0" tIns="0" rIns="0" rtlCol="0">
            <a:spAutoFit/>
          </a:bodyPr>
          <a:lstStyle/>
          <a:p>
            <a:pPr>
              <a:lnSpc>
                <a:spcPts val="1300"/>
              </a:lnSpc>
            </a:pPr>
            <a:r>
              <a:rPr lang="en-US" altLang="zh-CN" sz="1200" dirty="0">
                <a:solidFill>
                  <a:srgbClr val="000000"/>
                </a:solidFill>
                <a:latin typeface="Wingdings" panose="05000000000000000000" pitchFamily="18" charset="0"/>
                <a:cs typeface="Wingdings" panose="05000000000000000000" pitchFamily="18" charset="0"/>
              </a:rPr>
              <a:t>➢</a:t>
            </a:r>
          </a:p>
        </p:txBody>
      </p:sp>
      <p:sp>
        <p:nvSpPr>
          <p:cNvPr id="14" name="TextBox 1"/>
          <p:cNvSpPr txBox="1"/>
          <p:nvPr/>
        </p:nvSpPr>
        <p:spPr>
          <a:xfrm>
            <a:off x="1270000" y="1041400"/>
            <a:ext cx="6692900" cy="419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1层汇聚了全球最具代表性的流行品牌，在韩国并不多见的以色列化妆品品牌“AHAVA”也在其中。</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另外珠宝与流行饰品店也非常之多。</a:t>
            </a:r>
          </a:p>
        </p:txBody>
      </p:sp>
      <p:sp>
        <p:nvSpPr>
          <p:cNvPr id="15" name="TextBox 1"/>
          <p:cNvSpPr txBox="1"/>
          <p:nvPr/>
        </p:nvSpPr>
        <p:spPr>
          <a:xfrm>
            <a:off x="1638300" y="3733800"/>
            <a:ext cx="1473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以色列化妆品</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AHAVA</a:t>
            </a:r>
          </a:p>
        </p:txBody>
      </p:sp>
      <p:sp>
        <p:nvSpPr>
          <p:cNvPr id="16" name="TextBox 1"/>
          <p:cNvSpPr txBox="1"/>
          <p:nvPr/>
        </p:nvSpPr>
        <p:spPr>
          <a:xfrm>
            <a:off x="5397500" y="3746500"/>
            <a:ext cx="2159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Fast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Fashion代表:</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ZARA,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H&amp;M</a:t>
            </a:r>
          </a:p>
        </p:txBody>
      </p:sp>
      <p:sp>
        <p:nvSpPr>
          <p:cNvPr id="17" name="TextBox 1"/>
          <p:cNvSpPr txBox="1"/>
          <p:nvPr/>
        </p:nvSpPr>
        <p:spPr>
          <a:xfrm>
            <a:off x="1206500" y="4013200"/>
            <a:ext cx="7429500" cy="419100"/>
          </a:xfrm>
          <a:prstGeom prst="rect">
            <a:avLst/>
          </a:prstGeom>
          <a:noFill/>
        </p:spPr>
        <p:txBody>
          <a:bodyPr wrap="none" lIns="0" tIns="0" rIns="0" rtlCol="0">
            <a:spAutoFit/>
          </a:bodyPr>
          <a:lstStyle/>
          <a:p>
            <a:pPr>
              <a:lnSpc>
                <a:spcPts val="1500"/>
              </a:lnSpc>
              <a:tabLst>
                <a:tab pos="165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2层主要销售年轻休闲装、全球流行品牌服饰、内衣、时尚物品等。例如广为人知的美国品牌“JILL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BY</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JILLSTUART”，ZARA的姊妹品牌“斯特拉迪瓦里斯(Stradivarius)”，新加坡的“CHARLES＆KEITH”等。</a:t>
            </a:r>
          </a:p>
        </p:txBody>
      </p:sp>
      <p:sp>
        <p:nvSpPr>
          <p:cNvPr id="18" name="TextBox 1"/>
          <p:cNvSpPr txBox="1"/>
          <p:nvPr/>
        </p:nvSpPr>
        <p:spPr>
          <a:xfrm>
            <a:off x="1016000" y="6375400"/>
            <a:ext cx="1778000" cy="431800"/>
          </a:xfrm>
          <a:prstGeom prst="rect">
            <a:avLst/>
          </a:prstGeom>
          <a:noFill/>
        </p:spPr>
        <p:txBody>
          <a:bodyPr wrap="none" lIns="0" tIns="0" rIns="0" rtlCol="0">
            <a:spAutoFit/>
          </a:bodyPr>
          <a:lstStyle/>
          <a:p>
            <a:pPr>
              <a:lnSpc>
                <a:spcPts val="1500"/>
              </a:lnSpc>
              <a:tabLst>
                <a:tab pos="419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JILL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JILLSTUART</a:t>
            </a:r>
          </a:p>
          <a:p>
            <a:pPr>
              <a:lnSpc>
                <a:spcPts val="1800"/>
              </a:lnSpc>
              <a:tabLst>
                <a:tab pos="419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148</a:t>
            </a:r>
          </a:p>
        </p:txBody>
      </p:sp>
      <p:sp>
        <p:nvSpPr>
          <p:cNvPr id="19" name="TextBox 1"/>
          <p:cNvSpPr txBox="1"/>
          <p:nvPr/>
        </p:nvSpPr>
        <p:spPr>
          <a:xfrm>
            <a:off x="4622800" y="6350000"/>
            <a:ext cx="838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Stradivarius</a:t>
            </a:r>
          </a:p>
        </p:txBody>
      </p:sp>
      <p:sp>
        <p:nvSpPr>
          <p:cNvPr id="20" name="TextBox 1"/>
          <p:cNvSpPr txBox="1"/>
          <p:nvPr/>
        </p:nvSpPr>
        <p:spPr>
          <a:xfrm>
            <a:off x="6604000" y="6350000"/>
            <a:ext cx="2247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珂迪兹(codes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combine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C-Code)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817109" y="3331209"/>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4817109" y="3026410"/>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4817109" y="2721610"/>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4817109" y="2418333"/>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4817109" y="2113533"/>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817109" y="1808733"/>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4817109" y="1505458"/>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1397253" y="3331209"/>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1397253" y="3070605"/>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1397253" y="2808477"/>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1397253" y="2547873"/>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1397253" y="2287270"/>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1397253" y="2026666"/>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1397253" y="1766061"/>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1397253" y="1505458"/>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1441450" y="333120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1863598" y="333120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2285745" y="333120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2707894" y="333120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3128517" y="333120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3550665" y="333120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3972814" y="333120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4394961" y="333120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4817109" y="333120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2613660" y="3770376"/>
            <a:ext cx="76200" cy="74676"/>
          </a:xfrm>
          <a:custGeom>
            <a:avLst/>
            <a:gdLst>
              <a:gd name="connsiteX0" fmla="*/ 0 w 76200"/>
              <a:gd name="connsiteY0" fmla="*/ 74676 h 74676"/>
              <a:gd name="connsiteX1" fmla="*/ 76200 w 76200"/>
              <a:gd name="connsiteY1" fmla="*/ 74676 h 74676"/>
              <a:gd name="connsiteX2" fmla="*/ 76200 w 76200"/>
              <a:gd name="connsiteY2" fmla="*/ 0 h 74676"/>
              <a:gd name="connsiteX3" fmla="*/ 0 w 76200"/>
              <a:gd name="connsiteY3" fmla="*/ 0 h 74676"/>
              <a:gd name="connsiteX4" fmla="*/ 0 w 76200"/>
              <a:gd name="connsiteY4" fmla="*/ 74676 h 74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 h="74676">
                <a:moveTo>
                  <a:pt x="0" y="74676"/>
                </a:moveTo>
                <a:lnTo>
                  <a:pt x="76200" y="74676"/>
                </a:lnTo>
                <a:lnTo>
                  <a:pt x="76200" y="0"/>
                </a:lnTo>
                <a:lnTo>
                  <a:pt x="0" y="0"/>
                </a:lnTo>
                <a:lnTo>
                  <a:pt x="0" y="74676"/>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3101339" y="3774947"/>
            <a:ext cx="64008" cy="64008"/>
          </a:xfrm>
          <a:custGeom>
            <a:avLst/>
            <a:gdLst>
              <a:gd name="connsiteX0" fmla="*/ 0 w 64008"/>
              <a:gd name="connsiteY0" fmla="*/ 64008 h 64008"/>
              <a:gd name="connsiteX1" fmla="*/ 64008 w 64008"/>
              <a:gd name="connsiteY1" fmla="*/ 64008 h 64008"/>
              <a:gd name="connsiteX2" fmla="*/ 64008 w 64008"/>
              <a:gd name="connsiteY2" fmla="*/ 0 h 64008"/>
              <a:gd name="connsiteX3" fmla="*/ 0 w 64008"/>
              <a:gd name="connsiteY3" fmla="*/ 0 h 64008"/>
              <a:gd name="connsiteX4" fmla="*/ 0 w 64008"/>
              <a:gd name="connsiteY4" fmla="*/ 64008 h 64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8">
                <a:moveTo>
                  <a:pt x="0" y="64008"/>
                </a:moveTo>
                <a:lnTo>
                  <a:pt x="64008" y="64008"/>
                </a:lnTo>
                <a:lnTo>
                  <a:pt x="64008" y="0"/>
                </a:lnTo>
                <a:lnTo>
                  <a:pt x="0" y="0"/>
                </a:lnTo>
                <a:lnTo>
                  <a:pt x="0" y="64008"/>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3094989" y="3768597"/>
            <a:ext cx="76708" cy="76708"/>
          </a:xfrm>
          <a:custGeom>
            <a:avLst/>
            <a:gdLst>
              <a:gd name="connsiteX0" fmla="*/ 6350 w 76708"/>
              <a:gd name="connsiteY0" fmla="*/ 70358 h 76708"/>
              <a:gd name="connsiteX1" fmla="*/ 70358 w 76708"/>
              <a:gd name="connsiteY1" fmla="*/ 70358 h 76708"/>
              <a:gd name="connsiteX2" fmla="*/ 70358 w 76708"/>
              <a:gd name="connsiteY2" fmla="*/ 6350 h 76708"/>
              <a:gd name="connsiteX3" fmla="*/ 6350 w 76708"/>
              <a:gd name="connsiteY3" fmla="*/ 6350 h 76708"/>
              <a:gd name="connsiteX4" fmla="*/ 6350 w 76708"/>
              <a:gd name="connsiteY4" fmla="*/ 70358 h 767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8" h="76708">
                <a:moveTo>
                  <a:pt x="6350" y="70358"/>
                </a:moveTo>
                <a:lnTo>
                  <a:pt x="70358" y="70358"/>
                </a:lnTo>
                <a:lnTo>
                  <a:pt x="70358" y="6350"/>
                </a:lnTo>
                <a:lnTo>
                  <a:pt x="6350" y="6350"/>
                </a:lnTo>
                <a:lnTo>
                  <a:pt x="6350" y="70358"/>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68095" y="2718816"/>
            <a:ext cx="4764785" cy="39623"/>
          </a:xfrm>
          <a:custGeom>
            <a:avLst/>
            <a:gdLst>
              <a:gd name="connsiteX0" fmla="*/ 9905 w 4764785"/>
              <a:gd name="connsiteY0" fmla="*/ 9905 h 39623"/>
              <a:gd name="connsiteX1" fmla="*/ 4754880 w 4764785"/>
              <a:gd name="connsiteY1" fmla="*/ 16763 h 39623"/>
            </a:gdLst>
            <a:ahLst/>
            <a:cxnLst>
              <a:cxn ang="0">
                <a:pos x="connsiteX0" y="connsiteY0"/>
              </a:cxn>
              <a:cxn ang="1">
                <a:pos x="connsiteX1" y="connsiteY1"/>
              </a:cxn>
            </a:cxnLst>
            <a:rect l="l" t="t" r="r" b="b"/>
            <a:pathLst>
              <a:path w="4764785" h="39623">
                <a:moveTo>
                  <a:pt x="9905" y="9905"/>
                </a:moveTo>
                <a:lnTo>
                  <a:pt x="4754880" y="16763"/>
                </a:lnTo>
              </a:path>
            </a:pathLst>
          </a:custGeom>
          <a:ln w="25400">
            <a:solidFill>
              <a:srgbClr val="FF0000">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1659382" y="5751321"/>
            <a:ext cx="3470655" cy="21844"/>
          </a:xfrm>
          <a:custGeom>
            <a:avLst/>
            <a:gdLst>
              <a:gd name="connsiteX0" fmla="*/ 6350 w 3470655"/>
              <a:gd name="connsiteY0" fmla="*/ 6350 h 21844"/>
              <a:gd name="connsiteX1" fmla="*/ 3464305 w 3470655"/>
              <a:gd name="connsiteY1" fmla="*/ 6350 h 21844"/>
            </a:gdLst>
            <a:ahLst/>
            <a:cxnLst>
              <a:cxn ang="0">
                <a:pos x="connsiteX0" y="connsiteY0"/>
              </a:cxn>
              <a:cxn ang="1">
                <a:pos x="connsiteX1" y="connsiteY1"/>
              </a:cxn>
            </a:cxnLst>
            <a:rect l="l" t="t" r="r" b="b"/>
            <a:pathLst>
              <a:path w="3470655" h="21844">
                <a:moveTo>
                  <a:pt x="6350" y="6350"/>
                </a:moveTo>
                <a:lnTo>
                  <a:pt x="346430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1659382" y="5458714"/>
            <a:ext cx="3470655" cy="21844"/>
          </a:xfrm>
          <a:custGeom>
            <a:avLst/>
            <a:gdLst>
              <a:gd name="connsiteX0" fmla="*/ 6350 w 3470655"/>
              <a:gd name="connsiteY0" fmla="*/ 6350 h 21844"/>
              <a:gd name="connsiteX1" fmla="*/ 3464305 w 3470655"/>
              <a:gd name="connsiteY1" fmla="*/ 6350 h 21844"/>
            </a:gdLst>
            <a:ahLst/>
            <a:cxnLst>
              <a:cxn ang="0">
                <a:pos x="connsiteX0" y="connsiteY0"/>
              </a:cxn>
              <a:cxn ang="1">
                <a:pos x="connsiteX1" y="connsiteY1"/>
              </a:cxn>
            </a:cxnLst>
            <a:rect l="l" t="t" r="r" b="b"/>
            <a:pathLst>
              <a:path w="3470655" h="21844">
                <a:moveTo>
                  <a:pt x="6350" y="6350"/>
                </a:moveTo>
                <a:lnTo>
                  <a:pt x="346430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1659382" y="5166105"/>
            <a:ext cx="3470655" cy="21844"/>
          </a:xfrm>
          <a:custGeom>
            <a:avLst/>
            <a:gdLst>
              <a:gd name="connsiteX0" fmla="*/ 6350 w 3470655"/>
              <a:gd name="connsiteY0" fmla="*/ 6350 h 21844"/>
              <a:gd name="connsiteX1" fmla="*/ 3464305 w 3470655"/>
              <a:gd name="connsiteY1" fmla="*/ 6350 h 21844"/>
            </a:gdLst>
            <a:ahLst/>
            <a:cxnLst>
              <a:cxn ang="0">
                <a:pos x="connsiteX0" y="connsiteY0"/>
              </a:cxn>
              <a:cxn ang="1">
                <a:pos x="connsiteX1" y="connsiteY1"/>
              </a:cxn>
            </a:cxnLst>
            <a:rect l="l" t="t" r="r" b="b"/>
            <a:pathLst>
              <a:path w="3470655" h="21844">
                <a:moveTo>
                  <a:pt x="6350" y="6350"/>
                </a:moveTo>
                <a:lnTo>
                  <a:pt x="346430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1659382" y="4873497"/>
            <a:ext cx="3470655" cy="21844"/>
          </a:xfrm>
          <a:custGeom>
            <a:avLst/>
            <a:gdLst>
              <a:gd name="connsiteX0" fmla="*/ 6350 w 3470655"/>
              <a:gd name="connsiteY0" fmla="*/ 6350 h 21844"/>
              <a:gd name="connsiteX1" fmla="*/ 3464305 w 3470655"/>
              <a:gd name="connsiteY1" fmla="*/ 6350 h 21844"/>
            </a:gdLst>
            <a:ahLst/>
            <a:cxnLst>
              <a:cxn ang="0">
                <a:pos x="connsiteX0" y="connsiteY0"/>
              </a:cxn>
              <a:cxn ang="1">
                <a:pos x="connsiteX1" y="connsiteY1"/>
              </a:cxn>
            </a:cxnLst>
            <a:rect l="l" t="t" r="r" b="b"/>
            <a:pathLst>
              <a:path w="3470655" h="21844">
                <a:moveTo>
                  <a:pt x="6350" y="6350"/>
                </a:moveTo>
                <a:lnTo>
                  <a:pt x="346430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Freeform 3"/>
          <p:cNvSpPr/>
          <p:nvPr/>
        </p:nvSpPr>
        <p:spPr>
          <a:xfrm>
            <a:off x="1659382" y="4580890"/>
            <a:ext cx="3470655" cy="21844"/>
          </a:xfrm>
          <a:custGeom>
            <a:avLst/>
            <a:gdLst>
              <a:gd name="connsiteX0" fmla="*/ 6350 w 3470655"/>
              <a:gd name="connsiteY0" fmla="*/ 6350 h 21844"/>
              <a:gd name="connsiteX1" fmla="*/ 3464305 w 3470655"/>
              <a:gd name="connsiteY1" fmla="*/ 6350 h 21844"/>
            </a:gdLst>
            <a:ahLst/>
            <a:cxnLst>
              <a:cxn ang="0">
                <a:pos x="connsiteX0" y="connsiteY0"/>
              </a:cxn>
              <a:cxn ang="1">
                <a:pos x="connsiteX1" y="connsiteY1"/>
              </a:cxn>
            </a:cxnLst>
            <a:rect l="l" t="t" r="r" b="b"/>
            <a:pathLst>
              <a:path w="3470655" h="21844">
                <a:moveTo>
                  <a:pt x="6350" y="6350"/>
                </a:moveTo>
                <a:lnTo>
                  <a:pt x="346430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Freeform 3"/>
          <p:cNvSpPr/>
          <p:nvPr/>
        </p:nvSpPr>
        <p:spPr>
          <a:xfrm>
            <a:off x="1659382" y="4288282"/>
            <a:ext cx="3470655" cy="21844"/>
          </a:xfrm>
          <a:custGeom>
            <a:avLst/>
            <a:gdLst>
              <a:gd name="connsiteX0" fmla="*/ 6350 w 3470655"/>
              <a:gd name="connsiteY0" fmla="*/ 6350 h 21844"/>
              <a:gd name="connsiteX1" fmla="*/ 3464305 w 3470655"/>
              <a:gd name="connsiteY1" fmla="*/ 6350 h 21844"/>
            </a:gdLst>
            <a:ahLst/>
            <a:cxnLst>
              <a:cxn ang="0">
                <a:pos x="connsiteX0" y="connsiteY0"/>
              </a:cxn>
              <a:cxn ang="1">
                <a:pos x="connsiteX1" y="connsiteY1"/>
              </a:cxn>
            </a:cxnLst>
            <a:rect l="l" t="t" r="r" b="b"/>
            <a:pathLst>
              <a:path w="3470655" h="21844">
                <a:moveTo>
                  <a:pt x="6350" y="6350"/>
                </a:moveTo>
                <a:lnTo>
                  <a:pt x="346430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Freeform 3"/>
          <p:cNvSpPr/>
          <p:nvPr/>
        </p:nvSpPr>
        <p:spPr>
          <a:xfrm>
            <a:off x="2228088" y="4556759"/>
            <a:ext cx="172211" cy="1493520"/>
          </a:xfrm>
          <a:custGeom>
            <a:avLst/>
            <a:gdLst>
              <a:gd name="connsiteX0" fmla="*/ 0 w 172211"/>
              <a:gd name="connsiteY0" fmla="*/ 1493520 h 1493520"/>
              <a:gd name="connsiteX1" fmla="*/ 172211 w 172211"/>
              <a:gd name="connsiteY1" fmla="*/ 1493520 h 1493520"/>
              <a:gd name="connsiteX2" fmla="*/ 172211 w 172211"/>
              <a:gd name="connsiteY2" fmla="*/ 0 h 1493520"/>
              <a:gd name="connsiteX3" fmla="*/ 0 w 172211"/>
              <a:gd name="connsiteY3" fmla="*/ 0 h 1493520"/>
              <a:gd name="connsiteX4" fmla="*/ 0 w 172211"/>
              <a:gd name="connsiteY4" fmla="*/ 1493520 h 1493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493520">
                <a:moveTo>
                  <a:pt x="0" y="1493520"/>
                </a:moveTo>
                <a:lnTo>
                  <a:pt x="172211" y="1493520"/>
                </a:lnTo>
                <a:lnTo>
                  <a:pt x="172211" y="0"/>
                </a:lnTo>
                <a:lnTo>
                  <a:pt x="0" y="0"/>
                </a:lnTo>
                <a:lnTo>
                  <a:pt x="0" y="149352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1795272" y="5622035"/>
            <a:ext cx="172211" cy="428244"/>
          </a:xfrm>
          <a:custGeom>
            <a:avLst/>
            <a:gdLst>
              <a:gd name="connsiteX0" fmla="*/ 0 w 172211"/>
              <a:gd name="connsiteY0" fmla="*/ 0 h 428244"/>
              <a:gd name="connsiteX1" fmla="*/ 172211 w 172211"/>
              <a:gd name="connsiteY1" fmla="*/ 0 h 428244"/>
              <a:gd name="connsiteX2" fmla="*/ 172211 w 172211"/>
              <a:gd name="connsiteY2" fmla="*/ 428244 h 428244"/>
              <a:gd name="connsiteX3" fmla="*/ 0 w 172211"/>
              <a:gd name="connsiteY3" fmla="*/ 428244 h 428244"/>
              <a:gd name="connsiteX4" fmla="*/ 0 w 172211"/>
              <a:gd name="connsiteY4" fmla="*/ 0 h 4282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428244">
                <a:moveTo>
                  <a:pt x="0" y="0"/>
                </a:moveTo>
                <a:lnTo>
                  <a:pt x="172211" y="0"/>
                </a:lnTo>
                <a:lnTo>
                  <a:pt x="172211" y="428244"/>
                </a:lnTo>
                <a:lnTo>
                  <a:pt x="0" y="428244"/>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2659379" y="5006340"/>
            <a:ext cx="173736" cy="1043940"/>
          </a:xfrm>
          <a:custGeom>
            <a:avLst/>
            <a:gdLst>
              <a:gd name="connsiteX0" fmla="*/ 0 w 173736"/>
              <a:gd name="connsiteY0" fmla="*/ 0 h 1043940"/>
              <a:gd name="connsiteX1" fmla="*/ 173736 w 173736"/>
              <a:gd name="connsiteY1" fmla="*/ 0 h 1043940"/>
              <a:gd name="connsiteX2" fmla="*/ 173736 w 173736"/>
              <a:gd name="connsiteY2" fmla="*/ 1043939 h 1043940"/>
              <a:gd name="connsiteX3" fmla="*/ 0 w 173736"/>
              <a:gd name="connsiteY3" fmla="*/ 1043939 h 1043940"/>
              <a:gd name="connsiteX4" fmla="*/ 0 w 173736"/>
              <a:gd name="connsiteY4" fmla="*/ 0 h 10439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3736" h="1043940">
                <a:moveTo>
                  <a:pt x="0" y="0"/>
                </a:moveTo>
                <a:lnTo>
                  <a:pt x="173736" y="0"/>
                </a:lnTo>
                <a:lnTo>
                  <a:pt x="173736" y="1043939"/>
                </a:lnTo>
                <a:lnTo>
                  <a:pt x="0" y="1043939"/>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3092195" y="5431535"/>
            <a:ext cx="172212" cy="618744"/>
          </a:xfrm>
          <a:custGeom>
            <a:avLst/>
            <a:gdLst>
              <a:gd name="connsiteX0" fmla="*/ 0 w 172212"/>
              <a:gd name="connsiteY0" fmla="*/ 0 h 618744"/>
              <a:gd name="connsiteX1" fmla="*/ 172212 w 172212"/>
              <a:gd name="connsiteY1" fmla="*/ 0 h 618744"/>
              <a:gd name="connsiteX2" fmla="*/ 172212 w 172212"/>
              <a:gd name="connsiteY2" fmla="*/ 618744 h 618744"/>
              <a:gd name="connsiteX3" fmla="*/ 0 w 172212"/>
              <a:gd name="connsiteY3" fmla="*/ 618744 h 618744"/>
              <a:gd name="connsiteX4" fmla="*/ 0 w 172212"/>
              <a:gd name="connsiteY4" fmla="*/ 0 h 6187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2" h="618744">
                <a:moveTo>
                  <a:pt x="0" y="0"/>
                </a:moveTo>
                <a:lnTo>
                  <a:pt x="172212" y="0"/>
                </a:lnTo>
                <a:lnTo>
                  <a:pt x="172212" y="618744"/>
                </a:lnTo>
                <a:lnTo>
                  <a:pt x="0" y="618744"/>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3523488" y="5201411"/>
            <a:ext cx="173735" cy="848867"/>
          </a:xfrm>
          <a:custGeom>
            <a:avLst/>
            <a:gdLst>
              <a:gd name="connsiteX0" fmla="*/ 0 w 173735"/>
              <a:gd name="connsiteY0" fmla="*/ 0 h 848867"/>
              <a:gd name="connsiteX1" fmla="*/ 173735 w 173735"/>
              <a:gd name="connsiteY1" fmla="*/ 0 h 848867"/>
              <a:gd name="connsiteX2" fmla="*/ 173735 w 173735"/>
              <a:gd name="connsiteY2" fmla="*/ 848867 h 848867"/>
              <a:gd name="connsiteX3" fmla="*/ 0 w 173735"/>
              <a:gd name="connsiteY3" fmla="*/ 848867 h 848867"/>
              <a:gd name="connsiteX4" fmla="*/ 0 w 173735"/>
              <a:gd name="connsiteY4" fmla="*/ 0 h 848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3735" h="848867">
                <a:moveTo>
                  <a:pt x="0" y="0"/>
                </a:moveTo>
                <a:lnTo>
                  <a:pt x="173735" y="0"/>
                </a:lnTo>
                <a:lnTo>
                  <a:pt x="173735" y="848867"/>
                </a:lnTo>
                <a:lnTo>
                  <a:pt x="0" y="848867"/>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3956303" y="5449823"/>
            <a:ext cx="172211" cy="600455"/>
          </a:xfrm>
          <a:custGeom>
            <a:avLst/>
            <a:gdLst>
              <a:gd name="connsiteX0" fmla="*/ 0 w 172211"/>
              <a:gd name="connsiteY0" fmla="*/ 0 h 600455"/>
              <a:gd name="connsiteX1" fmla="*/ 172211 w 172211"/>
              <a:gd name="connsiteY1" fmla="*/ 0 h 600455"/>
              <a:gd name="connsiteX2" fmla="*/ 172211 w 172211"/>
              <a:gd name="connsiteY2" fmla="*/ 600455 h 600455"/>
              <a:gd name="connsiteX3" fmla="*/ 0 w 172211"/>
              <a:gd name="connsiteY3" fmla="*/ 600455 h 600455"/>
              <a:gd name="connsiteX4" fmla="*/ 0 w 172211"/>
              <a:gd name="connsiteY4" fmla="*/ 0 h 6004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600455">
                <a:moveTo>
                  <a:pt x="0" y="0"/>
                </a:moveTo>
                <a:lnTo>
                  <a:pt x="172211" y="0"/>
                </a:lnTo>
                <a:lnTo>
                  <a:pt x="172211" y="600455"/>
                </a:lnTo>
                <a:lnTo>
                  <a:pt x="0" y="600455"/>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4389120" y="5044440"/>
            <a:ext cx="172211" cy="1005840"/>
          </a:xfrm>
          <a:custGeom>
            <a:avLst/>
            <a:gdLst>
              <a:gd name="connsiteX0" fmla="*/ 0 w 172211"/>
              <a:gd name="connsiteY0" fmla="*/ 0 h 1005840"/>
              <a:gd name="connsiteX1" fmla="*/ 172211 w 172211"/>
              <a:gd name="connsiteY1" fmla="*/ 0 h 1005840"/>
              <a:gd name="connsiteX2" fmla="*/ 172211 w 172211"/>
              <a:gd name="connsiteY2" fmla="*/ 1005839 h 1005840"/>
              <a:gd name="connsiteX3" fmla="*/ 0 w 172211"/>
              <a:gd name="connsiteY3" fmla="*/ 1005839 h 1005840"/>
              <a:gd name="connsiteX4" fmla="*/ 0 w 172211"/>
              <a:gd name="connsiteY4" fmla="*/ 0 h 10058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005840">
                <a:moveTo>
                  <a:pt x="0" y="0"/>
                </a:moveTo>
                <a:lnTo>
                  <a:pt x="172211" y="0"/>
                </a:lnTo>
                <a:lnTo>
                  <a:pt x="172211" y="1005839"/>
                </a:lnTo>
                <a:lnTo>
                  <a:pt x="0" y="1005839"/>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4820411" y="5413247"/>
            <a:ext cx="173735" cy="637032"/>
          </a:xfrm>
          <a:custGeom>
            <a:avLst/>
            <a:gdLst>
              <a:gd name="connsiteX0" fmla="*/ 0 w 173735"/>
              <a:gd name="connsiteY0" fmla="*/ 0 h 637032"/>
              <a:gd name="connsiteX1" fmla="*/ 173735 w 173735"/>
              <a:gd name="connsiteY1" fmla="*/ 0 h 637032"/>
              <a:gd name="connsiteX2" fmla="*/ 173735 w 173735"/>
              <a:gd name="connsiteY2" fmla="*/ 637032 h 637032"/>
              <a:gd name="connsiteX3" fmla="*/ 0 w 173735"/>
              <a:gd name="connsiteY3" fmla="*/ 637032 h 637032"/>
              <a:gd name="connsiteX4" fmla="*/ 0 w 173735"/>
              <a:gd name="connsiteY4" fmla="*/ 0 h 6370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3735" h="637032">
                <a:moveTo>
                  <a:pt x="0" y="0"/>
                </a:moveTo>
                <a:lnTo>
                  <a:pt x="173735" y="0"/>
                </a:lnTo>
                <a:lnTo>
                  <a:pt x="173735" y="637032"/>
                </a:lnTo>
                <a:lnTo>
                  <a:pt x="0" y="637032"/>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
          <p:cNvSpPr/>
          <p:nvPr/>
        </p:nvSpPr>
        <p:spPr>
          <a:xfrm>
            <a:off x="1659382" y="4288282"/>
            <a:ext cx="21844" cy="1768348"/>
          </a:xfrm>
          <a:custGeom>
            <a:avLst/>
            <a:gdLst>
              <a:gd name="connsiteX0" fmla="*/ 6350 w 21844"/>
              <a:gd name="connsiteY0" fmla="*/ 1761997 h 1768348"/>
              <a:gd name="connsiteX1" fmla="*/ 6350 w 21844"/>
              <a:gd name="connsiteY1" fmla="*/ 6350 h 1768348"/>
            </a:gdLst>
            <a:ahLst/>
            <a:cxnLst>
              <a:cxn ang="0">
                <a:pos x="connsiteX0" y="connsiteY0"/>
              </a:cxn>
              <a:cxn ang="1">
                <a:pos x="connsiteX1" y="connsiteY1"/>
              </a:cxn>
            </a:cxnLst>
            <a:rect l="l" t="t" r="r" b="b"/>
            <a:pathLst>
              <a:path w="21844" h="1768348">
                <a:moveTo>
                  <a:pt x="6350" y="1761997"/>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Freeform 3"/>
          <p:cNvSpPr/>
          <p:nvPr/>
        </p:nvSpPr>
        <p:spPr>
          <a:xfrm>
            <a:off x="1615186" y="6043929"/>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Freeform 3"/>
          <p:cNvSpPr/>
          <p:nvPr/>
        </p:nvSpPr>
        <p:spPr>
          <a:xfrm>
            <a:off x="1615186" y="5751321"/>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Freeform 3"/>
          <p:cNvSpPr/>
          <p:nvPr/>
        </p:nvSpPr>
        <p:spPr>
          <a:xfrm>
            <a:off x="1615186" y="5458714"/>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Freeform 3"/>
          <p:cNvSpPr/>
          <p:nvPr/>
        </p:nvSpPr>
        <p:spPr>
          <a:xfrm>
            <a:off x="1615186" y="5166105"/>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Freeform 3"/>
          <p:cNvSpPr/>
          <p:nvPr/>
        </p:nvSpPr>
        <p:spPr>
          <a:xfrm>
            <a:off x="1615186" y="4873497"/>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Freeform 3"/>
          <p:cNvSpPr/>
          <p:nvPr/>
        </p:nvSpPr>
        <p:spPr>
          <a:xfrm>
            <a:off x="1615186" y="4580890"/>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Freeform 3"/>
          <p:cNvSpPr/>
          <p:nvPr/>
        </p:nvSpPr>
        <p:spPr>
          <a:xfrm>
            <a:off x="1615186" y="4288282"/>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Freeform 3"/>
          <p:cNvSpPr/>
          <p:nvPr/>
        </p:nvSpPr>
        <p:spPr>
          <a:xfrm>
            <a:off x="1659382" y="6043929"/>
            <a:ext cx="3470655" cy="21844"/>
          </a:xfrm>
          <a:custGeom>
            <a:avLst/>
            <a:gdLst>
              <a:gd name="connsiteX0" fmla="*/ 6350 w 3470655"/>
              <a:gd name="connsiteY0" fmla="*/ 6350 h 21844"/>
              <a:gd name="connsiteX1" fmla="*/ 3464305 w 3470655"/>
              <a:gd name="connsiteY1" fmla="*/ 6350 h 21844"/>
            </a:gdLst>
            <a:ahLst/>
            <a:cxnLst>
              <a:cxn ang="0">
                <a:pos x="connsiteX0" y="connsiteY0"/>
              </a:cxn>
              <a:cxn ang="1">
                <a:pos x="connsiteX1" y="connsiteY1"/>
              </a:cxn>
            </a:cxnLst>
            <a:rect l="l" t="t" r="r" b="b"/>
            <a:pathLst>
              <a:path w="3470655" h="21844">
                <a:moveTo>
                  <a:pt x="6350" y="6350"/>
                </a:moveTo>
                <a:lnTo>
                  <a:pt x="346430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Freeform 3"/>
          <p:cNvSpPr/>
          <p:nvPr/>
        </p:nvSpPr>
        <p:spPr>
          <a:xfrm>
            <a:off x="1659382" y="604392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Freeform 3"/>
          <p:cNvSpPr/>
          <p:nvPr/>
        </p:nvSpPr>
        <p:spPr>
          <a:xfrm>
            <a:off x="2092198" y="604392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Freeform 3"/>
          <p:cNvSpPr/>
          <p:nvPr/>
        </p:nvSpPr>
        <p:spPr>
          <a:xfrm>
            <a:off x="2523489" y="604392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Freeform 3"/>
          <p:cNvSpPr/>
          <p:nvPr/>
        </p:nvSpPr>
        <p:spPr>
          <a:xfrm>
            <a:off x="2956305" y="604392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Freeform 3"/>
          <p:cNvSpPr/>
          <p:nvPr/>
        </p:nvSpPr>
        <p:spPr>
          <a:xfrm>
            <a:off x="3387597" y="604392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Freeform 3"/>
          <p:cNvSpPr/>
          <p:nvPr/>
        </p:nvSpPr>
        <p:spPr>
          <a:xfrm>
            <a:off x="3820414" y="604392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Freeform 3"/>
          <p:cNvSpPr/>
          <p:nvPr/>
        </p:nvSpPr>
        <p:spPr>
          <a:xfrm>
            <a:off x="4251705" y="604392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Freeform 3"/>
          <p:cNvSpPr/>
          <p:nvPr/>
        </p:nvSpPr>
        <p:spPr>
          <a:xfrm>
            <a:off x="4684521" y="604392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Freeform 3"/>
          <p:cNvSpPr/>
          <p:nvPr/>
        </p:nvSpPr>
        <p:spPr>
          <a:xfrm>
            <a:off x="5117338" y="6043929"/>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aphicFrame>
        <p:nvGraphicFramePr>
          <p:cNvPr id="67" name="表格 4"/>
          <p:cNvGraphicFramePr>
            <a:graphicFrameLocks noGrp="1"/>
          </p:cNvGraphicFramePr>
          <p:nvPr/>
        </p:nvGraphicFramePr>
        <p:xfrm>
          <a:off x="1447800" y="1511808"/>
          <a:ext cx="3519930" cy="1825751"/>
        </p:xfrm>
        <a:graphic>
          <a:graphicData uri="http://schemas.openxmlformats.org/drawingml/2006/table">
            <a:tbl>
              <a:tblPr/>
              <a:tblGrid>
                <a:gridCol w="3519930">
                  <a:extLst>
                    <a:ext uri="{9D8B030D-6E8A-4147-A177-3AD203B41FA5}">
                      <a16:colId xmlns:a16="http://schemas.microsoft.com/office/drawing/2014/main" val="20000"/>
                    </a:ext>
                  </a:extLst>
                </a:gridCol>
              </a:tblGrid>
              <a:tr h="260603">
                <a:tc>
                  <a:txBody>
                    <a:bodyPr/>
                    <a:lstStyle/>
                    <a:p>
                      <a:pPr algn="l"/>
                      <a:r>
                        <a:rPr lang="en-US" altLang="zh-CN" sz="995" b="1" dirty="0">
                          <a:solidFill>
                            <a:srgbClr val="4F81BD"/>
                          </a:solidFill>
                          <a:latin typeface="微软雅黑" panose="020B0503020204020204" pitchFamily="18" charset="-122"/>
                          <a:cs typeface="微软雅黑" panose="020B0503020204020204" pitchFamily="18" charset="-122"/>
                        </a:rPr>
                        <a:t>2,995</a:t>
                      </a:r>
                      <a:endParaRPr lang="zh-CN" altLang="en-US" sz="995" b="1" dirty="0">
                        <a:solidFill>
                          <a:srgbClr val="4F81BD"/>
                        </a:solidFill>
                        <a:latin typeface="微软雅黑" panose="020B0503020204020204" pitchFamily="18" charset="-122"/>
                        <a:cs typeface="微软雅黑" panose="020B0503020204020204" pitchFamily="18" charset="-122"/>
                      </a:endParaRPr>
                    </a:p>
                    <a:p>
                      <a:pPr algn="l"/>
                      <a:r>
                        <a:rPr lang="en-US" altLang="zh-CN" sz="995" b="1" dirty="0">
                          <a:solidFill>
                            <a:srgbClr val="4F81BD"/>
                          </a:solidFill>
                          <a:latin typeface="微软雅黑" panose="020B0503020204020204" pitchFamily="18" charset="-122"/>
                          <a:cs typeface="微软雅黑" panose="020B0503020204020204" pitchFamily="18" charset="-122"/>
                        </a:rPr>
                        <a:t>2,830</a:t>
                      </a:r>
                      <a:endParaRPr lang="zh-CN" altLang="en-US" sz="995" b="1" dirty="0">
                        <a:solidFill>
                          <a:srgbClr val="4F81BD"/>
                        </a:solidFill>
                        <a:latin typeface="微软雅黑" panose="020B0503020204020204" pitchFamily="18" charset="-122"/>
                        <a:cs typeface="微软雅黑" panose="020B0503020204020204" pitchFamily="18" charset="-122"/>
                      </a:endParaRPr>
                    </a:p>
                  </a:txBody>
                  <a:tcPr>
                    <a:lnL w="0" cmpd="sng">
                      <a:solidFill>
                        <a:srgbClr val="868686"/>
                      </a:solidFill>
                      <a:prstDash val="solid"/>
                    </a:lnL>
                    <a:lnR w="1" cap="flat" cmpd="sng" algn="ctr">
                      <a:solidFill>
                        <a:srgbClr val="868686"/>
                      </a:solidFill>
                      <a:prstDash val="solid"/>
                      <a:round/>
                      <a:headEnd type="none" w="med" len="med"/>
                      <a:tailEnd type="none" w="med" len="med"/>
                    </a:lnR>
                    <a:lnT w="1" cmpd="sng">
                      <a:solidFill>
                        <a:srgbClr val="868686"/>
                      </a:solidFill>
                      <a:prstDash val="soli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60604">
                <a:tc>
                  <a:txBody>
                    <a:bodyPr/>
                    <a:lstStyle/>
                    <a:p>
                      <a:pPr algn="l"/>
                      <a:r>
                        <a:rPr lang="en-US" altLang="zh-CN" sz="995" b="1" dirty="0">
                          <a:solidFill>
                            <a:srgbClr val="4F81BD"/>
                          </a:solidFill>
                          <a:latin typeface="微软雅黑" panose="020B0503020204020204" pitchFamily="18" charset="-122"/>
                          <a:cs typeface="微软雅黑" panose="020B0503020204020204" pitchFamily="18" charset="-122"/>
                        </a:rPr>
                        <a:t>2,374</a:t>
                      </a:r>
                      <a:endParaRPr lang="zh-CN" altLang="en-US" sz="995" b="1" dirty="0">
                        <a:solidFill>
                          <a:srgbClr val="4F81BD"/>
                        </a:solidFill>
                        <a:latin typeface="微软雅黑" panose="020B0503020204020204" pitchFamily="18" charset="-122"/>
                        <a:cs typeface="微软雅黑" panose="020B0503020204020204" pitchFamily="18" charset="-122"/>
                      </a:endParaRPr>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0604">
                <a:tc>
                  <a:txBody>
                    <a:bodyPr/>
                    <a:lstStyle/>
                    <a:p>
                      <a:pPr algn="l"/>
                      <a:r>
                        <a:rPr lang="en-US" altLang="zh-CN" sz="995" b="1" dirty="0">
                          <a:solidFill>
                            <a:srgbClr val="C0504D"/>
                          </a:solidFill>
                          <a:latin typeface="微软雅黑" panose="020B0503020204020204" pitchFamily="18" charset="-122"/>
                          <a:cs typeface="微软雅黑" panose="020B0503020204020204" pitchFamily="18" charset="-122"/>
                        </a:rPr>
                        <a:t>15.2%</a:t>
                      </a:r>
                      <a:endParaRPr lang="zh-CN" altLang="en-US" sz="995" b="1" dirty="0">
                        <a:solidFill>
                          <a:srgbClr val="C0504D"/>
                        </a:solidFill>
                        <a:latin typeface="微软雅黑" panose="020B0503020204020204" pitchFamily="18" charset="-122"/>
                        <a:cs typeface="微软雅黑" panose="020B0503020204020204" pitchFamily="18" charset="-122"/>
                      </a:endParaRPr>
                    </a:p>
                  </a:txBody>
                  <a:tcPr anchor="ct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60603">
                <a:tc>
                  <a:txBody>
                    <a:bodyPr/>
                    <a:lstStyle/>
                    <a:p>
                      <a:pPr algn="l"/>
                      <a:r>
                        <a:rPr lang="en-US" altLang="zh-CN" sz="995" b="1" dirty="0">
                          <a:solidFill>
                            <a:srgbClr val="4F81BD"/>
                          </a:solidFill>
                          <a:latin typeface="微软雅黑" panose="020B0503020204020204" pitchFamily="18" charset="-122"/>
                          <a:cs typeface="微软雅黑" panose="020B0503020204020204" pitchFamily="18" charset="-122"/>
                        </a:rPr>
                        <a:t>1,359</a:t>
                      </a:r>
                      <a:endParaRPr lang="zh-CN" altLang="en-US" sz="995" b="1" dirty="0">
                        <a:solidFill>
                          <a:srgbClr val="4F81BD"/>
                        </a:solidFill>
                        <a:latin typeface="微软雅黑" panose="020B0503020204020204" pitchFamily="18" charset="-122"/>
                        <a:cs typeface="微软雅黑" panose="020B0503020204020204" pitchFamily="18" charset="-122"/>
                      </a:endParaRPr>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60604">
                <a:tc>
                  <a:txBody>
                    <a:bodyPr/>
                    <a:lstStyle/>
                    <a:p>
                      <a:pPr algn="ctr"/>
                      <a:r>
                        <a:rPr lang="en-US" altLang="zh-CN" sz="1000" b="1" dirty="0">
                          <a:solidFill>
                            <a:srgbClr val="C0504D"/>
                          </a:solidFill>
                          <a:latin typeface="微软雅黑" panose="020B0503020204020204" pitchFamily="18" charset="-122"/>
                          <a:cs typeface="微软雅黑" panose="020B0503020204020204" pitchFamily="18" charset="-122"/>
                        </a:rPr>
                        <a:t>11.6%</a:t>
                      </a:r>
                      <a:endParaRPr lang="zh-CN" altLang="en-US" sz="1000" b="1" dirty="0">
                        <a:solidFill>
                          <a:srgbClr val="C0504D"/>
                        </a:solidFill>
                        <a:latin typeface="微软雅黑" panose="020B0503020204020204" pitchFamily="18" charset="-122"/>
                        <a:cs typeface="微软雅黑" panose="020B0503020204020204" pitchFamily="18" charset="-122"/>
                      </a:endParaRPr>
                    </a:p>
                    <a:p>
                      <a:pPr algn="l"/>
                      <a:r>
                        <a:rPr lang="en-US" altLang="zh-CN" sz="995" b="1" dirty="0">
                          <a:solidFill>
                            <a:srgbClr val="C0504D"/>
                          </a:solidFill>
                          <a:latin typeface="微软雅黑" panose="020B0503020204020204" pitchFamily="18" charset="-122"/>
                          <a:cs typeface="微软雅黑" panose="020B0503020204020204" pitchFamily="18" charset="-122"/>
                        </a:rPr>
                        <a:t>10.8%</a:t>
                      </a:r>
                      <a:endParaRPr lang="zh-CN" altLang="en-US" sz="995" b="1" dirty="0">
                        <a:solidFill>
                          <a:srgbClr val="C0504D"/>
                        </a:solidFill>
                        <a:latin typeface="微软雅黑" panose="020B0503020204020204" pitchFamily="18" charset="-122"/>
                        <a:cs typeface="微软雅黑" panose="020B0503020204020204" pitchFamily="18" charset="-122"/>
                      </a:endParaRPr>
                    </a:p>
                    <a:p>
                      <a:pPr algn="l"/>
                      <a:r>
                        <a:rPr lang="en-US" altLang="zh-CN" sz="995" b="1" dirty="0">
                          <a:solidFill>
                            <a:srgbClr val="C0504D"/>
                          </a:solidFill>
                          <a:latin typeface="微软雅黑" panose="020B0503020204020204" pitchFamily="18" charset="-122"/>
                          <a:cs typeface="微软雅黑" panose="020B0503020204020204" pitchFamily="18" charset="-122"/>
                        </a:rPr>
                        <a:t>10.0%</a:t>
                      </a:r>
                      <a:endParaRPr lang="zh-CN" altLang="en-US" sz="995" b="1" dirty="0">
                        <a:solidFill>
                          <a:srgbClr val="C0504D"/>
                        </a:solidFill>
                        <a:latin typeface="微软雅黑" panose="020B0503020204020204" pitchFamily="18" charset="-122"/>
                        <a:cs typeface="微软雅黑" panose="020B0503020204020204" pitchFamily="18" charset="-122"/>
                      </a:endParaRPr>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62127">
                <a:tc>
                  <a:txBody>
                    <a:bodyPr/>
                    <a:lstStyle/>
                    <a:p>
                      <a:pPr algn="l"/>
                      <a:r>
                        <a:rPr lang="en-US" altLang="zh-CN" sz="950" dirty="0">
                          <a:solidFill>
                            <a:srgbClr val="000000"/>
                          </a:solidFill>
                          <a:latin typeface="微软雅黑" panose="020B0503020204020204" pitchFamily="18" charset="-122"/>
                          <a:cs typeface="微软雅黑" panose="020B0503020204020204" pitchFamily="18" charset="-122"/>
                        </a:rPr>
                        <a:t>2012</a:t>
                      </a:r>
                      <a:endParaRPr lang="zh-CN" altLang="en-US" sz="950"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4F81BD"/>
                          </a:solidFill>
                          <a:latin typeface="微软雅黑" panose="020B0503020204020204" pitchFamily="18" charset="-122"/>
                          <a:cs typeface="微软雅黑" panose="020B0503020204020204" pitchFamily="18" charset="-122"/>
                        </a:rPr>
                        <a:t>504</a:t>
                      </a:r>
                      <a:endParaRPr lang="zh-CN" altLang="en-US" sz="995" b="1" dirty="0">
                        <a:solidFill>
                          <a:srgbClr val="4F81BD"/>
                        </a:solidFill>
                        <a:latin typeface="微软雅黑" panose="020B0503020204020204" pitchFamily="18" charset="-122"/>
                        <a:cs typeface="微软雅黑" panose="020B0503020204020204" pitchFamily="18" charset="-122"/>
                      </a:endParaRPr>
                    </a:p>
                    <a:p>
                      <a:pPr algn="l"/>
                      <a:r>
                        <a:rPr lang="en-US" altLang="zh-CN" sz="995" b="1" dirty="0">
                          <a:solidFill>
                            <a:srgbClr val="C0504D"/>
                          </a:solidFill>
                          <a:latin typeface="微软雅黑" panose="020B0503020204020204" pitchFamily="18" charset="-122"/>
                          <a:cs typeface="微软雅黑" panose="020B0503020204020204" pitchFamily="18" charset="-122"/>
                        </a:rPr>
                        <a:t>6.3%</a:t>
                      </a:r>
                      <a:r>
                        <a:rPr lang="en-US" altLang="zh-CN" sz="995" b="1" dirty="0">
                          <a:solidFill>
                            <a:srgbClr val="4F81BD"/>
                          </a:solidFill>
                          <a:latin typeface="微软雅黑" panose="020B0503020204020204" pitchFamily="18" charset="-122"/>
                          <a:cs typeface="微软雅黑" panose="020B0503020204020204" pitchFamily="18" charset="-122"/>
                        </a:rPr>
                        <a:t>366345</a:t>
                      </a:r>
                      <a:endParaRPr lang="zh-CN" altLang="en-US" sz="995" b="1" dirty="0">
                        <a:solidFill>
                          <a:srgbClr val="4F81BD"/>
                        </a:solidFill>
                        <a:latin typeface="微软雅黑" panose="020B0503020204020204" pitchFamily="18" charset="-122"/>
                        <a:cs typeface="微软雅黑" panose="020B0503020204020204" pitchFamily="18" charset="-122"/>
                      </a:endParaRPr>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ap="flat" cmpd="sng" algn="ctr">
                      <a:solidFill>
                        <a:srgbClr val="868686"/>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60603">
                <a:tc>
                  <a:txBody>
                    <a:bodyPr/>
                    <a:lstStyle/>
                    <a:p>
                      <a:endParaRPr lang="zh-CN" altLang="en-US" dirty="0"/>
                    </a:p>
                  </a:txBody>
                  <a:tcPr>
                    <a:lnL w="0" cap="flat" cmpd="sng" algn="ctr">
                      <a:solidFill>
                        <a:srgbClr val="868686"/>
                      </a:solidFill>
                      <a:prstDash val="solid"/>
                      <a:round/>
                      <a:headEnd type="none" w="med" len="med"/>
                      <a:tailEnd type="none" w="med" len="med"/>
                    </a:lnL>
                    <a:lnR w="1" cap="flat" cmpd="sng" algn="ctr">
                      <a:solidFill>
                        <a:srgbClr val="868686"/>
                      </a:solidFill>
                      <a:prstDash val="solid"/>
                      <a:round/>
                      <a:headEnd type="none" w="med" len="med"/>
                      <a:tailEnd type="none" w="med" len="med"/>
                    </a:lnR>
                    <a:lnT w="1" cap="flat" cmpd="sng" algn="ctr">
                      <a:solidFill>
                        <a:srgbClr val="868686"/>
                      </a:solidFill>
                      <a:prstDash val="solid"/>
                      <a:round/>
                      <a:headEnd type="none" w="med" len="med"/>
                      <a:tailEnd type="none" w="med" len="med"/>
                    </a:lnT>
                    <a:lnB w="1" cmpd="sng">
                      <a:solidFill>
                        <a:srgbClr val="868686"/>
                      </a:solidFill>
                      <a:prstDash val="solid"/>
                    </a:lnB>
                    <a:solidFill>
                      <a:srgbClr val="FFFFFF"/>
                    </a:solidFill>
                  </a:tcPr>
                </a:tc>
                <a:extLst>
                  <a:ext uri="{0D108BD9-81ED-4DB2-BD59-A6C34878D82A}">
                    <a16:rowId xmlns:a16="http://schemas.microsoft.com/office/drawing/2014/main" val="10006"/>
                  </a:ext>
                </a:extLst>
              </a:tr>
            </a:tbl>
          </a:graphicData>
        </a:graphic>
      </p:graphicFrame>
      <p:sp>
        <p:nvSpPr>
          <p:cNvPr id="68" name="TextBox 1"/>
          <p:cNvSpPr txBox="1"/>
          <p:nvPr/>
        </p:nvSpPr>
        <p:spPr>
          <a:xfrm>
            <a:off x="4241800" y="4787900"/>
            <a:ext cx="495300" cy="165100"/>
          </a:xfrm>
          <a:prstGeom prst="rect">
            <a:avLst/>
          </a:prstGeom>
          <a:noFill/>
        </p:spPr>
        <p:txBody>
          <a:bodyPr wrap="none" lIns="0" tIns="0" rIns="0" rtlCol="0">
            <a:spAutoFit/>
          </a:bodyPr>
          <a:lstStyle/>
          <a:p>
            <a:pPr>
              <a:lnSpc>
                <a:spcPts val="1300"/>
              </a:lnSpc>
            </a:pPr>
            <a:r>
              <a:rPr lang="en-US" altLang="zh-CN" sz="995" b="1" dirty="0">
                <a:solidFill>
                  <a:srgbClr val="4F81BD"/>
                </a:solidFill>
                <a:latin typeface="微软雅黑" panose="020B0503020204020204" pitchFamily="18" charset="-122"/>
                <a:cs typeface="微软雅黑" panose="020B0503020204020204" pitchFamily="18" charset="-122"/>
              </a:rPr>
              <a:t>171,980</a:t>
            </a:r>
          </a:p>
        </p:txBody>
      </p:sp>
      <p:sp>
        <p:nvSpPr>
          <p:cNvPr id="69" name="TextBox 1"/>
          <p:cNvSpPr txBox="1"/>
          <p:nvPr/>
        </p:nvSpPr>
        <p:spPr>
          <a:xfrm>
            <a:off x="3810000" y="5194300"/>
            <a:ext cx="495300" cy="165100"/>
          </a:xfrm>
          <a:prstGeom prst="rect">
            <a:avLst/>
          </a:prstGeom>
          <a:noFill/>
        </p:spPr>
        <p:txBody>
          <a:bodyPr wrap="none" lIns="0" tIns="0" rIns="0" rtlCol="0">
            <a:spAutoFit/>
          </a:bodyPr>
          <a:lstStyle/>
          <a:p>
            <a:pPr>
              <a:lnSpc>
                <a:spcPts val="1300"/>
              </a:lnSpc>
            </a:pPr>
            <a:r>
              <a:rPr lang="en-US" altLang="zh-CN" sz="1000" b="1" dirty="0">
                <a:solidFill>
                  <a:srgbClr val="4F81BD"/>
                </a:solidFill>
                <a:latin typeface="微软雅黑" panose="020B0503020204020204" pitchFamily="18" charset="-122"/>
                <a:cs typeface="微软雅黑" panose="020B0503020204020204" pitchFamily="18" charset="-122"/>
              </a:rPr>
              <a:t>102,507</a:t>
            </a:r>
          </a:p>
        </p:txBody>
      </p:sp>
      <p:sp>
        <p:nvSpPr>
          <p:cNvPr id="70" name="TextBox 1"/>
          <p:cNvSpPr txBox="1"/>
          <p:nvPr/>
        </p:nvSpPr>
        <p:spPr>
          <a:xfrm>
            <a:off x="3695700" y="139700"/>
            <a:ext cx="49911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南山区与其他各区经济指标对比</a:t>
            </a:r>
          </a:p>
        </p:txBody>
      </p:sp>
      <p:sp>
        <p:nvSpPr>
          <p:cNvPr id="71" name="TextBox 1"/>
          <p:cNvSpPr txBox="1"/>
          <p:nvPr/>
        </p:nvSpPr>
        <p:spPr>
          <a:xfrm>
            <a:off x="4940300" y="2032000"/>
            <a:ext cx="254000" cy="4699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15%</a:t>
            </a:r>
          </a:p>
        </p:txBody>
      </p:sp>
      <p:sp>
        <p:nvSpPr>
          <p:cNvPr id="72" name="TextBox 1"/>
          <p:cNvSpPr txBox="1"/>
          <p:nvPr/>
        </p:nvSpPr>
        <p:spPr>
          <a:xfrm>
            <a:off x="952500" y="1955800"/>
            <a:ext cx="317500" cy="6858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2,500</a:t>
            </a:r>
          </a:p>
          <a:p>
            <a:pPr>
              <a:lnSpc>
                <a:spcPts val="2000"/>
              </a:lnSpc>
            </a:pPr>
            <a:r>
              <a:rPr lang="en-US" altLang="zh-CN" sz="995" dirty="0">
                <a:solidFill>
                  <a:srgbClr val="000000"/>
                </a:solidFill>
                <a:latin typeface="微软雅黑" panose="020B0503020204020204" pitchFamily="18" charset="-122"/>
                <a:cs typeface="微软雅黑" panose="020B0503020204020204" pitchFamily="18" charset="-122"/>
              </a:rPr>
              <a:t>2,000</a:t>
            </a:r>
          </a:p>
          <a:p>
            <a:pPr>
              <a:lnSpc>
                <a:spcPts val="2000"/>
              </a:lnSpc>
            </a:pPr>
            <a:r>
              <a:rPr lang="en-US" altLang="zh-CN" sz="995" dirty="0">
                <a:solidFill>
                  <a:srgbClr val="000000"/>
                </a:solidFill>
                <a:latin typeface="微软雅黑" panose="020B0503020204020204" pitchFamily="18" charset="-122"/>
                <a:cs typeface="微软雅黑" panose="020B0503020204020204" pitchFamily="18" charset="-122"/>
              </a:rPr>
              <a:t>1,500</a:t>
            </a:r>
          </a:p>
        </p:txBody>
      </p:sp>
      <p:sp>
        <p:nvSpPr>
          <p:cNvPr id="73" name="TextBox 1"/>
          <p:cNvSpPr txBox="1"/>
          <p:nvPr/>
        </p:nvSpPr>
        <p:spPr>
          <a:xfrm>
            <a:off x="952500" y="1422400"/>
            <a:ext cx="317500" cy="419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3,500</a:t>
            </a:r>
          </a:p>
          <a:p>
            <a:pPr>
              <a:lnSpc>
                <a:spcPts val="2000"/>
              </a:lnSpc>
            </a:pPr>
            <a:r>
              <a:rPr lang="en-US" altLang="zh-CN" sz="995" dirty="0">
                <a:solidFill>
                  <a:srgbClr val="000000"/>
                </a:solidFill>
                <a:latin typeface="微软雅黑" panose="020B0503020204020204" pitchFamily="18" charset="-122"/>
                <a:cs typeface="微软雅黑" panose="020B0503020204020204" pitchFamily="18" charset="-122"/>
              </a:rPr>
              <a:t>3,000</a:t>
            </a:r>
          </a:p>
        </p:txBody>
      </p:sp>
      <p:sp>
        <p:nvSpPr>
          <p:cNvPr id="74" name="TextBox 1"/>
          <p:cNvSpPr txBox="1"/>
          <p:nvPr/>
        </p:nvSpPr>
        <p:spPr>
          <a:xfrm>
            <a:off x="1524000" y="34544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宝安</a:t>
            </a:r>
          </a:p>
        </p:txBody>
      </p:sp>
      <p:sp>
        <p:nvSpPr>
          <p:cNvPr id="75" name="TextBox 1"/>
          <p:cNvSpPr txBox="1"/>
          <p:nvPr/>
        </p:nvSpPr>
        <p:spPr>
          <a:xfrm>
            <a:off x="2108200" y="850900"/>
            <a:ext cx="2273300" cy="508000"/>
          </a:xfrm>
          <a:prstGeom prst="rect">
            <a:avLst/>
          </a:prstGeom>
          <a:noFill/>
        </p:spPr>
        <p:txBody>
          <a:bodyPr wrap="none" lIns="0" tIns="0" rIns="0" rtlCol="0">
            <a:spAutoFit/>
          </a:bodyPr>
          <a:lstStyle/>
          <a:p>
            <a:pPr>
              <a:lnSpc>
                <a:spcPts val="1500"/>
              </a:lnSpc>
              <a:tabLst>
                <a:tab pos="38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2012年深圳各区GDP总量的对比</a:t>
            </a:r>
          </a:p>
          <a:p>
            <a:pPr>
              <a:lnSpc>
                <a:spcPts val="1000"/>
              </a:lnSpc>
            </a:pPr>
            <a:endParaRPr lang="en-US" altLang="zh-CN" dirty="0"/>
          </a:p>
          <a:p>
            <a:pPr>
              <a:lnSpc>
                <a:spcPts val="1400"/>
              </a:lnSpc>
              <a:tabLst>
                <a:tab pos="38100" algn="l"/>
              </a:tabLst>
            </a:pPr>
            <a:r>
              <a:rPr lang="en-US" altLang="zh-CN" sz="995" dirty="0">
                <a:solidFill>
                  <a:srgbClr val="000000"/>
                </a:solidFill>
                <a:latin typeface="微软雅黑" panose="020B0503020204020204" pitchFamily="18" charset="-122"/>
                <a:cs typeface="微软雅黑" panose="020B0503020204020204" pitchFamily="18" charset="-122"/>
              </a:rPr>
              <a:t>亿元</a:t>
            </a:r>
          </a:p>
        </p:txBody>
      </p:sp>
      <p:sp>
        <p:nvSpPr>
          <p:cNvPr id="76" name="TextBox 1"/>
          <p:cNvSpPr txBox="1"/>
          <p:nvPr/>
        </p:nvSpPr>
        <p:spPr>
          <a:xfrm>
            <a:off x="5943600" y="1993900"/>
            <a:ext cx="2755900" cy="6477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依靠高科技产业带动，南山区经济实力</a:t>
            </a:r>
          </a:p>
          <a:p>
            <a:pPr>
              <a:lnSpc>
                <a:spcPts val="1800"/>
              </a:lnSpc>
            </a:pPr>
            <a:r>
              <a:rPr lang="en-US" altLang="zh-CN" sz="1200" b="1" dirty="0">
                <a:solidFill>
                  <a:srgbClr val="000000"/>
                </a:solidFill>
                <a:latin typeface="微软雅黑" panose="020B0503020204020204" pitchFamily="18" charset="-122"/>
                <a:cs typeface="微软雅黑" panose="020B0503020204020204" pitchFamily="18" charset="-122"/>
              </a:rPr>
              <a:t>和发展强劲。</a:t>
            </a:r>
          </a:p>
          <a:p>
            <a:pPr>
              <a:lnSpc>
                <a:spcPts val="18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2012年南山区全年实现GDP2,829.62亿</a:t>
            </a:r>
          </a:p>
        </p:txBody>
      </p:sp>
      <p:sp>
        <p:nvSpPr>
          <p:cNvPr id="77" name="TextBox 1"/>
          <p:cNvSpPr txBox="1"/>
          <p:nvPr/>
        </p:nvSpPr>
        <p:spPr>
          <a:xfrm>
            <a:off x="5943600" y="2705100"/>
            <a:ext cx="2755900" cy="1562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元，按可比价格同比增长11.6%，GDP总</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量在深圳各区中排名第二（如将龙华新区</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从宝安数据中剔除，南山区GDP总量排名</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各区之首），GDP增速在深圳行政区中排</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名第一，高于全市平均增速水平。</a:t>
            </a:r>
          </a:p>
          <a:p>
            <a:pPr>
              <a:lnSpc>
                <a:spcPts val="18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2012年南山区人均GDP为255,266元，</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遥遥领先于其他各区。</a:t>
            </a:r>
          </a:p>
        </p:txBody>
      </p:sp>
      <p:sp>
        <p:nvSpPr>
          <p:cNvPr id="78" name="TextBox 1"/>
          <p:cNvSpPr txBox="1"/>
          <p:nvPr/>
        </p:nvSpPr>
        <p:spPr>
          <a:xfrm>
            <a:off x="977900" y="6502400"/>
            <a:ext cx="2908300" cy="292100"/>
          </a:xfrm>
          <a:prstGeom prst="rect">
            <a:avLst/>
          </a:prstGeom>
          <a:noFill/>
        </p:spPr>
        <p:txBody>
          <a:bodyPr wrap="none" lIns="0" tIns="0" rIns="0" rtlCol="0">
            <a:spAutoFit/>
          </a:bodyPr>
          <a:lstStyle/>
          <a:p>
            <a:pPr>
              <a:lnSpc>
                <a:spcPts val="1300"/>
              </a:lnSpc>
              <a:tabLst>
                <a:tab pos="38100" algn="l"/>
              </a:tabLst>
            </a:pPr>
            <a:r>
              <a:rPr lang="en-US" altLang="zh-CN" sz="1050" dirty="0">
                <a:solidFill>
                  <a:srgbClr val="000000"/>
                </a:solidFill>
                <a:latin typeface="微软雅黑" panose="020B0503020204020204" pitchFamily="18" charset="-122"/>
                <a:cs typeface="微软雅黑" panose="020B0503020204020204" pitchFamily="18" charset="-122"/>
              </a:rPr>
              <a:t>注：宝安数据包括龙华新区；龙岗数据包括大鹏新区</a:t>
            </a:r>
          </a:p>
          <a:p>
            <a:pPr>
              <a:lnSpc>
                <a:spcPts val="900"/>
              </a:lnSpc>
              <a:tabLst>
                <a:tab pos="381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a:t>
            </a:r>
          </a:p>
        </p:txBody>
      </p:sp>
      <p:sp>
        <p:nvSpPr>
          <p:cNvPr id="79" name="TextBox 1"/>
          <p:cNvSpPr txBox="1"/>
          <p:nvPr/>
        </p:nvSpPr>
        <p:spPr>
          <a:xfrm>
            <a:off x="4826000" y="711200"/>
            <a:ext cx="4114800" cy="1206500"/>
          </a:xfrm>
          <a:prstGeom prst="rect">
            <a:avLst/>
          </a:prstGeom>
          <a:noFill/>
        </p:spPr>
        <p:txBody>
          <a:bodyPr wrap="none" lIns="0" tIns="0" rIns="0" rtlCol="0">
            <a:spAutoFit/>
          </a:bodyPr>
          <a:lstStyle/>
          <a:p>
            <a:pPr>
              <a:lnSpc>
                <a:spcPts val="2300"/>
              </a:lnSpc>
              <a:tabLst>
                <a:tab pos="114300" algn="l"/>
              </a:tabLst>
            </a:pPr>
            <a:r>
              <a:rPr lang="en-US" altLang="zh-CN" sz="1800" b="1" dirty="0">
                <a:solidFill>
                  <a:srgbClr val="0000FF"/>
                </a:solidFill>
                <a:latin typeface="微软雅黑" panose="020B0503020204020204" pitchFamily="18" charset="-122"/>
                <a:cs typeface="微软雅黑" panose="020B0503020204020204" pitchFamily="18" charset="-122"/>
              </a:rPr>
              <a:t>经济总量及经济增速均位列全市各区前列</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114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30%</a:t>
            </a:r>
          </a:p>
          <a:p>
            <a:pPr>
              <a:lnSpc>
                <a:spcPts val="1000"/>
              </a:lnSpc>
            </a:pPr>
            <a:endParaRPr lang="en-US" altLang="zh-CN" dirty="0"/>
          </a:p>
          <a:p>
            <a:pPr>
              <a:lnSpc>
                <a:spcPts val="1300"/>
              </a:lnSpc>
              <a:tabLst>
                <a:tab pos="114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25%</a:t>
            </a:r>
          </a:p>
        </p:txBody>
      </p:sp>
      <p:sp>
        <p:nvSpPr>
          <p:cNvPr id="80" name="TextBox 1"/>
          <p:cNvSpPr txBox="1"/>
          <p:nvPr/>
        </p:nvSpPr>
        <p:spPr>
          <a:xfrm>
            <a:off x="6718300" y="6515100"/>
            <a:ext cx="1384300" cy="165100"/>
          </a:xfrm>
          <a:prstGeom prst="rect">
            <a:avLst/>
          </a:prstGeom>
          <a:noFill/>
        </p:spPr>
        <p:txBody>
          <a:bodyPr wrap="none" lIns="0" tIns="0" rIns="0" rtlCol="0">
            <a:spAutoFit/>
          </a:bodyPr>
          <a:lstStyle/>
          <a:p>
            <a:pPr>
              <a:lnSpc>
                <a:spcPts val="1300"/>
              </a:lnSpc>
            </a:pPr>
            <a:r>
              <a:rPr lang="en-US" altLang="zh-CN" sz="1050" dirty="0">
                <a:solidFill>
                  <a:srgbClr val="000000"/>
                </a:solidFill>
                <a:latin typeface="微软雅黑" panose="020B0503020204020204" pitchFamily="18" charset="-122"/>
                <a:cs typeface="微软雅黑" panose="020B0503020204020204" pitchFamily="18" charset="-122"/>
              </a:rPr>
              <a:t>资料来源：深圳市统计局</a:t>
            </a:r>
          </a:p>
        </p:txBody>
      </p:sp>
      <p:sp>
        <p:nvSpPr>
          <p:cNvPr id="81" name="TextBox 1"/>
          <p:cNvSpPr txBox="1"/>
          <p:nvPr/>
        </p:nvSpPr>
        <p:spPr>
          <a:xfrm>
            <a:off x="1676400" y="5372100"/>
            <a:ext cx="419100" cy="165100"/>
          </a:xfrm>
          <a:prstGeom prst="rect">
            <a:avLst/>
          </a:prstGeom>
          <a:noFill/>
        </p:spPr>
        <p:txBody>
          <a:bodyPr wrap="none" lIns="0" tIns="0" rIns="0" rtlCol="0">
            <a:spAutoFit/>
          </a:bodyPr>
          <a:lstStyle/>
          <a:p>
            <a:pPr>
              <a:lnSpc>
                <a:spcPts val="1300"/>
              </a:lnSpc>
            </a:pPr>
            <a:r>
              <a:rPr lang="en-US" altLang="zh-CN" sz="995" b="1" dirty="0">
                <a:solidFill>
                  <a:srgbClr val="4F81BD"/>
                </a:solidFill>
                <a:latin typeface="微软雅黑" panose="020B0503020204020204" pitchFamily="18" charset="-122"/>
                <a:cs typeface="微软雅黑" panose="020B0503020204020204" pitchFamily="18" charset="-122"/>
              </a:rPr>
              <a:t>73,186</a:t>
            </a:r>
          </a:p>
        </p:txBody>
      </p:sp>
      <p:sp>
        <p:nvSpPr>
          <p:cNvPr id="82" name="TextBox 1"/>
          <p:cNvSpPr txBox="1"/>
          <p:nvPr/>
        </p:nvSpPr>
        <p:spPr>
          <a:xfrm>
            <a:off x="2501900" y="4762500"/>
            <a:ext cx="495300" cy="165100"/>
          </a:xfrm>
          <a:prstGeom prst="rect">
            <a:avLst/>
          </a:prstGeom>
          <a:noFill/>
        </p:spPr>
        <p:txBody>
          <a:bodyPr wrap="none" lIns="0" tIns="0" rIns="0" rtlCol="0">
            <a:spAutoFit/>
          </a:bodyPr>
          <a:lstStyle/>
          <a:p>
            <a:pPr>
              <a:lnSpc>
                <a:spcPts val="1300"/>
              </a:lnSpc>
            </a:pPr>
            <a:r>
              <a:rPr lang="en-US" altLang="zh-CN" sz="995" b="1" dirty="0">
                <a:solidFill>
                  <a:srgbClr val="4F81BD"/>
                </a:solidFill>
                <a:latin typeface="微软雅黑" panose="020B0503020204020204" pitchFamily="18" charset="-122"/>
                <a:cs typeface="微软雅黑" panose="020B0503020204020204" pitchFamily="18" charset="-122"/>
              </a:rPr>
              <a:t>178,447</a:t>
            </a:r>
          </a:p>
        </p:txBody>
      </p:sp>
      <p:sp>
        <p:nvSpPr>
          <p:cNvPr id="83" name="TextBox 1"/>
          <p:cNvSpPr txBox="1"/>
          <p:nvPr/>
        </p:nvSpPr>
        <p:spPr>
          <a:xfrm>
            <a:off x="3365500" y="4953000"/>
            <a:ext cx="495300" cy="165100"/>
          </a:xfrm>
          <a:prstGeom prst="rect">
            <a:avLst/>
          </a:prstGeom>
          <a:noFill/>
        </p:spPr>
        <p:txBody>
          <a:bodyPr wrap="none" lIns="0" tIns="0" rIns="0" rtlCol="0">
            <a:spAutoFit/>
          </a:bodyPr>
          <a:lstStyle/>
          <a:p>
            <a:pPr>
              <a:lnSpc>
                <a:spcPts val="1300"/>
              </a:lnSpc>
            </a:pPr>
            <a:r>
              <a:rPr lang="en-US" altLang="zh-CN" sz="995" b="1" dirty="0">
                <a:solidFill>
                  <a:srgbClr val="4F81BD"/>
                </a:solidFill>
                <a:latin typeface="微软雅黑" panose="020B0503020204020204" pitchFamily="18" charset="-122"/>
                <a:cs typeface="微软雅黑" panose="020B0503020204020204" pitchFamily="18" charset="-122"/>
              </a:rPr>
              <a:t>145,136</a:t>
            </a:r>
          </a:p>
        </p:txBody>
      </p:sp>
      <p:sp>
        <p:nvSpPr>
          <p:cNvPr id="84" name="TextBox 1"/>
          <p:cNvSpPr txBox="1"/>
          <p:nvPr/>
        </p:nvSpPr>
        <p:spPr>
          <a:xfrm>
            <a:off x="2933700" y="5168900"/>
            <a:ext cx="2222500" cy="177800"/>
          </a:xfrm>
          <a:prstGeom prst="rect">
            <a:avLst/>
          </a:prstGeom>
          <a:noFill/>
        </p:spPr>
        <p:txBody>
          <a:bodyPr wrap="none" lIns="0" tIns="0" rIns="0" rtlCol="0">
            <a:spAutoFit/>
          </a:bodyPr>
          <a:lstStyle/>
          <a:p>
            <a:pPr>
              <a:lnSpc>
                <a:spcPts val="1400"/>
              </a:lnSpc>
            </a:pPr>
            <a:r>
              <a:rPr lang="en-US" altLang="zh-CN" sz="995" b="1" dirty="0">
                <a:solidFill>
                  <a:srgbClr val="4F81BD"/>
                </a:solidFill>
                <a:latin typeface="微软雅黑" panose="020B0503020204020204" pitchFamily="18" charset="-122"/>
                <a:cs typeface="微软雅黑" panose="020B0503020204020204" pitchFamily="18" charset="-122"/>
              </a:rPr>
              <a:t>105,784</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4F81BD"/>
                </a:solidFill>
                <a:latin typeface="微软雅黑" panose="020B0503020204020204" pitchFamily="18" charset="-122"/>
                <a:cs typeface="微软雅黑" panose="020B0503020204020204" pitchFamily="18" charset="-122"/>
              </a:rPr>
              <a:t>108,933</a:t>
            </a:r>
          </a:p>
        </p:txBody>
      </p:sp>
      <p:sp>
        <p:nvSpPr>
          <p:cNvPr id="85" name="TextBox 1"/>
          <p:cNvSpPr txBox="1"/>
          <p:nvPr/>
        </p:nvSpPr>
        <p:spPr>
          <a:xfrm>
            <a:off x="1016000" y="4826000"/>
            <a:ext cx="469900" cy="1333500"/>
          </a:xfrm>
          <a:prstGeom prst="rect">
            <a:avLst/>
          </a:prstGeom>
          <a:noFill/>
        </p:spPr>
        <p:txBody>
          <a:bodyPr wrap="none" lIns="0" tIns="0" rIns="0" rtlCol="0">
            <a:spAutoFit/>
          </a:bodyPr>
          <a:lstStyle/>
          <a:p>
            <a:pPr>
              <a:lnSpc>
                <a:spcPts val="1300"/>
              </a:lnSpc>
              <a:tabLst>
                <a:tab pos="76200" algn="l"/>
                <a:tab pos="342900" algn="l"/>
              </a:tabLst>
            </a:pPr>
            <a:r>
              <a:rPr lang="en-US" altLang="zh-CN" sz="995" dirty="0">
                <a:solidFill>
                  <a:srgbClr val="000000"/>
                </a:solidFill>
                <a:latin typeface="微软雅黑" panose="020B0503020204020204" pitchFamily="18" charset="-122"/>
                <a:cs typeface="微软雅黑" panose="020B0503020204020204" pitchFamily="18" charset="-122"/>
              </a:rPr>
              <a:t>200,000</a:t>
            </a:r>
          </a:p>
          <a:p>
            <a:pPr>
              <a:lnSpc>
                <a:spcPts val="2300"/>
              </a:lnSpc>
              <a:tabLst>
                <a:tab pos="76200" algn="l"/>
                <a:tab pos="342900" algn="l"/>
              </a:tabLst>
            </a:pPr>
            <a:r>
              <a:rPr lang="en-US" altLang="zh-CN" sz="995" dirty="0">
                <a:solidFill>
                  <a:srgbClr val="000000"/>
                </a:solidFill>
                <a:latin typeface="微软雅黑" panose="020B0503020204020204" pitchFamily="18" charset="-122"/>
                <a:cs typeface="微软雅黑" panose="020B0503020204020204" pitchFamily="18" charset="-122"/>
              </a:rPr>
              <a:t>150,000</a:t>
            </a:r>
          </a:p>
          <a:p>
            <a:pPr>
              <a:lnSpc>
                <a:spcPts val="2300"/>
              </a:lnSpc>
              <a:tabLst>
                <a:tab pos="76200" algn="l"/>
                <a:tab pos="342900" algn="l"/>
              </a:tabLst>
            </a:pPr>
            <a:r>
              <a:rPr lang="en-US" altLang="zh-CN" sz="995" dirty="0">
                <a:solidFill>
                  <a:srgbClr val="000000"/>
                </a:solidFill>
                <a:latin typeface="微软雅黑" panose="020B0503020204020204" pitchFamily="18" charset="-122"/>
                <a:cs typeface="微软雅黑" panose="020B0503020204020204" pitchFamily="18" charset="-122"/>
              </a:rPr>
              <a:t>100,000</a:t>
            </a:r>
          </a:p>
          <a:p>
            <a:pPr>
              <a:lnSpc>
                <a:spcPts val="2300"/>
              </a:lnSpc>
              <a:tabLst>
                <a:tab pos="76200" algn="l"/>
                <a:tab pos="342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50,000</a:t>
            </a:r>
          </a:p>
          <a:p>
            <a:pPr>
              <a:lnSpc>
                <a:spcPts val="2300"/>
              </a:lnSpc>
              <a:tabLst>
                <a:tab pos="76200" algn="l"/>
                <a:tab pos="342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a:t>
            </a:r>
          </a:p>
        </p:txBody>
      </p:sp>
      <p:sp>
        <p:nvSpPr>
          <p:cNvPr id="86" name="TextBox 1"/>
          <p:cNvSpPr txBox="1"/>
          <p:nvPr/>
        </p:nvSpPr>
        <p:spPr>
          <a:xfrm>
            <a:off x="1016000" y="4495800"/>
            <a:ext cx="4699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250,000</a:t>
            </a:r>
          </a:p>
        </p:txBody>
      </p:sp>
      <p:sp>
        <p:nvSpPr>
          <p:cNvPr id="87" name="TextBox 1"/>
          <p:cNvSpPr txBox="1"/>
          <p:nvPr/>
        </p:nvSpPr>
        <p:spPr>
          <a:xfrm>
            <a:off x="952500" y="2768600"/>
            <a:ext cx="533400" cy="1638300"/>
          </a:xfrm>
          <a:prstGeom prst="rect">
            <a:avLst/>
          </a:prstGeom>
          <a:noFill/>
        </p:spPr>
        <p:txBody>
          <a:bodyPr wrap="none" lIns="0" tIns="0" rIns="0" rtlCol="0">
            <a:spAutoFit/>
          </a:bodyPr>
          <a:lstStyle/>
          <a:p>
            <a:pPr>
              <a:lnSpc>
                <a:spcPts val="1300"/>
              </a:lnSpc>
              <a:tabLst>
                <a:tab pos="63500" algn="l"/>
                <a:tab pos="101600" algn="l"/>
                <a:tab pos="190500" algn="l"/>
              </a:tabLst>
            </a:pPr>
            <a:r>
              <a:rPr lang="en-US" altLang="zh-CN" sz="995" dirty="0">
                <a:solidFill>
                  <a:srgbClr val="000000"/>
                </a:solidFill>
                <a:latin typeface="微软雅黑" panose="020B0503020204020204" pitchFamily="18" charset="-122"/>
                <a:cs typeface="微软雅黑" panose="020B0503020204020204" pitchFamily="18" charset="-122"/>
              </a:rPr>
              <a:t>1,000</a:t>
            </a:r>
          </a:p>
          <a:p>
            <a:pPr>
              <a:lnSpc>
                <a:spcPts val="2000"/>
              </a:lnSpc>
              <a:tabLst>
                <a:tab pos="63500" algn="l"/>
                <a:tab pos="101600" algn="l"/>
                <a:tab pos="1905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500</a:t>
            </a:r>
          </a:p>
          <a:p>
            <a:pPr>
              <a:lnSpc>
                <a:spcPts val="2000"/>
              </a:lnSpc>
              <a:tabLst>
                <a:tab pos="63500" algn="l"/>
                <a:tab pos="101600" algn="l"/>
                <a:tab pos="1905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63500" algn="l"/>
                <a:tab pos="101600" algn="l"/>
                <a:tab pos="190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300,000</a:t>
            </a:r>
          </a:p>
        </p:txBody>
      </p:sp>
      <p:sp>
        <p:nvSpPr>
          <p:cNvPr id="88" name="TextBox 1"/>
          <p:cNvSpPr txBox="1"/>
          <p:nvPr/>
        </p:nvSpPr>
        <p:spPr>
          <a:xfrm>
            <a:off x="1752600" y="6172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宝安</a:t>
            </a:r>
          </a:p>
        </p:txBody>
      </p:sp>
      <p:sp>
        <p:nvSpPr>
          <p:cNvPr id="89" name="TextBox 1"/>
          <p:cNvSpPr txBox="1"/>
          <p:nvPr/>
        </p:nvSpPr>
        <p:spPr>
          <a:xfrm>
            <a:off x="2184400" y="6172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南山</a:t>
            </a:r>
          </a:p>
        </p:txBody>
      </p:sp>
      <p:sp>
        <p:nvSpPr>
          <p:cNvPr id="90" name="TextBox 1"/>
          <p:cNvSpPr txBox="1"/>
          <p:nvPr/>
        </p:nvSpPr>
        <p:spPr>
          <a:xfrm>
            <a:off x="2616200" y="6172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福田</a:t>
            </a:r>
          </a:p>
        </p:txBody>
      </p:sp>
      <p:sp>
        <p:nvSpPr>
          <p:cNvPr id="91" name="TextBox 1"/>
          <p:cNvSpPr txBox="1"/>
          <p:nvPr/>
        </p:nvSpPr>
        <p:spPr>
          <a:xfrm>
            <a:off x="3048000" y="6172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龙岗</a:t>
            </a:r>
          </a:p>
        </p:txBody>
      </p:sp>
      <p:sp>
        <p:nvSpPr>
          <p:cNvPr id="92" name="TextBox 1"/>
          <p:cNvSpPr txBox="1"/>
          <p:nvPr/>
        </p:nvSpPr>
        <p:spPr>
          <a:xfrm>
            <a:off x="3479800" y="6172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罗湖</a:t>
            </a:r>
          </a:p>
        </p:txBody>
      </p:sp>
      <p:sp>
        <p:nvSpPr>
          <p:cNvPr id="93" name="TextBox 1"/>
          <p:cNvSpPr txBox="1"/>
          <p:nvPr/>
        </p:nvSpPr>
        <p:spPr>
          <a:xfrm>
            <a:off x="3911600" y="6172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光明</a:t>
            </a:r>
          </a:p>
        </p:txBody>
      </p:sp>
      <p:sp>
        <p:nvSpPr>
          <p:cNvPr id="94" name="TextBox 1"/>
          <p:cNvSpPr txBox="1"/>
          <p:nvPr/>
        </p:nvSpPr>
        <p:spPr>
          <a:xfrm>
            <a:off x="4343400" y="6172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盐田</a:t>
            </a:r>
          </a:p>
        </p:txBody>
      </p:sp>
      <p:sp>
        <p:nvSpPr>
          <p:cNvPr id="95" name="TextBox 1"/>
          <p:cNvSpPr txBox="1"/>
          <p:nvPr/>
        </p:nvSpPr>
        <p:spPr>
          <a:xfrm>
            <a:off x="4775200" y="6172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坪山</a:t>
            </a:r>
          </a:p>
        </p:txBody>
      </p:sp>
      <p:sp>
        <p:nvSpPr>
          <p:cNvPr id="96" name="TextBox 1"/>
          <p:cNvSpPr txBox="1"/>
          <p:nvPr/>
        </p:nvSpPr>
        <p:spPr>
          <a:xfrm>
            <a:off x="1943100" y="2692400"/>
            <a:ext cx="3771900" cy="1828800"/>
          </a:xfrm>
          <a:prstGeom prst="rect">
            <a:avLst/>
          </a:prstGeom>
          <a:noFill/>
        </p:spPr>
        <p:txBody>
          <a:bodyPr wrap="none" lIns="0" tIns="0" rIns="0" rtlCol="0">
            <a:spAutoFit/>
          </a:bodyPr>
          <a:lstStyle/>
          <a:p>
            <a:pPr>
              <a:lnSpc>
                <a:spcPts val="1300"/>
              </a:lnSpc>
              <a:tabLst>
                <a:tab pos="127000" algn="l"/>
                <a:tab pos="241300" algn="l"/>
                <a:tab pos="774700" algn="l"/>
                <a:tab pos="2730500" algn="l"/>
                <a:tab pos="2997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10%</a:t>
            </a:r>
          </a:p>
          <a:p>
            <a:pPr>
              <a:lnSpc>
                <a:spcPts val="1000"/>
              </a:lnSpc>
              <a:tabLst>
                <a:tab pos="127000" algn="l"/>
                <a:tab pos="241300" algn="l"/>
                <a:tab pos="774700" algn="l"/>
                <a:tab pos="2730500" algn="l"/>
                <a:tab pos="2997200" algn="l"/>
              </a:tabLst>
            </a:pPr>
            <a:r>
              <a:rPr lang="en-US" altLang="zh-CN" dirty="0"/>
              <a:t>				</a:t>
            </a:r>
            <a:r>
              <a:rPr lang="en-US" altLang="zh-CN" sz="950" dirty="0">
                <a:solidFill>
                  <a:srgbClr val="000000"/>
                </a:solidFill>
                <a:latin typeface="微软雅黑" panose="020B0503020204020204" pitchFamily="18" charset="-122"/>
                <a:cs typeface="微软雅黑" panose="020B0503020204020204" pitchFamily="18" charset="-122"/>
              </a:rPr>
              <a:t>年深圳市GDP增长率</a:t>
            </a:r>
          </a:p>
          <a:p>
            <a:pPr>
              <a:lnSpc>
                <a:spcPts val="1300"/>
              </a:lnSpc>
              <a:tabLst>
                <a:tab pos="127000" algn="l"/>
                <a:tab pos="241300" algn="l"/>
                <a:tab pos="774700" algn="l"/>
                <a:tab pos="2730500" algn="l"/>
                <a:tab pos="2997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5%</a:t>
            </a:r>
          </a:p>
          <a:p>
            <a:pPr>
              <a:lnSpc>
                <a:spcPts val="1000"/>
              </a:lnSpc>
            </a:pPr>
            <a:endParaRPr lang="en-US" altLang="zh-CN" dirty="0"/>
          </a:p>
          <a:p>
            <a:pPr>
              <a:lnSpc>
                <a:spcPts val="1300"/>
              </a:lnSpc>
              <a:tabLst>
                <a:tab pos="127000" algn="l"/>
                <a:tab pos="241300" algn="l"/>
                <a:tab pos="774700" algn="l"/>
                <a:tab pos="2730500" algn="l"/>
                <a:tab pos="29972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0%</a:t>
            </a:r>
          </a:p>
          <a:p>
            <a:pPr>
              <a:lnSpc>
                <a:spcPts val="1600"/>
              </a:lnSpc>
              <a:tabLst>
                <a:tab pos="127000" algn="l"/>
                <a:tab pos="241300" algn="l"/>
                <a:tab pos="774700" algn="l"/>
                <a:tab pos="2730500" algn="l"/>
                <a:tab pos="2997200" algn="l"/>
              </a:tabLst>
            </a:pPr>
            <a:r>
              <a:rPr lang="en-US" altLang="zh-CN" sz="995" dirty="0">
                <a:solidFill>
                  <a:srgbClr val="000000"/>
                </a:solidFill>
                <a:latin typeface="微软雅黑" panose="020B0503020204020204" pitchFamily="18" charset="-122"/>
                <a:cs typeface="微软雅黑" panose="020B0503020204020204" pitchFamily="18" charset="-122"/>
              </a:rPr>
              <a:t>南山</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福田</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龙岗</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罗湖</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光明</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盐田</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坪山</a:t>
            </a:r>
          </a:p>
          <a:p>
            <a:pPr>
              <a:lnSpc>
                <a:spcPts val="2000"/>
              </a:lnSpc>
              <a:tabLst>
                <a:tab pos="127000" algn="l"/>
                <a:tab pos="241300" algn="l"/>
                <a:tab pos="774700" algn="l"/>
                <a:tab pos="2730500" algn="l"/>
                <a:tab pos="2997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GDP</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增长率</a:t>
            </a:r>
          </a:p>
          <a:p>
            <a:pPr>
              <a:lnSpc>
                <a:spcPts val="2100"/>
              </a:lnSpc>
              <a:tabLst>
                <a:tab pos="127000" algn="l"/>
                <a:tab pos="241300" algn="l"/>
                <a:tab pos="774700" algn="l"/>
                <a:tab pos="2730500" algn="l"/>
                <a:tab pos="29972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2012年深圳各区人均GDP的对比</a:t>
            </a:r>
          </a:p>
          <a:p>
            <a:pPr>
              <a:lnSpc>
                <a:spcPts val="1000"/>
              </a:lnSpc>
            </a:pPr>
            <a:endParaRPr lang="en-US" altLang="zh-CN" dirty="0"/>
          </a:p>
          <a:p>
            <a:pPr>
              <a:lnSpc>
                <a:spcPts val="1400"/>
              </a:lnSpc>
              <a:tabLst>
                <a:tab pos="127000" algn="l"/>
                <a:tab pos="241300" algn="l"/>
                <a:tab pos="774700" algn="l"/>
                <a:tab pos="2730500" algn="l"/>
                <a:tab pos="2997200" algn="l"/>
              </a:tabLst>
            </a:pPr>
            <a:r>
              <a:rPr lang="en-US" altLang="zh-CN" dirty="0"/>
              <a:t>	</a:t>
            </a:r>
            <a:r>
              <a:rPr lang="en-US" altLang="zh-CN" sz="995" b="1" dirty="0">
                <a:solidFill>
                  <a:srgbClr val="4F81BD"/>
                </a:solidFill>
                <a:latin typeface="微软雅黑" panose="020B0503020204020204" pitchFamily="18" charset="-122"/>
                <a:cs typeface="微软雅黑" panose="020B0503020204020204" pitchFamily="18" charset="-122"/>
              </a:rPr>
              <a:t>255,266</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1397000"/>
            <a:ext cx="3060700" cy="21209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104900" y="4419600"/>
            <a:ext cx="3263900" cy="21844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4406900" y="1397000"/>
            <a:ext cx="4013200" cy="21209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4711700" y="4419600"/>
            <a:ext cx="3619500" cy="2184400"/>
          </a:xfrm>
          <a:prstGeom prst="rect">
            <a:avLst/>
          </a:prstGeom>
          <a:noFill/>
        </p:spPr>
      </p:pic>
      <p:sp>
        <p:nvSpPr>
          <p:cNvPr id="10" name="TextBox 1"/>
          <p:cNvSpPr txBox="1"/>
          <p:nvPr/>
        </p:nvSpPr>
        <p:spPr>
          <a:xfrm>
            <a:off x="990600" y="165100"/>
            <a:ext cx="7797800" cy="825500"/>
          </a:xfrm>
          <a:prstGeom prst="rect">
            <a:avLst/>
          </a:prstGeom>
          <a:noFill/>
        </p:spPr>
        <p:txBody>
          <a:bodyPr wrap="none" lIns="0" tIns="0" rIns="0" rtlCol="0">
            <a:spAutoFit/>
          </a:bodyPr>
          <a:lstStyle/>
          <a:p>
            <a:pPr>
              <a:lnSpc>
                <a:spcPts val="2500"/>
              </a:lnSpc>
              <a:tabLst>
                <a:tab pos="5765800" algn="l"/>
              </a:tabLst>
            </a:pPr>
            <a:r>
              <a:rPr lang="en-US" altLang="zh-CN" dirty="0"/>
              <a:t>	</a:t>
            </a: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a:p>
            <a:pPr>
              <a:lnSpc>
                <a:spcPts val="1000"/>
              </a:lnSpc>
            </a:pPr>
            <a:endParaRPr lang="en-US" altLang="zh-CN" dirty="0"/>
          </a:p>
          <a:p>
            <a:pPr>
              <a:lnSpc>
                <a:spcPts val="2900"/>
              </a:lnSpc>
              <a:tabLst>
                <a:tab pos="5765800" algn="l"/>
              </a:tabLst>
            </a:pPr>
            <a:r>
              <a:rPr lang="en-US" altLang="zh-CN" sz="1800" dirty="0">
                <a:solidFill>
                  <a:srgbClr val="000000"/>
                </a:solidFill>
                <a:latin typeface="微软雅黑" panose="020B0503020204020204" pitchFamily="18" charset="-122"/>
                <a:cs typeface="微软雅黑" panose="020B0503020204020204" pitchFamily="18" charset="-122"/>
              </a:rPr>
              <a:t>楼层品牌展示</a:t>
            </a:r>
          </a:p>
        </p:txBody>
      </p:sp>
      <p:sp>
        <p:nvSpPr>
          <p:cNvPr id="11" name="TextBox 1"/>
          <p:cNvSpPr txBox="1"/>
          <p:nvPr/>
        </p:nvSpPr>
        <p:spPr>
          <a:xfrm>
            <a:off x="1485900" y="1092200"/>
            <a:ext cx="19177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3层主要为男装、运动服饰等</a:t>
            </a:r>
          </a:p>
        </p:txBody>
      </p:sp>
      <p:sp>
        <p:nvSpPr>
          <p:cNvPr id="12" name="TextBox 1"/>
          <p:cNvSpPr txBox="1"/>
          <p:nvPr/>
        </p:nvSpPr>
        <p:spPr>
          <a:xfrm>
            <a:off x="4508500" y="1092200"/>
            <a:ext cx="37465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4层主要销售婴儿装、童装和玩具，以及宝露露主题乐园</a:t>
            </a:r>
          </a:p>
        </p:txBody>
      </p:sp>
      <p:sp>
        <p:nvSpPr>
          <p:cNvPr id="13" name="TextBox 1"/>
          <p:cNvSpPr txBox="1"/>
          <p:nvPr/>
        </p:nvSpPr>
        <p:spPr>
          <a:xfrm>
            <a:off x="1016000" y="3784600"/>
            <a:ext cx="7366000" cy="3124200"/>
          </a:xfrm>
          <a:prstGeom prst="rect">
            <a:avLst/>
          </a:prstGeom>
          <a:noFill/>
        </p:spPr>
        <p:txBody>
          <a:bodyPr wrap="none" lIns="0" tIns="0" rIns="0" rtlCol="0">
            <a:spAutoFit/>
          </a:bodyPr>
          <a:lstStyle/>
          <a:p>
            <a:pPr>
              <a:lnSpc>
                <a:spcPts val="1500"/>
              </a:lnSpc>
              <a:tabLst>
                <a:tab pos="38100" algn="l"/>
                <a:tab pos="215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5-6层为美食街，汇集了韩国、日本、中国、意大利等国的特色料理以及自助餐、咖啡厅等。不仅可以找到</a:t>
            </a:r>
          </a:p>
          <a:p>
            <a:pPr>
              <a:lnSpc>
                <a:spcPts val="1400"/>
              </a:lnSpc>
              <a:tabLst>
                <a:tab pos="38100" algn="l"/>
                <a:tab pos="215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“天渔”这样的日式料理店，也能在中国料理店“中国风”内可以品尝到中国的一流料理及火锅、点心、传</a:t>
            </a:r>
          </a:p>
          <a:p>
            <a:pPr>
              <a:lnSpc>
                <a:spcPts val="1400"/>
              </a:lnSpc>
              <a:tabLst>
                <a:tab pos="38100" algn="l"/>
                <a:tab pos="215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统茶等。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38100" algn="l"/>
                <a:tab pos="2159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149</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11200" y="1981200"/>
            <a:ext cx="8331200" cy="25400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939800" y="4889500"/>
            <a:ext cx="2349500" cy="15748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3492500" y="4889500"/>
            <a:ext cx="2565400" cy="15748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6261100" y="6388100"/>
            <a:ext cx="1117600" cy="2286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150</a:t>
            </a:r>
          </a:p>
        </p:txBody>
      </p:sp>
      <p:sp>
        <p:nvSpPr>
          <p:cNvPr id="11" name="TextBox 1"/>
          <p:cNvSpPr txBox="1"/>
          <p:nvPr/>
        </p:nvSpPr>
        <p:spPr>
          <a:xfrm>
            <a:off x="6756400" y="152400"/>
            <a:ext cx="2032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p:txBody>
      </p:sp>
      <p:sp>
        <p:nvSpPr>
          <p:cNvPr id="12" name="TextBox 1"/>
          <p:cNvSpPr txBox="1"/>
          <p:nvPr/>
        </p:nvSpPr>
        <p:spPr>
          <a:xfrm>
            <a:off x="990600" y="673100"/>
            <a:ext cx="35179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自然与文化相融合-生态绿色的元素</a:t>
            </a:r>
          </a:p>
        </p:txBody>
      </p:sp>
      <p:sp>
        <p:nvSpPr>
          <p:cNvPr id="13" name="TextBox 1"/>
          <p:cNvSpPr txBox="1"/>
          <p:nvPr/>
        </p:nvSpPr>
        <p:spPr>
          <a:xfrm>
            <a:off x="1054100" y="1054100"/>
            <a:ext cx="7454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City除了自身业态规划组合做得非常出色之外，整个项目和商场内提供给消费者的</a:t>
            </a:r>
            <a:r>
              <a:rPr lang="en-US" altLang="zh-CN" sz="1200" b="1" dirty="0">
                <a:solidFill>
                  <a:srgbClr val="000000"/>
                </a:solidFill>
                <a:latin typeface="微软雅黑" panose="020B0503020204020204" pitchFamily="18" charset="-122"/>
                <a:cs typeface="微软雅黑" panose="020B0503020204020204" pitchFamily="18" charset="-122"/>
              </a:rPr>
              <a:t>“自然与文化”</a:t>
            </a:r>
            <a:r>
              <a:rPr lang="en-US" altLang="zh-CN" sz="1200" dirty="0">
                <a:solidFill>
                  <a:srgbClr val="000000"/>
                </a:solidFill>
                <a:latin typeface="微软雅黑" panose="020B0503020204020204" pitchFamily="18" charset="-122"/>
                <a:cs typeface="微软雅黑" panose="020B0503020204020204" pitchFamily="18" charset="-122"/>
              </a:rPr>
              <a:t>相</a:t>
            </a:r>
          </a:p>
        </p:txBody>
      </p:sp>
      <p:sp>
        <p:nvSpPr>
          <p:cNvPr id="14" name="TextBox 1"/>
          <p:cNvSpPr txBox="1"/>
          <p:nvPr/>
        </p:nvSpPr>
        <p:spPr>
          <a:xfrm>
            <a:off x="1231900" y="1270000"/>
            <a:ext cx="3200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融合的环境更是吸引人们前往的重要原因之一。</a:t>
            </a:r>
          </a:p>
        </p:txBody>
      </p:sp>
      <p:sp>
        <p:nvSpPr>
          <p:cNvPr id="15" name="TextBox 1"/>
          <p:cNvSpPr txBox="1"/>
          <p:nvPr/>
        </p:nvSpPr>
        <p:spPr>
          <a:xfrm>
            <a:off x="1054100" y="1485900"/>
            <a:ext cx="73025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在项目开发之初，大成公司就希望通过D-Cube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City的开发，为市民提供一个</a:t>
            </a:r>
            <a:r>
              <a:rPr lang="en-US" altLang="zh-CN" sz="1200" b="1" dirty="0">
                <a:solidFill>
                  <a:srgbClr val="000000"/>
                </a:solidFill>
                <a:latin typeface="微软雅黑" panose="020B0503020204020204" pitchFamily="18" charset="-122"/>
                <a:cs typeface="微软雅黑" panose="020B0503020204020204" pitchFamily="18" charset="-122"/>
              </a:rPr>
              <a:t>生态、绿色、便利</a:t>
            </a:r>
            <a:r>
              <a:rPr lang="en-US" altLang="zh-CN" sz="1200" dirty="0">
                <a:solidFill>
                  <a:srgbClr val="000000"/>
                </a:solidFill>
                <a:latin typeface="微软雅黑" panose="020B0503020204020204" pitchFamily="18" charset="-122"/>
                <a:cs typeface="微软雅黑" panose="020B0503020204020204" pitchFamily="18" charset="-122"/>
              </a:rPr>
              <a:t>的城市综合</a:t>
            </a:r>
          </a:p>
        </p:txBody>
      </p:sp>
      <p:sp>
        <p:nvSpPr>
          <p:cNvPr id="16" name="TextBox 1"/>
          <p:cNvSpPr txBox="1"/>
          <p:nvPr/>
        </p:nvSpPr>
        <p:spPr>
          <a:xfrm>
            <a:off x="1231900" y="1714500"/>
            <a:ext cx="2438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体，从而改善周边市民的生活环境。</a:t>
            </a:r>
          </a:p>
        </p:txBody>
      </p:sp>
      <p:sp>
        <p:nvSpPr>
          <p:cNvPr id="17" name="TextBox 1"/>
          <p:cNvSpPr txBox="1"/>
          <p:nvPr/>
        </p:nvSpPr>
        <p:spPr>
          <a:xfrm>
            <a:off x="1092200" y="3086100"/>
            <a:ext cx="863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D-Cube公园</a:t>
            </a:r>
          </a:p>
        </p:txBody>
      </p:sp>
      <p:sp>
        <p:nvSpPr>
          <p:cNvPr id="18" name="TextBox 1"/>
          <p:cNvSpPr txBox="1"/>
          <p:nvPr/>
        </p:nvSpPr>
        <p:spPr>
          <a:xfrm>
            <a:off x="7645400" y="35814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商场露台</a:t>
            </a:r>
          </a:p>
        </p:txBody>
      </p:sp>
      <p:sp>
        <p:nvSpPr>
          <p:cNvPr id="19" name="TextBox 1"/>
          <p:cNvSpPr txBox="1"/>
          <p:nvPr/>
        </p:nvSpPr>
        <p:spPr>
          <a:xfrm>
            <a:off x="6096000" y="4864100"/>
            <a:ext cx="2641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D-Cube公园是一个占地1万平方米的</a:t>
            </a:r>
          </a:p>
        </p:txBody>
      </p:sp>
      <p:sp>
        <p:nvSpPr>
          <p:cNvPr id="20" name="TextBox 1"/>
          <p:cNvSpPr txBox="1"/>
          <p:nvPr/>
        </p:nvSpPr>
        <p:spPr>
          <a:xfrm>
            <a:off x="6273800" y="5118100"/>
            <a:ext cx="2438400" cy="12954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绿地空间，吸引了周边市民前来休</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息、放松、聚会。广场的中央为市民</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提供了一个可以展现自己的舞台，无</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论何时何人都可以在这个地方尽情表</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演。而周围的阶梯式座椅则可以容纳</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将近800名观众。在这里，人与自然</a:t>
            </a:r>
          </a:p>
        </p:txBody>
      </p:sp>
      <p:sp>
        <p:nvSpPr>
          <p:cNvPr id="21" name="TextBox 1"/>
          <p:cNvSpPr txBox="1"/>
          <p:nvPr/>
        </p:nvSpPr>
        <p:spPr>
          <a:xfrm>
            <a:off x="889000" y="4572000"/>
            <a:ext cx="4470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D-Cube公园：占地1万平方米的绿地空间，经常举办各种活动；</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296541" y="3837432"/>
            <a:ext cx="282828" cy="276733"/>
          </a:xfrm>
          <a:custGeom>
            <a:avLst/>
            <a:gdLst>
              <a:gd name="connsiteX0" fmla="*/ 61086 w 282828"/>
              <a:gd name="connsiteY0" fmla="*/ 270383 h 276733"/>
              <a:gd name="connsiteX1" fmla="*/ 246888 w 282828"/>
              <a:gd name="connsiteY1" fmla="*/ 91694 h 276733"/>
              <a:gd name="connsiteX2" fmla="*/ 274319 w 282828"/>
              <a:gd name="connsiteY2" fmla="*/ 120141 h 276733"/>
              <a:gd name="connsiteX3" fmla="*/ 276479 w 282828"/>
              <a:gd name="connsiteY3" fmla="*/ 8508 h 276733"/>
              <a:gd name="connsiteX4" fmla="*/ 164845 w 282828"/>
              <a:gd name="connsiteY4" fmla="*/ 6350 h 276733"/>
              <a:gd name="connsiteX5" fmla="*/ 192277 w 282828"/>
              <a:gd name="connsiteY5" fmla="*/ 34797 h 276733"/>
              <a:gd name="connsiteX6" fmla="*/ 6350 w 282828"/>
              <a:gd name="connsiteY6" fmla="*/ 213486 h 276733"/>
              <a:gd name="connsiteX7" fmla="*/ 61086 w 282828"/>
              <a:gd name="connsiteY7" fmla="*/ 270383 h 27673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82828" h="276733">
                <a:moveTo>
                  <a:pt x="61086" y="270383"/>
                </a:moveTo>
                <a:lnTo>
                  <a:pt x="246888" y="91694"/>
                </a:lnTo>
                <a:lnTo>
                  <a:pt x="274319" y="120141"/>
                </a:lnTo>
                <a:lnTo>
                  <a:pt x="276479" y="8508"/>
                </a:lnTo>
                <a:lnTo>
                  <a:pt x="164845" y="6350"/>
                </a:lnTo>
                <a:lnTo>
                  <a:pt x="192277" y="34797"/>
                </a:lnTo>
                <a:lnTo>
                  <a:pt x="6350" y="213486"/>
                </a:lnTo>
                <a:lnTo>
                  <a:pt x="61086" y="270383"/>
                </a:lnTo>
              </a:path>
            </a:pathLst>
          </a:custGeom>
          <a:solidFill>
            <a:srgbClr val="000000">
              <a:alpha val="0"/>
            </a:srgbClr>
          </a:solidFill>
          <a:ln w="12700">
            <a:solidFill>
              <a:srgbClr val="F67F1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634869" y="3339210"/>
            <a:ext cx="282828" cy="276733"/>
          </a:xfrm>
          <a:custGeom>
            <a:avLst/>
            <a:gdLst>
              <a:gd name="connsiteX0" fmla="*/ 60960 w 282828"/>
              <a:gd name="connsiteY0" fmla="*/ 270383 h 276733"/>
              <a:gd name="connsiteX1" fmla="*/ 246888 w 282828"/>
              <a:gd name="connsiteY1" fmla="*/ 91694 h 276733"/>
              <a:gd name="connsiteX2" fmla="*/ 274192 w 282828"/>
              <a:gd name="connsiteY2" fmla="*/ 120142 h 276733"/>
              <a:gd name="connsiteX3" fmla="*/ 276479 w 282828"/>
              <a:gd name="connsiteY3" fmla="*/ 8509 h 276733"/>
              <a:gd name="connsiteX4" fmla="*/ 164845 w 282828"/>
              <a:gd name="connsiteY4" fmla="*/ 6350 h 276733"/>
              <a:gd name="connsiteX5" fmla="*/ 192151 w 282828"/>
              <a:gd name="connsiteY5" fmla="*/ 34798 h 276733"/>
              <a:gd name="connsiteX6" fmla="*/ 6350 w 282828"/>
              <a:gd name="connsiteY6" fmla="*/ 213486 h 276733"/>
              <a:gd name="connsiteX7" fmla="*/ 60960 w 282828"/>
              <a:gd name="connsiteY7" fmla="*/ 270383 h 27673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82828" h="276733">
                <a:moveTo>
                  <a:pt x="60960" y="270383"/>
                </a:moveTo>
                <a:lnTo>
                  <a:pt x="246888" y="91694"/>
                </a:lnTo>
                <a:lnTo>
                  <a:pt x="274192" y="120142"/>
                </a:lnTo>
                <a:lnTo>
                  <a:pt x="276479" y="8509"/>
                </a:lnTo>
                <a:lnTo>
                  <a:pt x="164845" y="6350"/>
                </a:lnTo>
                <a:lnTo>
                  <a:pt x="192151" y="34798"/>
                </a:lnTo>
                <a:lnTo>
                  <a:pt x="6350" y="213486"/>
                </a:lnTo>
                <a:lnTo>
                  <a:pt x="60960" y="270383"/>
                </a:lnTo>
              </a:path>
            </a:pathLst>
          </a:custGeom>
          <a:solidFill>
            <a:srgbClr val="000000">
              <a:alpha val="0"/>
            </a:srgbClr>
          </a:solidFill>
          <a:ln w="12700">
            <a:solidFill>
              <a:srgbClr val="F67F1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994151" y="2925952"/>
            <a:ext cx="282829" cy="276860"/>
          </a:xfrm>
          <a:custGeom>
            <a:avLst/>
            <a:gdLst>
              <a:gd name="connsiteX0" fmla="*/ 60960 w 282829"/>
              <a:gd name="connsiteY0" fmla="*/ 270510 h 276860"/>
              <a:gd name="connsiteX1" fmla="*/ 246888 w 282829"/>
              <a:gd name="connsiteY1" fmla="*/ 91820 h 276860"/>
              <a:gd name="connsiteX2" fmla="*/ 274193 w 282829"/>
              <a:gd name="connsiteY2" fmla="*/ 120269 h 276860"/>
              <a:gd name="connsiteX3" fmla="*/ 276479 w 282829"/>
              <a:gd name="connsiteY3" fmla="*/ 8636 h 276860"/>
              <a:gd name="connsiteX4" fmla="*/ 164846 w 282829"/>
              <a:gd name="connsiteY4" fmla="*/ 6350 h 276860"/>
              <a:gd name="connsiteX5" fmla="*/ 192151 w 282829"/>
              <a:gd name="connsiteY5" fmla="*/ 34798 h 276860"/>
              <a:gd name="connsiteX6" fmla="*/ 6350 w 282829"/>
              <a:gd name="connsiteY6" fmla="*/ 213486 h 276860"/>
              <a:gd name="connsiteX7" fmla="*/ 60960 w 282829"/>
              <a:gd name="connsiteY7" fmla="*/ 270510 h 2768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82829" h="276860">
                <a:moveTo>
                  <a:pt x="60960" y="270510"/>
                </a:moveTo>
                <a:lnTo>
                  <a:pt x="246888" y="91820"/>
                </a:lnTo>
                <a:lnTo>
                  <a:pt x="274193" y="120269"/>
                </a:lnTo>
                <a:lnTo>
                  <a:pt x="276479" y="8636"/>
                </a:lnTo>
                <a:lnTo>
                  <a:pt x="164846" y="6350"/>
                </a:lnTo>
                <a:lnTo>
                  <a:pt x="192151" y="34798"/>
                </a:lnTo>
                <a:lnTo>
                  <a:pt x="6350" y="213486"/>
                </a:lnTo>
                <a:lnTo>
                  <a:pt x="60960" y="270510"/>
                </a:lnTo>
              </a:path>
            </a:pathLst>
          </a:custGeom>
          <a:solidFill>
            <a:srgbClr val="000000">
              <a:alpha val="0"/>
            </a:srgbClr>
          </a:solidFill>
          <a:ln w="12700">
            <a:solidFill>
              <a:srgbClr val="F67F1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493511" y="3415538"/>
            <a:ext cx="219202" cy="339725"/>
          </a:xfrm>
          <a:custGeom>
            <a:avLst/>
            <a:gdLst>
              <a:gd name="connsiteX0" fmla="*/ 79628 w 219202"/>
              <a:gd name="connsiteY0" fmla="*/ 333375 h 339725"/>
              <a:gd name="connsiteX1" fmla="*/ 176276 w 219202"/>
              <a:gd name="connsiteY1" fmla="*/ 94360 h 339725"/>
              <a:gd name="connsiteX2" fmla="*/ 212852 w 219202"/>
              <a:gd name="connsiteY2" fmla="*/ 109220 h 339725"/>
              <a:gd name="connsiteX3" fmla="*/ 169291 w 219202"/>
              <a:gd name="connsiteY3" fmla="*/ 6350 h 339725"/>
              <a:gd name="connsiteX4" fmla="*/ 66547 w 219202"/>
              <a:gd name="connsiteY4" fmla="*/ 49910 h 339725"/>
              <a:gd name="connsiteX5" fmla="*/ 103123 w 219202"/>
              <a:gd name="connsiteY5" fmla="*/ 64770 h 339725"/>
              <a:gd name="connsiteX6" fmla="*/ 6350 w 219202"/>
              <a:gd name="connsiteY6" fmla="*/ 303783 h 339725"/>
              <a:gd name="connsiteX7" fmla="*/ 79628 w 219202"/>
              <a:gd name="connsiteY7" fmla="*/ 333375 h 3397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19202" h="339725">
                <a:moveTo>
                  <a:pt x="79628" y="333375"/>
                </a:moveTo>
                <a:lnTo>
                  <a:pt x="176276" y="94360"/>
                </a:lnTo>
                <a:lnTo>
                  <a:pt x="212852" y="109220"/>
                </a:lnTo>
                <a:lnTo>
                  <a:pt x="169291" y="6350"/>
                </a:lnTo>
                <a:lnTo>
                  <a:pt x="66547" y="49910"/>
                </a:lnTo>
                <a:lnTo>
                  <a:pt x="103123" y="64770"/>
                </a:lnTo>
                <a:lnTo>
                  <a:pt x="6350" y="303783"/>
                </a:lnTo>
                <a:lnTo>
                  <a:pt x="79628" y="333375"/>
                </a:lnTo>
              </a:path>
            </a:pathLst>
          </a:custGeom>
          <a:solidFill>
            <a:srgbClr val="000000">
              <a:alpha val="0"/>
            </a:srgbClr>
          </a:solidFill>
          <a:ln w="12700">
            <a:solidFill>
              <a:srgbClr val="F67F1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757036" y="3125089"/>
            <a:ext cx="282829" cy="276859"/>
          </a:xfrm>
          <a:custGeom>
            <a:avLst/>
            <a:gdLst>
              <a:gd name="connsiteX0" fmla="*/ 61086 w 282829"/>
              <a:gd name="connsiteY0" fmla="*/ 270509 h 276859"/>
              <a:gd name="connsiteX1" fmla="*/ 247015 w 282829"/>
              <a:gd name="connsiteY1" fmla="*/ 91820 h 276859"/>
              <a:gd name="connsiteX2" fmla="*/ 274320 w 282829"/>
              <a:gd name="connsiteY2" fmla="*/ 120268 h 276859"/>
              <a:gd name="connsiteX3" fmla="*/ 276478 w 282829"/>
              <a:gd name="connsiteY3" fmla="*/ 8635 h 276859"/>
              <a:gd name="connsiteX4" fmla="*/ 164846 w 282829"/>
              <a:gd name="connsiteY4" fmla="*/ 6350 h 276859"/>
              <a:gd name="connsiteX5" fmla="*/ 192278 w 282829"/>
              <a:gd name="connsiteY5" fmla="*/ 34797 h 276859"/>
              <a:gd name="connsiteX6" fmla="*/ 6350 w 282829"/>
              <a:gd name="connsiteY6" fmla="*/ 213486 h 276859"/>
              <a:gd name="connsiteX7" fmla="*/ 61086 w 282829"/>
              <a:gd name="connsiteY7" fmla="*/ 270509 h 27685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82829" h="276859">
                <a:moveTo>
                  <a:pt x="61086" y="270509"/>
                </a:moveTo>
                <a:lnTo>
                  <a:pt x="247015" y="91820"/>
                </a:lnTo>
                <a:lnTo>
                  <a:pt x="274320" y="120268"/>
                </a:lnTo>
                <a:lnTo>
                  <a:pt x="276478" y="8635"/>
                </a:lnTo>
                <a:lnTo>
                  <a:pt x="164846" y="6350"/>
                </a:lnTo>
                <a:lnTo>
                  <a:pt x="192278" y="34797"/>
                </a:lnTo>
                <a:lnTo>
                  <a:pt x="6350" y="213486"/>
                </a:lnTo>
                <a:lnTo>
                  <a:pt x="61086" y="270509"/>
                </a:lnTo>
              </a:path>
            </a:pathLst>
          </a:custGeom>
          <a:solidFill>
            <a:srgbClr val="000000">
              <a:alpha val="0"/>
            </a:srgbClr>
          </a:solidFill>
          <a:ln w="12700">
            <a:solidFill>
              <a:srgbClr val="F67F1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5455920" y="3031108"/>
            <a:ext cx="203200" cy="345820"/>
          </a:xfrm>
          <a:custGeom>
            <a:avLst/>
            <a:gdLst>
              <a:gd name="connsiteX0" fmla="*/ 196850 w 203200"/>
              <a:gd name="connsiteY0" fmla="*/ 315722 h 345820"/>
              <a:gd name="connsiteX1" fmla="*/ 119379 w 203200"/>
              <a:gd name="connsiteY1" fmla="*/ 69723 h 345820"/>
              <a:gd name="connsiteX2" fmla="*/ 157098 w 203200"/>
              <a:gd name="connsiteY2" fmla="*/ 57911 h 345820"/>
              <a:gd name="connsiteX3" fmla="*/ 58039 w 203200"/>
              <a:gd name="connsiteY3" fmla="*/ 6350 h 345820"/>
              <a:gd name="connsiteX4" fmla="*/ 6350 w 203200"/>
              <a:gd name="connsiteY4" fmla="*/ 105410 h 345820"/>
              <a:gd name="connsiteX5" fmla="*/ 44069 w 203200"/>
              <a:gd name="connsiteY5" fmla="*/ 93472 h 345820"/>
              <a:gd name="connsiteX6" fmla="*/ 121539 w 203200"/>
              <a:gd name="connsiteY6" fmla="*/ 339470 h 345820"/>
              <a:gd name="connsiteX7" fmla="*/ 196850 w 203200"/>
              <a:gd name="connsiteY7" fmla="*/ 315722 h 3458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03200" h="345820">
                <a:moveTo>
                  <a:pt x="196850" y="315722"/>
                </a:moveTo>
                <a:lnTo>
                  <a:pt x="119379" y="69723"/>
                </a:lnTo>
                <a:lnTo>
                  <a:pt x="157098" y="57911"/>
                </a:lnTo>
                <a:lnTo>
                  <a:pt x="58039" y="6350"/>
                </a:lnTo>
                <a:lnTo>
                  <a:pt x="6350" y="105410"/>
                </a:lnTo>
                <a:lnTo>
                  <a:pt x="44069" y="93472"/>
                </a:lnTo>
                <a:lnTo>
                  <a:pt x="121539" y="339470"/>
                </a:lnTo>
                <a:lnTo>
                  <a:pt x="196850" y="315722"/>
                </a:lnTo>
              </a:path>
            </a:pathLst>
          </a:custGeom>
          <a:solidFill>
            <a:srgbClr val="000000">
              <a:alpha val="0"/>
            </a:srgbClr>
          </a:solidFill>
          <a:ln w="12700">
            <a:solidFill>
              <a:srgbClr val="F67F1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187196" y="6237732"/>
            <a:ext cx="2161032" cy="461772"/>
          </a:xfrm>
          <a:custGeom>
            <a:avLst/>
            <a:gdLst>
              <a:gd name="connsiteX0" fmla="*/ 0 w 2161032"/>
              <a:gd name="connsiteY0" fmla="*/ 461772 h 461772"/>
              <a:gd name="connsiteX1" fmla="*/ 2161032 w 2161032"/>
              <a:gd name="connsiteY1" fmla="*/ 461772 h 461772"/>
              <a:gd name="connsiteX2" fmla="*/ 2161032 w 2161032"/>
              <a:gd name="connsiteY2" fmla="*/ 0 h 461772"/>
              <a:gd name="connsiteX3" fmla="*/ 0 w 2161032"/>
              <a:gd name="connsiteY3" fmla="*/ 0 h 461772"/>
              <a:gd name="connsiteX4" fmla="*/ 0 w 2161032"/>
              <a:gd name="connsiteY4" fmla="*/ 461772 h 4617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61032" h="461772">
                <a:moveTo>
                  <a:pt x="0" y="461772"/>
                </a:moveTo>
                <a:lnTo>
                  <a:pt x="2161032" y="461772"/>
                </a:lnTo>
                <a:lnTo>
                  <a:pt x="2161032" y="0"/>
                </a:lnTo>
                <a:lnTo>
                  <a:pt x="0" y="0"/>
                </a:lnTo>
                <a:lnTo>
                  <a:pt x="0" y="4617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04900" y="2044700"/>
            <a:ext cx="6845300" cy="4533900"/>
          </a:xfrm>
          <a:prstGeom prst="rect">
            <a:avLst/>
          </a:prstGeom>
          <a:noFill/>
        </p:spPr>
      </p:pic>
      <p:sp>
        <p:nvSpPr>
          <p:cNvPr id="14"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151</a:t>
            </a:r>
          </a:p>
        </p:txBody>
      </p:sp>
      <p:sp>
        <p:nvSpPr>
          <p:cNvPr id="15" name="TextBox 1"/>
          <p:cNvSpPr txBox="1"/>
          <p:nvPr/>
        </p:nvSpPr>
        <p:spPr>
          <a:xfrm>
            <a:off x="6756400" y="152400"/>
            <a:ext cx="2032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p:txBody>
      </p:sp>
      <p:sp>
        <p:nvSpPr>
          <p:cNvPr id="16" name="TextBox 1"/>
          <p:cNvSpPr txBox="1"/>
          <p:nvPr/>
        </p:nvSpPr>
        <p:spPr>
          <a:xfrm>
            <a:off x="1054100" y="1117600"/>
            <a:ext cx="7594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商场的2-7层都设有露天平台，顾客可以在逛街购物之余来到露天平台呼吸新鲜空气，在室外观赏</a:t>
            </a:r>
          </a:p>
        </p:txBody>
      </p:sp>
      <p:sp>
        <p:nvSpPr>
          <p:cNvPr id="17" name="TextBox 1"/>
          <p:cNvSpPr txBox="1"/>
          <p:nvPr/>
        </p:nvSpPr>
        <p:spPr>
          <a:xfrm>
            <a:off x="1231900" y="1295400"/>
            <a:ext cx="457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风景。</a:t>
            </a:r>
          </a:p>
        </p:txBody>
      </p:sp>
      <p:sp>
        <p:nvSpPr>
          <p:cNvPr id="18" name="TextBox 1"/>
          <p:cNvSpPr txBox="1"/>
          <p:nvPr/>
        </p:nvSpPr>
        <p:spPr>
          <a:xfrm>
            <a:off x="1054100" y="1485900"/>
            <a:ext cx="7569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另外，露台设置了很多咖啡厅，消费者逛累的时候可以进去坐坐。大楼外从1层起设有自动扶梯，室内也有直梯</a:t>
            </a:r>
          </a:p>
        </p:txBody>
      </p:sp>
      <p:sp>
        <p:nvSpPr>
          <p:cNvPr id="19" name="TextBox 1"/>
          <p:cNvSpPr txBox="1"/>
          <p:nvPr/>
        </p:nvSpPr>
        <p:spPr>
          <a:xfrm>
            <a:off x="1231900" y="1663700"/>
            <a:ext cx="4876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与自动扶梯，方便消费者前往露天平台，电梯周围有供顾客休息的椅子。</a:t>
            </a:r>
          </a:p>
        </p:txBody>
      </p:sp>
      <p:sp>
        <p:nvSpPr>
          <p:cNvPr id="20" name="TextBox 1"/>
          <p:cNvSpPr txBox="1"/>
          <p:nvPr/>
        </p:nvSpPr>
        <p:spPr>
          <a:xfrm>
            <a:off x="5232400" y="1943100"/>
            <a:ext cx="2743200" cy="381000"/>
          </a:xfrm>
          <a:prstGeom prst="rect">
            <a:avLst/>
          </a:prstGeom>
          <a:noFill/>
        </p:spPr>
        <p:txBody>
          <a:bodyPr wrap="none" lIns="0" tIns="0" rIns="0" rtlCol="0">
            <a:spAutoFit/>
          </a:bodyPr>
          <a:lstStyle/>
          <a:p>
            <a:pPr>
              <a:lnSpc>
                <a:spcPts val="1600"/>
              </a:lnSpc>
            </a:pPr>
            <a:r>
              <a:rPr lang="en-US" altLang="zh-CN" sz="1265" dirty="0">
                <a:solidFill>
                  <a:srgbClr val="000000"/>
                </a:solidFill>
                <a:latin typeface="微软雅黑" panose="020B0503020204020204" pitchFamily="18" charset="-122"/>
                <a:cs typeface="微软雅黑" panose="020B0503020204020204" pitchFamily="18" charset="-122"/>
              </a:rPr>
              <a:t>通过自动扶梯进入室外露台区域，向内可</a:t>
            </a:r>
          </a:p>
          <a:p>
            <a:pPr>
              <a:lnSpc>
                <a:spcPts val="1400"/>
              </a:lnSpc>
            </a:pPr>
            <a:r>
              <a:rPr lang="en-US" altLang="zh-CN" sz="1265" dirty="0">
                <a:solidFill>
                  <a:srgbClr val="000000"/>
                </a:solidFill>
                <a:latin typeface="微软雅黑" panose="020B0503020204020204" pitchFamily="18" charset="-122"/>
                <a:cs typeface="微软雅黑" panose="020B0503020204020204" pitchFamily="18" charset="-122"/>
              </a:rPr>
              <a:t>进入商场，向外可在露台休憩；</a:t>
            </a:r>
          </a:p>
        </p:txBody>
      </p:sp>
      <p:sp>
        <p:nvSpPr>
          <p:cNvPr id="21" name="TextBox 1"/>
          <p:cNvSpPr txBox="1"/>
          <p:nvPr/>
        </p:nvSpPr>
        <p:spPr>
          <a:xfrm>
            <a:off x="7048500" y="4991100"/>
            <a:ext cx="1828800" cy="571500"/>
          </a:xfrm>
          <a:prstGeom prst="rect">
            <a:avLst/>
          </a:prstGeom>
          <a:noFill/>
        </p:spPr>
        <p:txBody>
          <a:bodyPr wrap="none" lIns="0" tIns="0" rIns="0" rtlCol="0">
            <a:spAutoFit/>
          </a:bodyPr>
          <a:lstStyle/>
          <a:p>
            <a:pPr>
              <a:lnSpc>
                <a:spcPts val="1600"/>
              </a:lnSpc>
            </a:pPr>
            <a:r>
              <a:rPr lang="en-US" altLang="zh-CN" sz="1265" dirty="0">
                <a:solidFill>
                  <a:srgbClr val="000000"/>
                </a:solidFill>
                <a:latin typeface="微软雅黑" panose="020B0503020204020204" pitchFamily="18" charset="-122"/>
                <a:cs typeface="微软雅黑" panose="020B0503020204020204" pitchFamily="18" charset="-122"/>
              </a:rPr>
              <a:t>室外露台通过楼梯和自动扶</a:t>
            </a:r>
          </a:p>
          <a:p>
            <a:pPr>
              <a:lnSpc>
                <a:spcPts val="1400"/>
              </a:lnSpc>
            </a:pPr>
            <a:r>
              <a:rPr lang="en-US" altLang="zh-CN" sz="1265" dirty="0">
                <a:solidFill>
                  <a:srgbClr val="000000"/>
                </a:solidFill>
                <a:latin typeface="微软雅黑" panose="020B0503020204020204" pitchFamily="18" charset="-122"/>
                <a:cs typeface="微软雅黑" panose="020B0503020204020204" pitchFamily="18" charset="-122"/>
              </a:rPr>
              <a:t>梯与室内连接，休息空间宽</a:t>
            </a:r>
          </a:p>
          <a:p>
            <a:pPr>
              <a:lnSpc>
                <a:spcPts val="1400"/>
              </a:lnSpc>
            </a:pPr>
            <a:r>
              <a:rPr lang="en-US" altLang="zh-CN" sz="1265" dirty="0">
                <a:solidFill>
                  <a:srgbClr val="000000"/>
                </a:solidFill>
                <a:latin typeface="微软雅黑" panose="020B0503020204020204" pitchFamily="18" charset="-122"/>
                <a:cs typeface="微软雅黑" panose="020B0503020204020204" pitchFamily="18" charset="-122"/>
              </a:rPr>
              <a:t>阔舒适；</a:t>
            </a:r>
          </a:p>
        </p:txBody>
      </p:sp>
      <p:sp>
        <p:nvSpPr>
          <p:cNvPr id="22" name="TextBox 1"/>
          <p:cNvSpPr txBox="1"/>
          <p:nvPr/>
        </p:nvSpPr>
        <p:spPr>
          <a:xfrm>
            <a:off x="1270000" y="6273800"/>
            <a:ext cx="1828800" cy="381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商场外部直接由自动扶梯上</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到露天平台。</a:t>
            </a:r>
          </a:p>
        </p:txBody>
      </p:sp>
      <p:sp>
        <p:nvSpPr>
          <p:cNvPr id="23" name="TextBox 1"/>
          <p:cNvSpPr txBox="1"/>
          <p:nvPr/>
        </p:nvSpPr>
        <p:spPr>
          <a:xfrm>
            <a:off x="1143000" y="711200"/>
            <a:ext cx="35179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自然与文化相融合-生态绿色的元素</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97000" y="2235200"/>
            <a:ext cx="2971800" cy="19812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295400" y="4572000"/>
            <a:ext cx="3213100" cy="1714500"/>
          </a:xfrm>
          <a:prstGeom prst="rect">
            <a:avLst/>
          </a:prstGeom>
          <a:noFill/>
        </p:spPr>
      </p:pic>
      <p:pic>
        <p:nvPicPr>
          <p:cNvPr id="8" name="Picture 3">
            <a:hlinkClick r:id="rId4"/>
          </p:cNvPr>
          <p:cNvPicPr>
            <a:picLocks noChangeAspect="1" noChangeArrowheads="1"/>
          </p:cNvPicPr>
          <p:nvPr/>
        </p:nvPicPr>
        <p:blipFill>
          <a:blip r:embed="rId5"/>
          <a:srcRect/>
          <a:stretch>
            <a:fillRect/>
          </a:stretch>
        </p:blipFill>
        <p:spPr bwMode="auto">
          <a:xfrm>
            <a:off x="5029200" y="2235200"/>
            <a:ext cx="3086100" cy="20701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5143500" y="4584700"/>
            <a:ext cx="2882900" cy="18542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152</a:t>
            </a:r>
          </a:p>
        </p:txBody>
      </p:sp>
      <p:sp>
        <p:nvSpPr>
          <p:cNvPr id="11" name="TextBox 1"/>
          <p:cNvSpPr txBox="1"/>
          <p:nvPr/>
        </p:nvSpPr>
        <p:spPr>
          <a:xfrm>
            <a:off x="1765300" y="4254500"/>
            <a:ext cx="22225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可从7层的平台直接进入文艺中心</a:t>
            </a:r>
          </a:p>
        </p:txBody>
      </p:sp>
      <p:sp>
        <p:nvSpPr>
          <p:cNvPr id="12" name="TextBox 1"/>
          <p:cNvSpPr txBox="1"/>
          <p:nvPr/>
        </p:nvSpPr>
        <p:spPr>
          <a:xfrm>
            <a:off x="6032500" y="4406900"/>
            <a:ext cx="1765300" cy="2362200"/>
          </a:xfrm>
          <a:prstGeom prst="rect">
            <a:avLst/>
          </a:prstGeom>
          <a:noFill/>
        </p:spPr>
        <p:txBody>
          <a:bodyPr wrap="none" lIns="0" tIns="0" rIns="0" rtlCol="0">
            <a:spAutoFit/>
          </a:bodyPr>
          <a:lstStyle/>
          <a:p>
            <a:pPr>
              <a:lnSpc>
                <a:spcPts val="1500"/>
              </a:lnSpc>
              <a:tabLst>
                <a:tab pos="63500" algn="l"/>
                <a:tab pos="139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D-Cube剧场</a:t>
            </a:r>
          </a:p>
          <a:p>
            <a:pPr>
              <a:lnSpc>
                <a:spcPts val="2300"/>
              </a:lnSpc>
              <a:tabLst>
                <a:tab pos="63500" algn="l"/>
                <a:tab pos="139700" algn="l"/>
              </a:tabLst>
            </a:pPr>
            <a:r>
              <a:rPr lang="en-US" altLang="zh-CN" dirty="0"/>
              <a:t>	</a:t>
            </a:r>
            <a:r>
              <a:rPr lang="en-US" altLang="zh-CN" sz="1200" dirty="0">
                <a:solidFill>
                  <a:srgbClr val="FFFFFF"/>
                </a:solidFill>
                <a:latin typeface="微软雅黑" panose="020B0503020204020204" pitchFamily="18" charset="-122"/>
                <a:cs typeface="微软雅黑" panose="020B0503020204020204" pitchFamily="18" charset="-122"/>
              </a:rPr>
              <a:t>音乐剧“Aida”精彩上演</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63500" algn="l"/>
                <a:tab pos="139700" algn="l"/>
              </a:tabLst>
            </a:pPr>
            <a:r>
              <a:rPr lang="en-US" altLang="zh-CN" sz="1200" dirty="0">
                <a:solidFill>
                  <a:srgbClr val="000000"/>
                </a:solidFill>
                <a:latin typeface="微软雅黑" panose="020B0503020204020204" pitchFamily="18" charset="-122"/>
                <a:cs typeface="微软雅黑" panose="020B0503020204020204" pitchFamily="18" charset="-122"/>
              </a:rPr>
              <a:t>SPACE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SINDORM</a:t>
            </a:r>
          </a:p>
        </p:txBody>
      </p:sp>
      <p:sp>
        <p:nvSpPr>
          <p:cNvPr id="13" name="TextBox 1"/>
          <p:cNvSpPr txBox="1"/>
          <p:nvPr/>
        </p:nvSpPr>
        <p:spPr>
          <a:xfrm>
            <a:off x="990600" y="203200"/>
            <a:ext cx="7797800" cy="1739900"/>
          </a:xfrm>
          <a:prstGeom prst="rect">
            <a:avLst/>
          </a:prstGeom>
          <a:noFill/>
        </p:spPr>
        <p:txBody>
          <a:bodyPr wrap="none" lIns="0" tIns="0" rIns="0" rtlCol="0">
            <a:spAutoFit/>
          </a:bodyPr>
          <a:lstStyle/>
          <a:p>
            <a:pPr>
              <a:lnSpc>
                <a:spcPts val="2500"/>
              </a:lnSpc>
              <a:tabLst>
                <a:tab pos="139700" algn="l"/>
                <a:tab pos="304800" algn="l"/>
                <a:tab pos="5765800" algn="l"/>
              </a:tabLst>
            </a:pPr>
            <a:r>
              <a:rPr lang="en-US" altLang="zh-CN" dirty="0"/>
              <a:t>			</a:t>
            </a: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a:p>
            <a:pPr>
              <a:lnSpc>
                <a:spcPts val="1000"/>
              </a:lnSpc>
            </a:pPr>
            <a:endParaRPr lang="en-US" altLang="zh-CN" dirty="0"/>
          </a:p>
          <a:p>
            <a:pPr>
              <a:lnSpc>
                <a:spcPts val="2900"/>
              </a:lnSpc>
              <a:tabLst>
                <a:tab pos="139700" algn="l"/>
                <a:tab pos="304800" algn="l"/>
                <a:tab pos="5765800" algn="l"/>
              </a:tabLst>
            </a:pPr>
            <a:r>
              <a:rPr lang="en-US" altLang="zh-CN" sz="1800" dirty="0">
                <a:solidFill>
                  <a:srgbClr val="000000"/>
                </a:solidFill>
                <a:latin typeface="微软雅黑" panose="020B0503020204020204" pitchFamily="18" charset="-122"/>
                <a:cs typeface="微软雅黑" panose="020B0503020204020204" pitchFamily="18" charset="-122"/>
              </a:rPr>
              <a:t>自然与文化相融合-艺术中心</a:t>
            </a:r>
          </a:p>
          <a:p>
            <a:pPr>
              <a:lnSpc>
                <a:spcPts val="1000"/>
              </a:lnSpc>
            </a:pPr>
            <a:endParaRPr lang="en-US" altLang="zh-CN" dirty="0"/>
          </a:p>
          <a:p>
            <a:pPr>
              <a:lnSpc>
                <a:spcPts val="1900"/>
              </a:lnSpc>
              <a:tabLst>
                <a:tab pos="139700" algn="l"/>
                <a:tab pos="304800" algn="l"/>
                <a:tab pos="57658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的7-9</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层为文艺中心；</a:t>
            </a:r>
            <a:r>
              <a:rPr lang="en-US" altLang="zh-CN" sz="1200" b="1" dirty="0">
                <a:solidFill>
                  <a:srgbClr val="000000"/>
                </a:solidFill>
                <a:latin typeface="微软雅黑" panose="020B0503020204020204" pitchFamily="18" charset="-122"/>
                <a:cs typeface="微软雅黑" panose="020B0503020204020204" pitchFamily="18" charset="-122"/>
              </a:rPr>
              <a:t>位于7层的“SPACE</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SINDORM”是用于演唱会、音乐剧、话剧、芭</a:t>
            </a:r>
          </a:p>
          <a:p>
            <a:pPr>
              <a:lnSpc>
                <a:spcPts val="2100"/>
              </a:lnSpc>
              <a:tabLst>
                <a:tab pos="139700" algn="l"/>
                <a:tab pos="304800" algn="l"/>
                <a:tab pos="5765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蕾、演讲、时装秀、电影等表演的多功能演出大厅，可容纳观众500人</a:t>
            </a:r>
            <a:r>
              <a:rPr lang="en-US" altLang="zh-CN" sz="1200" dirty="0">
                <a:solidFill>
                  <a:srgbClr val="000000"/>
                </a:solidFill>
                <a:latin typeface="微软雅黑" panose="020B0503020204020204" pitchFamily="18" charset="-122"/>
                <a:cs typeface="微软雅黑" panose="020B0503020204020204" pitchFamily="18" charset="-122"/>
              </a:rPr>
              <a:t>；而</a:t>
            </a:r>
            <a:r>
              <a:rPr lang="en-US" altLang="zh-CN" sz="1200" b="1" dirty="0">
                <a:solidFill>
                  <a:srgbClr val="000000"/>
                </a:solidFill>
                <a:latin typeface="微软雅黑" panose="020B0503020204020204" pitchFamily="18" charset="-122"/>
                <a:cs typeface="微软雅黑" panose="020B0503020204020204" pitchFamily="18" charset="-122"/>
              </a:rPr>
              <a:t>9层的D-Cube剧场则拥有</a:t>
            </a:r>
          </a:p>
          <a:p>
            <a:pPr>
              <a:lnSpc>
                <a:spcPts val="2100"/>
              </a:lnSpc>
              <a:tabLst>
                <a:tab pos="139700" algn="l"/>
                <a:tab pos="304800" algn="l"/>
                <a:tab pos="5765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1242个观众席位，具备最高端的音响设备，是专门用于音乐剧演出的场馆。</a:t>
            </a:r>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74700" y="2159000"/>
            <a:ext cx="2730500" cy="18161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3657600" y="2133600"/>
            <a:ext cx="2298700" cy="18288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6070600" y="2159000"/>
            <a:ext cx="2552700" cy="18161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749300" y="4140200"/>
            <a:ext cx="2933700" cy="24003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3683000" y="4356100"/>
            <a:ext cx="3733800" cy="2184400"/>
          </a:xfrm>
          <a:prstGeom prst="rect">
            <a:avLst/>
          </a:prstGeom>
          <a:noFill/>
        </p:spPr>
      </p:pic>
      <p:sp>
        <p:nvSpPr>
          <p:cNvPr id="11"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153</a:t>
            </a:r>
          </a:p>
        </p:txBody>
      </p:sp>
      <p:sp>
        <p:nvSpPr>
          <p:cNvPr id="12" name="TextBox 1"/>
          <p:cNvSpPr txBox="1"/>
          <p:nvPr/>
        </p:nvSpPr>
        <p:spPr>
          <a:xfrm>
            <a:off x="6756400" y="152400"/>
            <a:ext cx="2032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p:txBody>
      </p:sp>
      <p:sp>
        <p:nvSpPr>
          <p:cNvPr id="13" name="TextBox 1"/>
          <p:cNvSpPr txBox="1"/>
          <p:nvPr/>
        </p:nvSpPr>
        <p:spPr>
          <a:xfrm>
            <a:off x="990600" y="673100"/>
            <a:ext cx="38227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家庭儿童特色-PORORO儿童主题乐园</a:t>
            </a:r>
          </a:p>
        </p:txBody>
      </p:sp>
      <p:sp>
        <p:nvSpPr>
          <p:cNvPr id="14" name="TextBox 1"/>
          <p:cNvSpPr txBox="1"/>
          <p:nvPr/>
        </p:nvSpPr>
        <p:spPr>
          <a:xfrm>
            <a:off x="1054100" y="1092200"/>
            <a:ext cx="75311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如果对于美国儿童来说迪士尼是童年的记忆，那PORORO可以说是韩国儿童心目中最喜欢的动画人物，陪伴着</a:t>
            </a:r>
          </a:p>
        </p:txBody>
      </p:sp>
      <p:sp>
        <p:nvSpPr>
          <p:cNvPr id="15" name="TextBox 1"/>
          <p:cNvSpPr txBox="1"/>
          <p:nvPr/>
        </p:nvSpPr>
        <p:spPr>
          <a:xfrm>
            <a:off x="1231900" y="1308100"/>
            <a:ext cx="3200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一代又一代儿童的成长，其地位是不可取代的。</a:t>
            </a:r>
          </a:p>
        </p:txBody>
      </p:sp>
      <p:sp>
        <p:nvSpPr>
          <p:cNvPr id="16" name="TextBox 1"/>
          <p:cNvSpPr txBox="1"/>
          <p:nvPr/>
        </p:nvSpPr>
        <p:spPr>
          <a:xfrm>
            <a:off x="1054100" y="1536700"/>
            <a:ext cx="7467600" cy="4191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设置于商场4楼的PORORO乐园完美再现了这只小企鹅的生活世界，冰山迷宫、滑滑梯、积木场、塑料球场，</a:t>
            </a:r>
          </a:p>
          <a:p>
            <a:pPr>
              <a:lnSpc>
                <a:spcPts val="17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仿佛置身动漫世界的3D影院、PORORO小火车等娱乐设施一应俱全，让孩子可以尽情玩耍，乐在其中。</a:t>
            </a:r>
          </a:p>
        </p:txBody>
      </p:sp>
      <p:sp>
        <p:nvSpPr>
          <p:cNvPr id="17" name="TextBox 1"/>
          <p:cNvSpPr txBox="1"/>
          <p:nvPr/>
        </p:nvSpPr>
        <p:spPr>
          <a:xfrm>
            <a:off x="7505700" y="4775200"/>
            <a:ext cx="11303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PORORO乐园</a:t>
            </a:r>
          </a:p>
        </p:txBody>
      </p:sp>
      <p:sp>
        <p:nvSpPr>
          <p:cNvPr id="18" name="TextBox 1"/>
          <p:cNvSpPr txBox="1"/>
          <p:nvPr/>
        </p:nvSpPr>
        <p:spPr>
          <a:xfrm>
            <a:off x="7683500" y="5016500"/>
            <a:ext cx="1066800" cy="850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旁的Gallery，</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孩子在乐园玩耍</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时，家长可以偷</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闲参观画展。</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31900" y="2006600"/>
            <a:ext cx="3784600" cy="25400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5422900" y="2044700"/>
            <a:ext cx="3162300" cy="2120900"/>
          </a:xfrm>
          <a:prstGeom prst="rect">
            <a:avLst/>
          </a:prstGeom>
          <a:noFill/>
        </p:spPr>
      </p:pic>
      <p:sp>
        <p:nvSpPr>
          <p:cNvPr id="8" name="TextBox 1"/>
          <p:cNvSpPr txBox="1"/>
          <p:nvPr/>
        </p:nvSpPr>
        <p:spPr>
          <a:xfrm>
            <a:off x="1612900" y="4648200"/>
            <a:ext cx="3009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City内有两家高级婴儿车租赁所，提</a:t>
            </a:r>
          </a:p>
        </p:txBody>
      </p:sp>
      <p:sp>
        <p:nvSpPr>
          <p:cNvPr id="9" name="TextBox 1"/>
          <p:cNvSpPr txBox="1"/>
          <p:nvPr/>
        </p:nvSpPr>
        <p:spPr>
          <a:xfrm>
            <a:off x="5524500" y="4533900"/>
            <a:ext cx="1828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热奶粉的微波炉和冰箱等。</a:t>
            </a:r>
          </a:p>
        </p:txBody>
      </p:sp>
      <p:sp>
        <p:nvSpPr>
          <p:cNvPr id="10" name="TextBox 1"/>
          <p:cNvSpPr txBox="1"/>
          <p:nvPr/>
        </p:nvSpPr>
        <p:spPr>
          <a:xfrm>
            <a:off x="1016000" y="4927600"/>
            <a:ext cx="7289800" cy="1930400"/>
          </a:xfrm>
          <a:prstGeom prst="rect">
            <a:avLst/>
          </a:prstGeom>
          <a:noFill/>
        </p:spPr>
        <p:txBody>
          <a:bodyPr wrap="none" lIns="0" tIns="0" rIns="0" rtlCol="0">
            <a:spAutoFit/>
          </a:bodyPr>
          <a:lstStyle/>
          <a:p>
            <a:pPr>
              <a:lnSpc>
                <a:spcPts val="1500"/>
              </a:lnSpc>
              <a:tabLst>
                <a:tab pos="596900" algn="l"/>
                <a:tab pos="685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供共150辆的婴儿车租赁服务</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596900" algn="l"/>
                <a:tab pos="6858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不光在女卫生间，连男卫生间里也设置了给孩子换尿不湿的“婴儿护理台”。</a:t>
            </a:r>
          </a:p>
          <a:p>
            <a:pPr>
              <a:lnSpc>
                <a:spcPts val="1700"/>
              </a:lnSpc>
              <a:tabLst>
                <a:tab pos="596900" algn="l"/>
                <a:tab pos="6858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为孩子的周全考虑还体现在餐厅（food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court），地下2层的韩食主题馆还设有家长可边看着孩子</a:t>
            </a:r>
          </a:p>
          <a:p>
            <a:pPr>
              <a:lnSpc>
                <a:spcPts val="1700"/>
              </a:lnSpc>
              <a:tabLst>
                <a:tab pos="596900" algn="l"/>
                <a:tab pos="685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边吃饭的“儿童区（kid</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zone）”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596900" algn="l"/>
                <a:tab pos="6858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154</a:t>
            </a:r>
          </a:p>
        </p:txBody>
      </p:sp>
      <p:sp>
        <p:nvSpPr>
          <p:cNvPr id="11" name="TextBox 1"/>
          <p:cNvSpPr txBox="1"/>
          <p:nvPr/>
        </p:nvSpPr>
        <p:spPr>
          <a:xfrm>
            <a:off x="990600" y="292100"/>
            <a:ext cx="7797800" cy="4356100"/>
          </a:xfrm>
          <a:prstGeom prst="rect">
            <a:avLst/>
          </a:prstGeom>
          <a:noFill/>
        </p:spPr>
        <p:txBody>
          <a:bodyPr wrap="none" lIns="0" tIns="0" rIns="0" rtlCol="0">
            <a:spAutoFit/>
          </a:bodyPr>
          <a:lstStyle/>
          <a:p>
            <a:pPr>
              <a:lnSpc>
                <a:spcPts val="2500"/>
              </a:lnSpc>
              <a:tabLst>
                <a:tab pos="406400" algn="l"/>
                <a:tab pos="4533900" algn="l"/>
                <a:tab pos="5765800" algn="l"/>
              </a:tabLst>
            </a:pPr>
            <a:r>
              <a:rPr lang="en-US" altLang="zh-CN" dirty="0"/>
              <a:t>			</a:t>
            </a: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p>
          <a:p>
            <a:pPr>
              <a:lnSpc>
                <a:spcPts val="1000"/>
              </a:lnSpc>
            </a:pPr>
            <a:endParaRPr lang="en-US" altLang="zh-CN" dirty="0"/>
          </a:p>
          <a:p>
            <a:pPr>
              <a:lnSpc>
                <a:spcPts val="3100"/>
              </a:lnSpc>
              <a:tabLst>
                <a:tab pos="406400" algn="l"/>
                <a:tab pos="4533900" algn="l"/>
                <a:tab pos="5765800" algn="l"/>
              </a:tabLst>
            </a:pPr>
            <a:r>
              <a:rPr lang="en-US" altLang="zh-CN" sz="1800" dirty="0">
                <a:solidFill>
                  <a:srgbClr val="000000"/>
                </a:solidFill>
                <a:latin typeface="微软雅黑" panose="020B0503020204020204" pitchFamily="18" charset="-122"/>
                <a:cs typeface="微软雅黑" panose="020B0503020204020204" pitchFamily="18" charset="-122"/>
              </a:rPr>
              <a:t>家庭儿童特色-细节设计</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406400" algn="l"/>
                <a:tab pos="4533900" algn="l"/>
                <a:tab pos="5765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除了PORORO主题乐园外，</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D-Cube的家庭儿童特色还体现在内部设施的细节设计，减轻年轻父母购物</a:t>
            </a:r>
          </a:p>
          <a:p>
            <a:pPr>
              <a:lnSpc>
                <a:spcPts val="1700"/>
              </a:lnSpc>
              <a:tabLst>
                <a:tab pos="406400" algn="l"/>
                <a:tab pos="4533900" algn="l"/>
                <a:tab pos="5765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消费的后顾之忧。</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406400" algn="l"/>
                <a:tab pos="4533900" algn="l"/>
                <a:tab pos="5765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City设置有儿童睡眠室，配备有可以</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638800" y="1397000"/>
            <a:ext cx="2832100" cy="19050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5638800" y="3721100"/>
            <a:ext cx="2832100" cy="2019300"/>
          </a:xfrm>
          <a:prstGeom prst="rect">
            <a:avLst/>
          </a:prstGeom>
          <a:noFill/>
        </p:spPr>
      </p:pic>
      <p:sp>
        <p:nvSpPr>
          <p:cNvPr id="8" name="TextBox 1"/>
          <p:cNvSpPr txBox="1"/>
          <p:nvPr/>
        </p:nvSpPr>
        <p:spPr>
          <a:xfrm>
            <a:off x="1054100" y="76200"/>
            <a:ext cx="7721600" cy="1574800"/>
          </a:xfrm>
          <a:prstGeom prst="rect">
            <a:avLst/>
          </a:prstGeom>
          <a:noFill/>
        </p:spPr>
        <p:txBody>
          <a:bodyPr wrap="none" lIns="0" tIns="0" rIns="0" rtlCol="0">
            <a:spAutoFit/>
          </a:bodyPr>
          <a:lstStyle/>
          <a:p>
            <a:pPr>
              <a:lnSpc>
                <a:spcPts val="3600"/>
              </a:lnSpc>
              <a:tabLst>
                <a:tab pos="4165600" algn="l"/>
              </a:tabLst>
            </a:pPr>
            <a:r>
              <a:rPr lang="en-US" altLang="zh-CN" dirty="0"/>
              <a:t>	</a:t>
            </a:r>
            <a:r>
              <a:rPr lang="en-US" altLang="zh-CN" sz="2800" b="1" dirty="0">
                <a:solidFill>
                  <a:srgbClr val="000000"/>
                </a:solidFill>
                <a:latin typeface="Times New Roman" panose="02020603050405020304" pitchFamily="18" charset="0"/>
                <a:cs typeface="Times New Roman" panose="02020603050405020304" pitchFamily="18" charset="0"/>
              </a:rPr>
              <a:t>D-Cube</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City-</a:t>
            </a:r>
            <a:r>
              <a:rPr lang="en-US" altLang="zh-CN" sz="2800" b="1" dirty="0">
                <a:solidFill>
                  <a:srgbClr val="000000"/>
                </a:solidFill>
                <a:latin typeface="微软雅黑" panose="020B0503020204020204" pitchFamily="18" charset="-122"/>
                <a:cs typeface="微软雅黑" panose="020B0503020204020204" pitchFamily="18" charset="-122"/>
              </a:rPr>
              <a:t>借鉴意义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700"/>
              </a:lnSpc>
              <a:tabLst>
                <a:tab pos="4165600" algn="l"/>
              </a:tabLst>
            </a:pPr>
            <a:r>
              <a:rPr lang="en-US" altLang="zh-CN" sz="1405" b="1" dirty="0">
                <a:solidFill>
                  <a:srgbClr val="000000"/>
                </a:solidFill>
                <a:latin typeface="微软雅黑" panose="020B0503020204020204" pitchFamily="18" charset="-122"/>
                <a:cs typeface="微软雅黑" panose="020B0503020204020204" pitchFamily="18" charset="-122"/>
              </a:rPr>
              <a:t>对大涌项目借鉴意义：</a:t>
            </a:r>
          </a:p>
        </p:txBody>
      </p:sp>
      <p:sp>
        <p:nvSpPr>
          <p:cNvPr id="9" name="TextBox 1"/>
          <p:cNvSpPr txBox="1"/>
          <p:nvPr/>
        </p:nvSpPr>
        <p:spPr>
          <a:xfrm>
            <a:off x="1054100" y="18161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0" name="TextBox 1"/>
          <p:cNvSpPr txBox="1"/>
          <p:nvPr/>
        </p:nvSpPr>
        <p:spPr>
          <a:xfrm>
            <a:off x="1282700" y="1727200"/>
            <a:ext cx="39243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由于D-Cube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City所处的区域为首尔老工业区，在开发初期</a:t>
            </a:r>
          </a:p>
        </p:txBody>
      </p:sp>
      <p:sp>
        <p:nvSpPr>
          <p:cNvPr id="11" name="TextBox 1"/>
          <p:cNvSpPr txBox="1"/>
          <p:nvPr/>
        </p:nvSpPr>
        <p:spPr>
          <a:xfrm>
            <a:off x="1054100" y="2082800"/>
            <a:ext cx="4267200" cy="2667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业主就希望将</a:t>
            </a:r>
            <a:r>
              <a:rPr lang="en-US" altLang="zh-CN" sz="1200" b="1" dirty="0">
                <a:solidFill>
                  <a:srgbClr val="000000"/>
                </a:solidFill>
                <a:latin typeface="微软雅黑" panose="020B0503020204020204" pitchFamily="18" charset="-122"/>
                <a:cs typeface="微软雅黑" panose="020B0503020204020204" pitchFamily="18" charset="-122"/>
              </a:rPr>
              <a:t>“自然与文化”</a:t>
            </a:r>
            <a:r>
              <a:rPr lang="en-US" altLang="zh-CN" sz="1200" dirty="0">
                <a:solidFill>
                  <a:srgbClr val="000000"/>
                </a:solidFill>
                <a:latin typeface="微软雅黑" panose="020B0503020204020204" pitchFamily="18" charset="-122"/>
                <a:cs typeface="微软雅黑" panose="020B0503020204020204" pitchFamily="18" charset="-122"/>
              </a:rPr>
              <a:t>两个元素融入整个综合体的开发之</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中。虽然首尔的土地资源宝贵，业主还是拿出一大块土地用作公</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共绿地空间的建设、建筑屋顶开发露天平台，及牺牲租金收入建</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设艺术中心和剧场，旨在通过项目的开发提升周边市民的生活环</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境和生活品质。</a:t>
            </a:r>
            <a:r>
              <a:rPr lang="en-US" altLang="zh-CN" sz="1200" b="1" dirty="0">
                <a:solidFill>
                  <a:srgbClr val="000000"/>
                </a:solidFill>
                <a:latin typeface="微软雅黑" panose="020B0503020204020204" pitchFamily="18" charset="-122"/>
                <a:cs typeface="微软雅黑" panose="020B0503020204020204" pitchFamily="18" charset="-122"/>
              </a:rPr>
              <a:t>对于大涌项目来说，面对周边的商务及居住人</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群，在满足他们基本购物需求的基础上，建议着重考虑为消费者</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提供一个在购物之余亲近自然、体验文化、追求精神层面满足的</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场所。虽然会牺牲一定的经济利益，但从全局和长远的考虑出发</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则是项目开发成功的关键所在，这也正是D-Cube</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City的开发经</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验给予我们的启示。</a:t>
            </a:r>
          </a:p>
        </p:txBody>
      </p:sp>
      <p:sp>
        <p:nvSpPr>
          <p:cNvPr id="12" name="TextBox 1"/>
          <p:cNvSpPr txBox="1"/>
          <p:nvPr/>
        </p:nvSpPr>
        <p:spPr>
          <a:xfrm>
            <a:off x="1054100" y="48768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3" name="TextBox 1"/>
          <p:cNvSpPr txBox="1"/>
          <p:nvPr/>
        </p:nvSpPr>
        <p:spPr>
          <a:xfrm>
            <a:off x="1282700" y="4787900"/>
            <a:ext cx="39243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特色业态及细节方面的借鉴。</a:t>
            </a:r>
            <a:r>
              <a:rPr lang="en-US" altLang="zh-CN" sz="1200" dirty="0">
                <a:solidFill>
                  <a:srgbClr val="000000"/>
                </a:solidFill>
                <a:latin typeface="微软雅黑" panose="020B0503020204020204" pitchFamily="18" charset="-122"/>
                <a:cs typeface="微软雅黑" panose="020B0503020204020204" pitchFamily="18" charset="-122"/>
              </a:rPr>
              <a:t>此外，D-Cube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City业态齐全</a:t>
            </a:r>
          </a:p>
        </p:txBody>
      </p:sp>
      <p:sp>
        <p:nvSpPr>
          <p:cNvPr id="14" name="TextBox 1"/>
          <p:cNvSpPr txBox="1"/>
          <p:nvPr/>
        </p:nvSpPr>
        <p:spPr>
          <a:xfrm>
            <a:off x="1016000" y="5118100"/>
            <a:ext cx="4305300" cy="1739900"/>
          </a:xfrm>
          <a:prstGeom prst="rect">
            <a:avLst/>
          </a:prstGeom>
          <a:noFill/>
        </p:spPr>
        <p:txBody>
          <a:bodyPr wrap="none" lIns="0" tIns="0" rIns="0" rtlCol="0">
            <a:spAutoFit/>
          </a:bodyPr>
          <a:lstStyle/>
          <a:p>
            <a:pPr>
              <a:lnSpc>
                <a:spcPts val="15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且价格适中的品牌定位、设置以家喻户晓的动漫主角PORORO</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为主题的儿童乐园，以及对配套设施的细节关注，都为目标客群</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（以家庭型及年轻一族为主）提供了切合其需求的休闲购物空</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间。</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38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155</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463796" y="2298192"/>
            <a:ext cx="4571999" cy="292607"/>
          </a:xfrm>
          <a:custGeom>
            <a:avLst/>
            <a:gdLst>
              <a:gd name="connsiteX0" fmla="*/ 0 w 4571999"/>
              <a:gd name="connsiteY0" fmla="*/ 292607 h 292607"/>
              <a:gd name="connsiteX1" fmla="*/ 4571999 w 4571999"/>
              <a:gd name="connsiteY1" fmla="*/ 292607 h 292607"/>
              <a:gd name="connsiteX2" fmla="*/ 4571999 w 4571999"/>
              <a:gd name="connsiteY2" fmla="*/ 0 h 292607"/>
              <a:gd name="connsiteX3" fmla="*/ 0 w 4571999"/>
              <a:gd name="connsiteY3" fmla="*/ 0 h 292607"/>
              <a:gd name="connsiteX4" fmla="*/ 0 w 4571999"/>
              <a:gd name="connsiteY4" fmla="*/ 292607 h 2926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1999" h="292607">
                <a:moveTo>
                  <a:pt x="0" y="292607"/>
                </a:moveTo>
                <a:lnTo>
                  <a:pt x="4571999" y="292607"/>
                </a:lnTo>
                <a:lnTo>
                  <a:pt x="4571999" y="0"/>
                </a:lnTo>
                <a:lnTo>
                  <a:pt x="0" y="0"/>
                </a:lnTo>
                <a:lnTo>
                  <a:pt x="0" y="292607"/>
                </a:lnTo>
              </a:path>
            </a:pathLst>
          </a:custGeom>
          <a:solidFill>
            <a:srgbClr val="0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889000" y="1549400"/>
            <a:ext cx="3403600" cy="3187700"/>
          </a:xfrm>
          <a:prstGeom prst="rect">
            <a:avLst/>
          </a:prstGeom>
          <a:noFill/>
        </p:spPr>
      </p:pic>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156</a:t>
            </a:r>
          </a:p>
        </p:txBody>
      </p:sp>
      <p:sp>
        <p:nvSpPr>
          <p:cNvPr id="9" name="TextBox 1"/>
          <p:cNvSpPr txBox="1"/>
          <p:nvPr/>
        </p:nvSpPr>
        <p:spPr>
          <a:xfrm>
            <a:off x="4508500" y="1917700"/>
            <a:ext cx="952500" cy="304800"/>
          </a:xfrm>
          <a:prstGeom prst="rect">
            <a:avLst/>
          </a:prstGeom>
          <a:noFill/>
        </p:spPr>
        <p:txBody>
          <a:bodyPr wrap="none" lIns="0" tIns="0" rIns="0" rtlCol="0">
            <a:spAutoFit/>
          </a:bodyPr>
          <a:lstStyle/>
          <a:p>
            <a:pPr>
              <a:lnSpc>
                <a:spcPts val="2400"/>
              </a:lnSpc>
            </a:pPr>
            <a:r>
              <a:rPr lang="en-US" altLang="zh-CN" sz="1895" dirty="0">
                <a:solidFill>
                  <a:srgbClr val="000000"/>
                </a:solidFill>
                <a:latin typeface="微软雅黑" panose="020B0503020204020204" pitchFamily="18" charset="-122"/>
                <a:cs typeface="微软雅黑" panose="020B0503020204020204" pitchFamily="18" charset="-122"/>
              </a:rPr>
              <a:t>案例分析</a:t>
            </a:r>
          </a:p>
        </p:txBody>
      </p:sp>
      <p:sp>
        <p:nvSpPr>
          <p:cNvPr id="10" name="TextBox 1"/>
          <p:cNvSpPr txBox="1"/>
          <p:nvPr/>
        </p:nvSpPr>
        <p:spPr>
          <a:xfrm>
            <a:off x="4546600" y="2806700"/>
            <a:ext cx="24765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东京中城</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Times New Roman" panose="02020603050405020304" pitchFamily="18" charset="0"/>
                <a:cs typeface="Times New Roman" panose="02020603050405020304" pitchFamily="18" charset="0"/>
              </a:rPr>
              <a:t>Tokyo</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Times New Roman" panose="02020603050405020304" pitchFamily="18" charset="0"/>
                <a:cs typeface="Times New Roman" panose="02020603050405020304" pitchFamily="18" charset="0"/>
              </a:rPr>
              <a:t>Midtown</a:t>
            </a: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685800"/>
            <a:ext cx="3225800" cy="25400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4775200" y="2844800"/>
            <a:ext cx="4343400" cy="3746500"/>
          </a:xfrm>
          <a:prstGeom prst="rect">
            <a:avLst/>
          </a:prstGeom>
          <a:noFill/>
        </p:spPr>
      </p:pic>
      <p:sp>
        <p:nvSpPr>
          <p:cNvPr id="8" name="TextBox 1"/>
          <p:cNvSpPr txBox="1"/>
          <p:nvPr/>
        </p:nvSpPr>
        <p:spPr>
          <a:xfrm>
            <a:off x="1054100" y="41910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9" name="TextBox 1"/>
          <p:cNvSpPr txBox="1"/>
          <p:nvPr/>
        </p:nvSpPr>
        <p:spPr>
          <a:xfrm>
            <a:off x="1282700" y="4102100"/>
            <a:ext cx="3098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东京中城（Tokyo</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Midtown）位于东京都原防</a:t>
            </a:r>
          </a:p>
        </p:txBody>
      </p:sp>
      <p:sp>
        <p:nvSpPr>
          <p:cNvPr id="10" name="TextBox 1"/>
          <p:cNvSpPr txBox="1"/>
          <p:nvPr/>
        </p:nvSpPr>
        <p:spPr>
          <a:xfrm>
            <a:off x="1054100" y="4406900"/>
            <a:ext cx="3352800" cy="1016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卫厅旧址，2005年三井不动产联合5家企业联手拍</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下该地块。2007年3月东京中城正式开业。项目所</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在的六本木地区是东京版图的正中心，东京中城的</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名字恰如其分。</a:t>
            </a:r>
          </a:p>
        </p:txBody>
      </p:sp>
      <p:sp>
        <p:nvSpPr>
          <p:cNvPr id="11" name="TextBox 1"/>
          <p:cNvSpPr txBox="1"/>
          <p:nvPr/>
        </p:nvSpPr>
        <p:spPr>
          <a:xfrm>
            <a:off x="1054100" y="56134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2" name="TextBox 1"/>
          <p:cNvSpPr txBox="1"/>
          <p:nvPr/>
        </p:nvSpPr>
        <p:spPr>
          <a:xfrm>
            <a:off x="1282700" y="5524500"/>
            <a:ext cx="2946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东京中城汇集了包括美国SOM、日本安藤忠</a:t>
            </a:r>
          </a:p>
        </p:txBody>
      </p:sp>
      <p:sp>
        <p:nvSpPr>
          <p:cNvPr id="13" name="TextBox 1"/>
          <p:cNvSpPr txBox="1"/>
          <p:nvPr/>
        </p:nvSpPr>
        <p:spPr>
          <a:xfrm>
            <a:off x="1016000" y="5829300"/>
            <a:ext cx="3390900" cy="1003300"/>
          </a:xfrm>
          <a:prstGeom prst="rect">
            <a:avLst/>
          </a:prstGeom>
          <a:noFill/>
        </p:spPr>
        <p:txBody>
          <a:bodyPr wrap="none" lIns="0" tIns="0" rIns="0" rtlCol="0">
            <a:spAutoFit/>
          </a:bodyPr>
          <a:lstStyle/>
          <a:p>
            <a:pPr>
              <a:lnSpc>
                <a:spcPts val="15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雄、青木淳、隈研吾等众多顶级设计师的智慧，被</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誉为</a:t>
            </a:r>
            <a:r>
              <a:rPr lang="en-US" altLang="zh-CN" sz="1200" b="1" dirty="0">
                <a:solidFill>
                  <a:srgbClr val="000000"/>
                </a:solidFill>
                <a:latin typeface="微软雅黑" panose="020B0503020204020204" pitchFamily="18" charset="-122"/>
                <a:cs typeface="微软雅黑" panose="020B0503020204020204" pitchFamily="18" charset="-122"/>
              </a:rPr>
              <a:t>“全球建筑师最想造访的东京标志”</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8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157</a:t>
            </a:r>
          </a:p>
        </p:txBody>
      </p:sp>
      <p:sp>
        <p:nvSpPr>
          <p:cNvPr id="14" name="TextBox 1"/>
          <p:cNvSpPr txBox="1"/>
          <p:nvPr/>
        </p:nvSpPr>
        <p:spPr>
          <a:xfrm>
            <a:off x="1054100" y="152400"/>
            <a:ext cx="7721600" cy="3962400"/>
          </a:xfrm>
          <a:prstGeom prst="rect">
            <a:avLst/>
          </a:prstGeom>
          <a:noFill/>
        </p:spPr>
        <p:txBody>
          <a:bodyPr wrap="none" lIns="0" tIns="0" rIns="0" rtlCol="0">
            <a:spAutoFit/>
          </a:bodyPr>
          <a:lstStyle/>
          <a:p>
            <a:pPr>
              <a:lnSpc>
                <a:spcPts val="3600"/>
              </a:lnSpc>
              <a:tabLst>
                <a:tab pos="4038600" algn="l"/>
                <a:tab pos="4775200" algn="l"/>
                <a:tab pos="63119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800"/>
              </a:lnSpc>
              <a:tabLst>
                <a:tab pos="4038600" algn="l"/>
                <a:tab pos="4775200" algn="l"/>
                <a:tab pos="6311900" algn="l"/>
              </a:tabLst>
            </a:pPr>
            <a:r>
              <a:rPr lang="en-US" altLang="zh-CN" dirty="0"/>
              <a:t>		</a:t>
            </a:r>
            <a:r>
              <a:rPr lang="en-US" altLang="zh-CN" sz="1800" dirty="0">
                <a:solidFill>
                  <a:srgbClr val="000000"/>
                </a:solidFill>
                <a:latin typeface="微软雅黑" panose="020B0503020204020204" pitchFamily="18" charset="-122"/>
                <a:cs typeface="微软雅黑" panose="020B0503020204020204" pitchFamily="18" charset="-122"/>
              </a:rPr>
              <a:t>项目基本信息</a:t>
            </a:r>
          </a:p>
          <a:p>
            <a:pPr>
              <a:lnSpc>
                <a:spcPts val="2400"/>
              </a:lnSpc>
              <a:tabLst>
                <a:tab pos="4038600" algn="l"/>
                <a:tab pos="47752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开业时间：2007年3月</a:t>
            </a:r>
          </a:p>
          <a:p>
            <a:pPr>
              <a:lnSpc>
                <a:spcPts val="1800"/>
              </a:lnSpc>
              <a:tabLst>
                <a:tab pos="4038600" algn="l"/>
                <a:tab pos="47752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所处商圈：六本木商圈</a:t>
            </a:r>
          </a:p>
          <a:p>
            <a:pPr>
              <a:lnSpc>
                <a:spcPts val="1800"/>
              </a:lnSpc>
              <a:tabLst>
                <a:tab pos="4038600" algn="l"/>
                <a:tab pos="47752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地址：东京都港区赤坂9丁目内（原防卫厅旧址）</a:t>
            </a:r>
          </a:p>
          <a:p>
            <a:pPr>
              <a:lnSpc>
                <a:spcPts val="1700"/>
              </a:lnSpc>
              <a:tabLst>
                <a:tab pos="4038600" algn="l"/>
                <a:tab pos="47752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土地占地面积：70,000平方米</a:t>
            </a:r>
          </a:p>
          <a:p>
            <a:pPr>
              <a:lnSpc>
                <a:spcPts val="1800"/>
              </a:lnSpc>
              <a:tabLst>
                <a:tab pos="4038600" algn="l"/>
                <a:tab pos="47752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商业建筑面积：70,993</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平方米</a:t>
            </a:r>
          </a:p>
          <a:p>
            <a:pPr>
              <a:lnSpc>
                <a:spcPts val="1800"/>
              </a:lnSpc>
              <a:tabLst>
                <a:tab pos="4038600" algn="l"/>
                <a:tab pos="47752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楼层分布：B1-4F</a:t>
            </a:r>
          </a:p>
          <a:p>
            <a:pPr>
              <a:lnSpc>
                <a:spcPts val="1800"/>
              </a:lnSpc>
              <a:tabLst>
                <a:tab pos="4038600" algn="l"/>
                <a:tab pos="47752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商业形式：购物中心</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4038600" algn="l"/>
                <a:tab pos="4775200" algn="l"/>
                <a:tab pos="6311900" algn="l"/>
              </a:tabLst>
            </a:pPr>
            <a:r>
              <a:rPr lang="en-US" altLang="zh-CN" sz="1200" dirty="0">
                <a:solidFill>
                  <a:srgbClr val="000000"/>
                </a:solidFill>
                <a:latin typeface="微软雅黑" panose="020B0503020204020204" pitchFamily="18" charset="-122"/>
                <a:cs typeface="微软雅黑" panose="020B0503020204020204" pitchFamily="18" charset="-122"/>
              </a:rPr>
              <a:t>项目描述：</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594103" y="2016251"/>
            <a:ext cx="502920" cy="425196"/>
          </a:xfrm>
          <a:custGeom>
            <a:avLst/>
            <a:gdLst>
              <a:gd name="connsiteX0" fmla="*/ 0 w 502920"/>
              <a:gd name="connsiteY0" fmla="*/ 212598 h 425196"/>
              <a:gd name="connsiteX1" fmla="*/ 251460 w 502920"/>
              <a:gd name="connsiteY1" fmla="*/ 0 h 425196"/>
              <a:gd name="connsiteX2" fmla="*/ 502919 w 502920"/>
              <a:gd name="connsiteY2" fmla="*/ 212598 h 425196"/>
              <a:gd name="connsiteX3" fmla="*/ 251460 w 502920"/>
              <a:gd name="connsiteY3" fmla="*/ 425196 h 425196"/>
              <a:gd name="connsiteX4" fmla="*/ 0 w 502920"/>
              <a:gd name="connsiteY4" fmla="*/ 212598 h 4251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2920" h="425196">
                <a:moveTo>
                  <a:pt x="0" y="212598"/>
                </a:moveTo>
                <a:cubicBezTo>
                  <a:pt x="0" y="95123"/>
                  <a:pt x="112522" y="0"/>
                  <a:pt x="251460" y="0"/>
                </a:cubicBezTo>
                <a:cubicBezTo>
                  <a:pt x="390397" y="0"/>
                  <a:pt x="502919" y="95123"/>
                  <a:pt x="502919" y="212598"/>
                </a:cubicBezTo>
                <a:cubicBezTo>
                  <a:pt x="502919" y="330073"/>
                  <a:pt x="390397" y="425196"/>
                  <a:pt x="251460" y="425196"/>
                </a:cubicBezTo>
                <a:cubicBezTo>
                  <a:pt x="112522" y="425196"/>
                  <a:pt x="0" y="330073"/>
                  <a:pt x="0" y="212598"/>
                </a:cubicBez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048255" y="3294888"/>
            <a:ext cx="502920" cy="426719"/>
          </a:xfrm>
          <a:custGeom>
            <a:avLst/>
            <a:gdLst>
              <a:gd name="connsiteX0" fmla="*/ 0 w 502920"/>
              <a:gd name="connsiteY0" fmla="*/ 213359 h 426719"/>
              <a:gd name="connsiteX1" fmla="*/ 251460 w 502920"/>
              <a:gd name="connsiteY1" fmla="*/ 0 h 426719"/>
              <a:gd name="connsiteX2" fmla="*/ 502920 w 502920"/>
              <a:gd name="connsiteY2" fmla="*/ 213359 h 426719"/>
              <a:gd name="connsiteX3" fmla="*/ 251460 w 502920"/>
              <a:gd name="connsiteY3" fmla="*/ 426720 h 426719"/>
              <a:gd name="connsiteX4" fmla="*/ 0 w 502920"/>
              <a:gd name="connsiteY4" fmla="*/ 213359 h 4267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2920" h="426719">
                <a:moveTo>
                  <a:pt x="0" y="213359"/>
                </a:moveTo>
                <a:cubicBezTo>
                  <a:pt x="0" y="95503"/>
                  <a:pt x="112522" y="0"/>
                  <a:pt x="251460" y="0"/>
                </a:cubicBezTo>
                <a:cubicBezTo>
                  <a:pt x="390398" y="0"/>
                  <a:pt x="502920" y="95503"/>
                  <a:pt x="502920" y="213359"/>
                </a:cubicBezTo>
                <a:cubicBezTo>
                  <a:pt x="502920" y="331215"/>
                  <a:pt x="390398" y="426720"/>
                  <a:pt x="251460" y="426720"/>
                </a:cubicBezTo>
                <a:cubicBezTo>
                  <a:pt x="112522" y="426720"/>
                  <a:pt x="0" y="331215"/>
                  <a:pt x="0" y="213359"/>
                </a:cubicBez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248155" y="3517391"/>
            <a:ext cx="504444" cy="426720"/>
          </a:xfrm>
          <a:custGeom>
            <a:avLst/>
            <a:gdLst>
              <a:gd name="connsiteX0" fmla="*/ 0 w 504444"/>
              <a:gd name="connsiteY0" fmla="*/ 213360 h 426720"/>
              <a:gd name="connsiteX1" fmla="*/ 252222 w 504444"/>
              <a:gd name="connsiteY1" fmla="*/ 0 h 426720"/>
              <a:gd name="connsiteX2" fmla="*/ 504444 w 504444"/>
              <a:gd name="connsiteY2" fmla="*/ 213360 h 426720"/>
              <a:gd name="connsiteX3" fmla="*/ 252222 w 504444"/>
              <a:gd name="connsiteY3" fmla="*/ 426720 h 426720"/>
              <a:gd name="connsiteX4" fmla="*/ 0 w 504444"/>
              <a:gd name="connsiteY4" fmla="*/ 213360 h 4267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4444" h="426720">
                <a:moveTo>
                  <a:pt x="0" y="213360"/>
                </a:moveTo>
                <a:cubicBezTo>
                  <a:pt x="0" y="95504"/>
                  <a:pt x="112902" y="0"/>
                  <a:pt x="252222" y="0"/>
                </a:cubicBezTo>
                <a:cubicBezTo>
                  <a:pt x="391541" y="0"/>
                  <a:pt x="504444" y="95504"/>
                  <a:pt x="504444" y="213360"/>
                </a:cubicBezTo>
                <a:cubicBezTo>
                  <a:pt x="504444" y="331216"/>
                  <a:pt x="391541" y="426720"/>
                  <a:pt x="252222" y="426720"/>
                </a:cubicBezTo>
                <a:cubicBezTo>
                  <a:pt x="112902" y="426720"/>
                  <a:pt x="0" y="331216"/>
                  <a:pt x="0" y="213360"/>
                </a:cubicBez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184903" y="2441448"/>
            <a:ext cx="504444" cy="425195"/>
          </a:xfrm>
          <a:custGeom>
            <a:avLst/>
            <a:gdLst>
              <a:gd name="connsiteX0" fmla="*/ 0 w 504444"/>
              <a:gd name="connsiteY0" fmla="*/ 212597 h 425195"/>
              <a:gd name="connsiteX1" fmla="*/ 252222 w 504444"/>
              <a:gd name="connsiteY1" fmla="*/ 0 h 425195"/>
              <a:gd name="connsiteX2" fmla="*/ 504444 w 504444"/>
              <a:gd name="connsiteY2" fmla="*/ 212597 h 425195"/>
              <a:gd name="connsiteX3" fmla="*/ 252222 w 504444"/>
              <a:gd name="connsiteY3" fmla="*/ 425195 h 425195"/>
              <a:gd name="connsiteX4" fmla="*/ 0 w 504444"/>
              <a:gd name="connsiteY4" fmla="*/ 212597 h 4251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4444" h="425195">
                <a:moveTo>
                  <a:pt x="0" y="212597"/>
                </a:moveTo>
                <a:cubicBezTo>
                  <a:pt x="0" y="95122"/>
                  <a:pt x="112903" y="0"/>
                  <a:pt x="252222" y="0"/>
                </a:cubicBezTo>
                <a:cubicBezTo>
                  <a:pt x="391541" y="0"/>
                  <a:pt x="504444" y="95122"/>
                  <a:pt x="504444" y="212597"/>
                </a:cubicBezTo>
                <a:cubicBezTo>
                  <a:pt x="504444" y="330072"/>
                  <a:pt x="391541" y="425195"/>
                  <a:pt x="252222" y="425195"/>
                </a:cubicBezTo>
                <a:cubicBezTo>
                  <a:pt x="112903" y="425195"/>
                  <a:pt x="0" y="330072"/>
                  <a:pt x="0" y="212597"/>
                </a:cubicBez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184903" y="3092195"/>
            <a:ext cx="504444" cy="425195"/>
          </a:xfrm>
          <a:custGeom>
            <a:avLst/>
            <a:gdLst>
              <a:gd name="connsiteX0" fmla="*/ 0 w 504444"/>
              <a:gd name="connsiteY0" fmla="*/ 212598 h 425195"/>
              <a:gd name="connsiteX1" fmla="*/ 252222 w 504444"/>
              <a:gd name="connsiteY1" fmla="*/ 0 h 425195"/>
              <a:gd name="connsiteX2" fmla="*/ 504444 w 504444"/>
              <a:gd name="connsiteY2" fmla="*/ 212598 h 425195"/>
              <a:gd name="connsiteX3" fmla="*/ 252222 w 504444"/>
              <a:gd name="connsiteY3" fmla="*/ 425195 h 425195"/>
              <a:gd name="connsiteX4" fmla="*/ 0 w 504444"/>
              <a:gd name="connsiteY4" fmla="*/ 212598 h 4251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4444" h="425195">
                <a:moveTo>
                  <a:pt x="0" y="212598"/>
                </a:moveTo>
                <a:cubicBezTo>
                  <a:pt x="0" y="95123"/>
                  <a:pt x="112903" y="0"/>
                  <a:pt x="252222" y="0"/>
                </a:cubicBezTo>
                <a:cubicBezTo>
                  <a:pt x="391541" y="0"/>
                  <a:pt x="504444" y="95123"/>
                  <a:pt x="504444" y="212598"/>
                </a:cubicBezTo>
                <a:cubicBezTo>
                  <a:pt x="504444" y="330073"/>
                  <a:pt x="391541" y="425195"/>
                  <a:pt x="252222" y="425195"/>
                </a:cubicBezTo>
                <a:cubicBezTo>
                  <a:pt x="112903" y="425195"/>
                  <a:pt x="0" y="330073"/>
                  <a:pt x="0" y="212598"/>
                </a:cubicBez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948685" y="3543046"/>
            <a:ext cx="811276" cy="270255"/>
          </a:xfrm>
          <a:custGeom>
            <a:avLst/>
            <a:gdLst>
              <a:gd name="connsiteX0" fmla="*/ 6350 w 811276"/>
              <a:gd name="connsiteY0" fmla="*/ 263905 h 270255"/>
              <a:gd name="connsiteX1" fmla="*/ 804926 w 811276"/>
              <a:gd name="connsiteY1" fmla="*/ 263905 h 270255"/>
              <a:gd name="connsiteX2" fmla="*/ 804926 w 811276"/>
              <a:gd name="connsiteY2" fmla="*/ 6350 h 270255"/>
              <a:gd name="connsiteX3" fmla="*/ 6350 w 811276"/>
              <a:gd name="connsiteY3" fmla="*/ 6350 h 270255"/>
              <a:gd name="connsiteX4" fmla="*/ 6350 w 811276"/>
              <a:gd name="connsiteY4" fmla="*/ 263905 h 270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1276" h="270255">
                <a:moveTo>
                  <a:pt x="6350" y="263905"/>
                </a:moveTo>
                <a:lnTo>
                  <a:pt x="804926" y="263905"/>
                </a:lnTo>
                <a:lnTo>
                  <a:pt x="804926" y="6350"/>
                </a:lnTo>
                <a:lnTo>
                  <a:pt x="6350" y="6350"/>
                </a:lnTo>
                <a:lnTo>
                  <a:pt x="6350" y="26390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04900" y="1397000"/>
            <a:ext cx="3619500" cy="3632200"/>
          </a:xfrm>
          <a:prstGeom prst="rect">
            <a:avLst/>
          </a:prstGeom>
          <a:noFill/>
        </p:spPr>
      </p:pic>
      <p:sp>
        <p:nvSpPr>
          <p:cNvPr id="13" name="TextBox 1"/>
          <p:cNvSpPr txBox="1"/>
          <p:nvPr/>
        </p:nvSpPr>
        <p:spPr>
          <a:xfrm>
            <a:off x="1054100" y="50800"/>
            <a:ext cx="7721600" cy="977900"/>
          </a:xfrm>
          <a:prstGeom prst="rect">
            <a:avLst/>
          </a:prstGeom>
          <a:noFill/>
        </p:spPr>
        <p:txBody>
          <a:bodyPr wrap="none" lIns="0" tIns="0" rIns="0" rtlCol="0">
            <a:spAutoFit/>
          </a:bodyPr>
          <a:lstStyle/>
          <a:p>
            <a:pPr>
              <a:lnSpc>
                <a:spcPts val="3600"/>
              </a:lnSpc>
              <a:tabLst>
                <a:tab pos="63119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3100"/>
              </a:lnSpc>
              <a:tabLst>
                <a:tab pos="63119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如何脱颖而出</a:t>
            </a:r>
            <a:r>
              <a:rPr lang="en-US" altLang="zh-CN" sz="1895" b="1" dirty="0">
                <a:solidFill>
                  <a:srgbClr val="000000"/>
                </a:solidFill>
                <a:latin typeface="微软雅黑" panose="020B0503020204020204" pitchFamily="18" charset="-122"/>
                <a:cs typeface="微软雅黑" panose="020B0503020204020204" pitchFamily="18" charset="-122"/>
              </a:rPr>
              <a:t>？</a:t>
            </a:r>
          </a:p>
        </p:txBody>
      </p:sp>
      <p:sp>
        <p:nvSpPr>
          <p:cNvPr id="14" name="TextBox 1"/>
          <p:cNvSpPr txBox="1"/>
          <p:nvPr/>
        </p:nvSpPr>
        <p:spPr>
          <a:xfrm>
            <a:off x="5092700" y="14224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5" name="TextBox 1"/>
          <p:cNvSpPr txBox="1"/>
          <p:nvPr/>
        </p:nvSpPr>
        <p:spPr>
          <a:xfrm>
            <a:off x="5321300" y="1333500"/>
            <a:ext cx="3352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地理位置：东京中城原址是日本防卫厅，属日本政</a:t>
            </a:r>
          </a:p>
        </p:txBody>
      </p:sp>
      <p:sp>
        <p:nvSpPr>
          <p:cNvPr id="16" name="TextBox 1"/>
          <p:cNvSpPr txBox="1"/>
          <p:nvPr/>
        </p:nvSpPr>
        <p:spPr>
          <a:xfrm>
            <a:off x="5092700" y="1625600"/>
            <a:ext cx="36576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府掌管国防的行政机关，戒备森严，保密性强，因此本</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项目虽然占据市中心地段，但仍面临着周边区域人流稀</a:t>
            </a:r>
          </a:p>
        </p:txBody>
      </p:sp>
      <p:sp>
        <p:nvSpPr>
          <p:cNvPr id="17" name="TextBox 1"/>
          <p:cNvSpPr txBox="1"/>
          <p:nvPr/>
        </p:nvSpPr>
        <p:spPr>
          <a:xfrm>
            <a:off x="5092700" y="2159000"/>
            <a:ext cx="1066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少的尴尬境况；</a:t>
            </a:r>
          </a:p>
        </p:txBody>
      </p:sp>
      <p:sp>
        <p:nvSpPr>
          <p:cNvPr id="18" name="TextBox 1"/>
          <p:cNvSpPr txBox="1"/>
          <p:nvPr/>
        </p:nvSpPr>
        <p:spPr>
          <a:xfrm>
            <a:off x="5092700" y="25654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9" name="TextBox 1"/>
          <p:cNvSpPr txBox="1"/>
          <p:nvPr/>
        </p:nvSpPr>
        <p:spPr>
          <a:xfrm>
            <a:off x="5321300" y="2476500"/>
            <a:ext cx="3352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竞争关系：六本木周围拥有五大成熟商圈，辐射范</a:t>
            </a:r>
          </a:p>
        </p:txBody>
      </p:sp>
      <p:sp>
        <p:nvSpPr>
          <p:cNvPr id="20" name="TextBox 1"/>
          <p:cNvSpPr txBox="1"/>
          <p:nvPr/>
        </p:nvSpPr>
        <p:spPr>
          <a:xfrm>
            <a:off x="5092700" y="2755900"/>
            <a:ext cx="1524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围广，竞争环境激烈。</a:t>
            </a:r>
          </a:p>
        </p:txBody>
      </p:sp>
      <p:sp>
        <p:nvSpPr>
          <p:cNvPr id="21" name="TextBox 1"/>
          <p:cNvSpPr txBox="1"/>
          <p:nvPr/>
        </p:nvSpPr>
        <p:spPr>
          <a:xfrm>
            <a:off x="5092700" y="3073400"/>
            <a:ext cx="1371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新宿：多客层商圈；</a:t>
            </a:r>
          </a:p>
        </p:txBody>
      </p:sp>
      <p:sp>
        <p:nvSpPr>
          <p:cNvPr id="22" name="TextBox 1"/>
          <p:cNvSpPr txBox="1"/>
          <p:nvPr/>
        </p:nvSpPr>
        <p:spPr>
          <a:xfrm>
            <a:off x="5092700" y="3403600"/>
            <a:ext cx="2133600" cy="508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表参道：奢侈品沿街店聚集区；</a:t>
            </a:r>
          </a:p>
          <a:p>
            <a:pPr>
              <a:lnSpc>
                <a:spcPts val="2500"/>
              </a:lnSpc>
            </a:pPr>
            <a:r>
              <a:rPr lang="en-US" altLang="zh-CN" sz="1200" dirty="0">
                <a:solidFill>
                  <a:srgbClr val="000000"/>
                </a:solidFill>
                <a:latin typeface="微软雅黑" panose="020B0503020204020204" pitchFamily="18" charset="-122"/>
                <a:cs typeface="微软雅黑" panose="020B0503020204020204" pitchFamily="18" charset="-122"/>
              </a:rPr>
              <a:t>渉谷：年轻人的天堂；</a:t>
            </a:r>
          </a:p>
        </p:txBody>
      </p:sp>
      <p:sp>
        <p:nvSpPr>
          <p:cNvPr id="23" name="TextBox 1"/>
          <p:cNvSpPr txBox="1"/>
          <p:nvPr/>
        </p:nvSpPr>
        <p:spPr>
          <a:xfrm>
            <a:off x="1016000" y="4127500"/>
            <a:ext cx="7721600" cy="2768600"/>
          </a:xfrm>
          <a:prstGeom prst="rect">
            <a:avLst/>
          </a:prstGeom>
          <a:noFill/>
        </p:spPr>
        <p:txBody>
          <a:bodyPr wrap="none" lIns="0" tIns="0" rIns="0" rtlCol="0">
            <a:spAutoFit/>
          </a:bodyPr>
          <a:lstStyle/>
          <a:p>
            <a:pPr>
              <a:lnSpc>
                <a:spcPts val="1500"/>
              </a:lnSpc>
              <a:tabLst>
                <a:tab pos="4076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日本桥：传统老铺聚集区；</a:t>
            </a:r>
          </a:p>
          <a:p>
            <a:pPr>
              <a:lnSpc>
                <a:spcPts val="2500"/>
              </a:lnSpc>
              <a:tabLst>
                <a:tab pos="4076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银座：多业态高档商品聚集区。</a:t>
            </a:r>
          </a:p>
          <a:p>
            <a:pPr>
              <a:lnSpc>
                <a:spcPts val="2500"/>
              </a:lnSpc>
              <a:tabLst>
                <a:tab pos="40767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人流量不足，又正处于五大成熟商圈的包围中，如何脱</a:t>
            </a:r>
          </a:p>
          <a:p>
            <a:pPr>
              <a:lnSpc>
                <a:spcPts val="2100"/>
              </a:lnSpc>
              <a:tabLst>
                <a:tab pos="40767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颖而出成为东京中城在开发之初的首要考虑点。</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40767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158</a:t>
            </a:r>
          </a:p>
        </p:txBody>
      </p:sp>
      <p:sp>
        <p:nvSpPr>
          <p:cNvPr id="24" name="TextBox 1"/>
          <p:cNvSpPr txBox="1"/>
          <p:nvPr/>
        </p:nvSpPr>
        <p:spPr>
          <a:xfrm>
            <a:off x="1689100" y="2108200"/>
            <a:ext cx="304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新宿</a:t>
            </a:r>
          </a:p>
        </p:txBody>
      </p:sp>
      <p:sp>
        <p:nvSpPr>
          <p:cNvPr id="25" name="TextBox 1"/>
          <p:cNvSpPr txBox="1"/>
          <p:nvPr/>
        </p:nvSpPr>
        <p:spPr>
          <a:xfrm>
            <a:off x="1358900" y="3619500"/>
            <a:ext cx="304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涉谷</a:t>
            </a:r>
          </a:p>
        </p:txBody>
      </p:sp>
      <p:sp>
        <p:nvSpPr>
          <p:cNvPr id="26" name="TextBox 1"/>
          <p:cNvSpPr txBox="1"/>
          <p:nvPr/>
        </p:nvSpPr>
        <p:spPr>
          <a:xfrm>
            <a:off x="2044700" y="3390900"/>
            <a:ext cx="457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表参道</a:t>
            </a:r>
          </a:p>
        </p:txBody>
      </p:sp>
      <p:sp>
        <p:nvSpPr>
          <p:cNvPr id="27" name="TextBox 1"/>
          <p:cNvSpPr txBox="1"/>
          <p:nvPr/>
        </p:nvSpPr>
        <p:spPr>
          <a:xfrm>
            <a:off x="4279900" y="3187700"/>
            <a:ext cx="304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银座</a:t>
            </a:r>
          </a:p>
        </p:txBody>
      </p:sp>
      <p:sp>
        <p:nvSpPr>
          <p:cNvPr id="28" name="TextBox 1"/>
          <p:cNvSpPr txBox="1"/>
          <p:nvPr/>
        </p:nvSpPr>
        <p:spPr>
          <a:xfrm>
            <a:off x="4191000" y="2527300"/>
            <a:ext cx="457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日本桥</a:t>
            </a:r>
          </a:p>
        </p:txBody>
      </p:sp>
      <p:sp>
        <p:nvSpPr>
          <p:cNvPr id="29" name="TextBox 1"/>
          <p:cNvSpPr txBox="1"/>
          <p:nvPr/>
        </p:nvSpPr>
        <p:spPr>
          <a:xfrm>
            <a:off x="3035300" y="35687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华文细黑" pitchFamily="18" charset="0"/>
                <a:cs typeface="华文细黑" pitchFamily="18" charset="0"/>
              </a:rPr>
              <a:t>东京中城</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455166" y="2902966"/>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1455166" y="2688082"/>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455166" y="2471673"/>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1455166" y="2255266"/>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1455166" y="2038857"/>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1455166" y="1822450"/>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1455166" y="1607566"/>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1455166" y="1391158"/>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1455166" y="1174750"/>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1606296" y="1385316"/>
            <a:ext cx="192024" cy="1740407"/>
          </a:xfrm>
          <a:custGeom>
            <a:avLst/>
            <a:gdLst>
              <a:gd name="connsiteX0" fmla="*/ 0 w 192024"/>
              <a:gd name="connsiteY0" fmla="*/ 1740407 h 1740407"/>
              <a:gd name="connsiteX1" fmla="*/ 192024 w 192024"/>
              <a:gd name="connsiteY1" fmla="*/ 1740407 h 1740407"/>
              <a:gd name="connsiteX2" fmla="*/ 192024 w 192024"/>
              <a:gd name="connsiteY2" fmla="*/ 0 h 1740407"/>
              <a:gd name="connsiteX3" fmla="*/ 0 w 192024"/>
              <a:gd name="connsiteY3" fmla="*/ 0 h 1740407"/>
              <a:gd name="connsiteX4" fmla="*/ 0 w 192024"/>
              <a:gd name="connsiteY4" fmla="*/ 1740407 h 17404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2024" h="1740407">
                <a:moveTo>
                  <a:pt x="0" y="1740407"/>
                </a:moveTo>
                <a:lnTo>
                  <a:pt x="192024" y="1740407"/>
                </a:lnTo>
                <a:lnTo>
                  <a:pt x="192024" y="0"/>
                </a:lnTo>
                <a:lnTo>
                  <a:pt x="0" y="0"/>
                </a:lnTo>
                <a:lnTo>
                  <a:pt x="0" y="1740407"/>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087879" y="1601724"/>
            <a:ext cx="192024" cy="1523999"/>
          </a:xfrm>
          <a:custGeom>
            <a:avLst/>
            <a:gdLst>
              <a:gd name="connsiteX0" fmla="*/ 0 w 192024"/>
              <a:gd name="connsiteY0" fmla="*/ 0 h 1523999"/>
              <a:gd name="connsiteX1" fmla="*/ 192024 w 192024"/>
              <a:gd name="connsiteY1" fmla="*/ 0 h 1523999"/>
              <a:gd name="connsiteX2" fmla="*/ 192024 w 192024"/>
              <a:gd name="connsiteY2" fmla="*/ 1523999 h 1523999"/>
              <a:gd name="connsiteX3" fmla="*/ 0 w 192024"/>
              <a:gd name="connsiteY3" fmla="*/ 1523999 h 1523999"/>
              <a:gd name="connsiteX4" fmla="*/ 0 w 192024"/>
              <a:gd name="connsiteY4" fmla="*/ 0 h 15239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2024" h="1523999">
                <a:moveTo>
                  <a:pt x="0" y="0"/>
                </a:moveTo>
                <a:lnTo>
                  <a:pt x="192024" y="0"/>
                </a:lnTo>
                <a:lnTo>
                  <a:pt x="192024" y="1523999"/>
                </a:lnTo>
                <a:lnTo>
                  <a:pt x="0" y="1523999"/>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2569464" y="1751076"/>
            <a:ext cx="192023" cy="1374647"/>
          </a:xfrm>
          <a:custGeom>
            <a:avLst/>
            <a:gdLst>
              <a:gd name="connsiteX0" fmla="*/ 0 w 192023"/>
              <a:gd name="connsiteY0" fmla="*/ 0 h 1374647"/>
              <a:gd name="connsiteX1" fmla="*/ 192023 w 192023"/>
              <a:gd name="connsiteY1" fmla="*/ 0 h 1374647"/>
              <a:gd name="connsiteX2" fmla="*/ 192023 w 192023"/>
              <a:gd name="connsiteY2" fmla="*/ 1374647 h 1374647"/>
              <a:gd name="connsiteX3" fmla="*/ 0 w 192023"/>
              <a:gd name="connsiteY3" fmla="*/ 1374647 h 1374647"/>
              <a:gd name="connsiteX4" fmla="*/ 0 w 192023"/>
              <a:gd name="connsiteY4" fmla="*/ 0 h 13746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2023" h="1374647">
                <a:moveTo>
                  <a:pt x="0" y="0"/>
                </a:moveTo>
                <a:lnTo>
                  <a:pt x="192023" y="0"/>
                </a:lnTo>
                <a:lnTo>
                  <a:pt x="192023" y="1374647"/>
                </a:lnTo>
                <a:lnTo>
                  <a:pt x="0" y="1374647"/>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051048" y="2802635"/>
            <a:ext cx="192023" cy="323088"/>
          </a:xfrm>
          <a:custGeom>
            <a:avLst/>
            <a:gdLst>
              <a:gd name="connsiteX0" fmla="*/ 0 w 192023"/>
              <a:gd name="connsiteY0" fmla="*/ 0 h 323088"/>
              <a:gd name="connsiteX1" fmla="*/ 192023 w 192023"/>
              <a:gd name="connsiteY1" fmla="*/ 0 h 323088"/>
              <a:gd name="connsiteX2" fmla="*/ 192023 w 192023"/>
              <a:gd name="connsiteY2" fmla="*/ 323088 h 323088"/>
              <a:gd name="connsiteX3" fmla="*/ 0 w 192023"/>
              <a:gd name="connsiteY3" fmla="*/ 323088 h 323088"/>
              <a:gd name="connsiteX4" fmla="*/ 0 w 192023"/>
              <a:gd name="connsiteY4" fmla="*/ 0 h 3230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2023" h="323088">
                <a:moveTo>
                  <a:pt x="0" y="0"/>
                </a:moveTo>
                <a:lnTo>
                  <a:pt x="192023" y="0"/>
                </a:lnTo>
                <a:lnTo>
                  <a:pt x="192023" y="323088"/>
                </a:lnTo>
                <a:lnTo>
                  <a:pt x="0" y="323088"/>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532632" y="2901695"/>
            <a:ext cx="193547" cy="224027"/>
          </a:xfrm>
          <a:custGeom>
            <a:avLst/>
            <a:gdLst>
              <a:gd name="connsiteX0" fmla="*/ 0 w 193547"/>
              <a:gd name="connsiteY0" fmla="*/ 0 h 224027"/>
              <a:gd name="connsiteX1" fmla="*/ 193547 w 193547"/>
              <a:gd name="connsiteY1" fmla="*/ 0 h 224027"/>
              <a:gd name="connsiteX2" fmla="*/ 193547 w 193547"/>
              <a:gd name="connsiteY2" fmla="*/ 224027 h 224027"/>
              <a:gd name="connsiteX3" fmla="*/ 0 w 193547"/>
              <a:gd name="connsiteY3" fmla="*/ 224027 h 224027"/>
              <a:gd name="connsiteX4" fmla="*/ 0 w 193547"/>
              <a:gd name="connsiteY4" fmla="*/ 0 h 2240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7" h="224027">
                <a:moveTo>
                  <a:pt x="0" y="0"/>
                </a:moveTo>
                <a:lnTo>
                  <a:pt x="193547" y="0"/>
                </a:lnTo>
                <a:lnTo>
                  <a:pt x="193547" y="224027"/>
                </a:lnTo>
                <a:lnTo>
                  <a:pt x="0" y="224027"/>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4014215" y="2965704"/>
            <a:ext cx="193548" cy="160020"/>
          </a:xfrm>
          <a:custGeom>
            <a:avLst/>
            <a:gdLst>
              <a:gd name="connsiteX0" fmla="*/ 0 w 193548"/>
              <a:gd name="connsiteY0" fmla="*/ 0 h 160020"/>
              <a:gd name="connsiteX1" fmla="*/ 193548 w 193548"/>
              <a:gd name="connsiteY1" fmla="*/ 0 h 160020"/>
              <a:gd name="connsiteX2" fmla="*/ 193548 w 193548"/>
              <a:gd name="connsiteY2" fmla="*/ 160019 h 160020"/>
              <a:gd name="connsiteX3" fmla="*/ 0 w 193548"/>
              <a:gd name="connsiteY3" fmla="*/ 160019 h 160020"/>
              <a:gd name="connsiteX4" fmla="*/ 0 w 193548"/>
              <a:gd name="connsiteY4" fmla="*/ 0 h 1600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8" h="160020">
                <a:moveTo>
                  <a:pt x="0" y="0"/>
                </a:moveTo>
                <a:lnTo>
                  <a:pt x="193548" y="0"/>
                </a:lnTo>
                <a:lnTo>
                  <a:pt x="193548" y="160019"/>
                </a:lnTo>
                <a:lnTo>
                  <a:pt x="0" y="160019"/>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4495800" y="3031235"/>
            <a:ext cx="193547" cy="94488"/>
          </a:xfrm>
          <a:custGeom>
            <a:avLst/>
            <a:gdLst>
              <a:gd name="connsiteX0" fmla="*/ 0 w 193547"/>
              <a:gd name="connsiteY0" fmla="*/ 0 h 94488"/>
              <a:gd name="connsiteX1" fmla="*/ 193547 w 193547"/>
              <a:gd name="connsiteY1" fmla="*/ 0 h 94488"/>
              <a:gd name="connsiteX2" fmla="*/ 193547 w 193547"/>
              <a:gd name="connsiteY2" fmla="*/ 94488 h 94488"/>
              <a:gd name="connsiteX3" fmla="*/ 0 w 193547"/>
              <a:gd name="connsiteY3" fmla="*/ 94488 h 94488"/>
              <a:gd name="connsiteX4" fmla="*/ 0 w 193547"/>
              <a:gd name="connsiteY4" fmla="*/ 0 h 944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7" h="94488">
                <a:moveTo>
                  <a:pt x="0" y="0"/>
                </a:moveTo>
                <a:lnTo>
                  <a:pt x="193547" y="0"/>
                </a:lnTo>
                <a:lnTo>
                  <a:pt x="193547" y="94488"/>
                </a:lnTo>
                <a:lnTo>
                  <a:pt x="0" y="94488"/>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4977384" y="3066288"/>
            <a:ext cx="193547" cy="59435"/>
          </a:xfrm>
          <a:custGeom>
            <a:avLst/>
            <a:gdLst>
              <a:gd name="connsiteX0" fmla="*/ 0 w 193547"/>
              <a:gd name="connsiteY0" fmla="*/ 29717 h 59435"/>
              <a:gd name="connsiteX1" fmla="*/ 193547 w 193547"/>
              <a:gd name="connsiteY1" fmla="*/ 29717 h 59435"/>
            </a:gdLst>
            <a:ahLst/>
            <a:cxnLst>
              <a:cxn ang="0">
                <a:pos x="connsiteX0" y="connsiteY0"/>
              </a:cxn>
              <a:cxn ang="1">
                <a:pos x="connsiteX1" y="connsiteY1"/>
              </a:cxn>
            </a:cxnLst>
            <a:rect l="l" t="t" r="r" b="b"/>
            <a:pathLst>
              <a:path w="193547" h="59435">
                <a:moveTo>
                  <a:pt x="0" y="29717"/>
                </a:moveTo>
                <a:lnTo>
                  <a:pt x="193547" y="29717"/>
                </a:lnTo>
              </a:path>
            </a:pathLst>
          </a:custGeom>
          <a:ln w="889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1455166" y="1174750"/>
            <a:ext cx="21844" cy="1957323"/>
          </a:xfrm>
          <a:custGeom>
            <a:avLst/>
            <a:gdLst>
              <a:gd name="connsiteX0" fmla="*/ 6350 w 21844"/>
              <a:gd name="connsiteY0" fmla="*/ 1950973 h 1957323"/>
              <a:gd name="connsiteX1" fmla="*/ 6350 w 21844"/>
              <a:gd name="connsiteY1" fmla="*/ 6350 h 1957323"/>
            </a:gdLst>
            <a:ahLst/>
            <a:cxnLst>
              <a:cxn ang="0">
                <a:pos x="connsiteX0" y="connsiteY0"/>
              </a:cxn>
              <a:cxn ang="1">
                <a:pos x="connsiteX1" y="connsiteY1"/>
              </a:cxn>
            </a:cxnLst>
            <a:rect l="l" t="t" r="r" b="b"/>
            <a:pathLst>
              <a:path w="21844" h="1957323">
                <a:moveTo>
                  <a:pt x="6350" y="1950973"/>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1414017" y="3119373"/>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1414017" y="2902966"/>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1414017" y="2688082"/>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1414017" y="2471673"/>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1414017" y="2255266"/>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1414017" y="2038857"/>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1414017" y="1822450"/>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1414017" y="1607566"/>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1414017" y="1391158"/>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Freeform 3"/>
          <p:cNvSpPr/>
          <p:nvPr/>
        </p:nvSpPr>
        <p:spPr>
          <a:xfrm>
            <a:off x="1414017" y="1174750"/>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1455166" y="3119373"/>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1455166" y="3119373"/>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1936750" y="3119373"/>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2418333" y="3119373"/>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Freeform 3"/>
          <p:cNvSpPr/>
          <p:nvPr/>
        </p:nvSpPr>
        <p:spPr>
          <a:xfrm>
            <a:off x="2899917" y="3119373"/>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Freeform 3"/>
          <p:cNvSpPr/>
          <p:nvPr/>
        </p:nvSpPr>
        <p:spPr>
          <a:xfrm>
            <a:off x="3381502" y="3119373"/>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Freeform 3"/>
          <p:cNvSpPr/>
          <p:nvPr/>
        </p:nvSpPr>
        <p:spPr>
          <a:xfrm>
            <a:off x="3863085" y="3119373"/>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Freeform 3"/>
          <p:cNvSpPr/>
          <p:nvPr/>
        </p:nvSpPr>
        <p:spPr>
          <a:xfrm>
            <a:off x="4344670" y="3119373"/>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Freeform 3"/>
          <p:cNvSpPr/>
          <p:nvPr/>
        </p:nvSpPr>
        <p:spPr>
          <a:xfrm>
            <a:off x="4827778" y="3119373"/>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Freeform 3"/>
          <p:cNvSpPr/>
          <p:nvPr/>
        </p:nvSpPr>
        <p:spPr>
          <a:xfrm>
            <a:off x="5309361" y="3119373"/>
            <a:ext cx="21844" cy="53847"/>
          </a:xfrm>
          <a:custGeom>
            <a:avLst/>
            <a:gdLst>
              <a:gd name="connsiteX0" fmla="*/ 6350 w 21844"/>
              <a:gd name="connsiteY0" fmla="*/ 6350 h 53847"/>
              <a:gd name="connsiteX1" fmla="*/ 6350 w 21844"/>
              <a:gd name="connsiteY1" fmla="*/ 47498 h 53847"/>
            </a:gdLst>
            <a:ahLst/>
            <a:cxnLst>
              <a:cxn ang="0">
                <a:pos x="connsiteX0" y="connsiteY0"/>
              </a:cxn>
              <a:cxn ang="1">
                <a:pos x="connsiteX1" y="connsiteY1"/>
              </a:cxn>
            </a:cxnLst>
            <a:rect l="l" t="t" r="r" b="b"/>
            <a:pathLst>
              <a:path w="21844" h="53847">
                <a:moveTo>
                  <a:pt x="6350" y="6350"/>
                </a:moveTo>
                <a:lnTo>
                  <a:pt x="6350" y="47498"/>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Freeform 3"/>
          <p:cNvSpPr/>
          <p:nvPr/>
        </p:nvSpPr>
        <p:spPr>
          <a:xfrm>
            <a:off x="2302510" y="4149597"/>
            <a:ext cx="21844" cy="1739392"/>
          </a:xfrm>
          <a:custGeom>
            <a:avLst/>
            <a:gdLst>
              <a:gd name="connsiteX0" fmla="*/ 6350 w 21844"/>
              <a:gd name="connsiteY0" fmla="*/ 6350 h 1739392"/>
              <a:gd name="connsiteX1" fmla="*/ 6350 w 21844"/>
              <a:gd name="connsiteY1" fmla="*/ 1733042 h 1739392"/>
            </a:gdLst>
            <a:ahLst/>
            <a:cxnLst>
              <a:cxn ang="0">
                <a:pos x="connsiteX0" y="connsiteY0"/>
              </a:cxn>
              <a:cxn ang="1">
                <a:pos x="connsiteX1" y="connsiteY1"/>
              </a:cxn>
            </a:cxnLst>
            <a:rect l="l" t="t" r="r" b="b"/>
            <a:pathLst>
              <a:path w="21844" h="1739392">
                <a:moveTo>
                  <a:pt x="6350" y="6350"/>
                </a:moveTo>
                <a:lnTo>
                  <a:pt x="6350" y="1733042"/>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Freeform 3"/>
          <p:cNvSpPr/>
          <p:nvPr/>
        </p:nvSpPr>
        <p:spPr>
          <a:xfrm>
            <a:off x="3073654" y="4149597"/>
            <a:ext cx="21844" cy="1739392"/>
          </a:xfrm>
          <a:custGeom>
            <a:avLst/>
            <a:gdLst>
              <a:gd name="connsiteX0" fmla="*/ 6350 w 21844"/>
              <a:gd name="connsiteY0" fmla="*/ 6350 h 1739392"/>
              <a:gd name="connsiteX1" fmla="*/ 6350 w 21844"/>
              <a:gd name="connsiteY1" fmla="*/ 1733042 h 1739392"/>
            </a:gdLst>
            <a:ahLst/>
            <a:cxnLst>
              <a:cxn ang="0">
                <a:pos x="connsiteX0" y="connsiteY0"/>
              </a:cxn>
              <a:cxn ang="1">
                <a:pos x="connsiteX1" y="connsiteY1"/>
              </a:cxn>
            </a:cxnLst>
            <a:rect l="l" t="t" r="r" b="b"/>
            <a:pathLst>
              <a:path w="21844" h="1739392">
                <a:moveTo>
                  <a:pt x="6350" y="6350"/>
                </a:moveTo>
                <a:lnTo>
                  <a:pt x="6350" y="1733042"/>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Freeform 3"/>
          <p:cNvSpPr/>
          <p:nvPr/>
        </p:nvSpPr>
        <p:spPr>
          <a:xfrm>
            <a:off x="3844797" y="4149597"/>
            <a:ext cx="21844" cy="1739392"/>
          </a:xfrm>
          <a:custGeom>
            <a:avLst/>
            <a:gdLst>
              <a:gd name="connsiteX0" fmla="*/ 6350 w 21844"/>
              <a:gd name="connsiteY0" fmla="*/ 6350 h 1739392"/>
              <a:gd name="connsiteX1" fmla="*/ 6350 w 21844"/>
              <a:gd name="connsiteY1" fmla="*/ 1733042 h 1739392"/>
            </a:gdLst>
            <a:ahLst/>
            <a:cxnLst>
              <a:cxn ang="0">
                <a:pos x="connsiteX0" y="connsiteY0"/>
              </a:cxn>
              <a:cxn ang="1">
                <a:pos x="connsiteX1" y="connsiteY1"/>
              </a:cxn>
            </a:cxnLst>
            <a:rect l="l" t="t" r="r" b="b"/>
            <a:pathLst>
              <a:path w="21844" h="1739392">
                <a:moveTo>
                  <a:pt x="6350" y="6350"/>
                </a:moveTo>
                <a:lnTo>
                  <a:pt x="6350" y="1733042"/>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Freeform 3"/>
          <p:cNvSpPr/>
          <p:nvPr/>
        </p:nvSpPr>
        <p:spPr>
          <a:xfrm>
            <a:off x="4615941" y="4149597"/>
            <a:ext cx="21844" cy="1739392"/>
          </a:xfrm>
          <a:custGeom>
            <a:avLst/>
            <a:gdLst>
              <a:gd name="connsiteX0" fmla="*/ 6350 w 21844"/>
              <a:gd name="connsiteY0" fmla="*/ 6350 h 1739392"/>
              <a:gd name="connsiteX1" fmla="*/ 6350 w 21844"/>
              <a:gd name="connsiteY1" fmla="*/ 1733042 h 1739392"/>
            </a:gdLst>
            <a:ahLst/>
            <a:cxnLst>
              <a:cxn ang="0">
                <a:pos x="connsiteX0" y="connsiteY0"/>
              </a:cxn>
              <a:cxn ang="1">
                <a:pos x="connsiteX1" y="connsiteY1"/>
              </a:cxn>
            </a:cxnLst>
            <a:rect l="l" t="t" r="r" b="b"/>
            <a:pathLst>
              <a:path w="21844" h="1739392">
                <a:moveTo>
                  <a:pt x="6350" y="6350"/>
                </a:moveTo>
                <a:lnTo>
                  <a:pt x="6350" y="1733042"/>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Freeform 3"/>
          <p:cNvSpPr/>
          <p:nvPr/>
        </p:nvSpPr>
        <p:spPr>
          <a:xfrm>
            <a:off x="5387085" y="4149597"/>
            <a:ext cx="21844" cy="1739392"/>
          </a:xfrm>
          <a:custGeom>
            <a:avLst/>
            <a:gdLst>
              <a:gd name="connsiteX0" fmla="*/ 6350 w 21844"/>
              <a:gd name="connsiteY0" fmla="*/ 6350 h 1739392"/>
              <a:gd name="connsiteX1" fmla="*/ 6350 w 21844"/>
              <a:gd name="connsiteY1" fmla="*/ 1733042 h 1739392"/>
            </a:gdLst>
            <a:ahLst/>
            <a:cxnLst>
              <a:cxn ang="0">
                <a:pos x="connsiteX0" y="connsiteY0"/>
              </a:cxn>
              <a:cxn ang="1">
                <a:pos x="connsiteX1" y="connsiteY1"/>
              </a:cxn>
            </a:cxnLst>
            <a:rect l="l" t="t" r="r" b="b"/>
            <a:pathLst>
              <a:path w="21844" h="1739392">
                <a:moveTo>
                  <a:pt x="6350" y="6350"/>
                </a:moveTo>
                <a:lnTo>
                  <a:pt x="6350" y="1733042"/>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Freeform 3"/>
          <p:cNvSpPr/>
          <p:nvPr/>
        </p:nvSpPr>
        <p:spPr>
          <a:xfrm>
            <a:off x="1539239" y="5478779"/>
            <a:ext cx="1524" cy="230123"/>
          </a:xfrm>
          <a:custGeom>
            <a:avLst/>
            <a:gdLst>
              <a:gd name="connsiteX0" fmla="*/ 761 w 1524"/>
              <a:gd name="connsiteY0" fmla="*/ 0 h 230123"/>
              <a:gd name="connsiteX1" fmla="*/ 761 w 1524"/>
              <a:gd name="connsiteY1" fmla="*/ 230123 h 230123"/>
            </a:gdLst>
            <a:ahLst/>
            <a:cxnLst>
              <a:cxn ang="0">
                <a:pos x="connsiteX0" y="connsiteY0"/>
              </a:cxn>
              <a:cxn ang="1">
                <a:pos x="connsiteX1" y="connsiteY1"/>
              </a:cxn>
            </a:cxnLst>
            <a:rect l="l" t="t" r="r" b="b"/>
            <a:pathLst>
              <a:path w="1524" h="230123">
                <a:moveTo>
                  <a:pt x="761" y="0"/>
                </a:moveTo>
                <a:lnTo>
                  <a:pt x="761" y="230123"/>
                </a:lnTo>
              </a:path>
            </a:pathLst>
          </a:custGeom>
          <a:ln w="0">
            <a:solidFill>
              <a:srgbClr val="4F81B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Freeform 3"/>
          <p:cNvSpPr/>
          <p:nvPr/>
        </p:nvSpPr>
        <p:spPr>
          <a:xfrm>
            <a:off x="1539239" y="4904232"/>
            <a:ext cx="1524" cy="230123"/>
          </a:xfrm>
          <a:custGeom>
            <a:avLst/>
            <a:gdLst>
              <a:gd name="connsiteX0" fmla="*/ 761 w 1524"/>
              <a:gd name="connsiteY0" fmla="*/ 0 h 230123"/>
              <a:gd name="connsiteX1" fmla="*/ 761 w 1524"/>
              <a:gd name="connsiteY1" fmla="*/ 230123 h 230123"/>
            </a:gdLst>
            <a:ahLst/>
            <a:cxnLst>
              <a:cxn ang="0">
                <a:pos x="connsiteX0" y="connsiteY0"/>
              </a:cxn>
              <a:cxn ang="1">
                <a:pos x="connsiteX1" y="connsiteY1"/>
              </a:cxn>
            </a:cxnLst>
            <a:rect l="l" t="t" r="r" b="b"/>
            <a:pathLst>
              <a:path w="1524" h="230123">
                <a:moveTo>
                  <a:pt x="761" y="0"/>
                </a:moveTo>
                <a:lnTo>
                  <a:pt x="761" y="230123"/>
                </a:lnTo>
              </a:path>
            </a:pathLst>
          </a:custGeom>
          <a:ln w="0">
            <a:solidFill>
              <a:srgbClr val="4F81B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Freeform 3"/>
          <p:cNvSpPr/>
          <p:nvPr/>
        </p:nvSpPr>
        <p:spPr>
          <a:xfrm>
            <a:off x="1539239" y="4328159"/>
            <a:ext cx="1524" cy="230124"/>
          </a:xfrm>
          <a:custGeom>
            <a:avLst/>
            <a:gdLst>
              <a:gd name="connsiteX0" fmla="*/ 761 w 1524"/>
              <a:gd name="connsiteY0" fmla="*/ 0 h 230124"/>
              <a:gd name="connsiteX1" fmla="*/ 761 w 1524"/>
              <a:gd name="connsiteY1" fmla="*/ 230124 h 230124"/>
            </a:gdLst>
            <a:ahLst/>
            <a:cxnLst>
              <a:cxn ang="0">
                <a:pos x="connsiteX0" y="connsiteY0"/>
              </a:cxn>
              <a:cxn ang="1">
                <a:pos x="connsiteX1" y="connsiteY1"/>
              </a:cxn>
            </a:cxnLst>
            <a:rect l="l" t="t" r="r" b="b"/>
            <a:pathLst>
              <a:path w="1524" h="230124">
                <a:moveTo>
                  <a:pt x="761" y="0"/>
                </a:moveTo>
                <a:lnTo>
                  <a:pt x="761" y="230124"/>
                </a:lnTo>
              </a:path>
            </a:pathLst>
          </a:custGeom>
          <a:ln w="0">
            <a:solidFill>
              <a:srgbClr val="4F81B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Freeform 3"/>
          <p:cNvSpPr/>
          <p:nvPr/>
        </p:nvSpPr>
        <p:spPr>
          <a:xfrm>
            <a:off x="1539239" y="5478779"/>
            <a:ext cx="303276" cy="230123"/>
          </a:xfrm>
          <a:custGeom>
            <a:avLst/>
            <a:gdLst>
              <a:gd name="connsiteX0" fmla="*/ 303276 w 303276"/>
              <a:gd name="connsiteY0" fmla="*/ 230123 h 230123"/>
              <a:gd name="connsiteX1" fmla="*/ 0 w 303276"/>
              <a:gd name="connsiteY1" fmla="*/ 230123 h 230123"/>
              <a:gd name="connsiteX2" fmla="*/ 0 w 303276"/>
              <a:gd name="connsiteY2" fmla="*/ 0 h 230123"/>
              <a:gd name="connsiteX3" fmla="*/ 303276 w 303276"/>
              <a:gd name="connsiteY3" fmla="*/ 0 h 230123"/>
              <a:gd name="connsiteX4" fmla="*/ 303276 w 303276"/>
              <a:gd name="connsiteY4" fmla="*/ 230123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3276" h="230123">
                <a:moveTo>
                  <a:pt x="303276" y="230123"/>
                </a:moveTo>
                <a:lnTo>
                  <a:pt x="0" y="230123"/>
                </a:lnTo>
                <a:lnTo>
                  <a:pt x="0" y="0"/>
                </a:lnTo>
                <a:lnTo>
                  <a:pt x="303276" y="0"/>
                </a:lnTo>
                <a:lnTo>
                  <a:pt x="303276" y="230123"/>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3"/>
          <p:cNvSpPr/>
          <p:nvPr/>
        </p:nvSpPr>
        <p:spPr>
          <a:xfrm>
            <a:off x="1539239" y="4904232"/>
            <a:ext cx="303276" cy="230123"/>
          </a:xfrm>
          <a:custGeom>
            <a:avLst/>
            <a:gdLst>
              <a:gd name="connsiteX0" fmla="*/ 303276 w 303276"/>
              <a:gd name="connsiteY0" fmla="*/ 230123 h 230123"/>
              <a:gd name="connsiteX1" fmla="*/ 0 w 303276"/>
              <a:gd name="connsiteY1" fmla="*/ 230123 h 230123"/>
              <a:gd name="connsiteX2" fmla="*/ 0 w 303276"/>
              <a:gd name="connsiteY2" fmla="*/ 0 h 230123"/>
              <a:gd name="connsiteX3" fmla="*/ 303276 w 303276"/>
              <a:gd name="connsiteY3" fmla="*/ 0 h 230123"/>
              <a:gd name="connsiteX4" fmla="*/ 303276 w 303276"/>
              <a:gd name="connsiteY4" fmla="*/ 230123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3276" h="230123">
                <a:moveTo>
                  <a:pt x="303276" y="230123"/>
                </a:moveTo>
                <a:lnTo>
                  <a:pt x="0" y="230123"/>
                </a:lnTo>
                <a:lnTo>
                  <a:pt x="0" y="0"/>
                </a:lnTo>
                <a:lnTo>
                  <a:pt x="303276" y="0"/>
                </a:lnTo>
                <a:lnTo>
                  <a:pt x="303276" y="230123"/>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3"/>
          <p:cNvSpPr/>
          <p:nvPr/>
        </p:nvSpPr>
        <p:spPr>
          <a:xfrm>
            <a:off x="1539239" y="4328159"/>
            <a:ext cx="2272283" cy="230124"/>
          </a:xfrm>
          <a:custGeom>
            <a:avLst/>
            <a:gdLst>
              <a:gd name="connsiteX0" fmla="*/ 2272283 w 2272283"/>
              <a:gd name="connsiteY0" fmla="*/ 230124 h 230124"/>
              <a:gd name="connsiteX1" fmla="*/ 0 w 2272283"/>
              <a:gd name="connsiteY1" fmla="*/ 230124 h 230124"/>
              <a:gd name="connsiteX2" fmla="*/ 0 w 2272283"/>
              <a:gd name="connsiteY2" fmla="*/ 0 h 230124"/>
              <a:gd name="connsiteX3" fmla="*/ 2272283 w 2272283"/>
              <a:gd name="connsiteY3" fmla="*/ 0 h 230124"/>
              <a:gd name="connsiteX4" fmla="*/ 2272283 w 2272283"/>
              <a:gd name="connsiteY4" fmla="*/ 230124 h 2301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72283" h="230124">
                <a:moveTo>
                  <a:pt x="2272283" y="230124"/>
                </a:moveTo>
                <a:lnTo>
                  <a:pt x="0" y="230124"/>
                </a:lnTo>
                <a:lnTo>
                  <a:pt x="0" y="0"/>
                </a:lnTo>
                <a:lnTo>
                  <a:pt x="2272283" y="0"/>
                </a:lnTo>
                <a:lnTo>
                  <a:pt x="2272283" y="230124"/>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3"/>
          <p:cNvSpPr/>
          <p:nvPr/>
        </p:nvSpPr>
        <p:spPr>
          <a:xfrm>
            <a:off x="1842516" y="5478779"/>
            <a:ext cx="3550919" cy="230123"/>
          </a:xfrm>
          <a:custGeom>
            <a:avLst/>
            <a:gdLst>
              <a:gd name="connsiteX0" fmla="*/ 3550919 w 3550919"/>
              <a:gd name="connsiteY0" fmla="*/ 230123 h 230123"/>
              <a:gd name="connsiteX1" fmla="*/ 0 w 3550919"/>
              <a:gd name="connsiteY1" fmla="*/ 230123 h 230123"/>
              <a:gd name="connsiteX2" fmla="*/ 0 w 3550919"/>
              <a:gd name="connsiteY2" fmla="*/ 0 h 230123"/>
              <a:gd name="connsiteX3" fmla="*/ 3550919 w 3550919"/>
              <a:gd name="connsiteY3" fmla="*/ 0 h 230123"/>
              <a:gd name="connsiteX4" fmla="*/ 3550919 w 3550919"/>
              <a:gd name="connsiteY4" fmla="*/ 230123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50919" h="230123">
                <a:moveTo>
                  <a:pt x="3550919" y="230123"/>
                </a:moveTo>
                <a:lnTo>
                  <a:pt x="0" y="230123"/>
                </a:lnTo>
                <a:lnTo>
                  <a:pt x="0" y="0"/>
                </a:lnTo>
                <a:lnTo>
                  <a:pt x="3550919" y="0"/>
                </a:lnTo>
                <a:lnTo>
                  <a:pt x="3550919" y="230123"/>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3"/>
          <p:cNvSpPr/>
          <p:nvPr/>
        </p:nvSpPr>
        <p:spPr>
          <a:xfrm>
            <a:off x="1842516" y="4904232"/>
            <a:ext cx="3550919" cy="230123"/>
          </a:xfrm>
          <a:custGeom>
            <a:avLst/>
            <a:gdLst>
              <a:gd name="connsiteX0" fmla="*/ 3550919 w 3550919"/>
              <a:gd name="connsiteY0" fmla="*/ 230123 h 230123"/>
              <a:gd name="connsiteX1" fmla="*/ 0 w 3550919"/>
              <a:gd name="connsiteY1" fmla="*/ 230123 h 230123"/>
              <a:gd name="connsiteX2" fmla="*/ 0 w 3550919"/>
              <a:gd name="connsiteY2" fmla="*/ 0 h 230123"/>
              <a:gd name="connsiteX3" fmla="*/ 3550919 w 3550919"/>
              <a:gd name="connsiteY3" fmla="*/ 0 h 230123"/>
              <a:gd name="connsiteX4" fmla="*/ 3550919 w 3550919"/>
              <a:gd name="connsiteY4" fmla="*/ 230123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50919" h="230123">
                <a:moveTo>
                  <a:pt x="3550919" y="230123"/>
                </a:moveTo>
                <a:lnTo>
                  <a:pt x="0" y="230123"/>
                </a:lnTo>
                <a:lnTo>
                  <a:pt x="0" y="0"/>
                </a:lnTo>
                <a:lnTo>
                  <a:pt x="3550919" y="0"/>
                </a:lnTo>
                <a:lnTo>
                  <a:pt x="3550919" y="230123"/>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3"/>
          <p:cNvSpPr/>
          <p:nvPr/>
        </p:nvSpPr>
        <p:spPr>
          <a:xfrm>
            <a:off x="3811523" y="4328159"/>
            <a:ext cx="1581911" cy="230124"/>
          </a:xfrm>
          <a:custGeom>
            <a:avLst/>
            <a:gdLst>
              <a:gd name="connsiteX0" fmla="*/ 1581911 w 1581911"/>
              <a:gd name="connsiteY0" fmla="*/ 230124 h 230124"/>
              <a:gd name="connsiteX1" fmla="*/ 0 w 1581911"/>
              <a:gd name="connsiteY1" fmla="*/ 230124 h 230124"/>
              <a:gd name="connsiteX2" fmla="*/ 0 w 1581911"/>
              <a:gd name="connsiteY2" fmla="*/ 0 h 230124"/>
              <a:gd name="connsiteX3" fmla="*/ 1581911 w 1581911"/>
              <a:gd name="connsiteY3" fmla="*/ 0 h 230124"/>
              <a:gd name="connsiteX4" fmla="*/ 1581911 w 1581911"/>
              <a:gd name="connsiteY4" fmla="*/ 230124 h 2301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81911" h="230124">
                <a:moveTo>
                  <a:pt x="1581911" y="230124"/>
                </a:moveTo>
                <a:lnTo>
                  <a:pt x="0" y="230124"/>
                </a:lnTo>
                <a:lnTo>
                  <a:pt x="0" y="0"/>
                </a:lnTo>
                <a:lnTo>
                  <a:pt x="1581911" y="0"/>
                </a:lnTo>
                <a:lnTo>
                  <a:pt x="1581911" y="230124"/>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3"/>
          <p:cNvSpPr/>
          <p:nvPr/>
        </p:nvSpPr>
        <p:spPr>
          <a:xfrm>
            <a:off x="1532889" y="5876290"/>
            <a:ext cx="3866896" cy="21844"/>
          </a:xfrm>
          <a:custGeom>
            <a:avLst/>
            <a:gdLst>
              <a:gd name="connsiteX0" fmla="*/ 6350 w 3866896"/>
              <a:gd name="connsiteY0" fmla="*/ 6350 h 21844"/>
              <a:gd name="connsiteX1" fmla="*/ 3860545 w 3866896"/>
              <a:gd name="connsiteY1" fmla="*/ 6350 h 21844"/>
            </a:gdLst>
            <a:ahLst/>
            <a:cxnLst>
              <a:cxn ang="0">
                <a:pos x="connsiteX0" y="connsiteY0"/>
              </a:cxn>
              <a:cxn ang="1">
                <a:pos x="connsiteX1" y="connsiteY1"/>
              </a:cxn>
            </a:cxnLst>
            <a:rect l="l" t="t" r="r" b="b"/>
            <a:pathLst>
              <a:path w="3866896" h="21844">
                <a:moveTo>
                  <a:pt x="6350" y="6350"/>
                </a:moveTo>
                <a:lnTo>
                  <a:pt x="386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Freeform 3"/>
          <p:cNvSpPr/>
          <p:nvPr/>
        </p:nvSpPr>
        <p:spPr>
          <a:xfrm>
            <a:off x="1532889" y="5876290"/>
            <a:ext cx="21844" cy="52323"/>
          </a:xfrm>
          <a:custGeom>
            <a:avLst/>
            <a:gdLst>
              <a:gd name="connsiteX0" fmla="*/ 6350 w 21844"/>
              <a:gd name="connsiteY0" fmla="*/ 6350 h 52323"/>
              <a:gd name="connsiteX1" fmla="*/ 6350 w 21844"/>
              <a:gd name="connsiteY1" fmla="*/ 45973 h 52323"/>
            </a:gdLst>
            <a:ahLst/>
            <a:cxnLst>
              <a:cxn ang="0">
                <a:pos x="connsiteX0" y="connsiteY0"/>
              </a:cxn>
              <a:cxn ang="1">
                <a:pos x="connsiteX1" y="connsiteY1"/>
              </a:cxn>
            </a:cxnLst>
            <a:rect l="l" t="t" r="r" b="b"/>
            <a:pathLst>
              <a:path w="21844" h="52323">
                <a:moveTo>
                  <a:pt x="6350" y="6350"/>
                </a:moveTo>
                <a:lnTo>
                  <a:pt x="6350" y="45973"/>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Freeform 3"/>
          <p:cNvSpPr/>
          <p:nvPr/>
        </p:nvSpPr>
        <p:spPr>
          <a:xfrm>
            <a:off x="2302510" y="5876290"/>
            <a:ext cx="21844" cy="52323"/>
          </a:xfrm>
          <a:custGeom>
            <a:avLst/>
            <a:gdLst>
              <a:gd name="connsiteX0" fmla="*/ 6350 w 21844"/>
              <a:gd name="connsiteY0" fmla="*/ 6350 h 52323"/>
              <a:gd name="connsiteX1" fmla="*/ 6350 w 21844"/>
              <a:gd name="connsiteY1" fmla="*/ 45973 h 52323"/>
            </a:gdLst>
            <a:ahLst/>
            <a:cxnLst>
              <a:cxn ang="0">
                <a:pos x="connsiteX0" y="connsiteY0"/>
              </a:cxn>
              <a:cxn ang="1">
                <a:pos x="connsiteX1" y="connsiteY1"/>
              </a:cxn>
            </a:cxnLst>
            <a:rect l="l" t="t" r="r" b="b"/>
            <a:pathLst>
              <a:path w="21844" h="52323">
                <a:moveTo>
                  <a:pt x="6350" y="6350"/>
                </a:moveTo>
                <a:lnTo>
                  <a:pt x="6350" y="45973"/>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Freeform 3"/>
          <p:cNvSpPr/>
          <p:nvPr/>
        </p:nvSpPr>
        <p:spPr>
          <a:xfrm>
            <a:off x="3073654" y="5876290"/>
            <a:ext cx="21844" cy="52323"/>
          </a:xfrm>
          <a:custGeom>
            <a:avLst/>
            <a:gdLst>
              <a:gd name="connsiteX0" fmla="*/ 6350 w 21844"/>
              <a:gd name="connsiteY0" fmla="*/ 6350 h 52323"/>
              <a:gd name="connsiteX1" fmla="*/ 6350 w 21844"/>
              <a:gd name="connsiteY1" fmla="*/ 45973 h 52323"/>
            </a:gdLst>
            <a:ahLst/>
            <a:cxnLst>
              <a:cxn ang="0">
                <a:pos x="connsiteX0" y="connsiteY0"/>
              </a:cxn>
              <a:cxn ang="1">
                <a:pos x="connsiteX1" y="connsiteY1"/>
              </a:cxn>
            </a:cxnLst>
            <a:rect l="l" t="t" r="r" b="b"/>
            <a:pathLst>
              <a:path w="21844" h="52323">
                <a:moveTo>
                  <a:pt x="6350" y="6350"/>
                </a:moveTo>
                <a:lnTo>
                  <a:pt x="6350" y="45973"/>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Freeform 3"/>
          <p:cNvSpPr/>
          <p:nvPr/>
        </p:nvSpPr>
        <p:spPr>
          <a:xfrm>
            <a:off x="3844797" y="5876290"/>
            <a:ext cx="21844" cy="52323"/>
          </a:xfrm>
          <a:custGeom>
            <a:avLst/>
            <a:gdLst>
              <a:gd name="connsiteX0" fmla="*/ 6350 w 21844"/>
              <a:gd name="connsiteY0" fmla="*/ 6350 h 52323"/>
              <a:gd name="connsiteX1" fmla="*/ 6350 w 21844"/>
              <a:gd name="connsiteY1" fmla="*/ 45973 h 52323"/>
            </a:gdLst>
            <a:ahLst/>
            <a:cxnLst>
              <a:cxn ang="0">
                <a:pos x="connsiteX0" y="connsiteY0"/>
              </a:cxn>
              <a:cxn ang="1">
                <a:pos x="connsiteX1" y="connsiteY1"/>
              </a:cxn>
            </a:cxnLst>
            <a:rect l="l" t="t" r="r" b="b"/>
            <a:pathLst>
              <a:path w="21844" h="52323">
                <a:moveTo>
                  <a:pt x="6350" y="6350"/>
                </a:moveTo>
                <a:lnTo>
                  <a:pt x="6350" y="45973"/>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Freeform 3"/>
          <p:cNvSpPr/>
          <p:nvPr/>
        </p:nvSpPr>
        <p:spPr>
          <a:xfrm>
            <a:off x="4615941" y="5876290"/>
            <a:ext cx="21844" cy="52323"/>
          </a:xfrm>
          <a:custGeom>
            <a:avLst/>
            <a:gdLst>
              <a:gd name="connsiteX0" fmla="*/ 6350 w 21844"/>
              <a:gd name="connsiteY0" fmla="*/ 6350 h 52323"/>
              <a:gd name="connsiteX1" fmla="*/ 6350 w 21844"/>
              <a:gd name="connsiteY1" fmla="*/ 45973 h 52323"/>
            </a:gdLst>
            <a:ahLst/>
            <a:cxnLst>
              <a:cxn ang="0">
                <a:pos x="connsiteX0" y="connsiteY0"/>
              </a:cxn>
              <a:cxn ang="1">
                <a:pos x="connsiteX1" y="connsiteY1"/>
              </a:cxn>
            </a:cxnLst>
            <a:rect l="l" t="t" r="r" b="b"/>
            <a:pathLst>
              <a:path w="21844" h="52323">
                <a:moveTo>
                  <a:pt x="6350" y="6350"/>
                </a:moveTo>
                <a:lnTo>
                  <a:pt x="6350" y="45973"/>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Freeform 3"/>
          <p:cNvSpPr/>
          <p:nvPr/>
        </p:nvSpPr>
        <p:spPr>
          <a:xfrm>
            <a:off x="5387085" y="5876290"/>
            <a:ext cx="21844" cy="52323"/>
          </a:xfrm>
          <a:custGeom>
            <a:avLst/>
            <a:gdLst>
              <a:gd name="connsiteX0" fmla="*/ 6350 w 21844"/>
              <a:gd name="connsiteY0" fmla="*/ 6350 h 52323"/>
              <a:gd name="connsiteX1" fmla="*/ 6350 w 21844"/>
              <a:gd name="connsiteY1" fmla="*/ 45973 h 52323"/>
            </a:gdLst>
            <a:ahLst/>
            <a:cxnLst>
              <a:cxn ang="0">
                <a:pos x="connsiteX0" y="connsiteY0"/>
              </a:cxn>
              <a:cxn ang="1">
                <a:pos x="connsiteX1" y="connsiteY1"/>
              </a:cxn>
            </a:cxnLst>
            <a:rect l="l" t="t" r="r" b="b"/>
            <a:pathLst>
              <a:path w="21844" h="52323">
                <a:moveTo>
                  <a:pt x="6350" y="6350"/>
                </a:moveTo>
                <a:lnTo>
                  <a:pt x="6350" y="45973"/>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Freeform 3"/>
          <p:cNvSpPr/>
          <p:nvPr/>
        </p:nvSpPr>
        <p:spPr>
          <a:xfrm>
            <a:off x="1532889" y="4149597"/>
            <a:ext cx="21844" cy="1739392"/>
          </a:xfrm>
          <a:custGeom>
            <a:avLst/>
            <a:gdLst>
              <a:gd name="connsiteX0" fmla="*/ 6350 w 21844"/>
              <a:gd name="connsiteY0" fmla="*/ 1733042 h 1739392"/>
              <a:gd name="connsiteX1" fmla="*/ 6350 w 21844"/>
              <a:gd name="connsiteY1" fmla="*/ 6350 h 1739392"/>
            </a:gdLst>
            <a:ahLst/>
            <a:cxnLst>
              <a:cxn ang="0">
                <a:pos x="connsiteX0" y="connsiteY0"/>
              </a:cxn>
              <a:cxn ang="1">
                <a:pos x="connsiteX1" y="connsiteY1"/>
              </a:cxn>
            </a:cxnLst>
            <a:rect l="l" t="t" r="r" b="b"/>
            <a:pathLst>
              <a:path w="21844" h="1739392">
                <a:moveTo>
                  <a:pt x="6350" y="1733042"/>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Freeform 3"/>
          <p:cNvSpPr/>
          <p:nvPr/>
        </p:nvSpPr>
        <p:spPr>
          <a:xfrm>
            <a:off x="1491741" y="5876290"/>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Freeform 3"/>
          <p:cNvSpPr/>
          <p:nvPr/>
        </p:nvSpPr>
        <p:spPr>
          <a:xfrm>
            <a:off x="1491741" y="5300217"/>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Freeform 3"/>
          <p:cNvSpPr/>
          <p:nvPr/>
        </p:nvSpPr>
        <p:spPr>
          <a:xfrm>
            <a:off x="1491741" y="4725670"/>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Freeform 3"/>
          <p:cNvSpPr/>
          <p:nvPr/>
        </p:nvSpPr>
        <p:spPr>
          <a:xfrm>
            <a:off x="1491741" y="4149597"/>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Freeform 3"/>
          <p:cNvSpPr/>
          <p:nvPr/>
        </p:nvSpPr>
        <p:spPr>
          <a:xfrm>
            <a:off x="2436876" y="6396228"/>
            <a:ext cx="68579" cy="68579"/>
          </a:xfrm>
          <a:custGeom>
            <a:avLst/>
            <a:gdLst>
              <a:gd name="connsiteX0" fmla="*/ 0 w 68579"/>
              <a:gd name="connsiteY0" fmla="*/ 68579 h 68579"/>
              <a:gd name="connsiteX1" fmla="*/ 68579 w 68579"/>
              <a:gd name="connsiteY1" fmla="*/ 68579 h 68579"/>
              <a:gd name="connsiteX2" fmla="*/ 68579 w 68579"/>
              <a:gd name="connsiteY2" fmla="*/ 0 h 68579"/>
              <a:gd name="connsiteX3" fmla="*/ 0 w 68579"/>
              <a:gd name="connsiteY3" fmla="*/ 0 h 68579"/>
              <a:gd name="connsiteX4" fmla="*/ 0 w 68579"/>
              <a:gd name="connsiteY4" fmla="*/ 68579 h 685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79" h="68579">
                <a:moveTo>
                  <a:pt x="0" y="68579"/>
                </a:moveTo>
                <a:lnTo>
                  <a:pt x="68579" y="68579"/>
                </a:lnTo>
                <a:lnTo>
                  <a:pt x="68579" y="0"/>
                </a:lnTo>
                <a:lnTo>
                  <a:pt x="0" y="0"/>
                </a:lnTo>
                <a:lnTo>
                  <a:pt x="0" y="68579"/>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3"/>
          <p:cNvSpPr/>
          <p:nvPr/>
        </p:nvSpPr>
        <p:spPr>
          <a:xfrm>
            <a:off x="3119627" y="6396228"/>
            <a:ext cx="67055" cy="68579"/>
          </a:xfrm>
          <a:custGeom>
            <a:avLst/>
            <a:gdLst>
              <a:gd name="connsiteX0" fmla="*/ 0 w 67055"/>
              <a:gd name="connsiteY0" fmla="*/ 68579 h 68579"/>
              <a:gd name="connsiteX1" fmla="*/ 67055 w 67055"/>
              <a:gd name="connsiteY1" fmla="*/ 68579 h 68579"/>
              <a:gd name="connsiteX2" fmla="*/ 67055 w 67055"/>
              <a:gd name="connsiteY2" fmla="*/ 0 h 68579"/>
              <a:gd name="connsiteX3" fmla="*/ 0 w 67055"/>
              <a:gd name="connsiteY3" fmla="*/ 0 h 68579"/>
              <a:gd name="connsiteX4" fmla="*/ 0 w 67055"/>
              <a:gd name="connsiteY4" fmla="*/ 68579 h 685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055" h="68579">
                <a:moveTo>
                  <a:pt x="0" y="68579"/>
                </a:moveTo>
                <a:lnTo>
                  <a:pt x="67055" y="68579"/>
                </a:lnTo>
                <a:lnTo>
                  <a:pt x="67055" y="0"/>
                </a:lnTo>
                <a:lnTo>
                  <a:pt x="0" y="0"/>
                </a:lnTo>
                <a:lnTo>
                  <a:pt x="0" y="68579"/>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3"/>
          <p:cNvSpPr/>
          <p:nvPr/>
        </p:nvSpPr>
        <p:spPr>
          <a:xfrm>
            <a:off x="3800855" y="6396228"/>
            <a:ext cx="68579" cy="68579"/>
          </a:xfrm>
          <a:custGeom>
            <a:avLst/>
            <a:gdLst>
              <a:gd name="connsiteX0" fmla="*/ 0 w 68579"/>
              <a:gd name="connsiteY0" fmla="*/ 68579 h 68579"/>
              <a:gd name="connsiteX1" fmla="*/ 68579 w 68579"/>
              <a:gd name="connsiteY1" fmla="*/ 68579 h 68579"/>
              <a:gd name="connsiteX2" fmla="*/ 68579 w 68579"/>
              <a:gd name="connsiteY2" fmla="*/ 0 h 68579"/>
              <a:gd name="connsiteX3" fmla="*/ 0 w 68579"/>
              <a:gd name="connsiteY3" fmla="*/ 0 h 68579"/>
              <a:gd name="connsiteX4" fmla="*/ 0 w 68579"/>
              <a:gd name="connsiteY4" fmla="*/ 68579 h 685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79" h="68579">
                <a:moveTo>
                  <a:pt x="0" y="68579"/>
                </a:moveTo>
                <a:lnTo>
                  <a:pt x="68579" y="68579"/>
                </a:lnTo>
                <a:lnTo>
                  <a:pt x="68579" y="0"/>
                </a:lnTo>
                <a:lnTo>
                  <a:pt x="0" y="0"/>
                </a:lnTo>
                <a:lnTo>
                  <a:pt x="0" y="68579"/>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TextBox 1"/>
          <p:cNvSpPr txBox="1"/>
          <p:nvPr/>
        </p:nvSpPr>
        <p:spPr>
          <a:xfrm>
            <a:off x="5943600" y="1536700"/>
            <a:ext cx="2590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2012年南山区规模以上工业增加值达</a:t>
            </a:r>
          </a:p>
        </p:txBody>
      </p:sp>
      <p:sp>
        <p:nvSpPr>
          <p:cNvPr id="75" name="TextBox 1"/>
          <p:cNvSpPr txBox="1"/>
          <p:nvPr/>
        </p:nvSpPr>
        <p:spPr>
          <a:xfrm>
            <a:off x="5943600" y="1803400"/>
            <a:ext cx="2590800" cy="1333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到1,610.35亿元，稳居全市之首，比工</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业经济第二大区—宝安区多200亿元；</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其中先进制造业增加值达到1,323.3亿</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元，占南山区工业增加值的82.2%。以</a:t>
            </a:r>
          </a:p>
          <a:p>
            <a:pPr>
              <a:lnSpc>
                <a:spcPts val="1800"/>
              </a:lnSpc>
            </a:pPr>
            <a:r>
              <a:rPr lang="en-US" altLang="zh-CN" sz="1200" b="1" dirty="0">
                <a:solidFill>
                  <a:srgbClr val="000000"/>
                </a:solidFill>
                <a:latin typeface="微软雅黑" panose="020B0503020204020204" pitchFamily="18" charset="-122"/>
                <a:cs typeface="微软雅黑" panose="020B0503020204020204" pitchFamily="18" charset="-122"/>
              </a:rPr>
              <a:t>先进制造业为核心</a:t>
            </a:r>
            <a:r>
              <a:rPr lang="en-US" altLang="zh-CN" sz="1200" dirty="0">
                <a:solidFill>
                  <a:srgbClr val="000000"/>
                </a:solidFill>
                <a:latin typeface="微软雅黑" panose="020B0503020204020204" pitchFamily="18" charset="-122"/>
                <a:cs typeface="微软雅黑" panose="020B0503020204020204" pitchFamily="18" charset="-122"/>
              </a:rPr>
              <a:t>的工业发展已经成为</a:t>
            </a:r>
          </a:p>
          <a:p>
            <a:pPr>
              <a:lnSpc>
                <a:spcPts val="1800"/>
              </a:lnSpc>
            </a:pPr>
            <a:r>
              <a:rPr lang="en-US" altLang="zh-CN" sz="1200" b="1" dirty="0">
                <a:solidFill>
                  <a:srgbClr val="000000"/>
                </a:solidFill>
                <a:latin typeface="微软雅黑" panose="020B0503020204020204" pitchFamily="18" charset="-122"/>
                <a:cs typeface="微软雅黑" panose="020B0503020204020204" pitchFamily="18" charset="-122"/>
              </a:rPr>
              <a:t>支撑全市经济发展的重要支柱。</a:t>
            </a:r>
          </a:p>
        </p:txBody>
      </p:sp>
      <p:sp>
        <p:nvSpPr>
          <p:cNvPr id="76" name="TextBox 1"/>
          <p:cNvSpPr txBox="1"/>
          <p:nvPr/>
        </p:nvSpPr>
        <p:spPr>
          <a:xfrm>
            <a:off x="1562100" y="1155700"/>
            <a:ext cx="292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1,610</a:t>
            </a:r>
          </a:p>
        </p:txBody>
      </p:sp>
      <p:sp>
        <p:nvSpPr>
          <p:cNvPr id="77" name="TextBox 1"/>
          <p:cNvSpPr txBox="1"/>
          <p:nvPr/>
        </p:nvSpPr>
        <p:spPr>
          <a:xfrm>
            <a:off x="2044700" y="1371600"/>
            <a:ext cx="292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1,410</a:t>
            </a:r>
          </a:p>
        </p:txBody>
      </p:sp>
      <p:sp>
        <p:nvSpPr>
          <p:cNvPr id="78" name="TextBox 1"/>
          <p:cNvSpPr txBox="1"/>
          <p:nvPr/>
        </p:nvSpPr>
        <p:spPr>
          <a:xfrm>
            <a:off x="2527300" y="1524000"/>
            <a:ext cx="292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1,273</a:t>
            </a:r>
          </a:p>
        </p:txBody>
      </p:sp>
      <p:sp>
        <p:nvSpPr>
          <p:cNvPr id="79" name="TextBox 1"/>
          <p:cNvSpPr txBox="1"/>
          <p:nvPr/>
        </p:nvSpPr>
        <p:spPr>
          <a:xfrm>
            <a:off x="3060700" y="2565400"/>
            <a:ext cx="1905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299</a:t>
            </a:r>
          </a:p>
        </p:txBody>
      </p:sp>
      <p:sp>
        <p:nvSpPr>
          <p:cNvPr id="80" name="TextBox 1"/>
          <p:cNvSpPr txBox="1"/>
          <p:nvPr/>
        </p:nvSpPr>
        <p:spPr>
          <a:xfrm>
            <a:off x="3543300" y="2667000"/>
            <a:ext cx="1905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208</a:t>
            </a:r>
          </a:p>
        </p:txBody>
      </p:sp>
      <p:sp>
        <p:nvSpPr>
          <p:cNvPr id="81" name="TextBox 1"/>
          <p:cNvSpPr txBox="1"/>
          <p:nvPr/>
        </p:nvSpPr>
        <p:spPr>
          <a:xfrm>
            <a:off x="4025900" y="2730500"/>
            <a:ext cx="1905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148</a:t>
            </a:r>
          </a:p>
        </p:txBody>
      </p:sp>
      <p:sp>
        <p:nvSpPr>
          <p:cNvPr id="82" name="TextBox 1"/>
          <p:cNvSpPr txBox="1"/>
          <p:nvPr/>
        </p:nvSpPr>
        <p:spPr>
          <a:xfrm>
            <a:off x="4533900" y="2794000"/>
            <a:ext cx="1270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87</a:t>
            </a:r>
          </a:p>
        </p:txBody>
      </p:sp>
      <p:sp>
        <p:nvSpPr>
          <p:cNvPr id="83" name="TextBox 1"/>
          <p:cNvSpPr txBox="1"/>
          <p:nvPr/>
        </p:nvSpPr>
        <p:spPr>
          <a:xfrm>
            <a:off x="5016500" y="2832100"/>
            <a:ext cx="1270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56</a:t>
            </a:r>
          </a:p>
        </p:txBody>
      </p:sp>
      <p:sp>
        <p:nvSpPr>
          <p:cNvPr id="84" name="TextBox 1"/>
          <p:cNvSpPr txBox="1"/>
          <p:nvPr/>
        </p:nvSpPr>
        <p:spPr>
          <a:xfrm>
            <a:off x="1016000" y="1790700"/>
            <a:ext cx="292100" cy="1435100"/>
          </a:xfrm>
          <a:prstGeom prst="rect">
            <a:avLst/>
          </a:prstGeom>
          <a:noFill/>
        </p:spPr>
        <p:txBody>
          <a:bodyPr wrap="none" lIns="0" tIns="0" rIns="0" rtlCol="0">
            <a:spAutoFit/>
          </a:bodyPr>
          <a:lstStyle/>
          <a:p>
            <a:pPr>
              <a:lnSpc>
                <a:spcPts val="1100"/>
              </a:lnSpc>
              <a:tabLst>
                <a:tab pos="88900" algn="l"/>
                <a:tab pos="177800" algn="l"/>
              </a:tabLst>
            </a:pPr>
            <a:r>
              <a:rPr lang="en-US" altLang="zh-CN" sz="900" dirty="0">
                <a:solidFill>
                  <a:srgbClr val="000000"/>
                </a:solidFill>
                <a:latin typeface="微软雅黑" panose="020B0503020204020204" pitchFamily="18" charset="-122"/>
                <a:cs typeface="微软雅黑" panose="020B0503020204020204" pitchFamily="18" charset="-122"/>
              </a:rPr>
              <a:t>1,200</a:t>
            </a:r>
          </a:p>
          <a:p>
            <a:pPr>
              <a:lnSpc>
                <a:spcPts val="1700"/>
              </a:lnSpc>
              <a:tabLst>
                <a:tab pos="88900" algn="l"/>
                <a:tab pos="177800" algn="l"/>
              </a:tabLst>
            </a:pPr>
            <a:r>
              <a:rPr lang="en-US" altLang="zh-CN" sz="900" dirty="0">
                <a:solidFill>
                  <a:srgbClr val="000000"/>
                </a:solidFill>
                <a:latin typeface="微软雅黑" panose="020B0503020204020204" pitchFamily="18" charset="-122"/>
                <a:cs typeface="微软雅黑" panose="020B0503020204020204" pitchFamily="18" charset="-122"/>
              </a:rPr>
              <a:t>1,000</a:t>
            </a:r>
          </a:p>
          <a:p>
            <a:pPr>
              <a:lnSpc>
                <a:spcPts val="1700"/>
              </a:lnSpc>
              <a:tabLst>
                <a:tab pos="88900" algn="l"/>
                <a:tab pos="177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800</a:t>
            </a:r>
          </a:p>
          <a:p>
            <a:pPr>
              <a:lnSpc>
                <a:spcPts val="1700"/>
              </a:lnSpc>
              <a:tabLst>
                <a:tab pos="88900" algn="l"/>
                <a:tab pos="177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600</a:t>
            </a:r>
          </a:p>
          <a:p>
            <a:pPr>
              <a:lnSpc>
                <a:spcPts val="1700"/>
              </a:lnSpc>
              <a:tabLst>
                <a:tab pos="88900" algn="l"/>
                <a:tab pos="177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400</a:t>
            </a:r>
          </a:p>
          <a:p>
            <a:pPr>
              <a:lnSpc>
                <a:spcPts val="1700"/>
              </a:lnSpc>
              <a:tabLst>
                <a:tab pos="88900" algn="l"/>
                <a:tab pos="177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200</a:t>
            </a:r>
          </a:p>
          <a:p>
            <a:pPr>
              <a:lnSpc>
                <a:spcPts val="1700"/>
              </a:lnSpc>
              <a:tabLst>
                <a:tab pos="88900" algn="l"/>
                <a:tab pos="177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a:t>
            </a:r>
          </a:p>
        </p:txBody>
      </p:sp>
      <p:sp>
        <p:nvSpPr>
          <p:cNvPr id="85" name="TextBox 1"/>
          <p:cNvSpPr txBox="1"/>
          <p:nvPr/>
        </p:nvSpPr>
        <p:spPr>
          <a:xfrm>
            <a:off x="1016000" y="1320800"/>
            <a:ext cx="292100" cy="3556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1,600</a:t>
            </a:r>
          </a:p>
          <a:p>
            <a:pPr>
              <a:lnSpc>
                <a:spcPts val="1700"/>
              </a:lnSpc>
            </a:pPr>
            <a:r>
              <a:rPr lang="en-US" altLang="zh-CN" sz="900" dirty="0">
                <a:solidFill>
                  <a:srgbClr val="000000"/>
                </a:solidFill>
                <a:latin typeface="微软雅黑" panose="020B0503020204020204" pitchFamily="18" charset="-122"/>
                <a:cs typeface="微软雅黑" panose="020B0503020204020204" pitchFamily="18" charset="-122"/>
              </a:rPr>
              <a:t>1,400</a:t>
            </a:r>
          </a:p>
        </p:txBody>
      </p:sp>
      <p:sp>
        <p:nvSpPr>
          <p:cNvPr id="86" name="TextBox 1"/>
          <p:cNvSpPr txBox="1"/>
          <p:nvPr/>
        </p:nvSpPr>
        <p:spPr>
          <a:xfrm>
            <a:off x="1587500" y="32258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南山</a:t>
            </a:r>
          </a:p>
        </p:txBody>
      </p:sp>
      <p:sp>
        <p:nvSpPr>
          <p:cNvPr id="87" name="TextBox 1"/>
          <p:cNvSpPr txBox="1"/>
          <p:nvPr/>
        </p:nvSpPr>
        <p:spPr>
          <a:xfrm>
            <a:off x="2057400" y="32258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宝安</a:t>
            </a:r>
          </a:p>
        </p:txBody>
      </p:sp>
      <p:sp>
        <p:nvSpPr>
          <p:cNvPr id="88" name="TextBox 1"/>
          <p:cNvSpPr txBox="1"/>
          <p:nvPr/>
        </p:nvSpPr>
        <p:spPr>
          <a:xfrm>
            <a:off x="2540000" y="32258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龙岗</a:t>
            </a:r>
          </a:p>
        </p:txBody>
      </p:sp>
      <p:sp>
        <p:nvSpPr>
          <p:cNvPr id="89" name="TextBox 1"/>
          <p:cNvSpPr txBox="1"/>
          <p:nvPr/>
        </p:nvSpPr>
        <p:spPr>
          <a:xfrm>
            <a:off x="3022600" y="32258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光明</a:t>
            </a:r>
          </a:p>
        </p:txBody>
      </p:sp>
      <p:sp>
        <p:nvSpPr>
          <p:cNvPr id="90" name="TextBox 1"/>
          <p:cNvSpPr txBox="1"/>
          <p:nvPr/>
        </p:nvSpPr>
        <p:spPr>
          <a:xfrm>
            <a:off x="3505200" y="32258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坪山</a:t>
            </a:r>
          </a:p>
        </p:txBody>
      </p:sp>
      <p:sp>
        <p:nvSpPr>
          <p:cNvPr id="91" name="TextBox 1"/>
          <p:cNvSpPr txBox="1"/>
          <p:nvPr/>
        </p:nvSpPr>
        <p:spPr>
          <a:xfrm>
            <a:off x="3987800" y="32258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福田</a:t>
            </a:r>
          </a:p>
        </p:txBody>
      </p:sp>
      <p:sp>
        <p:nvSpPr>
          <p:cNvPr id="92" name="TextBox 1"/>
          <p:cNvSpPr txBox="1"/>
          <p:nvPr/>
        </p:nvSpPr>
        <p:spPr>
          <a:xfrm>
            <a:off x="4470400" y="32258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罗湖</a:t>
            </a:r>
          </a:p>
        </p:txBody>
      </p:sp>
      <p:sp>
        <p:nvSpPr>
          <p:cNvPr id="93" name="TextBox 1"/>
          <p:cNvSpPr txBox="1"/>
          <p:nvPr/>
        </p:nvSpPr>
        <p:spPr>
          <a:xfrm>
            <a:off x="4953000" y="32258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盐田</a:t>
            </a:r>
          </a:p>
        </p:txBody>
      </p:sp>
      <p:sp>
        <p:nvSpPr>
          <p:cNvPr id="94" name="TextBox 1"/>
          <p:cNvSpPr txBox="1"/>
          <p:nvPr/>
        </p:nvSpPr>
        <p:spPr>
          <a:xfrm>
            <a:off x="2032000" y="850900"/>
            <a:ext cx="25019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2012年深圳各区规模以上工业增加值</a:t>
            </a:r>
          </a:p>
        </p:txBody>
      </p:sp>
      <p:sp>
        <p:nvSpPr>
          <p:cNvPr id="95" name="TextBox 1"/>
          <p:cNvSpPr txBox="1"/>
          <p:nvPr/>
        </p:nvSpPr>
        <p:spPr>
          <a:xfrm>
            <a:off x="1016000" y="863600"/>
            <a:ext cx="368300" cy="381000"/>
          </a:xfrm>
          <a:prstGeom prst="rect">
            <a:avLst/>
          </a:prstGeom>
          <a:noFill/>
        </p:spPr>
        <p:txBody>
          <a:bodyPr wrap="none" lIns="0" tIns="0" rIns="0" rtlCol="0">
            <a:spAutoFit/>
          </a:bodyPr>
          <a:lstStyle/>
          <a:p>
            <a:pPr>
              <a:lnSpc>
                <a:spcPts val="1300"/>
              </a:lnSpc>
              <a:tabLst>
                <a:tab pos="127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亿元</a:t>
            </a:r>
          </a:p>
          <a:p>
            <a:pPr>
              <a:lnSpc>
                <a:spcPts val="1700"/>
              </a:lnSpc>
              <a:tabLst>
                <a:tab pos="127000" algn="l"/>
              </a:tabLst>
            </a:pPr>
            <a:r>
              <a:rPr lang="en-US" altLang="zh-CN" sz="900" dirty="0">
                <a:solidFill>
                  <a:srgbClr val="000000"/>
                </a:solidFill>
                <a:latin typeface="微软雅黑" panose="020B0503020204020204" pitchFamily="18" charset="-122"/>
                <a:cs typeface="微软雅黑" panose="020B0503020204020204" pitchFamily="18" charset="-122"/>
              </a:rPr>
              <a:t>1,800</a:t>
            </a:r>
          </a:p>
        </p:txBody>
      </p:sp>
      <p:sp>
        <p:nvSpPr>
          <p:cNvPr id="96" name="TextBox 1"/>
          <p:cNvSpPr txBox="1"/>
          <p:nvPr/>
        </p:nvSpPr>
        <p:spPr>
          <a:xfrm>
            <a:off x="3695700" y="139700"/>
            <a:ext cx="49911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南山区与其他各区经济指标对比</a:t>
            </a:r>
          </a:p>
        </p:txBody>
      </p:sp>
      <p:sp>
        <p:nvSpPr>
          <p:cNvPr id="97" name="TextBox 1"/>
          <p:cNvSpPr txBox="1"/>
          <p:nvPr/>
        </p:nvSpPr>
        <p:spPr>
          <a:xfrm>
            <a:off x="4749800" y="698500"/>
            <a:ext cx="41148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“二产稳，三产增”，产业结构趋于优化</a:t>
            </a:r>
          </a:p>
        </p:txBody>
      </p:sp>
      <p:sp>
        <p:nvSpPr>
          <p:cNvPr id="98" name="TextBox 1"/>
          <p:cNvSpPr txBox="1"/>
          <p:nvPr/>
        </p:nvSpPr>
        <p:spPr>
          <a:xfrm>
            <a:off x="1778000" y="5524500"/>
            <a:ext cx="215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7.86</a:t>
            </a:r>
          </a:p>
        </p:txBody>
      </p:sp>
      <p:sp>
        <p:nvSpPr>
          <p:cNvPr id="99" name="TextBox 1"/>
          <p:cNvSpPr txBox="1"/>
          <p:nvPr/>
        </p:nvSpPr>
        <p:spPr>
          <a:xfrm>
            <a:off x="2527300" y="4368800"/>
            <a:ext cx="292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58.95</a:t>
            </a:r>
          </a:p>
        </p:txBody>
      </p:sp>
      <p:sp>
        <p:nvSpPr>
          <p:cNvPr id="100" name="TextBox 1"/>
          <p:cNvSpPr txBox="1"/>
          <p:nvPr/>
        </p:nvSpPr>
        <p:spPr>
          <a:xfrm>
            <a:off x="3467100" y="5524500"/>
            <a:ext cx="292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92.11</a:t>
            </a:r>
          </a:p>
        </p:txBody>
      </p:sp>
      <p:sp>
        <p:nvSpPr>
          <p:cNvPr id="101" name="TextBox 1"/>
          <p:cNvSpPr txBox="1"/>
          <p:nvPr/>
        </p:nvSpPr>
        <p:spPr>
          <a:xfrm>
            <a:off x="3492500" y="4940300"/>
            <a:ext cx="215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92.1</a:t>
            </a:r>
          </a:p>
        </p:txBody>
      </p:sp>
      <p:sp>
        <p:nvSpPr>
          <p:cNvPr id="102" name="TextBox 1"/>
          <p:cNvSpPr txBox="1"/>
          <p:nvPr/>
        </p:nvSpPr>
        <p:spPr>
          <a:xfrm>
            <a:off x="4445000" y="4368800"/>
            <a:ext cx="292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41.02</a:t>
            </a:r>
          </a:p>
        </p:txBody>
      </p:sp>
      <p:sp>
        <p:nvSpPr>
          <p:cNvPr id="103" name="TextBox 1"/>
          <p:cNvSpPr txBox="1"/>
          <p:nvPr/>
        </p:nvSpPr>
        <p:spPr>
          <a:xfrm>
            <a:off x="1447800" y="5969000"/>
            <a:ext cx="165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0%</a:t>
            </a:r>
          </a:p>
        </p:txBody>
      </p:sp>
      <p:sp>
        <p:nvSpPr>
          <p:cNvPr id="104" name="TextBox 1"/>
          <p:cNvSpPr txBox="1"/>
          <p:nvPr/>
        </p:nvSpPr>
        <p:spPr>
          <a:xfrm>
            <a:off x="2184400" y="59690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20%</a:t>
            </a:r>
          </a:p>
        </p:txBody>
      </p:sp>
      <p:sp>
        <p:nvSpPr>
          <p:cNvPr id="105" name="TextBox 1"/>
          <p:cNvSpPr txBox="1"/>
          <p:nvPr/>
        </p:nvSpPr>
        <p:spPr>
          <a:xfrm>
            <a:off x="2959100" y="59690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40%</a:t>
            </a:r>
          </a:p>
        </p:txBody>
      </p:sp>
      <p:sp>
        <p:nvSpPr>
          <p:cNvPr id="106" name="TextBox 1"/>
          <p:cNvSpPr txBox="1"/>
          <p:nvPr/>
        </p:nvSpPr>
        <p:spPr>
          <a:xfrm>
            <a:off x="3733800" y="59690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60%</a:t>
            </a:r>
          </a:p>
        </p:txBody>
      </p:sp>
      <p:sp>
        <p:nvSpPr>
          <p:cNvPr id="107" name="TextBox 1"/>
          <p:cNvSpPr txBox="1"/>
          <p:nvPr/>
        </p:nvSpPr>
        <p:spPr>
          <a:xfrm>
            <a:off x="4495800" y="5969000"/>
            <a:ext cx="2286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80%</a:t>
            </a:r>
          </a:p>
        </p:txBody>
      </p:sp>
      <p:sp>
        <p:nvSpPr>
          <p:cNvPr id="108" name="TextBox 1"/>
          <p:cNvSpPr txBox="1"/>
          <p:nvPr/>
        </p:nvSpPr>
        <p:spPr>
          <a:xfrm>
            <a:off x="5232400" y="5969000"/>
            <a:ext cx="292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100%</a:t>
            </a:r>
          </a:p>
        </p:txBody>
      </p:sp>
      <p:sp>
        <p:nvSpPr>
          <p:cNvPr id="109" name="TextBox 1"/>
          <p:cNvSpPr txBox="1"/>
          <p:nvPr/>
        </p:nvSpPr>
        <p:spPr>
          <a:xfrm>
            <a:off x="1193800" y="5511800"/>
            <a:ext cx="457200" cy="152400"/>
          </a:xfrm>
          <a:prstGeom prst="rect">
            <a:avLst/>
          </a:prstGeom>
          <a:noFill/>
        </p:spPr>
        <p:txBody>
          <a:bodyPr wrap="none" lIns="0" tIns="0" rIns="0" rtlCol="0">
            <a:spAutoFit/>
          </a:bodyPr>
          <a:lstStyle/>
          <a:p>
            <a:pPr>
              <a:lnSpc>
                <a:spcPts val="1200"/>
              </a:lnSpc>
            </a:pPr>
            <a:r>
              <a:rPr lang="en-US" altLang="zh-CN" sz="900" dirty="0">
                <a:solidFill>
                  <a:srgbClr val="000000"/>
                </a:solidFill>
                <a:latin typeface="微软雅黑" panose="020B0503020204020204" pitchFamily="18" charset="-122"/>
                <a:cs typeface="微软雅黑" panose="020B0503020204020204" pitchFamily="18" charset="-122"/>
              </a:rPr>
              <a:t>福田0.03</a:t>
            </a:r>
          </a:p>
        </p:txBody>
      </p:sp>
      <p:sp>
        <p:nvSpPr>
          <p:cNvPr id="110" name="TextBox 1"/>
          <p:cNvSpPr txBox="1"/>
          <p:nvPr/>
        </p:nvSpPr>
        <p:spPr>
          <a:xfrm>
            <a:off x="1193800" y="4940300"/>
            <a:ext cx="774700" cy="152400"/>
          </a:xfrm>
          <a:prstGeom prst="rect">
            <a:avLst/>
          </a:prstGeom>
          <a:noFill/>
        </p:spPr>
        <p:txBody>
          <a:bodyPr wrap="none" lIns="0" tIns="0" rIns="0" rtlCol="0">
            <a:spAutoFit/>
          </a:bodyPr>
          <a:lstStyle/>
          <a:p>
            <a:pPr>
              <a:lnSpc>
                <a:spcPts val="1200"/>
              </a:lnSpc>
            </a:pPr>
            <a:r>
              <a:rPr lang="en-US" altLang="zh-CN" sz="900" dirty="0">
                <a:solidFill>
                  <a:srgbClr val="000000"/>
                </a:solidFill>
                <a:latin typeface="微软雅黑" panose="020B0503020204020204" pitchFamily="18" charset="-122"/>
                <a:cs typeface="微软雅黑" panose="020B0503020204020204" pitchFamily="18" charset="-122"/>
              </a:rPr>
              <a:t>罗湖0.01</a:t>
            </a:r>
            <a:r>
              <a:rPr lang="en-US" altLang="zh-CN" sz="900" dirty="0">
                <a:latin typeface="Times New Roman" panose="02020603050405020304" pitchFamily="18" charset="0"/>
                <a:cs typeface="Times New Roman" panose="02020603050405020304" pitchFamily="18" charset="0"/>
              </a:rPr>
              <a:t>   </a:t>
            </a:r>
            <a:r>
              <a:rPr lang="en-US" altLang="zh-CN" sz="900" dirty="0">
                <a:solidFill>
                  <a:srgbClr val="000000"/>
                </a:solidFill>
                <a:latin typeface="微软雅黑" panose="020B0503020204020204" pitchFamily="18" charset="-122"/>
                <a:cs typeface="微软雅黑" panose="020B0503020204020204" pitchFamily="18" charset="-122"/>
              </a:rPr>
              <a:t>7.89</a:t>
            </a:r>
          </a:p>
        </p:txBody>
      </p:sp>
      <p:sp>
        <p:nvSpPr>
          <p:cNvPr id="111" name="TextBox 1"/>
          <p:cNvSpPr txBox="1"/>
          <p:nvPr/>
        </p:nvSpPr>
        <p:spPr>
          <a:xfrm>
            <a:off x="1193800" y="4356100"/>
            <a:ext cx="457200" cy="152400"/>
          </a:xfrm>
          <a:prstGeom prst="rect">
            <a:avLst/>
          </a:prstGeom>
          <a:noFill/>
        </p:spPr>
        <p:txBody>
          <a:bodyPr wrap="none" lIns="0" tIns="0" rIns="0" rtlCol="0">
            <a:spAutoFit/>
          </a:bodyPr>
          <a:lstStyle/>
          <a:p>
            <a:pPr>
              <a:lnSpc>
                <a:spcPts val="1200"/>
              </a:lnSpc>
            </a:pPr>
            <a:r>
              <a:rPr lang="en-US" altLang="zh-CN" sz="900" dirty="0">
                <a:solidFill>
                  <a:srgbClr val="000000"/>
                </a:solidFill>
                <a:latin typeface="微软雅黑" panose="020B0503020204020204" pitchFamily="18" charset="-122"/>
                <a:cs typeface="微软雅黑" panose="020B0503020204020204" pitchFamily="18" charset="-122"/>
              </a:rPr>
              <a:t>南山0.03</a:t>
            </a:r>
          </a:p>
        </p:txBody>
      </p:sp>
      <p:sp>
        <p:nvSpPr>
          <p:cNvPr id="112" name="TextBox 1"/>
          <p:cNvSpPr txBox="1"/>
          <p:nvPr/>
        </p:nvSpPr>
        <p:spPr>
          <a:xfrm>
            <a:off x="2527300" y="6350000"/>
            <a:ext cx="4572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第一产业</a:t>
            </a:r>
          </a:p>
        </p:txBody>
      </p:sp>
      <p:sp>
        <p:nvSpPr>
          <p:cNvPr id="113" name="TextBox 1"/>
          <p:cNvSpPr txBox="1"/>
          <p:nvPr/>
        </p:nvSpPr>
        <p:spPr>
          <a:xfrm>
            <a:off x="3213100" y="6350000"/>
            <a:ext cx="4572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第二产业</a:t>
            </a:r>
          </a:p>
        </p:txBody>
      </p:sp>
      <p:sp>
        <p:nvSpPr>
          <p:cNvPr id="114" name="TextBox 1"/>
          <p:cNvSpPr txBox="1"/>
          <p:nvPr/>
        </p:nvSpPr>
        <p:spPr>
          <a:xfrm>
            <a:off x="3898900" y="6350000"/>
            <a:ext cx="4572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第三产业</a:t>
            </a:r>
          </a:p>
        </p:txBody>
      </p:sp>
      <p:sp>
        <p:nvSpPr>
          <p:cNvPr id="115" name="TextBox 1"/>
          <p:cNvSpPr txBox="1"/>
          <p:nvPr/>
        </p:nvSpPr>
        <p:spPr>
          <a:xfrm>
            <a:off x="1968500" y="3822700"/>
            <a:ext cx="27178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2012年深圳南山、罗湖、福田产业结构对比</a:t>
            </a:r>
          </a:p>
        </p:txBody>
      </p:sp>
      <p:sp>
        <p:nvSpPr>
          <p:cNvPr id="116" name="TextBox 1"/>
          <p:cNvSpPr txBox="1"/>
          <p:nvPr/>
        </p:nvSpPr>
        <p:spPr>
          <a:xfrm>
            <a:off x="5969000" y="3657600"/>
            <a:ext cx="2743200" cy="6477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南山区第三产业发展增速加快</a:t>
            </a:r>
            <a:r>
              <a:rPr lang="en-US" altLang="zh-CN" sz="1200" dirty="0">
                <a:solidFill>
                  <a:srgbClr val="000000"/>
                </a:solidFill>
                <a:latin typeface="微软雅黑" panose="020B0503020204020204" pitchFamily="18" charset="-122"/>
                <a:cs typeface="微软雅黑" panose="020B0503020204020204" pitchFamily="18" charset="-122"/>
              </a:rPr>
              <a:t>，2012年</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南山区第三产业实现增加值1,160.71亿</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元，增长13.1%，增长速度较上年提高</a:t>
            </a:r>
          </a:p>
        </p:txBody>
      </p:sp>
      <p:sp>
        <p:nvSpPr>
          <p:cNvPr id="117" name="TextBox 1"/>
          <p:cNvSpPr txBox="1"/>
          <p:nvPr/>
        </p:nvSpPr>
        <p:spPr>
          <a:xfrm>
            <a:off x="5969000" y="4330700"/>
            <a:ext cx="977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3.2个百分点。</a:t>
            </a:r>
          </a:p>
        </p:txBody>
      </p:sp>
      <p:sp>
        <p:nvSpPr>
          <p:cNvPr id="118" name="TextBox 1"/>
          <p:cNvSpPr txBox="1"/>
          <p:nvPr/>
        </p:nvSpPr>
        <p:spPr>
          <a:xfrm>
            <a:off x="5969000" y="4559300"/>
            <a:ext cx="2743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产业结构更趋优化</a:t>
            </a:r>
            <a:r>
              <a:rPr lang="en-US" altLang="zh-CN" sz="1200" dirty="0">
                <a:solidFill>
                  <a:srgbClr val="000000"/>
                </a:solidFill>
                <a:latin typeface="微软雅黑" panose="020B0503020204020204" pitchFamily="18" charset="-122"/>
                <a:cs typeface="微软雅黑" panose="020B0503020204020204" pitchFamily="18" charset="-122"/>
              </a:rPr>
              <a:t>，2012年南山区第三</a:t>
            </a:r>
          </a:p>
        </p:txBody>
      </p:sp>
      <p:sp>
        <p:nvSpPr>
          <p:cNvPr id="119" name="TextBox 1"/>
          <p:cNvSpPr txBox="1"/>
          <p:nvPr/>
        </p:nvSpPr>
        <p:spPr>
          <a:xfrm>
            <a:off x="5969000" y="4800600"/>
            <a:ext cx="2679700" cy="6477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产业比重提升为41.02%，比上年提高</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1.22个百分点。</a:t>
            </a:r>
          </a:p>
          <a:p>
            <a:pPr>
              <a:lnSpc>
                <a:spcPts val="18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从产业结构来看，</a:t>
            </a:r>
            <a:r>
              <a:rPr lang="en-US" altLang="zh-CN" sz="1200" b="1" dirty="0">
                <a:solidFill>
                  <a:srgbClr val="000000"/>
                </a:solidFill>
                <a:latin typeface="微软雅黑" panose="020B0503020204020204" pitchFamily="18" charset="-122"/>
                <a:cs typeface="微软雅黑" panose="020B0503020204020204" pitchFamily="18" charset="-122"/>
              </a:rPr>
              <a:t>南山区依然以二产作</a:t>
            </a:r>
          </a:p>
        </p:txBody>
      </p:sp>
      <p:sp>
        <p:nvSpPr>
          <p:cNvPr id="120" name="TextBox 1"/>
          <p:cNvSpPr txBox="1"/>
          <p:nvPr/>
        </p:nvSpPr>
        <p:spPr>
          <a:xfrm>
            <a:off x="5969000" y="5473700"/>
            <a:ext cx="2743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为主导产业</a:t>
            </a:r>
            <a:r>
              <a:rPr lang="en-US" altLang="zh-CN" sz="1200" dirty="0">
                <a:solidFill>
                  <a:srgbClr val="000000"/>
                </a:solidFill>
                <a:latin typeface="微软雅黑" panose="020B0503020204020204" pitchFamily="18" charset="-122"/>
                <a:cs typeface="微软雅黑" panose="020B0503020204020204" pitchFamily="18" charset="-122"/>
              </a:rPr>
              <a:t>，相比罗湖区和福田区，南山</a:t>
            </a:r>
          </a:p>
        </p:txBody>
      </p:sp>
      <p:sp>
        <p:nvSpPr>
          <p:cNvPr id="121" name="TextBox 1"/>
          <p:cNvSpPr txBox="1"/>
          <p:nvPr/>
        </p:nvSpPr>
        <p:spPr>
          <a:xfrm>
            <a:off x="5969000" y="5702300"/>
            <a:ext cx="2743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区第三产业增加值占经济总量的比重</a:t>
            </a:r>
            <a:r>
              <a:rPr lang="en-US" altLang="zh-CN" sz="1200" b="1" dirty="0">
                <a:solidFill>
                  <a:srgbClr val="000000"/>
                </a:solidFill>
                <a:latin typeface="微软雅黑" panose="020B0503020204020204" pitchFamily="18" charset="-122"/>
                <a:cs typeface="微软雅黑" panose="020B0503020204020204" pitchFamily="18" charset="-122"/>
              </a:rPr>
              <a:t>仍有</a:t>
            </a:r>
          </a:p>
        </p:txBody>
      </p:sp>
      <p:sp>
        <p:nvSpPr>
          <p:cNvPr id="122" name="TextBox 1"/>
          <p:cNvSpPr txBox="1"/>
          <p:nvPr/>
        </p:nvSpPr>
        <p:spPr>
          <a:xfrm>
            <a:off x="5969000" y="5930900"/>
            <a:ext cx="2590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较大差距，未来随着产业结构的继续优</a:t>
            </a:r>
          </a:p>
        </p:txBody>
      </p:sp>
      <p:sp>
        <p:nvSpPr>
          <p:cNvPr id="123" name="TextBox 1"/>
          <p:cNvSpPr txBox="1"/>
          <p:nvPr/>
        </p:nvSpPr>
        <p:spPr>
          <a:xfrm>
            <a:off x="5969000" y="6159500"/>
            <a:ext cx="24384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化，第三产业存在较大的发展空间。</a:t>
            </a:r>
          </a:p>
        </p:txBody>
      </p:sp>
      <p:sp>
        <p:nvSpPr>
          <p:cNvPr id="124" name="TextBox 1"/>
          <p:cNvSpPr txBox="1"/>
          <p:nvPr/>
        </p:nvSpPr>
        <p:spPr>
          <a:xfrm>
            <a:off x="1016000" y="6515100"/>
            <a:ext cx="7086600" cy="292100"/>
          </a:xfrm>
          <a:prstGeom prst="rect">
            <a:avLst/>
          </a:prstGeom>
          <a:noFill/>
        </p:spPr>
        <p:txBody>
          <a:bodyPr wrap="none" lIns="0" tIns="0" rIns="0" rtlCol="0">
            <a:spAutoFit/>
          </a:bodyPr>
          <a:lstStyle/>
          <a:p>
            <a:pPr>
              <a:lnSpc>
                <a:spcPts val="1300"/>
              </a:lnSpc>
              <a:tabLst>
                <a:tab pos="5702300" algn="l"/>
              </a:tabLst>
            </a:pPr>
            <a:r>
              <a:rPr lang="en-US" altLang="zh-CN" dirty="0"/>
              <a:t>	</a:t>
            </a:r>
            <a:r>
              <a:rPr lang="en-US" altLang="zh-CN" sz="1050" dirty="0">
                <a:solidFill>
                  <a:srgbClr val="000000"/>
                </a:solidFill>
                <a:latin typeface="微软雅黑" panose="020B0503020204020204" pitchFamily="18" charset="-122"/>
                <a:cs typeface="微软雅黑" panose="020B0503020204020204" pitchFamily="18" charset="-122"/>
              </a:rPr>
              <a:t>资料来源：深圳市统计局</a:t>
            </a:r>
          </a:p>
          <a:p>
            <a:pPr>
              <a:lnSpc>
                <a:spcPts val="900"/>
              </a:lnSpc>
              <a:tabLst>
                <a:tab pos="5702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461760" y="2185416"/>
            <a:ext cx="51815" cy="1505838"/>
          </a:xfrm>
          <a:custGeom>
            <a:avLst/>
            <a:gdLst>
              <a:gd name="connsiteX0" fmla="*/ 12953 w 51815"/>
              <a:gd name="connsiteY0" fmla="*/ 12954 h 1505838"/>
              <a:gd name="connsiteX1" fmla="*/ 12953 w 51815"/>
              <a:gd name="connsiteY1" fmla="*/ 1492885 h 1505838"/>
            </a:gdLst>
            <a:ahLst/>
            <a:cxnLst>
              <a:cxn ang="0">
                <a:pos x="connsiteX0" y="connsiteY0"/>
              </a:cxn>
              <a:cxn ang="1">
                <a:pos x="connsiteX1" y="connsiteY1"/>
              </a:cxn>
            </a:cxnLst>
            <a:rect l="l" t="t" r="r" b="b"/>
            <a:pathLst>
              <a:path w="51815" h="1505838">
                <a:moveTo>
                  <a:pt x="12953" y="12954"/>
                </a:moveTo>
                <a:lnTo>
                  <a:pt x="12953" y="1492885"/>
                </a:lnTo>
              </a:path>
            </a:pathLst>
          </a:custGeom>
          <a:ln w="25400">
            <a:solidFill>
              <a:srgbClr val="00B2D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2292095" y="2205227"/>
            <a:ext cx="51815" cy="1686940"/>
          </a:xfrm>
          <a:custGeom>
            <a:avLst/>
            <a:gdLst>
              <a:gd name="connsiteX0" fmla="*/ 12954 w 51815"/>
              <a:gd name="connsiteY0" fmla="*/ 12954 h 1686940"/>
              <a:gd name="connsiteX1" fmla="*/ 12954 w 51815"/>
              <a:gd name="connsiteY1" fmla="*/ 1673987 h 1686940"/>
            </a:gdLst>
            <a:ahLst/>
            <a:cxnLst>
              <a:cxn ang="0">
                <a:pos x="connsiteX0" y="connsiteY0"/>
              </a:cxn>
              <a:cxn ang="1">
                <a:pos x="connsiteX1" y="connsiteY1"/>
              </a:cxn>
            </a:cxnLst>
            <a:rect l="l" t="t" r="r" b="b"/>
            <a:pathLst>
              <a:path w="51815" h="1686940">
                <a:moveTo>
                  <a:pt x="12954" y="12954"/>
                </a:moveTo>
                <a:lnTo>
                  <a:pt x="12954" y="1673987"/>
                </a:lnTo>
              </a:path>
            </a:pathLst>
          </a:custGeom>
          <a:ln w="25400">
            <a:solidFill>
              <a:srgbClr val="BFD85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031748" y="4613148"/>
            <a:ext cx="51815" cy="1049667"/>
          </a:xfrm>
          <a:custGeom>
            <a:avLst/>
            <a:gdLst>
              <a:gd name="connsiteX0" fmla="*/ 12953 w 51815"/>
              <a:gd name="connsiteY0" fmla="*/ 12953 h 1049667"/>
              <a:gd name="connsiteX1" fmla="*/ 12953 w 51815"/>
              <a:gd name="connsiteY1" fmla="*/ 1036713 h 1049667"/>
            </a:gdLst>
            <a:ahLst/>
            <a:cxnLst>
              <a:cxn ang="0">
                <a:pos x="connsiteX0" y="connsiteY0"/>
              </a:cxn>
              <a:cxn ang="1">
                <a:pos x="connsiteX1" y="connsiteY1"/>
              </a:cxn>
            </a:cxnLst>
            <a:rect l="l" t="t" r="r" b="b"/>
            <a:pathLst>
              <a:path w="51815" h="1049667">
                <a:moveTo>
                  <a:pt x="12953" y="12953"/>
                </a:moveTo>
                <a:lnTo>
                  <a:pt x="12953" y="1036713"/>
                </a:lnTo>
              </a:path>
            </a:pathLst>
          </a:custGeom>
          <a:ln w="25400">
            <a:solidFill>
              <a:srgbClr val="B10069">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74700" y="2146300"/>
            <a:ext cx="1447800" cy="18288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977900" y="4597400"/>
            <a:ext cx="127000" cy="11303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2235200" y="2184400"/>
            <a:ext cx="139700" cy="17780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4445000" y="2146300"/>
            <a:ext cx="2095500" cy="16510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4394200" y="4127500"/>
            <a:ext cx="4229100" cy="2184400"/>
          </a:xfrm>
          <a:prstGeom prst="rect">
            <a:avLst/>
          </a:prstGeom>
          <a:noFill/>
        </p:spPr>
      </p:pic>
      <p:sp>
        <p:nvSpPr>
          <p:cNvPr id="14" name="TextBox 1"/>
          <p:cNvSpPr txBox="1"/>
          <p:nvPr/>
        </p:nvSpPr>
        <p:spPr>
          <a:xfrm>
            <a:off x="812800" y="76200"/>
            <a:ext cx="7962900" cy="1714500"/>
          </a:xfrm>
          <a:prstGeom prst="rect">
            <a:avLst/>
          </a:prstGeom>
          <a:noFill/>
        </p:spPr>
        <p:txBody>
          <a:bodyPr wrap="none" lIns="0" tIns="0" rIns="0" rtlCol="0">
            <a:spAutoFit/>
          </a:bodyPr>
          <a:lstStyle/>
          <a:p>
            <a:pPr>
              <a:lnSpc>
                <a:spcPts val="3600"/>
              </a:lnSpc>
              <a:tabLst>
                <a:tab pos="215900" algn="l"/>
                <a:tab pos="393700" algn="l"/>
                <a:tab pos="65532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2800"/>
              </a:lnSpc>
              <a:tabLst>
                <a:tab pos="215900" algn="l"/>
                <a:tab pos="393700" algn="l"/>
                <a:tab pos="65532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差异化的项目定位</a:t>
            </a:r>
          </a:p>
          <a:p>
            <a:pPr>
              <a:lnSpc>
                <a:spcPts val="1000"/>
              </a:lnSpc>
            </a:pPr>
            <a:endParaRPr lang="en-US" altLang="zh-CN" dirty="0"/>
          </a:p>
          <a:p>
            <a:pPr>
              <a:lnSpc>
                <a:spcPts val="2000"/>
              </a:lnSpc>
              <a:tabLst>
                <a:tab pos="215900" algn="l"/>
                <a:tab pos="393700" algn="l"/>
                <a:tab pos="65532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开发商三井不动产确立了</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Diversity”,”</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Hospitality”,”</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On</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the</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Green”</a:t>
            </a:r>
            <a:r>
              <a:rPr lang="en-US" altLang="zh-CN" sz="1200" dirty="0">
                <a:solidFill>
                  <a:srgbClr val="000000"/>
                </a:solidFill>
                <a:latin typeface="微软雅黑" panose="020B0503020204020204" pitchFamily="18" charset="-122"/>
                <a:cs typeface="微软雅黑" panose="020B0503020204020204" pitchFamily="18" charset="-122"/>
              </a:rPr>
              <a:t>这三个开发理念，提出了</a:t>
            </a:r>
          </a:p>
          <a:p>
            <a:pPr>
              <a:lnSpc>
                <a:spcPts val="2200"/>
              </a:lnSpc>
              <a:tabLst>
                <a:tab pos="215900" algn="l"/>
                <a:tab pos="393700" algn="l"/>
                <a:tab pos="6553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595" b="1" dirty="0">
                <a:solidFill>
                  <a:srgbClr val="000000"/>
                </a:solidFill>
                <a:latin typeface="微软雅黑" panose="020B0503020204020204" pitchFamily="18" charset="-122"/>
                <a:cs typeface="微软雅黑" panose="020B0503020204020204" pitchFamily="18" charset="-122"/>
              </a:rPr>
              <a:t>日本的价值</a:t>
            </a:r>
            <a:r>
              <a:rPr lang="en-US" altLang="zh-CN" sz="1200" dirty="0">
                <a:solidFill>
                  <a:srgbClr val="000000"/>
                </a:solidFill>
                <a:latin typeface="微软雅黑" panose="020B0503020204020204" pitchFamily="18" charset="-122"/>
                <a:cs typeface="微软雅黑" panose="020B0503020204020204" pitchFamily="18" charset="-122"/>
              </a:rPr>
              <a:t>”的开发愿景，当时日本正处于经济低谷，三井不动产希望东京中城的开发能够成为日</a:t>
            </a:r>
          </a:p>
          <a:p>
            <a:pPr>
              <a:lnSpc>
                <a:spcPts val="1700"/>
              </a:lnSpc>
              <a:tabLst>
                <a:tab pos="215900" algn="l"/>
                <a:tab pos="393700" algn="l"/>
                <a:tab pos="6553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本恢复元气的契机。</a:t>
            </a:r>
          </a:p>
        </p:txBody>
      </p:sp>
      <p:sp>
        <p:nvSpPr>
          <p:cNvPr id="15" name="TextBox 1"/>
          <p:cNvSpPr txBox="1"/>
          <p:nvPr/>
        </p:nvSpPr>
        <p:spPr>
          <a:xfrm>
            <a:off x="6565900" y="2260600"/>
            <a:ext cx="2133600" cy="1511300"/>
          </a:xfrm>
          <a:prstGeom prst="rect">
            <a:avLst/>
          </a:prstGeom>
          <a:noFill/>
        </p:spPr>
        <p:txBody>
          <a:bodyPr wrap="none" lIns="0" tIns="0" rIns="0" rtlCol="0">
            <a:spAutoFit/>
          </a:bodyPr>
          <a:lstStyle/>
          <a:p>
            <a:pPr>
              <a:lnSpc>
                <a:spcPts val="1500"/>
              </a:lnSpc>
            </a:pPr>
            <a:r>
              <a:rPr lang="en-US" altLang="zh-CN" sz="1200" b="1" dirty="0">
                <a:solidFill>
                  <a:srgbClr val="FF0000"/>
                </a:solidFill>
                <a:latin typeface="微软雅黑" panose="020B0503020204020204" pitchFamily="18" charset="-122"/>
                <a:cs typeface="微软雅黑" panose="020B0503020204020204" pitchFamily="18" charset="-122"/>
              </a:rPr>
              <a:t>热情好客</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FF0000"/>
                </a:solidFill>
                <a:latin typeface="微软雅黑" panose="020B0503020204020204" pitchFamily="18" charset="-122"/>
                <a:cs typeface="微软雅黑" panose="020B0503020204020204" pitchFamily="18" charset="-122"/>
              </a:rPr>
              <a:t>Hospitality</a:t>
            </a:r>
          </a:p>
          <a:p>
            <a:pPr>
              <a:lnSpc>
                <a:spcPts val="1700"/>
              </a:lnSpc>
            </a:pPr>
            <a:r>
              <a:rPr lang="en-US" altLang="zh-CN" sz="1200" b="1" dirty="0">
                <a:solidFill>
                  <a:srgbClr val="000000"/>
                </a:solidFill>
                <a:latin typeface="微软雅黑" panose="020B0503020204020204" pitchFamily="18" charset="-122"/>
                <a:cs typeface="微软雅黑" panose="020B0503020204020204" pitchFamily="18" charset="-122"/>
              </a:rPr>
              <a:t>继承日本传统精神，</a:t>
            </a:r>
          </a:p>
          <a:p>
            <a:pPr>
              <a:lnSpc>
                <a:spcPts val="1700"/>
              </a:lnSpc>
            </a:pPr>
            <a:r>
              <a:rPr lang="en-US" altLang="zh-CN" sz="1200" b="1" dirty="0">
                <a:solidFill>
                  <a:srgbClr val="000000"/>
                </a:solidFill>
                <a:latin typeface="微软雅黑" panose="020B0503020204020204" pitchFamily="18" charset="-122"/>
                <a:cs typeface="微软雅黑" panose="020B0503020204020204" pitchFamily="18" charset="-122"/>
              </a:rPr>
              <a:t>款待四方宾客的礼仪之邦</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以诚待人，是日本的传统美德。</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这里所有的工作人员都拥有良好</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的顾客服务意识，真正做到用心</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待客。</a:t>
            </a:r>
          </a:p>
        </p:txBody>
      </p:sp>
      <p:sp>
        <p:nvSpPr>
          <p:cNvPr id="16" name="TextBox 1"/>
          <p:cNvSpPr txBox="1"/>
          <p:nvPr/>
        </p:nvSpPr>
        <p:spPr>
          <a:xfrm>
            <a:off x="1016000" y="2374900"/>
            <a:ext cx="3200400" cy="4584700"/>
          </a:xfrm>
          <a:prstGeom prst="rect">
            <a:avLst/>
          </a:prstGeom>
          <a:noFill/>
        </p:spPr>
        <p:txBody>
          <a:bodyPr wrap="none" lIns="0" tIns="0" rIns="0" rtlCol="0">
            <a:spAutoFit/>
          </a:bodyPr>
          <a:lstStyle/>
          <a:p>
            <a:pPr>
              <a:lnSpc>
                <a:spcPts val="1500"/>
              </a:lnSpc>
              <a:tabLst>
                <a:tab pos="114300" algn="l"/>
                <a:tab pos="1384300" algn="l"/>
              </a:tabLst>
            </a:pPr>
            <a:r>
              <a:rPr lang="en-US" altLang="zh-CN" dirty="0"/>
              <a:t>		</a:t>
            </a:r>
            <a:r>
              <a:rPr lang="en-US" altLang="zh-CN" sz="1200" b="1" dirty="0">
                <a:solidFill>
                  <a:srgbClr val="376092"/>
                </a:solidFill>
                <a:latin typeface="微软雅黑" panose="020B0503020204020204" pitchFamily="18" charset="-122"/>
                <a:cs typeface="微软雅黑" panose="020B0503020204020204" pitchFamily="18" charset="-122"/>
              </a:rPr>
              <a:t>多元化</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376092"/>
                </a:solidFill>
                <a:latin typeface="微软雅黑" panose="020B0503020204020204" pitchFamily="18" charset="-122"/>
                <a:cs typeface="微软雅黑" panose="020B0503020204020204" pitchFamily="18" charset="-122"/>
              </a:rPr>
              <a:t>Diversity</a:t>
            </a:r>
          </a:p>
          <a:p>
            <a:pPr>
              <a:lnSpc>
                <a:spcPts val="1700"/>
              </a:lnSpc>
              <a:tabLst>
                <a:tab pos="114300" algn="l"/>
                <a:tab pos="1384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创造新价值与“融合城市机</a:t>
            </a:r>
          </a:p>
          <a:p>
            <a:pPr>
              <a:lnSpc>
                <a:spcPts val="1700"/>
              </a:lnSpc>
              <a:tabLst>
                <a:tab pos="114300" algn="l"/>
                <a:tab pos="1384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能”的构想</a:t>
            </a:r>
          </a:p>
          <a:p>
            <a:pPr>
              <a:lnSpc>
                <a:spcPts val="1700"/>
              </a:lnSpc>
              <a:tabLst>
                <a:tab pos="114300" algn="l"/>
                <a:tab pos="138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高端多元化的商店、写字</a:t>
            </a:r>
          </a:p>
          <a:p>
            <a:pPr>
              <a:lnSpc>
                <a:spcPts val="1700"/>
              </a:lnSpc>
              <a:tabLst>
                <a:tab pos="114300" algn="l"/>
                <a:tab pos="138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楼、住宅、酒店、绿地、美</a:t>
            </a:r>
          </a:p>
          <a:p>
            <a:pPr>
              <a:lnSpc>
                <a:spcPts val="1700"/>
              </a:lnSpc>
              <a:tabLst>
                <a:tab pos="114300" algn="l"/>
                <a:tab pos="138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术馆，及相关艺术设施等，</a:t>
            </a:r>
          </a:p>
          <a:p>
            <a:pPr>
              <a:lnSpc>
                <a:spcPts val="1700"/>
              </a:lnSpc>
              <a:tabLst>
                <a:tab pos="114300" algn="l"/>
                <a:tab pos="138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各个设施间相辅相成，更美</a:t>
            </a:r>
          </a:p>
          <a:p>
            <a:pPr>
              <a:lnSpc>
                <a:spcPts val="1700"/>
              </a:lnSpc>
              <a:tabLst>
                <a:tab pos="114300" algn="l"/>
                <a:tab pos="138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好地体现出其协作效应。</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14300" algn="l"/>
                <a:tab pos="1384300" algn="l"/>
              </a:tabLst>
            </a:pPr>
            <a:r>
              <a:rPr lang="en-US" altLang="zh-CN" dirty="0"/>
              <a:t>	</a:t>
            </a:r>
            <a:r>
              <a:rPr lang="en-US" altLang="zh-CN" sz="1200" b="1" dirty="0">
                <a:solidFill>
                  <a:srgbClr val="4F6228"/>
                </a:solidFill>
                <a:latin typeface="微软雅黑" panose="020B0503020204020204" pitchFamily="18" charset="-122"/>
                <a:cs typeface="微软雅黑" panose="020B0503020204020204" pitchFamily="18" charset="-122"/>
              </a:rPr>
              <a:t>徜徉在绿色中</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4F6228"/>
                </a:solidFill>
                <a:latin typeface="微软雅黑" panose="020B0503020204020204" pitchFamily="18" charset="-122"/>
                <a:cs typeface="微软雅黑" panose="020B0503020204020204" pitchFamily="18" charset="-122"/>
              </a:rPr>
              <a:t>On</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4F6228"/>
                </a:solidFill>
                <a:latin typeface="微软雅黑" panose="020B0503020204020204" pitchFamily="18" charset="-122"/>
                <a:cs typeface="微软雅黑" panose="020B0503020204020204" pitchFamily="18" charset="-122"/>
              </a:rPr>
              <a:t>the</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4F6228"/>
                </a:solidFill>
                <a:latin typeface="微软雅黑" panose="020B0503020204020204" pitchFamily="18" charset="-122"/>
                <a:cs typeface="微软雅黑" panose="020B0503020204020204" pitchFamily="18" charset="-122"/>
              </a:rPr>
              <a:t>Green</a:t>
            </a:r>
          </a:p>
          <a:p>
            <a:pPr>
              <a:lnSpc>
                <a:spcPts val="1700"/>
              </a:lnSpc>
              <a:tabLst>
                <a:tab pos="114300" algn="l"/>
                <a:tab pos="1384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给城市和人们带来开放感和活力的自然环境</a:t>
            </a:r>
          </a:p>
          <a:p>
            <a:pPr>
              <a:lnSpc>
                <a:spcPts val="1700"/>
              </a:lnSpc>
              <a:tabLst>
                <a:tab pos="114300" algn="l"/>
                <a:tab pos="138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这里的巨大魅力更在于约4公顷的绿色开放空</a:t>
            </a:r>
          </a:p>
          <a:p>
            <a:pPr>
              <a:lnSpc>
                <a:spcPts val="1700"/>
              </a:lnSpc>
              <a:tabLst>
                <a:tab pos="114300" algn="l"/>
                <a:tab pos="1384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间。身处其中，让消费者忘却都市的纷扰。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114300" algn="l"/>
                <a:tab pos="1384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159</a:t>
            </a: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547871" y="1394460"/>
            <a:ext cx="1501140" cy="262127"/>
          </a:xfrm>
          <a:custGeom>
            <a:avLst/>
            <a:gdLst>
              <a:gd name="connsiteX0" fmla="*/ 0 w 1501140"/>
              <a:gd name="connsiteY0" fmla="*/ 262127 h 262127"/>
              <a:gd name="connsiteX1" fmla="*/ 1501140 w 1501140"/>
              <a:gd name="connsiteY1" fmla="*/ 262127 h 262127"/>
              <a:gd name="connsiteX2" fmla="*/ 1501140 w 1501140"/>
              <a:gd name="connsiteY2" fmla="*/ 0 h 262127"/>
              <a:gd name="connsiteX3" fmla="*/ 0 w 1501140"/>
              <a:gd name="connsiteY3" fmla="*/ 0 h 262127"/>
              <a:gd name="connsiteX4" fmla="*/ 0 w 1501140"/>
              <a:gd name="connsiteY4" fmla="*/ 262127 h 262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01140" h="262127">
                <a:moveTo>
                  <a:pt x="0" y="262127"/>
                </a:moveTo>
                <a:lnTo>
                  <a:pt x="1501140" y="262127"/>
                </a:lnTo>
                <a:lnTo>
                  <a:pt x="1501140" y="0"/>
                </a:lnTo>
                <a:lnTo>
                  <a:pt x="0" y="0"/>
                </a:lnTo>
                <a:lnTo>
                  <a:pt x="0" y="262127"/>
                </a:lnTo>
              </a:path>
            </a:pathLst>
          </a:custGeom>
          <a:solidFill>
            <a:srgbClr val="FF5BB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541521" y="1388110"/>
            <a:ext cx="1513840" cy="274827"/>
          </a:xfrm>
          <a:custGeom>
            <a:avLst/>
            <a:gdLst>
              <a:gd name="connsiteX0" fmla="*/ 6350 w 1513840"/>
              <a:gd name="connsiteY0" fmla="*/ 268477 h 274827"/>
              <a:gd name="connsiteX1" fmla="*/ 1507490 w 1513840"/>
              <a:gd name="connsiteY1" fmla="*/ 268477 h 274827"/>
              <a:gd name="connsiteX2" fmla="*/ 1507490 w 1513840"/>
              <a:gd name="connsiteY2" fmla="*/ 6350 h 274827"/>
              <a:gd name="connsiteX3" fmla="*/ 6350 w 1513840"/>
              <a:gd name="connsiteY3" fmla="*/ 6350 h 274827"/>
              <a:gd name="connsiteX4" fmla="*/ 6350 w 1513840"/>
              <a:gd name="connsiteY4" fmla="*/ 268477 h 2748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3840" h="274827">
                <a:moveTo>
                  <a:pt x="6350" y="268477"/>
                </a:moveTo>
                <a:lnTo>
                  <a:pt x="1507490" y="268477"/>
                </a:lnTo>
                <a:lnTo>
                  <a:pt x="1507490" y="6350"/>
                </a:lnTo>
                <a:lnTo>
                  <a:pt x="6350" y="6350"/>
                </a:lnTo>
                <a:lnTo>
                  <a:pt x="6350" y="268477"/>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547871" y="1671827"/>
            <a:ext cx="1638300" cy="260604"/>
          </a:xfrm>
          <a:custGeom>
            <a:avLst/>
            <a:gdLst>
              <a:gd name="connsiteX0" fmla="*/ 0 w 1638300"/>
              <a:gd name="connsiteY0" fmla="*/ 260604 h 260604"/>
              <a:gd name="connsiteX1" fmla="*/ 1638300 w 1638300"/>
              <a:gd name="connsiteY1" fmla="*/ 260604 h 260604"/>
              <a:gd name="connsiteX2" fmla="*/ 1638300 w 1638300"/>
              <a:gd name="connsiteY2" fmla="*/ 0 h 260604"/>
              <a:gd name="connsiteX3" fmla="*/ 0 w 1638300"/>
              <a:gd name="connsiteY3" fmla="*/ 0 h 260604"/>
              <a:gd name="connsiteX4" fmla="*/ 0 w 1638300"/>
              <a:gd name="connsiteY4" fmla="*/ 260604 h 2606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38300" h="260604">
                <a:moveTo>
                  <a:pt x="0" y="260604"/>
                </a:moveTo>
                <a:lnTo>
                  <a:pt x="1638300" y="260604"/>
                </a:lnTo>
                <a:lnTo>
                  <a:pt x="1638300" y="0"/>
                </a:lnTo>
                <a:lnTo>
                  <a:pt x="0" y="0"/>
                </a:lnTo>
                <a:lnTo>
                  <a:pt x="0" y="260604"/>
                </a:lnTo>
              </a:path>
            </a:pathLst>
          </a:custGeom>
          <a:solidFill>
            <a:srgbClr val="FF5BB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541521" y="1665477"/>
            <a:ext cx="1651000" cy="273304"/>
          </a:xfrm>
          <a:custGeom>
            <a:avLst/>
            <a:gdLst>
              <a:gd name="connsiteX0" fmla="*/ 6350 w 1651000"/>
              <a:gd name="connsiteY0" fmla="*/ 266954 h 273304"/>
              <a:gd name="connsiteX1" fmla="*/ 1644650 w 1651000"/>
              <a:gd name="connsiteY1" fmla="*/ 266954 h 273304"/>
              <a:gd name="connsiteX2" fmla="*/ 1644650 w 1651000"/>
              <a:gd name="connsiteY2" fmla="*/ 6350 h 273304"/>
              <a:gd name="connsiteX3" fmla="*/ 6350 w 1651000"/>
              <a:gd name="connsiteY3" fmla="*/ 6350 h 273304"/>
              <a:gd name="connsiteX4" fmla="*/ 6350 w 1651000"/>
              <a:gd name="connsiteY4" fmla="*/ 266954 h 2733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51000" h="273304">
                <a:moveTo>
                  <a:pt x="6350" y="266954"/>
                </a:moveTo>
                <a:lnTo>
                  <a:pt x="1644650" y="266954"/>
                </a:lnTo>
                <a:lnTo>
                  <a:pt x="1644650" y="6350"/>
                </a:lnTo>
                <a:lnTo>
                  <a:pt x="6350" y="6350"/>
                </a:lnTo>
                <a:lnTo>
                  <a:pt x="6350" y="26695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547871" y="1104900"/>
            <a:ext cx="1501140" cy="260604"/>
          </a:xfrm>
          <a:custGeom>
            <a:avLst/>
            <a:gdLst>
              <a:gd name="connsiteX0" fmla="*/ 0 w 1501140"/>
              <a:gd name="connsiteY0" fmla="*/ 260603 h 260604"/>
              <a:gd name="connsiteX1" fmla="*/ 1501140 w 1501140"/>
              <a:gd name="connsiteY1" fmla="*/ 260603 h 260604"/>
              <a:gd name="connsiteX2" fmla="*/ 1501140 w 1501140"/>
              <a:gd name="connsiteY2" fmla="*/ 0 h 260604"/>
              <a:gd name="connsiteX3" fmla="*/ 0 w 1501140"/>
              <a:gd name="connsiteY3" fmla="*/ 0 h 260604"/>
              <a:gd name="connsiteX4" fmla="*/ 0 w 1501140"/>
              <a:gd name="connsiteY4" fmla="*/ 260603 h 2606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01140" h="260604">
                <a:moveTo>
                  <a:pt x="0" y="260603"/>
                </a:moveTo>
                <a:lnTo>
                  <a:pt x="1501140" y="260603"/>
                </a:lnTo>
                <a:lnTo>
                  <a:pt x="1501140" y="0"/>
                </a:lnTo>
                <a:lnTo>
                  <a:pt x="0" y="0"/>
                </a:lnTo>
                <a:lnTo>
                  <a:pt x="0" y="260603"/>
                </a:lnTo>
              </a:path>
            </a:pathLst>
          </a:custGeom>
          <a:solidFill>
            <a:srgbClr val="FFC8E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541521" y="1098550"/>
            <a:ext cx="1513840" cy="273304"/>
          </a:xfrm>
          <a:custGeom>
            <a:avLst/>
            <a:gdLst>
              <a:gd name="connsiteX0" fmla="*/ 6350 w 1513840"/>
              <a:gd name="connsiteY0" fmla="*/ 266953 h 273304"/>
              <a:gd name="connsiteX1" fmla="*/ 1507490 w 1513840"/>
              <a:gd name="connsiteY1" fmla="*/ 266953 h 273304"/>
              <a:gd name="connsiteX2" fmla="*/ 1507490 w 1513840"/>
              <a:gd name="connsiteY2" fmla="*/ 6350 h 273304"/>
              <a:gd name="connsiteX3" fmla="*/ 6350 w 1513840"/>
              <a:gd name="connsiteY3" fmla="*/ 6350 h 273304"/>
              <a:gd name="connsiteX4" fmla="*/ 6350 w 1513840"/>
              <a:gd name="connsiteY4" fmla="*/ 266953 h 2733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3840" h="273304">
                <a:moveTo>
                  <a:pt x="6350" y="266953"/>
                </a:moveTo>
                <a:lnTo>
                  <a:pt x="1507490" y="266953"/>
                </a:lnTo>
                <a:lnTo>
                  <a:pt x="1507490" y="6350"/>
                </a:lnTo>
                <a:lnTo>
                  <a:pt x="6350" y="6350"/>
                </a:lnTo>
                <a:lnTo>
                  <a:pt x="6350" y="266953"/>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547871" y="2238755"/>
            <a:ext cx="982980" cy="262127"/>
          </a:xfrm>
          <a:custGeom>
            <a:avLst/>
            <a:gdLst>
              <a:gd name="connsiteX0" fmla="*/ 0 w 982980"/>
              <a:gd name="connsiteY0" fmla="*/ 262127 h 262127"/>
              <a:gd name="connsiteX1" fmla="*/ 982980 w 982980"/>
              <a:gd name="connsiteY1" fmla="*/ 262127 h 262127"/>
              <a:gd name="connsiteX2" fmla="*/ 982980 w 982980"/>
              <a:gd name="connsiteY2" fmla="*/ 0 h 262127"/>
              <a:gd name="connsiteX3" fmla="*/ 0 w 982980"/>
              <a:gd name="connsiteY3" fmla="*/ 0 h 262127"/>
              <a:gd name="connsiteX4" fmla="*/ 0 w 982980"/>
              <a:gd name="connsiteY4" fmla="*/ 262127 h 262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82980" h="262127">
                <a:moveTo>
                  <a:pt x="0" y="262127"/>
                </a:moveTo>
                <a:lnTo>
                  <a:pt x="982980" y="262127"/>
                </a:lnTo>
                <a:lnTo>
                  <a:pt x="982980" y="0"/>
                </a:lnTo>
                <a:lnTo>
                  <a:pt x="0" y="0"/>
                </a:lnTo>
                <a:lnTo>
                  <a:pt x="0" y="262127"/>
                </a:lnTo>
              </a:path>
            </a:pathLst>
          </a:custGeom>
          <a:solidFill>
            <a:srgbClr val="FF5BB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541521" y="2232405"/>
            <a:ext cx="995680" cy="274827"/>
          </a:xfrm>
          <a:custGeom>
            <a:avLst/>
            <a:gdLst>
              <a:gd name="connsiteX0" fmla="*/ 6350 w 995680"/>
              <a:gd name="connsiteY0" fmla="*/ 268477 h 274827"/>
              <a:gd name="connsiteX1" fmla="*/ 989330 w 995680"/>
              <a:gd name="connsiteY1" fmla="*/ 268477 h 274827"/>
              <a:gd name="connsiteX2" fmla="*/ 989330 w 995680"/>
              <a:gd name="connsiteY2" fmla="*/ 6350 h 274827"/>
              <a:gd name="connsiteX3" fmla="*/ 6350 w 995680"/>
              <a:gd name="connsiteY3" fmla="*/ 6350 h 274827"/>
              <a:gd name="connsiteX4" fmla="*/ 6350 w 995680"/>
              <a:gd name="connsiteY4" fmla="*/ 268477 h 2748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95680" h="274827">
                <a:moveTo>
                  <a:pt x="6350" y="268477"/>
                </a:moveTo>
                <a:lnTo>
                  <a:pt x="989330" y="268477"/>
                </a:lnTo>
                <a:lnTo>
                  <a:pt x="989330" y="6350"/>
                </a:lnTo>
                <a:lnTo>
                  <a:pt x="6350" y="6350"/>
                </a:lnTo>
                <a:lnTo>
                  <a:pt x="6350" y="268477"/>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547871" y="1962911"/>
            <a:ext cx="1624584" cy="260604"/>
          </a:xfrm>
          <a:custGeom>
            <a:avLst/>
            <a:gdLst>
              <a:gd name="connsiteX0" fmla="*/ 0 w 1624584"/>
              <a:gd name="connsiteY0" fmla="*/ 260604 h 260604"/>
              <a:gd name="connsiteX1" fmla="*/ 1624584 w 1624584"/>
              <a:gd name="connsiteY1" fmla="*/ 260604 h 260604"/>
              <a:gd name="connsiteX2" fmla="*/ 1624584 w 1624584"/>
              <a:gd name="connsiteY2" fmla="*/ 0 h 260604"/>
              <a:gd name="connsiteX3" fmla="*/ 0 w 1624584"/>
              <a:gd name="connsiteY3" fmla="*/ 0 h 260604"/>
              <a:gd name="connsiteX4" fmla="*/ 0 w 1624584"/>
              <a:gd name="connsiteY4" fmla="*/ 260604 h 2606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24584" h="260604">
                <a:moveTo>
                  <a:pt x="0" y="260604"/>
                </a:moveTo>
                <a:lnTo>
                  <a:pt x="1624584" y="260604"/>
                </a:lnTo>
                <a:lnTo>
                  <a:pt x="1624584" y="0"/>
                </a:lnTo>
                <a:lnTo>
                  <a:pt x="0" y="0"/>
                </a:lnTo>
                <a:lnTo>
                  <a:pt x="0" y="260604"/>
                </a:lnTo>
              </a:path>
            </a:pathLst>
          </a:custGeom>
          <a:solidFill>
            <a:srgbClr val="FF5BB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541521" y="1956561"/>
            <a:ext cx="1637284" cy="273304"/>
          </a:xfrm>
          <a:custGeom>
            <a:avLst/>
            <a:gdLst>
              <a:gd name="connsiteX0" fmla="*/ 6350 w 1637284"/>
              <a:gd name="connsiteY0" fmla="*/ 266954 h 273304"/>
              <a:gd name="connsiteX1" fmla="*/ 1630934 w 1637284"/>
              <a:gd name="connsiteY1" fmla="*/ 266954 h 273304"/>
              <a:gd name="connsiteX2" fmla="*/ 1630934 w 1637284"/>
              <a:gd name="connsiteY2" fmla="*/ 6350 h 273304"/>
              <a:gd name="connsiteX3" fmla="*/ 6350 w 1637284"/>
              <a:gd name="connsiteY3" fmla="*/ 6350 h 273304"/>
              <a:gd name="connsiteX4" fmla="*/ 6350 w 1637284"/>
              <a:gd name="connsiteY4" fmla="*/ 266954 h 2733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37284" h="273304">
                <a:moveTo>
                  <a:pt x="6350" y="266954"/>
                </a:moveTo>
                <a:lnTo>
                  <a:pt x="1630934" y="266954"/>
                </a:lnTo>
                <a:lnTo>
                  <a:pt x="1630934" y="6350"/>
                </a:lnTo>
                <a:lnTo>
                  <a:pt x="6350" y="6350"/>
                </a:lnTo>
                <a:lnTo>
                  <a:pt x="6350" y="26695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3547871" y="2497835"/>
            <a:ext cx="1296924" cy="262128"/>
          </a:xfrm>
          <a:custGeom>
            <a:avLst/>
            <a:gdLst>
              <a:gd name="connsiteX0" fmla="*/ 0 w 1296924"/>
              <a:gd name="connsiteY0" fmla="*/ 262128 h 262128"/>
              <a:gd name="connsiteX1" fmla="*/ 1296924 w 1296924"/>
              <a:gd name="connsiteY1" fmla="*/ 262128 h 262128"/>
              <a:gd name="connsiteX2" fmla="*/ 1296924 w 1296924"/>
              <a:gd name="connsiteY2" fmla="*/ 0 h 262128"/>
              <a:gd name="connsiteX3" fmla="*/ 0 w 1296924"/>
              <a:gd name="connsiteY3" fmla="*/ 0 h 262128"/>
              <a:gd name="connsiteX4" fmla="*/ 0 w 1296924"/>
              <a:gd name="connsiteY4" fmla="*/ 262128 h 262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6924" h="262128">
                <a:moveTo>
                  <a:pt x="0" y="262128"/>
                </a:moveTo>
                <a:lnTo>
                  <a:pt x="1296924" y="262128"/>
                </a:lnTo>
                <a:lnTo>
                  <a:pt x="1296924" y="0"/>
                </a:lnTo>
                <a:lnTo>
                  <a:pt x="0" y="0"/>
                </a:lnTo>
                <a:lnTo>
                  <a:pt x="0" y="262128"/>
                </a:lnTo>
              </a:path>
            </a:pathLst>
          </a:custGeom>
          <a:solidFill>
            <a:srgbClr val="FF5BB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541521" y="2491485"/>
            <a:ext cx="1309624" cy="274828"/>
          </a:xfrm>
          <a:custGeom>
            <a:avLst/>
            <a:gdLst>
              <a:gd name="connsiteX0" fmla="*/ 6350 w 1309624"/>
              <a:gd name="connsiteY0" fmla="*/ 268478 h 274828"/>
              <a:gd name="connsiteX1" fmla="*/ 1303274 w 1309624"/>
              <a:gd name="connsiteY1" fmla="*/ 268478 h 274828"/>
              <a:gd name="connsiteX2" fmla="*/ 1303274 w 1309624"/>
              <a:gd name="connsiteY2" fmla="*/ 6350 h 274828"/>
              <a:gd name="connsiteX3" fmla="*/ 6350 w 1309624"/>
              <a:gd name="connsiteY3" fmla="*/ 6350 h 274828"/>
              <a:gd name="connsiteX4" fmla="*/ 6350 w 1309624"/>
              <a:gd name="connsiteY4" fmla="*/ 268478 h 2748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09624" h="274828">
                <a:moveTo>
                  <a:pt x="6350" y="268478"/>
                </a:moveTo>
                <a:lnTo>
                  <a:pt x="1303274" y="268478"/>
                </a:lnTo>
                <a:lnTo>
                  <a:pt x="1303274" y="6350"/>
                </a:lnTo>
                <a:lnTo>
                  <a:pt x="6350" y="6350"/>
                </a:lnTo>
                <a:lnTo>
                  <a:pt x="6350" y="268478"/>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547871" y="2756916"/>
            <a:ext cx="1024128" cy="262127"/>
          </a:xfrm>
          <a:custGeom>
            <a:avLst/>
            <a:gdLst>
              <a:gd name="connsiteX0" fmla="*/ 0 w 1024128"/>
              <a:gd name="connsiteY0" fmla="*/ 262127 h 262127"/>
              <a:gd name="connsiteX1" fmla="*/ 1024128 w 1024128"/>
              <a:gd name="connsiteY1" fmla="*/ 262127 h 262127"/>
              <a:gd name="connsiteX2" fmla="*/ 1024128 w 1024128"/>
              <a:gd name="connsiteY2" fmla="*/ 0 h 262127"/>
              <a:gd name="connsiteX3" fmla="*/ 0 w 1024128"/>
              <a:gd name="connsiteY3" fmla="*/ 0 h 262127"/>
              <a:gd name="connsiteX4" fmla="*/ 0 w 1024128"/>
              <a:gd name="connsiteY4" fmla="*/ 262127 h 262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4128" h="262127">
                <a:moveTo>
                  <a:pt x="0" y="262127"/>
                </a:moveTo>
                <a:lnTo>
                  <a:pt x="1024128" y="262127"/>
                </a:lnTo>
                <a:lnTo>
                  <a:pt x="1024128" y="0"/>
                </a:lnTo>
                <a:lnTo>
                  <a:pt x="0" y="0"/>
                </a:lnTo>
                <a:lnTo>
                  <a:pt x="0" y="262127"/>
                </a:lnTo>
              </a:path>
            </a:pathLst>
          </a:custGeom>
          <a:solidFill>
            <a:srgbClr val="FFC8E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541521" y="2750566"/>
            <a:ext cx="1036828" cy="274827"/>
          </a:xfrm>
          <a:custGeom>
            <a:avLst/>
            <a:gdLst>
              <a:gd name="connsiteX0" fmla="*/ 6350 w 1036828"/>
              <a:gd name="connsiteY0" fmla="*/ 268477 h 274827"/>
              <a:gd name="connsiteX1" fmla="*/ 1030478 w 1036828"/>
              <a:gd name="connsiteY1" fmla="*/ 268477 h 274827"/>
              <a:gd name="connsiteX2" fmla="*/ 1030478 w 1036828"/>
              <a:gd name="connsiteY2" fmla="*/ 6350 h 274827"/>
              <a:gd name="connsiteX3" fmla="*/ 6350 w 1036828"/>
              <a:gd name="connsiteY3" fmla="*/ 6350 h 274827"/>
              <a:gd name="connsiteX4" fmla="*/ 6350 w 1036828"/>
              <a:gd name="connsiteY4" fmla="*/ 268477 h 2748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36828" h="274827">
                <a:moveTo>
                  <a:pt x="6350" y="268477"/>
                </a:moveTo>
                <a:lnTo>
                  <a:pt x="1030478" y="268477"/>
                </a:lnTo>
                <a:lnTo>
                  <a:pt x="1030478" y="6350"/>
                </a:lnTo>
                <a:lnTo>
                  <a:pt x="6350" y="6350"/>
                </a:lnTo>
                <a:lnTo>
                  <a:pt x="6350" y="268477"/>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3547871" y="3046476"/>
            <a:ext cx="1351788" cy="262128"/>
          </a:xfrm>
          <a:custGeom>
            <a:avLst/>
            <a:gdLst>
              <a:gd name="connsiteX0" fmla="*/ 0 w 1351788"/>
              <a:gd name="connsiteY0" fmla="*/ 262127 h 262128"/>
              <a:gd name="connsiteX1" fmla="*/ 1351788 w 1351788"/>
              <a:gd name="connsiteY1" fmla="*/ 262127 h 262128"/>
              <a:gd name="connsiteX2" fmla="*/ 1351788 w 1351788"/>
              <a:gd name="connsiteY2" fmla="*/ 0 h 262128"/>
              <a:gd name="connsiteX3" fmla="*/ 0 w 1351788"/>
              <a:gd name="connsiteY3" fmla="*/ 0 h 262128"/>
              <a:gd name="connsiteX4" fmla="*/ 0 w 1351788"/>
              <a:gd name="connsiteY4" fmla="*/ 262127 h 262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1788" h="262128">
                <a:moveTo>
                  <a:pt x="0" y="262127"/>
                </a:moveTo>
                <a:lnTo>
                  <a:pt x="1351788" y="262127"/>
                </a:lnTo>
                <a:lnTo>
                  <a:pt x="1351788" y="0"/>
                </a:lnTo>
                <a:lnTo>
                  <a:pt x="0" y="0"/>
                </a:lnTo>
                <a:lnTo>
                  <a:pt x="0" y="262127"/>
                </a:lnTo>
              </a:path>
            </a:pathLst>
          </a:custGeom>
          <a:solidFill>
            <a:srgbClr val="FFC8E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3541521" y="3040126"/>
            <a:ext cx="1364488" cy="274828"/>
          </a:xfrm>
          <a:custGeom>
            <a:avLst/>
            <a:gdLst>
              <a:gd name="connsiteX0" fmla="*/ 6350 w 1364488"/>
              <a:gd name="connsiteY0" fmla="*/ 268477 h 274828"/>
              <a:gd name="connsiteX1" fmla="*/ 1358138 w 1364488"/>
              <a:gd name="connsiteY1" fmla="*/ 268477 h 274828"/>
              <a:gd name="connsiteX2" fmla="*/ 1358138 w 1364488"/>
              <a:gd name="connsiteY2" fmla="*/ 6350 h 274828"/>
              <a:gd name="connsiteX3" fmla="*/ 6350 w 1364488"/>
              <a:gd name="connsiteY3" fmla="*/ 6350 h 274828"/>
              <a:gd name="connsiteX4" fmla="*/ 6350 w 1364488"/>
              <a:gd name="connsiteY4" fmla="*/ 268477 h 2748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64488" h="274828">
                <a:moveTo>
                  <a:pt x="6350" y="268477"/>
                </a:moveTo>
                <a:lnTo>
                  <a:pt x="1358138" y="268477"/>
                </a:lnTo>
                <a:lnTo>
                  <a:pt x="1358138" y="6350"/>
                </a:lnTo>
                <a:lnTo>
                  <a:pt x="6350" y="6350"/>
                </a:lnTo>
                <a:lnTo>
                  <a:pt x="6350" y="268477"/>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3547871" y="3361944"/>
            <a:ext cx="2279904" cy="262127"/>
          </a:xfrm>
          <a:custGeom>
            <a:avLst/>
            <a:gdLst>
              <a:gd name="connsiteX0" fmla="*/ 0 w 2279904"/>
              <a:gd name="connsiteY0" fmla="*/ 262127 h 262127"/>
              <a:gd name="connsiteX1" fmla="*/ 2279904 w 2279904"/>
              <a:gd name="connsiteY1" fmla="*/ 262127 h 262127"/>
              <a:gd name="connsiteX2" fmla="*/ 2279904 w 2279904"/>
              <a:gd name="connsiteY2" fmla="*/ 0 h 262127"/>
              <a:gd name="connsiteX3" fmla="*/ 0 w 2279904"/>
              <a:gd name="connsiteY3" fmla="*/ 0 h 262127"/>
              <a:gd name="connsiteX4" fmla="*/ 0 w 2279904"/>
              <a:gd name="connsiteY4" fmla="*/ 262127 h 262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79904" h="262127">
                <a:moveTo>
                  <a:pt x="0" y="262127"/>
                </a:moveTo>
                <a:lnTo>
                  <a:pt x="2279904" y="262127"/>
                </a:lnTo>
                <a:lnTo>
                  <a:pt x="2279904" y="0"/>
                </a:lnTo>
                <a:lnTo>
                  <a:pt x="0" y="0"/>
                </a:lnTo>
                <a:lnTo>
                  <a:pt x="0" y="262127"/>
                </a:lnTo>
              </a:path>
            </a:pathLst>
          </a:custGeom>
          <a:solidFill>
            <a:srgbClr val="FF5BB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3541521" y="3355594"/>
            <a:ext cx="2292604" cy="274827"/>
          </a:xfrm>
          <a:custGeom>
            <a:avLst/>
            <a:gdLst>
              <a:gd name="connsiteX0" fmla="*/ 6350 w 2292604"/>
              <a:gd name="connsiteY0" fmla="*/ 268477 h 274827"/>
              <a:gd name="connsiteX1" fmla="*/ 2286254 w 2292604"/>
              <a:gd name="connsiteY1" fmla="*/ 268477 h 274827"/>
              <a:gd name="connsiteX2" fmla="*/ 2286254 w 2292604"/>
              <a:gd name="connsiteY2" fmla="*/ 6350 h 274827"/>
              <a:gd name="connsiteX3" fmla="*/ 6350 w 2292604"/>
              <a:gd name="connsiteY3" fmla="*/ 6350 h 274827"/>
              <a:gd name="connsiteX4" fmla="*/ 6350 w 2292604"/>
              <a:gd name="connsiteY4" fmla="*/ 268477 h 2748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92604" h="274827">
                <a:moveTo>
                  <a:pt x="6350" y="268477"/>
                </a:moveTo>
                <a:lnTo>
                  <a:pt x="2286254" y="268477"/>
                </a:lnTo>
                <a:lnTo>
                  <a:pt x="2286254" y="6350"/>
                </a:lnTo>
                <a:lnTo>
                  <a:pt x="6350" y="6350"/>
                </a:lnTo>
                <a:lnTo>
                  <a:pt x="6350" y="268477"/>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2186685" y="1252474"/>
            <a:ext cx="1367027" cy="21844"/>
          </a:xfrm>
          <a:custGeom>
            <a:avLst/>
            <a:gdLst>
              <a:gd name="connsiteX0" fmla="*/ 6350 w 1367027"/>
              <a:gd name="connsiteY0" fmla="*/ 6350 h 21844"/>
              <a:gd name="connsiteX1" fmla="*/ 1360678 w 1367027"/>
              <a:gd name="connsiteY1" fmla="*/ 6350 h 21844"/>
            </a:gdLst>
            <a:ahLst/>
            <a:cxnLst>
              <a:cxn ang="0">
                <a:pos x="connsiteX0" y="connsiteY0"/>
              </a:cxn>
              <a:cxn ang="1">
                <a:pos x="connsiteX1" y="connsiteY1"/>
              </a:cxn>
            </a:cxnLst>
            <a:rect l="l" t="t" r="r" b="b"/>
            <a:pathLst>
              <a:path w="1367027" h="21844">
                <a:moveTo>
                  <a:pt x="6350" y="6350"/>
                </a:moveTo>
                <a:lnTo>
                  <a:pt x="1360678" y="6350"/>
                </a:lnTo>
              </a:path>
            </a:pathLst>
          </a:custGeom>
          <a:ln w="12700">
            <a:solidFill>
              <a:srgbClr val="FFC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1041400"/>
            <a:ext cx="2425700" cy="2692400"/>
          </a:xfrm>
          <a:prstGeom prst="rect">
            <a:avLst/>
          </a:prstGeom>
          <a:noFill/>
        </p:spPr>
      </p:pic>
      <p:pic>
        <p:nvPicPr>
          <p:cNvPr id="26" name="Picture 3"/>
          <p:cNvPicPr>
            <a:picLocks noChangeAspect="1" noChangeArrowheads="1"/>
          </p:cNvPicPr>
          <p:nvPr/>
        </p:nvPicPr>
        <p:blipFill>
          <a:blip r:embed="rId3"/>
          <a:srcRect/>
          <a:stretch>
            <a:fillRect/>
          </a:stretch>
        </p:blipFill>
        <p:spPr bwMode="auto">
          <a:xfrm>
            <a:off x="1028700" y="3810000"/>
            <a:ext cx="3987800" cy="2857500"/>
          </a:xfrm>
          <a:prstGeom prst="rect">
            <a:avLst/>
          </a:prstGeom>
          <a:noFill/>
        </p:spPr>
      </p:pic>
      <p:sp>
        <p:nvSpPr>
          <p:cNvPr id="27" name="TextBox 1"/>
          <p:cNvSpPr txBox="1"/>
          <p:nvPr/>
        </p:nvSpPr>
        <p:spPr>
          <a:xfrm>
            <a:off x="3632200" y="1422400"/>
            <a:ext cx="12446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Tower：酒店+办公</a:t>
            </a:r>
          </a:p>
        </p:txBody>
      </p:sp>
      <p:sp>
        <p:nvSpPr>
          <p:cNvPr id="28" name="TextBox 1"/>
          <p:cNvSpPr txBox="1"/>
          <p:nvPr/>
        </p:nvSpPr>
        <p:spPr>
          <a:xfrm>
            <a:off x="3632200" y="1727200"/>
            <a:ext cx="1435100" cy="7493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Parkside：酒店式公寓</a:t>
            </a:r>
          </a:p>
          <a:p>
            <a:pPr>
              <a:lnSpc>
                <a:spcPts val="2200"/>
              </a:lnSpc>
            </a:pPr>
            <a:r>
              <a:rPr lang="en-US" altLang="zh-CN" sz="1105" b="1" dirty="0">
                <a:solidFill>
                  <a:srgbClr val="000000"/>
                </a:solidFill>
                <a:latin typeface="微软雅黑" panose="020B0503020204020204" pitchFamily="18" charset="-122"/>
                <a:cs typeface="微软雅黑" panose="020B0503020204020204" pitchFamily="18" charset="-122"/>
              </a:rPr>
              <a:t>East：办公+高级公寓</a:t>
            </a:r>
          </a:p>
          <a:p>
            <a:pPr>
              <a:lnSpc>
                <a:spcPts val="2100"/>
              </a:lnSpc>
            </a:pPr>
            <a:r>
              <a:rPr lang="en-US" altLang="zh-CN" sz="1105" b="1" dirty="0">
                <a:solidFill>
                  <a:srgbClr val="000000"/>
                </a:solidFill>
                <a:latin typeface="微软雅黑" panose="020B0503020204020204" pitchFamily="18" charset="-122"/>
                <a:cs typeface="微软雅黑" panose="020B0503020204020204" pitchFamily="18" charset="-122"/>
              </a:rPr>
              <a:t>Front：办公</a:t>
            </a:r>
          </a:p>
        </p:txBody>
      </p:sp>
      <p:sp>
        <p:nvSpPr>
          <p:cNvPr id="29" name="TextBox 1"/>
          <p:cNvSpPr txBox="1"/>
          <p:nvPr/>
        </p:nvSpPr>
        <p:spPr>
          <a:xfrm>
            <a:off x="3632200" y="2527300"/>
            <a:ext cx="10541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West：租赁公寓</a:t>
            </a:r>
          </a:p>
        </p:txBody>
      </p:sp>
      <p:sp>
        <p:nvSpPr>
          <p:cNvPr id="30" name="TextBox 1"/>
          <p:cNvSpPr txBox="1"/>
          <p:nvPr/>
        </p:nvSpPr>
        <p:spPr>
          <a:xfrm>
            <a:off x="3632200" y="2794000"/>
            <a:ext cx="1092200" cy="4699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Plaza：广场</a:t>
            </a:r>
          </a:p>
          <a:p>
            <a:pPr>
              <a:lnSpc>
                <a:spcPts val="2200"/>
              </a:lnSpc>
            </a:pPr>
            <a:r>
              <a:rPr lang="en-US" altLang="zh-CN" sz="1105" b="1" dirty="0">
                <a:solidFill>
                  <a:srgbClr val="000000"/>
                </a:solidFill>
                <a:latin typeface="微软雅黑" panose="020B0503020204020204" pitchFamily="18" charset="-122"/>
                <a:cs typeface="微软雅黑" panose="020B0503020204020204" pitchFamily="18" charset="-122"/>
              </a:rPr>
              <a:t>Galleria：商业街</a:t>
            </a:r>
          </a:p>
        </p:txBody>
      </p:sp>
      <p:sp>
        <p:nvSpPr>
          <p:cNvPr id="31" name="TextBox 1"/>
          <p:cNvSpPr txBox="1"/>
          <p:nvPr/>
        </p:nvSpPr>
        <p:spPr>
          <a:xfrm>
            <a:off x="3632200" y="3390900"/>
            <a:ext cx="20447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21/21</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Design</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Sight：艺术机构</a:t>
            </a:r>
          </a:p>
        </p:txBody>
      </p:sp>
      <p:sp>
        <p:nvSpPr>
          <p:cNvPr id="32" name="TextBox 1"/>
          <p:cNvSpPr txBox="1"/>
          <p:nvPr/>
        </p:nvSpPr>
        <p:spPr>
          <a:xfrm>
            <a:off x="5956300" y="15240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33" name="TextBox 1"/>
          <p:cNvSpPr txBox="1"/>
          <p:nvPr/>
        </p:nvSpPr>
        <p:spPr>
          <a:xfrm>
            <a:off x="6184900" y="1435100"/>
            <a:ext cx="2616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项目占地近7万平方米，排列了6座建筑</a:t>
            </a:r>
          </a:p>
        </p:txBody>
      </p:sp>
      <p:sp>
        <p:nvSpPr>
          <p:cNvPr id="34" name="TextBox 1"/>
          <p:cNvSpPr txBox="1"/>
          <p:nvPr/>
        </p:nvSpPr>
        <p:spPr>
          <a:xfrm>
            <a:off x="5956300" y="1727200"/>
            <a:ext cx="2730500" cy="7366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体和大面积的绿地，将办公、酒店、商</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业、艺术设计和绿地有效地融合在一起，</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形成动静相宜的城市氛围。</a:t>
            </a:r>
          </a:p>
        </p:txBody>
      </p:sp>
      <p:sp>
        <p:nvSpPr>
          <p:cNvPr id="35" name="TextBox 1"/>
          <p:cNvSpPr txBox="1"/>
          <p:nvPr/>
        </p:nvSpPr>
        <p:spPr>
          <a:xfrm>
            <a:off x="5956300" y="26670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36" name="TextBox 1"/>
          <p:cNvSpPr txBox="1"/>
          <p:nvPr/>
        </p:nvSpPr>
        <p:spPr>
          <a:xfrm>
            <a:off x="6184900" y="2578100"/>
            <a:ext cx="2641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办公：办公部分有3座大楼，以高度248</a:t>
            </a:r>
          </a:p>
        </p:txBody>
      </p:sp>
      <p:sp>
        <p:nvSpPr>
          <p:cNvPr id="37" name="TextBox 1"/>
          <p:cNvSpPr txBox="1"/>
          <p:nvPr/>
        </p:nvSpPr>
        <p:spPr>
          <a:xfrm>
            <a:off x="5956300" y="2857500"/>
            <a:ext cx="27305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米的东京塔为标志性建筑，这也是除东京</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铁塔外东京最高的建筑。</a:t>
            </a:r>
          </a:p>
        </p:txBody>
      </p:sp>
      <p:sp>
        <p:nvSpPr>
          <p:cNvPr id="38" name="TextBox 1"/>
          <p:cNvSpPr txBox="1"/>
          <p:nvPr/>
        </p:nvSpPr>
        <p:spPr>
          <a:xfrm>
            <a:off x="5956300" y="35306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39" name="TextBox 1"/>
          <p:cNvSpPr txBox="1"/>
          <p:nvPr/>
        </p:nvSpPr>
        <p:spPr>
          <a:xfrm>
            <a:off x="6184900" y="3441700"/>
            <a:ext cx="2616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酒店及公寓：酒店及公寓部分包括Ritz-</a:t>
            </a:r>
          </a:p>
        </p:txBody>
      </p:sp>
      <p:sp>
        <p:nvSpPr>
          <p:cNvPr id="40" name="TextBox 1"/>
          <p:cNvSpPr txBox="1"/>
          <p:nvPr/>
        </p:nvSpPr>
        <p:spPr>
          <a:xfrm>
            <a:off x="5956300" y="3733800"/>
            <a:ext cx="27432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Carlton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Hotel，以及美国Oakwood旗下</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最顶级的品牌Premium酒店式公寓。</a:t>
            </a:r>
          </a:p>
        </p:txBody>
      </p:sp>
      <p:sp>
        <p:nvSpPr>
          <p:cNvPr id="41" name="TextBox 1"/>
          <p:cNvSpPr txBox="1"/>
          <p:nvPr/>
        </p:nvSpPr>
        <p:spPr>
          <a:xfrm>
            <a:off x="5956300" y="44069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42" name="TextBox 1"/>
          <p:cNvSpPr txBox="1"/>
          <p:nvPr/>
        </p:nvSpPr>
        <p:spPr>
          <a:xfrm>
            <a:off x="6184900" y="4318000"/>
            <a:ext cx="2286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艺术设计：主要有三得利美术馆、</a:t>
            </a:r>
          </a:p>
        </p:txBody>
      </p:sp>
      <p:sp>
        <p:nvSpPr>
          <p:cNvPr id="43" name="TextBox 1"/>
          <p:cNvSpPr txBox="1"/>
          <p:nvPr/>
        </p:nvSpPr>
        <p:spPr>
          <a:xfrm>
            <a:off x="5956300" y="4610100"/>
            <a:ext cx="2857500" cy="7366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21_21</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Design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Sight、Design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Hub（东京</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中城设计中心）、富士Xerox艺术空间，中</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城内部还装点着20多件公共艺术作品。</a:t>
            </a:r>
          </a:p>
        </p:txBody>
      </p:sp>
      <p:sp>
        <p:nvSpPr>
          <p:cNvPr id="44" name="TextBox 1"/>
          <p:cNvSpPr txBox="1"/>
          <p:nvPr/>
        </p:nvSpPr>
        <p:spPr>
          <a:xfrm>
            <a:off x="5956300" y="55499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45" name="TextBox 1"/>
          <p:cNvSpPr txBox="1"/>
          <p:nvPr/>
        </p:nvSpPr>
        <p:spPr>
          <a:xfrm>
            <a:off x="6184900" y="5461000"/>
            <a:ext cx="2590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商业：主力店与多种特色商业业态，构</a:t>
            </a:r>
          </a:p>
        </p:txBody>
      </p:sp>
      <p:sp>
        <p:nvSpPr>
          <p:cNvPr id="46" name="TextBox 1"/>
          <p:cNvSpPr txBox="1"/>
          <p:nvPr/>
        </p:nvSpPr>
        <p:spPr>
          <a:xfrm>
            <a:off x="1016000" y="5765800"/>
            <a:ext cx="7213600" cy="1066800"/>
          </a:xfrm>
          <a:prstGeom prst="rect">
            <a:avLst/>
          </a:prstGeom>
          <a:noFill/>
        </p:spPr>
        <p:txBody>
          <a:bodyPr wrap="none" lIns="0" tIns="0" rIns="0" rtlCol="0">
            <a:spAutoFit/>
          </a:bodyPr>
          <a:lstStyle/>
          <a:p>
            <a:pPr>
              <a:lnSpc>
                <a:spcPts val="1500"/>
              </a:lnSpc>
              <a:tabLst>
                <a:tab pos="4940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成了特色商业娱乐目的地的模式。</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4940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160</a:t>
            </a:r>
          </a:p>
        </p:txBody>
      </p:sp>
      <p:sp>
        <p:nvSpPr>
          <p:cNvPr id="47" name="TextBox 1"/>
          <p:cNvSpPr txBox="1"/>
          <p:nvPr/>
        </p:nvSpPr>
        <p:spPr>
          <a:xfrm>
            <a:off x="1016000" y="63500"/>
            <a:ext cx="7759700" cy="1295400"/>
          </a:xfrm>
          <a:prstGeom prst="rect">
            <a:avLst/>
          </a:prstGeom>
          <a:noFill/>
        </p:spPr>
        <p:txBody>
          <a:bodyPr wrap="none" lIns="0" tIns="0" rIns="0" rtlCol="0">
            <a:spAutoFit/>
          </a:bodyPr>
          <a:lstStyle/>
          <a:p>
            <a:pPr>
              <a:lnSpc>
                <a:spcPts val="3600"/>
              </a:lnSpc>
              <a:tabLst>
                <a:tab pos="2616200" algn="l"/>
                <a:tab pos="63500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500"/>
              </a:lnSpc>
              <a:tabLst>
                <a:tab pos="2616200" algn="l"/>
                <a:tab pos="63500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Diversity-多功能的区域划分</a:t>
            </a:r>
          </a:p>
          <a:p>
            <a:pPr>
              <a:lnSpc>
                <a:spcPts val="1000"/>
              </a:lnSpc>
            </a:pPr>
            <a:endParaRPr lang="en-US" altLang="zh-CN" dirty="0"/>
          </a:p>
          <a:p>
            <a:pPr>
              <a:lnSpc>
                <a:spcPts val="2000"/>
              </a:lnSpc>
              <a:tabLst>
                <a:tab pos="2616200" algn="l"/>
                <a:tab pos="63500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桧町公园+中庭花园</a:t>
            </a: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180580" y="1644904"/>
            <a:ext cx="1013206" cy="1751837"/>
          </a:xfrm>
          <a:custGeom>
            <a:avLst/>
            <a:gdLst>
              <a:gd name="connsiteX0" fmla="*/ 0 w 1013206"/>
              <a:gd name="connsiteY0" fmla="*/ 0 h 1751837"/>
              <a:gd name="connsiteX1" fmla="*/ 1013205 w 1013206"/>
              <a:gd name="connsiteY1" fmla="*/ 1013205 h 1751837"/>
              <a:gd name="connsiteX2" fmla="*/ 693546 w 1013206"/>
              <a:gd name="connsiteY2" fmla="*/ 1751837 h 1751837"/>
              <a:gd name="connsiteX3" fmla="*/ 0 w 1013206"/>
              <a:gd name="connsiteY3" fmla="*/ 1013205 h 1751837"/>
              <a:gd name="connsiteX4" fmla="*/ 0 w 1013206"/>
              <a:gd name="connsiteY4" fmla="*/ 0 h 175183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13206" h="1751837">
                <a:moveTo>
                  <a:pt x="0" y="0"/>
                </a:moveTo>
                <a:cubicBezTo>
                  <a:pt x="559561" y="0"/>
                  <a:pt x="1013205" y="453644"/>
                  <a:pt x="1013205" y="1013205"/>
                </a:cubicBezTo>
                <a:cubicBezTo>
                  <a:pt x="1013205" y="1292986"/>
                  <a:pt x="897508" y="1560322"/>
                  <a:pt x="693546" y="1751837"/>
                </a:cubicBezTo>
                <a:lnTo>
                  <a:pt x="0" y="1013205"/>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167364" y="2012314"/>
            <a:ext cx="1706762" cy="1658921"/>
          </a:xfrm>
          <a:custGeom>
            <a:avLst/>
            <a:gdLst>
              <a:gd name="connsiteX0" fmla="*/ 1706762 w 1706762"/>
              <a:gd name="connsiteY0" fmla="*/ 1384426 h 1658921"/>
              <a:gd name="connsiteX1" fmla="*/ 274583 w 1706762"/>
              <a:gd name="connsiteY1" fmla="*/ 1339469 h 1658921"/>
              <a:gd name="connsiteX2" fmla="*/ 232419 w 1706762"/>
              <a:gd name="connsiteY2" fmla="*/ 0 h 1658921"/>
              <a:gd name="connsiteX3" fmla="*/ 1013215 w 1706762"/>
              <a:gd name="connsiteY3" fmla="*/ 645795 h 1658921"/>
              <a:gd name="connsiteX4" fmla="*/ 1706762 w 1706762"/>
              <a:gd name="connsiteY4" fmla="*/ 1384426 h 165892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762" h="1658921">
                <a:moveTo>
                  <a:pt x="1706762" y="1384426"/>
                </a:moveTo>
                <a:cubicBezTo>
                  <a:pt x="1298838" y="1767458"/>
                  <a:pt x="657615" y="1747393"/>
                  <a:pt x="274583" y="1339469"/>
                </a:cubicBezTo>
                <a:cubicBezTo>
                  <a:pt x="-74920" y="967232"/>
                  <a:pt x="-92954" y="393319"/>
                  <a:pt x="232419" y="0"/>
                </a:cubicBezTo>
                <a:lnTo>
                  <a:pt x="1013215" y="645795"/>
                </a:lnTo>
                <a:lnTo>
                  <a:pt x="1706762" y="1384426"/>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399784" y="1644904"/>
            <a:ext cx="780796" cy="1013205"/>
          </a:xfrm>
          <a:custGeom>
            <a:avLst/>
            <a:gdLst>
              <a:gd name="connsiteX0" fmla="*/ 0 w 780796"/>
              <a:gd name="connsiteY0" fmla="*/ 367410 h 1013205"/>
              <a:gd name="connsiteX1" fmla="*/ 780796 w 780796"/>
              <a:gd name="connsiteY1" fmla="*/ 0 h 1013205"/>
              <a:gd name="connsiteX2" fmla="*/ 780796 w 780796"/>
              <a:gd name="connsiteY2" fmla="*/ 1013205 h 1013205"/>
              <a:gd name="connsiteX3" fmla="*/ 0 w 780796"/>
              <a:gd name="connsiteY3" fmla="*/ 367410 h 1013205"/>
            </a:gdLst>
            <a:ahLst/>
            <a:cxnLst>
              <a:cxn ang="0">
                <a:pos x="connsiteX0" y="connsiteY0"/>
              </a:cxn>
              <a:cxn ang="1">
                <a:pos x="connsiteX1" y="connsiteY1"/>
              </a:cxn>
              <a:cxn ang="2">
                <a:pos x="connsiteX2" y="connsiteY2"/>
              </a:cxn>
              <a:cxn ang="3">
                <a:pos x="connsiteX3" y="connsiteY3"/>
              </a:cxn>
            </a:cxnLst>
            <a:rect l="l" t="t" r="r" b="b"/>
            <a:pathLst>
              <a:path w="780796" h="1013205">
                <a:moveTo>
                  <a:pt x="0" y="367410"/>
                </a:moveTo>
                <a:cubicBezTo>
                  <a:pt x="192532" y="134747"/>
                  <a:pt x="478789" y="0"/>
                  <a:pt x="780796" y="0"/>
                </a:cubicBezTo>
                <a:lnTo>
                  <a:pt x="780796" y="1013205"/>
                </a:lnTo>
                <a:lnTo>
                  <a:pt x="0" y="367410"/>
                </a:lnTo>
              </a:path>
            </a:pathLst>
          </a:custGeom>
          <a:solidFill>
            <a:srgbClr val="8064A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1422400" y="3848100"/>
            <a:ext cx="1993900" cy="2730500"/>
          </a:xfrm>
          <a:prstGeom prst="rect">
            <a:avLst/>
          </a:prstGeom>
          <a:noFill/>
        </p:spPr>
      </p:pic>
      <p:pic>
        <p:nvPicPr>
          <p:cNvPr id="10" name="Picture 3">
            <a:hlinkClick r:id="rId4"/>
          </p:cNvPr>
          <p:cNvPicPr>
            <a:picLocks noChangeAspect="1" noChangeArrowheads="1"/>
          </p:cNvPicPr>
          <p:nvPr/>
        </p:nvPicPr>
        <p:blipFill>
          <a:blip r:embed="rId5"/>
          <a:srcRect/>
          <a:stretch>
            <a:fillRect/>
          </a:stretch>
        </p:blipFill>
        <p:spPr bwMode="auto">
          <a:xfrm>
            <a:off x="3505200" y="3860800"/>
            <a:ext cx="1778000" cy="13589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3505200" y="5257800"/>
            <a:ext cx="1778000" cy="1295400"/>
          </a:xfrm>
          <a:prstGeom prst="rect">
            <a:avLst/>
          </a:prstGeom>
          <a:noFill/>
        </p:spPr>
      </p:pic>
      <p:pic>
        <p:nvPicPr>
          <p:cNvPr id="12" name="Picture 3"/>
          <p:cNvPicPr>
            <a:picLocks noChangeAspect="1" noChangeArrowheads="1"/>
          </p:cNvPicPr>
          <p:nvPr/>
        </p:nvPicPr>
        <p:blipFill>
          <a:blip r:embed="rId7"/>
          <a:srcRect/>
          <a:stretch>
            <a:fillRect/>
          </a:stretch>
        </p:blipFill>
        <p:spPr bwMode="auto">
          <a:xfrm>
            <a:off x="5372100" y="3860800"/>
            <a:ext cx="1943100" cy="1333500"/>
          </a:xfrm>
          <a:prstGeom prst="rect">
            <a:avLst/>
          </a:prstGeom>
          <a:noFill/>
        </p:spPr>
      </p:pic>
      <p:pic>
        <p:nvPicPr>
          <p:cNvPr id="13" name="Picture 3"/>
          <p:cNvPicPr>
            <a:picLocks noChangeAspect="1" noChangeArrowheads="1"/>
          </p:cNvPicPr>
          <p:nvPr/>
        </p:nvPicPr>
        <p:blipFill>
          <a:blip r:embed="rId8"/>
          <a:srcRect/>
          <a:stretch>
            <a:fillRect/>
          </a:stretch>
        </p:blipFill>
        <p:spPr bwMode="auto">
          <a:xfrm>
            <a:off x="5372100" y="5232400"/>
            <a:ext cx="1943100" cy="1295400"/>
          </a:xfrm>
          <a:prstGeom prst="rect">
            <a:avLst/>
          </a:prstGeom>
          <a:noFill/>
        </p:spPr>
      </p:pic>
      <p:sp>
        <p:nvSpPr>
          <p:cNvPr id="14" name="TextBox 1"/>
          <p:cNvSpPr txBox="1"/>
          <p:nvPr/>
        </p:nvSpPr>
        <p:spPr>
          <a:xfrm>
            <a:off x="1485900" y="1790700"/>
            <a:ext cx="4089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东京中城的商业约71,000平方米，业态包括时尚与服装，艺</a:t>
            </a:r>
          </a:p>
        </p:txBody>
      </p:sp>
      <p:sp>
        <p:nvSpPr>
          <p:cNvPr id="15" name="TextBox 1"/>
          <p:cNvSpPr txBox="1"/>
          <p:nvPr/>
        </p:nvSpPr>
        <p:spPr>
          <a:xfrm>
            <a:off x="1016000" y="2222500"/>
            <a:ext cx="4610100" cy="4737100"/>
          </a:xfrm>
          <a:prstGeom prst="rect">
            <a:avLst/>
          </a:prstGeom>
          <a:noFill/>
        </p:spPr>
        <p:txBody>
          <a:bodyPr wrap="none" lIns="0" tIns="0" rIns="0" rtlCol="0">
            <a:spAutoFit/>
          </a:bodyPr>
          <a:lstStyle/>
          <a:p>
            <a:pPr>
              <a:lnSpc>
                <a:spcPts val="1500"/>
              </a:lnSpc>
              <a:tabLst>
                <a:tab pos="469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术与工艺品，餐饮和服务四大品类，汇集了132家品牌专卖</a:t>
            </a:r>
          </a:p>
          <a:p>
            <a:pPr>
              <a:lnSpc>
                <a:spcPts val="2100"/>
              </a:lnSpc>
              <a:tabLst>
                <a:tab pos="469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店，包括众多日本顶级服装品牌，以及约35家国际服饰品牌的</a:t>
            </a:r>
          </a:p>
          <a:p>
            <a:pPr>
              <a:lnSpc>
                <a:spcPts val="2100"/>
              </a:lnSpc>
              <a:tabLst>
                <a:tab pos="469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东京旗舰店。</a:t>
            </a:r>
          </a:p>
          <a:p>
            <a:pPr>
              <a:lnSpc>
                <a:spcPts val="2100"/>
              </a:lnSpc>
              <a:tabLst>
                <a:tab pos="4699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东京中城饱含鲜明的日本风情，在为市民提供城市服务的同</a:t>
            </a:r>
          </a:p>
          <a:p>
            <a:pPr>
              <a:lnSpc>
                <a:spcPts val="2100"/>
              </a:lnSpc>
              <a:tabLst>
                <a:tab pos="4699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时，也在不知不觉中传播着日本的文化和价值观。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4699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161</a:t>
            </a:r>
          </a:p>
        </p:txBody>
      </p:sp>
      <p:sp>
        <p:nvSpPr>
          <p:cNvPr id="16" name="TextBox 1"/>
          <p:cNvSpPr txBox="1"/>
          <p:nvPr/>
        </p:nvSpPr>
        <p:spPr>
          <a:xfrm>
            <a:off x="7594600" y="2082800"/>
            <a:ext cx="254000" cy="3810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零售</a:t>
            </a:r>
          </a:p>
          <a:p>
            <a:pPr>
              <a:lnSpc>
                <a:spcPts val="1700"/>
              </a:lnSpc>
            </a:pPr>
            <a:r>
              <a:rPr lang="en-US" altLang="zh-CN" sz="995" dirty="0">
                <a:solidFill>
                  <a:srgbClr val="000000"/>
                </a:solidFill>
                <a:latin typeface="微软雅黑" panose="020B0503020204020204" pitchFamily="18" charset="-122"/>
                <a:cs typeface="微软雅黑" panose="020B0503020204020204" pitchFamily="18" charset="-122"/>
              </a:rPr>
              <a:t>38%</a:t>
            </a:r>
          </a:p>
        </p:txBody>
      </p:sp>
      <p:sp>
        <p:nvSpPr>
          <p:cNvPr id="17" name="TextBox 1"/>
          <p:cNvSpPr txBox="1"/>
          <p:nvPr/>
        </p:nvSpPr>
        <p:spPr>
          <a:xfrm>
            <a:off x="6413500" y="17780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个人护理</a:t>
            </a:r>
          </a:p>
        </p:txBody>
      </p:sp>
      <p:sp>
        <p:nvSpPr>
          <p:cNvPr id="18" name="TextBox 1"/>
          <p:cNvSpPr txBox="1"/>
          <p:nvPr/>
        </p:nvSpPr>
        <p:spPr>
          <a:xfrm>
            <a:off x="6540500" y="2032000"/>
            <a:ext cx="317500" cy="1409700"/>
          </a:xfrm>
          <a:prstGeom prst="rect">
            <a:avLst/>
          </a:prstGeom>
          <a:noFill/>
        </p:spPr>
        <p:txBody>
          <a:bodyPr wrap="none" lIns="0" tIns="0" rIns="0" rtlCol="0">
            <a:spAutoFit/>
          </a:bodyPr>
          <a:lstStyle/>
          <a:p>
            <a:pPr>
              <a:lnSpc>
                <a:spcPts val="1300"/>
              </a:lnSpc>
              <a:tabLst>
                <a:tab pos="50800" algn="l"/>
                <a:tab pos="63500" algn="l"/>
              </a:tabLst>
            </a:pPr>
            <a:r>
              <a:rPr lang="en-US" altLang="zh-CN" sz="995" dirty="0">
                <a:solidFill>
                  <a:srgbClr val="000000"/>
                </a:solidFill>
                <a:latin typeface="微软雅黑" panose="020B0503020204020204" pitchFamily="18" charset="-122"/>
                <a:cs typeface="微软雅黑" panose="020B0503020204020204" pitchFamily="18" charset="-122"/>
              </a:rPr>
              <a:t>14%</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50800" algn="l"/>
                <a:tab pos="63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餐饮</a:t>
            </a:r>
          </a:p>
          <a:p>
            <a:pPr>
              <a:lnSpc>
                <a:spcPts val="1700"/>
              </a:lnSpc>
              <a:tabLst>
                <a:tab pos="50800" algn="l"/>
                <a:tab pos="63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48%</a:t>
            </a:r>
          </a:p>
        </p:txBody>
      </p:sp>
      <p:sp>
        <p:nvSpPr>
          <p:cNvPr id="19" name="TextBox 1"/>
          <p:cNvSpPr txBox="1"/>
          <p:nvPr/>
        </p:nvSpPr>
        <p:spPr>
          <a:xfrm>
            <a:off x="1016000" y="76200"/>
            <a:ext cx="7759700" cy="1701800"/>
          </a:xfrm>
          <a:prstGeom prst="rect">
            <a:avLst/>
          </a:prstGeom>
          <a:noFill/>
        </p:spPr>
        <p:txBody>
          <a:bodyPr wrap="none" lIns="0" tIns="0" rIns="0" rtlCol="0">
            <a:spAutoFit/>
          </a:bodyPr>
          <a:lstStyle/>
          <a:p>
            <a:pPr>
              <a:lnSpc>
                <a:spcPts val="3600"/>
              </a:lnSpc>
              <a:tabLst>
                <a:tab pos="5372100" algn="l"/>
                <a:tab pos="5918200" algn="l"/>
                <a:tab pos="63500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500"/>
              </a:lnSpc>
              <a:tabLst>
                <a:tab pos="5372100" algn="l"/>
                <a:tab pos="5918200" algn="l"/>
                <a:tab pos="63500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商业</a:t>
            </a:r>
          </a:p>
          <a:p>
            <a:pPr>
              <a:lnSpc>
                <a:spcPts val="1000"/>
              </a:lnSpc>
            </a:pPr>
            <a:endParaRPr lang="en-US" altLang="zh-CN" dirty="0"/>
          </a:p>
          <a:p>
            <a:pPr>
              <a:lnSpc>
                <a:spcPts val="2400"/>
              </a:lnSpc>
              <a:tabLst>
                <a:tab pos="5372100" algn="l"/>
                <a:tab pos="5918200" algn="l"/>
                <a:tab pos="63500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业态配比</a:t>
            </a:r>
          </a:p>
          <a:p>
            <a:pPr>
              <a:lnSpc>
                <a:spcPts val="1000"/>
              </a:lnSpc>
            </a:pPr>
            <a:endParaRPr lang="en-US" altLang="zh-CN" dirty="0"/>
          </a:p>
          <a:p>
            <a:pPr>
              <a:lnSpc>
                <a:spcPts val="1800"/>
              </a:lnSpc>
              <a:tabLst>
                <a:tab pos="5372100" algn="l"/>
                <a:tab pos="5918200" algn="l"/>
                <a:tab pos="63500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生活服务/</a:t>
            </a: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68400" y="2146300"/>
            <a:ext cx="2540000" cy="1714500"/>
          </a:xfrm>
          <a:prstGeom prst="rect">
            <a:avLst/>
          </a:prstGeom>
          <a:noFill/>
        </p:spPr>
      </p:pic>
      <p:pic>
        <p:nvPicPr>
          <p:cNvPr id="7" name="Picture 3">
            <a:hlinkClick r:id="rId3"/>
          </p:cNvPr>
          <p:cNvPicPr>
            <a:picLocks noChangeAspect="1" noChangeArrowheads="1"/>
          </p:cNvPicPr>
          <p:nvPr/>
        </p:nvPicPr>
        <p:blipFill>
          <a:blip r:embed="rId4"/>
          <a:srcRect/>
          <a:stretch>
            <a:fillRect/>
          </a:stretch>
        </p:blipFill>
        <p:spPr bwMode="auto">
          <a:xfrm>
            <a:off x="1092200" y="4381500"/>
            <a:ext cx="3073400" cy="1930400"/>
          </a:xfrm>
          <a:prstGeom prst="rect">
            <a:avLst/>
          </a:prstGeom>
          <a:noFill/>
        </p:spPr>
      </p:pic>
      <p:pic>
        <p:nvPicPr>
          <p:cNvPr id="8" name="Picture 3"/>
          <p:cNvPicPr>
            <a:picLocks noChangeAspect="1" noChangeArrowheads="1"/>
          </p:cNvPicPr>
          <p:nvPr/>
        </p:nvPicPr>
        <p:blipFill>
          <a:blip r:embed="rId5"/>
          <a:srcRect/>
          <a:stretch>
            <a:fillRect/>
          </a:stretch>
        </p:blipFill>
        <p:spPr bwMode="auto">
          <a:xfrm>
            <a:off x="4965700" y="2120900"/>
            <a:ext cx="2781300" cy="18288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4343400" y="5359400"/>
            <a:ext cx="3810000" cy="1473200"/>
          </a:xfrm>
          <a:prstGeom prst="rect">
            <a:avLst/>
          </a:prstGeom>
          <a:noFill/>
        </p:spPr>
      </p:pic>
      <p:sp>
        <p:nvSpPr>
          <p:cNvPr id="10" name="TextBox 1"/>
          <p:cNvSpPr txBox="1"/>
          <p:nvPr/>
        </p:nvSpPr>
        <p:spPr>
          <a:xfrm>
            <a:off x="1054100" y="88900"/>
            <a:ext cx="7721600" cy="2057400"/>
          </a:xfrm>
          <a:prstGeom prst="rect">
            <a:avLst/>
          </a:prstGeom>
          <a:noFill/>
        </p:spPr>
        <p:txBody>
          <a:bodyPr wrap="none" lIns="0" tIns="0" rIns="0" rtlCol="0">
            <a:spAutoFit/>
          </a:bodyPr>
          <a:lstStyle/>
          <a:p>
            <a:pPr>
              <a:lnSpc>
                <a:spcPts val="3600"/>
              </a:lnSpc>
              <a:tabLst>
                <a:tab pos="177800" algn="l"/>
                <a:tab pos="342900" algn="l"/>
                <a:tab pos="63119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300"/>
              </a:lnSpc>
              <a:tabLst>
                <a:tab pos="177800" algn="l"/>
                <a:tab pos="342900" algn="l"/>
                <a:tab pos="63119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日本文化与价值观的体现</a:t>
            </a:r>
          </a:p>
          <a:p>
            <a:pPr>
              <a:lnSpc>
                <a:spcPts val="1000"/>
              </a:lnSpc>
            </a:pPr>
            <a:endParaRPr lang="en-US" altLang="zh-CN" dirty="0"/>
          </a:p>
          <a:p>
            <a:pPr>
              <a:lnSpc>
                <a:spcPts val="1600"/>
              </a:lnSpc>
              <a:tabLst>
                <a:tab pos="177800" algn="l"/>
                <a:tab pos="342900" algn="l"/>
                <a:tab pos="6311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以制作工艺精湛闻名的日本，对品质的不懈追求，对美好事物的向往，形成了独特的“审美眼光”。秉持</a:t>
            </a:r>
          </a:p>
          <a:p>
            <a:pPr>
              <a:lnSpc>
                <a:spcPts val="2100"/>
              </a:lnSpc>
              <a:tabLst>
                <a:tab pos="177800" algn="l"/>
                <a:tab pos="3429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珍惜万物和长久使用这种“生命力持久的思想”，这里汇聚的家居百货无处不</a:t>
            </a:r>
            <a:r>
              <a:rPr lang="en-US" altLang="zh-CN" sz="1200" b="1" dirty="0">
                <a:solidFill>
                  <a:srgbClr val="000000"/>
                </a:solidFill>
                <a:latin typeface="微软雅黑" panose="020B0503020204020204" pitchFamily="18" charset="-122"/>
                <a:cs typeface="微软雅黑" panose="020B0503020204020204" pitchFamily="18" charset="-122"/>
              </a:rPr>
              <a:t>体现着日本价值</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2100"/>
              </a:lnSpc>
              <a:tabLst>
                <a:tab pos="177800" algn="l"/>
                <a:tab pos="342900" algn="l"/>
                <a:tab pos="6311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倡导</a:t>
            </a:r>
            <a:r>
              <a:rPr lang="en-US" altLang="zh-CN" sz="1200" b="1" dirty="0">
                <a:solidFill>
                  <a:srgbClr val="000000"/>
                </a:solidFill>
                <a:latin typeface="微软雅黑" panose="020B0503020204020204" pitchFamily="18" charset="-122"/>
                <a:cs typeface="微软雅黑" panose="020B0503020204020204" pitchFamily="18" charset="-122"/>
              </a:rPr>
              <a:t>现代服务理念与日本传统技艺</a:t>
            </a:r>
            <a:r>
              <a:rPr lang="en-US" altLang="zh-CN" sz="1200" dirty="0">
                <a:solidFill>
                  <a:srgbClr val="000000"/>
                </a:solidFill>
                <a:latin typeface="微软雅黑" panose="020B0503020204020204" pitchFamily="18" charset="-122"/>
                <a:cs typeface="微软雅黑" panose="020B0503020204020204" pitchFamily="18" charset="-122"/>
              </a:rPr>
              <a:t>相结合，从日常用品到各种礼物，这里汇集了许多使生活更加丰富多彩</a:t>
            </a:r>
          </a:p>
          <a:p>
            <a:pPr>
              <a:lnSpc>
                <a:spcPts val="2100"/>
              </a:lnSpc>
              <a:tabLst>
                <a:tab pos="177800" algn="l"/>
                <a:tab pos="3429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的特别商品，引领人们走向高品质的日常生活。</a:t>
            </a:r>
          </a:p>
        </p:txBody>
      </p:sp>
      <p:sp>
        <p:nvSpPr>
          <p:cNvPr id="11" name="TextBox 1"/>
          <p:cNvSpPr txBox="1"/>
          <p:nvPr/>
        </p:nvSpPr>
        <p:spPr>
          <a:xfrm>
            <a:off x="1016000" y="3987800"/>
            <a:ext cx="2755900" cy="2908300"/>
          </a:xfrm>
          <a:prstGeom prst="rect">
            <a:avLst/>
          </a:prstGeom>
          <a:noFill/>
        </p:spPr>
        <p:txBody>
          <a:bodyPr wrap="none" lIns="0" tIns="0" rIns="0" rtlCol="0">
            <a:spAutoFit/>
          </a:bodyPr>
          <a:lstStyle/>
          <a:p>
            <a:pPr>
              <a:lnSpc>
                <a:spcPts val="1500"/>
              </a:lnSpc>
              <a:tabLst>
                <a:tab pos="114300" algn="l"/>
                <a:tab pos="165100" algn="l"/>
                <a:tab pos="2794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The</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Cover</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of</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Nippon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-以专门贩卖</a:t>
            </a:r>
          </a:p>
          <a:p>
            <a:pPr>
              <a:lnSpc>
                <a:spcPts val="1400"/>
              </a:lnSpc>
              <a:tabLst>
                <a:tab pos="114300" algn="l"/>
                <a:tab pos="165100" algn="l"/>
                <a:tab pos="279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日本传统服饰和家品闻名</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14300" algn="l"/>
                <a:tab pos="165100" algn="l"/>
                <a:tab pos="2794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IDEE</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SHOP</a:t>
            </a:r>
            <a:r>
              <a:rPr lang="en-US" altLang="zh-CN" sz="1200" dirty="0">
                <a:solidFill>
                  <a:srgbClr val="000000"/>
                </a:solidFill>
                <a:latin typeface="微软雅黑" panose="020B0503020204020204" pitchFamily="18" charset="-122"/>
                <a:cs typeface="微软雅黑" panose="020B0503020204020204" pitchFamily="18" charset="-122"/>
              </a:rPr>
              <a:t>家居</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鲜明的北欧风情</a:t>
            </a:r>
          </a:p>
          <a:p>
            <a:pPr>
              <a:lnSpc>
                <a:spcPts val="1000"/>
              </a:lnSpc>
            </a:pPr>
            <a:endParaRPr lang="en-US" altLang="zh-CN" dirty="0"/>
          </a:p>
          <a:p>
            <a:pPr>
              <a:lnSpc>
                <a:spcPts val="900"/>
              </a:lnSpc>
              <a:tabLst>
                <a:tab pos="114300" algn="l"/>
                <a:tab pos="165100" algn="l"/>
                <a:tab pos="2794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162</a:t>
            </a:r>
          </a:p>
        </p:txBody>
      </p:sp>
      <p:sp>
        <p:nvSpPr>
          <p:cNvPr id="12" name="TextBox 1"/>
          <p:cNvSpPr txBox="1"/>
          <p:nvPr/>
        </p:nvSpPr>
        <p:spPr>
          <a:xfrm>
            <a:off x="4508500" y="4064000"/>
            <a:ext cx="4025900" cy="2755900"/>
          </a:xfrm>
          <a:prstGeom prst="rect">
            <a:avLst/>
          </a:prstGeom>
          <a:noFill/>
        </p:spPr>
        <p:txBody>
          <a:bodyPr wrap="none" lIns="0" tIns="0" rIns="0" rtlCol="0">
            <a:spAutoFit/>
          </a:bodyPr>
          <a:lstStyle/>
          <a:p>
            <a:pPr>
              <a:lnSpc>
                <a:spcPts val="1500"/>
              </a:lnSpc>
              <a:tabLst>
                <a:tab pos="177800" algn="l"/>
                <a:tab pos="1244600" algn="l"/>
                <a:tab pos="20955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PLEATS</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PLEASE</a:t>
            </a:r>
          </a:p>
          <a:p>
            <a:pPr>
              <a:lnSpc>
                <a:spcPts val="2100"/>
              </a:lnSpc>
              <a:tabLst>
                <a:tab pos="177800" algn="l"/>
                <a:tab pos="1244600" algn="l"/>
                <a:tab pos="20955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三宅一生(ISSEY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MIYAKE)旗下，以突破传统，超实用性和</a:t>
            </a:r>
          </a:p>
          <a:p>
            <a:pPr>
              <a:lnSpc>
                <a:spcPts val="1400"/>
              </a:lnSpc>
              <a:tabLst>
                <a:tab pos="177800" algn="l"/>
                <a:tab pos="1244600" algn="l"/>
                <a:tab pos="2095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整体性的设计而著名。独特的剪裁、创新的面料以及丰富</a:t>
            </a:r>
          </a:p>
          <a:p>
            <a:pPr>
              <a:lnSpc>
                <a:spcPts val="1400"/>
              </a:lnSpc>
              <a:tabLst>
                <a:tab pos="177800" algn="l"/>
                <a:tab pos="1244600" algn="l"/>
                <a:tab pos="2095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的颜色，巧妙地展现出轻巧的身形线条。</a:t>
            </a:r>
          </a:p>
          <a:p>
            <a:pPr>
              <a:lnSpc>
                <a:spcPts val="1400"/>
              </a:lnSpc>
              <a:tabLst>
                <a:tab pos="177800" algn="l"/>
                <a:tab pos="1244600" algn="l"/>
                <a:tab pos="20955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三宅一生会将最新的设计作品投放于Midtown店，不仅有</a:t>
            </a:r>
          </a:p>
          <a:p>
            <a:pPr>
              <a:lnSpc>
                <a:spcPts val="1400"/>
              </a:lnSpc>
              <a:tabLst>
                <a:tab pos="177800" algn="l"/>
                <a:tab pos="1244600" algn="l"/>
                <a:tab pos="2095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服装，还包括手袋、首饰、文具、杂货等。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177800" algn="l"/>
                <a:tab pos="1244600" algn="l"/>
                <a:tab pos="20955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Hashi</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Choh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日式小玩物</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58900" y="1816100"/>
            <a:ext cx="1790700" cy="21844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3340100" y="1816100"/>
            <a:ext cx="2895600" cy="18161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6680200" y="1778000"/>
            <a:ext cx="1714500" cy="19939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1244600" y="4635500"/>
            <a:ext cx="4521200" cy="18288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6210300" y="4635500"/>
            <a:ext cx="2425700" cy="1828800"/>
          </a:xfrm>
          <a:prstGeom prst="rect">
            <a:avLst/>
          </a:prstGeom>
          <a:noFill/>
        </p:spPr>
      </p:pic>
      <p:sp>
        <p:nvSpPr>
          <p:cNvPr id="11"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163</a:t>
            </a:r>
          </a:p>
        </p:txBody>
      </p:sp>
      <p:sp>
        <p:nvSpPr>
          <p:cNvPr id="12" name="TextBox 1"/>
          <p:cNvSpPr txBox="1"/>
          <p:nvPr/>
        </p:nvSpPr>
        <p:spPr>
          <a:xfrm>
            <a:off x="1054100" y="76200"/>
            <a:ext cx="7734300" cy="1714500"/>
          </a:xfrm>
          <a:prstGeom prst="rect">
            <a:avLst/>
          </a:prstGeom>
          <a:noFill/>
        </p:spPr>
        <p:txBody>
          <a:bodyPr wrap="none" lIns="0" tIns="0" rIns="0" rtlCol="0">
            <a:spAutoFit/>
          </a:bodyPr>
          <a:lstStyle/>
          <a:p>
            <a:pPr>
              <a:lnSpc>
                <a:spcPts val="3600"/>
              </a:lnSpc>
              <a:tabLst>
                <a:tab pos="76200" algn="l"/>
                <a:tab pos="241300" algn="l"/>
                <a:tab pos="63119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300"/>
              </a:lnSpc>
              <a:tabLst>
                <a:tab pos="76200" algn="l"/>
                <a:tab pos="241300" algn="l"/>
                <a:tab pos="63119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日本文化与价值观的体现</a:t>
            </a:r>
          </a:p>
          <a:p>
            <a:pPr>
              <a:lnSpc>
                <a:spcPts val="2200"/>
              </a:lnSpc>
              <a:tabLst>
                <a:tab pos="76200" algn="l"/>
                <a:tab pos="241300" algn="l"/>
                <a:tab pos="6311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在Midtown，无论是郑重其事的日料大餐还是轻松随意的拉面小食，都是地地道道的</a:t>
            </a:r>
            <a:r>
              <a:rPr lang="en-US" altLang="zh-CN" sz="1200" b="1" dirty="0">
                <a:solidFill>
                  <a:srgbClr val="000000"/>
                </a:solidFill>
                <a:latin typeface="微软雅黑" panose="020B0503020204020204" pitchFamily="18" charset="-122"/>
                <a:cs typeface="微软雅黑" panose="020B0503020204020204" pitchFamily="18" charset="-122"/>
              </a:rPr>
              <a:t>日本味道</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2100"/>
              </a:lnSpc>
              <a:tabLst>
                <a:tab pos="76200" algn="l"/>
                <a:tab pos="241300" algn="l"/>
                <a:tab pos="6311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Midtown还为长期居住于此的客人提供送货服务，有24小时营业的高级食品超市，并提供英语服务，让客</a:t>
            </a:r>
          </a:p>
          <a:p>
            <a:pPr>
              <a:lnSpc>
                <a:spcPts val="2100"/>
              </a:lnSpc>
              <a:tabLst>
                <a:tab pos="76200" algn="l"/>
                <a:tab pos="2413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人尽情享受世界各地的美食文化。</a:t>
            </a:r>
          </a:p>
        </p:txBody>
      </p:sp>
      <p:sp>
        <p:nvSpPr>
          <p:cNvPr id="13" name="TextBox 1"/>
          <p:cNvSpPr txBox="1"/>
          <p:nvPr/>
        </p:nvSpPr>
        <p:spPr>
          <a:xfrm>
            <a:off x="1384300" y="4089400"/>
            <a:ext cx="16256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Toraya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日式茶点·小百</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货艺术展览·茶室</a:t>
            </a:r>
          </a:p>
        </p:txBody>
      </p:sp>
      <p:sp>
        <p:nvSpPr>
          <p:cNvPr id="14" name="TextBox 1"/>
          <p:cNvSpPr txBox="1"/>
          <p:nvPr/>
        </p:nvSpPr>
        <p:spPr>
          <a:xfrm>
            <a:off x="2146300" y="6489700"/>
            <a:ext cx="15113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Kayanoya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天然食物</a:t>
            </a:r>
          </a:p>
        </p:txBody>
      </p:sp>
      <p:sp>
        <p:nvSpPr>
          <p:cNvPr id="15" name="TextBox 1"/>
          <p:cNvSpPr txBox="1"/>
          <p:nvPr/>
        </p:nvSpPr>
        <p:spPr>
          <a:xfrm>
            <a:off x="6248400" y="6540500"/>
            <a:ext cx="23749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Kyo</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Hayashiya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日式茶点·日本茶</a:t>
            </a:r>
          </a:p>
        </p:txBody>
      </p:sp>
      <p:sp>
        <p:nvSpPr>
          <p:cNvPr id="16" name="TextBox 1"/>
          <p:cNvSpPr txBox="1"/>
          <p:nvPr/>
        </p:nvSpPr>
        <p:spPr>
          <a:xfrm>
            <a:off x="6527800" y="3949700"/>
            <a:ext cx="20193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Billboard</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Live</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Tokyo</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新式</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日式料理</a:t>
            </a:r>
          </a:p>
        </p:txBody>
      </p:sp>
      <p:sp>
        <p:nvSpPr>
          <p:cNvPr id="17" name="TextBox 1"/>
          <p:cNvSpPr txBox="1"/>
          <p:nvPr/>
        </p:nvSpPr>
        <p:spPr>
          <a:xfrm>
            <a:off x="3429000" y="3797300"/>
            <a:ext cx="25908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TORAYA</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拥有近500年历史，是日本</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最古老的糖果店之一</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990600" y="2413000"/>
            <a:ext cx="3378200" cy="25400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5067300" y="2413000"/>
            <a:ext cx="3619500" cy="2540000"/>
          </a:xfrm>
          <a:prstGeom prst="rect">
            <a:avLst/>
          </a:prstGeom>
          <a:noFill/>
        </p:spPr>
      </p:pic>
      <p:sp>
        <p:nvSpPr>
          <p:cNvPr id="8" name="TextBox 1"/>
          <p:cNvSpPr txBox="1"/>
          <p:nvPr/>
        </p:nvSpPr>
        <p:spPr>
          <a:xfrm>
            <a:off x="1054100" y="76200"/>
            <a:ext cx="7734300" cy="1790700"/>
          </a:xfrm>
          <a:prstGeom prst="rect">
            <a:avLst/>
          </a:prstGeom>
          <a:noFill/>
        </p:spPr>
        <p:txBody>
          <a:bodyPr wrap="none" lIns="0" tIns="0" rIns="0" rtlCol="0">
            <a:spAutoFit/>
          </a:bodyPr>
          <a:lstStyle/>
          <a:p>
            <a:pPr>
              <a:lnSpc>
                <a:spcPts val="3600"/>
              </a:lnSpc>
              <a:tabLst>
                <a:tab pos="177800" algn="l"/>
                <a:tab pos="63119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700"/>
              </a:lnSpc>
              <a:tabLst>
                <a:tab pos="177800" algn="l"/>
                <a:tab pos="63119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特色业态及品牌</a:t>
            </a:r>
          </a:p>
          <a:p>
            <a:pPr>
              <a:lnSpc>
                <a:spcPts val="2400"/>
              </a:lnSpc>
              <a:tabLst>
                <a:tab pos="177800" algn="l"/>
                <a:tab pos="63119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在东京中城，有很多品牌的</a:t>
            </a:r>
            <a:r>
              <a:rPr lang="en-US" altLang="zh-CN" sz="1200" b="1" dirty="0">
                <a:solidFill>
                  <a:srgbClr val="000000"/>
                </a:solidFill>
                <a:latin typeface="微软雅黑" panose="020B0503020204020204" pitchFamily="18" charset="-122"/>
                <a:cs typeface="微软雅黑" panose="020B0503020204020204" pitchFamily="18" charset="-122"/>
              </a:rPr>
              <a:t>日本首家直营店及世界首家新理念店</a:t>
            </a:r>
            <a:r>
              <a:rPr lang="en-US" altLang="zh-CN" sz="1200" dirty="0">
                <a:solidFill>
                  <a:srgbClr val="000000"/>
                </a:solidFill>
                <a:latin typeface="微软雅黑" panose="020B0503020204020204" pitchFamily="18" charset="-122"/>
                <a:cs typeface="微软雅黑" panose="020B0503020204020204" pitchFamily="18" charset="-122"/>
              </a:rPr>
              <a:t>等，许多丰富多彩的店铺只有在这里才能体验</a:t>
            </a:r>
          </a:p>
          <a:p>
            <a:pPr>
              <a:lnSpc>
                <a:spcPts val="2100"/>
              </a:lnSpc>
              <a:tabLst>
                <a:tab pos="1778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到。世界级的VIP所支持的尊贵品牌以及休闲奢侈品牌等都汇集于此。</a:t>
            </a:r>
          </a:p>
          <a:p>
            <a:pPr>
              <a:lnSpc>
                <a:spcPts val="2100"/>
              </a:lnSpc>
              <a:tabLst>
                <a:tab pos="177800" algn="l"/>
                <a:tab pos="63119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每家店都个性鲜明，时常推出引领时代潮流的新品。这里是真正感受快乐，并从内心享受购物乐趣的最佳场所。</a:t>
            </a:r>
          </a:p>
        </p:txBody>
      </p:sp>
      <p:sp>
        <p:nvSpPr>
          <p:cNvPr id="9" name="TextBox 1"/>
          <p:cNvSpPr txBox="1"/>
          <p:nvPr/>
        </p:nvSpPr>
        <p:spPr>
          <a:xfrm>
            <a:off x="1054100" y="2120900"/>
            <a:ext cx="2971800" cy="4064000"/>
          </a:xfrm>
          <a:prstGeom prst="rect">
            <a:avLst/>
          </a:prstGeom>
          <a:noFill/>
        </p:spPr>
        <p:txBody>
          <a:bodyPr wrap="none" lIns="0" tIns="0" rIns="0" rtlCol="0">
            <a:spAutoFit/>
          </a:bodyPr>
          <a:lstStyle/>
          <a:p>
            <a:pPr>
              <a:lnSpc>
                <a:spcPts val="2400"/>
              </a:lnSpc>
              <a:tabLst>
                <a:tab pos="165100" algn="l"/>
                <a:tab pos="800100" algn="l"/>
              </a:tabLst>
            </a:pPr>
            <a:r>
              <a:rPr lang="en-US" altLang="zh-CN" dirty="0"/>
              <a:t>		</a:t>
            </a:r>
            <a:r>
              <a:rPr lang="en-US" altLang="zh-CN" sz="1895" b="1" dirty="0">
                <a:solidFill>
                  <a:srgbClr val="000000"/>
                </a:solidFill>
                <a:latin typeface="微软雅黑" panose="020B0503020204020204" pitchFamily="18" charset="-122"/>
                <a:cs typeface="微软雅黑" panose="020B0503020204020204" pitchFamily="18" charset="-122"/>
              </a:rPr>
              <a:t>特色PUMA店</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165100" algn="l"/>
                <a:tab pos="800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东京中城店是纽约PUMA——The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Black</a:t>
            </a:r>
          </a:p>
          <a:p>
            <a:pPr>
              <a:lnSpc>
                <a:spcPts val="2100"/>
              </a:lnSpc>
              <a:tabLst>
                <a:tab pos="165100" algn="l"/>
                <a:tab pos="800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Store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的全球第2间店；</a:t>
            </a:r>
          </a:p>
          <a:p>
            <a:pPr>
              <a:lnSpc>
                <a:spcPts val="2100"/>
              </a:lnSpc>
              <a:tabLst>
                <a:tab pos="165100" algn="l"/>
                <a:tab pos="800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与意大利皮革品牌Schedoni合作限量轻便</a:t>
            </a:r>
          </a:p>
          <a:p>
            <a:pPr>
              <a:lnSpc>
                <a:spcPts val="2100"/>
              </a:lnSpc>
              <a:tabLst>
                <a:tab pos="165100" algn="l"/>
                <a:tab pos="800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鞋，真真正正的全球唯一。</a:t>
            </a:r>
          </a:p>
        </p:txBody>
      </p:sp>
      <p:sp>
        <p:nvSpPr>
          <p:cNvPr id="10" name="TextBox 1"/>
          <p:cNvSpPr txBox="1"/>
          <p:nvPr/>
        </p:nvSpPr>
        <p:spPr>
          <a:xfrm>
            <a:off x="4940300" y="2133600"/>
            <a:ext cx="3733800" cy="4102100"/>
          </a:xfrm>
          <a:prstGeom prst="rect">
            <a:avLst/>
          </a:prstGeom>
          <a:noFill/>
        </p:spPr>
        <p:txBody>
          <a:bodyPr wrap="none" lIns="0" tIns="0" rIns="0" rtlCol="0">
            <a:spAutoFit/>
          </a:bodyPr>
          <a:lstStyle/>
          <a:p>
            <a:pPr>
              <a:lnSpc>
                <a:spcPts val="2400"/>
              </a:lnSpc>
              <a:tabLst>
                <a:tab pos="177800" algn="l"/>
                <a:tab pos="1308100" algn="l"/>
              </a:tabLst>
            </a:pPr>
            <a:r>
              <a:rPr lang="en-US" altLang="zh-CN" dirty="0"/>
              <a:t>		</a:t>
            </a:r>
            <a:r>
              <a:rPr lang="en-US" altLang="zh-CN" sz="1895" b="1" dirty="0">
                <a:solidFill>
                  <a:srgbClr val="000000"/>
                </a:solidFill>
                <a:latin typeface="微软雅黑" panose="020B0503020204020204" pitchFamily="18" charset="-122"/>
                <a:cs typeface="微软雅黑" panose="020B0503020204020204" pitchFamily="18" charset="-122"/>
              </a:rPr>
              <a:t>MUJI精品店</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177800" algn="l"/>
                <a:tab pos="1308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日本唯一不使用“无印良品”而用MUJI的店，产品品</a:t>
            </a:r>
          </a:p>
          <a:p>
            <a:pPr>
              <a:lnSpc>
                <a:spcPts val="2100"/>
              </a:lnSpc>
              <a:tabLst>
                <a:tab pos="177800" algn="l"/>
                <a:tab pos="130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味优于“无印良品”。除一般货品之外还有很多限定</a:t>
            </a:r>
          </a:p>
          <a:p>
            <a:pPr>
              <a:lnSpc>
                <a:spcPts val="2100"/>
              </a:lnSpc>
              <a:tabLst>
                <a:tab pos="177800" algn="l"/>
                <a:tab pos="130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品出售，客人可自选色和布料定制服装，全城独家。</a:t>
            </a:r>
          </a:p>
          <a:p>
            <a:pPr>
              <a:lnSpc>
                <a:spcPts val="2100"/>
              </a:lnSpc>
              <a:tabLst>
                <a:tab pos="177800" algn="l"/>
                <a:tab pos="13081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店中还有另一全新系列MUJI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LABO，意为“无印的实</a:t>
            </a:r>
          </a:p>
        </p:txBody>
      </p:sp>
      <p:sp>
        <p:nvSpPr>
          <p:cNvPr id="11" name="TextBox 1"/>
          <p:cNvSpPr txBox="1"/>
          <p:nvPr/>
        </p:nvSpPr>
        <p:spPr>
          <a:xfrm>
            <a:off x="1016000" y="6197600"/>
            <a:ext cx="7658100" cy="622300"/>
          </a:xfrm>
          <a:prstGeom prst="rect">
            <a:avLst/>
          </a:prstGeom>
          <a:noFill/>
        </p:spPr>
        <p:txBody>
          <a:bodyPr wrap="none" lIns="0" tIns="0" rIns="0" rtlCol="0">
            <a:spAutoFit/>
          </a:bodyPr>
          <a:lstStyle/>
          <a:p>
            <a:pPr>
              <a:lnSpc>
                <a:spcPts val="1500"/>
              </a:lnSpc>
              <a:tabLst>
                <a:tab pos="4102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验室”，以及新推出的yoga系列。从选料到制法都特</a:t>
            </a:r>
          </a:p>
          <a:p>
            <a:pPr>
              <a:lnSpc>
                <a:spcPts val="2100"/>
              </a:lnSpc>
              <a:tabLst>
                <a:tab pos="4102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别创新精细，也是独家专卖。</a:t>
            </a:r>
          </a:p>
          <a:p>
            <a:pPr>
              <a:lnSpc>
                <a:spcPts val="1200"/>
              </a:lnSpc>
              <a:tabLst>
                <a:tab pos="4102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164</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31900" y="1143000"/>
            <a:ext cx="3429000" cy="23622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231900" y="3594100"/>
            <a:ext cx="2311400" cy="30099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5029200" y="3340100"/>
            <a:ext cx="2971800" cy="19939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165</a:t>
            </a:r>
          </a:p>
        </p:txBody>
      </p:sp>
      <p:sp>
        <p:nvSpPr>
          <p:cNvPr id="10" name="TextBox 1"/>
          <p:cNvSpPr txBox="1"/>
          <p:nvPr/>
        </p:nvSpPr>
        <p:spPr>
          <a:xfrm>
            <a:off x="1054100" y="241300"/>
            <a:ext cx="7721600" cy="6426200"/>
          </a:xfrm>
          <a:prstGeom prst="rect">
            <a:avLst/>
          </a:prstGeom>
          <a:noFill/>
        </p:spPr>
        <p:txBody>
          <a:bodyPr wrap="none" lIns="0" tIns="0" rIns="0" rtlCol="0">
            <a:spAutoFit/>
          </a:bodyPr>
          <a:lstStyle/>
          <a:p>
            <a:pPr>
              <a:lnSpc>
                <a:spcPts val="3600"/>
              </a:lnSpc>
              <a:tabLst>
                <a:tab pos="2667000" algn="l"/>
                <a:tab pos="2844800" algn="l"/>
                <a:tab pos="3886200" algn="l"/>
                <a:tab pos="4064000" algn="l"/>
                <a:tab pos="63119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500"/>
              </a:lnSpc>
              <a:tabLst>
                <a:tab pos="2667000" algn="l"/>
                <a:tab pos="2844800" algn="l"/>
                <a:tab pos="3886200" algn="l"/>
                <a:tab pos="4064000" algn="l"/>
                <a:tab pos="63119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特色业态及品牌</a:t>
            </a:r>
          </a:p>
          <a:p>
            <a:pPr>
              <a:lnSpc>
                <a:spcPts val="1000"/>
              </a:lnSpc>
            </a:pPr>
            <a:endParaRPr lang="en-US" altLang="zh-CN" dirty="0"/>
          </a:p>
          <a:p>
            <a:pPr>
              <a:lnSpc>
                <a:spcPts val="1000"/>
              </a:lnSpc>
            </a:pPr>
            <a:endParaRPr lang="en-US" altLang="zh-CN" dirty="0"/>
          </a:p>
          <a:p>
            <a:pPr>
              <a:lnSpc>
                <a:spcPts val="1900"/>
              </a:lnSpc>
              <a:tabLst>
                <a:tab pos="2667000" algn="l"/>
                <a:tab pos="2844800" algn="l"/>
                <a:tab pos="3886200" algn="l"/>
                <a:tab pos="4064000" algn="l"/>
                <a:tab pos="6311900" algn="l"/>
              </a:tabLst>
            </a:pPr>
            <a:r>
              <a:rPr lang="en-US" altLang="zh-CN" dirty="0"/>
              <a:t>			</a:t>
            </a: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b="1" dirty="0">
                <a:solidFill>
                  <a:srgbClr val="000000"/>
                </a:solidFill>
                <a:latin typeface="微软雅黑" panose="020B0503020204020204" pitchFamily="18" charset="-122"/>
                <a:cs typeface="微软雅黑" panose="020B0503020204020204" pitchFamily="18" charset="-122"/>
              </a:rPr>
              <a:t>跨界合作的星巴克</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MUSIC×CAFE</a:t>
            </a:r>
          </a:p>
          <a:p>
            <a:pPr>
              <a:lnSpc>
                <a:spcPts val="1000"/>
              </a:lnSpc>
            </a:pPr>
            <a:endParaRPr lang="en-US" altLang="zh-CN" dirty="0"/>
          </a:p>
          <a:p>
            <a:pPr>
              <a:lnSpc>
                <a:spcPts val="20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由STARBUCKS与TOKYO</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FM联手打造，其旁边</a:t>
            </a:r>
          </a:p>
          <a:p>
            <a:pPr>
              <a:lnSpc>
                <a:spcPts val="21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正是一家音像店（TSUTAYA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MUSIC），正是一</a:t>
            </a:r>
          </a:p>
          <a:p>
            <a:pPr>
              <a:lnSpc>
                <a:spcPts val="21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家崭新的复合Cafe。</a:t>
            </a:r>
          </a:p>
          <a:p>
            <a:pPr>
              <a:lnSpc>
                <a:spcPts val="21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乍看与一般星巴克无异，但细心观察，不论是灯</a:t>
            </a:r>
          </a:p>
          <a:p>
            <a:pPr>
              <a:lnSpc>
                <a:spcPts val="21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饰抑或家俱，都隐约带着北欧的味道，别具格</a:t>
            </a:r>
          </a:p>
          <a:p>
            <a:pPr>
              <a:lnSpc>
                <a:spcPts val="21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调，与我们常见的星巴克不同。</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既然标榜Music×Cafe，音乐元素自然不可少。Cafe的入口旁边就有6部</a:t>
            </a:r>
          </a:p>
          <a:p>
            <a:pPr>
              <a:lnSpc>
                <a:spcPts val="21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CD机，20多款精选轻音乐供客人自由试听。</a:t>
            </a:r>
          </a:p>
          <a:p>
            <a:pPr>
              <a:lnSpc>
                <a:spcPts val="21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最破天荒的尝试是Cafe内的一个角落被用作Tokyo</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FM的直播室，每逢</a:t>
            </a:r>
          </a:p>
          <a:p>
            <a:pPr>
              <a:lnSpc>
                <a:spcPts val="2100"/>
              </a:lnSpc>
              <a:tabLst>
                <a:tab pos="2667000" algn="l"/>
                <a:tab pos="2844800" algn="l"/>
                <a:tab pos="3886200" algn="l"/>
                <a:tab pos="4064000" algn="l"/>
                <a:tab pos="6311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星期一至五的11:30am-1:00pm，DJ现场直播音乐节目《</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all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that</a:t>
            </a:r>
          </a:p>
        </p:txBody>
      </p:sp>
      <p:sp>
        <p:nvSpPr>
          <p:cNvPr id="11" name="TextBox 1"/>
          <p:cNvSpPr txBox="1"/>
          <p:nvPr/>
        </p:nvSpPr>
        <p:spPr>
          <a:xfrm>
            <a:off x="3898900" y="6540500"/>
            <a:ext cx="2819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radio</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》，未来甚至可能会有Live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Show。</a:t>
            </a:r>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16000" y="1041400"/>
            <a:ext cx="7924800" cy="5334000"/>
          </a:xfrm>
          <a:prstGeom prst="rect">
            <a:avLst/>
          </a:prstGeom>
          <a:noFill/>
        </p:spPr>
      </p:pic>
      <p:sp>
        <p:nvSpPr>
          <p:cNvPr id="7" name="TextBox 1"/>
          <p:cNvSpPr txBox="1"/>
          <p:nvPr/>
        </p:nvSpPr>
        <p:spPr>
          <a:xfrm>
            <a:off x="1016000" y="6680200"/>
            <a:ext cx="2921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p>
        </p:txBody>
      </p:sp>
      <p:sp>
        <p:nvSpPr>
          <p:cNvPr id="8" name="TextBox 1"/>
          <p:cNvSpPr txBox="1"/>
          <p:nvPr/>
        </p:nvSpPr>
        <p:spPr>
          <a:xfrm>
            <a:off x="1066800" y="152400"/>
            <a:ext cx="7721600" cy="4025900"/>
          </a:xfrm>
          <a:prstGeom prst="rect">
            <a:avLst/>
          </a:prstGeom>
          <a:noFill/>
        </p:spPr>
        <p:txBody>
          <a:bodyPr wrap="none" lIns="0" tIns="0" rIns="0" rtlCol="0">
            <a:spAutoFit/>
          </a:bodyPr>
          <a:lstStyle/>
          <a:p>
            <a:pPr>
              <a:lnSpc>
                <a:spcPts val="3600"/>
              </a:lnSpc>
              <a:tabLst>
                <a:tab pos="63500" algn="l"/>
                <a:tab pos="228600" algn="l"/>
                <a:tab pos="2349500" algn="l"/>
                <a:tab pos="4965700" algn="l"/>
                <a:tab pos="5130800" algn="l"/>
                <a:tab pos="62992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500"/>
              </a:lnSpc>
              <a:tabLst>
                <a:tab pos="63500" algn="l"/>
                <a:tab pos="228600" algn="l"/>
                <a:tab pos="2349500" algn="l"/>
                <a:tab pos="4965700" algn="l"/>
                <a:tab pos="5130800" algn="l"/>
                <a:tab pos="62992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特色业态及品牌</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700"/>
              </a:lnSpc>
              <a:tabLst>
                <a:tab pos="63500" algn="l"/>
                <a:tab pos="228600" algn="l"/>
                <a:tab pos="2349500" algn="l"/>
                <a:tab pos="4965700" algn="l"/>
                <a:tab pos="5130800" algn="l"/>
                <a:tab pos="6299200" algn="l"/>
              </a:tabLst>
            </a:pPr>
            <a:r>
              <a:rPr lang="en-US" altLang="zh-CN" dirty="0"/>
              <a:t>			</a:t>
            </a:r>
            <a:r>
              <a:rPr lang="en-US" altLang="zh-CN" sz="1895" b="1" dirty="0">
                <a:solidFill>
                  <a:srgbClr val="000000"/>
                </a:solidFill>
                <a:latin typeface="微软雅黑" panose="020B0503020204020204" pitchFamily="18" charset="-122"/>
                <a:cs typeface="微软雅黑" panose="020B0503020204020204" pitchFamily="18" charset="-122"/>
              </a:rPr>
              <a:t>植村秀综合养生馆</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63500" algn="l"/>
                <a:tab pos="228600" algn="l"/>
                <a:tab pos="2349500" algn="l"/>
                <a:tab pos="4965700" algn="l"/>
                <a:tab pos="5130800" algn="l"/>
                <a:tab pos="62992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The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Refinery</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London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全球顶尖的男</a:t>
            </a:r>
          </a:p>
          <a:p>
            <a:pPr>
              <a:lnSpc>
                <a:spcPts val="1400"/>
              </a:lnSpc>
              <a:tabLst>
                <a:tab pos="63500" algn="l"/>
                <a:tab pos="228600" algn="l"/>
                <a:tab pos="2349500" algn="l"/>
                <a:tab pos="4965700" algn="l"/>
                <a:tab pos="5130800" algn="l"/>
                <a:tab pos="629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士美容馆，在日本的第一家分店</a:t>
            </a:r>
          </a:p>
          <a:p>
            <a:pPr>
              <a:lnSpc>
                <a:spcPts val="1000"/>
              </a:lnSpc>
            </a:pPr>
            <a:endParaRPr lang="en-US" altLang="zh-CN" dirty="0"/>
          </a:p>
          <a:p>
            <a:pPr>
              <a:lnSpc>
                <a:spcPts val="1000"/>
              </a:lnSpc>
            </a:pPr>
            <a:endParaRPr lang="en-US" altLang="zh-CN" dirty="0"/>
          </a:p>
          <a:p>
            <a:pPr>
              <a:lnSpc>
                <a:spcPts val="2200"/>
              </a:lnSpc>
              <a:tabLst>
                <a:tab pos="63500" algn="l"/>
                <a:tab pos="228600" algn="l"/>
                <a:tab pos="2349500" algn="l"/>
                <a:tab pos="4965700" algn="l"/>
                <a:tab pos="5130800" algn="l"/>
                <a:tab pos="62992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Aromatique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香氛馆</a:t>
            </a:r>
          </a:p>
          <a:p>
            <a:pPr>
              <a:lnSpc>
                <a:spcPts val="1400"/>
              </a:lnSpc>
              <a:tabLst>
                <a:tab pos="63500" algn="l"/>
                <a:tab pos="228600" algn="l"/>
                <a:tab pos="2349500" algn="l"/>
                <a:tab pos="4965700" algn="l"/>
                <a:tab pos="5130800" algn="l"/>
                <a:tab pos="629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（独一无二精油）</a:t>
            </a:r>
          </a:p>
        </p:txBody>
      </p:sp>
      <p:sp>
        <p:nvSpPr>
          <p:cNvPr id="9" name="TextBox 1"/>
          <p:cNvSpPr txBox="1"/>
          <p:nvPr/>
        </p:nvSpPr>
        <p:spPr>
          <a:xfrm>
            <a:off x="5676900" y="6426200"/>
            <a:ext cx="2082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Votre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Histoire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纯手工按摩</a:t>
            </a:r>
          </a:p>
        </p:txBody>
      </p:sp>
      <p:sp>
        <p:nvSpPr>
          <p:cNvPr id="10" name="TextBox 1"/>
          <p:cNvSpPr txBox="1"/>
          <p:nvPr/>
        </p:nvSpPr>
        <p:spPr>
          <a:xfrm>
            <a:off x="1358900" y="6261100"/>
            <a:ext cx="3048000" cy="558800"/>
          </a:xfrm>
          <a:prstGeom prst="rect">
            <a:avLst/>
          </a:prstGeom>
          <a:noFill/>
        </p:spPr>
        <p:txBody>
          <a:bodyPr wrap="none" lIns="0" tIns="0" rIns="0" rtlCol="0">
            <a:spAutoFit/>
          </a:bodyPr>
          <a:lstStyle/>
          <a:p>
            <a:pPr>
              <a:lnSpc>
                <a:spcPts val="1500"/>
              </a:lnSpc>
              <a:tabLst>
                <a:tab pos="279400" algn="l"/>
                <a:tab pos="4445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Immudyne区域</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注重内在气韵（售卖</a:t>
            </a:r>
          </a:p>
          <a:p>
            <a:pPr>
              <a:lnSpc>
                <a:spcPts val="1400"/>
              </a:lnSpc>
              <a:tabLst>
                <a:tab pos="279400" algn="l"/>
                <a:tab pos="444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各种健康美容食品，分净化、强化和缓</a:t>
            </a:r>
          </a:p>
          <a:p>
            <a:pPr>
              <a:lnSpc>
                <a:spcPts val="1400"/>
              </a:lnSpc>
              <a:tabLst>
                <a:tab pos="279400" algn="l"/>
                <a:tab pos="444500" algn="l"/>
              </a:tabLst>
            </a:pP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166</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和三个功效）</a:t>
            </a: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04900" y="2070100"/>
            <a:ext cx="2882900" cy="21717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117600" y="4470400"/>
            <a:ext cx="3619500" cy="1879600"/>
          </a:xfrm>
          <a:prstGeom prst="rect">
            <a:avLst/>
          </a:prstGeom>
          <a:noFill/>
        </p:spPr>
      </p:pic>
      <p:pic>
        <p:nvPicPr>
          <p:cNvPr id="8" name="Picture 3">
            <a:hlinkClick r:id="rId4"/>
          </p:cNvPr>
          <p:cNvPicPr>
            <a:picLocks noChangeAspect="1" noChangeArrowheads="1"/>
          </p:cNvPicPr>
          <p:nvPr/>
        </p:nvPicPr>
        <p:blipFill>
          <a:blip r:embed="rId5"/>
          <a:srcRect/>
          <a:stretch>
            <a:fillRect/>
          </a:stretch>
        </p:blipFill>
        <p:spPr bwMode="auto">
          <a:xfrm>
            <a:off x="4927600" y="2095500"/>
            <a:ext cx="2895600" cy="21844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5168900" y="4432300"/>
            <a:ext cx="3276600" cy="1689100"/>
          </a:xfrm>
          <a:prstGeom prst="rect">
            <a:avLst/>
          </a:prstGeom>
          <a:noFill/>
        </p:spPr>
      </p:pic>
      <p:sp>
        <p:nvSpPr>
          <p:cNvPr id="10" name="TextBox 1"/>
          <p:cNvSpPr txBox="1"/>
          <p:nvPr/>
        </p:nvSpPr>
        <p:spPr>
          <a:xfrm>
            <a:off x="965200" y="76200"/>
            <a:ext cx="7810500" cy="1866900"/>
          </a:xfrm>
          <a:prstGeom prst="rect">
            <a:avLst/>
          </a:prstGeom>
          <a:noFill/>
        </p:spPr>
        <p:txBody>
          <a:bodyPr wrap="none" lIns="0" tIns="0" rIns="0" rtlCol="0">
            <a:spAutoFit/>
          </a:bodyPr>
          <a:lstStyle/>
          <a:p>
            <a:pPr>
              <a:lnSpc>
                <a:spcPts val="3600"/>
              </a:lnSpc>
              <a:tabLst>
                <a:tab pos="165100" algn="l"/>
                <a:tab pos="330200" algn="l"/>
                <a:tab pos="64008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300"/>
              </a:lnSpc>
              <a:tabLst>
                <a:tab pos="165100" algn="l"/>
                <a:tab pos="330200" algn="l"/>
                <a:tab pos="64008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On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the</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Green</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–拥有东京最大片绿地的购物中心</a:t>
            </a:r>
          </a:p>
          <a:p>
            <a:pPr>
              <a:lnSpc>
                <a:spcPts val="2400"/>
              </a:lnSpc>
              <a:tabLst>
                <a:tab pos="165100" algn="l"/>
                <a:tab pos="330200" algn="l"/>
                <a:tab pos="64008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由桧町公园和中城花园构成的大面积绿地和公园也是东京中城的一大特色，在寸土寸金的东京市中心，中城</a:t>
            </a:r>
          </a:p>
          <a:p>
            <a:pPr>
              <a:lnSpc>
                <a:spcPts val="1700"/>
              </a:lnSpc>
              <a:tabLst>
                <a:tab pos="165100" algn="l"/>
                <a:tab pos="330200" algn="l"/>
                <a:tab pos="6400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的绿化率高达</a:t>
            </a:r>
            <a:r>
              <a:rPr lang="en-US" altLang="zh-CN" sz="1265" b="1" dirty="0">
                <a:solidFill>
                  <a:srgbClr val="000000"/>
                </a:solidFill>
                <a:latin typeface="微软雅黑" panose="020B0503020204020204" pitchFamily="18" charset="-122"/>
                <a:cs typeface="微软雅黑" panose="020B0503020204020204" pitchFamily="18" charset="-122"/>
              </a:rPr>
              <a:t>40%</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700"/>
              </a:lnSpc>
              <a:tabLst>
                <a:tab pos="165100" algn="l"/>
                <a:tab pos="330200" algn="l"/>
                <a:tab pos="64008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绿地内设有无线局域网，人们可以在舒适惬意的自然中通信上网。夏季还开设临时的中城花园咖啡，中城内</a:t>
            </a:r>
          </a:p>
          <a:p>
            <a:pPr>
              <a:lnSpc>
                <a:spcPts val="1700"/>
              </a:lnSpc>
              <a:tabLst>
                <a:tab pos="165100" algn="l"/>
                <a:tab pos="330200" algn="l"/>
                <a:tab pos="6400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的人气商家摆出摊位，提供食品饮料。周末还会举办现场音乐会。</a:t>
            </a:r>
          </a:p>
        </p:txBody>
      </p:sp>
      <p:sp>
        <p:nvSpPr>
          <p:cNvPr id="11" name="TextBox 1"/>
          <p:cNvSpPr txBox="1"/>
          <p:nvPr/>
        </p:nvSpPr>
        <p:spPr>
          <a:xfrm>
            <a:off x="1016000" y="6210300"/>
            <a:ext cx="7264400" cy="596900"/>
          </a:xfrm>
          <a:prstGeom prst="rect">
            <a:avLst/>
          </a:prstGeom>
          <a:noFill/>
        </p:spPr>
        <p:txBody>
          <a:bodyPr wrap="none" lIns="0" tIns="0" rIns="0" rtlCol="0">
            <a:spAutoFit/>
          </a:bodyPr>
          <a:lstStyle/>
          <a:p>
            <a:pPr>
              <a:lnSpc>
                <a:spcPts val="1500"/>
              </a:lnSpc>
              <a:tabLst>
                <a:tab pos="3937000" algn="l"/>
                <a:tab pos="41021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原防卫厅用地中的140棵树木也被重新安置在这</a:t>
            </a:r>
          </a:p>
          <a:p>
            <a:pPr>
              <a:lnSpc>
                <a:spcPts val="1800"/>
              </a:lnSpc>
              <a:tabLst>
                <a:tab pos="3937000" algn="l"/>
                <a:tab pos="4102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里，绿化面积是之前的2.7倍。</a:t>
            </a:r>
          </a:p>
          <a:p>
            <a:pPr>
              <a:lnSpc>
                <a:spcPts val="1400"/>
              </a:lnSpc>
              <a:tabLst>
                <a:tab pos="3937000" algn="l"/>
                <a:tab pos="4102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167</a:t>
            </a:r>
          </a:p>
        </p:txBody>
      </p:sp>
      <p:sp>
        <p:nvSpPr>
          <p:cNvPr id="12" name="TextBox 1"/>
          <p:cNvSpPr txBox="1"/>
          <p:nvPr/>
        </p:nvSpPr>
        <p:spPr>
          <a:xfrm>
            <a:off x="4114800" y="40767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桧町公园</a:t>
            </a:r>
          </a:p>
        </p:txBody>
      </p:sp>
      <p:sp>
        <p:nvSpPr>
          <p:cNvPr id="13" name="TextBox 1"/>
          <p:cNvSpPr txBox="1"/>
          <p:nvPr/>
        </p:nvSpPr>
        <p:spPr>
          <a:xfrm>
            <a:off x="8077200" y="40767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中天花园</a:t>
            </a: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15567" y="4104132"/>
            <a:ext cx="7848600" cy="693420"/>
          </a:xfrm>
          <a:custGeom>
            <a:avLst/>
            <a:gdLst>
              <a:gd name="connsiteX0" fmla="*/ 0 w 7848600"/>
              <a:gd name="connsiteY0" fmla="*/ 693420 h 693420"/>
              <a:gd name="connsiteX1" fmla="*/ 7848600 w 7848600"/>
              <a:gd name="connsiteY1" fmla="*/ 693420 h 693420"/>
              <a:gd name="connsiteX2" fmla="*/ 7848600 w 7848600"/>
              <a:gd name="connsiteY2" fmla="*/ 0 h 693420"/>
              <a:gd name="connsiteX3" fmla="*/ 0 w 7848600"/>
              <a:gd name="connsiteY3" fmla="*/ 0 h 693420"/>
              <a:gd name="connsiteX4" fmla="*/ 0 w 7848600"/>
              <a:gd name="connsiteY4" fmla="*/ 693420 h 6934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48600" h="693420">
                <a:moveTo>
                  <a:pt x="0" y="693420"/>
                </a:moveTo>
                <a:lnTo>
                  <a:pt x="7848600" y="693420"/>
                </a:lnTo>
                <a:lnTo>
                  <a:pt x="7848600" y="0"/>
                </a:lnTo>
                <a:lnTo>
                  <a:pt x="0" y="0"/>
                </a:lnTo>
                <a:lnTo>
                  <a:pt x="0" y="69342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436108" y="4930140"/>
            <a:ext cx="3456432" cy="1522476"/>
          </a:xfrm>
          <a:custGeom>
            <a:avLst/>
            <a:gdLst>
              <a:gd name="connsiteX0" fmla="*/ 0 w 3456432"/>
              <a:gd name="connsiteY0" fmla="*/ 1522475 h 1522476"/>
              <a:gd name="connsiteX1" fmla="*/ 3456432 w 3456432"/>
              <a:gd name="connsiteY1" fmla="*/ 1522475 h 1522476"/>
              <a:gd name="connsiteX2" fmla="*/ 3456432 w 3456432"/>
              <a:gd name="connsiteY2" fmla="*/ 0 h 1522476"/>
              <a:gd name="connsiteX3" fmla="*/ 0 w 3456432"/>
              <a:gd name="connsiteY3" fmla="*/ 0 h 1522476"/>
              <a:gd name="connsiteX4" fmla="*/ 0 w 3456432"/>
              <a:gd name="connsiteY4" fmla="*/ 1522475 h 15224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56432" h="1522476">
                <a:moveTo>
                  <a:pt x="0" y="1522475"/>
                </a:moveTo>
                <a:lnTo>
                  <a:pt x="3456432" y="1522475"/>
                </a:lnTo>
                <a:lnTo>
                  <a:pt x="3456432" y="0"/>
                </a:lnTo>
                <a:lnTo>
                  <a:pt x="0" y="0"/>
                </a:lnTo>
                <a:lnTo>
                  <a:pt x="0" y="152247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30300" y="2260600"/>
            <a:ext cx="6400800" cy="1828800"/>
          </a:xfrm>
          <a:prstGeom prst="rect">
            <a:avLst/>
          </a:prstGeom>
          <a:noFill/>
        </p:spPr>
      </p:pic>
      <p:pic>
        <p:nvPicPr>
          <p:cNvPr id="9" name="Picture 3">
            <a:hlinkClick r:id="rId3"/>
          </p:cNvPr>
          <p:cNvPicPr>
            <a:picLocks noChangeAspect="1" noChangeArrowheads="1"/>
          </p:cNvPicPr>
          <p:nvPr/>
        </p:nvPicPr>
        <p:blipFill>
          <a:blip r:embed="rId4"/>
          <a:srcRect/>
          <a:stretch>
            <a:fillRect/>
          </a:stretch>
        </p:blipFill>
        <p:spPr bwMode="auto">
          <a:xfrm>
            <a:off x="1320800" y="4927600"/>
            <a:ext cx="2044700" cy="15367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3365500" y="4927600"/>
            <a:ext cx="2032000" cy="1536700"/>
          </a:xfrm>
          <a:prstGeom prst="rect">
            <a:avLst/>
          </a:prstGeom>
          <a:noFill/>
        </p:spPr>
      </p:pic>
      <p:sp>
        <p:nvSpPr>
          <p:cNvPr id="11" name="TextBox 1"/>
          <p:cNvSpPr txBox="1"/>
          <p:nvPr/>
        </p:nvSpPr>
        <p:spPr>
          <a:xfrm>
            <a:off x="990600" y="50800"/>
            <a:ext cx="7797800" cy="952500"/>
          </a:xfrm>
          <a:prstGeom prst="rect">
            <a:avLst/>
          </a:prstGeom>
          <a:noFill/>
        </p:spPr>
        <p:txBody>
          <a:bodyPr wrap="none" lIns="0" tIns="0" rIns="0" rtlCol="0">
            <a:spAutoFit/>
          </a:bodyPr>
          <a:lstStyle/>
          <a:p>
            <a:pPr>
              <a:lnSpc>
                <a:spcPts val="3600"/>
              </a:lnSpc>
              <a:tabLst>
                <a:tab pos="63754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p>
          <a:p>
            <a:pPr>
              <a:lnSpc>
                <a:spcPts val="1000"/>
              </a:lnSpc>
            </a:pPr>
            <a:endParaRPr lang="en-US" altLang="zh-CN" dirty="0"/>
          </a:p>
          <a:p>
            <a:pPr>
              <a:lnSpc>
                <a:spcPts val="2900"/>
              </a:lnSpc>
              <a:tabLst>
                <a:tab pos="63754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艺术与商业相结合</a:t>
            </a:r>
          </a:p>
        </p:txBody>
      </p:sp>
      <p:sp>
        <p:nvSpPr>
          <p:cNvPr id="12" name="TextBox 1"/>
          <p:cNvSpPr txBox="1"/>
          <p:nvPr/>
        </p:nvSpPr>
        <p:spPr>
          <a:xfrm>
            <a:off x="1193800" y="1231900"/>
            <a:ext cx="50800" cy="3429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3" name="TextBox 1"/>
          <p:cNvSpPr txBox="1"/>
          <p:nvPr/>
        </p:nvSpPr>
        <p:spPr>
          <a:xfrm>
            <a:off x="1422400" y="1143000"/>
            <a:ext cx="7277100" cy="4572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东京中城的规划设计思想是以人为核心，创造新的生活美学空间。</a:t>
            </a:r>
          </a:p>
          <a:p>
            <a:pPr>
              <a:lnSpc>
                <a:spcPts val="2000"/>
              </a:lnSpc>
            </a:pPr>
            <a:r>
              <a:rPr lang="en-US" altLang="zh-CN" sz="1200" dirty="0">
                <a:solidFill>
                  <a:srgbClr val="000000"/>
                </a:solidFill>
                <a:latin typeface="微软雅黑" panose="020B0503020204020204" pitchFamily="18" charset="-122"/>
                <a:cs typeface="微软雅黑" panose="020B0503020204020204" pitchFamily="18" charset="-122"/>
              </a:rPr>
              <a:t>包括三得利美术馆、21-21DESIGNSIGHT、Design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Hub（东京中城设计中心）、富士Xerox艺术空间，都是</a:t>
            </a:r>
          </a:p>
        </p:txBody>
      </p:sp>
      <p:sp>
        <p:nvSpPr>
          <p:cNvPr id="14" name="TextBox 1"/>
          <p:cNvSpPr txBox="1"/>
          <p:nvPr/>
        </p:nvSpPr>
        <p:spPr>
          <a:xfrm>
            <a:off x="1193800" y="1612900"/>
            <a:ext cx="4445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世界著名的艺术机构，20多件享誉全球的公共艺术作品点缀其间。</a:t>
            </a:r>
          </a:p>
        </p:txBody>
      </p:sp>
      <p:sp>
        <p:nvSpPr>
          <p:cNvPr id="15" name="TextBox 1"/>
          <p:cNvSpPr txBox="1"/>
          <p:nvPr/>
        </p:nvSpPr>
        <p:spPr>
          <a:xfrm>
            <a:off x="1193800" y="19685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6" name="TextBox 1"/>
          <p:cNvSpPr txBox="1"/>
          <p:nvPr/>
        </p:nvSpPr>
        <p:spPr>
          <a:xfrm>
            <a:off x="1422400" y="1879600"/>
            <a:ext cx="39370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每年这些艺术中心为东京中城带来超过200万人次的客流。</a:t>
            </a:r>
          </a:p>
        </p:txBody>
      </p:sp>
      <p:sp>
        <p:nvSpPr>
          <p:cNvPr id="17" name="TextBox 1"/>
          <p:cNvSpPr txBox="1"/>
          <p:nvPr/>
        </p:nvSpPr>
        <p:spPr>
          <a:xfrm>
            <a:off x="1016000" y="4279900"/>
            <a:ext cx="7696200" cy="2603500"/>
          </a:xfrm>
          <a:prstGeom prst="rect">
            <a:avLst/>
          </a:prstGeom>
          <a:noFill/>
        </p:spPr>
        <p:txBody>
          <a:bodyPr wrap="none" lIns="0" tIns="0" rIns="0" rtlCol="0">
            <a:spAutoFit/>
          </a:bodyPr>
          <a:lstStyle/>
          <a:p>
            <a:pPr>
              <a:lnSpc>
                <a:spcPts val="1500"/>
              </a:lnSpc>
              <a:tabLst>
                <a:tab pos="190500" algn="l"/>
                <a:tab pos="45085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三得利美术馆</a:t>
            </a:r>
          </a:p>
          <a:p>
            <a:pPr>
              <a:lnSpc>
                <a:spcPts val="2500"/>
              </a:lnSpc>
              <a:tabLst>
                <a:tab pos="190500" algn="l"/>
                <a:tab pos="4508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以“生活中的美”为基本理念，这里常常举办绘画、陶瓷、漆工艺、玻璃、染织工艺等极具魅力的设计展览。</a:t>
            </a:r>
          </a:p>
          <a:p>
            <a:pPr>
              <a:lnSpc>
                <a:spcPts val="1000"/>
              </a:lnSpc>
            </a:pPr>
            <a:endParaRPr lang="en-US" altLang="zh-CN" dirty="0"/>
          </a:p>
          <a:p>
            <a:pPr>
              <a:lnSpc>
                <a:spcPts val="1000"/>
              </a:lnSpc>
            </a:pPr>
            <a:endParaRPr lang="en-US" altLang="zh-CN" dirty="0"/>
          </a:p>
          <a:p>
            <a:pPr>
              <a:lnSpc>
                <a:spcPts val="1900"/>
              </a:lnSpc>
              <a:tabLst>
                <a:tab pos="190500" algn="l"/>
                <a:tab pos="45085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Tokyo</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Midtown</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Design</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Hub</a:t>
            </a:r>
          </a:p>
          <a:p>
            <a:pPr>
              <a:lnSpc>
                <a:spcPts val="2500"/>
              </a:lnSpc>
              <a:tabLst>
                <a:tab pos="190500" algn="l"/>
                <a:tab pos="4508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这里通过举办一些特别展览、设计展览和自由参</a:t>
            </a:r>
          </a:p>
          <a:p>
            <a:pPr>
              <a:lnSpc>
                <a:spcPts val="2100"/>
              </a:lnSpc>
              <a:tabLst>
                <a:tab pos="190500" algn="l"/>
                <a:tab pos="4508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加的研讨会，将设计的惊奇性和趣味性传递到国</a:t>
            </a:r>
          </a:p>
          <a:p>
            <a:pPr>
              <a:lnSpc>
                <a:spcPts val="2100"/>
              </a:lnSpc>
              <a:tabLst>
                <a:tab pos="190500" algn="l"/>
                <a:tab pos="4508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内外。让参观者感受各个年代和领域的创作者们</a:t>
            </a:r>
          </a:p>
          <a:p>
            <a:pPr>
              <a:lnSpc>
                <a:spcPts val="2100"/>
              </a:lnSpc>
              <a:tabLst>
                <a:tab pos="190500" algn="l"/>
                <a:tab pos="4508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所带来的具有丰富想象力的世界。</a:t>
            </a:r>
          </a:p>
          <a:p>
            <a:pPr>
              <a:lnSpc>
                <a:spcPts val="1000"/>
              </a:lnSpc>
            </a:pPr>
            <a:endParaRPr lang="en-US" altLang="zh-CN" dirty="0"/>
          </a:p>
          <a:p>
            <a:pPr>
              <a:lnSpc>
                <a:spcPts val="1000"/>
              </a:lnSpc>
            </a:pPr>
            <a:endParaRPr lang="en-US" altLang="zh-CN" dirty="0"/>
          </a:p>
          <a:p>
            <a:pPr>
              <a:lnSpc>
                <a:spcPts val="1400"/>
              </a:lnSpc>
              <a:tabLst>
                <a:tab pos="190500" algn="l"/>
                <a:tab pos="4508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168</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328674" y="2823717"/>
            <a:ext cx="3882135" cy="21844"/>
          </a:xfrm>
          <a:custGeom>
            <a:avLst/>
            <a:gdLst>
              <a:gd name="connsiteX0" fmla="*/ 6350 w 3882135"/>
              <a:gd name="connsiteY0" fmla="*/ 6350 h 21844"/>
              <a:gd name="connsiteX1" fmla="*/ 3875785 w 3882135"/>
              <a:gd name="connsiteY1" fmla="*/ 6350 h 21844"/>
            </a:gdLst>
            <a:ahLst/>
            <a:cxnLst>
              <a:cxn ang="0">
                <a:pos x="connsiteX0" y="connsiteY0"/>
              </a:cxn>
              <a:cxn ang="1">
                <a:pos x="connsiteX1" y="connsiteY1"/>
              </a:cxn>
            </a:cxnLst>
            <a:rect l="l" t="t" r="r" b="b"/>
            <a:pathLst>
              <a:path w="3882135" h="21844">
                <a:moveTo>
                  <a:pt x="6350" y="6350"/>
                </a:moveTo>
                <a:lnTo>
                  <a:pt x="387578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1328674" y="2547873"/>
            <a:ext cx="3882135" cy="21844"/>
          </a:xfrm>
          <a:custGeom>
            <a:avLst/>
            <a:gdLst>
              <a:gd name="connsiteX0" fmla="*/ 6350 w 3882135"/>
              <a:gd name="connsiteY0" fmla="*/ 6350 h 21844"/>
              <a:gd name="connsiteX1" fmla="*/ 3875785 w 3882135"/>
              <a:gd name="connsiteY1" fmla="*/ 6350 h 21844"/>
            </a:gdLst>
            <a:ahLst/>
            <a:cxnLst>
              <a:cxn ang="0">
                <a:pos x="connsiteX0" y="connsiteY0"/>
              </a:cxn>
              <a:cxn ang="1">
                <a:pos x="connsiteX1" y="connsiteY1"/>
              </a:cxn>
            </a:cxnLst>
            <a:rect l="l" t="t" r="r" b="b"/>
            <a:pathLst>
              <a:path w="3882135" h="21844">
                <a:moveTo>
                  <a:pt x="6350" y="6350"/>
                </a:moveTo>
                <a:lnTo>
                  <a:pt x="387578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328674" y="2272029"/>
            <a:ext cx="3882135" cy="21844"/>
          </a:xfrm>
          <a:custGeom>
            <a:avLst/>
            <a:gdLst>
              <a:gd name="connsiteX0" fmla="*/ 6350 w 3882135"/>
              <a:gd name="connsiteY0" fmla="*/ 6350 h 21844"/>
              <a:gd name="connsiteX1" fmla="*/ 3875785 w 3882135"/>
              <a:gd name="connsiteY1" fmla="*/ 6350 h 21844"/>
            </a:gdLst>
            <a:ahLst/>
            <a:cxnLst>
              <a:cxn ang="0">
                <a:pos x="connsiteX0" y="connsiteY0"/>
              </a:cxn>
              <a:cxn ang="1">
                <a:pos x="connsiteX1" y="connsiteY1"/>
              </a:cxn>
            </a:cxnLst>
            <a:rect l="l" t="t" r="r" b="b"/>
            <a:pathLst>
              <a:path w="3882135" h="21844">
                <a:moveTo>
                  <a:pt x="6350" y="6350"/>
                </a:moveTo>
                <a:lnTo>
                  <a:pt x="387578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1328674" y="1996185"/>
            <a:ext cx="3882135" cy="21844"/>
          </a:xfrm>
          <a:custGeom>
            <a:avLst/>
            <a:gdLst>
              <a:gd name="connsiteX0" fmla="*/ 6350 w 3882135"/>
              <a:gd name="connsiteY0" fmla="*/ 6350 h 21844"/>
              <a:gd name="connsiteX1" fmla="*/ 3875785 w 3882135"/>
              <a:gd name="connsiteY1" fmla="*/ 6350 h 21844"/>
            </a:gdLst>
            <a:ahLst/>
            <a:cxnLst>
              <a:cxn ang="0">
                <a:pos x="connsiteX0" y="connsiteY0"/>
              </a:cxn>
              <a:cxn ang="1">
                <a:pos x="connsiteX1" y="connsiteY1"/>
              </a:cxn>
            </a:cxnLst>
            <a:rect l="l" t="t" r="r" b="b"/>
            <a:pathLst>
              <a:path w="3882135" h="21844">
                <a:moveTo>
                  <a:pt x="6350" y="6350"/>
                </a:moveTo>
                <a:lnTo>
                  <a:pt x="387578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1328674" y="1720342"/>
            <a:ext cx="3882135" cy="21844"/>
          </a:xfrm>
          <a:custGeom>
            <a:avLst/>
            <a:gdLst>
              <a:gd name="connsiteX0" fmla="*/ 6350 w 3882135"/>
              <a:gd name="connsiteY0" fmla="*/ 6350 h 21844"/>
              <a:gd name="connsiteX1" fmla="*/ 3875785 w 3882135"/>
              <a:gd name="connsiteY1" fmla="*/ 6350 h 21844"/>
            </a:gdLst>
            <a:ahLst/>
            <a:cxnLst>
              <a:cxn ang="0">
                <a:pos x="connsiteX0" y="connsiteY0"/>
              </a:cxn>
              <a:cxn ang="1">
                <a:pos x="connsiteX1" y="connsiteY1"/>
              </a:cxn>
            </a:cxnLst>
            <a:rect l="l" t="t" r="r" b="b"/>
            <a:pathLst>
              <a:path w="3882135" h="21844">
                <a:moveTo>
                  <a:pt x="6350" y="6350"/>
                </a:moveTo>
                <a:lnTo>
                  <a:pt x="387578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1328674" y="1444497"/>
            <a:ext cx="3882135" cy="21844"/>
          </a:xfrm>
          <a:custGeom>
            <a:avLst/>
            <a:gdLst>
              <a:gd name="connsiteX0" fmla="*/ 6350 w 3882135"/>
              <a:gd name="connsiteY0" fmla="*/ 6350 h 21844"/>
              <a:gd name="connsiteX1" fmla="*/ 3875785 w 3882135"/>
              <a:gd name="connsiteY1" fmla="*/ 6350 h 21844"/>
            </a:gdLst>
            <a:ahLst/>
            <a:cxnLst>
              <a:cxn ang="0">
                <a:pos x="connsiteX0" y="connsiteY0"/>
              </a:cxn>
              <a:cxn ang="1">
                <a:pos x="connsiteX1" y="connsiteY1"/>
              </a:cxn>
            </a:cxnLst>
            <a:rect l="l" t="t" r="r" b="b"/>
            <a:pathLst>
              <a:path w="3882135" h="21844">
                <a:moveTo>
                  <a:pt x="6350" y="6350"/>
                </a:moveTo>
                <a:lnTo>
                  <a:pt x="387578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1328674" y="1168653"/>
            <a:ext cx="3882135" cy="21844"/>
          </a:xfrm>
          <a:custGeom>
            <a:avLst/>
            <a:gdLst>
              <a:gd name="connsiteX0" fmla="*/ 6350 w 3882135"/>
              <a:gd name="connsiteY0" fmla="*/ 6350 h 21844"/>
              <a:gd name="connsiteX1" fmla="*/ 3875785 w 3882135"/>
              <a:gd name="connsiteY1" fmla="*/ 6350 h 21844"/>
            </a:gdLst>
            <a:ahLst/>
            <a:cxnLst>
              <a:cxn ang="0">
                <a:pos x="connsiteX0" y="connsiteY0"/>
              </a:cxn>
              <a:cxn ang="1">
                <a:pos x="connsiteX1" y="connsiteY1"/>
              </a:cxn>
            </a:cxnLst>
            <a:rect l="l" t="t" r="r" b="b"/>
            <a:pathLst>
              <a:path w="3882135" h="21844">
                <a:moveTo>
                  <a:pt x="6350" y="6350"/>
                </a:moveTo>
                <a:lnTo>
                  <a:pt x="387578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1479803" y="2359151"/>
            <a:ext cx="193547" cy="746760"/>
          </a:xfrm>
          <a:custGeom>
            <a:avLst/>
            <a:gdLst>
              <a:gd name="connsiteX0" fmla="*/ 0 w 193547"/>
              <a:gd name="connsiteY0" fmla="*/ 746760 h 746760"/>
              <a:gd name="connsiteX1" fmla="*/ 193547 w 193547"/>
              <a:gd name="connsiteY1" fmla="*/ 746760 h 746760"/>
              <a:gd name="connsiteX2" fmla="*/ 193547 w 193547"/>
              <a:gd name="connsiteY2" fmla="*/ 0 h 746760"/>
              <a:gd name="connsiteX3" fmla="*/ 0 w 193547"/>
              <a:gd name="connsiteY3" fmla="*/ 0 h 746760"/>
              <a:gd name="connsiteX4" fmla="*/ 0 w 193547"/>
              <a:gd name="connsiteY4" fmla="*/ 746760 h 7467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7" h="746760">
                <a:moveTo>
                  <a:pt x="0" y="746760"/>
                </a:moveTo>
                <a:lnTo>
                  <a:pt x="193547" y="746760"/>
                </a:lnTo>
                <a:lnTo>
                  <a:pt x="193547" y="0"/>
                </a:lnTo>
                <a:lnTo>
                  <a:pt x="0" y="0"/>
                </a:lnTo>
                <a:lnTo>
                  <a:pt x="0" y="74676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964435" y="1351788"/>
            <a:ext cx="193548" cy="1754123"/>
          </a:xfrm>
          <a:custGeom>
            <a:avLst/>
            <a:gdLst>
              <a:gd name="connsiteX0" fmla="*/ 0 w 193548"/>
              <a:gd name="connsiteY0" fmla="*/ 0 h 1754123"/>
              <a:gd name="connsiteX1" fmla="*/ 193548 w 193548"/>
              <a:gd name="connsiteY1" fmla="*/ 0 h 1754123"/>
              <a:gd name="connsiteX2" fmla="*/ 193548 w 193548"/>
              <a:gd name="connsiteY2" fmla="*/ 1754123 h 1754123"/>
              <a:gd name="connsiteX3" fmla="*/ 0 w 193548"/>
              <a:gd name="connsiteY3" fmla="*/ 1754123 h 1754123"/>
              <a:gd name="connsiteX4" fmla="*/ 0 w 193548"/>
              <a:gd name="connsiteY4" fmla="*/ 0 h 1754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8" h="1754123">
                <a:moveTo>
                  <a:pt x="0" y="0"/>
                </a:moveTo>
                <a:lnTo>
                  <a:pt x="193548" y="0"/>
                </a:lnTo>
                <a:lnTo>
                  <a:pt x="193548" y="1754123"/>
                </a:lnTo>
                <a:lnTo>
                  <a:pt x="0" y="1754123"/>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447544" y="1955292"/>
            <a:ext cx="193548" cy="1150619"/>
          </a:xfrm>
          <a:custGeom>
            <a:avLst/>
            <a:gdLst>
              <a:gd name="connsiteX0" fmla="*/ 0 w 193548"/>
              <a:gd name="connsiteY0" fmla="*/ 0 h 1150619"/>
              <a:gd name="connsiteX1" fmla="*/ 193548 w 193548"/>
              <a:gd name="connsiteY1" fmla="*/ 0 h 1150619"/>
              <a:gd name="connsiteX2" fmla="*/ 193548 w 193548"/>
              <a:gd name="connsiteY2" fmla="*/ 1150619 h 1150619"/>
              <a:gd name="connsiteX3" fmla="*/ 0 w 193548"/>
              <a:gd name="connsiteY3" fmla="*/ 1150619 h 1150619"/>
              <a:gd name="connsiteX4" fmla="*/ 0 w 193548"/>
              <a:gd name="connsiteY4" fmla="*/ 0 h 11506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8" h="1150619">
                <a:moveTo>
                  <a:pt x="0" y="0"/>
                </a:moveTo>
                <a:lnTo>
                  <a:pt x="193548" y="0"/>
                </a:lnTo>
                <a:lnTo>
                  <a:pt x="193548" y="1150619"/>
                </a:lnTo>
                <a:lnTo>
                  <a:pt x="0" y="1150619"/>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930651" y="3040379"/>
            <a:ext cx="193548" cy="65532"/>
          </a:xfrm>
          <a:custGeom>
            <a:avLst/>
            <a:gdLst>
              <a:gd name="connsiteX0" fmla="*/ 0 w 193548"/>
              <a:gd name="connsiteY0" fmla="*/ 0 h 65532"/>
              <a:gd name="connsiteX1" fmla="*/ 193548 w 193548"/>
              <a:gd name="connsiteY1" fmla="*/ 0 h 65532"/>
              <a:gd name="connsiteX2" fmla="*/ 193548 w 193548"/>
              <a:gd name="connsiteY2" fmla="*/ 65532 h 65532"/>
              <a:gd name="connsiteX3" fmla="*/ 0 w 193548"/>
              <a:gd name="connsiteY3" fmla="*/ 65532 h 65532"/>
              <a:gd name="connsiteX4" fmla="*/ 0 w 193548"/>
              <a:gd name="connsiteY4" fmla="*/ 0 h 655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8" h="65532">
                <a:moveTo>
                  <a:pt x="0" y="0"/>
                </a:moveTo>
                <a:lnTo>
                  <a:pt x="193548" y="0"/>
                </a:lnTo>
                <a:lnTo>
                  <a:pt x="193548" y="65532"/>
                </a:lnTo>
                <a:lnTo>
                  <a:pt x="0" y="65532"/>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415284" y="2090927"/>
            <a:ext cx="193547" cy="1014983"/>
          </a:xfrm>
          <a:custGeom>
            <a:avLst/>
            <a:gdLst>
              <a:gd name="connsiteX0" fmla="*/ 0 w 193547"/>
              <a:gd name="connsiteY0" fmla="*/ 0 h 1014983"/>
              <a:gd name="connsiteX1" fmla="*/ 193547 w 193547"/>
              <a:gd name="connsiteY1" fmla="*/ 0 h 1014983"/>
              <a:gd name="connsiteX2" fmla="*/ 193547 w 193547"/>
              <a:gd name="connsiteY2" fmla="*/ 1014983 h 1014983"/>
              <a:gd name="connsiteX3" fmla="*/ 0 w 193547"/>
              <a:gd name="connsiteY3" fmla="*/ 1014983 h 1014983"/>
              <a:gd name="connsiteX4" fmla="*/ 0 w 193547"/>
              <a:gd name="connsiteY4" fmla="*/ 0 h 101498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7" h="1014983">
                <a:moveTo>
                  <a:pt x="0" y="0"/>
                </a:moveTo>
                <a:lnTo>
                  <a:pt x="193547" y="0"/>
                </a:lnTo>
                <a:lnTo>
                  <a:pt x="193547" y="1014983"/>
                </a:lnTo>
                <a:lnTo>
                  <a:pt x="0" y="1014983"/>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898391" y="2473451"/>
            <a:ext cx="193548" cy="632460"/>
          </a:xfrm>
          <a:custGeom>
            <a:avLst/>
            <a:gdLst>
              <a:gd name="connsiteX0" fmla="*/ 0 w 193548"/>
              <a:gd name="connsiteY0" fmla="*/ 0 h 632460"/>
              <a:gd name="connsiteX1" fmla="*/ 193548 w 193548"/>
              <a:gd name="connsiteY1" fmla="*/ 0 h 632460"/>
              <a:gd name="connsiteX2" fmla="*/ 193548 w 193548"/>
              <a:gd name="connsiteY2" fmla="*/ 632460 h 632460"/>
              <a:gd name="connsiteX3" fmla="*/ 0 w 193548"/>
              <a:gd name="connsiteY3" fmla="*/ 632460 h 632460"/>
              <a:gd name="connsiteX4" fmla="*/ 0 w 193548"/>
              <a:gd name="connsiteY4" fmla="*/ 0 h 6324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8" h="632460">
                <a:moveTo>
                  <a:pt x="0" y="0"/>
                </a:moveTo>
                <a:lnTo>
                  <a:pt x="193548" y="0"/>
                </a:lnTo>
                <a:lnTo>
                  <a:pt x="193548" y="632460"/>
                </a:lnTo>
                <a:lnTo>
                  <a:pt x="0" y="632460"/>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4383023" y="3009900"/>
            <a:ext cx="193547" cy="96011"/>
          </a:xfrm>
          <a:custGeom>
            <a:avLst/>
            <a:gdLst>
              <a:gd name="connsiteX0" fmla="*/ 0 w 193547"/>
              <a:gd name="connsiteY0" fmla="*/ 0 h 96011"/>
              <a:gd name="connsiteX1" fmla="*/ 193547 w 193547"/>
              <a:gd name="connsiteY1" fmla="*/ 0 h 96011"/>
              <a:gd name="connsiteX2" fmla="*/ 193547 w 193547"/>
              <a:gd name="connsiteY2" fmla="*/ 96011 h 96011"/>
              <a:gd name="connsiteX3" fmla="*/ 0 w 193547"/>
              <a:gd name="connsiteY3" fmla="*/ 96011 h 96011"/>
              <a:gd name="connsiteX4" fmla="*/ 0 w 193547"/>
              <a:gd name="connsiteY4" fmla="*/ 0 h 960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3547" h="96011">
                <a:moveTo>
                  <a:pt x="0" y="0"/>
                </a:moveTo>
                <a:lnTo>
                  <a:pt x="193547" y="0"/>
                </a:lnTo>
                <a:lnTo>
                  <a:pt x="193547" y="96011"/>
                </a:lnTo>
                <a:lnTo>
                  <a:pt x="0" y="96011"/>
                </a:ln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4866132" y="3043427"/>
            <a:ext cx="193547" cy="62483"/>
          </a:xfrm>
          <a:custGeom>
            <a:avLst/>
            <a:gdLst>
              <a:gd name="connsiteX0" fmla="*/ 0 w 193547"/>
              <a:gd name="connsiteY0" fmla="*/ 31242 h 62483"/>
              <a:gd name="connsiteX1" fmla="*/ 193547 w 193547"/>
              <a:gd name="connsiteY1" fmla="*/ 31242 h 62483"/>
            </a:gdLst>
            <a:ahLst/>
            <a:cxnLst>
              <a:cxn ang="0">
                <a:pos x="connsiteX0" y="connsiteY0"/>
              </a:cxn>
              <a:cxn ang="1">
                <a:pos x="connsiteX1" y="connsiteY1"/>
              </a:cxn>
            </a:cxnLst>
            <a:rect l="l" t="t" r="r" b="b"/>
            <a:pathLst>
              <a:path w="193547" h="62483">
                <a:moveTo>
                  <a:pt x="0" y="31242"/>
                </a:moveTo>
                <a:lnTo>
                  <a:pt x="193547" y="31242"/>
                </a:lnTo>
              </a:path>
            </a:pathLst>
          </a:custGeom>
          <a:ln w="88900">
            <a:solidFill>
              <a:srgbClr val="4F81B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5198109" y="1168653"/>
            <a:ext cx="21844" cy="1943607"/>
          </a:xfrm>
          <a:custGeom>
            <a:avLst/>
            <a:gdLst>
              <a:gd name="connsiteX0" fmla="*/ 6350 w 21844"/>
              <a:gd name="connsiteY0" fmla="*/ 1937258 h 1943607"/>
              <a:gd name="connsiteX1" fmla="*/ 6350 w 21844"/>
              <a:gd name="connsiteY1" fmla="*/ 6350 h 1943607"/>
            </a:gdLst>
            <a:ahLst/>
            <a:cxnLst>
              <a:cxn ang="0">
                <a:pos x="connsiteX0" y="connsiteY0"/>
              </a:cxn>
              <a:cxn ang="1">
                <a:pos x="connsiteX1" y="connsiteY1"/>
              </a:cxn>
            </a:cxnLst>
            <a:rect l="l" t="t" r="r" b="b"/>
            <a:pathLst>
              <a:path w="21844" h="1943607">
                <a:moveTo>
                  <a:pt x="6350" y="1937258"/>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5198109" y="3099561"/>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5198109" y="2777998"/>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5198109" y="2456433"/>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5198109" y="2134870"/>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5198109" y="1813305"/>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5198109" y="1490217"/>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5198109" y="1168653"/>
            <a:ext cx="58419" cy="21844"/>
          </a:xfrm>
          <a:custGeom>
            <a:avLst/>
            <a:gdLst>
              <a:gd name="connsiteX0" fmla="*/ 6350 w 58419"/>
              <a:gd name="connsiteY0" fmla="*/ 6350 h 21844"/>
              <a:gd name="connsiteX1" fmla="*/ 52070 w 58419"/>
              <a:gd name="connsiteY1" fmla="*/ 6350 h 21844"/>
            </a:gdLst>
            <a:ahLst/>
            <a:cxnLst>
              <a:cxn ang="0">
                <a:pos x="connsiteX0" y="connsiteY0"/>
              </a:cxn>
              <a:cxn ang="1">
                <a:pos x="connsiteX1" y="connsiteY1"/>
              </a:cxn>
            </a:cxnLst>
            <a:rect l="l" t="t" r="r" b="b"/>
            <a:pathLst>
              <a:path w="58419" h="21844">
                <a:moveTo>
                  <a:pt x="6350" y="6350"/>
                </a:moveTo>
                <a:lnTo>
                  <a:pt x="5207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1328674" y="1168653"/>
            <a:ext cx="21844" cy="1943607"/>
          </a:xfrm>
          <a:custGeom>
            <a:avLst/>
            <a:gdLst>
              <a:gd name="connsiteX0" fmla="*/ 6350 w 21844"/>
              <a:gd name="connsiteY0" fmla="*/ 1937258 h 1943607"/>
              <a:gd name="connsiteX1" fmla="*/ 6350 w 21844"/>
              <a:gd name="connsiteY1" fmla="*/ 6350 h 1943607"/>
            </a:gdLst>
            <a:ahLst/>
            <a:cxnLst>
              <a:cxn ang="0">
                <a:pos x="connsiteX0" y="connsiteY0"/>
              </a:cxn>
              <a:cxn ang="1">
                <a:pos x="connsiteX1" y="connsiteY1"/>
              </a:cxn>
            </a:cxnLst>
            <a:rect l="l" t="t" r="r" b="b"/>
            <a:pathLst>
              <a:path w="21844" h="1943607">
                <a:moveTo>
                  <a:pt x="6350" y="1937258"/>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1284477" y="3099561"/>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1284477" y="2823717"/>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1284477" y="2547873"/>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Freeform 3"/>
          <p:cNvSpPr/>
          <p:nvPr/>
        </p:nvSpPr>
        <p:spPr>
          <a:xfrm>
            <a:off x="1284477" y="2272029"/>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1284477" y="1996185"/>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1284477" y="1720342"/>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1284477" y="1444497"/>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1284477" y="1168653"/>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Freeform 3"/>
          <p:cNvSpPr/>
          <p:nvPr/>
        </p:nvSpPr>
        <p:spPr>
          <a:xfrm>
            <a:off x="1328674" y="3099561"/>
            <a:ext cx="3882135" cy="21844"/>
          </a:xfrm>
          <a:custGeom>
            <a:avLst/>
            <a:gdLst>
              <a:gd name="connsiteX0" fmla="*/ 6350 w 3882135"/>
              <a:gd name="connsiteY0" fmla="*/ 6350 h 21844"/>
              <a:gd name="connsiteX1" fmla="*/ 3875785 w 3882135"/>
              <a:gd name="connsiteY1" fmla="*/ 6350 h 21844"/>
            </a:gdLst>
            <a:ahLst/>
            <a:cxnLst>
              <a:cxn ang="0">
                <a:pos x="connsiteX0" y="connsiteY0"/>
              </a:cxn>
              <a:cxn ang="1">
                <a:pos x="connsiteX1" y="connsiteY1"/>
              </a:cxn>
            </a:cxnLst>
            <a:rect l="l" t="t" r="r" b="b"/>
            <a:pathLst>
              <a:path w="3882135" h="21844">
                <a:moveTo>
                  <a:pt x="6350" y="6350"/>
                </a:moveTo>
                <a:lnTo>
                  <a:pt x="387578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Freeform 3"/>
          <p:cNvSpPr/>
          <p:nvPr/>
        </p:nvSpPr>
        <p:spPr>
          <a:xfrm>
            <a:off x="1328674" y="3099561"/>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Freeform 3"/>
          <p:cNvSpPr/>
          <p:nvPr/>
        </p:nvSpPr>
        <p:spPr>
          <a:xfrm>
            <a:off x="1811782" y="3099561"/>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Freeform 3"/>
          <p:cNvSpPr/>
          <p:nvPr/>
        </p:nvSpPr>
        <p:spPr>
          <a:xfrm>
            <a:off x="2296414" y="3099561"/>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Freeform 3"/>
          <p:cNvSpPr/>
          <p:nvPr/>
        </p:nvSpPr>
        <p:spPr>
          <a:xfrm>
            <a:off x="2779522" y="3099561"/>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Freeform 3"/>
          <p:cNvSpPr/>
          <p:nvPr/>
        </p:nvSpPr>
        <p:spPr>
          <a:xfrm>
            <a:off x="3264153" y="3099561"/>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Freeform 3"/>
          <p:cNvSpPr/>
          <p:nvPr/>
        </p:nvSpPr>
        <p:spPr>
          <a:xfrm>
            <a:off x="3747261" y="3099561"/>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Freeform 3"/>
          <p:cNvSpPr/>
          <p:nvPr/>
        </p:nvSpPr>
        <p:spPr>
          <a:xfrm>
            <a:off x="4231894" y="3099561"/>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Freeform 3"/>
          <p:cNvSpPr/>
          <p:nvPr/>
        </p:nvSpPr>
        <p:spPr>
          <a:xfrm>
            <a:off x="4715002" y="3099561"/>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Freeform 3"/>
          <p:cNvSpPr/>
          <p:nvPr/>
        </p:nvSpPr>
        <p:spPr>
          <a:xfrm>
            <a:off x="5198109" y="3099561"/>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Freeform 3"/>
          <p:cNvSpPr/>
          <p:nvPr/>
        </p:nvSpPr>
        <p:spPr>
          <a:xfrm>
            <a:off x="1545716" y="1979422"/>
            <a:ext cx="64008" cy="64007"/>
          </a:xfrm>
          <a:custGeom>
            <a:avLst/>
            <a:gdLst>
              <a:gd name="connsiteX0" fmla="*/ 0 w 64008"/>
              <a:gd name="connsiteY0" fmla="*/ 64007 h 64007"/>
              <a:gd name="connsiteX1" fmla="*/ 64008 w 64008"/>
              <a:gd name="connsiteY1" fmla="*/ 64007 h 64007"/>
              <a:gd name="connsiteX2" fmla="*/ 64008 w 64008"/>
              <a:gd name="connsiteY2" fmla="*/ 0 h 64007"/>
              <a:gd name="connsiteX3" fmla="*/ 0 w 64008"/>
              <a:gd name="connsiteY3" fmla="*/ 0 h 64007"/>
              <a:gd name="connsiteX4" fmla="*/ 0 w 64008"/>
              <a:gd name="connsiteY4" fmla="*/ 64007 h 640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7">
                <a:moveTo>
                  <a:pt x="0" y="64007"/>
                </a:moveTo>
                <a:lnTo>
                  <a:pt x="64008" y="64007"/>
                </a:lnTo>
                <a:lnTo>
                  <a:pt x="64008" y="0"/>
                </a:lnTo>
                <a:lnTo>
                  <a:pt x="0" y="0"/>
                </a:lnTo>
                <a:lnTo>
                  <a:pt x="0" y="64007"/>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3"/>
          <p:cNvSpPr/>
          <p:nvPr/>
        </p:nvSpPr>
        <p:spPr>
          <a:xfrm>
            <a:off x="1539366" y="1973072"/>
            <a:ext cx="76708" cy="76707"/>
          </a:xfrm>
          <a:custGeom>
            <a:avLst/>
            <a:gdLst>
              <a:gd name="connsiteX0" fmla="*/ 6350 w 76708"/>
              <a:gd name="connsiteY0" fmla="*/ 70357 h 76707"/>
              <a:gd name="connsiteX1" fmla="*/ 70358 w 76708"/>
              <a:gd name="connsiteY1" fmla="*/ 70357 h 76707"/>
              <a:gd name="connsiteX2" fmla="*/ 70358 w 76708"/>
              <a:gd name="connsiteY2" fmla="*/ 6350 h 76707"/>
              <a:gd name="connsiteX3" fmla="*/ 6350 w 76708"/>
              <a:gd name="connsiteY3" fmla="*/ 6350 h 76707"/>
              <a:gd name="connsiteX4" fmla="*/ 6350 w 76708"/>
              <a:gd name="connsiteY4" fmla="*/ 70357 h 767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8" h="76707">
                <a:moveTo>
                  <a:pt x="6350" y="70357"/>
                </a:moveTo>
                <a:lnTo>
                  <a:pt x="70358" y="70357"/>
                </a:lnTo>
                <a:lnTo>
                  <a:pt x="70358" y="6350"/>
                </a:lnTo>
                <a:lnTo>
                  <a:pt x="6350" y="6350"/>
                </a:lnTo>
                <a:lnTo>
                  <a:pt x="6350" y="70357"/>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2028825" y="2044954"/>
            <a:ext cx="64007" cy="64007"/>
          </a:xfrm>
          <a:custGeom>
            <a:avLst/>
            <a:gdLst>
              <a:gd name="connsiteX0" fmla="*/ 0 w 64007"/>
              <a:gd name="connsiteY0" fmla="*/ 64007 h 64007"/>
              <a:gd name="connsiteX1" fmla="*/ 64007 w 64007"/>
              <a:gd name="connsiteY1" fmla="*/ 64007 h 64007"/>
              <a:gd name="connsiteX2" fmla="*/ 64007 w 64007"/>
              <a:gd name="connsiteY2" fmla="*/ 0 h 64007"/>
              <a:gd name="connsiteX3" fmla="*/ 0 w 64007"/>
              <a:gd name="connsiteY3" fmla="*/ 0 h 64007"/>
              <a:gd name="connsiteX4" fmla="*/ 0 w 64007"/>
              <a:gd name="connsiteY4" fmla="*/ 64007 h 640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7" h="64007">
                <a:moveTo>
                  <a:pt x="0" y="64007"/>
                </a:moveTo>
                <a:lnTo>
                  <a:pt x="64007" y="64007"/>
                </a:lnTo>
                <a:lnTo>
                  <a:pt x="64007" y="0"/>
                </a:lnTo>
                <a:lnTo>
                  <a:pt x="0" y="0"/>
                </a:lnTo>
                <a:lnTo>
                  <a:pt x="0" y="64007"/>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3"/>
          <p:cNvSpPr/>
          <p:nvPr/>
        </p:nvSpPr>
        <p:spPr>
          <a:xfrm>
            <a:off x="2022475" y="2038604"/>
            <a:ext cx="76707" cy="76707"/>
          </a:xfrm>
          <a:custGeom>
            <a:avLst/>
            <a:gdLst>
              <a:gd name="connsiteX0" fmla="*/ 6350 w 76707"/>
              <a:gd name="connsiteY0" fmla="*/ 70357 h 76707"/>
              <a:gd name="connsiteX1" fmla="*/ 70357 w 76707"/>
              <a:gd name="connsiteY1" fmla="*/ 70357 h 76707"/>
              <a:gd name="connsiteX2" fmla="*/ 70357 w 76707"/>
              <a:gd name="connsiteY2" fmla="*/ 6350 h 76707"/>
              <a:gd name="connsiteX3" fmla="*/ 6350 w 76707"/>
              <a:gd name="connsiteY3" fmla="*/ 6350 h 76707"/>
              <a:gd name="connsiteX4" fmla="*/ 6350 w 76707"/>
              <a:gd name="connsiteY4" fmla="*/ 70357 h 767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7" h="76707">
                <a:moveTo>
                  <a:pt x="6350" y="70357"/>
                </a:moveTo>
                <a:lnTo>
                  <a:pt x="70357" y="70357"/>
                </a:lnTo>
                <a:lnTo>
                  <a:pt x="70357" y="6350"/>
                </a:lnTo>
                <a:lnTo>
                  <a:pt x="6350" y="6350"/>
                </a:lnTo>
                <a:lnTo>
                  <a:pt x="6350" y="70357"/>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3"/>
          <p:cNvSpPr/>
          <p:nvPr/>
        </p:nvSpPr>
        <p:spPr>
          <a:xfrm>
            <a:off x="2513457" y="2031238"/>
            <a:ext cx="64007" cy="64007"/>
          </a:xfrm>
          <a:custGeom>
            <a:avLst/>
            <a:gdLst>
              <a:gd name="connsiteX0" fmla="*/ 0 w 64007"/>
              <a:gd name="connsiteY0" fmla="*/ 64007 h 64007"/>
              <a:gd name="connsiteX1" fmla="*/ 64007 w 64007"/>
              <a:gd name="connsiteY1" fmla="*/ 64007 h 64007"/>
              <a:gd name="connsiteX2" fmla="*/ 64007 w 64007"/>
              <a:gd name="connsiteY2" fmla="*/ 0 h 64007"/>
              <a:gd name="connsiteX3" fmla="*/ 0 w 64007"/>
              <a:gd name="connsiteY3" fmla="*/ 0 h 64007"/>
              <a:gd name="connsiteX4" fmla="*/ 0 w 64007"/>
              <a:gd name="connsiteY4" fmla="*/ 64007 h 640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7" h="64007">
                <a:moveTo>
                  <a:pt x="0" y="64007"/>
                </a:moveTo>
                <a:lnTo>
                  <a:pt x="64007" y="64007"/>
                </a:lnTo>
                <a:lnTo>
                  <a:pt x="64007" y="0"/>
                </a:lnTo>
                <a:lnTo>
                  <a:pt x="0" y="0"/>
                </a:lnTo>
                <a:lnTo>
                  <a:pt x="0" y="64007"/>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3"/>
          <p:cNvSpPr/>
          <p:nvPr/>
        </p:nvSpPr>
        <p:spPr>
          <a:xfrm>
            <a:off x="2507107" y="2024888"/>
            <a:ext cx="76707" cy="76707"/>
          </a:xfrm>
          <a:custGeom>
            <a:avLst/>
            <a:gdLst>
              <a:gd name="connsiteX0" fmla="*/ 6350 w 76707"/>
              <a:gd name="connsiteY0" fmla="*/ 70357 h 76707"/>
              <a:gd name="connsiteX1" fmla="*/ 70357 w 76707"/>
              <a:gd name="connsiteY1" fmla="*/ 70357 h 76707"/>
              <a:gd name="connsiteX2" fmla="*/ 70357 w 76707"/>
              <a:gd name="connsiteY2" fmla="*/ 6350 h 76707"/>
              <a:gd name="connsiteX3" fmla="*/ 6350 w 76707"/>
              <a:gd name="connsiteY3" fmla="*/ 6350 h 76707"/>
              <a:gd name="connsiteX4" fmla="*/ 6350 w 76707"/>
              <a:gd name="connsiteY4" fmla="*/ 70357 h 767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7" h="76707">
                <a:moveTo>
                  <a:pt x="6350" y="70357"/>
                </a:moveTo>
                <a:lnTo>
                  <a:pt x="70357" y="70357"/>
                </a:lnTo>
                <a:lnTo>
                  <a:pt x="70357" y="6350"/>
                </a:lnTo>
                <a:lnTo>
                  <a:pt x="6350" y="6350"/>
                </a:lnTo>
                <a:lnTo>
                  <a:pt x="6350" y="70357"/>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3"/>
          <p:cNvSpPr/>
          <p:nvPr/>
        </p:nvSpPr>
        <p:spPr>
          <a:xfrm>
            <a:off x="2996564" y="2025142"/>
            <a:ext cx="64008" cy="64007"/>
          </a:xfrm>
          <a:custGeom>
            <a:avLst/>
            <a:gdLst>
              <a:gd name="connsiteX0" fmla="*/ 0 w 64008"/>
              <a:gd name="connsiteY0" fmla="*/ 64007 h 64007"/>
              <a:gd name="connsiteX1" fmla="*/ 64008 w 64008"/>
              <a:gd name="connsiteY1" fmla="*/ 64007 h 64007"/>
              <a:gd name="connsiteX2" fmla="*/ 64008 w 64008"/>
              <a:gd name="connsiteY2" fmla="*/ 0 h 64007"/>
              <a:gd name="connsiteX3" fmla="*/ 0 w 64008"/>
              <a:gd name="connsiteY3" fmla="*/ 0 h 64007"/>
              <a:gd name="connsiteX4" fmla="*/ 0 w 64008"/>
              <a:gd name="connsiteY4" fmla="*/ 64007 h 640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7">
                <a:moveTo>
                  <a:pt x="0" y="64007"/>
                </a:moveTo>
                <a:lnTo>
                  <a:pt x="64008" y="64007"/>
                </a:lnTo>
                <a:lnTo>
                  <a:pt x="64008" y="0"/>
                </a:lnTo>
                <a:lnTo>
                  <a:pt x="0" y="0"/>
                </a:lnTo>
                <a:lnTo>
                  <a:pt x="0" y="64007"/>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3"/>
          <p:cNvSpPr/>
          <p:nvPr/>
        </p:nvSpPr>
        <p:spPr>
          <a:xfrm>
            <a:off x="2990214" y="2018792"/>
            <a:ext cx="76708" cy="76707"/>
          </a:xfrm>
          <a:custGeom>
            <a:avLst/>
            <a:gdLst>
              <a:gd name="connsiteX0" fmla="*/ 6350 w 76708"/>
              <a:gd name="connsiteY0" fmla="*/ 70357 h 76707"/>
              <a:gd name="connsiteX1" fmla="*/ 70358 w 76708"/>
              <a:gd name="connsiteY1" fmla="*/ 70357 h 76707"/>
              <a:gd name="connsiteX2" fmla="*/ 70358 w 76708"/>
              <a:gd name="connsiteY2" fmla="*/ 6350 h 76707"/>
              <a:gd name="connsiteX3" fmla="*/ 6350 w 76708"/>
              <a:gd name="connsiteY3" fmla="*/ 6350 h 76707"/>
              <a:gd name="connsiteX4" fmla="*/ 6350 w 76708"/>
              <a:gd name="connsiteY4" fmla="*/ 70357 h 767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8" h="76707">
                <a:moveTo>
                  <a:pt x="6350" y="70357"/>
                </a:moveTo>
                <a:lnTo>
                  <a:pt x="70358" y="70357"/>
                </a:lnTo>
                <a:lnTo>
                  <a:pt x="70358" y="6350"/>
                </a:lnTo>
                <a:lnTo>
                  <a:pt x="6350" y="6350"/>
                </a:lnTo>
                <a:lnTo>
                  <a:pt x="6350" y="70357"/>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3"/>
          <p:cNvSpPr/>
          <p:nvPr/>
        </p:nvSpPr>
        <p:spPr>
          <a:xfrm>
            <a:off x="3479672" y="2031238"/>
            <a:ext cx="64008" cy="64007"/>
          </a:xfrm>
          <a:custGeom>
            <a:avLst/>
            <a:gdLst>
              <a:gd name="connsiteX0" fmla="*/ 0 w 64008"/>
              <a:gd name="connsiteY0" fmla="*/ 64007 h 64007"/>
              <a:gd name="connsiteX1" fmla="*/ 64008 w 64008"/>
              <a:gd name="connsiteY1" fmla="*/ 64007 h 64007"/>
              <a:gd name="connsiteX2" fmla="*/ 64008 w 64008"/>
              <a:gd name="connsiteY2" fmla="*/ 0 h 64007"/>
              <a:gd name="connsiteX3" fmla="*/ 0 w 64008"/>
              <a:gd name="connsiteY3" fmla="*/ 0 h 64007"/>
              <a:gd name="connsiteX4" fmla="*/ 0 w 64008"/>
              <a:gd name="connsiteY4" fmla="*/ 64007 h 640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7">
                <a:moveTo>
                  <a:pt x="0" y="64007"/>
                </a:moveTo>
                <a:lnTo>
                  <a:pt x="64008" y="64007"/>
                </a:lnTo>
                <a:lnTo>
                  <a:pt x="64008" y="0"/>
                </a:lnTo>
                <a:lnTo>
                  <a:pt x="0" y="0"/>
                </a:lnTo>
                <a:lnTo>
                  <a:pt x="0" y="64007"/>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3"/>
          <p:cNvSpPr/>
          <p:nvPr/>
        </p:nvSpPr>
        <p:spPr>
          <a:xfrm>
            <a:off x="3473322" y="2024888"/>
            <a:ext cx="76708" cy="76707"/>
          </a:xfrm>
          <a:custGeom>
            <a:avLst/>
            <a:gdLst>
              <a:gd name="connsiteX0" fmla="*/ 6350 w 76708"/>
              <a:gd name="connsiteY0" fmla="*/ 70357 h 76707"/>
              <a:gd name="connsiteX1" fmla="*/ 70358 w 76708"/>
              <a:gd name="connsiteY1" fmla="*/ 70357 h 76707"/>
              <a:gd name="connsiteX2" fmla="*/ 70358 w 76708"/>
              <a:gd name="connsiteY2" fmla="*/ 6350 h 76707"/>
              <a:gd name="connsiteX3" fmla="*/ 6350 w 76708"/>
              <a:gd name="connsiteY3" fmla="*/ 6350 h 76707"/>
              <a:gd name="connsiteX4" fmla="*/ 6350 w 76708"/>
              <a:gd name="connsiteY4" fmla="*/ 70357 h 767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8" h="76707">
                <a:moveTo>
                  <a:pt x="6350" y="70357"/>
                </a:moveTo>
                <a:lnTo>
                  <a:pt x="70358" y="70357"/>
                </a:lnTo>
                <a:lnTo>
                  <a:pt x="70358" y="6350"/>
                </a:lnTo>
                <a:lnTo>
                  <a:pt x="6350" y="6350"/>
                </a:lnTo>
                <a:lnTo>
                  <a:pt x="6350" y="70357"/>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3"/>
          <p:cNvSpPr/>
          <p:nvPr/>
        </p:nvSpPr>
        <p:spPr>
          <a:xfrm>
            <a:off x="3964304" y="2025142"/>
            <a:ext cx="64008" cy="64007"/>
          </a:xfrm>
          <a:custGeom>
            <a:avLst/>
            <a:gdLst>
              <a:gd name="connsiteX0" fmla="*/ 0 w 64008"/>
              <a:gd name="connsiteY0" fmla="*/ 64007 h 64007"/>
              <a:gd name="connsiteX1" fmla="*/ 64008 w 64008"/>
              <a:gd name="connsiteY1" fmla="*/ 64007 h 64007"/>
              <a:gd name="connsiteX2" fmla="*/ 64008 w 64008"/>
              <a:gd name="connsiteY2" fmla="*/ 0 h 64007"/>
              <a:gd name="connsiteX3" fmla="*/ 0 w 64008"/>
              <a:gd name="connsiteY3" fmla="*/ 0 h 64007"/>
              <a:gd name="connsiteX4" fmla="*/ 0 w 64008"/>
              <a:gd name="connsiteY4" fmla="*/ 64007 h 640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7">
                <a:moveTo>
                  <a:pt x="0" y="64007"/>
                </a:moveTo>
                <a:lnTo>
                  <a:pt x="64008" y="64007"/>
                </a:lnTo>
                <a:lnTo>
                  <a:pt x="64008" y="0"/>
                </a:lnTo>
                <a:lnTo>
                  <a:pt x="0" y="0"/>
                </a:lnTo>
                <a:lnTo>
                  <a:pt x="0" y="64007"/>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reeform 3"/>
          <p:cNvSpPr/>
          <p:nvPr/>
        </p:nvSpPr>
        <p:spPr>
          <a:xfrm>
            <a:off x="3957954" y="2018792"/>
            <a:ext cx="76708" cy="76707"/>
          </a:xfrm>
          <a:custGeom>
            <a:avLst/>
            <a:gdLst>
              <a:gd name="connsiteX0" fmla="*/ 6350 w 76708"/>
              <a:gd name="connsiteY0" fmla="*/ 70357 h 76707"/>
              <a:gd name="connsiteX1" fmla="*/ 70358 w 76708"/>
              <a:gd name="connsiteY1" fmla="*/ 70357 h 76707"/>
              <a:gd name="connsiteX2" fmla="*/ 70358 w 76708"/>
              <a:gd name="connsiteY2" fmla="*/ 6350 h 76707"/>
              <a:gd name="connsiteX3" fmla="*/ 6350 w 76708"/>
              <a:gd name="connsiteY3" fmla="*/ 6350 h 76707"/>
              <a:gd name="connsiteX4" fmla="*/ 6350 w 76708"/>
              <a:gd name="connsiteY4" fmla="*/ 70357 h 767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8" h="76707">
                <a:moveTo>
                  <a:pt x="6350" y="70357"/>
                </a:moveTo>
                <a:lnTo>
                  <a:pt x="70358" y="70357"/>
                </a:lnTo>
                <a:lnTo>
                  <a:pt x="70358" y="6350"/>
                </a:lnTo>
                <a:lnTo>
                  <a:pt x="6350" y="6350"/>
                </a:lnTo>
                <a:lnTo>
                  <a:pt x="6350" y="70357"/>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3"/>
          <p:cNvSpPr/>
          <p:nvPr/>
        </p:nvSpPr>
        <p:spPr>
          <a:xfrm>
            <a:off x="4447413" y="1458213"/>
            <a:ext cx="64008" cy="64008"/>
          </a:xfrm>
          <a:custGeom>
            <a:avLst/>
            <a:gdLst>
              <a:gd name="connsiteX0" fmla="*/ 0 w 64008"/>
              <a:gd name="connsiteY0" fmla="*/ 64008 h 64008"/>
              <a:gd name="connsiteX1" fmla="*/ 64008 w 64008"/>
              <a:gd name="connsiteY1" fmla="*/ 64008 h 64008"/>
              <a:gd name="connsiteX2" fmla="*/ 64008 w 64008"/>
              <a:gd name="connsiteY2" fmla="*/ 0 h 64008"/>
              <a:gd name="connsiteX3" fmla="*/ 0 w 64008"/>
              <a:gd name="connsiteY3" fmla="*/ 0 h 64008"/>
              <a:gd name="connsiteX4" fmla="*/ 0 w 64008"/>
              <a:gd name="connsiteY4" fmla="*/ 64008 h 64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8">
                <a:moveTo>
                  <a:pt x="0" y="64008"/>
                </a:moveTo>
                <a:lnTo>
                  <a:pt x="64008" y="64008"/>
                </a:lnTo>
                <a:lnTo>
                  <a:pt x="64008" y="0"/>
                </a:lnTo>
                <a:lnTo>
                  <a:pt x="0" y="0"/>
                </a:lnTo>
                <a:lnTo>
                  <a:pt x="0" y="64008"/>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3"/>
          <p:cNvSpPr/>
          <p:nvPr/>
        </p:nvSpPr>
        <p:spPr>
          <a:xfrm>
            <a:off x="4441063" y="1451863"/>
            <a:ext cx="76708" cy="76708"/>
          </a:xfrm>
          <a:custGeom>
            <a:avLst/>
            <a:gdLst>
              <a:gd name="connsiteX0" fmla="*/ 6350 w 76708"/>
              <a:gd name="connsiteY0" fmla="*/ 70358 h 76708"/>
              <a:gd name="connsiteX1" fmla="*/ 70358 w 76708"/>
              <a:gd name="connsiteY1" fmla="*/ 70358 h 76708"/>
              <a:gd name="connsiteX2" fmla="*/ 70358 w 76708"/>
              <a:gd name="connsiteY2" fmla="*/ 6350 h 76708"/>
              <a:gd name="connsiteX3" fmla="*/ 6350 w 76708"/>
              <a:gd name="connsiteY3" fmla="*/ 6350 h 76708"/>
              <a:gd name="connsiteX4" fmla="*/ 6350 w 76708"/>
              <a:gd name="connsiteY4" fmla="*/ 70358 h 767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8" h="76708">
                <a:moveTo>
                  <a:pt x="6350" y="70358"/>
                </a:moveTo>
                <a:lnTo>
                  <a:pt x="70358" y="70358"/>
                </a:lnTo>
                <a:lnTo>
                  <a:pt x="70358" y="6350"/>
                </a:lnTo>
                <a:lnTo>
                  <a:pt x="6350" y="6350"/>
                </a:lnTo>
                <a:lnTo>
                  <a:pt x="6350" y="70358"/>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3"/>
          <p:cNvSpPr/>
          <p:nvPr/>
        </p:nvSpPr>
        <p:spPr>
          <a:xfrm>
            <a:off x="4932045" y="1567941"/>
            <a:ext cx="64008" cy="64008"/>
          </a:xfrm>
          <a:custGeom>
            <a:avLst/>
            <a:gdLst>
              <a:gd name="connsiteX0" fmla="*/ 0 w 64008"/>
              <a:gd name="connsiteY0" fmla="*/ 64008 h 64008"/>
              <a:gd name="connsiteX1" fmla="*/ 64008 w 64008"/>
              <a:gd name="connsiteY1" fmla="*/ 64008 h 64008"/>
              <a:gd name="connsiteX2" fmla="*/ 64008 w 64008"/>
              <a:gd name="connsiteY2" fmla="*/ 0 h 64008"/>
              <a:gd name="connsiteX3" fmla="*/ 0 w 64008"/>
              <a:gd name="connsiteY3" fmla="*/ 0 h 64008"/>
              <a:gd name="connsiteX4" fmla="*/ 0 w 64008"/>
              <a:gd name="connsiteY4" fmla="*/ 64008 h 64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8">
                <a:moveTo>
                  <a:pt x="0" y="64008"/>
                </a:moveTo>
                <a:lnTo>
                  <a:pt x="64008" y="64008"/>
                </a:lnTo>
                <a:lnTo>
                  <a:pt x="64008" y="0"/>
                </a:lnTo>
                <a:lnTo>
                  <a:pt x="0" y="0"/>
                </a:lnTo>
                <a:lnTo>
                  <a:pt x="0" y="64008"/>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Freeform 3"/>
          <p:cNvSpPr/>
          <p:nvPr/>
        </p:nvSpPr>
        <p:spPr>
          <a:xfrm>
            <a:off x="4925695" y="1561591"/>
            <a:ext cx="76708" cy="76708"/>
          </a:xfrm>
          <a:custGeom>
            <a:avLst/>
            <a:gdLst>
              <a:gd name="connsiteX0" fmla="*/ 6350 w 76708"/>
              <a:gd name="connsiteY0" fmla="*/ 70358 h 76708"/>
              <a:gd name="connsiteX1" fmla="*/ 70358 w 76708"/>
              <a:gd name="connsiteY1" fmla="*/ 70358 h 76708"/>
              <a:gd name="connsiteX2" fmla="*/ 70358 w 76708"/>
              <a:gd name="connsiteY2" fmla="*/ 6350 h 76708"/>
              <a:gd name="connsiteX3" fmla="*/ 6350 w 76708"/>
              <a:gd name="connsiteY3" fmla="*/ 6350 h 76708"/>
              <a:gd name="connsiteX4" fmla="*/ 6350 w 76708"/>
              <a:gd name="connsiteY4" fmla="*/ 70358 h 767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8" h="76708">
                <a:moveTo>
                  <a:pt x="6350" y="70358"/>
                </a:moveTo>
                <a:lnTo>
                  <a:pt x="70358" y="70358"/>
                </a:lnTo>
                <a:lnTo>
                  <a:pt x="70358" y="6350"/>
                </a:lnTo>
                <a:lnTo>
                  <a:pt x="6350" y="6350"/>
                </a:lnTo>
                <a:lnTo>
                  <a:pt x="6350" y="70358"/>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Freeform 3"/>
          <p:cNvSpPr/>
          <p:nvPr/>
        </p:nvSpPr>
        <p:spPr>
          <a:xfrm>
            <a:off x="2321051" y="3631691"/>
            <a:ext cx="76200" cy="76200"/>
          </a:xfrm>
          <a:custGeom>
            <a:avLst/>
            <a:gdLst>
              <a:gd name="connsiteX0" fmla="*/ 0 w 76200"/>
              <a:gd name="connsiteY0" fmla="*/ 76200 h 76200"/>
              <a:gd name="connsiteX1" fmla="*/ 76200 w 76200"/>
              <a:gd name="connsiteY1" fmla="*/ 76200 h 76200"/>
              <a:gd name="connsiteX2" fmla="*/ 76200 w 76200"/>
              <a:gd name="connsiteY2" fmla="*/ 0 h 76200"/>
              <a:gd name="connsiteX3" fmla="*/ 0 w 76200"/>
              <a:gd name="connsiteY3" fmla="*/ 0 h 76200"/>
              <a:gd name="connsiteX4" fmla="*/ 0 w 76200"/>
              <a:gd name="connsiteY4" fmla="*/ 76200 h 76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 h="76200">
                <a:moveTo>
                  <a:pt x="0" y="76200"/>
                </a:moveTo>
                <a:lnTo>
                  <a:pt x="76200" y="76200"/>
                </a:lnTo>
                <a:lnTo>
                  <a:pt x="76200" y="0"/>
                </a:lnTo>
                <a:lnTo>
                  <a:pt x="0" y="0"/>
                </a:lnTo>
                <a:lnTo>
                  <a:pt x="0" y="7620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3"/>
          <p:cNvSpPr/>
          <p:nvPr/>
        </p:nvSpPr>
        <p:spPr>
          <a:xfrm>
            <a:off x="3741420" y="3637788"/>
            <a:ext cx="64008" cy="64008"/>
          </a:xfrm>
          <a:custGeom>
            <a:avLst/>
            <a:gdLst>
              <a:gd name="connsiteX0" fmla="*/ 0 w 64008"/>
              <a:gd name="connsiteY0" fmla="*/ 64008 h 64008"/>
              <a:gd name="connsiteX1" fmla="*/ 64008 w 64008"/>
              <a:gd name="connsiteY1" fmla="*/ 64008 h 64008"/>
              <a:gd name="connsiteX2" fmla="*/ 64008 w 64008"/>
              <a:gd name="connsiteY2" fmla="*/ 0 h 64008"/>
              <a:gd name="connsiteX3" fmla="*/ 0 w 64008"/>
              <a:gd name="connsiteY3" fmla="*/ 0 h 64008"/>
              <a:gd name="connsiteX4" fmla="*/ 0 w 64008"/>
              <a:gd name="connsiteY4" fmla="*/ 64008 h 64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8">
                <a:moveTo>
                  <a:pt x="0" y="64008"/>
                </a:moveTo>
                <a:lnTo>
                  <a:pt x="64008" y="64008"/>
                </a:lnTo>
                <a:lnTo>
                  <a:pt x="64008" y="0"/>
                </a:lnTo>
                <a:lnTo>
                  <a:pt x="0" y="0"/>
                </a:lnTo>
                <a:lnTo>
                  <a:pt x="0" y="64008"/>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3"/>
          <p:cNvSpPr/>
          <p:nvPr/>
        </p:nvSpPr>
        <p:spPr>
          <a:xfrm>
            <a:off x="3735070" y="3631438"/>
            <a:ext cx="76708" cy="76708"/>
          </a:xfrm>
          <a:custGeom>
            <a:avLst/>
            <a:gdLst>
              <a:gd name="connsiteX0" fmla="*/ 6350 w 76708"/>
              <a:gd name="connsiteY0" fmla="*/ 70358 h 76708"/>
              <a:gd name="connsiteX1" fmla="*/ 70358 w 76708"/>
              <a:gd name="connsiteY1" fmla="*/ 70358 h 76708"/>
              <a:gd name="connsiteX2" fmla="*/ 70358 w 76708"/>
              <a:gd name="connsiteY2" fmla="*/ 6350 h 76708"/>
              <a:gd name="connsiteX3" fmla="*/ 6350 w 76708"/>
              <a:gd name="connsiteY3" fmla="*/ 6350 h 76708"/>
              <a:gd name="connsiteX4" fmla="*/ 6350 w 76708"/>
              <a:gd name="connsiteY4" fmla="*/ 70358 h 767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708" h="76708">
                <a:moveTo>
                  <a:pt x="6350" y="70358"/>
                </a:moveTo>
                <a:lnTo>
                  <a:pt x="70358" y="70358"/>
                </a:lnTo>
                <a:lnTo>
                  <a:pt x="70358" y="6350"/>
                </a:lnTo>
                <a:lnTo>
                  <a:pt x="6350" y="6350"/>
                </a:lnTo>
                <a:lnTo>
                  <a:pt x="6350" y="70358"/>
                </a:lnTo>
              </a:path>
            </a:pathLst>
          </a:custGeom>
          <a:solidFill>
            <a:srgbClr val="000000">
              <a:alpha val="0"/>
            </a:srgbClr>
          </a:solidFill>
          <a:ln w="12700">
            <a:solidFill>
              <a:srgbClr val="BE4B4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3"/>
          <p:cNvSpPr/>
          <p:nvPr/>
        </p:nvSpPr>
        <p:spPr>
          <a:xfrm>
            <a:off x="1631950" y="5821426"/>
            <a:ext cx="3755644" cy="21844"/>
          </a:xfrm>
          <a:custGeom>
            <a:avLst/>
            <a:gdLst>
              <a:gd name="connsiteX0" fmla="*/ 6350 w 3755644"/>
              <a:gd name="connsiteY0" fmla="*/ 6350 h 21844"/>
              <a:gd name="connsiteX1" fmla="*/ 3749294 w 3755644"/>
              <a:gd name="connsiteY1" fmla="*/ 6350 h 21844"/>
            </a:gdLst>
            <a:ahLst/>
            <a:cxnLst>
              <a:cxn ang="0">
                <a:pos x="connsiteX0" y="connsiteY0"/>
              </a:cxn>
              <a:cxn ang="1">
                <a:pos x="connsiteX1" y="connsiteY1"/>
              </a:cxn>
            </a:cxnLst>
            <a:rect l="l" t="t" r="r" b="b"/>
            <a:pathLst>
              <a:path w="3755644" h="21844">
                <a:moveTo>
                  <a:pt x="6350" y="6350"/>
                </a:moveTo>
                <a:lnTo>
                  <a:pt x="374929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Freeform 3"/>
          <p:cNvSpPr/>
          <p:nvPr/>
        </p:nvSpPr>
        <p:spPr>
          <a:xfrm>
            <a:off x="1631950" y="5510529"/>
            <a:ext cx="3755644" cy="21844"/>
          </a:xfrm>
          <a:custGeom>
            <a:avLst/>
            <a:gdLst>
              <a:gd name="connsiteX0" fmla="*/ 6350 w 3755644"/>
              <a:gd name="connsiteY0" fmla="*/ 6350 h 21844"/>
              <a:gd name="connsiteX1" fmla="*/ 3749294 w 3755644"/>
              <a:gd name="connsiteY1" fmla="*/ 6350 h 21844"/>
            </a:gdLst>
            <a:ahLst/>
            <a:cxnLst>
              <a:cxn ang="0">
                <a:pos x="connsiteX0" y="connsiteY0"/>
              </a:cxn>
              <a:cxn ang="1">
                <a:pos x="connsiteX1" y="connsiteY1"/>
              </a:cxn>
            </a:cxnLst>
            <a:rect l="l" t="t" r="r" b="b"/>
            <a:pathLst>
              <a:path w="3755644" h="21844">
                <a:moveTo>
                  <a:pt x="6350" y="6350"/>
                </a:moveTo>
                <a:lnTo>
                  <a:pt x="374929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Freeform 3"/>
          <p:cNvSpPr/>
          <p:nvPr/>
        </p:nvSpPr>
        <p:spPr>
          <a:xfrm>
            <a:off x="1631950" y="5201158"/>
            <a:ext cx="3755644" cy="21844"/>
          </a:xfrm>
          <a:custGeom>
            <a:avLst/>
            <a:gdLst>
              <a:gd name="connsiteX0" fmla="*/ 6350 w 3755644"/>
              <a:gd name="connsiteY0" fmla="*/ 6350 h 21844"/>
              <a:gd name="connsiteX1" fmla="*/ 3749294 w 3755644"/>
              <a:gd name="connsiteY1" fmla="*/ 6350 h 21844"/>
            </a:gdLst>
            <a:ahLst/>
            <a:cxnLst>
              <a:cxn ang="0">
                <a:pos x="connsiteX0" y="connsiteY0"/>
              </a:cxn>
              <a:cxn ang="1">
                <a:pos x="connsiteX1" y="connsiteY1"/>
              </a:cxn>
            </a:cxnLst>
            <a:rect l="l" t="t" r="r" b="b"/>
            <a:pathLst>
              <a:path w="3755644" h="21844">
                <a:moveTo>
                  <a:pt x="6350" y="6350"/>
                </a:moveTo>
                <a:lnTo>
                  <a:pt x="374929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Freeform 3"/>
          <p:cNvSpPr/>
          <p:nvPr/>
        </p:nvSpPr>
        <p:spPr>
          <a:xfrm>
            <a:off x="1631950" y="4890261"/>
            <a:ext cx="3755644" cy="21844"/>
          </a:xfrm>
          <a:custGeom>
            <a:avLst/>
            <a:gdLst>
              <a:gd name="connsiteX0" fmla="*/ 6350 w 3755644"/>
              <a:gd name="connsiteY0" fmla="*/ 6350 h 21844"/>
              <a:gd name="connsiteX1" fmla="*/ 3749294 w 3755644"/>
              <a:gd name="connsiteY1" fmla="*/ 6350 h 21844"/>
            </a:gdLst>
            <a:ahLst/>
            <a:cxnLst>
              <a:cxn ang="0">
                <a:pos x="connsiteX0" y="connsiteY0"/>
              </a:cxn>
              <a:cxn ang="1">
                <a:pos x="connsiteX1" y="connsiteY1"/>
              </a:cxn>
            </a:cxnLst>
            <a:rect l="l" t="t" r="r" b="b"/>
            <a:pathLst>
              <a:path w="3755644" h="21844">
                <a:moveTo>
                  <a:pt x="6350" y="6350"/>
                </a:moveTo>
                <a:lnTo>
                  <a:pt x="374929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Freeform 3"/>
          <p:cNvSpPr/>
          <p:nvPr/>
        </p:nvSpPr>
        <p:spPr>
          <a:xfrm>
            <a:off x="1631950" y="4579365"/>
            <a:ext cx="3755644" cy="21844"/>
          </a:xfrm>
          <a:custGeom>
            <a:avLst/>
            <a:gdLst>
              <a:gd name="connsiteX0" fmla="*/ 6350 w 3755644"/>
              <a:gd name="connsiteY0" fmla="*/ 6350 h 21844"/>
              <a:gd name="connsiteX1" fmla="*/ 3749294 w 3755644"/>
              <a:gd name="connsiteY1" fmla="*/ 6350 h 21844"/>
            </a:gdLst>
            <a:ahLst/>
            <a:cxnLst>
              <a:cxn ang="0">
                <a:pos x="connsiteX0" y="connsiteY0"/>
              </a:cxn>
              <a:cxn ang="1">
                <a:pos x="connsiteX1" y="connsiteY1"/>
              </a:cxn>
            </a:cxnLst>
            <a:rect l="l" t="t" r="r" b="b"/>
            <a:pathLst>
              <a:path w="3755644" h="21844">
                <a:moveTo>
                  <a:pt x="6350" y="6350"/>
                </a:moveTo>
                <a:lnTo>
                  <a:pt x="374929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Freeform 3"/>
          <p:cNvSpPr/>
          <p:nvPr/>
        </p:nvSpPr>
        <p:spPr>
          <a:xfrm>
            <a:off x="1631950" y="4269994"/>
            <a:ext cx="3755644" cy="21844"/>
          </a:xfrm>
          <a:custGeom>
            <a:avLst/>
            <a:gdLst>
              <a:gd name="connsiteX0" fmla="*/ 6350 w 3755644"/>
              <a:gd name="connsiteY0" fmla="*/ 6350 h 21844"/>
              <a:gd name="connsiteX1" fmla="*/ 3749294 w 3755644"/>
              <a:gd name="connsiteY1" fmla="*/ 6350 h 21844"/>
            </a:gdLst>
            <a:ahLst/>
            <a:cxnLst>
              <a:cxn ang="0">
                <a:pos x="connsiteX0" y="connsiteY0"/>
              </a:cxn>
              <a:cxn ang="1">
                <a:pos x="connsiteX1" y="connsiteY1"/>
              </a:cxn>
            </a:cxnLst>
            <a:rect l="l" t="t" r="r" b="b"/>
            <a:pathLst>
              <a:path w="3755644" h="21844">
                <a:moveTo>
                  <a:pt x="6350" y="6350"/>
                </a:moveTo>
                <a:lnTo>
                  <a:pt x="374929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Freeform 3"/>
          <p:cNvSpPr/>
          <p:nvPr/>
        </p:nvSpPr>
        <p:spPr>
          <a:xfrm>
            <a:off x="1837944" y="4771644"/>
            <a:ext cx="268223" cy="1367027"/>
          </a:xfrm>
          <a:custGeom>
            <a:avLst/>
            <a:gdLst>
              <a:gd name="connsiteX0" fmla="*/ 0 w 268223"/>
              <a:gd name="connsiteY0" fmla="*/ 0 h 1367027"/>
              <a:gd name="connsiteX1" fmla="*/ 268223 w 268223"/>
              <a:gd name="connsiteY1" fmla="*/ 0 h 1367027"/>
              <a:gd name="connsiteX2" fmla="*/ 268223 w 268223"/>
              <a:gd name="connsiteY2" fmla="*/ 1367027 h 1367027"/>
              <a:gd name="connsiteX3" fmla="*/ 0 w 268223"/>
              <a:gd name="connsiteY3" fmla="*/ 1367027 h 1367027"/>
              <a:gd name="connsiteX4" fmla="*/ 0 w 268223"/>
              <a:gd name="connsiteY4" fmla="*/ 0 h 13670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8223" h="1367027">
                <a:moveTo>
                  <a:pt x="0" y="0"/>
                </a:moveTo>
                <a:lnTo>
                  <a:pt x="268223" y="0"/>
                </a:lnTo>
                <a:lnTo>
                  <a:pt x="268223" y="1367027"/>
                </a:lnTo>
                <a:lnTo>
                  <a:pt x="0" y="1367027"/>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Freeform 3"/>
          <p:cNvSpPr/>
          <p:nvPr/>
        </p:nvSpPr>
        <p:spPr>
          <a:xfrm>
            <a:off x="2773679" y="4602479"/>
            <a:ext cx="268224" cy="1536191"/>
          </a:xfrm>
          <a:custGeom>
            <a:avLst/>
            <a:gdLst>
              <a:gd name="connsiteX0" fmla="*/ 0 w 268224"/>
              <a:gd name="connsiteY0" fmla="*/ 0 h 1536191"/>
              <a:gd name="connsiteX1" fmla="*/ 268224 w 268224"/>
              <a:gd name="connsiteY1" fmla="*/ 0 h 1536191"/>
              <a:gd name="connsiteX2" fmla="*/ 268224 w 268224"/>
              <a:gd name="connsiteY2" fmla="*/ 1536191 h 1536191"/>
              <a:gd name="connsiteX3" fmla="*/ 0 w 268224"/>
              <a:gd name="connsiteY3" fmla="*/ 1536191 h 1536191"/>
              <a:gd name="connsiteX4" fmla="*/ 0 w 268224"/>
              <a:gd name="connsiteY4" fmla="*/ 0 h 15361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8224" h="1536191">
                <a:moveTo>
                  <a:pt x="0" y="0"/>
                </a:moveTo>
                <a:lnTo>
                  <a:pt x="268224" y="0"/>
                </a:lnTo>
                <a:lnTo>
                  <a:pt x="268224" y="1536191"/>
                </a:lnTo>
                <a:lnTo>
                  <a:pt x="0" y="1536191"/>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Freeform 3"/>
          <p:cNvSpPr/>
          <p:nvPr/>
        </p:nvSpPr>
        <p:spPr>
          <a:xfrm>
            <a:off x="3709415" y="4820411"/>
            <a:ext cx="268224" cy="1318259"/>
          </a:xfrm>
          <a:custGeom>
            <a:avLst/>
            <a:gdLst>
              <a:gd name="connsiteX0" fmla="*/ 0 w 268224"/>
              <a:gd name="connsiteY0" fmla="*/ 0 h 1318259"/>
              <a:gd name="connsiteX1" fmla="*/ 268224 w 268224"/>
              <a:gd name="connsiteY1" fmla="*/ 0 h 1318259"/>
              <a:gd name="connsiteX2" fmla="*/ 268224 w 268224"/>
              <a:gd name="connsiteY2" fmla="*/ 1318259 h 1318259"/>
              <a:gd name="connsiteX3" fmla="*/ 0 w 268224"/>
              <a:gd name="connsiteY3" fmla="*/ 1318259 h 1318259"/>
              <a:gd name="connsiteX4" fmla="*/ 0 w 268224"/>
              <a:gd name="connsiteY4" fmla="*/ 0 h 13182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8224" h="1318259">
                <a:moveTo>
                  <a:pt x="0" y="0"/>
                </a:moveTo>
                <a:lnTo>
                  <a:pt x="268224" y="0"/>
                </a:lnTo>
                <a:lnTo>
                  <a:pt x="268224" y="1318259"/>
                </a:lnTo>
                <a:lnTo>
                  <a:pt x="0" y="1318259"/>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3"/>
          <p:cNvSpPr/>
          <p:nvPr/>
        </p:nvSpPr>
        <p:spPr>
          <a:xfrm>
            <a:off x="4645152" y="4873752"/>
            <a:ext cx="268223" cy="1264920"/>
          </a:xfrm>
          <a:custGeom>
            <a:avLst/>
            <a:gdLst>
              <a:gd name="connsiteX0" fmla="*/ 0 w 268223"/>
              <a:gd name="connsiteY0" fmla="*/ 0 h 1264920"/>
              <a:gd name="connsiteX1" fmla="*/ 268223 w 268223"/>
              <a:gd name="connsiteY1" fmla="*/ 0 h 1264920"/>
              <a:gd name="connsiteX2" fmla="*/ 268223 w 268223"/>
              <a:gd name="connsiteY2" fmla="*/ 1264919 h 1264920"/>
              <a:gd name="connsiteX3" fmla="*/ 0 w 268223"/>
              <a:gd name="connsiteY3" fmla="*/ 1264919 h 1264920"/>
              <a:gd name="connsiteX4" fmla="*/ 0 w 268223"/>
              <a:gd name="connsiteY4" fmla="*/ 0 h 1264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8223" h="1264920">
                <a:moveTo>
                  <a:pt x="0" y="0"/>
                </a:moveTo>
                <a:lnTo>
                  <a:pt x="268223" y="0"/>
                </a:lnTo>
                <a:lnTo>
                  <a:pt x="268223" y="1264919"/>
                </a:lnTo>
                <a:lnTo>
                  <a:pt x="0" y="1264919"/>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Freeform 3"/>
          <p:cNvSpPr/>
          <p:nvPr/>
        </p:nvSpPr>
        <p:spPr>
          <a:xfrm>
            <a:off x="2106167" y="5335523"/>
            <a:ext cx="266700" cy="803147"/>
          </a:xfrm>
          <a:custGeom>
            <a:avLst/>
            <a:gdLst>
              <a:gd name="connsiteX0" fmla="*/ 0 w 266700"/>
              <a:gd name="connsiteY0" fmla="*/ 0 h 803147"/>
              <a:gd name="connsiteX1" fmla="*/ 266700 w 266700"/>
              <a:gd name="connsiteY1" fmla="*/ 0 h 803147"/>
              <a:gd name="connsiteX2" fmla="*/ 266700 w 266700"/>
              <a:gd name="connsiteY2" fmla="*/ 803147 h 803147"/>
              <a:gd name="connsiteX3" fmla="*/ 0 w 266700"/>
              <a:gd name="connsiteY3" fmla="*/ 803147 h 803147"/>
              <a:gd name="connsiteX4" fmla="*/ 0 w 266700"/>
              <a:gd name="connsiteY4" fmla="*/ 0 h 8031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6700" h="803147">
                <a:moveTo>
                  <a:pt x="0" y="0"/>
                </a:moveTo>
                <a:lnTo>
                  <a:pt x="266700" y="0"/>
                </a:lnTo>
                <a:lnTo>
                  <a:pt x="266700" y="803147"/>
                </a:lnTo>
                <a:lnTo>
                  <a:pt x="0" y="803147"/>
                </a:lnTo>
                <a:lnTo>
                  <a:pt x="0" y="0"/>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Freeform 3"/>
          <p:cNvSpPr/>
          <p:nvPr/>
        </p:nvSpPr>
        <p:spPr>
          <a:xfrm>
            <a:off x="3041904" y="5114544"/>
            <a:ext cx="266700" cy="1024127"/>
          </a:xfrm>
          <a:custGeom>
            <a:avLst/>
            <a:gdLst>
              <a:gd name="connsiteX0" fmla="*/ 0 w 266700"/>
              <a:gd name="connsiteY0" fmla="*/ 0 h 1024127"/>
              <a:gd name="connsiteX1" fmla="*/ 266699 w 266700"/>
              <a:gd name="connsiteY1" fmla="*/ 0 h 1024127"/>
              <a:gd name="connsiteX2" fmla="*/ 266699 w 266700"/>
              <a:gd name="connsiteY2" fmla="*/ 1024127 h 1024127"/>
              <a:gd name="connsiteX3" fmla="*/ 0 w 266700"/>
              <a:gd name="connsiteY3" fmla="*/ 1024127 h 1024127"/>
              <a:gd name="connsiteX4" fmla="*/ 0 w 266700"/>
              <a:gd name="connsiteY4" fmla="*/ 0 h 1024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6700" h="1024127">
                <a:moveTo>
                  <a:pt x="0" y="0"/>
                </a:moveTo>
                <a:lnTo>
                  <a:pt x="266699" y="0"/>
                </a:lnTo>
                <a:lnTo>
                  <a:pt x="266699" y="1024127"/>
                </a:lnTo>
                <a:lnTo>
                  <a:pt x="0" y="1024127"/>
                </a:lnTo>
                <a:lnTo>
                  <a:pt x="0" y="0"/>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Freeform 3"/>
          <p:cNvSpPr/>
          <p:nvPr/>
        </p:nvSpPr>
        <p:spPr>
          <a:xfrm>
            <a:off x="3977640" y="5277611"/>
            <a:ext cx="266700" cy="861059"/>
          </a:xfrm>
          <a:custGeom>
            <a:avLst/>
            <a:gdLst>
              <a:gd name="connsiteX0" fmla="*/ 0 w 266700"/>
              <a:gd name="connsiteY0" fmla="*/ 0 h 861059"/>
              <a:gd name="connsiteX1" fmla="*/ 266700 w 266700"/>
              <a:gd name="connsiteY1" fmla="*/ 0 h 861059"/>
              <a:gd name="connsiteX2" fmla="*/ 266700 w 266700"/>
              <a:gd name="connsiteY2" fmla="*/ 861059 h 861059"/>
              <a:gd name="connsiteX3" fmla="*/ 0 w 266700"/>
              <a:gd name="connsiteY3" fmla="*/ 861059 h 861059"/>
              <a:gd name="connsiteX4" fmla="*/ 0 w 266700"/>
              <a:gd name="connsiteY4" fmla="*/ 0 h 8610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6700" h="861059">
                <a:moveTo>
                  <a:pt x="0" y="0"/>
                </a:moveTo>
                <a:lnTo>
                  <a:pt x="266700" y="0"/>
                </a:lnTo>
                <a:lnTo>
                  <a:pt x="266700" y="861059"/>
                </a:lnTo>
                <a:lnTo>
                  <a:pt x="0" y="861059"/>
                </a:lnTo>
                <a:lnTo>
                  <a:pt x="0" y="0"/>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Freeform 3"/>
          <p:cNvSpPr/>
          <p:nvPr/>
        </p:nvSpPr>
        <p:spPr>
          <a:xfrm>
            <a:off x="4913376" y="5308091"/>
            <a:ext cx="266700" cy="830579"/>
          </a:xfrm>
          <a:custGeom>
            <a:avLst/>
            <a:gdLst>
              <a:gd name="connsiteX0" fmla="*/ 0 w 266700"/>
              <a:gd name="connsiteY0" fmla="*/ 0 h 830579"/>
              <a:gd name="connsiteX1" fmla="*/ 266700 w 266700"/>
              <a:gd name="connsiteY1" fmla="*/ 0 h 830579"/>
              <a:gd name="connsiteX2" fmla="*/ 266700 w 266700"/>
              <a:gd name="connsiteY2" fmla="*/ 830579 h 830579"/>
              <a:gd name="connsiteX3" fmla="*/ 0 w 266700"/>
              <a:gd name="connsiteY3" fmla="*/ 830579 h 830579"/>
              <a:gd name="connsiteX4" fmla="*/ 0 w 266700"/>
              <a:gd name="connsiteY4" fmla="*/ 0 h 8305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6700" h="830579">
                <a:moveTo>
                  <a:pt x="0" y="0"/>
                </a:moveTo>
                <a:lnTo>
                  <a:pt x="266700" y="0"/>
                </a:lnTo>
                <a:lnTo>
                  <a:pt x="266700" y="830579"/>
                </a:lnTo>
                <a:lnTo>
                  <a:pt x="0" y="830579"/>
                </a:lnTo>
                <a:lnTo>
                  <a:pt x="0" y="0"/>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Freeform 3"/>
          <p:cNvSpPr/>
          <p:nvPr/>
        </p:nvSpPr>
        <p:spPr>
          <a:xfrm>
            <a:off x="1631950" y="4269994"/>
            <a:ext cx="21844" cy="1875027"/>
          </a:xfrm>
          <a:custGeom>
            <a:avLst/>
            <a:gdLst>
              <a:gd name="connsiteX0" fmla="*/ 6350 w 21844"/>
              <a:gd name="connsiteY0" fmla="*/ 1868677 h 1875027"/>
              <a:gd name="connsiteX1" fmla="*/ 6350 w 21844"/>
              <a:gd name="connsiteY1" fmla="*/ 6350 h 1875027"/>
            </a:gdLst>
            <a:ahLst/>
            <a:cxnLst>
              <a:cxn ang="0">
                <a:pos x="connsiteX0" y="connsiteY0"/>
              </a:cxn>
              <a:cxn ang="1">
                <a:pos x="connsiteX1" y="connsiteY1"/>
              </a:cxn>
            </a:cxnLst>
            <a:rect l="l" t="t" r="r" b="b"/>
            <a:pathLst>
              <a:path w="21844" h="1875027">
                <a:moveTo>
                  <a:pt x="6350" y="1868677"/>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Freeform 3"/>
          <p:cNvSpPr/>
          <p:nvPr/>
        </p:nvSpPr>
        <p:spPr>
          <a:xfrm>
            <a:off x="1586230" y="6132321"/>
            <a:ext cx="58419" cy="21844"/>
          </a:xfrm>
          <a:custGeom>
            <a:avLst/>
            <a:gdLst>
              <a:gd name="connsiteX0" fmla="*/ 6350 w 58419"/>
              <a:gd name="connsiteY0" fmla="*/ 6350 h 21844"/>
              <a:gd name="connsiteX1" fmla="*/ 52069 w 58419"/>
              <a:gd name="connsiteY1" fmla="*/ 6350 h 21844"/>
            </a:gdLst>
            <a:ahLst/>
            <a:cxnLst>
              <a:cxn ang="0">
                <a:pos x="connsiteX0" y="connsiteY0"/>
              </a:cxn>
              <a:cxn ang="1">
                <a:pos x="connsiteX1" y="connsiteY1"/>
              </a:cxn>
            </a:cxnLst>
            <a:rect l="l" t="t" r="r" b="b"/>
            <a:pathLst>
              <a:path w="58419" h="21844">
                <a:moveTo>
                  <a:pt x="6350" y="6350"/>
                </a:moveTo>
                <a:lnTo>
                  <a:pt x="5206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Freeform 3"/>
          <p:cNvSpPr/>
          <p:nvPr/>
        </p:nvSpPr>
        <p:spPr>
          <a:xfrm>
            <a:off x="1586230" y="5821426"/>
            <a:ext cx="58419" cy="21844"/>
          </a:xfrm>
          <a:custGeom>
            <a:avLst/>
            <a:gdLst>
              <a:gd name="connsiteX0" fmla="*/ 6350 w 58419"/>
              <a:gd name="connsiteY0" fmla="*/ 6350 h 21844"/>
              <a:gd name="connsiteX1" fmla="*/ 52069 w 58419"/>
              <a:gd name="connsiteY1" fmla="*/ 6350 h 21844"/>
            </a:gdLst>
            <a:ahLst/>
            <a:cxnLst>
              <a:cxn ang="0">
                <a:pos x="connsiteX0" y="connsiteY0"/>
              </a:cxn>
              <a:cxn ang="1">
                <a:pos x="connsiteX1" y="connsiteY1"/>
              </a:cxn>
            </a:cxnLst>
            <a:rect l="l" t="t" r="r" b="b"/>
            <a:pathLst>
              <a:path w="58419" h="21844">
                <a:moveTo>
                  <a:pt x="6350" y="6350"/>
                </a:moveTo>
                <a:lnTo>
                  <a:pt x="5206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Freeform 3"/>
          <p:cNvSpPr/>
          <p:nvPr/>
        </p:nvSpPr>
        <p:spPr>
          <a:xfrm>
            <a:off x="1586230" y="5510529"/>
            <a:ext cx="58419" cy="21844"/>
          </a:xfrm>
          <a:custGeom>
            <a:avLst/>
            <a:gdLst>
              <a:gd name="connsiteX0" fmla="*/ 6350 w 58419"/>
              <a:gd name="connsiteY0" fmla="*/ 6350 h 21844"/>
              <a:gd name="connsiteX1" fmla="*/ 52069 w 58419"/>
              <a:gd name="connsiteY1" fmla="*/ 6350 h 21844"/>
            </a:gdLst>
            <a:ahLst/>
            <a:cxnLst>
              <a:cxn ang="0">
                <a:pos x="connsiteX0" y="connsiteY0"/>
              </a:cxn>
              <a:cxn ang="1">
                <a:pos x="connsiteX1" y="connsiteY1"/>
              </a:cxn>
            </a:cxnLst>
            <a:rect l="l" t="t" r="r" b="b"/>
            <a:pathLst>
              <a:path w="58419" h="21844">
                <a:moveTo>
                  <a:pt x="6350" y="6350"/>
                </a:moveTo>
                <a:lnTo>
                  <a:pt x="5206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6" name="Freeform 3"/>
          <p:cNvSpPr/>
          <p:nvPr/>
        </p:nvSpPr>
        <p:spPr>
          <a:xfrm>
            <a:off x="1586230" y="5201158"/>
            <a:ext cx="58419" cy="21844"/>
          </a:xfrm>
          <a:custGeom>
            <a:avLst/>
            <a:gdLst>
              <a:gd name="connsiteX0" fmla="*/ 6350 w 58419"/>
              <a:gd name="connsiteY0" fmla="*/ 6350 h 21844"/>
              <a:gd name="connsiteX1" fmla="*/ 52069 w 58419"/>
              <a:gd name="connsiteY1" fmla="*/ 6350 h 21844"/>
            </a:gdLst>
            <a:ahLst/>
            <a:cxnLst>
              <a:cxn ang="0">
                <a:pos x="connsiteX0" y="connsiteY0"/>
              </a:cxn>
              <a:cxn ang="1">
                <a:pos x="connsiteX1" y="connsiteY1"/>
              </a:cxn>
            </a:cxnLst>
            <a:rect l="l" t="t" r="r" b="b"/>
            <a:pathLst>
              <a:path w="58419" h="21844">
                <a:moveTo>
                  <a:pt x="6350" y="6350"/>
                </a:moveTo>
                <a:lnTo>
                  <a:pt x="5206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Freeform 3"/>
          <p:cNvSpPr/>
          <p:nvPr/>
        </p:nvSpPr>
        <p:spPr>
          <a:xfrm>
            <a:off x="1586230" y="4890261"/>
            <a:ext cx="58419" cy="21844"/>
          </a:xfrm>
          <a:custGeom>
            <a:avLst/>
            <a:gdLst>
              <a:gd name="connsiteX0" fmla="*/ 6350 w 58419"/>
              <a:gd name="connsiteY0" fmla="*/ 6350 h 21844"/>
              <a:gd name="connsiteX1" fmla="*/ 52069 w 58419"/>
              <a:gd name="connsiteY1" fmla="*/ 6350 h 21844"/>
            </a:gdLst>
            <a:ahLst/>
            <a:cxnLst>
              <a:cxn ang="0">
                <a:pos x="connsiteX0" y="connsiteY0"/>
              </a:cxn>
              <a:cxn ang="1">
                <a:pos x="connsiteX1" y="connsiteY1"/>
              </a:cxn>
            </a:cxnLst>
            <a:rect l="l" t="t" r="r" b="b"/>
            <a:pathLst>
              <a:path w="58419" h="21844">
                <a:moveTo>
                  <a:pt x="6350" y="6350"/>
                </a:moveTo>
                <a:lnTo>
                  <a:pt x="5206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8" name="Freeform 3"/>
          <p:cNvSpPr/>
          <p:nvPr/>
        </p:nvSpPr>
        <p:spPr>
          <a:xfrm>
            <a:off x="1586230" y="4579365"/>
            <a:ext cx="58419" cy="21844"/>
          </a:xfrm>
          <a:custGeom>
            <a:avLst/>
            <a:gdLst>
              <a:gd name="connsiteX0" fmla="*/ 6350 w 58419"/>
              <a:gd name="connsiteY0" fmla="*/ 6350 h 21844"/>
              <a:gd name="connsiteX1" fmla="*/ 52069 w 58419"/>
              <a:gd name="connsiteY1" fmla="*/ 6350 h 21844"/>
            </a:gdLst>
            <a:ahLst/>
            <a:cxnLst>
              <a:cxn ang="0">
                <a:pos x="connsiteX0" y="connsiteY0"/>
              </a:cxn>
              <a:cxn ang="1">
                <a:pos x="connsiteX1" y="connsiteY1"/>
              </a:cxn>
            </a:cxnLst>
            <a:rect l="l" t="t" r="r" b="b"/>
            <a:pathLst>
              <a:path w="58419" h="21844">
                <a:moveTo>
                  <a:pt x="6350" y="6350"/>
                </a:moveTo>
                <a:lnTo>
                  <a:pt x="5206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Freeform 3"/>
          <p:cNvSpPr/>
          <p:nvPr/>
        </p:nvSpPr>
        <p:spPr>
          <a:xfrm>
            <a:off x="1586230" y="4269994"/>
            <a:ext cx="58419" cy="21844"/>
          </a:xfrm>
          <a:custGeom>
            <a:avLst/>
            <a:gdLst>
              <a:gd name="connsiteX0" fmla="*/ 6350 w 58419"/>
              <a:gd name="connsiteY0" fmla="*/ 6350 h 21844"/>
              <a:gd name="connsiteX1" fmla="*/ 52069 w 58419"/>
              <a:gd name="connsiteY1" fmla="*/ 6350 h 21844"/>
            </a:gdLst>
            <a:ahLst/>
            <a:cxnLst>
              <a:cxn ang="0">
                <a:pos x="connsiteX0" y="connsiteY0"/>
              </a:cxn>
              <a:cxn ang="1">
                <a:pos x="connsiteX1" y="connsiteY1"/>
              </a:cxn>
            </a:cxnLst>
            <a:rect l="l" t="t" r="r" b="b"/>
            <a:pathLst>
              <a:path w="58419" h="21844">
                <a:moveTo>
                  <a:pt x="6350" y="6350"/>
                </a:moveTo>
                <a:lnTo>
                  <a:pt x="5206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0" name="Freeform 3"/>
          <p:cNvSpPr/>
          <p:nvPr/>
        </p:nvSpPr>
        <p:spPr>
          <a:xfrm>
            <a:off x="1631950" y="6132321"/>
            <a:ext cx="3755644" cy="21844"/>
          </a:xfrm>
          <a:custGeom>
            <a:avLst/>
            <a:gdLst>
              <a:gd name="connsiteX0" fmla="*/ 6350 w 3755644"/>
              <a:gd name="connsiteY0" fmla="*/ 6350 h 21844"/>
              <a:gd name="connsiteX1" fmla="*/ 3749294 w 3755644"/>
              <a:gd name="connsiteY1" fmla="*/ 6350 h 21844"/>
            </a:gdLst>
            <a:ahLst/>
            <a:cxnLst>
              <a:cxn ang="0">
                <a:pos x="connsiteX0" y="connsiteY0"/>
              </a:cxn>
              <a:cxn ang="1">
                <a:pos x="connsiteX1" y="connsiteY1"/>
              </a:cxn>
            </a:cxnLst>
            <a:rect l="l" t="t" r="r" b="b"/>
            <a:pathLst>
              <a:path w="3755644" h="21844">
                <a:moveTo>
                  <a:pt x="6350" y="6350"/>
                </a:moveTo>
                <a:lnTo>
                  <a:pt x="374929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1" name="Freeform 3"/>
          <p:cNvSpPr/>
          <p:nvPr/>
        </p:nvSpPr>
        <p:spPr>
          <a:xfrm>
            <a:off x="1631950" y="6132321"/>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2" name="Freeform 3"/>
          <p:cNvSpPr/>
          <p:nvPr/>
        </p:nvSpPr>
        <p:spPr>
          <a:xfrm>
            <a:off x="2567685" y="6132321"/>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3" name="Freeform 3"/>
          <p:cNvSpPr/>
          <p:nvPr/>
        </p:nvSpPr>
        <p:spPr>
          <a:xfrm>
            <a:off x="3503421" y="6132321"/>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4" name="Freeform 3"/>
          <p:cNvSpPr/>
          <p:nvPr/>
        </p:nvSpPr>
        <p:spPr>
          <a:xfrm>
            <a:off x="4439158" y="6132321"/>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5" name="Freeform 3"/>
          <p:cNvSpPr/>
          <p:nvPr/>
        </p:nvSpPr>
        <p:spPr>
          <a:xfrm>
            <a:off x="5374894" y="6132321"/>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6" name="Freeform 3"/>
          <p:cNvSpPr/>
          <p:nvPr/>
        </p:nvSpPr>
        <p:spPr>
          <a:xfrm>
            <a:off x="2453639" y="4122420"/>
            <a:ext cx="74676" cy="74676"/>
          </a:xfrm>
          <a:custGeom>
            <a:avLst/>
            <a:gdLst>
              <a:gd name="connsiteX0" fmla="*/ 0 w 74676"/>
              <a:gd name="connsiteY0" fmla="*/ 74676 h 74676"/>
              <a:gd name="connsiteX1" fmla="*/ 74676 w 74676"/>
              <a:gd name="connsiteY1" fmla="*/ 74676 h 74676"/>
              <a:gd name="connsiteX2" fmla="*/ 74676 w 74676"/>
              <a:gd name="connsiteY2" fmla="*/ 0 h 74676"/>
              <a:gd name="connsiteX3" fmla="*/ 0 w 74676"/>
              <a:gd name="connsiteY3" fmla="*/ 0 h 74676"/>
              <a:gd name="connsiteX4" fmla="*/ 0 w 74676"/>
              <a:gd name="connsiteY4" fmla="*/ 74676 h 74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676" h="74676">
                <a:moveTo>
                  <a:pt x="0" y="74676"/>
                </a:moveTo>
                <a:lnTo>
                  <a:pt x="74676" y="74676"/>
                </a:lnTo>
                <a:lnTo>
                  <a:pt x="74676" y="0"/>
                </a:lnTo>
                <a:lnTo>
                  <a:pt x="0" y="0"/>
                </a:lnTo>
                <a:lnTo>
                  <a:pt x="0" y="74676"/>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Freeform 3"/>
          <p:cNvSpPr/>
          <p:nvPr/>
        </p:nvSpPr>
        <p:spPr>
          <a:xfrm>
            <a:off x="3624071" y="4122420"/>
            <a:ext cx="74676" cy="74676"/>
          </a:xfrm>
          <a:custGeom>
            <a:avLst/>
            <a:gdLst>
              <a:gd name="connsiteX0" fmla="*/ 0 w 74676"/>
              <a:gd name="connsiteY0" fmla="*/ 74676 h 74676"/>
              <a:gd name="connsiteX1" fmla="*/ 74676 w 74676"/>
              <a:gd name="connsiteY1" fmla="*/ 74676 h 74676"/>
              <a:gd name="connsiteX2" fmla="*/ 74676 w 74676"/>
              <a:gd name="connsiteY2" fmla="*/ 0 h 74676"/>
              <a:gd name="connsiteX3" fmla="*/ 0 w 74676"/>
              <a:gd name="connsiteY3" fmla="*/ 0 h 74676"/>
              <a:gd name="connsiteX4" fmla="*/ 0 w 74676"/>
              <a:gd name="connsiteY4" fmla="*/ 74676 h 74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676" h="74676">
                <a:moveTo>
                  <a:pt x="0" y="74676"/>
                </a:moveTo>
                <a:lnTo>
                  <a:pt x="74676" y="74676"/>
                </a:lnTo>
                <a:lnTo>
                  <a:pt x="74676" y="0"/>
                </a:lnTo>
                <a:lnTo>
                  <a:pt x="0" y="0"/>
                </a:lnTo>
                <a:lnTo>
                  <a:pt x="0" y="74676"/>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TextBox 1"/>
          <p:cNvSpPr txBox="1"/>
          <p:nvPr/>
        </p:nvSpPr>
        <p:spPr>
          <a:xfrm>
            <a:off x="4584700" y="1409700"/>
            <a:ext cx="342900" cy="139700"/>
          </a:xfrm>
          <a:prstGeom prst="rect">
            <a:avLst/>
          </a:prstGeom>
          <a:noFill/>
        </p:spPr>
        <p:txBody>
          <a:bodyPr wrap="none" lIns="0" tIns="0" rIns="0" rtlCol="0">
            <a:spAutoFit/>
          </a:bodyPr>
          <a:lstStyle/>
          <a:p>
            <a:pPr>
              <a:lnSpc>
                <a:spcPts val="1100"/>
              </a:lnSpc>
            </a:pPr>
            <a:r>
              <a:rPr lang="en-US" altLang="zh-CN" sz="900" b="1" dirty="0">
                <a:solidFill>
                  <a:srgbClr val="C0504D"/>
                </a:solidFill>
                <a:latin typeface="微软雅黑" panose="020B0503020204020204" pitchFamily="18" charset="-122"/>
                <a:cs typeface="微软雅黑" panose="020B0503020204020204" pitchFamily="18" charset="-122"/>
              </a:rPr>
              <a:t>25.1%</a:t>
            </a:r>
          </a:p>
        </p:txBody>
      </p:sp>
      <p:sp>
        <p:nvSpPr>
          <p:cNvPr id="99" name="TextBox 1"/>
          <p:cNvSpPr txBox="1"/>
          <p:nvPr/>
        </p:nvSpPr>
        <p:spPr>
          <a:xfrm>
            <a:off x="3898900" y="2247900"/>
            <a:ext cx="203200" cy="139700"/>
          </a:xfrm>
          <a:prstGeom prst="rect">
            <a:avLst/>
          </a:prstGeom>
          <a:noFill/>
        </p:spPr>
        <p:txBody>
          <a:bodyPr wrap="none" lIns="0" tIns="0" rIns="0" rtlCol="0">
            <a:spAutoFit/>
          </a:bodyPr>
          <a:lstStyle/>
          <a:p>
            <a:pPr>
              <a:lnSpc>
                <a:spcPts val="1100"/>
              </a:lnSpc>
            </a:pPr>
            <a:r>
              <a:rPr lang="en-US" altLang="zh-CN" sz="900" b="1" dirty="0">
                <a:solidFill>
                  <a:srgbClr val="4F81BD"/>
                </a:solidFill>
                <a:latin typeface="微软雅黑" panose="020B0503020204020204" pitchFamily="18" charset="-122"/>
                <a:cs typeface="微软雅黑" panose="020B0503020204020204" pitchFamily="18" charset="-122"/>
              </a:rPr>
              <a:t>459</a:t>
            </a:r>
          </a:p>
        </p:txBody>
      </p:sp>
      <p:sp>
        <p:nvSpPr>
          <p:cNvPr id="100" name="TextBox 1"/>
          <p:cNvSpPr txBox="1"/>
          <p:nvPr/>
        </p:nvSpPr>
        <p:spPr>
          <a:xfrm>
            <a:off x="4419600" y="2781300"/>
            <a:ext cx="139700" cy="139700"/>
          </a:xfrm>
          <a:prstGeom prst="rect">
            <a:avLst/>
          </a:prstGeom>
          <a:noFill/>
        </p:spPr>
        <p:txBody>
          <a:bodyPr wrap="none" lIns="0" tIns="0" rIns="0" rtlCol="0">
            <a:spAutoFit/>
          </a:bodyPr>
          <a:lstStyle/>
          <a:p>
            <a:pPr>
              <a:lnSpc>
                <a:spcPts val="1100"/>
              </a:lnSpc>
            </a:pPr>
            <a:r>
              <a:rPr lang="en-US" altLang="zh-CN" sz="900" b="1" dirty="0">
                <a:solidFill>
                  <a:srgbClr val="4F81BD"/>
                </a:solidFill>
                <a:latin typeface="微软雅黑" panose="020B0503020204020204" pitchFamily="18" charset="-122"/>
                <a:cs typeface="微软雅黑" panose="020B0503020204020204" pitchFamily="18" charset="-122"/>
              </a:rPr>
              <a:t>71</a:t>
            </a:r>
          </a:p>
        </p:txBody>
      </p:sp>
      <p:sp>
        <p:nvSpPr>
          <p:cNvPr id="101" name="TextBox 1"/>
          <p:cNvSpPr txBox="1"/>
          <p:nvPr/>
        </p:nvSpPr>
        <p:spPr>
          <a:xfrm>
            <a:off x="1485900" y="1943100"/>
            <a:ext cx="546100" cy="330200"/>
          </a:xfrm>
          <a:prstGeom prst="rect">
            <a:avLst/>
          </a:prstGeom>
          <a:noFill/>
        </p:spPr>
        <p:txBody>
          <a:bodyPr wrap="none" lIns="0" tIns="0" rIns="0" rtlCol="0">
            <a:spAutoFit/>
          </a:bodyPr>
          <a:lstStyle/>
          <a:p>
            <a:pPr>
              <a:lnSpc>
                <a:spcPts val="1100"/>
              </a:lnSpc>
              <a:tabLst>
                <a:tab pos="190500" algn="l"/>
              </a:tabLst>
            </a:pPr>
            <a:r>
              <a:rPr lang="en-US" altLang="zh-CN" dirty="0"/>
              <a:t>	</a:t>
            </a:r>
            <a:r>
              <a:rPr lang="en-US" altLang="zh-CN" sz="900" b="1" dirty="0">
                <a:solidFill>
                  <a:srgbClr val="C0504D"/>
                </a:solidFill>
                <a:latin typeface="微软雅黑" panose="020B0503020204020204" pitchFamily="18" charset="-122"/>
                <a:cs typeface="微软雅黑" panose="020B0503020204020204" pitchFamily="18" charset="-122"/>
              </a:rPr>
              <a:t>17.0%</a:t>
            </a:r>
          </a:p>
          <a:p>
            <a:pPr>
              <a:lnSpc>
                <a:spcPts val="1500"/>
              </a:lnSpc>
              <a:tabLst>
                <a:tab pos="190500" algn="l"/>
              </a:tabLst>
            </a:pPr>
            <a:r>
              <a:rPr lang="en-US" altLang="zh-CN" sz="900" b="1" dirty="0">
                <a:solidFill>
                  <a:srgbClr val="4F81BD"/>
                </a:solidFill>
                <a:latin typeface="微软雅黑" panose="020B0503020204020204" pitchFamily="18" charset="-122"/>
                <a:cs typeface="微软雅黑" panose="020B0503020204020204" pitchFamily="18" charset="-122"/>
              </a:rPr>
              <a:t>542</a:t>
            </a:r>
          </a:p>
        </p:txBody>
      </p:sp>
      <p:sp>
        <p:nvSpPr>
          <p:cNvPr id="102" name="TextBox 1"/>
          <p:cNvSpPr txBox="1"/>
          <p:nvPr/>
        </p:nvSpPr>
        <p:spPr>
          <a:xfrm>
            <a:off x="2159000" y="1765300"/>
            <a:ext cx="939800" cy="1231900"/>
          </a:xfrm>
          <a:prstGeom prst="rect">
            <a:avLst/>
          </a:prstGeom>
          <a:noFill/>
        </p:spPr>
        <p:txBody>
          <a:bodyPr wrap="none" lIns="0" tIns="0" rIns="0" rtlCol="0">
            <a:spAutoFit/>
          </a:bodyPr>
          <a:lstStyle/>
          <a:p>
            <a:pPr>
              <a:lnSpc>
                <a:spcPts val="1100"/>
              </a:lnSpc>
              <a:tabLst>
                <a:tab pos="292100" algn="l"/>
                <a:tab pos="812800" algn="l"/>
              </a:tabLst>
            </a:pPr>
            <a:r>
              <a:rPr lang="en-US" altLang="zh-CN" dirty="0"/>
              <a:t>	</a:t>
            </a:r>
            <a:r>
              <a:rPr lang="en-US" altLang="zh-CN" sz="900" b="1" dirty="0">
                <a:solidFill>
                  <a:srgbClr val="4F81BD"/>
                </a:solidFill>
                <a:latin typeface="微软雅黑" panose="020B0503020204020204" pitchFamily="18" charset="-122"/>
                <a:cs typeface="微软雅黑" panose="020B0503020204020204" pitchFamily="18" charset="-122"/>
              </a:rPr>
              <a:t>835</a:t>
            </a:r>
          </a:p>
          <a:p>
            <a:pPr>
              <a:lnSpc>
                <a:spcPts val="2100"/>
              </a:lnSpc>
              <a:tabLst>
                <a:tab pos="292100" algn="l"/>
                <a:tab pos="812800" algn="l"/>
              </a:tabLst>
            </a:pPr>
            <a:r>
              <a:rPr lang="en-US" altLang="zh-CN" sz="900" b="1" dirty="0">
                <a:solidFill>
                  <a:srgbClr val="C0504D"/>
                </a:solidFill>
                <a:latin typeface="微软雅黑" panose="020B0503020204020204" pitchFamily="18" charset="-122"/>
                <a:cs typeface="微软雅黑" panose="020B0503020204020204" pitchFamily="18" charset="-122"/>
              </a:rPr>
              <a:t>16.0%</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C0504D"/>
                </a:solidFill>
                <a:latin typeface="微软雅黑" panose="020B0503020204020204" pitchFamily="18" charset="-122"/>
                <a:cs typeface="微软雅黑" panose="020B0503020204020204" pitchFamily="18" charset="-122"/>
              </a:rPr>
              <a:t>16.2%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292100" algn="l"/>
                <a:tab pos="812800" algn="l"/>
              </a:tabLst>
            </a:pPr>
            <a:r>
              <a:rPr lang="en-US" altLang="zh-CN" dirty="0"/>
              <a:t>		</a:t>
            </a:r>
            <a:r>
              <a:rPr lang="en-US" altLang="zh-CN" sz="900" b="1" dirty="0">
                <a:solidFill>
                  <a:srgbClr val="4F81BD"/>
                </a:solidFill>
                <a:latin typeface="微软雅黑" panose="020B0503020204020204" pitchFamily="18" charset="-122"/>
                <a:cs typeface="微软雅黑" panose="020B0503020204020204" pitchFamily="18" charset="-122"/>
              </a:rPr>
              <a:t>48</a:t>
            </a:r>
          </a:p>
        </p:txBody>
      </p:sp>
      <p:sp>
        <p:nvSpPr>
          <p:cNvPr id="103" name="TextBox 1"/>
          <p:cNvSpPr txBox="1"/>
          <p:nvPr/>
        </p:nvSpPr>
        <p:spPr>
          <a:xfrm>
            <a:off x="3136900" y="1866900"/>
            <a:ext cx="1308100" cy="266700"/>
          </a:xfrm>
          <a:prstGeom prst="rect">
            <a:avLst/>
          </a:prstGeom>
          <a:noFill/>
        </p:spPr>
        <p:txBody>
          <a:bodyPr wrap="none" lIns="0" tIns="0" rIns="0" rtlCol="0">
            <a:spAutoFit/>
          </a:bodyPr>
          <a:lstStyle/>
          <a:p>
            <a:pPr>
              <a:lnSpc>
                <a:spcPts val="1100"/>
              </a:lnSpc>
              <a:tabLst>
                <a:tab pos="279400" algn="l"/>
              </a:tabLst>
            </a:pPr>
            <a:r>
              <a:rPr lang="en-US" altLang="zh-CN" dirty="0"/>
              <a:t>	</a:t>
            </a:r>
            <a:r>
              <a:rPr lang="en-US" altLang="zh-CN" sz="900" b="1" dirty="0">
                <a:solidFill>
                  <a:srgbClr val="4F81BD"/>
                </a:solidFill>
                <a:latin typeface="微软雅黑" panose="020B0503020204020204" pitchFamily="18" charset="-122"/>
                <a:cs typeface="微软雅黑" panose="020B0503020204020204" pitchFamily="18" charset="-122"/>
              </a:rPr>
              <a:t>736</a:t>
            </a:r>
          </a:p>
          <a:p>
            <a:pPr>
              <a:lnSpc>
                <a:spcPts val="1000"/>
              </a:lnSpc>
              <a:tabLst>
                <a:tab pos="279400" algn="l"/>
              </a:tabLst>
            </a:pPr>
            <a:r>
              <a:rPr lang="en-US" altLang="zh-CN" sz="900" b="1" dirty="0">
                <a:solidFill>
                  <a:srgbClr val="C0504D"/>
                </a:solidFill>
                <a:latin typeface="微软雅黑" panose="020B0503020204020204" pitchFamily="18" charset="-122"/>
                <a:cs typeface="微软雅黑" panose="020B0503020204020204" pitchFamily="18" charset="-122"/>
              </a:rPr>
              <a:t>16.3%</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C0504D"/>
                </a:solidFill>
                <a:latin typeface="微软雅黑" panose="020B0503020204020204" pitchFamily="18" charset="-122"/>
                <a:cs typeface="微软雅黑" panose="020B0503020204020204" pitchFamily="18" charset="-122"/>
              </a:rPr>
              <a:t>16.2%</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C0504D"/>
                </a:solidFill>
                <a:latin typeface="微软雅黑" panose="020B0503020204020204" pitchFamily="18" charset="-122"/>
                <a:cs typeface="微软雅黑" panose="020B0503020204020204" pitchFamily="18" charset="-122"/>
              </a:rPr>
              <a:t>16.3%</a:t>
            </a:r>
          </a:p>
        </p:txBody>
      </p:sp>
      <p:sp>
        <p:nvSpPr>
          <p:cNvPr id="104" name="TextBox 1"/>
          <p:cNvSpPr txBox="1"/>
          <p:nvPr/>
        </p:nvSpPr>
        <p:spPr>
          <a:xfrm>
            <a:off x="4762500" y="1384300"/>
            <a:ext cx="342900" cy="1625600"/>
          </a:xfrm>
          <a:prstGeom prst="rect">
            <a:avLst/>
          </a:prstGeom>
          <a:noFill/>
        </p:spPr>
        <p:txBody>
          <a:bodyPr wrap="none" lIns="0" tIns="0" rIns="0" rtlCol="0">
            <a:spAutoFit/>
          </a:bodyPr>
          <a:lstStyle/>
          <a:p>
            <a:pPr>
              <a:lnSpc>
                <a:spcPts val="1100"/>
              </a:lnSpc>
              <a:tabLst>
                <a:tab pos="139700" algn="l"/>
              </a:tabLst>
            </a:pPr>
            <a:r>
              <a:rPr lang="en-US" altLang="zh-CN" sz="900" b="1" dirty="0">
                <a:solidFill>
                  <a:srgbClr val="C0504D"/>
                </a:solidFill>
                <a:latin typeface="微软雅黑" panose="020B0503020204020204" pitchFamily="18" charset="-122"/>
                <a:cs typeface="微软雅黑" panose="020B0503020204020204" pitchFamily="18" charset="-122"/>
              </a:rPr>
              <a:t>23.4%</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39700" algn="l"/>
              </a:tabLst>
            </a:pPr>
            <a:r>
              <a:rPr lang="en-US" altLang="zh-CN" dirty="0"/>
              <a:t>	</a:t>
            </a:r>
            <a:r>
              <a:rPr lang="en-US" altLang="zh-CN" sz="900" b="1" dirty="0">
                <a:solidFill>
                  <a:srgbClr val="4F81BD"/>
                </a:solidFill>
                <a:latin typeface="微软雅黑" panose="020B0503020204020204" pitchFamily="18" charset="-122"/>
                <a:cs typeface="微软雅黑" panose="020B0503020204020204" pitchFamily="18" charset="-122"/>
              </a:rPr>
              <a:t>46</a:t>
            </a:r>
          </a:p>
        </p:txBody>
      </p:sp>
      <p:sp>
        <p:nvSpPr>
          <p:cNvPr id="105" name="TextBox 1"/>
          <p:cNvSpPr txBox="1"/>
          <p:nvPr/>
        </p:nvSpPr>
        <p:spPr>
          <a:xfrm>
            <a:off x="5334000" y="3009900"/>
            <a:ext cx="177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0%</a:t>
            </a:r>
          </a:p>
        </p:txBody>
      </p:sp>
      <p:sp>
        <p:nvSpPr>
          <p:cNvPr id="106" name="TextBox 1"/>
          <p:cNvSpPr txBox="1"/>
          <p:nvPr/>
        </p:nvSpPr>
        <p:spPr>
          <a:xfrm>
            <a:off x="5334000" y="1447800"/>
            <a:ext cx="254000" cy="14478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25%</a:t>
            </a:r>
          </a:p>
          <a:p>
            <a:pPr>
              <a:lnSpc>
                <a:spcPts val="1000"/>
              </a:lnSpc>
            </a:pPr>
            <a:endParaRPr lang="en-US" altLang="zh-CN" dirty="0"/>
          </a:p>
          <a:p>
            <a:pPr>
              <a:lnSpc>
                <a:spcPts val="1500"/>
              </a:lnSpc>
            </a:pPr>
            <a:r>
              <a:rPr lang="en-US" altLang="zh-CN" sz="995" dirty="0">
                <a:solidFill>
                  <a:srgbClr val="000000"/>
                </a:solidFill>
                <a:latin typeface="微软雅黑" panose="020B0503020204020204" pitchFamily="18" charset="-122"/>
                <a:cs typeface="微软雅黑" panose="020B0503020204020204" pitchFamily="18" charset="-122"/>
              </a:rPr>
              <a:t>20%</a:t>
            </a:r>
          </a:p>
          <a:p>
            <a:pPr>
              <a:lnSpc>
                <a:spcPts val="1000"/>
              </a:lnSpc>
            </a:pPr>
            <a:endParaRPr lang="en-US" altLang="zh-CN" dirty="0"/>
          </a:p>
          <a:p>
            <a:pPr>
              <a:lnSpc>
                <a:spcPts val="1500"/>
              </a:lnSpc>
            </a:pPr>
            <a:r>
              <a:rPr lang="en-US" altLang="zh-CN" sz="995" dirty="0">
                <a:solidFill>
                  <a:srgbClr val="000000"/>
                </a:solidFill>
                <a:latin typeface="微软雅黑" panose="020B0503020204020204" pitchFamily="18" charset="-122"/>
                <a:cs typeface="微软雅黑" panose="020B0503020204020204" pitchFamily="18" charset="-122"/>
              </a:rPr>
              <a:t>15%</a:t>
            </a:r>
          </a:p>
          <a:p>
            <a:pPr>
              <a:lnSpc>
                <a:spcPts val="1000"/>
              </a:lnSpc>
            </a:pPr>
            <a:endParaRPr lang="en-US" altLang="zh-CN" dirty="0"/>
          </a:p>
          <a:p>
            <a:pPr>
              <a:lnSpc>
                <a:spcPts val="1500"/>
              </a:lnSpc>
            </a:pPr>
            <a:r>
              <a:rPr lang="en-US" altLang="zh-CN" sz="995" dirty="0">
                <a:solidFill>
                  <a:srgbClr val="000000"/>
                </a:solidFill>
                <a:latin typeface="微软雅黑" panose="020B0503020204020204" pitchFamily="18" charset="-122"/>
                <a:cs typeface="微软雅黑" panose="020B0503020204020204" pitchFamily="18" charset="-122"/>
              </a:rPr>
              <a:t>10%</a:t>
            </a:r>
          </a:p>
          <a:p>
            <a:pPr>
              <a:lnSpc>
                <a:spcPts val="1000"/>
              </a:lnSpc>
            </a:pPr>
            <a:endParaRPr lang="en-US" altLang="zh-CN" dirty="0"/>
          </a:p>
          <a:p>
            <a:pPr>
              <a:lnSpc>
                <a:spcPts val="1500"/>
              </a:lnSpc>
            </a:pPr>
            <a:r>
              <a:rPr lang="en-US" altLang="zh-CN" sz="995" dirty="0">
                <a:solidFill>
                  <a:srgbClr val="000000"/>
                </a:solidFill>
                <a:latin typeface="微软雅黑" panose="020B0503020204020204" pitchFamily="18" charset="-122"/>
                <a:cs typeface="微软雅黑" panose="020B0503020204020204" pitchFamily="18" charset="-122"/>
              </a:rPr>
              <a:t>5%</a:t>
            </a:r>
          </a:p>
        </p:txBody>
      </p:sp>
      <p:sp>
        <p:nvSpPr>
          <p:cNvPr id="107" name="TextBox 1"/>
          <p:cNvSpPr txBox="1"/>
          <p:nvPr/>
        </p:nvSpPr>
        <p:spPr>
          <a:xfrm>
            <a:off x="5334000" y="1079500"/>
            <a:ext cx="254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30%</a:t>
            </a:r>
          </a:p>
        </p:txBody>
      </p:sp>
      <p:sp>
        <p:nvSpPr>
          <p:cNvPr id="108" name="TextBox 1"/>
          <p:cNvSpPr txBox="1"/>
          <p:nvPr/>
        </p:nvSpPr>
        <p:spPr>
          <a:xfrm>
            <a:off x="1028700" y="3009900"/>
            <a:ext cx="50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a:t>
            </a:r>
          </a:p>
        </p:txBody>
      </p:sp>
      <p:sp>
        <p:nvSpPr>
          <p:cNvPr id="109" name="TextBox 1"/>
          <p:cNvSpPr txBox="1"/>
          <p:nvPr/>
        </p:nvSpPr>
        <p:spPr>
          <a:xfrm>
            <a:off x="838200" y="1409700"/>
            <a:ext cx="317500" cy="1536700"/>
          </a:xfrm>
          <a:prstGeom prst="rect">
            <a:avLst/>
          </a:prstGeom>
          <a:noFill/>
        </p:spPr>
        <p:txBody>
          <a:bodyPr wrap="none" lIns="0" tIns="0" rIns="0" rtlCol="0">
            <a:spAutoFit/>
          </a:bodyPr>
          <a:lstStyle/>
          <a:p>
            <a:pPr>
              <a:lnSpc>
                <a:spcPts val="1300"/>
              </a:lnSpc>
              <a:tabLst>
                <a:tab pos="101600" algn="l"/>
              </a:tabLst>
            </a:pPr>
            <a:r>
              <a:rPr lang="en-US" altLang="zh-CN" sz="1000" dirty="0">
                <a:solidFill>
                  <a:srgbClr val="000000"/>
                </a:solidFill>
                <a:latin typeface="微软雅黑" panose="020B0503020204020204" pitchFamily="18" charset="-122"/>
                <a:cs typeface="微软雅黑" panose="020B0503020204020204" pitchFamily="18" charset="-122"/>
              </a:rPr>
              <a:t>1,200</a:t>
            </a:r>
          </a:p>
          <a:p>
            <a:pPr>
              <a:lnSpc>
                <a:spcPts val="2100"/>
              </a:lnSpc>
              <a:tabLst>
                <a:tab pos="101600" algn="l"/>
              </a:tabLst>
            </a:pPr>
            <a:r>
              <a:rPr lang="en-US" altLang="zh-CN" sz="995" dirty="0">
                <a:solidFill>
                  <a:srgbClr val="000000"/>
                </a:solidFill>
                <a:latin typeface="微软雅黑" panose="020B0503020204020204" pitchFamily="18" charset="-122"/>
                <a:cs typeface="微软雅黑" panose="020B0503020204020204" pitchFamily="18" charset="-122"/>
              </a:rPr>
              <a:t>1,000</a:t>
            </a:r>
          </a:p>
          <a:p>
            <a:pPr>
              <a:lnSpc>
                <a:spcPts val="2100"/>
              </a:lnSpc>
              <a:tabLst>
                <a:tab pos="101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800</a:t>
            </a:r>
          </a:p>
          <a:p>
            <a:pPr>
              <a:lnSpc>
                <a:spcPts val="2100"/>
              </a:lnSpc>
              <a:tabLst>
                <a:tab pos="101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600</a:t>
            </a:r>
          </a:p>
          <a:p>
            <a:pPr>
              <a:lnSpc>
                <a:spcPts val="2100"/>
              </a:lnSpc>
              <a:tabLst>
                <a:tab pos="101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400</a:t>
            </a:r>
          </a:p>
          <a:p>
            <a:pPr>
              <a:lnSpc>
                <a:spcPts val="2100"/>
              </a:lnSpc>
              <a:tabLst>
                <a:tab pos="101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200</a:t>
            </a:r>
          </a:p>
        </p:txBody>
      </p:sp>
      <p:sp>
        <p:nvSpPr>
          <p:cNvPr id="110" name="TextBox 1"/>
          <p:cNvSpPr txBox="1"/>
          <p:nvPr/>
        </p:nvSpPr>
        <p:spPr>
          <a:xfrm>
            <a:off x="1447800" y="32258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南山</a:t>
            </a:r>
          </a:p>
        </p:txBody>
      </p:sp>
      <p:sp>
        <p:nvSpPr>
          <p:cNvPr id="111" name="TextBox 1"/>
          <p:cNvSpPr txBox="1"/>
          <p:nvPr/>
        </p:nvSpPr>
        <p:spPr>
          <a:xfrm>
            <a:off x="1930400" y="32258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福田</a:t>
            </a:r>
          </a:p>
        </p:txBody>
      </p:sp>
      <p:sp>
        <p:nvSpPr>
          <p:cNvPr id="112" name="TextBox 1"/>
          <p:cNvSpPr txBox="1"/>
          <p:nvPr/>
        </p:nvSpPr>
        <p:spPr>
          <a:xfrm>
            <a:off x="2413000" y="32258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罗湖</a:t>
            </a:r>
          </a:p>
        </p:txBody>
      </p:sp>
      <p:sp>
        <p:nvSpPr>
          <p:cNvPr id="113" name="TextBox 1"/>
          <p:cNvSpPr txBox="1"/>
          <p:nvPr/>
        </p:nvSpPr>
        <p:spPr>
          <a:xfrm>
            <a:off x="2895600" y="32258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盐田</a:t>
            </a:r>
          </a:p>
        </p:txBody>
      </p:sp>
      <p:sp>
        <p:nvSpPr>
          <p:cNvPr id="114" name="TextBox 1"/>
          <p:cNvSpPr txBox="1"/>
          <p:nvPr/>
        </p:nvSpPr>
        <p:spPr>
          <a:xfrm>
            <a:off x="3378200" y="32258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宝安</a:t>
            </a:r>
          </a:p>
        </p:txBody>
      </p:sp>
      <p:sp>
        <p:nvSpPr>
          <p:cNvPr id="115" name="TextBox 1"/>
          <p:cNvSpPr txBox="1"/>
          <p:nvPr/>
        </p:nvSpPr>
        <p:spPr>
          <a:xfrm>
            <a:off x="3860800" y="32258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龙岗</a:t>
            </a:r>
          </a:p>
        </p:txBody>
      </p:sp>
      <p:sp>
        <p:nvSpPr>
          <p:cNvPr id="116" name="TextBox 1"/>
          <p:cNvSpPr txBox="1"/>
          <p:nvPr/>
        </p:nvSpPr>
        <p:spPr>
          <a:xfrm>
            <a:off x="4343400" y="32258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光明</a:t>
            </a:r>
          </a:p>
        </p:txBody>
      </p:sp>
      <p:sp>
        <p:nvSpPr>
          <p:cNvPr id="117" name="TextBox 1"/>
          <p:cNvSpPr txBox="1"/>
          <p:nvPr/>
        </p:nvSpPr>
        <p:spPr>
          <a:xfrm>
            <a:off x="4826000" y="32258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坪山</a:t>
            </a:r>
          </a:p>
        </p:txBody>
      </p:sp>
      <p:sp>
        <p:nvSpPr>
          <p:cNvPr id="118" name="TextBox 1"/>
          <p:cNvSpPr txBox="1"/>
          <p:nvPr/>
        </p:nvSpPr>
        <p:spPr>
          <a:xfrm>
            <a:off x="2425700" y="3581400"/>
            <a:ext cx="1130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社会消费品零售总额</a:t>
            </a:r>
          </a:p>
        </p:txBody>
      </p:sp>
      <p:sp>
        <p:nvSpPr>
          <p:cNvPr id="119" name="TextBox 1"/>
          <p:cNvSpPr txBox="1"/>
          <p:nvPr/>
        </p:nvSpPr>
        <p:spPr>
          <a:xfrm>
            <a:off x="3835400" y="35814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增长率</a:t>
            </a:r>
          </a:p>
        </p:txBody>
      </p:sp>
      <p:sp>
        <p:nvSpPr>
          <p:cNvPr id="120" name="TextBox 1"/>
          <p:cNvSpPr txBox="1"/>
          <p:nvPr/>
        </p:nvSpPr>
        <p:spPr>
          <a:xfrm>
            <a:off x="5880100" y="1536700"/>
            <a:ext cx="2895600" cy="1104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2012年南山区社会消费品零售总额542亿</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元，增长速度达17.0%，高出全市平均水平</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0.5个百分点，</a:t>
            </a:r>
            <a:r>
              <a:rPr lang="en-US" altLang="zh-CN" sz="1200" b="1" dirty="0">
                <a:solidFill>
                  <a:srgbClr val="000000"/>
                </a:solidFill>
                <a:latin typeface="微软雅黑" panose="020B0503020204020204" pitchFamily="18" charset="-122"/>
                <a:cs typeface="微软雅黑" panose="020B0503020204020204" pitchFamily="18" charset="-122"/>
              </a:rPr>
              <a:t>增长速度位居全市行政区之</a:t>
            </a:r>
          </a:p>
          <a:p>
            <a:pPr>
              <a:lnSpc>
                <a:spcPts val="1800"/>
              </a:lnSpc>
            </a:pPr>
            <a:r>
              <a:rPr lang="en-US" altLang="zh-CN" sz="1200" b="1" dirty="0">
                <a:solidFill>
                  <a:srgbClr val="000000"/>
                </a:solidFill>
                <a:latin typeface="微软雅黑" panose="020B0503020204020204" pitchFamily="18" charset="-122"/>
                <a:cs typeface="微软雅黑" panose="020B0503020204020204" pitchFamily="18" charset="-122"/>
              </a:rPr>
              <a:t>首，</a:t>
            </a:r>
            <a:r>
              <a:rPr lang="en-US" altLang="zh-CN" sz="1200" dirty="0">
                <a:solidFill>
                  <a:srgbClr val="000000"/>
                </a:solidFill>
                <a:latin typeface="微软雅黑" panose="020B0503020204020204" pitchFamily="18" charset="-122"/>
                <a:cs typeface="微软雅黑" panose="020B0503020204020204" pitchFamily="18" charset="-122"/>
              </a:rPr>
              <a:t>且南山区社会消费品零售总额增长率连</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续三年为全市各行政区之首。</a:t>
            </a:r>
          </a:p>
        </p:txBody>
      </p:sp>
      <p:sp>
        <p:nvSpPr>
          <p:cNvPr id="121" name="TextBox 1"/>
          <p:cNvSpPr txBox="1"/>
          <p:nvPr/>
        </p:nvSpPr>
        <p:spPr>
          <a:xfrm>
            <a:off x="1917700" y="850900"/>
            <a:ext cx="2489200" cy="431800"/>
          </a:xfrm>
          <a:prstGeom prst="rect">
            <a:avLst/>
          </a:prstGeom>
          <a:noFill/>
        </p:spPr>
        <p:txBody>
          <a:bodyPr wrap="none" lIns="0" tIns="0" rIns="0" rtlCol="0">
            <a:spAutoFit/>
          </a:bodyPr>
          <a:lstStyle/>
          <a:p>
            <a:pPr>
              <a:lnSpc>
                <a:spcPts val="1500"/>
              </a:lnSpc>
              <a:tabLst>
                <a:tab pos="292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2012年各区社会消费品零售总额</a:t>
            </a:r>
          </a:p>
          <a:p>
            <a:pPr>
              <a:lnSpc>
                <a:spcPts val="1800"/>
              </a:lnSpc>
              <a:tabLst>
                <a:tab pos="292100" algn="l"/>
              </a:tabLst>
            </a:pPr>
            <a:r>
              <a:rPr lang="en-US" altLang="zh-CN" sz="900" b="1" dirty="0">
                <a:solidFill>
                  <a:srgbClr val="4F81BD"/>
                </a:solidFill>
                <a:latin typeface="微软雅黑" panose="020B0503020204020204" pitchFamily="18" charset="-122"/>
                <a:cs typeface="微软雅黑" panose="020B0503020204020204" pitchFamily="18" charset="-122"/>
              </a:rPr>
              <a:t>1,272</a:t>
            </a:r>
          </a:p>
        </p:txBody>
      </p:sp>
      <p:sp>
        <p:nvSpPr>
          <p:cNvPr id="122" name="TextBox 1"/>
          <p:cNvSpPr txBox="1"/>
          <p:nvPr/>
        </p:nvSpPr>
        <p:spPr>
          <a:xfrm>
            <a:off x="1778000" y="4546600"/>
            <a:ext cx="685800" cy="723900"/>
          </a:xfrm>
          <a:prstGeom prst="rect">
            <a:avLst/>
          </a:prstGeom>
          <a:noFill/>
        </p:spPr>
        <p:txBody>
          <a:bodyPr wrap="none" lIns="0" tIns="0" rIns="0" rtlCol="0">
            <a:spAutoFit/>
          </a:bodyPr>
          <a:lstStyle/>
          <a:p>
            <a:pPr>
              <a:lnSpc>
                <a:spcPts val="1300"/>
              </a:lnSpc>
              <a:tabLst>
                <a:tab pos="266700" algn="l"/>
              </a:tabLst>
            </a:pPr>
            <a:r>
              <a:rPr lang="en-US" altLang="zh-CN" sz="995" b="1" dirty="0">
                <a:solidFill>
                  <a:srgbClr val="BFD857"/>
                </a:solidFill>
                <a:latin typeface="微软雅黑" panose="020B0503020204020204" pitchFamily="18" charset="-122"/>
                <a:cs typeface="微软雅黑" panose="020B0503020204020204" pitchFamily="18" charset="-122"/>
              </a:rPr>
              <a:t>44,044</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266700" algn="l"/>
              </a:tabLst>
            </a:pPr>
            <a:r>
              <a:rPr lang="en-US" altLang="zh-CN" dirty="0"/>
              <a:t>	</a:t>
            </a:r>
            <a:r>
              <a:rPr lang="en-US" altLang="zh-CN" sz="995" b="1" dirty="0">
                <a:solidFill>
                  <a:srgbClr val="00B2DD"/>
                </a:solidFill>
                <a:latin typeface="微软雅黑" panose="020B0503020204020204" pitchFamily="18" charset="-122"/>
                <a:cs typeface="微软雅黑" panose="020B0503020204020204" pitchFamily="18" charset="-122"/>
              </a:rPr>
              <a:t>25,859</a:t>
            </a:r>
          </a:p>
        </p:txBody>
      </p:sp>
      <p:sp>
        <p:nvSpPr>
          <p:cNvPr id="123" name="TextBox 1"/>
          <p:cNvSpPr txBox="1"/>
          <p:nvPr/>
        </p:nvSpPr>
        <p:spPr>
          <a:xfrm>
            <a:off x="4584700" y="4635500"/>
            <a:ext cx="685800" cy="596900"/>
          </a:xfrm>
          <a:prstGeom prst="rect">
            <a:avLst/>
          </a:prstGeom>
          <a:noFill/>
        </p:spPr>
        <p:txBody>
          <a:bodyPr wrap="none" lIns="0" tIns="0" rIns="0" rtlCol="0">
            <a:spAutoFit/>
          </a:bodyPr>
          <a:lstStyle/>
          <a:p>
            <a:pPr>
              <a:lnSpc>
                <a:spcPts val="1300"/>
              </a:lnSpc>
              <a:tabLst>
                <a:tab pos="266700" algn="l"/>
              </a:tabLst>
            </a:pPr>
            <a:r>
              <a:rPr lang="en-US" altLang="zh-CN" sz="995" b="1" dirty="0">
                <a:solidFill>
                  <a:srgbClr val="BFD857"/>
                </a:solidFill>
                <a:latin typeface="微软雅黑" panose="020B0503020204020204" pitchFamily="18" charset="-122"/>
                <a:cs typeface="微软雅黑" panose="020B0503020204020204" pitchFamily="18" charset="-122"/>
              </a:rPr>
              <a:t>40,742</a:t>
            </a:r>
          </a:p>
          <a:p>
            <a:pPr>
              <a:lnSpc>
                <a:spcPts val="1000"/>
              </a:lnSpc>
            </a:pPr>
            <a:endParaRPr lang="en-US" altLang="zh-CN" dirty="0"/>
          </a:p>
          <a:p>
            <a:pPr>
              <a:lnSpc>
                <a:spcPts val="1000"/>
              </a:lnSpc>
            </a:pPr>
            <a:endParaRPr lang="en-US" altLang="zh-CN" dirty="0"/>
          </a:p>
          <a:p>
            <a:pPr>
              <a:lnSpc>
                <a:spcPts val="1400"/>
              </a:lnSpc>
              <a:tabLst>
                <a:tab pos="266700" algn="l"/>
              </a:tabLst>
            </a:pPr>
            <a:r>
              <a:rPr lang="en-US" altLang="zh-CN" dirty="0"/>
              <a:t>	</a:t>
            </a:r>
            <a:r>
              <a:rPr lang="en-US" altLang="zh-CN" sz="995" b="1" dirty="0">
                <a:solidFill>
                  <a:srgbClr val="00B2DD"/>
                </a:solidFill>
                <a:latin typeface="微软雅黑" panose="020B0503020204020204" pitchFamily="18" charset="-122"/>
                <a:cs typeface="微软雅黑" panose="020B0503020204020204" pitchFamily="18" charset="-122"/>
              </a:rPr>
              <a:t>26,728</a:t>
            </a:r>
          </a:p>
        </p:txBody>
      </p:sp>
      <p:sp>
        <p:nvSpPr>
          <p:cNvPr id="124" name="TextBox 1"/>
          <p:cNvSpPr txBox="1"/>
          <p:nvPr/>
        </p:nvSpPr>
        <p:spPr>
          <a:xfrm>
            <a:off x="1333500" y="6045200"/>
            <a:ext cx="50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a:t>
            </a:r>
          </a:p>
        </p:txBody>
      </p:sp>
      <p:sp>
        <p:nvSpPr>
          <p:cNvPr id="125" name="TextBox 1"/>
          <p:cNvSpPr txBox="1"/>
          <p:nvPr/>
        </p:nvSpPr>
        <p:spPr>
          <a:xfrm>
            <a:off x="1066800" y="5740400"/>
            <a:ext cx="3937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10,000</a:t>
            </a:r>
          </a:p>
        </p:txBody>
      </p:sp>
      <p:sp>
        <p:nvSpPr>
          <p:cNvPr id="126" name="TextBox 1"/>
          <p:cNvSpPr txBox="1"/>
          <p:nvPr/>
        </p:nvSpPr>
        <p:spPr>
          <a:xfrm>
            <a:off x="1968500" y="62611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南山</a:t>
            </a:r>
          </a:p>
        </p:txBody>
      </p:sp>
      <p:sp>
        <p:nvSpPr>
          <p:cNvPr id="127" name="TextBox 1"/>
          <p:cNvSpPr txBox="1"/>
          <p:nvPr/>
        </p:nvSpPr>
        <p:spPr>
          <a:xfrm>
            <a:off x="2908300" y="62611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福田</a:t>
            </a:r>
          </a:p>
        </p:txBody>
      </p:sp>
      <p:sp>
        <p:nvSpPr>
          <p:cNvPr id="128" name="TextBox 1"/>
          <p:cNvSpPr txBox="1"/>
          <p:nvPr/>
        </p:nvSpPr>
        <p:spPr>
          <a:xfrm>
            <a:off x="3848100" y="62611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罗湖</a:t>
            </a:r>
          </a:p>
        </p:txBody>
      </p:sp>
      <p:sp>
        <p:nvSpPr>
          <p:cNvPr id="129" name="TextBox 1"/>
          <p:cNvSpPr txBox="1"/>
          <p:nvPr/>
        </p:nvSpPr>
        <p:spPr>
          <a:xfrm>
            <a:off x="4660900" y="62611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全市平均</a:t>
            </a:r>
          </a:p>
        </p:txBody>
      </p:sp>
      <p:sp>
        <p:nvSpPr>
          <p:cNvPr id="130" name="TextBox 1"/>
          <p:cNvSpPr txBox="1"/>
          <p:nvPr/>
        </p:nvSpPr>
        <p:spPr>
          <a:xfrm>
            <a:off x="5880100" y="3937000"/>
            <a:ext cx="2895600" cy="17907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2012年南山区居民人均可支配收入达到</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44,044元，超出全市平均收入水平3,302</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元，仅次于福田区的49,467元，增长</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11.9%，增长速度高于GDP增速和全市平均</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水平，反映了居民潜在购买能力的进一步提</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高；而同期南山区居民人均消费支出仅</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25,859元，低于全市平均支出水平869元.</a:t>
            </a:r>
          </a:p>
          <a:p>
            <a:pPr>
              <a:lnSpc>
                <a:spcPts val="18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南山区经济的发展及居民收入的增长并没</a:t>
            </a:r>
          </a:p>
        </p:txBody>
      </p:sp>
      <p:sp>
        <p:nvSpPr>
          <p:cNvPr id="131" name="TextBox 1"/>
          <p:cNvSpPr txBox="1"/>
          <p:nvPr/>
        </p:nvSpPr>
        <p:spPr>
          <a:xfrm>
            <a:off x="5880100" y="5702300"/>
            <a:ext cx="2895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有有效地体现在消费市场中，反应了南山区</a:t>
            </a:r>
          </a:p>
        </p:txBody>
      </p:sp>
      <p:sp>
        <p:nvSpPr>
          <p:cNvPr id="132" name="TextBox 1"/>
          <p:cNvSpPr txBox="1"/>
          <p:nvPr/>
        </p:nvSpPr>
        <p:spPr>
          <a:xfrm>
            <a:off x="5880100" y="5943600"/>
            <a:ext cx="2895600" cy="4191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存在一定程度的消费外溢，但也同时表明南</a:t>
            </a:r>
          </a:p>
          <a:p>
            <a:pPr>
              <a:lnSpc>
                <a:spcPts val="1800"/>
              </a:lnSpc>
            </a:pPr>
            <a:r>
              <a:rPr lang="en-US" altLang="zh-CN" sz="1200" b="1" dirty="0">
                <a:solidFill>
                  <a:srgbClr val="000000"/>
                </a:solidFill>
                <a:latin typeface="微软雅黑" panose="020B0503020204020204" pitchFamily="18" charset="-122"/>
                <a:cs typeface="微软雅黑" panose="020B0503020204020204" pitchFamily="18" charset="-122"/>
              </a:rPr>
              <a:t>山居民消费需求仍有较大的释放空间。</a:t>
            </a:r>
          </a:p>
        </p:txBody>
      </p:sp>
      <p:sp>
        <p:nvSpPr>
          <p:cNvPr id="133" name="TextBox 1"/>
          <p:cNvSpPr txBox="1"/>
          <p:nvPr/>
        </p:nvSpPr>
        <p:spPr>
          <a:xfrm>
            <a:off x="5854700" y="571500"/>
            <a:ext cx="3200400" cy="571500"/>
          </a:xfrm>
          <a:prstGeom prst="rect">
            <a:avLst/>
          </a:prstGeom>
          <a:noFill/>
        </p:spPr>
        <p:txBody>
          <a:bodyPr wrap="none" lIns="0" tIns="0" rIns="0" rtlCol="0">
            <a:spAutoFit/>
          </a:bodyPr>
          <a:lstStyle/>
          <a:p>
            <a:pPr>
              <a:lnSpc>
                <a:spcPts val="2300"/>
              </a:lnSpc>
              <a:tabLst>
                <a:tab pos="1143000" algn="l"/>
              </a:tabLst>
            </a:pPr>
            <a:r>
              <a:rPr lang="en-US" altLang="zh-CN" dirty="0"/>
              <a:t>	</a:t>
            </a:r>
            <a:r>
              <a:rPr lang="en-US" altLang="zh-CN" sz="1800" b="1" dirty="0">
                <a:solidFill>
                  <a:srgbClr val="0000FF"/>
                </a:solidFill>
                <a:latin typeface="微软雅黑" panose="020B0503020204020204" pitchFamily="18" charset="-122"/>
                <a:cs typeface="微软雅黑" panose="020B0503020204020204" pitchFamily="18" charset="-122"/>
              </a:rPr>
              <a:t>消费市场增速显著，</a:t>
            </a:r>
          </a:p>
          <a:p>
            <a:pPr>
              <a:lnSpc>
                <a:spcPts val="2100"/>
              </a:lnSpc>
              <a:tabLst>
                <a:tab pos="1143000" algn="l"/>
              </a:tabLst>
            </a:pPr>
            <a:r>
              <a:rPr lang="en-US" altLang="zh-CN" sz="1800" b="1" dirty="0">
                <a:solidFill>
                  <a:srgbClr val="0000FF"/>
                </a:solidFill>
                <a:latin typeface="微软雅黑" panose="020B0503020204020204" pitchFamily="18" charset="-122"/>
                <a:cs typeface="微软雅黑" panose="020B0503020204020204" pitchFamily="18" charset="-122"/>
              </a:rPr>
              <a:t>居民消费需求仍有较大释放空间</a:t>
            </a:r>
          </a:p>
        </p:txBody>
      </p:sp>
      <p:sp>
        <p:nvSpPr>
          <p:cNvPr id="134" name="TextBox 1"/>
          <p:cNvSpPr txBox="1"/>
          <p:nvPr/>
        </p:nvSpPr>
        <p:spPr>
          <a:xfrm>
            <a:off x="3695700" y="139700"/>
            <a:ext cx="49911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南山区与其他各区经济指标对比</a:t>
            </a:r>
          </a:p>
        </p:txBody>
      </p:sp>
      <p:sp>
        <p:nvSpPr>
          <p:cNvPr id="135" name="TextBox 1"/>
          <p:cNvSpPr txBox="1"/>
          <p:nvPr/>
        </p:nvSpPr>
        <p:spPr>
          <a:xfrm>
            <a:off x="838200" y="863600"/>
            <a:ext cx="342900" cy="381000"/>
          </a:xfrm>
          <a:prstGeom prst="rect">
            <a:avLst/>
          </a:prstGeom>
          <a:noFill/>
        </p:spPr>
        <p:txBody>
          <a:bodyPr wrap="none" lIns="0" tIns="0" rIns="0" rtlCol="0">
            <a:spAutoFit/>
          </a:bodyPr>
          <a:lstStyle/>
          <a:p>
            <a:pPr>
              <a:lnSpc>
                <a:spcPts val="1300"/>
              </a:lnSpc>
              <a:tabLst>
                <a:tab pos="88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亿元</a:t>
            </a:r>
          </a:p>
          <a:p>
            <a:pPr>
              <a:lnSpc>
                <a:spcPts val="1700"/>
              </a:lnSpc>
              <a:tabLst>
                <a:tab pos="88900" algn="l"/>
              </a:tabLst>
            </a:pPr>
            <a:r>
              <a:rPr lang="en-US" altLang="zh-CN" sz="995" dirty="0">
                <a:solidFill>
                  <a:srgbClr val="000000"/>
                </a:solidFill>
                <a:latin typeface="微软雅黑" panose="020B0503020204020204" pitchFamily="18" charset="-122"/>
                <a:cs typeface="微软雅黑" panose="020B0503020204020204" pitchFamily="18" charset="-122"/>
              </a:rPr>
              <a:t>1,400</a:t>
            </a:r>
          </a:p>
        </p:txBody>
      </p:sp>
      <p:sp>
        <p:nvSpPr>
          <p:cNvPr id="136" name="TextBox 1"/>
          <p:cNvSpPr txBox="1"/>
          <p:nvPr/>
        </p:nvSpPr>
        <p:spPr>
          <a:xfrm>
            <a:off x="2552700" y="3873500"/>
            <a:ext cx="1917700" cy="1358900"/>
          </a:xfrm>
          <a:prstGeom prst="rect">
            <a:avLst/>
          </a:prstGeom>
          <a:noFill/>
        </p:spPr>
        <p:txBody>
          <a:bodyPr wrap="none" lIns="0" tIns="0" rIns="0" rtlCol="0">
            <a:spAutoFit/>
          </a:bodyPr>
          <a:lstStyle/>
          <a:p>
            <a:pPr>
              <a:lnSpc>
                <a:spcPts val="1500"/>
              </a:lnSpc>
              <a:tabLst>
                <a:tab pos="50800" algn="l"/>
                <a:tab pos="152400" algn="l"/>
                <a:tab pos="419100" algn="l"/>
                <a:tab pos="1092200" algn="l"/>
                <a:tab pos="13589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2012年各区居民生活水平</a:t>
            </a:r>
          </a:p>
          <a:p>
            <a:pPr>
              <a:lnSpc>
                <a:spcPts val="1600"/>
              </a:lnSpc>
              <a:tabLst>
                <a:tab pos="50800" algn="l"/>
                <a:tab pos="152400" algn="l"/>
                <a:tab pos="419100" algn="l"/>
                <a:tab pos="1092200" algn="l"/>
                <a:tab pos="1358900" algn="l"/>
              </a:tabLst>
            </a:pPr>
            <a:r>
              <a:rPr lang="en-US" altLang="zh-CN" sz="995" dirty="0">
                <a:solidFill>
                  <a:srgbClr val="000000"/>
                </a:solidFill>
                <a:latin typeface="微软雅黑" panose="020B0503020204020204" pitchFamily="18" charset="-122"/>
                <a:cs typeface="微软雅黑" panose="020B0503020204020204" pitchFamily="18" charset="-122"/>
              </a:rPr>
              <a:t>人均可支配收入</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人均消费支出</a:t>
            </a:r>
          </a:p>
          <a:p>
            <a:pPr>
              <a:lnSpc>
                <a:spcPts val="2200"/>
              </a:lnSpc>
              <a:tabLst>
                <a:tab pos="50800" algn="l"/>
                <a:tab pos="152400" algn="l"/>
                <a:tab pos="419100" algn="l"/>
                <a:tab pos="1092200" algn="l"/>
                <a:tab pos="1358900" algn="l"/>
              </a:tabLst>
            </a:pPr>
            <a:r>
              <a:rPr lang="en-US" altLang="zh-CN" dirty="0"/>
              <a:t>		</a:t>
            </a:r>
            <a:r>
              <a:rPr lang="en-US" altLang="zh-CN" sz="995" b="1" dirty="0">
                <a:solidFill>
                  <a:srgbClr val="BFD857"/>
                </a:solidFill>
                <a:latin typeface="微软雅黑" panose="020B0503020204020204" pitchFamily="18" charset="-122"/>
                <a:cs typeface="微软雅黑" panose="020B0503020204020204" pitchFamily="18" charset="-122"/>
              </a:rPr>
              <a:t>49,467</a:t>
            </a:r>
          </a:p>
          <a:p>
            <a:pPr>
              <a:lnSpc>
                <a:spcPts val="1700"/>
              </a:lnSpc>
              <a:tabLst>
                <a:tab pos="50800" algn="l"/>
                <a:tab pos="152400" algn="l"/>
                <a:tab pos="419100" algn="l"/>
                <a:tab pos="1092200" algn="l"/>
                <a:tab pos="1358900" algn="l"/>
              </a:tabLst>
            </a:pPr>
            <a:r>
              <a:rPr lang="en-US" altLang="zh-CN" dirty="0"/>
              <a:t>				</a:t>
            </a:r>
            <a:r>
              <a:rPr lang="en-US" altLang="zh-CN" sz="1000" b="1" dirty="0">
                <a:solidFill>
                  <a:srgbClr val="BFD857"/>
                </a:solidFill>
                <a:latin typeface="微软雅黑" panose="020B0503020204020204" pitchFamily="18" charset="-122"/>
                <a:cs typeface="微软雅黑" panose="020B0503020204020204" pitchFamily="18" charset="-122"/>
              </a:rPr>
              <a:t>42,430</a:t>
            </a:r>
          </a:p>
          <a:p>
            <a:pPr>
              <a:lnSpc>
                <a:spcPts val="1000"/>
              </a:lnSpc>
            </a:pPr>
            <a:endParaRPr lang="en-US" altLang="zh-CN" dirty="0"/>
          </a:p>
          <a:p>
            <a:pPr>
              <a:lnSpc>
                <a:spcPts val="1300"/>
              </a:lnSpc>
              <a:tabLst>
                <a:tab pos="50800" algn="l"/>
                <a:tab pos="152400" algn="l"/>
                <a:tab pos="419100" algn="l"/>
                <a:tab pos="1092200" algn="l"/>
                <a:tab pos="1358900" algn="l"/>
              </a:tabLst>
            </a:pPr>
            <a:r>
              <a:rPr lang="en-US" altLang="zh-CN" dirty="0"/>
              <a:t>			</a:t>
            </a:r>
            <a:r>
              <a:rPr lang="en-US" altLang="zh-CN" sz="995" b="1" dirty="0">
                <a:solidFill>
                  <a:srgbClr val="00B2DD"/>
                </a:solidFill>
                <a:latin typeface="微软雅黑" panose="020B0503020204020204" pitchFamily="18" charset="-122"/>
                <a:cs typeface="微软雅黑" panose="020B0503020204020204" pitchFamily="18" charset="-122"/>
              </a:rPr>
              <a:t>32,994</a:t>
            </a:r>
          </a:p>
          <a:p>
            <a:pPr>
              <a:lnSpc>
                <a:spcPts val="1200"/>
              </a:lnSpc>
              <a:tabLst>
                <a:tab pos="50800" algn="l"/>
                <a:tab pos="152400" algn="l"/>
                <a:tab pos="419100" algn="l"/>
                <a:tab pos="1092200" algn="l"/>
                <a:tab pos="1358900" algn="l"/>
              </a:tabLst>
            </a:pPr>
            <a:r>
              <a:rPr lang="en-US" altLang="zh-CN" dirty="0"/>
              <a:t>					</a:t>
            </a:r>
            <a:r>
              <a:rPr lang="en-US" altLang="zh-CN" sz="995" b="1" dirty="0">
                <a:solidFill>
                  <a:srgbClr val="00B2DD"/>
                </a:solidFill>
                <a:latin typeface="微软雅黑" panose="020B0503020204020204" pitchFamily="18" charset="-122"/>
                <a:cs typeface="微软雅黑" panose="020B0503020204020204" pitchFamily="18" charset="-122"/>
              </a:rPr>
              <a:t>27,708</a:t>
            </a:r>
          </a:p>
        </p:txBody>
      </p:sp>
      <p:sp>
        <p:nvSpPr>
          <p:cNvPr id="137" name="TextBox 1"/>
          <p:cNvSpPr txBox="1"/>
          <p:nvPr/>
        </p:nvSpPr>
        <p:spPr>
          <a:xfrm>
            <a:off x="1066800" y="3987800"/>
            <a:ext cx="393700" cy="1651000"/>
          </a:xfrm>
          <a:prstGeom prst="rect">
            <a:avLst/>
          </a:prstGeom>
          <a:noFill/>
        </p:spPr>
        <p:txBody>
          <a:bodyPr wrap="none" lIns="0" tIns="0" rIns="0" rtlCol="0">
            <a:spAutoFit/>
          </a:bodyPr>
          <a:lstStyle/>
          <a:p>
            <a:pPr>
              <a:lnSpc>
                <a:spcPts val="1300"/>
              </a:lnSpc>
              <a:tabLst>
                <a:tab pos="88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元</a:t>
            </a:r>
          </a:p>
          <a:p>
            <a:pPr>
              <a:lnSpc>
                <a:spcPts val="1900"/>
              </a:lnSpc>
              <a:tabLst>
                <a:tab pos="88900" algn="l"/>
              </a:tabLst>
            </a:pPr>
            <a:r>
              <a:rPr lang="en-US" altLang="zh-CN" sz="995" dirty="0">
                <a:solidFill>
                  <a:srgbClr val="000000"/>
                </a:solidFill>
                <a:latin typeface="微软雅黑" panose="020B0503020204020204" pitchFamily="18" charset="-122"/>
                <a:cs typeface="微软雅黑" panose="020B0503020204020204" pitchFamily="18" charset="-122"/>
              </a:rPr>
              <a:t>60,000</a:t>
            </a:r>
          </a:p>
          <a:p>
            <a:pPr>
              <a:lnSpc>
                <a:spcPts val="1000"/>
              </a:lnSpc>
            </a:pPr>
            <a:endParaRPr lang="en-US" altLang="zh-CN" dirty="0"/>
          </a:p>
          <a:p>
            <a:pPr>
              <a:lnSpc>
                <a:spcPts val="1400"/>
              </a:lnSpc>
              <a:tabLst>
                <a:tab pos="88900" algn="l"/>
              </a:tabLst>
            </a:pPr>
            <a:r>
              <a:rPr lang="en-US" altLang="zh-CN" sz="995" dirty="0">
                <a:solidFill>
                  <a:srgbClr val="000000"/>
                </a:solidFill>
                <a:latin typeface="微软雅黑" panose="020B0503020204020204" pitchFamily="18" charset="-122"/>
                <a:cs typeface="微软雅黑" panose="020B0503020204020204" pitchFamily="18" charset="-122"/>
              </a:rPr>
              <a:t>50,000</a:t>
            </a:r>
          </a:p>
          <a:p>
            <a:pPr>
              <a:lnSpc>
                <a:spcPts val="1000"/>
              </a:lnSpc>
            </a:pPr>
            <a:endParaRPr lang="en-US" altLang="zh-CN" dirty="0"/>
          </a:p>
          <a:p>
            <a:pPr>
              <a:lnSpc>
                <a:spcPts val="1400"/>
              </a:lnSpc>
              <a:tabLst>
                <a:tab pos="88900" algn="l"/>
              </a:tabLst>
            </a:pPr>
            <a:r>
              <a:rPr lang="en-US" altLang="zh-CN" sz="995" dirty="0">
                <a:solidFill>
                  <a:srgbClr val="000000"/>
                </a:solidFill>
                <a:latin typeface="微软雅黑" panose="020B0503020204020204" pitchFamily="18" charset="-122"/>
                <a:cs typeface="微软雅黑" panose="020B0503020204020204" pitchFamily="18" charset="-122"/>
              </a:rPr>
              <a:t>40,000</a:t>
            </a:r>
          </a:p>
          <a:p>
            <a:pPr>
              <a:lnSpc>
                <a:spcPts val="1000"/>
              </a:lnSpc>
            </a:pPr>
            <a:endParaRPr lang="en-US" altLang="zh-CN" dirty="0"/>
          </a:p>
          <a:p>
            <a:pPr>
              <a:lnSpc>
                <a:spcPts val="1400"/>
              </a:lnSpc>
              <a:tabLst>
                <a:tab pos="88900" algn="l"/>
              </a:tabLst>
            </a:pPr>
            <a:r>
              <a:rPr lang="en-US" altLang="zh-CN" sz="995" dirty="0">
                <a:solidFill>
                  <a:srgbClr val="000000"/>
                </a:solidFill>
                <a:latin typeface="微软雅黑" panose="020B0503020204020204" pitchFamily="18" charset="-122"/>
                <a:cs typeface="微软雅黑" panose="020B0503020204020204" pitchFamily="18" charset="-122"/>
              </a:rPr>
              <a:t>30,000</a:t>
            </a:r>
          </a:p>
          <a:p>
            <a:pPr>
              <a:lnSpc>
                <a:spcPts val="1000"/>
              </a:lnSpc>
            </a:pPr>
            <a:endParaRPr lang="en-US" altLang="zh-CN" dirty="0"/>
          </a:p>
          <a:p>
            <a:pPr>
              <a:lnSpc>
                <a:spcPts val="1400"/>
              </a:lnSpc>
              <a:tabLst>
                <a:tab pos="88900" algn="l"/>
              </a:tabLst>
            </a:pPr>
            <a:r>
              <a:rPr lang="en-US" altLang="zh-CN" sz="995" dirty="0">
                <a:solidFill>
                  <a:srgbClr val="000000"/>
                </a:solidFill>
                <a:latin typeface="微软雅黑" panose="020B0503020204020204" pitchFamily="18" charset="-122"/>
                <a:cs typeface="微软雅黑" panose="020B0503020204020204" pitchFamily="18" charset="-122"/>
              </a:rPr>
              <a:t>20,000</a:t>
            </a:r>
          </a:p>
        </p:txBody>
      </p:sp>
      <p:sp>
        <p:nvSpPr>
          <p:cNvPr id="138" name="TextBox 1"/>
          <p:cNvSpPr txBox="1"/>
          <p:nvPr/>
        </p:nvSpPr>
        <p:spPr>
          <a:xfrm>
            <a:off x="1016000" y="6515100"/>
            <a:ext cx="7086600" cy="292100"/>
          </a:xfrm>
          <a:prstGeom prst="rect">
            <a:avLst/>
          </a:prstGeom>
          <a:noFill/>
        </p:spPr>
        <p:txBody>
          <a:bodyPr wrap="none" lIns="0" tIns="0" rIns="0" rtlCol="0">
            <a:spAutoFit/>
          </a:bodyPr>
          <a:lstStyle/>
          <a:p>
            <a:pPr>
              <a:lnSpc>
                <a:spcPts val="1300"/>
              </a:lnSpc>
              <a:tabLst>
                <a:tab pos="5702300" algn="l"/>
              </a:tabLst>
            </a:pPr>
            <a:r>
              <a:rPr lang="en-US" altLang="zh-CN" dirty="0"/>
              <a:t>	</a:t>
            </a:r>
            <a:r>
              <a:rPr lang="en-US" altLang="zh-CN" sz="1050" dirty="0">
                <a:solidFill>
                  <a:srgbClr val="000000"/>
                </a:solidFill>
                <a:latin typeface="微软雅黑" panose="020B0503020204020204" pitchFamily="18" charset="-122"/>
                <a:cs typeface="微软雅黑" panose="020B0503020204020204" pitchFamily="18" charset="-122"/>
              </a:rPr>
              <a:t>资料来源：深圳市统计局</a:t>
            </a:r>
          </a:p>
          <a:p>
            <a:pPr>
              <a:lnSpc>
                <a:spcPts val="900"/>
              </a:lnSpc>
              <a:tabLst>
                <a:tab pos="5702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a:t>
            </a:r>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27532" y="3140964"/>
            <a:ext cx="8136636" cy="969264"/>
          </a:xfrm>
          <a:custGeom>
            <a:avLst/>
            <a:gdLst>
              <a:gd name="connsiteX0" fmla="*/ 0 w 8136636"/>
              <a:gd name="connsiteY0" fmla="*/ 969264 h 969264"/>
              <a:gd name="connsiteX1" fmla="*/ 8136636 w 8136636"/>
              <a:gd name="connsiteY1" fmla="*/ 969264 h 969264"/>
              <a:gd name="connsiteX2" fmla="*/ 8136636 w 8136636"/>
              <a:gd name="connsiteY2" fmla="*/ 0 h 969264"/>
              <a:gd name="connsiteX3" fmla="*/ 0 w 8136636"/>
              <a:gd name="connsiteY3" fmla="*/ 0 h 969264"/>
              <a:gd name="connsiteX4" fmla="*/ 0 w 8136636"/>
              <a:gd name="connsiteY4" fmla="*/ 969264 h 9692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36636" h="969264">
                <a:moveTo>
                  <a:pt x="0" y="969264"/>
                </a:moveTo>
                <a:lnTo>
                  <a:pt x="8136636" y="969264"/>
                </a:lnTo>
                <a:lnTo>
                  <a:pt x="8136636" y="0"/>
                </a:lnTo>
                <a:lnTo>
                  <a:pt x="0" y="0"/>
                </a:lnTo>
                <a:lnTo>
                  <a:pt x="0" y="9692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507735" y="4503420"/>
            <a:ext cx="3313176" cy="1524000"/>
          </a:xfrm>
          <a:custGeom>
            <a:avLst/>
            <a:gdLst>
              <a:gd name="connsiteX0" fmla="*/ 0 w 3313176"/>
              <a:gd name="connsiteY0" fmla="*/ 1524000 h 1524000"/>
              <a:gd name="connsiteX1" fmla="*/ 3313176 w 3313176"/>
              <a:gd name="connsiteY1" fmla="*/ 1524000 h 1524000"/>
              <a:gd name="connsiteX2" fmla="*/ 3313176 w 3313176"/>
              <a:gd name="connsiteY2" fmla="*/ 0 h 1524000"/>
              <a:gd name="connsiteX3" fmla="*/ 0 w 3313176"/>
              <a:gd name="connsiteY3" fmla="*/ 0 h 1524000"/>
              <a:gd name="connsiteX4" fmla="*/ 0 w 3313176"/>
              <a:gd name="connsiteY4" fmla="*/ 1524000 h 1524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13176" h="1524000">
                <a:moveTo>
                  <a:pt x="0" y="1524000"/>
                </a:moveTo>
                <a:lnTo>
                  <a:pt x="3313176" y="1524000"/>
                </a:lnTo>
                <a:lnTo>
                  <a:pt x="3313176" y="0"/>
                </a:lnTo>
                <a:lnTo>
                  <a:pt x="0" y="0"/>
                </a:lnTo>
                <a:lnTo>
                  <a:pt x="0" y="1524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1181100"/>
            <a:ext cx="7289800" cy="1968500"/>
          </a:xfrm>
          <a:prstGeom prst="rect">
            <a:avLst/>
          </a:prstGeom>
          <a:noFill/>
        </p:spPr>
      </p:pic>
      <p:pic>
        <p:nvPicPr>
          <p:cNvPr id="9" name="Picture 3"/>
          <p:cNvPicPr>
            <a:picLocks noChangeAspect="1" noChangeArrowheads="1"/>
          </p:cNvPicPr>
          <p:nvPr/>
        </p:nvPicPr>
        <p:blipFill>
          <a:blip r:embed="rId3"/>
          <a:srcRect/>
          <a:stretch>
            <a:fillRect/>
          </a:stretch>
        </p:blipFill>
        <p:spPr bwMode="auto">
          <a:xfrm>
            <a:off x="889000" y="4356100"/>
            <a:ext cx="4521200" cy="18161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169</a:t>
            </a:r>
          </a:p>
        </p:txBody>
      </p:sp>
      <p:sp>
        <p:nvSpPr>
          <p:cNvPr id="11" name="TextBox 1"/>
          <p:cNvSpPr txBox="1"/>
          <p:nvPr/>
        </p:nvSpPr>
        <p:spPr>
          <a:xfrm>
            <a:off x="7391400" y="25400"/>
            <a:ext cx="1409700" cy="457200"/>
          </a:xfrm>
          <a:prstGeom prst="rect">
            <a:avLst/>
          </a:prstGeom>
          <a:noFill/>
        </p:spPr>
        <p:txBody>
          <a:bodyPr wrap="none" lIns="0" tIns="0" rIns="0" rtlCol="0">
            <a:spAutoFit/>
          </a:bodyPr>
          <a:lstStyle/>
          <a:p>
            <a:pPr>
              <a:lnSpc>
                <a:spcPts val="3600"/>
              </a:lnSpc>
            </a:pPr>
            <a:r>
              <a:rPr lang="en-US" altLang="zh-CN" sz="2795" b="1" dirty="0">
                <a:solidFill>
                  <a:srgbClr val="000000"/>
                </a:solidFill>
                <a:latin typeface="微软雅黑" panose="020B0503020204020204" pitchFamily="18" charset="-122"/>
                <a:cs typeface="微软雅黑" panose="020B0503020204020204" pitchFamily="18" charset="-122"/>
              </a:rPr>
              <a:t>东京中城</a:t>
            </a:r>
          </a:p>
        </p:txBody>
      </p:sp>
      <p:sp>
        <p:nvSpPr>
          <p:cNvPr id="12" name="TextBox 1"/>
          <p:cNvSpPr txBox="1"/>
          <p:nvPr/>
        </p:nvSpPr>
        <p:spPr>
          <a:xfrm>
            <a:off x="914400" y="3238500"/>
            <a:ext cx="14605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21_21</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Design</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Sight</a:t>
            </a:r>
          </a:p>
        </p:txBody>
      </p:sp>
      <p:sp>
        <p:nvSpPr>
          <p:cNvPr id="13" name="TextBox 1"/>
          <p:cNvSpPr txBox="1"/>
          <p:nvPr/>
        </p:nvSpPr>
        <p:spPr>
          <a:xfrm>
            <a:off x="914400" y="3568700"/>
            <a:ext cx="78359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举办以日本代表设计师三宅一生、佐藤卓、深泽直人为首的各种极富主题性的展览会和最新作品展。21_21</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Design</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Sight建筑的设计也是日本代表建筑家安藤忠雄担任。来访的人们可以感受到设计的乐趣，体验充满惊奇的创意之旅。</a:t>
            </a:r>
          </a:p>
        </p:txBody>
      </p:sp>
      <p:sp>
        <p:nvSpPr>
          <p:cNvPr id="14" name="TextBox 1"/>
          <p:cNvSpPr txBox="1"/>
          <p:nvPr/>
        </p:nvSpPr>
        <p:spPr>
          <a:xfrm>
            <a:off x="5588000" y="4597400"/>
            <a:ext cx="9144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富士胶片广场</a:t>
            </a:r>
          </a:p>
        </p:txBody>
      </p:sp>
      <p:sp>
        <p:nvSpPr>
          <p:cNvPr id="15" name="TextBox 1"/>
          <p:cNvSpPr txBox="1"/>
          <p:nvPr/>
        </p:nvSpPr>
        <p:spPr>
          <a:xfrm>
            <a:off x="5588000" y="4940300"/>
            <a:ext cx="3035300" cy="1016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这里是为各个年龄层的人都能体会到“摄影”</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带来的精彩为出发点而设立的摄影展览馆。另</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外还设有摄影历史博物馆，其中有展示富士胶</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片珍藏的古董照相机收藏品。</a:t>
            </a:r>
          </a:p>
        </p:txBody>
      </p:sp>
      <p:sp>
        <p:nvSpPr>
          <p:cNvPr id="16" name="TextBox 1"/>
          <p:cNvSpPr txBox="1"/>
          <p:nvPr/>
        </p:nvSpPr>
        <p:spPr>
          <a:xfrm>
            <a:off x="990600" y="723900"/>
            <a:ext cx="19050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艺术与商业相结合</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15567" y="981455"/>
            <a:ext cx="6912864" cy="922020"/>
          </a:xfrm>
          <a:custGeom>
            <a:avLst/>
            <a:gdLst>
              <a:gd name="connsiteX0" fmla="*/ 0 w 6912864"/>
              <a:gd name="connsiteY0" fmla="*/ 922020 h 922020"/>
              <a:gd name="connsiteX1" fmla="*/ 6912863 w 6912864"/>
              <a:gd name="connsiteY1" fmla="*/ 922020 h 922020"/>
              <a:gd name="connsiteX2" fmla="*/ 6912863 w 6912864"/>
              <a:gd name="connsiteY2" fmla="*/ 0 h 922020"/>
              <a:gd name="connsiteX3" fmla="*/ 0 w 6912864"/>
              <a:gd name="connsiteY3" fmla="*/ 0 h 922020"/>
              <a:gd name="connsiteX4" fmla="*/ 0 w 6912864"/>
              <a:gd name="connsiteY4" fmla="*/ 922020 h 9220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912864" h="922020">
                <a:moveTo>
                  <a:pt x="0" y="922020"/>
                </a:moveTo>
                <a:lnTo>
                  <a:pt x="6912863" y="922020"/>
                </a:lnTo>
                <a:lnTo>
                  <a:pt x="6912863" y="0"/>
                </a:lnTo>
                <a:lnTo>
                  <a:pt x="0" y="0"/>
                </a:lnTo>
                <a:lnTo>
                  <a:pt x="0" y="92202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97000" y="2197100"/>
            <a:ext cx="2717800" cy="2032000"/>
          </a:xfrm>
          <a:prstGeom prst="rect">
            <a:avLst/>
          </a:prstGeom>
          <a:noFill/>
        </p:spPr>
      </p:pic>
      <p:pic>
        <p:nvPicPr>
          <p:cNvPr id="8" name="Picture 3"/>
          <p:cNvPicPr>
            <a:picLocks noChangeAspect="1" noChangeArrowheads="1"/>
          </p:cNvPicPr>
          <p:nvPr/>
        </p:nvPicPr>
        <p:blipFill>
          <a:blip r:embed="rId3"/>
          <a:srcRect/>
          <a:stretch>
            <a:fillRect/>
          </a:stretch>
        </p:blipFill>
        <p:spPr bwMode="auto">
          <a:xfrm>
            <a:off x="1422400" y="4279900"/>
            <a:ext cx="2692400" cy="2108200"/>
          </a:xfrm>
          <a:prstGeom prst="rect">
            <a:avLst/>
          </a:prstGeom>
          <a:noFill/>
        </p:spPr>
      </p:pic>
      <p:pic>
        <p:nvPicPr>
          <p:cNvPr id="9" name="Picture 3"/>
          <p:cNvPicPr>
            <a:picLocks noChangeAspect="1" noChangeArrowheads="1"/>
          </p:cNvPicPr>
          <p:nvPr/>
        </p:nvPicPr>
        <p:blipFill>
          <a:blip r:embed="rId4"/>
          <a:srcRect/>
          <a:stretch>
            <a:fillRect/>
          </a:stretch>
        </p:blipFill>
        <p:spPr bwMode="auto">
          <a:xfrm>
            <a:off x="4178300" y="2159000"/>
            <a:ext cx="1930400" cy="2425700"/>
          </a:xfrm>
          <a:prstGeom prst="rect">
            <a:avLst/>
          </a:prstGeom>
          <a:noFill/>
        </p:spPr>
      </p:pic>
      <p:pic>
        <p:nvPicPr>
          <p:cNvPr id="10" name="Picture 3"/>
          <p:cNvPicPr>
            <a:picLocks noChangeAspect="1" noChangeArrowheads="1"/>
          </p:cNvPicPr>
          <p:nvPr/>
        </p:nvPicPr>
        <p:blipFill>
          <a:blip r:embed="rId5"/>
          <a:srcRect/>
          <a:stretch>
            <a:fillRect/>
          </a:stretch>
        </p:blipFill>
        <p:spPr bwMode="auto">
          <a:xfrm>
            <a:off x="6146800" y="2197100"/>
            <a:ext cx="1892300" cy="2400300"/>
          </a:xfrm>
          <a:prstGeom prst="rect">
            <a:avLst/>
          </a:prstGeom>
          <a:noFill/>
        </p:spPr>
      </p:pic>
      <p:pic>
        <p:nvPicPr>
          <p:cNvPr id="11" name="Picture 3"/>
          <p:cNvPicPr>
            <a:picLocks noChangeAspect="1" noChangeArrowheads="1"/>
          </p:cNvPicPr>
          <p:nvPr/>
        </p:nvPicPr>
        <p:blipFill>
          <a:blip r:embed="rId6"/>
          <a:srcRect/>
          <a:stretch>
            <a:fillRect/>
          </a:stretch>
        </p:blipFill>
        <p:spPr bwMode="auto">
          <a:xfrm>
            <a:off x="4203700" y="4635500"/>
            <a:ext cx="2324100" cy="1752600"/>
          </a:xfrm>
          <a:prstGeom prst="rect">
            <a:avLst/>
          </a:prstGeom>
          <a:noFill/>
        </p:spPr>
      </p:pic>
      <p:sp>
        <p:nvSpPr>
          <p:cNvPr id="12"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170</a:t>
            </a:r>
          </a:p>
        </p:txBody>
      </p:sp>
      <p:sp>
        <p:nvSpPr>
          <p:cNvPr id="13" name="TextBox 1"/>
          <p:cNvSpPr txBox="1"/>
          <p:nvPr/>
        </p:nvSpPr>
        <p:spPr>
          <a:xfrm>
            <a:off x="7366000" y="25400"/>
            <a:ext cx="14097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东京中城</a:t>
            </a:r>
          </a:p>
        </p:txBody>
      </p:sp>
      <p:sp>
        <p:nvSpPr>
          <p:cNvPr id="14" name="TextBox 1"/>
          <p:cNvSpPr txBox="1"/>
          <p:nvPr/>
        </p:nvSpPr>
        <p:spPr>
          <a:xfrm>
            <a:off x="1206500" y="1092200"/>
            <a:ext cx="6705600" cy="7366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这是一个提倡都市和艺术新关系的项目，主旨在于将东京中城整体打造成各种文化交汇的园地。中城</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的各处均布置有跨越国界和领域的雕刻和绘画，为城市注入了新的生命力。让来访者可以充分享受到</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艺术和建筑化为一体，并与城市功能相协调的优雅环境。</a:t>
            </a:r>
          </a:p>
        </p:txBody>
      </p:sp>
      <p:sp>
        <p:nvSpPr>
          <p:cNvPr id="15" name="TextBox 1"/>
          <p:cNvSpPr txBox="1"/>
          <p:nvPr/>
        </p:nvSpPr>
        <p:spPr>
          <a:xfrm>
            <a:off x="990600" y="723900"/>
            <a:ext cx="19050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艺术与商业相结合</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952500" y="1041400"/>
            <a:ext cx="2184400" cy="28956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952500" y="4495800"/>
            <a:ext cx="2717800" cy="1816100"/>
          </a:xfrm>
          <a:prstGeom prst="rect">
            <a:avLst/>
          </a:prstGeom>
          <a:noFill/>
        </p:spPr>
      </p:pic>
      <p:pic>
        <p:nvPicPr>
          <p:cNvPr id="8" name="Picture 3"/>
          <p:cNvPicPr>
            <a:picLocks noChangeAspect="1" noChangeArrowheads="1"/>
          </p:cNvPicPr>
          <p:nvPr/>
        </p:nvPicPr>
        <p:blipFill>
          <a:blip r:embed="rId5"/>
          <a:srcRect/>
          <a:stretch>
            <a:fillRect/>
          </a:stretch>
        </p:blipFill>
        <p:spPr bwMode="auto">
          <a:xfrm>
            <a:off x="4203700" y="1041400"/>
            <a:ext cx="2184400" cy="28956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5854700" y="3987800"/>
            <a:ext cx="2908300" cy="21844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171</a:t>
            </a:r>
          </a:p>
        </p:txBody>
      </p:sp>
      <p:sp>
        <p:nvSpPr>
          <p:cNvPr id="11" name="TextBox 1"/>
          <p:cNvSpPr txBox="1"/>
          <p:nvPr/>
        </p:nvSpPr>
        <p:spPr>
          <a:xfrm>
            <a:off x="7366000" y="25400"/>
            <a:ext cx="14097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东京中城</a:t>
            </a:r>
          </a:p>
        </p:txBody>
      </p:sp>
      <p:sp>
        <p:nvSpPr>
          <p:cNvPr id="12" name="TextBox 1"/>
          <p:cNvSpPr txBox="1"/>
          <p:nvPr/>
        </p:nvSpPr>
        <p:spPr>
          <a:xfrm>
            <a:off x="927100" y="673100"/>
            <a:ext cx="46228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艺术与商业相结合-商场内艺术性的建筑设计体现</a:t>
            </a:r>
          </a:p>
        </p:txBody>
      </p:sp>
      <p:sp>
        <p:nvSpPr>
          <p:cNvPr id="13" name="TextBox 1"/>
          <p:cNvSpPr txBox="1"/>
          <p:nvPr/>
        </p:nvSpPr>
        <p:spPr>
          <a:xfrm>
            <a:off x="6045200" y="6324600"/>
            <a:ext cx="17780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Plaza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类似于树干的天柱</a:t>
            </a:r>
          </a:p>
        </p:txBody>
      </p:sp>
      <p:sp>
        <p:nvSpPr>
          <p:cNvPr id="14" name="TextBox 1"/>
          <p:cNvSpPr txBox="1"/>
          <p:nvPr/>
        </p:nvSpPr>
        <p:spPr>
          <a:xfrm>
            <a:off x="1054100" y="3962400"/>
            <a:ext cx="19812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室内悬河水线</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水流依钢丝引</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导，形成20米高的悬高水线</a:t>
            </a:r>
          </a:p>
        </p:txBody>
      </p:sp>
      <p:sp>
        <p:nvSpPr>
          <p:cNvPr id="15" name="TextBox 1"/>
          <p:cNvSpPr txBox="1"/>
          <p:nvPr/>
        </p:nvSpPr>
        <p:spPr>
          <a:xfrm>
            <a:off x="6527800" y="3098800"/>
            <a:ext cx="19939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日式吊灯</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每个图案都经过工</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艺设计</a:t>
            </a:r>
          </a:p>
        </p:txBody>
      </p:sp>
      <p:sp>
        <p:nvSpPr>
          <p:cNvPr id="16" name="TextBox 1"/>
          <p:cNvSpPr txBox="1"/>
          <p:nvPr/>
        </p:nvSpPr>
        <p:spPr>
          <a:xfrm>
            <a:off x="3835400" y="5194300"/>
            <a:ext cx="16891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设计风格</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用木质材料体</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现古色古香的日式氛围</a:t>
            </a:r>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5562600" y="901700"/>
            <a:ext cx="3263900" cy="30099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5422900" y="3987800"/>
            <a:ext cx="3556000" cy="2692400"/>
          </a:xfrm>
          <a:prstGeom prst="rect">
            <a:avLst/>
          </a:prstGeom>
          <a:noFill/>
        </p:spPr>
      </p:pic>
      <p:sp>
        <p:nvSpPr>
          <p:cNvPr id="8" name="TextBox 1"/>
          <p:cNvSpPr txBox="1"/>
          <p:nvPr/>
        </p:nvSpPr>
        <p:spPr>
          <a:xfrm>
            <a:off x="1054100" y="63500"/>
            <a:ext cx="7721600" cy="1231900"/>
          </a:xfrm>
          <a:prstGeom prst="rect">
            <a:avLst/>
          </a:prstGeom>
          <a:noFill/>
        </p:spPr>
        <p:txBody>
          <a:bodyPr wrap="none" lIns="0" tIns="0" rIns="0" rtlCol="0">
            <a:spAutoFit/>
          </a:bodyPr>
          <a:lstStyle/>
          <a:p>
            <a:pPr>
              <a:lnSpc>
                <a:spcPts val="3600"/>
              </a:lnSpc>
              <a:tabLst>
                <a:tab pos="46736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东京中城</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a:t>
            </a:r>
            <a:r>
              <a:rPr lang="en-US" altLang="zh-CN" sz="2800" b="1" dirty="0">
                <a:solidFill>
                  <a:srgbClr val="000000"/>
                </a:solidFill>
                <a:latin typeface="微软雅黑" panose="020B0503020204020204" pitchFamily="18" charset="-122"/>
                <a:cs typeface="微软雅黑" panose="020B0503020204020204" pitchFamily="18" charset="-122"/>
              </a:rPr>
              <a:t>借鉴意义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4673600" algn="l"/>
              </a:tabLst>
            </a:pPr>
            <a:r>
              <a:rPr lang="en-US" altLang="zh-CN" sz="1405" b="1" dirty="0">
                <a:solidFill>
                  <a:srgbClr val="000000"/>
                </a:solidFill>
                <a:latin typeface="微软雅黑" panose="020B0503020204020204" pitchFamily="18" charset="-122"/>
                <a:cs typeface="微软雅黑" panose="020B0503020204020204" pitchFamily="18" charset="-122"/>
              </a:rPr>
              <a:t>对大涌项目借鉴意义：</a:t>
            </a:r>
          </a:p>
        </p:txBody>
      </p:sp>
      <p:sp>
        <p:nvSpPr>
          <p:cNvPr id="9" name="TextBox 1"/>
          <p:cNvSpPr txBox="1"/>
          <p:nvPr/>
        </p:nvSpPr>
        <p:spPr>
          <a:xfrm>
            <a:off x="1054100" y="14732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0" name="TextBox 1"/>
          <p:cNvSpPr txBox="1"/>
          <p:nvPr/>
        </p:nvSpPr>
        <p:spPr>
          <a:xfrm>
            <a:off x="1282700" y="1384300"/>
            <a:ext cx="3886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作为城市综合体的典范，东京中城的“多样性-Diversity”</a:t>
            </a:r>
          </a:p>
        </p:txBody>
      </p:sp>
      <p:sp>
        <p:nvSpPr>
          <p:cNvPr id="11" name="TextBox 1"/>
          <p:cNvSpPr txBox="1"/>
          <p:nvPr/>
        </p:nvSpPr>
        <p:spPr>
          <a:xfrm>
            <a:off x="1054100" y="1701800"/>
            <a:ext cx="4114800" cy="12954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不仅体现在办公、酒店、公寓、商业等传统物业融为一体，还</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为项目注入了艺术设计、公共绿地空间的元素，并在设计中很</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好地将这些元素与商业及其他物业相结合。</a:t>
            </a:r>
            <a:r>
              <a:rPr lang="en-US" altLang="zh-CN" sz="1200" b="1" dirty="0">
                <a:solidFill>
                  <a:srgbClr val="000000"/>
                </a:solidFill>
                <a:latin typeface="微软雅黑" panose="020B0503020204020204" pitchFamily="18" charset="-122"/>
                <a:cs typeface="微软雅黑" panose="020B0503020204020204" pitchFamily="18" charset="-122"/>
              </a:rPr>
              <a:t>不仅为整个项目带</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来了稳定的人流，同时也为商业注入了文化、艺术、自然的元</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素，为消费者营造出优美的购物氛围。</a:t>
            </a:r>
          </a:p>
        </p:txBody>
      </p:sp>
      <p:sp>
        <p:nvSpPr>
          <p:cNvPr id="12" name="TextBox 1"/>
          <p:cNvSpPr txBox="1"/>
          <p:nvPr/>
        </p:nvSpPr>
        <p:spPr>
          <a:xfrm>
            <a:off x="1054100" y="31750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3" name="TextBox 1"/>
          <p:cNvSpPr txBox="1"/>
          <p:nvPr/>
        </p:nvSpPr>
        <p:spPr>
          <a:xfrm>
            <a:off x="1282700" y="3086100"/>
            <a:ext cx="3810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东京中城引入众多品牌</a:t>
            </a:r>
            <a:r>
              <a:rPr lang="en-US" altLang="zh-CN" sz="1200" b="1" dirty="0">
                <a:solidFill>
                  <a:srgbClr val="000000"/>
                </a:solidFill>
                <a:latin typeface="微软雅黑" panose="020B0503020204020204" pitchFamily="18" charset="-122"/>
                <a:cs typeface="微软雅黑" panose="020B0503020204020204" pitchFamily="18" charset="-122"/>
              </a:rPr>
              <a:t>日本首家的直营店及世界首家新理</a:t>
            </a:r>
          </a:p>
        </p:txBody>
      </p:sp>
      <p:sp>
        <p:nvSpPr>
          <p:cNvPr id="14" name="TextBox 1"/>
          <p:cNvSpPr txBox="1"/>
          <p:nvPr/>
        </p:nvSpPr>
        <p:spPr>
          <a:xfrm>
            <a:off x="1054100" y="3365500"/>
            <a:ext cx="39624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念店</a:t>
            </a:r>
            <a:r>
              <a:rPr lang="en-US" altLang="zh-CN" sz="1200" dirty="0">
                <a:solidFill>
                  <a:srgbClr val="000000"/>
                </a:solidFill>
                <a:latin typeface="微软雅黑" panose="020B0503020204020204" pitchFamily="18" charset="-122"/>
                <a:cs typeface="微软雅黑" panose="020B0503020204020204" pitchFamily="18" charset="-122"/>
              </a:rPr>
              <a:t>，在秉承“日本价值”主题的基础上，突出业态的特色</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性，让消费者感受与其他商场不一样的体验。</a:t>
            </a:r>
          </a:p>
        </p:txBody>
      </p:sp>
      <p:sp>
        <p:nvSpPr>
          <p:cNvPr id="15" name="TextBox 1"/>
          <p:cNvSpPr txBox="1"/>
          <p:nvPr/>
        </p:nvSpPr>
        <p:spPr>
          <a:xfrm>
            <a:off x="1054100" y="40386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6" name="TextBox 1"/>
          <p:cNvSpPr txBox="1"/>
          <p:nvPr/>
        </p:nvSpPr>
        <p:spPr>
          <a:xfrm>
            <a:off x="1282700" y="3949700"/>
            <a:ext cx="38100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作为未来深圳南山区的新地标，大涌项目可在物业组合尤</a:t>
            </a:r>
          </a:p>
        </p:txBody>
      </p:sp>
      <p:sp>
        <p:nvSpPr>
          <p:cNvPr id="17" name="TextBox 1"/>
          <p:cNvSpPr txBox="1"/>
          <p:nvPr/>
        </p:nvSpPr>
        <p:spPr>
          <a:xfrm>
            <a:off x="1016000" y="4305300"/>
            <a:ext cx="4152900" cy="2578100"/>
          </a:xfrm>
          <a:prstGeom prst="rect">
            <a:avLst/>
          </a:prstGeom>
          <a:noFill/>
        </p:spPr>
        <p:txBody>
          <a:bodyPr wrap="none" lIns="0" tIns="0" rIns="0" rtlCol="0">
            <a:spAutoFit/>
          </a:bodyPr>
          <a:lstStyle/>
          <a:p>
            <a:pPr>
              <a:lnSpc>
                <a:spcPts val="1500"/>
              </a:lnSpc>
              <a:tabLst>
                <a:tab pos="38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其是商业中引入包括文化、艺术、自然等元素，为消费者提供</a:t>
            </a:r>
          </a:p>
          <a:p>
            <a:pPr>
              <a:lnSpc>
                <a:spcPts val="2100"/>
              </a:lnSpc>
              <a:tabLst>
                <a:tab pos="38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在生活、工作之余休憩、放松的场所。同时在业态和品牌的引</a:t>
            </a:r>
          </a:p>
          <a:p>
            <a:pPr>
              <a:lnSpc>
                <a:spcPts val="2100"/>
              </a:lnSpc>
              <a:tabLst>
                <a:tab pos="38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入方面可借鉴东京中城“独此一家”的理念，突出项目的独特</a:t>
            </a:r>
          </a:p>
          <a:p>
            <a:pPr>
              <a:lnSpc>
                <a:spcPts val="2100"/>
              </a:lnSpc>
              <a:tabLst>
                <a:tab pos="38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性和唯一性。</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8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172</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463796" y="2298192"/>
            <a:ext cx="4571999" cy="292607"/>
          </a:xfrm>
          <a:custGeom>
            <a:avLst/>
            <a:gdLst>
              <a:gd name="connsiteX0" fmla="*/ 0 w 4571999"/>
              <a:gd name="connsiteY0" fmla="*/ 292607 h 292607"/>
              <a:gd name="connsiteX1" fmla="*/ 4571999 w 4571999"/>
              <a:gd name="connsiteY1" fmla="*/ 292607 h 292607"/>
              <a:gd name="connsiteX2" fmla="*/ 4571999 w 4571999"/>
              <a:gd name="connsiteY2" fmla="*/ 0 h 292607"/>
              <a:gd name="connsiteX3" fmla="*/ 0 w 4571999"/>
              <a:gd name="connsiteY3" fmla="*/ 0 h 292607"/>
              <a:gd name="connsiteX4" fmla="*/ 0 w 4571999"/>
              <a:gd name="connsiteY4" fmla="*/ 292607 h 2926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1999" h="292607">
                <a:moveTo>
                  <a:pt x="0" y="292607"/>
                </a:moveTo>
                <a:lnTo>
                  <a:pt x="4571999" y="292607"/>
                </a:lnTo>
                <a:lnTo>
                  <a:pt x="4571999" y="0"/>
                </a:lnTo>
                <a:lnTo>
                  <a:pt x="0" y="0"/>
                </a:lnTo>
                <a:lnTo>
                  <a:pt x="0" y="292607"/>
                </a:lnTo>
              </a:path>
            </a:pathLst>
          </a:custGeom>
          <a:solidFill>
            <a:srgbClr val="0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1181100"/>
            <a:ext cx="3175000" cy="3746500"/>
          </a:xfrm>
          <a:prstGeom prst="rect">
            <a:avLst/>
          </a:prstGeom>
          <a:noFill/>
        </p:spPr>
      </p:pic>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173</a:t>
            </a:r>
          </a:p>
        </p:txBody>
      </p:sp>
      <p:sp>
        <p:nvSpPr>
          <p:cNvPr id="9" name="TextBox 1"/>
          <p:cNvSpPr txBox="1"/>
          <p:nvPr/>
        </p:nvSpPr>
        <p:spPr>
          <a:xfrm>
            <a:off x="4508500" y="1917700"/>
            <a:ext cx="952500" cy="304800"/>
          </a:xfrm>
          <a:prstGeom prst="rect">
            <a:avLst/>
          </a:prstGeom>
          <a:noFill/>
        </p:spPr>
        <p:txBody>
          <a:bodyPr wrap="none" lIns="0" tIns="0" rIns="0" rtlCol="0">
            <a:spAutoFit/>
          </a:bodyPr>
          <a:lstStyle/>
          <a:p>
            <a:pPr>
              <a:lnSpc>
                <a:spcPts val="2400"/>
              </a:lnSpc>
            </a:pPr>
            <a:r>
              <a:rPr lang="en-US" altLang="zh-CN" sz="1895" dirty="0">
                <a:solidFill>
                  <a:srgbClr val="000000"/>
                </a:solidFill>
                <a:latin typeface="微软雅黑" panose="020B0503020204020204" pitchFamily="18" charset="-122"/>
                <a:cs typeface="微软雅黑" panose="020B0503020204020204" pitchFamily="18" charset="-122"/>
              </a:rPr>
              <a:t>案例分析</a:t>
            </a:r>
          </a:p>
        </p:txBody>
      </p:sp>
      <p:sp>
        <p:nvSpPr>
          <p:cNvPr id="10" name="TextBox 1"/>
          <p:cNvSpPr txBox="1"/>
          <p:nvPr/>
        </p:nvSpPr>
        <p:spPr>
          <a:xfrm>
            <a:off x="4546600" y="2806700"/>
            <a:ext cx="16129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六本木新城，东京</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219700" y="1231900"/>
            <a:ext cx="3619500" cy="24257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5207000" y="4064000"/>
            <a:ext cx="3695700" cy="2476500"/>
          </a:xfrm>
          <a:prstGeom prst="rect">
            <a:avLst/>
          </a:prstGeom>
          <a:noFill/>
        </p:spPr>
      </p:pic>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174</a:t>
            </a:r>
          </a:p>
        </p:txBody>
      </p:sp>
      <p:sp>
        <p:nvSpPr>
          <p:cNvPr id="9" name="TextBox 1"/>
          <p:cNvSpPr txBox="1"/>
          <p:nvPr/>
        </p:nvSpPr>
        <p:spPr>
          <a:xfrm>
            <a:off x="6299200" y="25400"/>
            <a:ext cx="24765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p:txBody>
      </p:sp>
      <p:sp>
        <p:nvSpPr>
          <p:cNvPr id="10" name="TextBox 1"/>
          <p:cNvSpPr txBox="1"/>
          <p:nvPr/>
        </p:nvSpPr>
        <p:spPr>
          <a:xfrm>
            <a:off x="1295400" y="3619500"/>
            <a:ext cx="35052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六本木新城位于东京都中心的港区，1986年六本木</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被东京都政府确立为“</a:t>
            </a:r>
            <a:r>
              <a:rPr lang="en-US" altLang="zh-CN" sz="1200" b="1" dirty="0">
                <a:solidFill>
                  <a:srgbClr val="000000"/>
                </a:solidFill>
                <a:latin typeface="微软雅黑" panose="020B0503020204020204" pitchFamily="18" charset="-122"/>
                <a:cs typeface="微软雅黑" panose="020B0503020204020204" pitchFamily="18" charset="-122"/>
              </a:rPr>
              <a:t>城市改建引导地区</a:t>
            </a:r>
            <a:r>
              <a:rPr lang="en-US" altLang="zh-CN" sz="1200" dirty="0">
                <a:solidFill>
                  <a:srgbClr val="000000"/>
                </a:solidFill>
                <a:latin typeface="微软雅黑" panose="020B0503020204020204" pitchFamily="18" charset="-122"/>
                <a:cs typeface="微软雅黑" panose="020B0503020204020204" pitchFamily="18" charset="-122"/>
              </a:rPr>
              <a:t>”。</a:t>
            </a:r>
          </a:p>
        </p:txBody>
      </p:sp>
      <p:sp>
        <p:nvSpPr>
          <p:cNvPr id="11" name="TextBox 1"/>
          <p:cNvSpPr txBox="1"/>
          <p:nvPr/>
        </p:nvSpPr>
        <p:spPr>
          <a:xfrm>
            <a:off x="1295400" y="4229100"/>
            <a:ext cx="3530600" cy="21082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在开发之初，开发商森大厦株式会社就在设想——</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“21世纪的消费者需要怎样的商业？”这一命题。当</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时日本经济结构正由“</a:t>
            </a:r>
            <a:r>
              <a:rPr lang="en-US" altLang="zh-CN" sz="1200" b="1" dirty="0">
                <a:solidFill>
                  <a:srgbClr val="000000"/>
                </a:solidFill>
                <a:latin typeface="微软雅黑" panose="020B0503020204020204" pitchFamily="18" charset="-122"/>
                <a:cs typeface="微软雅黑" panose="020B0503020204020204" pitchFamily="18" charset="-122"/>
              </a:rPr>
              <a:t>工业制造向知识经济</a:t>
            </a:r>
            <a:r>
              <a:rPr lang="en-US" altLang="zh-CN" sz="1200" dirty="0">
                <a:solidFill>
                  <a:srgbClr val="000000"/>
                </a:solidFill>
                <a:latin typeface="微软雅黑" panose="020B0503020204020204" pitchFamily="18" charset="-122"/>
                <a:cs typeface="微软雅黑" panose="020B0503020204020204" pitchFamily="18" charset="-122"/>
              </a:rPr>
              <a:t>”转型。</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经过市场调研及分析，开发商森大厦株式会社认为，</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21世纪的人们将是</a:t>
            </a:r>
            <a:r>
              <a:rPr lang="en-US" altLang="zh-CN" sz="1200" b="1" dirty="0">
                <a:solidFill>
                  <a:srgbClr val="000000"/>
                </a:solidFill>
                <a:latin typeface="微软雅黑" panose="020B0503020204020204" pitchFamily="18" charset="-122"/>
                <a:cs typeface="微软雅黑" panose="020B0503020204020204" pitchFamily="18" charset="-122"/>
              </a:rPr>
              <a:t>“充满活力地生活、居住、学习的</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人群”</a:t>
            </a:r>
            <a:r>
              <a:rPr lang="en-US" altLang="zh-CN" sz="1200" dirty="0">
                <a:solidFill>
                  <a:srgbClr val="000000"/>
                </a:solidFill>
                <a:latin typeface="微软雅黑" panose="020B0503020204020204" pitchFamily="18" charset="-122"/>
                <a:cs typeface="微软雅黑" panose="020B0503020204020204" pitchFamily="18" charset="-122"/>
              </a:rPr>
              <a:t>，最终确立以</a:t>
            </a:r>
            <a:r>
              <a:rPr lang="en-US" altLang="zh-CN" sz="1200" b="1" dirty="0">
                <a:solidFill>
                  <a:srgbClr val="000000"/>
                </a:solidFill>
                <a:latin typeface="微软雅黑" panose="020B0503020204020204" pitchFamily="18" charset="-122"/>
                <a:cs typeface="微软雅黑" panose="020B0503020204020204" pitchFamily="18" charset="-122"/>
              </a:rPr>
              <a:t>“文化都心”</a:t>
            </a:r>
            <a:r>
              <a:rPr lang="en-US" altLang="zh-CN" sz="1200" dirty="0">
                <a:solidFill>
                  <a:srgbClr val="000000"/>
                </a:solidFill>
                <a:latin typeface="微软雅黑" panose="020B0503020204020204" pitchFamily="18" charset="-122"/>
                <a:cs typeface="微软雅黑" panose="020B0503020204020204" pitchFamily="18" charset="-122"/>
              </a:rPr>
              <a:t>为开发概念，希望</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通过艺术与知识的融汇，形成“艺术知识都市”的城</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区，</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以期满足社会日益多样化的需求。</a:t>
            </a:r>
          </a:p>
        </p:txBody>
      </p:sp>
      <p:sp>
        <p:nvSpPr>
          <p:cNvPr id="12" name="TextBox 1"/>
          <p:cNvSpPr txBox="1"/>
          <p:nvPr/>
        </p:nvSpPr>
        <p:spPr>
          <a:xfrm>
            <a:off x="1270000" y="863600"/>
            <a:ext cx="8001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项目介绍</a:t>
            </a:r>
          </a:p>
        </p:txBody>
      </p:sp>
      <p:sp>
        <p:nvSpPr>
          <p:cNvPr id="13" name="TextBox 1"/>
          <p:cNvSpPr txBox="1"/>
          <p:nvPr/>
        </p:nvSpPr>
        <p:spPr>
          <a:xfrm>
            <a:off x="1270000" y="1397000"/>
            <a:ext cx="1981200" cy="12954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区位：东京六本木港区</a:t>
            </a:r>
          </a:p>
          <a:p>
            <a:pPr>
              <a:lnSpc>
                <a:spcPts val="21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地块面积：11.6万平方米</a:t>
            </a:r>
          </a:p>
          <a:p>
            <a:pPr>
              <a:lnSpc>
                <a:spcPts val="21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总建筑面积：</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78万平方米</a:t>
            </a:r>
          </a:p>
          <a:p>
            <a:pPr>
              <a:lnSpc>
                <a:spcPts val="21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商业建筑面积：4.9万平方米</a:t>
            </a:r>
          </a:p>
          <a:p>
            <a:pPr>
              <a:lnSpc>
                <a:spcPts val="21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开业时间：2003年</a:t>
            </a:r>
          </a:p>
        </p:txBody>
      </p:sp>
      <p:sp>
        <p:nvSpPr>
          <p:cNvPr id="14" name="TextBox 1"/>
          <p:cNvSpPr txBox="1"/>
          <p:nvPr/>
        </p:nvSpPr>
        <p:spPr>
          <a:xfrm>
            <a:off x="1320800" y="3238500"/>
            <a:ext cx="8001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开发背景</a:t>
            </a:r>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759963" y="5504688"/>
            <a:ext cx="5641847" cy="1106424"/>
          </a:xfrm>
          <a:custGeom>
            <a:avLst/>
            <a:gdLst>
              <a:gd name="connsiteX0" fmla="*/ 12954 w 5641847"/>
              <a:gd name="connsiteY0" fmla="*/ 193040 h 1106424"/>
              <a:gd name="connsiteX1" fmla="*/ 193040 w 5641847"/>
              <a:gd name="connsiteY1" fmla="*/ 12953 h 1106424"/>
              <a:gd name="connsiteX2" fmla="*/ 5448807 w 5641847"/>
              <a:gd name="connsiteY2" fmla="*/ 12953 h 1106424"/>
              <a:gd name="connsiteX3" fmla="*/ 5628893 w 5641847"/>
              <a:gd name="connsiteY3" fmla="*/ 193040 h 1106424"/>
              <a:gd name="connsiteX4" fmla="*/ 5628893 w 5641847"/>
              <a:gd name="connsiteY4" fmla="*/ 913371 h 1106424"/>
              <a:gd name="connsiteX5" fmla="*/ 5448807 w 5641847"/>
              <a:gd name="connsiteY5" fmla="*/ 1093469 h 1106424"/>
              <a:gd name="connsiteX6" fmla="*/ 193040 w 5641847"/>
              <a:gd name="connsiteY6" fmla="*/ 1093469 h 1106424"/>
              <a:gd name="connsiteX7" fmla="*/ 12954 w 5641847"/>
              <a:gd name="connsiteY7" fmla="*/ 913371 h 1106424"/>
              <a:gd name="connsiteX8" fmla="*/ 12954 w 5641847"/>
              <a:gd name="connsiteY8" fmla="*/ 193040 h 11064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5641847" h="1106424">
                <a:moveTo>
                  <a:pt x="12954" y="193040"/>
                </a:moveTo>
                <a:cubicBezTo>
                  <a:pt x="12954" y="93586"/>
                  <a:pt x="93599" y="12953"/>
                  <a:pt x="193040" y="12953"/>
                </a:cubicBezTo>
                <a:lnTo>
                  <a:pt x="5448807" y="12953"/>
                </a:lnTo>
                <a:cubicBezTo>
                  <a:pt x="5548249" y="12953"/>
                  <a:pt x="5628893" y="93586"/>
                  <a:pt x="5628893" y="193040"/>
                </a:cubicBezTo>
                <a:lnTo>
                  <a:pt x="5628893" y="913371"/>
                </a:lnTo>
                <a:cubicBezTo>
                  <a:pt x="5628893" y="1012837"/>
                  <a:pt x="5548249" y="1093469"/>
                  <a:pt x="5448807" y="1093469"/>
                </a:cubicBezTo>
                <a:lnTo>
                  <a:pt x="193040" y="1093469"/>
                </a:lnTo>
                <a:cubicBezTo>
                  <a:pt x="93599" y="1093469"/>
                  <a:pt x="12954" y="1012837"/>
                  <a:pt x="12954" y="913371"/>
                </a:cubicBezTo>
                <a:lnTo>
                  <a:pt x="12954" y="193040"/>
                </a:lnTo>
              </a:path>
            </a:pathLst>
          </a:custGeom>
          <a:solidFill>
            <a:srgbClr val="000000">
              <a:alpha val="0"/>
            </a:srgbClr>
          </a:solidFill>
          <a:ln w="254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423916" y="4352544"/>
            <a:ext cx="3410712" cy="890016"/>
          </a:xfrm>
          <a:custGeom>
            <a:avLst/>
            <a:gdLst>
              <a:gd name="connsiteX0" fmla="*/ 12953 w 3410712"/>
              <a:gd name="connsiteY0" fmla="*/ 156971 h 890016"/>
              <a:gd name="connsiteX1" fmla="*/ 156971 w 3410712"/>
              <a:gd name="connsiteY1" fmla="*/ 12953 h 890016"/>
              <a:gd name="connsiteX2" fmla="*/ 3253740 w 3410712"/>
              <a:gd name="connsiteY2" fmla="*/ 12953 h 890016"/>
              <a:gd name="connsiteX3" fmla="*/ 3397757 w 3410712"/>
              <a:gd name="connsiteY3" fmla="*/ 156971 h 890016"/>
              <a:gd name="connsiteX4" fmla="*/ 3397757 w 3410712"/>
              <a:gd name="connsiteY4" fmla="*/ 733044 h 890016"/>
              <a:gd name="connsiteX5" fmla="*/ 3253740 w 3410712"/>
              <a:gd name="connsiteY5" fmla="*/ 877061 h 890016"/>
              <a:gd name="connsiteX6" fmla="*/ 156971 w 3410712"/>
              <a:gd name="connsiteY6" fmla="*/ 877061 h 890016"/>
              <a:gd name="connsiteX7" fmla="*/ 12953 w 3410712"/>
              <a:gd name="connsiteY7" fmla="*/ 733044 h 890016"/>
              <a:gd name="connsiteX8" fmla="*/ 12953 w 3410712"/>
              <a:gd name="connsiteY8" fmla="*/ 156971 h 8900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10712" h="890016">
                <a:moveTo>
                  <a:pt x="12953" y="156971"/>
                </a:moveTo>
                <a:cubicBezTo>
                  <a:pt x="12953" y="77470"/>
                  <a:pt x="77469" y="12953"/>
                  <a:pt x="156971" y="12953"/>
                </a:cubicBezTo>
                <a:lnTo>
                  <a:pt x="3253740" y="12953"/>
                </a:lnTo>
                <a:cubicBezTo>
                  <a:pt x="3333241" y="12953"/>
                  <a:pt x="3397757" y="77470"/>
                  <a:pt x="3397757" y="156971"/>
                </a:cubicBezTo>
                <a:lnTo>
                  <a:pt x="3397757" y="733044"/>
                </a:lnTo>
                <a:cubicBezTo>
                  <a:pt x="3397757" y="812546"/>
                  <a:pt x="3333241" y="877061"/>
                  <a:pt x="3253740" y="877061"/>
                </a:cubicBezTo>
                <a:lnTo>
                  <a:pt x="156971" y="877061"/>
                </a:lnTo>
                <a:cubicBezTo>
                  <a:pt x="77469" y="877061"/>
                  <a:pt x="12953" y="812546"/>
                  <a:pt x="12953" y="733044"/>
                </a:cubicBezTo>
                <a:lnTo>
                  <a:pt x="12953" y="156971"/>
                </a:lnTo>
              </a:path>
            </a:pathLst>
          </a:custGeom>
          <a:solidFill>
            <a:srgbClr val="000000">
              <a:alpha val="0"/>
            </a:srgbClr>
          </a:solidFill>
          <a:ln w="254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135880" y="2481072"/>
            <a:ext cx="3698747" cy="1466087"/>
          </a:xfrm>
          <a:custGeom>
            <a:avLst/>
            <a:gdLst>
              <a:gd name="connsiteX0" fmla="*/ 12953 w 3698747"/>
              <a:gd name="connsiteY0" fmla="*/ 252983 h 1466087"/>
              <a:gd name="connsiteX1" fmla="*/ 252983 w 3698747"/>
              <a:gd name="connsiteY1" fmla="*/ 12954 h 1466087"/>
              <a:gd name="connsiteX2" fmla="*/ 3445763 w 3698747"/>
              <a:gd name="connsiteY2" fmla="*/ 12954 h 1466087"/>
              <a:gd name="connsiteX3" fmla="*/ 3685793 w 3698747"/>
              <a:gd name="connsiteY3" fmla="*/ 252983 h 1466087"/>
              <a:gd name="connsiteX4" fmla="*/ 3685793 w 3698747"/>
              <a:gd name="connsiteY4" fmla="*/ 1213104 h 1466087"/>
              <a:gd name="connsiteX5" fmla="*/ 3445763 w 3698747"/>
              <a:gd name="connsiteY5" fmla="*/ 1453133 h 1466087"/>
              <a:gd name="connsiteX6" fmla="*/ 252983 w 3698747"/>
              <a:gd name="connsiteY6" fmla="*/ 1453133 h 1466087"/>
              <a:gd name="connsiteX7" fmla="*/ 12953 w 3698747"/>
              <a:gd name="connsiteY7" fmla="*/ 1213104 h 1466087"/>
              <a:gd name="connsiteX8" fmla="*/ 12953 w 3698747"/>
              <a:gd name="connsiteY8" fmla="*/ 252983 h 14660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698747" h="1466087">
                <a:moveTo>
                  <a:pt x="12953" y="252983"/>
                </a:moveTo>
                <a:cubicBezTo>
                  <a:pt x="12953" y="120395"/>
                  <a:pt x="120395" y="12954"/>
                  <a:pt x="252983" y="12954"/>
                </a:cubicBezTo>
                <a:lnTo>
                  <a:pt x="3445763" y="12954"/>
                </a:lnTo>
                <a:cubicBezTo>
                  <a:pt x="3578351" y="12954"/>
                  <a:pt x="3685793" y="120395"/>
                  <a:pt x="3685793" y="252983"/>
                </a:cubicBezTo>
                <a:lnTo>
                  <a:pt x="3685793" y="1213104"/>
                </a:lnTo>
                <a:cubicBezTo>
                  <a:pt x="3685793" y="1345692"/>
                  <a:pt x="3578351" y="1453133"/>
                  <a:pt x="3445763" y="1453133"/>
                </a:cubicBezTo>
                <a:lnTo>
                  <a:pt x="252983" y="1453133"/>
                </a:lnTo>
                <a:cubicBezTo>
                  <a:pt x="120395" y="1453133"/>
                  <a:pt x="12953" y="1345692"/>
                  <a:pt x="12953" y="1213104"/>
                </a:cubicBezTo>
                <a:lnTo>
                  <a:pt x="12953" y="252983"/>
                </a:lnTo>
              </a:path>
            </a:pathLst>
          </a:custGeom>
          <a:solidFill>
            <a:srgbClr val="000000">
              <a:alpha val="0"/>
            </a:srgbClr>
          </a:solidFill>
          <a:ln w="254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932426" y="1053846"/>
            <a:ext cx="3889247" cy="1007363"/>
          </a:xfrm>
          <a:custGeom>
            <a:avLst/>
            <a:gdLst>
              <a:gd name="connsiteX0" fmla="*/ 0 w 3889247"/>
              <a:gd name="connsiteY0" fmla="*/ 167893 h 1007363"/>
              <a:gd name="connsiteX1" fmla="*/ 167894 w 3889247"/>
              <a:gd name="connsiteY1" fmla="*/ 0 h 1007363"/>
              <a:gd name="connsiteX2" fmla="*/ 3721354 w 3889247"/>
              <a:gd name="connsiteY2" fmla="*/ 0 h 1007363"/>
              <a:gd name="connsiteX3" fmla="*/ 3889247 w 3889247"/>
              <a:gd name="connsiteY3" fmla="*/ 167893 h 1007363"/>
              <a:gd name="connsiteX4" fmla="*/ 3889247 w 3889247"/>
              <a:gd name="connsiteY4" fmla="*/ 839469 h 1007363"/>
              <a:gd name="connsiteX5" fmla="*/ 3721354 w 3889247"/>
              <a:gd name="connsiteY5" fmla="*/ 1007363 h 1007363"/>
              <a:gd name="connsiteX6" fmla="*/ 167894 w 3889247"/>
              <a:gd name="connsiteY6" fmla="*/ 1007363 h 1007363"/>
              <a:gd name="connsiteX7" fmla="*/ 0 w 3889247"/>
              <a:gd name="connsiteY7" fmla="*/ 839469 h 1007363"/>
              <a:gd name="connsiteX8" fmla="*/ 0 w 3889247"/>
              <a:gd name="connsiteY8" fmla="*/ 167893 h 10073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889247" h="1007363">
                <a:moveTo>
                  <a:pt x="0" y="167893"/>
                </a:moveTo>
                <a:cubicBezTo>
                  <a:pt x="0" y="75183"/>
                  <a:pt x="75183" y="0"/>
                  <a:pt x="167894" y="0"/>
                </a:cubicBezTo>
                <a:lnTo>
                  <a:pt x="3721354" y="0"/>
                </a:lnTo>
                <a:cubicBezTo>
                  <a:pt x="3814064" y="0"/>
                  <a:pt x="3889247" y="75183"/>
                  <a:pt x="3889247" y="167893"/>
                </a:cubicBezTo>
                <a:lnTo>
                  <a:pt x="3889247" y="839469"/>
                </a:lnTo>
                <a:cubicBezTo>
                  <a:pt x="3889247" y="932180"/>
                  <a:pt x="3814064" y="1007363"/>
                  <a:pt x="3721354" y="1007363"/>
                </a:cubicBezTo>
                <a:lnTo>
                  <a:pt x="167894" y="1007363"/>
                </a:lnTo>
                <a:cubicBezTo>
                  <a:pt x="75183" y="1007363"/>
                  <a:pt x="0" y="932180"/>
                  <a:pt x="0" y="839469"/>
                </a:cubicBezTo>
                <a:lnTo>
                  <a:pt x="0" y="167893"/>
                </a:lnTo>
              </a:path>
            </a:pathLst>
          </a:custGeom>
          <a:solidFill>
            <a:srgbClr val="F9BAD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919472" y="1040892"/>
            <a:ext cx="3915155" cy="1033272"/>
          </a:xfrm>
          <a:custGeom>
            <a:avLst/>
            <a:gdLst>
              <a:gd name="connsiteX0" fmla="*/ 12953 w 3915155"/>
              <a:gd name="connsiteY0" fmla="*/ 180847 h 1033272"/>
              <a:gd name="connsiteX1" fmla="*/ 180847 w 3915155"/>
              <a:gd name="connsiteY1" fmla="*/ 12953 h 1033272"/>
              <a:gd name="connsiteX2" fmla="*/ 3734308 w 3915155"/>
              <a:gd name="connsiteY2" fmla="*/ 12953 h 1033272"/>
              <a:gd name="connsiteX3" fmla="*/ 3902201 w 3915155"/>
              <a:gd name="connsiteY3" fmla="*/ 180847 h 1033272"/>
              <a:gd name="connsiteX4" fmla="*/ 3902201 w 3915155"/>
              <a:gd name="connsiteY4" fmla="*/ 852423 h 1033272"/>
              <a:gd name="connsiteX5" fmla="*/ 3734308 w 3915155"/>
              <a:gd name="connsiteY5" fmla="*/ 1020317 h 1033272"/>
              <a:gd name="connsiteX6" fmla="*/ 180847 w 3915155"/>
              <a:gd name="connsiteY6" fmla="*/ 1020317 h 1033272"/>
              <a:gd name="connsiteX7" fmla="*/ 12953 w 3915155"/>
              <a:gd name="connsiteY7" fmla="*/ 852423 h 1033272"/>
              <a:gd name="connsiteX8" fmla="*/ 12953 w 3915155"/>
              <a:gd name="connsiteY8" fmla="*/ 180847 h 10332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915155" h="1033272">
                <a:moveTo>
                  <a:pt x="12953" y="180847"/>
                </a:moveTo>
                <a:cubicBezTo>
                  <a:pt x="12953" y="88137"/>
                  <a:pt x="88137" y="12953"/>
                  <a:pt x="180847" y="12953"/>
                </a:cubicBezTo>
                <a:lnTo>
                  <a:pt x="3734308" y="12953"/>
                </a:lnTo>
                <a:cubicBezTo>
                  <a:pt x="3827017" y="12953"/>
                  <a:pt x="3902201" y="88137"/>
                  <a:pt x="3902201" y="180847"/>
                </a:cubicBezTo>
                <a:lnTo>
                  <a:pt x="3902201" y="852423"/>
                </a:lnTo>
                <a:cubicBezTo>
                  <a:pt x="3902201" y="945133"/>
                  <a:pt x="3827017" y="1020317"/>
                  <a:pt x="3734308" y="1020317"/>
                </a:cubicBezTo>
                <a:lnTo>
                  <a:pt x="180847" y="1020317"/>
                </a:lnTo>
                <a:cubicBezTo>
                  <a:pt x="88137" y="1020317"/>
                  <a:pt x="12953" y="945133"/>
                  <a:pt x="12953" y="852423"/>
                </a:cubicBezTo>
                <a:lnTo>
                  <a:pt x="12953" y="180847"/>
                </a:lnTo>
              </a:path>
            </a:pathLst>
          </a:custGeom>
          <a:solidFill>
            <a:srgbClr val="000000">
              <a:alpha val="0"/>
            </a:srgbClr>
          </a:solidFill>
          <a:ln w="254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788408" y="908303"/>
            <a:ext cx="1007364" cy="361188"/>
          </a:xfrm>
          <a:custGeom>
            <a:avLst/>
            <a:gdLst>
              <a:gd name="connsiteX0" fmla="*/ 0 w 1007364"/>
              <a:gd name="connsiteY0" fmla="*/ 361188 h 361188"/>
              <a:gd name="connsiteX1" fmla="*/ 1007363 w 1007364"/>
              <a:gd name="connsiteY1" fmla="*/ 361188 h 361188"/>
              <a:gd name="connsiteX2" fmla="*/ 1007363 w 1007364"/>
              <a:gd name="connsiteY2" fmla="*/ 0 h 361188"/>
              <a:gd name="connsiteX3" fmla="*/ 0 w 1007364"/>
              <a:gd name="connsiteY3" fmla="*/ 0 h 361188"/>
              <a:gd name="connsiteX4" fmla="*/ 0 w 1007364"/>
              <a:gd name="connsiteY4" fmla="*/ 361188 h 3611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364" h="361188">
                <a:moveTo>
                  <a:pt x="0" y="361188"/>
                </a:moveTo>
                <a:lnTo>
                  <a:pt x="1007363" y="361188"/>
                </a:lnTo>
                <a:lnTo>
                  <a:pt x="1007363" y="0"/>
                </a:lnTo>
                <a:lnTo>
                  <a:pt x="0" y="0"/>
                </a:lnTo>
                <a:lnTo>
                  <a:pt x="0" y="361188"/>
                </a:lnTo>
              </a:path>
            </a:pathLst>
          </a:custGeom>
          <a:solidFill>
            <a:srgbClr val="7F7F7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782058" y="901953"/>
            <a:ext cx="1020064" cy="373888"/>
          </a:xfrm>
          <a:custGeom>
            <a:avLst/>
            <a:gdLst>
              <a:gd name="connsiteX0" fmla="*/ 6350 w 1020064"/>
              <a:gd name="connsiteY0" fmla="*/ 367538 h 373888"/>
              <a:gd name="connsiteX1" fmla="*/ 1013713 w 1020064"/>
              <a:gd name="connsiteY1" fmla="*/ 367538 h 373888"/>
              <a:gd name="connsiteX2" fmla="*/ 1013713 w 1020064"/>
              <a:gd name="connsiteY2" fmla="*/ 6350 h 373888"/>
              <a:gd name="connsiteX3" fmla="*/ 6350 w 1020064"/>
              <a:gd name="connsiteY3" fmla="*/ 6350 h 373888"/>
              <a:gd name="connsiteX4" fmla="*/ 6350 w 1020064"/>
              <a:gd name="connsiteY4" fmla="*/ 367538 h 373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0064" h="373888">
                <a:moveTo>
                  <a:pt x="6350" y="367538"/>
                </a:moveTo>
                <a:lnTo>
                  <a:pt x="1013713" y="367538"/>
                </a:lnTo>
                <a:lnTo>
                  <a:pt x="1013713" y="6350"/>
                </a:lnTo>
                <a:lnTo>
                  <a:pt x="6350" y="6350"/>
                </a:lnTo>
                <a:lnTo>
                  <a:pt x="6350" y="367538"/>
                </a:lnTo>
              </a:path>
            </a:pathLst>
          </a:custGeom>
          <a:solidFill>
            <a:srgbClr val="000000">
              <a:alpha val="0"/>
            </a:srgbClr>
          </a:solidFill>
          <a:ln w="12700">
            <a:solidFill>
              <a:srgbClr val="EC00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5003291" y="2348483"/>
            <a:ext cx="1008888" cy="361188"/>
          </a:xfrm>
          <a:custGeom>
            <a:avLst/>
            <a:gdLst>
              <a:gd name="connsiteX0" fmla="*/ 0 w 1008888"/>
              <a:gd name="connsiteY0" fmla="*/ 361188 h 361188"/>
              <a:gd name="connsiteX1" fmla="*/ 1008888 w 1008888"/>
              <a:gd name="connsiteY1" fmla="*/ 361188 h 361188"/>
              <a:gd name="connsiteX2" fmla="*/ 1008888 w 1008888"/>
              <a:gd name="connsiteY2" fmla="*/ 0 h 361188"/>
              <a:gd name="connsiteX3" fmla="*/ 0 w 1008888"/>
              <a:gd name="connsiteY3" fmla="*/ 0 h 361188"/>
              <a:gd name="connsiteX4" fmla="*/ 0 w 1008888"/>
              <a:gd name="connsiteY4" fmla="*/ 361188 h 3611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8888" h="361188">
                <a:moveTo>
                  <a:pt x="0" y="361188"/>
                </a:moveTo>
                <a:lnTo>
                  <a:pt x="1008888" y="361188"/>
                </a:lnTo>
                <a:lnTo>
                  <a:pt x="1008888" y="0"/>
                </a:lnTo>
                <a:lnTo>
                  <a:pt x="0" y="0"/>
                </a:lnTo>
                <a:lnTo>
                  <a:pt x="0" y="361188"/>
                </a:lnTo>
              </a:path>
            </a:pathLst>
          </a:custGeom>
          <a:solidFill>
            <a:srgbClr val="7F7F7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4996941" y="2342133"/>
            <a:ext cx="1021588" cy="373888"/>
          </a:xfrm>
          <a:custGeom>
            <a:avLst/>
            <a:gdLst>
              <a:gd name="connsiteX0" fmla="*/ 6350 w 1021588"/>
              <a:gd name="connsiteY0" fmla="*/ 367538 h 373888"/>
              <a:gd name="connsiteX1" fmla="*/ 1015238 w 1021588"/>
              <a:gd name="connsiteY1" fmla="*/ 367538 h 373888"/>
              <a:gd name="connsiteX2" fmla="*/ 1015238 w 1021588"/>
              <a:gd name="connsiteY2" fmla="*/ 6350 h 373888"/>
              <a:gd name="connsiteX3" fmla="*/ 6350 w 1021588"/>
              <a:gd name="connsiteY3" fmla="*/ 6350 h 373888"/>
              <a:gd name="connsiteX4" fmla="*/ 6350 w 1021588"/>
              <a:gd name="connsiteY4" fmla="*/ 367538 h 373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588" h="373888">
                <a:moveTo>
                  <a:pt x="6350" y="367538"/>
                </a:moveTo>
                <a:lnTo>
                  <a:pt x="1015238" y="367538"/>
                </a:lnTo>
                <a:lnTo>
                  <a:pt x="1015238" y="6350"/>
                </a:lnTo>
                <a:lnTo>
                  <a:pt x="6350" y="6350"/>
                </a:lnTo>
                <a:lnTo>
                  <a:pt x="6350" y="367538"/>
                </a:lnTo>
              </a:path>
            </a:pathLst>
          </a:custGeom>
          <a:solidFill>
            <a:srgbClr val="000000">
              <a:alpha val="0"/>
            </a:srgbClr>
          </a:solidFill>
          <a:ln w="12700">
            <a:solidFill>
              <a:srgbClr val="EC00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291328" y="4221479"/>
            <a:ext cx="1008888" cy="359664"/>
          </a:xfrm>
          <a:custGeom>
            <a:avLst/>
            <a:gdLst>
              <a:gd name="connsiteX0" fmla="*/ 0 w 1008888"/>
              <a:gd name="connsiteY0" fmla="*/ 359664 h 359664"/>
              <a:gd name="connsiteX1" fmla="*/ 1008887 w 1008888"/>
              <a:gd name="connsiteY1" fmla="*/ 359664 h 359664"/>
              <a:gd name="connsiteX2" fmla="*/ 1008887 w 1008888"/>
              <a:gd name="connsiteY2" fmla="*/ 0 h 359664"/>
              <a:gd name="connsiteX3" fmla="*/ 0 w 1008888"/>
              <a:gd name="connsiteY3" fmla="*/ 0 h 359664"/>
              <a:gd name="connsiteX4" fmla="*/ 0 w 1008888"/>
              <a:gd name="connsiteY4" fmla="*/ 359664 h 3596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8888" h="359664">
                <a:moveTo>
                  <a:pt x="0" y="359664"/>
                </a:moveTo>
                <a:lnTo>
                  <a:pt x="1008887" y="359664"/>
                </a:lnTo>
                <a:lnTo>
                  <a:pt x="1008887" y="0"/>
                </a:lnTo>
                <a:lnTo>
                  <a:pt x="0" y="0"/>
                </a:lnTo>
                <a:lnTo>
                  <a:pt x="0" y="359664"/>
                </a:lnTo>
              </a:path>
            </a:pathLst>
          </a:custGeom>
          <a:solidFill>
            <a:srgbClr val="7F7F7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284978" y="4215129"/>
            <a:ext cx="1021588" cy="372364"/>
          </a:xfrm>
          <a:custGeom>
            <a:avLst/>
            <a:gdLst>
              <a:gd name="connsiteX0" fmla="*/ 6350 w 1021588"/>
              <a:gd name="connsiteY0" fmla="*/ 366014 h 372364"/>
              <a:gd name="connsiteX1" fmla="*/ 1015237 w 1021588"/>
              <a:gd name="connsiteY1" fmla="*/ 366014 h 372364"/>
              <a:gd name="connsiteX2" fmla="*/ 1015237 w 1021588"/>
              <a:gd name="connsiteY2" fmla="*/ 6350 h 372364"/>
              <a:gd name="connsiteX3" fmla="*/ 6350 w 1021588"/>
              <a:gd name="connsiteY3" fmla="*/ 6350 h 372364"/>
              <a:gd name="connsiteX4" fmla="*/ 6350 w 1021588"/>
              <a:gd name="connsiteY4" fmla="*/ 366014 h 372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588" h="372364">
                <a:moveTo>
                  <a:pt x="6350" y="366014"/>
                </a:moveTo>
                <a:lnTo>
                  <a:pt x="1015237" y="366014"/>
                </a:lnTo>
                <a:lnTo>
                  <a:pt x="1015237" y="6350"/>
                </a:lnTo>
                <a:lnTo>
                  <a:pt x="6350" y="6350"/>
                </a:lnTo>
                <a:lnTo>
                  <a:pt x="6350" y="366014"/>
                </a:lnTo>
              </a:path>
            </a:pathLst>
          </a:custGeom>
          <a:solidFill>
            <a:srgbClr val="000000">
              <a:alpha val="0"/>
            </a:srgbClr>
          </a:solidFill>
          <a:ln w="12700">
            <a:solidFill>
              <a:srgbClr val="EC00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2627376" y="5373623"/>
            <a:ext cx="1008888" cy="359664"/>
          </a:xfrm>
          <a:custGeom>
            <a:avLst/>
            <a:gdLst>
              <a:gd name="connsiteX0" fmla="*/ 0 w 1008888"/>
              <a:gd name="connsiteY0" fmla="*/ 359664 h 359664"/>
              <a:gd name="connsiteX1" fmla="*/ 1008888 w 1008888"/>
              <a:gd name="connsiteY1" fmla="*/ 359664 h 359664"/>
              <a:gd name="connsiteX2" fmla="*/ 1008888 w 1008888"/>
              <a:gd name="connsiteY2" fmla="*/ 0 h 359664"/>
              <a:gd name="connsiteX3" fmla="*/ 0 w 1008888"/>
              <a:gd name="connsiteY3" fmla="*/ 0 h 359664"/>
              <a:gd name="connsiteX4" fmla="*/ 0 w 1008888"/>
              <a:gd name="connsiteY4" fmla="*/ 359664 h 3596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8888" h="359664">
                <a:moveTo>
                  <a:pt x="0" y="359664"/>
                </a:moveTo>
                <a:lnTo>
                  <a:pt x="1008888" y="359664"/>
                </a:lnTo>
                <a:lnTo>
                  <a:pt x="1008888" y="0"/>
                </a:lnTo>
                <a:lnTo>
                  <a:pt x="0" y="0"/>
                </a:lnTo>
                <a:lnTo>
                  <a:pt x="0" y="359664"/>
                </a:lnTo>
              </a:path>
            </a:pathLst>
          </a:custGeom>
          <a:solidFill>
            <a:srgbClr val="7F7F7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621026" y="5367273"/>
            <a:ext cx="1021588" cy="372364"/>
          </a:xfrm>
          <a:custGeom>
            <a:avLst/>
            <a:gdLst>
              <a:gd name="connsiteX0" fmla="*/ 6350 w 1021588"/>
              <a:gd name="connsiteY0" fmla="*/ 366014 h 372364"/>
              <a:gd name="connsiteX1" fmla="*/ 1015238 w 1021588"/>
              <a:gd name="connsiteY1" fmla="*/ 366014 h 372364"/>
              <a:gd name="connsiteX2" fmla="*/ 1015238 w 1021588"/>
              <a:gd name="connsiteY2" fmla="*/ 6350 h 372364"/>
              <a:gd name="connsiteX3" fmla="*/ 6350 w 1021588"/>
              <a:gd name="connsiteY3" fmla="*/ 6350 h 372364"/>
              <a:gd name="connsiteX4" fmla="*/ 6350 w 1021588"/>
              <a:gd name="connsiteY4" fmla="*/ 366014 h 372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1588" h="372364">
                <a:moveTo>
                  <a:pt x="6350" y="366014"/>
                </a:moveTo>
                <a:lnTo>
                  <a:pt x="1015238" y="366014"/>
                </a:lnTo>
                <a:lnTo>
                  <a:pt x="1015238" y="6350"/>
                </a:lnTo>
                <a:lnTo>
                  <a:pt x="6350" y="6350"/>
                </a:lnTo>
                <a:lnTo>
                  <a:pt x="6350" y="366014"/>
                </a:lnTo>
              </a:path>
            </a:pathLst>
          </a:custGeom>
          <a:solidFill>
            <a:srgbClr val="000000">
              <a:alpha val="0"/>
            </a:srgbClr>
          </a:solidFill>
          <a:ln w="12700">
            <a:solidFill>
              <a:srgbClr val="EC008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876300"/>
            <a:ext cx="5537200" cy="4432300"/>
          </a:xfrm>
          <a:prstGeom prst="rect">
            <a:avLst/>
          </a:prstGeom>
          <a:noFill/>
        </p:spPr>
      </p:pic>
      <p:pic>
        <p:nvPicPr>
          <p:cNvPr id="20" name="Picture 3"/>
          <p:cNvPicPr>
            <a:picLocks noChangeAspect="1" noChangeArrowheads="1"/>
          </p:cNvPicPr>
          <p:nvPr/>
        </p:nvPicPr>
        <p:blipFill>
          <a:blip r:embed="rId3"/>
          <a:srcRect/>
          <a:stretch>
            <a:fillRect/>
          </a:stretch>
        </p:blipFill>
        <p:spPr bwMode="auto">
          <a:xfrm>
            <a:off x="2565400" y="5334000"/>
            <a:ext cx="1130300" cy="469900"/>
          </a:xfrm>
          <a:prstGeom prst="rect">
            <a:avLst/>
          </a:prstGeom>
          <a:noFill/>
        </p:spPr>
      </p:pic>
      <p:sp>
        <p:nvSpPr>
          <p:cNvPr id="21" name="TextBox 1"/>
          <p:cNvSpPr txBox="1"/>
          <p:nvPr/>
        </p:nvSpPr>
        <p:spPr>
          <a:xfrm>
            <a:off x="6299200" y="25400"/>
            <a:ext cx="24765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p:txBody>
      </p:sp>
      <p:sp>
        <p:nvSpPr>
          <p:cNvPr id="22" name="TextBox 1"/>
          <p:cNvSpPr txBox="1"/>
          <p:nvPr/>
        </p:nvSpPr>
        <p:spPr>
          <a:xfrm>
            <a:off x="5168900" y="990600"/>
            <a:ext cx="2413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A区</a:t>
            </a:r>
          </a:p>
        </p:txBody>
      </p:sp>
      <p:sp>
        <p:nvSpPr>
          <p:cNvPr id="23" name="TextBox 1"/>
          <p:cNvSpPr txBox="1"/>
          <p:nvPr/>
        </p:nvSpPr>
        <p:spPr>
          <a:xfrm>
            <a:off x="1016000" y="1562100"/>
            <a:ext cx="7632700" cy="5422900"/>
          </a:xfrm>
          <a:prstGeom prst="rect">
            <a:avLst/>
          </a:prstGeom>
          <a:noFill/>
        </p:spPr>
        <p:txBody>
          <a:bodyPr wrap="none" lIns="0" tIns="0" rIns="0" rtlCol="0">
            <a:spAutoFit/>
          </a:bodyPr>
          <a:lstStyle/>
          <a:p>
            <a:pPr>
              <a:lnSpc>
                <a:spcPts val="1400"/>
              </a:lnSpc>
              <a:tabLst>
                <a:tab pos="1892300" algn="l"/>
                <a:tab pos="1993900" algn="l"/>
                <a:tab pos="4051300" algn="l"/>
                <a:tab pos="4292600" algn="l"/>
                <a:tab pos="4368800" algn="l"/>
                <a:tab pos="4546600" algn="l"/>
                <a:tab pos="4648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新城的主入口，和地铁六本木车站入口地下通道相连，</a:t>
            </a:r>
            <a:r>
              <a:rPr lang="en-US" altLang="zh-CN" sz="1105" b="1" dirty="0">
                <a:solidFill>
                  <a:srgbClr val="BC141A"/>
                </a:solidFill>
                <a:latin typeface="微软雅黑" panose="020B0503020204020204" pitchFamily="18" charset="-122"/>
                <a:cs typeface="微软雅黑" panose="020B0503020204020204" pitchFamily="18" charset="-122"/>
              </a:rPr>
              <a:t>以</a:t>
            </a:r>
          </a:p>
          <a:p>
            <a:pPr>
              <a:lnSpc>
                <a:spcPts val="1300"/>
              </a:lnSpc>
              <a:tabLst>
                <a:tab pos="1892300" algn="l"/>
                <a:tab pos="1993900" algn="l"/>
                <a:tab pos="4051300" algn="l"/>
                <a:tab pos="4292600" algn="l"/>
                <a:tab pos="4368800" algn="l"/>
                <a:tab pos="4546600" algn="l"/>
                <a:tab pos="4648200" algn="l"/>
              </a:tabLst>
            </a:pPr>
            <a:r>
              <a:rPr lang="en-US" altLang="zh-CN" dirty="0"/>
              <a:t>			</a:t>
            </a:r>
            <a:r>
              <a:rPr lang="en-US" altLang="zh-CN" sz="1105" b="1" dirty="0">
                <a:solidFill>
                  <a:srgbClr val="BC141A"/>
                </a:solidFill>
                <a:latin typeface="微软雅黑" panose="020B0503020204020204" pitchFamily="18" charset="-122"/>
                <a:cs typeface="微软雅黑" panose="020B0503020204020204" pitchFamily="18" charset="-122"/>
              </a:rPr>
              <a:t>好莱坞美容广场为主体，是项目最主要的零售部分所在，</a:t>
            </a:r>
          </a:p>
          <a:p>
            <a:pPr>
              <a:lnSpc>
                <a:spcPts val="1300"/>
              </a:lnSpc>
              <a:tabLst>
                <a:tab pos="1892300" algn="l"/>
                <a:tab pos="1993900" algn="l"/>
                <a:tab pos="4051300" algn="l"/>
                <a:tab pos="4292600" algn="l"/>
                <a:tab pos="4368800" algn="l"/>
                <a:tab pos="4546600" algn="l"/>
                <a:tab pos="4648200" algn="l"/>
              </a:tabLst>
            </a:pPr>
            <a:r>
              <a:rPr lang="en-US" altLang="zh-CN" dirty="0"/>
              <a:t>			</a:t>
            </a:r>
            <a:r>
              <a:rPr lang="en-US" altLang="zh-CN" sz="1105" b="1" dirty="0">
                <a:solidFill>
                  <a:srgbClr val="BC141A"/>
                </a:solidFill>
                <a:latin typeface="微软雅黑" panose="020B0503020204020204" pitchFamily="18" charset="-122"/>
                <a:cs typeface="微软雅黑" panose="020B0503020204020204" pitchFamily="18" charset="-122"/>
              </a:rPr>
              <a:t>主要业态为年轻型服饰、餐饮</a:t>
            </a:r>
            <a:r>
              <a:rPr lang="en-US" altLang="zh-CN" sz="1105" dirty="0">
                <a:solidFill>
                  <a:srgbClr val="BC141A"/>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892300" algn="l"/>
                <a:tab pos="1993900" algn="l"/>
                <a:tab pos="4051300" algn="l"/>
                <a:tab pos="4292600" algn="l"/>
                <a:tab pos="4368800" algn="l"/>
                <a:tab pos="4546600" algn="l"/>
                <a:tab pos="46482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B区</a:t>
            </a:r>
          </a:p>
          <a:p>
            <a:pPr>
              <a:lnSpc>
                <a:spcPts val="1000"/>
              </a:lnSpc>
            </a:pPr>
            <a:endParaRPr lang="en-US" altLang="zh-CN" dirty="0"/>
          </a:p>
          <a:p>
            <a:pPr>
              <a:lnSpc>
                <a:spcPts val="2400"/>
              </a:lnSpc>
              <a:tabLst>
                <a:tab pos="1892300" algn="l"/>
                <a:tab pos="1993900" algn="l"/>
                <a:tab pos="4051300" algn="l"/>
                <a:tab pos="4292600" algn="l"/>
                <a:tab pos="4368800" algn="l"/>
                <a:tab pos="4546600" algn="l"/>
                <a:tab pos="4648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B区是整个项目的商业、文化、信息中心</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，集中了大部</a:t>
            </a:r>
          </a:p>
          <a:p>
            <a:pPr>
              <a:lnSpc>
                <a:spcPts val="1300"/>
              </a:lnSpc>
              <a:tabLst>
                <a:tab pos="1892300" algn="l"/>
                <a:tab pos="1993900" algn="l"/>
                <a:tab pos="4051300" algn="l"/>
                <a:tab pos="4292600" algn="l"/>
                <a:tab pos="4368800" algn="l"/>
                <a:tab pos="4546600" algn="l"/>
                <a:tab pos="4648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分主要建筑物，森大厦为地标性建筑，还有朝日电视</a:t>
            </a:r>
          </a:p>
          <a:p>
            <a:pPr>
              <a:lnSpc>
                <a:spcPts val="1300"/>
              </a:lnSpc>
              <a:tabLst>
                <a:tab pos="1892300" algn="l"/>
                <a:tab pos="1993900" algn="l"/>
                <a:tab pos="4051300" algn="l"/>
                <a:tab pos="4292600" algn="l"/>
                <a:tab pos="4368800" algn="l"/>
                <a:tab pos="4546600" algn="l"/>
                <a:tab pos="4648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台、君悦酒店、维珍TOHO影城、露天广场等。</a:t>
            </a:r>
            <a:r>
              <a:rPr lang="en-US" altLang="zh-CN" sz="1105" b="1" dirty="0">
                <a:solidFill>
                  <a:srgbClr val="BC141A"/>
                </a:solidFill>
                <a:latin typeface="微软雅黑" panose="020B0503020204020204" pitchFamily="18" charset="-122"/>
                <a:cs typeface="微软雅黑" panose="020B0503020204020204" pitchFamily="18" charset="-122"/>
              </a:rPr>
              <a:t>办公</a:t>
            </a:r>
          </a:p>
          <a:p>
            <a:pPr>
              <a:lnSpc>
                <a:spcPts val="1300"/>
              </a:lnSpc>
              <a:tabLst>
                <a:tab pos="1892300" algn="l"/>
                <a:tab pos="1993900" algn="l"/>
                <a:tab pos="4051300" algn="l"/>
                <a:tab pos="4292600" algn="l"/>
                <a:tab pos="4368800" algn="l"/>
                <a:tab pos="4546600" algn="l"/>
                <a:tab pos="4648200" algn="l"/>
              </a:tabLst>
            </a:pPr>
            <a:r>
              <a:rPr lang="en-US" altLang="zh-CN" dirty="0"/>
              <a:t>				</a:t>
            </a:r>
            <a:r>
              <a:rPr lang="en-US" altLang="zh-CN" sz="1105" b="1" dirty="0">
                <a:solidFill>
                  <a:srgbClr val="BC141A"/>
                </a:solidFill>
                <a:latin typeface="微软雅黑" panose="020B0503020204020204" pitchFamily="18" charset="-122"/>
                <a:cs typeface="微软雅黑" panose="020B0503020204020204" pitchFamily="18" charset="-122"/>
              </a:rPr>
              <a:t>楼为最主要的物业品种，森大厦1-4F裙房为零售，同</a:t>
            </a:r>
          </a:p>
          <a:p>
            <a:pPr>
              <a:lnSpc>
                <a:spcPts val="1300"/>
              </a:lnSpc>
              <a:tabLst>
                <a:tab pos="1892300" algn="l"/>
                <a:tab pos="1993900" algn="l"/>
                <a:tab pos="4051300" algn="l"/>
                <a:tab pos="4292600" algn="l"/>
                <a:tab pos="4368800" algn="l"/>
                <a:tab pos="4546600" algn="l"/>
                <a:tab pos="4648200" algn="l"/>
              </a:tabLst>
            </a:pPr>
            <a:r>
              <a:rPr lang="en-US" altLang="zh-CN" dirty="0"/>
              <a:t>				</a:t>
            </a:r>
            <a:r>
              <a:rPr lang="en-US" altLang="zh-CN" sz="1105" b="1" dirty="0">
                <a:solidFill>
                  <a:srgbClr val="BC141A"/>
                </a:solidFill>
                <a:latin typeface="微软雅黑" panose="020B0503020204020204" pitchFamily="18" charset="-122"/>
                <a:cs typeface="微软雅黑" panose="020B0503020204020204" pitchFamily="18" charset="-122"/>
              </a:rPr>
              <a:t>时有大型娱乐-TOHO影城。</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1892300" algn="l"/>
                <a:tab pos="1993900" algn="l"/>
                <a:tab pos="4051300" algn="l"/>
                <a:tab pos="4292600" algn="l"/>
                <a:tab pos="4368800" algn="l"/>
                <a:tab pos="4546600" algn="l"/>
                <a:tab pos="46482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D区</a:t>
            </a:r>
          </a:p>
          <a:p>
            <a:pPr>
              <a:lnSpc>
                <a:spcPts val="1000"/>
              </a:lnSpc>
            </a:pPr>
            <a:endParaRPr lang="en-US" altLang="zh-CN" dirty="0"/>
          </a:p>
          <a:p>
            <a:pPr>
              <a:lnSpc>
                <a:spcPts val="2100"/>
              </a:lnSpc>
              <a:tabLst>
                <a:tab pos="1892300" algn="l"/>
                <a:tab pos="1993900" algn="l"/>
                <a:tab pos="4051300" algn="l"/>
                <a:tab pos="4292600" algn="l"/>
                <a:tab pos="4368800" algn="l"/>
                <a:tab pos="4546600" algn="l"/>
                <a:tab pos="4648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六本木山楼（Gate</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Tower）是麻布十番方向的次</a:t>
            </a:r>
          </a:p>
          <a:p>
            <a:pPr>
              <a:lnSpc>
                <a:spcPts val="1300"/>
              </a:lnSpc>
              <a:tabLst>
                <a:tab pos="1892300" algn="l"/>
                <a:tab pos="1993900" algn="l"/>
                <a:tab pos="4051300" algn="l"/>
                <a:tab pos="4292600" algn="l"/>
                <a:tab pos="4368800" algn="l"/>
                <a:tab pos="4546600" algn="l"/>
                <a:tab pos="4648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入口，</a:t>
            </a:r>
            <a:r>
              <a:rPr lang="en-US" altLang="zh-CN" sz="1105" b="1" dirty="0">
                <a:solidFill>
                  <a:srgbClr val="BC141A"/>
                </a:solidFill>
                <a:latin typeface="微软雅黑" panose="020B0503020204020204" pitchFamily="18" charset="-122"/>
                <a:cs typeface="微软雅黑" panose="020B0503020204020204" pitchFamily="18" charset="-122"/>
              </a:rPr>
              <a:t>由商业、办公和公寓组成。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892300" algn="l"/>
                <a:tab pos="1993900" algn="l"/>
                <a:tab pos="4051300" algn="l"/>
                <a:tab pos="4292600" algn="l"/>
                <a:tab pos="4368800" algn="l"/>
                <a:tab pos="4546600" algn="l"/>
                <a:tab pos="46482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C区</a:t>
            </a:r>
          </a:p>
          <a:p>
            <a:pPr>
              <a:lnSpc>
                <a:spcPts val="1000"/>
              </a:lnSpc>
            </a:pPr>
            <a:endParaRPr lang="en-US" altLang="zh-CN" dirty="0"/>
          </a:p>
          <a:p>
            <a:pPr>
              <a:lnSpc>
                <a:spcPts val="2300"/>
              </a:lnSpc>
              <a:tabLst>
                <a:tab pos="1892300" algn="l"/>
                <a:tab pos="1993900" algn="l"/>
                <a:tab pos="4051300" algn="l"/>
                <a:tab pos="4292600" algn="l"/>
                <a:tab pos="4368800" algn="l"/>
                <a:tab pos="4546600" algn="l"/>
                <a:tab pos="4648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新城南侧为4栋酒店式公寓，将商业和办公部分分离，形成相对独立的住宅区。</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并与毗</a:t>
            </a:r>
          </a:p>
          <a:p>
            <a:pPr>
              <a:lnSpc>
                <a:spcPts val="1300"/>
              </a:lnSpc>
              <a:tabLst>
                <a:tab pos="1892300" algn="l"/>
                <a:tab pos="1993900" algn="l"/>
                <a:tab pos="4051300" algn="l"/>
                <a:tab pos="4292600" algn="l"/>
                <a:tab pos="4368800" algn="l"/>
                <a:tab pos="4546600" algn="l"/>
                <a:tab pos="4648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邻的元麻布安静的住宅区相协调。整个东西长400米的走廊安排了项目中</a:t>
            </a:r>
            <a:r>
              <a:rPr lang="en-US" altLang="zh-CN" sz="1105" b="1" dirty="0">
                <a:solidFill>
                  <a:srgbClr val="BC141A"/>
                </a:solidFill>
                <a:latin typeface="微软雅黑" panose="020B0503020204020204" pitchFamily="18" charset="-122"/>
                <a:cs typeface="微软雅黑" panose="020B0503020204020204" pitchFamily="18" charset="-122"/>
              </a:rPr>
              <a:t>最高端的零售</a:t>
            </a:r>
          </a:p>
          <a:p>
            <a:pPr>
              <a:lnSpc>
                <a:spcPts val="1300"/>
              </a:lnSpc>
              <a:tabLst>
                <a:tab pos="1892300" algn="l"/>
                <a:tab pos="1993900" algn="l"/>
                <a:tab pos="4051300" algn="l"/>
                <a:tab pos="4292600" algn="l"/>
                <a:tab pos="4368800" algn="l"/>
                <a:tab pos="4546600" algn="l"/>
                <a:tab pos="4648200" algn="l"/>
              </a:tabLst>
            </a:pPr>
            <a:r>
              <a:rPr lang="en-US" altLang="zh-CN" dirty="0"/>
              <a:t>	</a:t>
            </a:r>
            <a:r>
              <a:rPr lang="en-US" altLang="zh-CN" sz="1105" b="1" dirty="0">
                <a:solidFill>
                  <a:srgbClr val="BC141A"/>
                </a:solidFill>
                <a:latin typeface="微软雅黑" panose="020B0503020204020204" pitchFamily="18" charset="-122"/>
                <a:cs typeface="微软雅黑" panose="020B0503020204020204" pitchFamily="18" charset="-122"/>
              </a:rPr>
              <a:t>部分</a:t>
            </a:r>
            <a:r>
              <a:rPr lang="en-US" altLang="zh-CN" sz="1105" dirty="0">
                <a:solidFill>
                  <a:srgbClr val="BC141A"/>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000"/>
              </a:lnSpc>
            </a:pPr>
            <a:endParaRPr lang="en-US" altLang="zh-CN" dirty="0"/>
          </a:p>
          <a:p>
            <a:pPr>
              <a:lnSpc>
                <a:spcPts val="1200"/>
              </a:lnSpc>
              <a:tabLst>
                <a:tab pos="1892300" algn="l"/>
                <a:tab pos="1993900" algn="l"/>
                <a:tab pos="4051300" algn="l"/>
                <a:tab pos="4292600" algn="l"/>
                <a:tab pos="4368800" algn="l"/>
                <a:tab pos="4546600" algn="l"/>
                <a:tab pos="4648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175</a:t>
            </a:r>
          </a:p>
        </p:txBody>
      </p:sp>
      <p:sp>
        <p:nvSpPr>
          <p:cNvPr id="24" name="TextBox 1"/>
          <p:cNvSpPr txBox="1"/>
          <p:nvPr/>
        </p:nvSpPr>
        <p:spPr>
          <a:xfrm>
            <a:off x="1270000" y="749300"/>
            <a:ext cx="12065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功能形态布局</a:t>
            </a:r>
          </a:p>
        </p:txBody>
      </p:sp>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191630" y="2922397"/>
            <a:ext cx="1265402" cy="259079"/>
          </a:xfrm>
          <a:custGeom>
            <a:avLst/>
            <a:gdLst>
              <a:gd name="connsiteX0" fmla="*/ 0 w 1265402"/>
              <a:gd name="connsiteY0" fmla="*/ 259079 h 259079"/>
              <a:gd name="connsiteX1" fmla="*/ 1265402 w 1265402"/>
              <a:gd name="connsiteY1" fmla="*/ 259079 h 259079"/>
              <a:gd name="connsiteX2" fmla="*/ 1265402 w 1265402"/>
              <a:gd name="connsiteY2" fmla="*/ 0 h 259079"/>
              <a:gd name="connsiteX3" fmla="*/ 0 w 1265402"/>
              <a:gd name="connsiteY3" fmla="*/ 0 h 259079"/>
              <a:gd name="connsiteX4" fmla="*/ 0 w 1265402"/>
              <a:gd name="connsiteY4" fmla="*/ 259079 h 2590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65402" h="259079">
                <a:moveTo>
                  <a:pt x="0" y="259079"/>
                </a:moveTo>
                <a:lnTo>
                  <a:pt x="1265402" y="259079"/>
                </a:lnTo>
                <a:lnTo>
                  <a:pt x="1265402" y="0"/>
                </a:lnTo>
                <a:lnTo>
                  <a:pt x="0" y="0"/>
                </a:lnTo>
                <a:lnTo>
                  <a:pt x="0" y="259079"/>
                </a:lnTo>
              </a:path>
            </a:pathLst>
          </a:custGeom>
          <a:solidFill>
            <a:srgbClr val="ECD8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457058" y="2922397"/>
            <a:ext cx="1686941" cy="259079"/>
          </a:xfrm>
          <a:custGeom>
            <a:avLst/>
            <a:gdLst>
              <a:gd name="connsiteX0" fmla="*/ 0 w 1686941"/>
              <a:gd name="connsiteY0" fmla="*/ 259079 h 259079"/>
              <a:gd name="connsiteX1" fmla="*/ 1686941 w 1686941"/>
              <a:gd name="connsiteY1" fmla="*/ 259079 h 259079"/>
              <a:gd name="connsiteX2" fmla="*/ 1686941 w 1686941"/>
              <a:gd name="connsiteY2" fmla="*/ 0 h 259079"/>
              <a:gd name="connsiteX3" fmla="*/ 0 w 1686941"/>
              <a:gd name="connsiteY3" fmla="*/ 0 h 259079"/>
              <a:gd name="connsiteX4" fmla="*/ 0 w 1686941"/>
              <a:gd name="connsiteY4" fmla="*/ 259079 h 2590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86941" h="259079">
                <a:moveTo>
                  <a:pt x="0" y="259079"/>
                </a:moveTo>
                <a:lnTo>
                  <a:pt x="1686941" y="259079"/>
                </a:lnTo>
                <a:lnTo>
                  <a:pt x="1686941" y="0"/>
                </a:lnTo>
                <a:lnTo>
                  <a:pt x="0" y="0"/>
                </a:lnTo>
                <a:lnTo>
                  <a:pt x="0" y="259079"/>
                </a:lnTo>
              </a:path>
            </a:pathLst>
          </a:custGeom>
          <a:solidFill>
            <a:srgbClr val="ECD8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191630" y="3440557"/>
            <a:ext cx="1265402" cy="259079"/>
          </a:xfrm>
          <a:custGeom>
            <a:avLst/>
            <a:gdLst>
              <a:gd name="connsiteX0" fmla="*/ 0 w 1265402"/>
              <a:gd name="connsiteY0" fmla="*/ 259079 h 259079"/>
              <a:gd name="connsiteX1" fmla="*/ 1265402 w 1265402"/>
              <a:gd name="connsiteY1" fmla="*/ 259079 h 259079"/>
              <a:gd name="connsiteX2" fmla="*/ 1265402 w 1265402"/>
              <a:gd name="connsiteY2" fmla="*/ 0 h 259079"/>
              <a:gd name="connsiteX3" fmla="*/ 0 w 1265402"/>
              <a:gd name="connsiteY3" fmla="*/ 0 h 259079"/>
              <a:gd name="connsiteX4" fmla="*/ 0 w 1265402"/>
              <a:gd name="connsiteY4" fmla="*/ 259079 h 2590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65402" h="259079">
                <a:moveTo>
                  <a:pt x="0" y="259079"/>
                </a:moveTo>
                <a:lnTo>
                  <a:pt x="1265402" y="259079"/>
                </a:lnTo>
                <a:lnTo>
                  <a:pt x="1265402" y="0"/>
                </a:lnTo>
                <a:lnTo>
                  <a:pt x="0" y="0"/>
                </a:lnTo>
                <a:lnTo>
                  <a:pt x="0" y="259079"/>
                </a:lnTo>
              </a:path>
            </a:pathLst>
          </a:custGeom>
          <a:solidFill>
            <a:srgbClr val="ECD8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457058" y="3440557"/>
            <a:ext cx="1686941" cy="259079"/>
          </a:xfrm>
          <a:custGeom>
            <a:avLst/>
            <a:gdLst>
              <a:gd name="connsiteX0" fmla="*/ 0 w 1686941"/>
              <a:gd name="connsiteY0" fmla="*/ 259079 h 259079"/>
              <a:gd name="connsiteX1" fmla="*/ 1686941 w 1686941"/>
              <a:gd name="connsiteY1" fmla="*/ 259079 h 259079"/>
              <a:gd name="connsiteX2" fmla="*/ 1686941 w 1686941"/>
              <a:gd name="connsiteY2" fmla="*/ 0 h 259079"/>
              <a:gd name="connsiteX3" fmla="*/ 0 w 1686941"/>
              <a:gd name="connsiteY3" fmla="*/ 0 h 259079"/>
              <a:gd name="connsiteX4" fmla="*/ 0 w 1686941"/>
              <a:gd name="connsiteY4" fmla="*/ 259079 h 2590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86941" h="259079">
                <a:moveTo>
                  <a:pt x="0" y="259079"/>
                </a:moveTo>
                <a:lnTo>
                  <a:pt x="1686941" y="259079"/>
                </a:lnTo>
                <a:lnTo>
                  <a:pt x="1686941" y="0"/>
                </a:lnTo>
                <a:lnTo>
                  <a:pt x="0" y="0"/>
                </a:lnTo>
                <a:lnTo>
                  <a:pt x="0" y="259079"/>
                </a:lnTo>
              </a:path>
            </a:pathLst>
          </a:custGeom>
          <a:solidFill>
            <a:srgbClr val="ECD8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6191630" y="3958716"/>
            <a:ext cx="1265402" cy="259079"/>
          </a:xfrm>
          <a:custGeom>
            <a:avLst/>
            <a:gdLst>
              <a:gd name="connsiteX0" fmla="*/ 0 w 1265402"/>
              <a:gd name="connsiteY0" fmla="*/ 259079 h 259079"/>
              <a:gd name="connsiteX1" fmla="*/ 1265402 w 1265402"/>
              <a:gd name="connsiteY1" fmla="*/ 259079 h 259079"/>
              <a:gd name="connsiteX2" fmla="*/ 1265402 w 1265402"/>
              <a:gd name="connsiteY2" fmla="*/ 0 h 259079"/>
              <a:gd name="connsiteX3" fmla="*/ 0 w 1265402"/>
              <a:gd name="connsiteY3" fmla="*/ 0 h 259079"/>
              <a:gd name="connsiteX4" fmla="*/ 0 w 1265402"/>
              <a:gd name="connsiteY4" fmla="*/ 259079 h 2590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65402" h="259079">
                <a:moveTo>
                  <a:pt x="0" y="259079"/>
                </a:moveTo>
                <a:lnTo>
                  <a:pt x="1265402" y="259079"/>
                </a:lnTo>
                <a:lnTo>
                  <a:pt x="1265402" y="0"/>
                </a:lnTo>
                <a:lnTo>
                  <a:pt x="0" y="0"/>
                </a:lnTo>
                <a:lnTo>
                  <a:pt x="0" y="259079"/>
                </a:lnTo>
              </a:path>
            </a:pathLst>
          </a:custGeom>
          <a:solidFill>
            <a:srgbClr val="ECD8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457058" y="3958716"/>
            <a:ext cx="1686941" cy="259079"/>
          </a:xfrm>
          <a:custGeom>
            <a:avLst/>
            <a:gdLst>
              <a:gd name="connsiteX0" fmla="*/ 0 w 1686941"/>
              <a:gd name="connsiteY0" fmla="*/ 259079 h 259079"/>
              <a:gd name="connsiteX1" fmla="*/ 1686941 w 1686941"/>
              <a:gd name="connsiteY1" fmla="*/ 259079 h 259079"/>
              <a:gd name="connsiteX2" fmla="*/ 1686941 w 1686941"/>
              <a:gd name="connsiteY2" fmla="*/ 0 h 259079"/>
              <a:gd name="connsiteX3" fmla="*/ 0 w 1686941"/>
              <a:gd name="connsiteY3" fmla="*/ 0 h 259079"/>
              <a:gd name="connsiteX4" fmla="*/ 0 w 1686941"/>
              <a:gd name="connsiteY4" fmla="*/ 259079 h 2590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86941" h="259079">
                <a:moveTo>
                  <a:pt x="0" y="259079"/>
                </a:moveTo>
                <a:lnTo>
                  <a:pt x="1686941" y="259079"/>
                </a:lnTo>
                <a:lnTo>
                  <a:pt x="1686941" y="0"/>
                </a:lnTo>
                <a:lnTo>
                  <a:pt x="0" y="0"/>
                </a:lnTo>
                <a:lnTo>
                  <a:pt x="0" y="259079"/>
                </a:lnTo>
              </a:path>
            </a:pathLst>
          </a:custGeom>
          <a:solidFill>
            <a:srgbClr val="ECD8E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6185280" y="2916047"/>
            <a:ext cx="2965069" cy="25400"/>
          </a:xfrm>
          <a:custGeom>
            <a:avLst/>
            <a:gdLst>
              <a:gd name="connsiteX0" fmla="*/ 6350 w 2965069"/>
              <a:gd name="connsiteY0" fmla="*/ 6350 h 25400"/>
              <a:gd name="connsiteX1" fmla="*/ 2958719 w 2965069"/>
              <a:gd name="connsiteY1" fmla="*/ 6350 h 25400"/>
            </a:gdLst>
            <a:ahLst/>
            <a:cxnLst>
              <a:cxn ang="0">
                <a:pos x="connsiteX0" y="connsiteY0"/>
              </a:cxn>
              <a:cxn ang="1">
                <a:pos x="connsiteX1" y="connsiteY1"/>
              </a:cxn>
            </a:cxnLst>
            <a:rect l="l" t="t" r="r" b="b"/>
            <a:pathLst>
              <a:path w="2965069" h="25400">
                <a:moveTo>
                  <a:pt x="6350" y="6350"/>
                </a:moveTo>
                <a:lnTo>
                  <a:pt x="2958719" y="6350"/>
                </a:lnTo>
              </a:path>
            </a:pathLst>
          </a:custGeom>
          <a:ln w="12700">
            <a:solidFill>
              <a:srgbClr val="A23F9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6185280" y="2656967"/>
            <a:ext cx="2965069" cy="25400"/>
          </a:xfrm>
          <a:custGeom>
            <a:avLst/>
            <a:gdLst>
              <a:gd name="connsiteX0" fmla="*/ 6350 w 2965069"/>
              <a:gd name="connsiteY0" fmla="*/ 6350 h 25400"/>
              <a:gd name="connsiteX1" fmla="*/ 2958719 w 2965069"/>
              <a:gd name="connsiteY1" fmla="*/ 6350 h 25400"/>
            </a:gdLst>
            <a:ahLst/>
            <a:cxnLst>
              <a:cxn ang="0">
                <a:pos x="connsiteX0" y="connsiteY0"/>
              </a:cxn>
              <a:cxn ang="1">
                <a:pos x="connsiteX1" y="connsiteY1"/>
              </a:cxn>
            </a:cxnLst>
            <a:rect l="l" t="t" r="r" b="b"/>
            <a:pathLst>
              <a:path w="2965069" h="25400">
                <a:moveTo>
                  <a:pt x="6350" y="6350"/>
                </a:moveTo>
                <a:lnTo>
                  <a:pt x="2958719" y="6350"/>
                </a:lnTo>
              </a:path>
            </a:pathLst>
          </a:custGeom>
          <a:ln w="12700">
            <a:solidFill>
              <a:srgbClr val="A23F9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6185280" y="4211446"/>
            <a:ext cx="2965069" cy="25400"/>
          </a:xfrm>
          <a:custGeom>
            <a:avLst/>
            <a:gdLst>
              <a:gd name="connsiteX0" fmla="*/ 6350 w 2965069"/>
              <a:gd name="connsiteY0" fmla="*/ 6350 h 25400"/>
              <a:gd name="connsiteX1" fmla="*/ 2958719 w 2965069"/>
              <a:gd name="connsiteY1" fmla="*/ 6350 h 25400"/>
            </a:gdLst>
            <a:ahLst/>
            <a:cxnLst>
              <a:cxn ang="0">
                <a:pos x="connsiteX0" y="connsiteY0"/>
              </a:cxn>
              <a:cxn ang="1">
                <a:pos x="connsiteX1" y="connsiteY1"/>
              </a:cxn>
            </a:cxnLst>
            <a:rect l="l" t="t" r="r" b="b"/>
            <a:pathLst>
              <a:path w="2965069" h="25400">
                <a:moveTo>
                  <a:pt x="6350" y="6350"/>
                </a:moveTo>
                <a:lnTo>
                  <a:pt x="2958719" y="6350"/>
                </a:lnTo>
              </a:path>
            </a:pathLst>
          </a:custGeom>
          <a:ln w="12700">
            <a:solidFill>
              <a:srgbClr val="A23F97">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2102230" y="4726304"/>
            <a:ext cx="864362" cy="1701609"/>
          </a:xfrm>
          <a:custGeom>
            <a:avLst/>
            <a:gdLst>
              <a:gd name="connsiteX0" fmla="*/ 0 w 864362"/>
              <a:gd name="connsiteY0" fmla="*/ 0 h 1701609"/>
              <a:gd name="connsiteX1" fmla="*/ 864361 w 864362"/>
              <a:gd name="connsiteY1" fmla="*/ 864374 h 1701609"/>
              <a:gd name="connsiteX2" fmla="*/ 215011 w 864362"/>
              <a:gd name="connsiteY2" fmla="*/ 1701609 h 1701609"/>
              <a:gd name="connsiteX3" fmla="*/ 0 w 864362"/>
              <a:gd name="connsiteY3" fmla="*/ 864374 h 1701609"/>
              <a:gd name="connsiteX4" fmla="*/ 0 w 864362"/>
              <a:gd name="connsiteY4" fmla="*/ 0 h 170160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362" h="1701609">
                <a:moveTo>
                  <a:pt x="0" y="0"/>
                </a:moveTo>
                <a:cubicBezTo>
                  <a:pt x="477392" y="0"/>
                  <a:pt x="864361" y="386969"/>
                  <a:pt x="864361" y="864374"/>
                </a:cubicBezTo>
                <a:cubicBezTo>
                  <a:pt x="864361" y="1258963"/>
                  <a:pt x="597154" y="1603476"/>
                  <a:pt x="215011" y="1701609"/>
                </a:cubicBezTo>
                <a:lnTo>
                  <a:pt x="0" y="864374"/>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095880" y="4719954"/>
            <a:ext cx="877062" cy="1714309"/>
          </a:xfrm>
          <a:custGeom>
            <a:avLst/>
            <a:gdLst>
              <a:gd name="connsiteX0" fmla="*/ 6350 w 877062"/>
              <a:gd name="connsiteY0" fmla="*/ 6350 h 1714309"/>
              <a:gd name="connsiteX1" fmla="*/ 870711 w 877062"/>
              <a:gd name="connsiteY1" fmla="*/ 870724 h 1714309"/>
              <a:gd name="connsiteX2" fmla="*/ 221361 w 877062"/>
              <a:gd name="connsiteY2" fmla="*/ 1707959 h 1714309"/>
              <a:gd name="connsiteX3" fmla="*/ 6350 w 877062"/>
              <a:gd name="connsiteY3" fmla="*/ 870724 h 1714309"/>
              <a:gd name="connsiteX4" fmla="*/ 6350 w 877062"/>
              <a:gd name="connsiteY4" fmla="*/ 6350 h 171430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7062" h="1714309">
                <a:moveTo>
                  <a:pt x="6350" y="6350"/>
                </a:moveTo>
                <a:cubicBezTo>
                  <a:pt x="483742" y="6350"/>
                  <a:pt x="870711" y="393319"/>
                  <a:pt x="870711" y="870724"/>
                </a:cubicBezTo>
                <a:cubicBezTo>
                  <a:pt x="870711" y="1265313"/>
                  <a:pt x="603504" y="1609826"/>
                  <a:pt x="221361" y="1707959"/>
                </a:cubicBezTo>
                <a:lnTo>
                  <a:pt x="6350" y="870724"/>
                </a:lnTo>
                <a:lnTo>
                  <a:pt x="6350" y="6350"/>
                </a:lnTo>
              </a:path>
            </a:pathLst>
          </a:custGeom>
          <a:solidFill>
            <a:srgbClr val="000000">
              <a:alpha val="0"/>
            </a:srgbClr>
          </a:solidFill>
          <a:ln w="12700">
            <a:solidFill>
              <a:srgbClr val="F9F9F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1280160" y="5590679"/>
            <a:ext cx="1037082" cy="864514"/>
          </a:xfrm>
          <a:custGeom>
            <a:avLst/>
            <a:gdLst>
              <a:gd name="connsiteX0" fmla="*/ 1037082 w 1037082"/>
              <a:gd name="connsiteY0" fmla="*/ 837234 h 864514"/>
              <a:gd name="connsiteX1" fmla="*/ 0 w 1037082"/>
              <a:gd name="connsiteY1" fmla="*/ 267106 h 864514"/>
              <a:gd name="connsiteX2" fmla="*/ 822070 w 1037082"/>
              <a:gd name="connsiteY2" fmla="*/ 0 h 864514"/>
              <a:gd name="connsiteX3" fmla="*/ 1037082 w 1037082"/>
              <a:gd name="connsiteY3" fmla="*/ 837234 h 864514"/>
            </a:gdLst>
            <a:ahLst/>
            <a:cxnLst>
              <a:cxn ang="0">
                <a:pos x="connsiteX0" y="connsiteY0"/>
              </a:cxn>
              <a:cxn ang="1">
                <a:pos x="connsiteX1" y="connsiteY1"/>
              </a:cxn>
              <a:cxn ang="2">
                <a:pos x="connsiteX2" y="connsiteY2"/>
              </a:cxn>
              <a:cxn ang="3">
                <a:pos x="connsiteX3" y="connsiteY3"/>
              </a:cxn>
            </a:cxnLst>
            <a:rect l="l" t="t" r="r" b="b"/>
            <a:pathLst>
              <a:path w="1037082" h="864514">
                <a:moveTo>
                  <a:pt x="1037082" y="837234"/>
                </a:moveTo>
                <a:cubicBezTo>
                  <a:pt x="594994" y="950709"/>
                  <a:pt x="140969" y="701090"/>
                  <a:pt x="0" y="267106"/>
                </a:cubicBezTo>
                <a:lnTo>
                  <a:pt x="822070" y="0"/>
                </a:lnTo>
                <a:lnTo>
                  <a:pt x="1037082" y="837234"/>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1273810" y="5584329"/>
            <a:ext cx="1049782" cy="877214"/>
          </a:xfrm>
          <a:custGeom>
            <a:avLst/>
            <a:gdLst>
              <a:gd name="connsiteX0" fmla="*/ 1043432 w 1049782"/>
              <a:gd name="connsiteY0" fmla="*/ 843584 h 877214"/>
              <a:gd name="connsiteX1" fmla="*/ 6350 w 1049782"/>
              <a:gd name="connsiteY1" fmla="*/ 273456 h 877214"/>
              <a:gd name="connsiteX2" fmla="*/ 828420 w 1049782"/>
              <a:gd name="connsiteY2" fmla="*/ 6350 h 877214"/>
              <a:gd name="connsiteX3" fmla="*/ 1043432 w 1049782"/>
              <a:gd name="connsiteY3" fmla="*/ 843584 h 877214"/>
            </a:gdLst>
            <a:ahLst/>
            <a:cxnLst>
              <a:cxn ang="0">
                <a:pos x="connsiteX0" y="connsiteY0"/>
              </a:cxn>
              <a:cxn ang="1">
                <a:pos x="connsiteX1" y="connsiteY1"/>
              </a:cxn>
              <a:cxn ang="2">
                <a:pos x="connsiteX2" y="connsiteY2"/>
              </a:cxn>
              <a:cxn ang="3">
                <a:pos x="connsiteX3" y="connsiteY3"/>
              </a:cxn>
            </a:cxnLst>
            <a:rect l="l" t="t" r="r" b="b"/>
            <a:pathLst>
              <a:path w="1049782" h="877214">
                <a:moveTo>
                  <a:pt x="1043432" y="843584"/>
                </a:moveTo>
                <a:cubicBezTo>
                  <a:pt x="601344" y="957059"/>
                  <a:pt x="147319" y="707440"/>
                  <a:pt x="6350" y="273456"/>
                </a:cubicBezTo>
                <a:lnTo>
                  <a:pt x="828420" y="6350"/>
                </a:lnTo>
                <a:lnTo>
                  <a:pt x="1043432" y="843584"/>
                </a:lnTo>
              </a:path>
            </a:pathLst>
          </a:custGeom>
          <a:solidFill>
            <a:srgbClr val="000000">
              <a:alpha val="0"/>
            </a:srgbClr>
          </a:solidFill>
          <a:ln w="12700">
            <a:solidFill>
              <a:srgbClr val="F9F9F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1238311" y="4833239"/>
            <a:ext cx="863919" cy="1024547"/>
          </a:xfrm>
          <a:custGeom>
            <a:avLst/>
            <a:gdLst>
              <a:gd name="connsiteX0" fmla="*/ 41848 w 863919"/>
              <a:gd name="connsiteY0" fmla="*/ 1024547 h 1024547"/>
              <a:gd name="connsiteX1" fmla="*/ 447486 w 863919"/>
              <a:gd name="connsiteY1" fmla="*/ 0 h 1024547"/>
              <a:gd name="connsiteX2" fmla="*/ 863919 w 863919"/>
              <a:gd name="connsiteY2" fmla="*/ 757440 h 1024547"/>
              <a:gd name="connsiteX3" fmla="*/ 41848 w 863919"/>
              <a:gd name="connsiteY3" fmla="*/ 1024547 h 1024547"/>
            </a:gdLst>
            <a:ahLst/>
            <a:cxnLst>
              <a:cxn ang="0">
                <a:pos x="connsiteX0" y="connsiteY0"/>
              </a:cxn>
              <a:cxn ang="1">
                <a:pos x="connsiteX1" y="connsiteY1"/>
              </a:cxn>
              <a:cxn ang="2">
                <a:pos x="connsiteX2" y="connsiteY2"/>
              </a:cxn>
              <a:cxn ang="3">
                <a:pos x="connsiteX3" y="connsiteY3"/>
              </a:cxn>
            </a:cxnLst>
            <a:rect l="l" t="t" r="r" b="b"/>
            <a:pathLst>
              <a:path w="863919" h="1024547">
                <a:moveTo>
                  <a:pt x="41848" y="1024547"/>
                </a:moveTo>
                <a:cubicBezTo>
                  <a:pt x="-86383" y="629920"/>
                  <a:pt x="83885" y="199897"/>
                  <a:pt x="447486" y="0"/>
                </a:cubicBezTo>
                <a:lnTo>
                  <a:pt x="863919" y="757440"/>
                </a:lnTo>
                <a:lnTo>
                  <a:pt x="41848" y="1024547"/>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231961" y="4826889"/>
            <a:ext cx="876619" cy="1037247"/>
          </a:xfrm>
          <a:custGeom>
            <a:avLst/>
            <a:gdLst>
              <a:gd name="connsiteX0" fmla="*/ 48198 w 876619"/>
              <a:gd name="connsiteY0" fmla="*/ 1030897 h 1037247"/>
              <a:gd name="connsiteX1" fmla="*/ 453836 w 876619"/>
              <a:gd name="connsiteY1" fmla="*/ 6350 h 1037247"/>
              <a:gd name="connsiteX2" fmla="*/ 870269 w 876619"/>
              <a:gd name="connsiteY2" fmla="*/ 763790 h 1037247"/>
              <a:gd name="connsiteX3" fmla="*/ 48198 w 876619"/>
              <a:gd name="connsiteY3" fmla="*/ 1030897 h 1037247"/>
            </a:gdLst>
            <a:ahLst/>
            <a:cxnLst>
              <a:cxn ang="0">
                <a:pos x="connsiteX0" y="connsiteY0"/>
              </a:cxn>
              <a:cxn ang="1">
                <a:pos x="connsiteX1" y="connsiteY1"/>
              </a:cxn>
              <a:cxn ang="2">
                <a:pos x="connsiteX2" y="connsiteY2"/>
              </a:cxn>
              <a:cxn ang="3">
                <a:pos x="connsiteX3" y="connsiteY3"/>
              </a:cxn>
            </a:cxnLst>
            <a:rect l="l" t="t" r="r" b="b"/>
            <a:pathLst>
              <a:path w="876619" h="1037247">
                <a:moveTo>
                  <a:pt x="48198" y="1030897"/>
                </a:moveTo>
                <a:cubicBezTo>
                  <a:pt x="-80033" y="636270"/>
                  <a:pt x="90235" y="206247"/>
                  <a:pt x="453836" y="6350"/>
                </a:cubicBezTo>
                <a:lnTo>
                  <a:pt x="870269" y="763790"/>
                </a:lnTo>
                <a:lnTo>
                  <a:pt x="48198" y="1030897"/>
                </a:lnTo>
              </a:path>
            </a:pathLst>
          </a:custGeom>
          <a:solidFill>
            <a:srgbClr val="000000">
              <a:alpha val="0"/>
            </a:srgbClr>
          </a:solidFill>
          <a:ln w="12700">
            <a:solidFill>
              <a:srgbClr val="F9F9F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1685798" y="4726304"/>
            <a:ext cx="416432" cy="864374"/>
          </a:xfrm>
          <a:custGeom>
            <a:avLst/>
            <a:gdLst>
              <a:gd name="connsiteX0" fmla="*/ 0 w 416432"/>
              <a:gd name="connsiteY0" fmla="*/ 106934 h 864374"/>
              <a:gd name="connsiteX1" fmla="*/ 416432 w 416432"/>
              <a:gd name="connsiteY1" fmla="*/ 0 h 864374"/>
              <a:gd name="connsiteX2" fmla="*/ 416432 w 416432"/>
              <a:gd name="connsiteY2" fmla="*/ 864374 h 864374"/>
              <a:gd name="connsiteX3" fmla="*/ 0 w 416432"/>
              <a:gd name="connsiteY3" fmla="*/ 106934 h 864374"/>
            </a:gdLst>
            <a:ahLst/>
            <a:cxnLst>
              <a:cxn ang="0">
                <a:pos x="connsiteX0" y="connsiteY0"/>
              </a:cxn>
              <a:cxn ang="1">
                <a:pos x="connsiteX1" y="connsiteY1"/>
              </a:cxn>
              <a:cxn ang="2">
                <a:pos x="connsiteX2" y="connsiteY2"/>
              </a:cxn>
              <a:cxn ang="3">
                <a:pos x="connsiteX3" y="connsiteY3"/>
              </a:cxn>
            </a:cxnLst>
            <a:rect l="l" t="t" r="r" b="b"/>
            <a:pathLst>
              <a:path w="416432" h="864374">
                <a:moveTo>
                  <a:pt x="0" y="106934"/>
                </a:moveTo>
                <a:cubicBezTo>
                  <a:pt x="127634" y="36703"/>
                  <a:pt x="270891" y="0"/>
                  <a:pt x="416432" y="0"/>
                </a:cubicBezTo>
                <a:lnTo>
                  <a:pt x="416432" y="864374"/>
                </a:lnTo>
                <a:lnTo>
                  <a:pt x="0" y="106934"/>
                </a:lnTo>
              </a:path>
            </a:pathLst>
          </a:custGeom>
          <a:solidFill>
            <a:srgbClr val="A23F9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1679448" y="4719954"/>
            <a:ext cx="429132" cy="877074"/>
          </a:xfrm>
          <a:custGeom>
            <a:avLst/>
            <a:gdLst>
              <a:gd name="connsiteX0" fmla="*/ 6350 w 429132"/>
              <a:gd name="connsiteY0" fmla="*/ 113284 h 877074"/>
              <a:gd name="connsiteX1" fmla="*/ 422782 w 429132"/>
              <a:gd name="connsiteY1" fmla="*/ 6350 h 877074"/>
              <a:gd name="connsiteX2" fmla="*/ 422782 w 429132"/>
              <a:gd name="connsiteY2" fmla="*/ 870724 h 877074"/>
              <a:gd name="connsiteX3" fmla="*/ 6350 w 429132"/>
              <a:gd name="connsiteY3" fmla="*/ 113284 h 877074"/>
            </a:gdLst>
            <a:ahLst/>
            <a:cxnLst>
              <a:cxn ang="0">
                <a:pos x="connsiteX0" y="connsiteY0"/>
              </a:cxn>
              <a:cxn ang="1">
                <a:pos x="connsiteX1" y="connsiteY1"/>
              </a:cxn>
              <a:cxn ang="2">
                <a:pos x="connsiteX2" y="connsiteY2"/>
              </a:cxn>
              <a:cxn ang="3">
                <a:pos x="connsiteX3" y="connsiteY3"/>
              </a:cxn>
            </a:cxnLst>
            <a:rect l="l" t="t" r="r" b="b"/>
            <a:pathLst>
              <a:path w="429132" h="877074">
                <a:moveTo>
                  <a:pt x="6350" y="113284"/>
                </a:moveTo>
                <a:cubicBezTo>
                  <a:pt x="133984" y="43053"/>
                  <a:pt x="277241" y="6350"/>
                  <a:pt x="422782" y="6350"/>
                </a:cubicBezTo>
                <a:lnTo>
                  <a:pt x="422782" y="870724"/>
                </a:lnTo>
                <a:lnTo>
                  <a:pt x="6350" y="113284"/>
                </a:lnTo>
              </a:path>
            </a:pathLst>
          </a:custGeom>
          <a:solidFill>
            <a:srgbClr val="000000">
              <a:alpha val="0"/>
            </a:srgbClr>
          </a:solidFill>
          <a:ln w="12700">
            <a:solidFill>
              <a:srgbClr val="F9F9F9">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1551177" y="4573270"/>
            <a:ext cx="341883" cy="186435"/>
          </a:xfrm>
          <a:custGeom>
            <a:avLst/>
            <a:gdLst>
              <a:gd name="connsiteX0" fmla="*/ 335533 w 341883"/>
              <a:gd name="connsiteY0" fmla="*/ 180085 h 186435"/>
              <a:gd name="connsiteX1" fmla="*/ 64261 w 341883"/>
              <a:gd name="connsiteY1" fmla="*/ 6350 h 186435"/>
              <a:gd name="connsiteX2" fmla="*/ 6350 w 341883"/>
              <a:gd name="connsiteY2" fmla="*/ 6350 h 186435"/>
            </a:gdLst>
            <a:ahLst/>
            <a:cxnLst>
              <a:cxn ang="0">
                <a:pos x="connsiteX0" y="connsiteY0"/>
              </a:cxn>
              <a:cxn ang="1">
                <a:pos x="connsiteX1" y="connsiteY1"/>
              </a:cxn>
              <a:cxn ang="2">
                <a:pos x="connsiteX2" y="connsiteY2"/>
              </a:cxn>
            </a:cxnLst>
            <a:rect l="l" t="t" r="r" b="b"/>
            <a:pathLst>
              <a:path w="341883" h="186435">
                <a:moveTo>
                  <a:pt x="335533" y="180085"/>
                </a:moveTo>
                <a:lnTo>
                  <a:pt x="64261" y="6350"/>
                </a:lnTo>
                <a:lnTo>
                  <a:pt x="6350"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27100" y="1257300"/>
            <a:ext cx="2222500" cy="2616200"/>
          </a:xfrm>
          <a:prstGeom prst="rect">
            <a:avLst/>
          </a:prstGeom>
          <a:noFill/>
        </p:spPr>
      </p:pic>
      <p:pic>
        <p:nvPicPr>
          <p:cNvPr id="25" name="Picture 3"/>
          <p:cNvPicPr>
            <a:picLocks noChangeAspect="1" noChangeArrowheads="1"/>
          </p:cNvPicPr>
          <p:nvPr/>
        </p:nvPicPr>
        <p:blipFill>
          <a:blip r:embed="rId3"/>
          <a:srcRect/>
          <a:stretch>
            <a:fillRect/>
          </a:stretch>
        </p:blipFill>
        <p:spPr bwMode="auto">
          <a:xfrm>
            <a:off x="1181100" y="4686300"/>
            <a:ext cx="1841500" cy="1841500"/>
          </a:xfrm>
          <a:prstGeom prst="rect">
            <a:avLst/>
          </a:prstGeom>
          <a:noFill/>
        </p:spPr>
      </p:pic>
      <p:pic>
        <p:nvPicPr>
          <p:cNvPr id="26" name="Picture 3"/>
          <p:cNvPicPr>
            <a:picLocks noChangeAspect="1" noChangeArrowheads="1"/>
          </p:cNvPicPr>
          <p:nvPr/>
        </p:nvPicPr>
        <p:blipFill>
          <a:blip r:embed="rId4"/>
          <a:srcRect/>
          <a:stretch>
            <a:fillRect/>
          </a:stretch>
        </p:blipFill>
        <p:spPr bwMode="auto">
          <a:xfrm>
            <a:off x="3429000" y="3022600"/>
            <a:ext cx="2438400" cy="1358900"/>
          </a:xfrm>
          <a:prstGeom prst="rect">
            <a:avLst/>
          </a:prstGeom>
          <a:noFill/>
        </p:spPr>
      </p:pic>
      <p:sp>
        <p:nvSpPr>
          <p:cNvPr id="27" name="TextBox 1"/>
          <p:cNvSpPr txBox="1"/>
          <p:nvPr/>
        </p:nvSpPr>
        <p:spPr>
          <a:xfrm>
            <a:off x="5778500" y="3683000"/>
            <a:ext cx="292100" cy="4191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办公</a:t>
            </a:r>
          </a:p>
          <a:p>
            <a:pPr>
              <a:lnSpc>
                <a:spcPts val="1800"/>
              </a:lnSpc>
            </a:pPr>
            <a:r>
              <a:rPr lang="en-US" altLang="zh-CN" sz="1105" b="1" dirty="0">
                <a:solidFill>
                  <a:srgbClr val="000000"/>
                </a:solidFill>
                <a:latin typeface="微软雅黑" panose="020B0503020204020204" pitchFamily="18" charset="-122"/>
                <a:cs typeface="微软雅黑" panose="020B0503020204020204" pitchFamily="18" charset="-122"/>
              </a:rPr>
              <a:t>60%</a:t>
            </a:r>
          </a:p>
        </p:txBody>
      </p:sp>
      <p:sp>
        <p:nvSpPr>
          <p:cNvPr id="28" name="TextBox 1"/>
          <p:cNvSpPr txBox="1"/>
          <p:nvPr/>
        </p:nvSpPr>
        <p:spPr>
          <a:xfrm>
            <a:off x="3213100" y="3619500"/>
            <a:ext cx="292100" cy="4191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住宅</a:t>
            </a:r>
          </a:p>
          <a:p>
            <a:pPr>
              <a:lnSpc>
                <a:spcPts val="1800"/>
              </a:lnSpc>
            </a:pPr>
            <a:r>
              <a:rPr lang="en-US" altLang="zh-CN" sz="1105" b="1" dirty="0">
                <a:solidFill>
                  <a:srgbClr val="000000"/>
                </a:solidFill>
                <a:latin typeface="微软雅黑" panose="020B0503020204020204" pitchFamily="18" charset="-122"/>
                <a:cs typeface="微软雅黑" panose="020B0503020204020204" pitchFamily="18" charset="-122"/>
              </a:rPr>
              <a:t>23%</a:t>
            </a:r>
          </a:p>
        </p:txBody>
      </p:sp>
      <p:sp>
        <p:nvSpPr>
          <p:cNvPr id="29" name="TextBox 1"/>
          <p:cNvSpPr txBox="1"/>
          <p:nvPr/>
        </p:nvSpPr>
        <p:spPr>
          <a:xfrm>
            <a:off x="3632200" y="2806700"/>
            <a:ext cx="292100" cy="4191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酒店</a:t>
            </a:r>
          </a:p>
          <a:p>
            <a:pPr>
              <a:lnSpc>
                <a:spcPts val="1800"/>
              </a:lnSpc>
            </a:pPr>
            <a:r>
              <a:rPr lang="en-US" altLang="zh-CN" sz="1105" b="1" dirty="0">
                <a:solidFill>
                  <a:srgbClr val="000000"/>
                </a:solidFill>
                <a:latin typeface="微软雅黑" panose="020B0503020204020204" pitchFamily="18" charset="-122"/>
                <a:cs typeface="微软雅黑" panose="020B0503020204020204" pitchFamily="18" charset="-122"/>
              </a:rPr>
              <a:t>10%</a:t>
            </a:r>
          </a:p>
        </p:txBody>
      </p:sp>
      <p:sp>
        <p:nvSpPr>
          <p:cNvPr id="30" name="TextBox 1"/>
          <p:cNvSpPr txBox="1"/>
          <p:nvPr/>
        </p:nvSpPr>
        <p:spPr>
          <a:xfrm>
            <a:off x="4127500" y="2616200"/>
            <a:ext cx="279400" cy="419100"/>
          </a:xfrm>
          <a:prstGeom prst="rect">
            <a:avLst/>
          </a:prstGeom>
          <a:noFill/>
        </p:spPr>
        <p:txBody>
          <a:bodyPr wrap="none" lIns="0" tIns="0" rIns="0" rtlCol="0">
            <a:spAutoFit/>
          </a:bodyPr>
          <a:lstStyle/>
          <a:p>
            <a:pPr>
              <a:lnSpc>
                <a:spcPts val="1400"/>
              </a:lnSpc>
              <a:tabLst>
                <a:tab pos="25400" algn="l"/>
              </a:tabLst>
            </a:pPr>
            <a:r>
              <a:rPr lang="en-US" altLang="zh-CN" sz="1105" b="1" dirty="0">
                <a:solidFill>
                  <a:srgbClr val="000000"/>
                </a:solidFill>
                <a:latin typeface="微软雅黑" panose="020B0503020204020204" pitchFamily="18" charset="-122"/>
                <a:cs typeface="微软雅黑" panose="020B0503020204020204" pitchFamily="18" charset="-122"/>
              </a:rPr>
              <a:t>商业</a:t>
            </a:r>
          </a:p>
          <a:p>
            <a:pPr>
              <a:lnSpc>
                <a:spcPts val="1800"/>
              </a:lnSpc>
              <a:tabLst>
                <a:tab pos="254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7%</a:t>
            </a:r>
          </a:p>
        </p:txBody>
      </p:sp>
      <p:sp>
        <p:nvSpPr>
          <p:cNvPr id="31" name="TextBox 1"/>
          <p:cNvSpPr txBox="1"/>
          <p:nvPr/>
        </p:nvSpPr>
        <p:spPr>
          <a:xfrm>
            <a:off x="6299200" y="25400"/>
            <a:ext cx="24765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p:txBody>
      </p:sp>
      <p:sp>
        <p:nvSpPr>
          <p:cNvPr id="32" name="TextBox 1"/>
          <p:cNvSpPr txBox="1"/>
          <p:nvPr/>
        </p:nvSpPr>
        <p:spPr>
          <a:xfrm>
            <a:off x="3505200" y="1092200"/>
            <a:ext cx="50800" cy="165100"/>
          </a:xfrm>
          <a:prstGeom prst="rect">
            <a:avLst/>
          </a:prstGeom>
          <a:noFill/>
        </p:spPr>
        <p:txBody>
          <a:bodyPr wrap="none" lIns="0" tIns="0" rIns="0" rtlCol="0">
            <a:spAutoFit/>
          </a:bodyPr>
          <a:lstStyle/>
          <a:p>
            <a:pPr>
              <a:lnSpc>
                <a:spcPts val="1300"/>
              </a:lnSpc>
            </a:pPr>
            <a:r>
              <a:rPr lang="en-US" altLang="zh-CN" sz="1200" dirty="0">
                <a:solidFill>
                  <a:srgbClr val="000000"/>
                </a:solidFill>
                <a:latin typeface="Times New Roman" panose="02020603050405020304" pitchFamily="18" charset="0"/>
                <a:cs typeface="Times New Roman" panose="02020603050405020304" pitchFamily="18" charset="0"/>
              </a:rPr>
              <a:t>•</a:t>
            </a:r>
          </a:p>
        </p:txBody>
      </p:sp>
      <p:sp>
        <p:nvSpPr>
          <p:cNvPr id="33" name="TextBox 1"/>
          <p:cNvSpPr txBox="1"/>
          <p:nvPr/>
        </p:nvSpPr>
        <p:spPr>
          <a:xfrm>
            <a:off x="3733800" y="1066800"/>
            <a:ext cx="4876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新城总体规划设计充分考虑到了商务办公、居住者与游客的多种需求，由</a:t>
            </a:r>
          </a:p>
        </p:txBody>
      </p:sp>
      <p:sp>
        <p:nvSpPr>
          <p:cNvPr id="34" name="TextBox 1"/>
          <p:cNvSpPr txBox="1"/>
          <p:nvPr/>
        </p:nvSpPr>
        <p:spPr>
          <a:xfrm>
            <a:off x="6680200" y="2743200"/>
            <a:ext cx="279400" cy="14732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类型</a:t>
            </a:r>
          </a:p>
          <a:p>
            <a:pPr>
              <a:lnSpc>
                <a:spcPts val="2000"/>
              </a:lnSpc>
            </a:pPr>
            <a:r>
              <a:rPr lang="en-US" altLang="zh-CN" sz="1105" b="1" dirty="0">
                <a:solidFill>
                  <a:srgbClr val="000000"/>
                </a:solidFill>
                <a:latin typeface="微软雅黑" panose="020B0503020204020204" pitchFamily="18" charset="-122"/>
                <a:cs typeface="微软雅黑" panose="020B0503020204020204" pitchFamily="18" charset="-122"/>
              </a:rPr>
              <a:t>商业</a:t>
            </a:r>
          </a:p>
          <a:p>
            <a:pPr>
              <a:lnSpc>
                <a:spcPts val="2000"/>
              </a:lnSpc>
            </a:pPr>
            <a:r>
              <a:rPr lang="en-US" altLang="zh-CN" sz="1105" dirty="0">
                <a:solidFill>
                  <a:srgbClr val="000000"/>
                </a:solidFill>
                <a:latin typeface="微软雅黑" panose="020B0503020204020204" pitchFamily="18" charset="-122"/>
                <a:cs typeface="微软雅黑" panose="020B0503020204020204" pitchFamily="18" charset="-122"/>
              </a:rPr>
              <a:t>酒店</a:t>
            </a:r>
          </a:p>
          <a:p>
            <a:pPr>
              <a:lnSpc>
                <a:spcPts val="2000"/>
              </a:lnSpc>
            </a:pPr>
            <a:r>
              <a:rPr lang="en-US" altLang="zh-CN" sz="1105" dirty="0">
                <a:solidFill>
                  <a:srgbClr val="000000"/>
                </a:solidFill>
                <a:latin typeface="微软雅黑" panose="020B0503020204020204" pitchFamily="18" charset="-122"/>
                <a:cs typeface="微软雅黑" panose="020B0503020204020204" pitchFamily="18" charset="-122"/>
              </a:rPr>
              <a:t>住宅</a:t>
            </a:r>
          </a:p>
          <a:p>
            <a:pPr>
              <a:lnSpc>
                <a:spcPts val="2000"/>
              </a:lnSpc>
            </a:pPr>
            <a:r>
              <a:rPr lang="en-US" altLang="zh-CN" sz="1105" dirty="0">
                <a:solidFill>
                  <a:srgbClr val="000000"/>
                </a:solidFill>
                <a:latin typeface="微软雅黑" panose="020B0503020204020204" pitchFamily="18" charset="-122"/>
                <a:cs typeface="微软雅黑" panose="020B0503020204020204" pitchFamily="18" charset="-122"/>
              </a:rPr>
              <a:t>办公</a:t>
            </a:r>
          </a:p>
          <a:p>
            <a:pPr>
              <a:lnSpc>
                <a:spcPts val="2000"/>
              </a:lnSpc>
            </a:pPr>
            <a:r>
              <a:rPr lang="en-US" altLang="zh-CN" sz="1105" b="1" dirty="0">
                <a:solidFill>
                  <a:srgbClr val="000000"/>
                </a:solidFill>
                <a:latin typeface="微软雅黑" panose="020B0503020204020204" pitchFamily="18" charset="-122"/>
                <a:cs typeface="微软雅黑" panose="020B0503020204020204" pitchFamily="18" charset="-122"/>
              </a:rPr>
              <a:t>合计</a:t>
            </a:r>
          </a:p>
        </p:txBody>
      </p:sp>
      <p:sp>
        <p:nvSpPr>
          <p:cNvPr id="35" name="TextBox 1"/>
          <p:cNvSpPr txBox="1"/>
          <p:nvPr/>
        </p:nvSpPr>
        <p:spPr>
          <a:xfrm>
            <a:off x="7594600" y="2743200"/>
            <a:ext cx="1397000" cy="1473200"/>
          </a:xfrm>
          <a:prstGeom prst="rect">
            <a:avLst/>
          </a:prstGeom>
          <a:noFill/>
        </p:spPr>
        <p:txBody>
          <a:bodyPr wrap="none" lIns="0" tIns="0" rIns="0" rtlCol="0">
            <a:spAutoFit/>
          </a:bodyPr>
          <a:lstStyle/>
          <a:p>
            <a:pPr>
              <a:lnSpc>
                <a:spcPts val="1400"/>
              </a:lnSpc>
              <a:tabLst>
                <a:tab pos="419100" algn="l"/>
                <a:tab pos="431800" algn="l"/>
                <a:tab pos="469900" algn="l"/>
                <a:tab pos="482600" algn="l"/>
              </a:tabLst>
            </a:pPr>
            <a:r>
              <a:rPr lang="en-US" altLang="zh-CN" sz="1105" b="1" dirty="0">
                <a:solidFill>
                  <a:srgbClr val="000000"/>
                </a:solidFill>
                <a:latin typeface="微软雅黑" panose="020B0503020204020204" pitchFamily="18" charset="-122"/>
                <a:cs typeface="微软雅黑" panose="020B0503020204020204" pitchFamily="18" charset="-122"/>
              </a:rPr>
              <a:t>总建筑面积（平方米）</a:t>
            </a:r>
          </a:p>
          <a:p>
            <a:pPr>
              <a:lnSpc>
                <a:spcPts val="2000"/>
              </a:lnSpc>
              <a:tabLst>
                <a:tab pos="419100" algn="l"/>
                <a:tab pos="431800" algn="l"/>
                <a:tab pos="469900" algn="l"/>
                <a:tab pos="4826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49,000</a:t>
            </a:r>
          </a:p>
          <a:p>
            <a:pPr>
              <a:lnSpc>
                <a:spcPts val="2000"/>
              </a:lnSpc>
              <a:tabLst>
                <a:tab pos="419100" algn="l"/>
                <a:tab pos="431800" algn="l"/>
                <a:tab pos="469900" algn="l"/>
                <a:tab pos="4826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69,000</a:t>
            </a:r>
          </a:p>
          <a:p>
            <a:pPr>
              <a:lnSpc>
                <a:spcPts val="2000"/>
              </a:lnSpc>
              <a:tabLst>
                <a:tab pos="419100" algn="l"/>
                <a:tab pos="431800" algn="l"/>
                <a:tab pos="469900" algn="l"/>
                <a:tab pos="4826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160,000</a:t>
            </a:r>
          </a:p>
          <a:p>
            <a:pPr>
              <a:lnSpc>
                <a:spcPts val="2000"/>
              </a:lnSpc>
              <a:tabLst>
                <a:tab pos="419100" algn="l"/>
                <a:tab pos="431800" algn="l"/>
                <a:tab pos="469900" algn="l"/>
                <a:tab pos="4826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410,000</a:t>
            </a:r>
          </a:p>
          <a:p>
            <a:pPr>
              <a:lnSpc>
                <a:spcPts val="2000"/>
              </a:lnSpc>
              <a:tabLst>
                <a:tab pos="419100" algn="l"/>
                <a:tab pos="431800" algn="l"/>
                <a:tab pos="469900" algn="l"/>
                <a:tab pos="4826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688,000</a:t>
            </a:r>
          </a:p>
        </p:txBody>
      </p:sp>
      <p:sp>
        <p:nvSpPr>
          <p:cNvPr id="36" name="TextBox 1"/>
          <p:cNvSpPr txBox="1"/>
          <p:nvPr/>
        </p:nvSpPr>
        <p:spPr>
          <a:xfrm>
            <a:off x="1270000" y="863600"/>
            <a:ext cx="8001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功能定位</a:t>
            </a:r>
          </a:p>
        </p:txBody>
      </p:sp>
      <p:sp>
        <p:nvSpPr>
          <p:cNvPr id="37" name="TextBox 1"/>
          <p:cNvSpPr txBox="1"/>
          <p:nvPr/>
        </p:nvSpPr>
        <p:spPr>
          <a:xfrm>
            <a:off x="3505200" y="1384300"/>
            <a:ext cx="5181600" cy="1155700"/>
          </a:xfrm>
          <a:prstGeom prst="rect">
            <a:avLst/>
          </a:prstGeom>
          <a:noFill/>
        </p:spPr>
        <p:txBody>
          <a:bodyPr wrap="none" lIns="0" tIns="0" rIns="0" rtlCol="0">
            <a:spAutoFit/>
          </a:bodyPr>
          <a:lstStyle/>
          <a:p>
            <a:pPr>
              <a:lnSpc>
                <a:spcPts val="1500"/>
              </a:lnSpc>
              <a:tabLst>
                <a:tab pos="901700" algn="l"/>
              </a:tabLst>
            </a:pPr>
            <a:r>
              <a:rPr lang="en-US" altLang="zh-CN" sz="1200" dirty="0">
                <a:solidFill>
                  <a:srgbClr val="000000"/>
                </a:solidFill>
                <a:latin typeface="微软雅黑" panose="020B0503020204020204" pitchFamily="18" charset="-122"/>
                <a:cs typeface="微软雅黑" panose="020B0503020204020204" pitchFamily="18" charset="-122"/>
              </a:rPr>
              <a:t>商场、写字楼、酒店、住宅楼等10幢建筑组合而成，综合了居住、工作、游</a:t>
            </a:r>
          </a:p>
          <a:p>
            <a:pPr>
              <a:lnSpc>
                <a:spcPts val="2100"/>
              </a:lnSpc>
              <a:tabLst>
                <a:tab pos="901700" algn="l"/>
              </a:tabLst>
            </a:pPr>
            <a:r>
              <a:rPr lang="en-US" altLang="zh-CN" sz="1200" dirty="0">
                <a:solidFill>
                  <a:srgbClr val="000000"/>
                </a:solidFill>
                <a:latin typeface="微软雅黑" panose="020B0503020204020204" pitchFamily="18" charset="-122"/>
                <a:cs typeface="微软雅黑" panose="020B0503020204020204" pitchFamily="18" charset="-122"/>
              </a:rPr>
              <a:t>玩、休憩、学习和创造等多项功能，并且拥有多功能影城、美术馆、图书馆、</a:t>
            </a:r>
          </a:p>
          <a:p>
            <a:pPr>
              <a:lnSpc>
                <a:spcPts val="2100"/>
              </a:lnSpc>
              <a:tabLst>
                <a:tab pos="901700" algn="l"/>
              </a:tabLst>
            </a:pPr>
            <a:r>
              <a:rPr lang="en-US" altLang="zh-CN" sz="1200" dirty="0">
                <a:solidFill>
                  <a:srgbClr val="000000"/>
                </a:solidFill>
                <a:latin typeface="微软雅黑" panose="020B0503020204020204" pitchFamily="18" charset="-122"/>
                <a:cs typeface="微软雅黑" panose="020B0503020204020204" pitchFamily="18" charset="-122"/>
              </a:rPr>
              <a:t>学术报告厅、露天演出广场等众多文化娱乐设施。</a:t>
            </a:r>
          </a:p>
          <a:p>
            <a:pPr>
              <a:lnSpc>
                <a:spcPts val="1000"/>
              </a:lnSpc>
            </a:pPr>
            <a:endParaRPr lang="en-US" altLang="zh-CN" dirty="0"/>
          </a:p>
          <a:p>
            <a:pPr>
              <a:lnSpc>
                <a:spcPts val="2200"/>
              </a:lnSpc>
              <a:tabLst>
                <a:tab pos="9017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物业配比</a:t>
            </a:r>
          </a:p>
        </p:txBody>
      </p:sp>
      <p:sp>
        <p:nvSpPr>
          <p:cNvPr id="38" name="TextBox 1"/>
          <p:cNvSpPr txBox="1"/>
          <p:nvPr/>
        </p:nvSpPr>
        <p:spPr>
          <a:xfrm>
            <a:off x="1016000" y="6134100"/>
            <a:ext cx="990600" cy="685800"/>
          </a:xfrm>
          <a:prstGeom prst="rect">
            <a:avLst/>
          </a:prstGeom>
          <a:noFill/>
        </p:spPr>
        <p:txBody>
          <a:bodyPr wrap="none" lIns="0" tIns="0" rIns="0" rtlCol="0">
            <a:spAutoFit/>
          </a:bodyPr>
          <a:lstStyle/>
          <a:p>
            <a:pPr>
              <a:lnSpc>
                <a:spcPts val="1300"/>
              </a:lnSpc>
              <a:tabLst>
                <a:tab pos="7239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24%</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7239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176</a:t>
            </a:r>
          </a:p>
        </p:txBody>
      </p:sp>
      <p:sp>
        <p:nvSpPr>
          <p:cNvPr id="39" name="TextBox 1"/>
          <p:cNvSpPr txBox="1"/>
          <p:nvPr/>
        </p:nvSpPr>
        <p:spPr>
          <a:xfrm>
            <a:off x="1257300" y="4470400"/>
            <a:ext cx="431800" cy="1117600"/>
          </a:xfrm>
          <a:prstGeom prst="rect">
            <a:avLst/>
          </a:prstGeom>
          <a:noFill/>
        </p:spPr>
        <p:txBody>
          <a:bodyPr wrap="none" lIns="0" tIns="0" rIns="0" rtlCol="0">
            <a:spAutoFit/>
          </a:bodyPr>
          <a:lstStyle/>
          <a:p>
            <a:pPr>
              <a:lnSpc>
                <a:spcPts val="1300"/>
              </a:lnSpc>
              <a:tabLst>
                <a:tab pos="38100" algn="l"/>
                <a:tab pos="165100" algn="l"/>
              </a:tabLst>
            </a:pPr>
            <a:r>
              <a:rPr lang="en-US" altLang="zh-CN" sz="1055" dirty="0">
                <a:solidFill>
                  <a:srgbClr val="000000"/>
                </a:solidFill>
                <a:latin typeface="微软雅黑" panose="020B0503020204020204" pitchFamily="18" charset="-122"/>
                <a:cs typeface="微软雅黑" panose="020B0503020204020204" pitchFamily="18" charset="-122"/>
              </a:rPr>
              <a:t>服务</a:t>
            </a:r>
          </a:p>
          <a:p>
            <a:pPr>
              <a:lnSpc>
                <a:spcPts val="1800"/>
              </a:lnSpc>
              <a:tabLst>
                <a:tab pos="38100" algn="l"/>
                <a:tab pos="1651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8%</a:t>
            </a:r>
          </a:p>
          <a:p>
            <a:pPr>
              <a:lnSpc>
                <a:spcPts val="1000"/>
              </a:lnSpc>
            </a:pPr>
            <a:endParaRPr lang="en-US" altLang="zh-CN" dirty="0"/>
          </a:p>
          <a:p>
            <a:pPr>
              <a:lnSpc>
                <a:spcPts val="1000"/>
              </a:lnSpc>
            </a:pPr>
            <a:endParaRPr lang="en-US" altLang="zh-CN" dirty="0"/>
          </a:p>
          <a:p>
            <a:pPr>
              <a:lnSpc>
                <a:spcPts val="1800"/>
              </a:lnSpc>
              <a:tabLst>
                <a:tab pos="38100" algn="l"/>
                <a:tab pos="1651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娱乐</a:t>
            </a:r>
          </a:p>
          <a:p>
            <a:pPr>
              <a:lnSpc>
                <a:spcPts val="1800"/>
              </a:lnSpc>
              <a:tabLst>
                <a:tab pos="38100" algn="l"/>
                <a:tab pos="1651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22%</a:t>
            </a:r>
          </a:p>
        </p:txBody>
      </p:sp>
      <p:sp>
        <p:nvSpPr>
          <p:cNvPr id="40" name="TextBox 1"/>
          <p:cNvSpPr txBox="1"/>
          <p:nvPr/>
        </p:nvSpPr>
        <p:spPr>
          <a:xfrm>
            <a:off x="1739900" y="4470400"/>
            <a:ext cx="901700" cy="1638300"/>
          </a:xfrm>
          <a:prstGeom prst="rect">
            <a:avLst/>
          </a:prstGeom>
          <a:noFill/>
        </p:spPr>
        <p:txBody>
          <a:bodyPr wrap="none" lIns="0" tIns="0" rIns="0" rtlCol="0">
            <a:spAutoFit/>
          </a:bodyPr>
          <a:lstStyle/>
          <a:p>
            <a:pPr>
              <a:lnSpc>
                <a:spcPts val="1600"/>
              </a:lnSpc>
              <a:tabLst>
                <a:tab pos="127000" algn="l"/>
                <a:tab pos="635000" algn="l"/>
              </a:tabLst>
            </a:pPr>
            <a:r>
              <a:rPr lang="en-US" altLang="zh-CN" dirty="0"/>
              <a:t>	</a:t>
            </a:r>
            <a:r>
              <a:rPr lang="en-US" altLang="zh-CN" sz="1260" b="1" dirty="0">
                <a:solidFill>
                  <a:srgbClr val="000000"/>
                </a:solidFill>
                <a:latin typeface="微软雅黑" panose="020B0503020204020204" pitchFamily="18" charset="-122"/>
                <a:cs typeface="微软雅黑" panose="020B0503020204020204" pitchFamily="18" charset="-122"/>
              </a:rPr>
              <a:t>业态比例</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127000" algn="l"/>
                <a:tab pos="6350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零售</a:t>
            </a:r>
          </a:p>
          <a:p>
            <a:pPr>
              <a:lnSpc>
                <a:spcPts val="1800"/>
              </a:lnSpc>
              <a:tabLst>
                <a:tab pos="127000" algn="l"/>
                <a:tab pos="6350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46%</a:t>
            </a:r>
          </a:p>
          <a:p>
            <a:pPr>
              <a:lnSpc>
                <a:spcPts val="1000"/>
              </a:lnSpc>
            </a:pPr>
            <a:endParaRPr lang="en-US" altLang="zh-CN" dirty="0"/>
          </a:p>
          <a:p>
            <a:pPr>
              <a:lnSpc>
                <a:spcPts val="1000"/>
              </a:lnSpc>
            </a:pPr>
            <a:endParaRPr lang="en-US" altLang="zh-CN" dirty="0"/>
          </a:p>
          <a:p>
            <a:pPr>
              <a:lnSpc>
                <a:spcPts val="2200"/>
              </a:lnSpc>
              <a:tabLst>
                <a:tab pos="127000" algn="l"/>
                <a:tab pos="635000" algn="l"/>
              </a:tabLst>
            </a:pPr>
            <a:r>
              <a:rPr lang="en-US" altLang="zh-CN" sz="1055" dirty="0">
                <a:solidFill>
                  <a:srgbClr val="000000"/>
                </a:solidFill>
                <a:latin typeface="微软雅黑" panose="020B0503020204020204" pitchFamily="18" charset="-122"/>
                <a:cs typeface="微软雅黑" panose="020B0503020204020204" pitchFamily="18" charset="-122"/>
              </a:rPr>
              <a:t>餐饮</a:t>
            </a:r>
          </a:p>
        </p:txBody>
      </p:sp>
      <p:sp>
        <p:nvSpPr>
          <p:cNvPr id="41" name="TextBox 1"/>
          <p:cNvSpPr txBox="1"/>
          <p:nvPr/>
        </p:nvSpPr>
        <p:spPr>
          <a:xfrm>
            <a:off x="3213100" y="4406900"/>
            <a:ext cx="5651500" cy="1701800"/>
          </a:xfrm>
          <a:prstGeom prst="rect">
            <a:avLst/>
          </a:prstGeom>
          <a:noFill/>
        </p:spPr>
        <p:txBody>
          <a:bodyPr wrap="none" lIns="0" tIns="0" rIns="0" rtlCol="0">
            <a:spAutoFit/>
          </a:bodyPr>
          <a:lstStyle/>
          <a:p>
            <a:pPr>
              <a:lnSpc>
                <a:spcPts val="1400"/>
              </a:lnSpc>
              <a:tabLst>
                <a:tab pos="30607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注:</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此处未计入电视台、寺庙等其他设施。</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30607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六本木的商业面积为49,000平方米，仅占到总面积的7%。从业态比例来</a:t>
            </a:r>
          </a:p>
          <a:p>
            <a:pPr>
              <a:lnSpc>
                <a:spcPts val="2100"/>
              </a:lnSpc>
              <a:tabLst>
                <a:tab pos="3060700" algn="l"/>
              </a:tabLst>
            </a:pPr>
            <a:r>
              <a:rPr lang="en-US" altLang="zh-CN" sz="1200" dirty="0">
                <a:solidFill>
                  <a:srgbClr val="000000"/>
                </a:solidFill>
                <a:latin typeface="微软雅黑" panose="020B0503020204020204" pitchFamily="18" charset="-122"/>
                <a:cs typeface="微软雅黑" panose="020B0503020204020204" pitchFamily="18" charset="-122"/>
              </a:rPr>
              <a:t>看，零售占46%，其中餐饮24%，娱乐22%及服务8%。虽然商业在整个六本</a:t>
            </a:r>
          </a:p>
          <a:p>
            <a:pPr>
              <a:lnSpc>
                <a:spcPts val="2100"/>
              </a:lnSpc>
              <a:tabLst>
                <a:tab pos="3060700" algn="l"/>
              </a:tabLst>
            </a:pPr>
            <a:r>
              <a:rPr lang="en-US" altLang="zh-CN" sz="1200" dirty="0">
                <a:solidFill>
                  <a:srgbClr val="000000"/>
                </a:solidFill>
                <a:latin typeface="微软雅黑" panose="020B0503020204020204" pitchFamily="18" charset="-122"/>
                <a:cs typeface="微软雅黑" panose="020B0503020204020204" pitchFamily="18" charset="-122"/>
              </a:rPr>
              <a:t>木新城不是核心的部分，但整个商业布局清晰、业态相对丰富，对项目的整体</a:t>
            </a:r>
          </a:p>
          <a:p>
            <a:pPr>
              <a:lnSpc>
                <a:spcPts val="2100"/>
              </a:lnSpc>
              <a:tabLst>
                <a:tab pos="3060700" algn="l"/>
              </a:tabLst>
            </a:pPr>
            <a:r>
              <a:rPr lang="en-US" altLang="zh-CN" sz="1200" dirty="0">
                <a:solidFill>
                  <a:srgbClr val="000000"/>
                </a:solidFill>
                <a:latin typeface="微软雅黑" panose="020B0503020204020204" pitchFamily="18" charset="-122"/>
                <a:cs typeface="微软雅黑" panose="020B0503020204020204" pitchFamily="18" charset="-122"/>
              </a:rPr>
              <a:t>形象起到了很好的提升作用。</a:t>
            </a:r>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538477" y="4473702"/>
            <a:ext cx="1056132" cy="990600"/>
          </a:xfrm>
          <a:custGeom>
            <a:avLst/>
            <a:gdLst>
              <a:gd name="connsiteX0" fmla="*/ 0 w 1056132"/>
              <a:gd name="connsiteY0" fmla="*/ 990600 h 990600"/>
              <a:gd name="connsiteX1" fmla="*/ 1056132 w 1056132"/>
              <a:gd name="connsiteY1" fmla="*/ 990600 h 990600"/>
              <a:gd name="connsiteX2" fmla="*/ 1056132 w 1056132"/>
              <a:gd name="connsiteY2" fmla="*/ 0 h 990600"/>
              <a:gd name="connsiteX3" fmla="*/ 0 w 1056132"/>
              <a:gd name="connsiteY3" fmla="*/ 0 h 990600"/>
              <a:gd name="connsiteX4" fmla="*/ 0 w 1056132"/>
              <a:gd name="connsiteY4" fmla="*/ 990600 h 990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56132" h="990600">
                <a:moveTo>
                  <a:pt x="0" y="990600"/>
                </a:moveTo>
                <a:lnTo>
                  <a:pt x="1056132" y="990600"/>
                </a:lnTo>
                <a:lnTo>
                  <a:pt x="1056132" y="0"/>
                </a:lnTo>
                <a:lnTo>
                  <a:pt x="0" y="0"/>
                </a:lnTo>
                <a:lnTo>
                  <a:pt x="0" y="9906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528572" y="4463796"/>
            <a:ext cx="1075944" cy="1010411"/>
          </a:xfrm>
          <a:custGeom>
            <a:avLst/>
            <a:gdLst>
              <a:gd name="connsiteX0" fmla="*/ 9905 w 1075944"/>
              <a:gd name="connsiteY0" fmla="*/ 1000505 h 1010411"/>
              <a:gd name="connsiteX1" fmla="*/ 1066038 w 1075944"/>
              <a:gd name="connsiteY1" fmla="*/ 1000505 h 1010411"/>
              <a:gd name="connsiteX2" fmla="*/ 1066038 w 1075944"/>
              <a:gd name="connsiteY2" fmla="*/ 9905 h 1010411"/>
              <a:gd name="connsiteX3" fmla="*/ 9905 w 1075944"/>
              <a:gd name="connsiteY3" fmla="*/ 9905 h 1010411"/>
              <a:gd name="connsiteX4" fmla="*/ 9905 w 1075944"/>
              <a:gd name="connsiteY4" fmla="*/ 1000505 h 10104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75944" h="1010411">
                <a:moveTo>
                  <a:pt x="9905" y="1000505"/>
                </a:moveTo>
                <a:lnTo>
                  <a:pt x="1066038" y="1000505"/>
                </a:lnTo>
                <a:lnTo>
                  <a:pt x="1066038" y="9905"/>
                </a:lnTo>
                <a:lnTo>
                  <a:pt x="9905" y="9905"/>
                </a:lnTo>
                <a:lnTo>
                  <a:pt x="9905" y="1000505"/>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565650" y="1231138"/>
            <a:ext cx="1380871" cy="1524888"/>
          </a:xfrm>
          <a:custGeom>
            <a:avLst/>
            <a:gdLst>
              <a:gd name="connsiteX0" fmla="*/ 6350 w 1380871"/>
              <a:gd name="connsiteY0" fmla="*/ 1518538 h 1524888"/>
              <a:gd name="connsiteX1" fmla="*/ 1374521 w 1380871"/>
              <a:gd name="connsiteY1" fmla="*/ 6350 h 1524888"/>
            </a:gdLst>
            <a:ahLst/>
            <a:cxnLst>
              <a:cxn ang="0">
                <a:pos x="connsiteX0" y="connsiteY0"/>
              </a:cxn>
              <a:cxn ang="1">
                <a:pos x="connsiteX1" y="connsiteY1"/>
              </a:cxn>
            </a:cxnLst>
            <a:rect l="l" t="t" r="r" b="b"/>
            <a:pathLst>
              <a:path w="1380871" h="1524888">
                <a:moveTo>
                  <a:pt x="6350" y="1518538"/>
                </a:moveTo>
                <a:lnTo>
                  <a:pt x="1374521"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4205985" y="2454910"/>
            <a:ext cx="1380871" cy="516762"/>
          </a:xfrm>
          <a:custGeom>
            <a:avLst/>
            <a:gdLst>
              <a:gd name="connsiteX0" fmla="*/ 6350 w 1380871"/>
              <a:gd name="connsiteY0" fmla="*/ 510413 h 516762"/>
              <a:gd name="connsiteX1" fmla="*/ 1374521 w 1380871"/>
              <a:gd name="connsiteY1" fmla="*/ 6350 h 516762"/>
            </a:gdLst>
            <a:ahLst/>
            <a:cxnLst>
              <a:cxn ang="0">
                <a:pos x="connsiteX0" y="connsiteY0"/>
              </a:cxn>
              <a:cxn ang="1">
                <a:pos x="connsiteX1" y="connsiteY1"/>
              </a:cxn>
            </a:cxnLst>
            <a:rect l="l" t="t" r="r" b="b"/>
            <a:pathLst>
              <a:path w="1380871" h="516762">
                <a:moveTo>
                  <a:pt x="6350" y="510413"/>
                </a:moveTo>
                <a:lnTo>
                  <a:pt x="1374521"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4422394" y="2454910"/>
            <a:ext cx="1164844" cy="660780"/>
          </a:xfrm>
          <a:custGeom>
            <a:avLst/>
            <a:gdLst>
              <a:gd name="connsiteX0" fmla="*/ 6350 w 1164844"/>
              <a:gd name="connsiteY0" fmla="*/ 654430 h 660780"/>
              <a:gd name="connsiteX1" fmla="*/ 1158494 w 1164844"/>
              <a:gd name="connsiteY1" fmla="*/ 6350 h 660780"/>
            </a:gdLst>
            <a:ahLst/>
            <a:cxnLst>
              <a:cxn ang="0">
                <a:pos x="connsiteX0" y="connsiteY0"/>
              </a:cxn>
              <a:cxn ang="1">
                <a:pos x="connsiteX1" y="connsiteY1"/>
              </a:cxn>
            </a:cxnLst>
            <a:rect l="l" t="t" r="r" b="b"/>
            <a:pathLst>
              <a:path w="1164844" h="660780">
                <a:moveTo>
                  <a:pt x="6350" y="654430"/>
                </a:moveTo>
                <a:lnTo>
                  <a:pt x="1158494"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3773170" y="3607053"/>
            <a:ext cx="1812925" cy="300736"/>
          </a:xfrm>
          <a:custGeom>
            <a:avLst/>
            <a:gdLst>
              <a:gd name="connsiteX0" fmla="*/ 6350 w 1812925"/>
              <a:gd name="connsiteY0" fmla="*/ 6350 h 300736"/>
              <a:gd name="connsiteX1" fmla="*/ 1806575 w 1812925"/>
              <a:gd name="connsiteY1" fmla="*/ 294386 h 300736"/>
            </a:gdLst>
            <a:ahLst/>
            <a:cxnLst>
              <a:cxn ang="0">
                <a:pos x="connsiteX0" y="connsiteY0"/>
              </a:cxn>
              <a:cxn ang="1">
                <a:pos x="connsiteX1" y="connsiteY1"/>
              </a:cxn>
            </a:cxnLst>
            <a:rect l="l" t="t" r="r" b="b"/>
            <a:pathLst>
              <a:path w="1812925" h="300736">
                <a:moveTo>
                  <a:pt x="6350" y="6350"/>
                </a:moveTo>
                <a:lnTo>
                  <a:pt x="1806575" y="294386"/>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3989578" y="3823461"/>
            <a:ext cx="1596897" cy="1380871"/>
          </a:xfrm>
          <a:custGeom>
            <a:avLst/>
            <a:gdLst>
              <a:gd name="connsiteX0" fmla="*/ 6350 w 1596897"/>
              <a:gd name="connsiteY0" fmla="*/ 6350 h 1380871"/>
              <a:gd name="connsiteX1" fmla="*/ 1590547 w 1596897"/>
              <a:gd name="connsiteY1" fmla="*/ 1374521 h 1380871"/>
            </a:gdLst>
            <a:ahLst/>
            <a:cxnLst>
              <a:cxn ang="0">
                <a:pos x="connsiteX0" y="connsiteY0"/>
              </a:cxn>
              <a:cxn ang="1">
                <a:pos x="connsiteX1" y="connsiteY1"/>
              </a:cxn>
            </a:cxnLst>
            <a:rect l="l" t="t" r="r" b="b"/>
            <a:pathLst>
              <a:path w="1596897" h="1380871">
                <a:moveTo>
                  <a:pt x="6350" y="6350"/>
                </a:moveTo>
                <a:lnTo>
                  <a:pt x="1590547" y="137452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2118105" y="4542790"/>
            <a:ext cx="1380871" cy="1164831"/>
          </a:xfrm>
          <a:custGeom>
            <a:avLst/>
            <a:gdLst>
              <a:gd name="connsiteX0" fmla="*/ 1374521 w 1380871"/>
              <a:gd name="connsiteY0" fmla="*/ 6350 h 1164831"/>
              <a:gd name="connsiteX1" fmla="*/ 6350 w 1380871"/>
              <a:gd name="connsiteY1" fmla="*/ 1158481 h 1164831"/>
            </a:gdLst>
            <a:ahLst/>
            <a:cxnLst>
              <a:cxn ang="0">
                <a:pos x="connsiteX0" y="connsiteY0"/>
              </a:cxn>
              <a:cxn ang="1">
                <a:pos x="connsiteX1" y="connsiteY1"/>
              </a:cxn>
            </a:cxnLst>
            <a:rect l="l" t="t" r="r" b="b"/>
            <a:pathLst>
              <a:path w="1380871" h="1164831">
                <a:moveTo>
                  <a:pt x="1374521" y="6350"/>
                </a:moveTo>
                <a:lnTo>
                  <a:pt x="6350" y="1158481"/>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97000" y="2311400"/>
            <a:ext cx="4089400" cy="3327400"/>
          </a:xfrm>
          <a:prstGeom prst="rect">
            <a:avLst/>
          </a:prstGeom>
          <a:noFill/>
        </p:spPr>
      </p:pic>
      <p:sp>
        <p:nvSpPr>
          <p:cNvPr id="15" name="TextBox 1"/>
          <p:cNvSpPr txBox="1"/>
          <p:nvPr/>
        </p:nvSpPr>
        <p:spPr>
          <a:xfrm>
            <a:off x="1308100" y="977900"/>
            <a:ext cx="3962400" cy="10160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商业布局设计：</a:t>
            </a:r>
            <a:r>
              <a:rPr lang="en-US" altLang="zh-CN" sz="1200" dirty="0">
                <a:solidFill>
                  <a:srgbClr val="000000"/>
                </a:solidFill>
                <a:latin typeface="微软雅黑" panose="020B0503020204020204" pitchFamily="18" charset="-122"/>
                <a:cs typeface="微软雅黑" panose="020B0503020204020204" pitchFamily="18" charset="-122"/>
              </a:rPr>
              <a:t>开发商森大厦并没选择将商业集中设置的做</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法，而是将商业分布于5个区域，这一做法的初衷就是</a:t>
            </a:r>
            <a:r>
              <a:rPr lang="en-US" altLang="zh-CN" sz="1200" b="1" dirty="0">
                <a:solidFill>
                  <a:srgbClr val="000000"/>
                </a:solidFill>
                <a:latin typeface="微软雅黑" panose="020B0503020204020204" pitchFamily="18" charset="-122"/>
                <a:cs typeface="微软雅黑" panose="020B0503020204020204" pitchFamily="18" charset="-122"/>
              </a:rPr>
              <a:t>希望</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通过这样的设计让消费者沿着商业动线慢慢享受逛街购物的</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乐趣，不知不觉中逛完整个六本木新城的各个设施。</a:t>
            </a:r>
          </a:p>
        </p:txBody>
      </p:sp>
      <p:sp>
        <p:nvSpPr>
          <p:cNvPr id="16" name="TextBox 1"/>
          <p:cNvSpPr txBox="1"/>
          <p:nvPr/>
        </p:nvSpPr>
        <p:spPr>
          <a:xfrm>
            <a:off x="6019800" y="1155700"/>
            <a:ext cx="2743200" cy="635000"/>
          </a:xfrm>
          <a:prstGeom prst="rect">
            <a:avLst/>
          </a:prstGeom>
          <a:noFill/>
        </p:spPr>
        <p:txBody>
          <a:bodyPr wrap="none" lIns="0" tIns="0" rIns="0" rtlCol="0">
            <a:spAutoFit/>
          </a:bodyPr>
          <a:lstStyle/>
          <a:p>
            <a:pPr>
              <a:lnSpc>
                <a:spcPts val="1500"/>
              </a:lnSpc>
            </a:pPr>
            <a:r>
              <a:rPr lang="en-US" altLang="zh-CN" sz="1200" dirty="0">
                <a:solidFill>
                  <a:srgbClr val="FF9900"/>
                </a:solidFill>
                <a:latin typeface="Wingdings" panose="05000000000000000000" pitchFamily="18" charset="0"/>
                <a:cs typeface="Wingdings" panose="05000000000000000000" pitchFamily="18" charset="0"/>
              </a:rPr>
              <a:t></a:t>
            </a:r>
            <a:r>
              <a:rPr lang="en-US" altLang="zh-CN" sz="1200" b="1" dirty="0">
                <a:solidFill>
                  <a:srgbClr val="FF9900"/>
                </a:solidFill>
                <a:latin typeface="微软雅黑" panose="020B0503020204020204" pitchFamily="18" charset="-122"/>
                <a:cs typeface="微软雅黑" panose="020B0503020204020204" pitchFamily="18" charset="-122"/>
              </a:rPr>
              <a:t>黄色区域</a:t>
            </a:r>
            <a:r>
              <a:rPr lang="en-US" altLang="zh-CN" sz="1200" dirty="0">
                <a:solidFill>
                  <a:srgbClr val="000000"/>
                </a:solidFill>
                <a:latin typeface="微软雅黑" panose="020B0503020204020204" pitchFamily="18" charset="-122"/>
                <a:cs typeface="微软雅黑" panose="020B0503020204020204" pitchFamily="18" charset="-122"/>
              </a:rPr>
              <a:t>（North</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Tower北方大厦）：</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与地铁日比谷线六本木站相连，以简餐、</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家居用品、便利店为主。</a:t>
            </a:r>
          </a:p>
        </p:txBody>
      </p:sp>
      <p:sp>
        <p:nvSpPr>
          <p:cNvPr id="17" name="TextBox 1"/>
          <p:cNvSpPr txBox="1"/>
          <p:nvPr/>
        </p:nvSpPr>
        <p:spPr>
          <a:xfrm>
            <a:off x="5956300" y="50800"/>
            <a:ext cx="2832100" cy="876300"/>
          </a:xfrm>
          <a:prstGeom prst="rect">
            <a:avLst/>
          </a:prstGeom>
          <a:noFill/>
        </p:spPr>
        <p:txBody>
          <a:bodyPr wrap="none" lIns="0" tIns="0" rIns="0" rtlCol="0">
            <a:spAutoFit/>
          </a:bodyPr>
          <a:lstStyle/>
          <a:p>
            <a:pPr>
              <a:lnSpc>
                <a:spcPts val="3600"/>
              </a:lnSpc>
              <a:tabLst>
                <a:tab pos="3429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2200"/>
              </a:lnSpc>
              <a:tabLst>
                <a:tab pos="3429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各个区域的商业搭配：</a:t>
            </a:r>
          </a:p>
        </p:txBody>
      </p:sp>
      <p:sp>
        <p:nvSpPr>
          <p:cNvPr id="18" name="TextBox 1"/>
          <p:cNvSpPr txBox="1"/>
          <p:nvPr/>
        </p:nvSpPr>
        <p:spPr>
          <a:xfrm>
            <a:off x="1016000" y="2476500"/>
            <a:ext cx="7721600" cy="4470400"/>
          </a:xfrm>
          <a:prstGeom prst="rect">
            <a:avLst/>
          </a:prstGeom>
          <a:noFill/>
        </p:spPr>
        <p:txBody>
          <a:bodyPr wrap="none" lIns="0" tIns="0" rIns="0" rtlCol="0">
            <a:spAutoFit/>
          </a:bodyPr>
          <a:lstStyle/>
          <a:p>
            <a:pPr>
              <a:lnSpc>
                <a:spcPts val="1500"/>
              </a:lnSpc>
              <a:tabLst>
                <a:tab pos="647700" algn="l"/>
                <a:tab pos="4673600" algn="l"/>
                <a:tab pos="4749800" algn="l"/>
              </a:tabLst>
            </a:pPr>
            <a:r>
              <a:rPr lang="en-US" altLang="zh-CN" dirty="0"/>
              <a:t>			</a:t>
            </a:r>
            <a:r>
              <a:rPr lang="en-US" altLang="zh-CN" sz="1200" dirty="0">
                <a:solidFill>
                  <a:srgbClr val="993366"/>
                </a:solidFill>
                <a:latin typeface="Wingdings" panose="05000000000000000000" pitchFamily="18" charset="0"/>
                <a:cs typeface="Wingdings" panose="05000000000000000000" pitchFamily="18" charset="0"/>
              </a:rPr>
              <a:t></a:t>
            </a:r>
            <a:r>
              <a:rPr lang="en-US" altLang="zh-CN" sz="1200" b="1" dirty="0">
                <a:solidFill>
                  <a:srgbClr val="993366"/>
                </a:solidFill>
                <a:latin typeface="微软雅黑" panose="020B0503020204020204" pitchFamily="18" charset="-122"/>
                <a:cs typeface="微软雅黑" panose="020B0503020204020204" pitchFamily="18" charset="-122"/>
              </a:rPr>
              <a:t>紫红色区域</a:t>
            </a:r>
            <a:r>
              <a:rPr lang="en-US" altLang="zh-CN" sz="1200" dirty="0">
                <a:solidFill>
                  <a:srgbClr val="000000"/>
                </a:solidFill>
                <a:latin typeface="微软雅黑" panose="020B0503020204020204" pitchFamily="18" charset="-122"/>
                <a:cs typeface="微软雅黑" panose="020B0503020204020204" pitchFamily="18" charset="-122"/>
              </a:rPr>
              <a:t>（Metro</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Hat/Hollywood</a:t>
            </a:r>
          </a:p>
          <a:p>
            <a:pPr>
              <a:lnSpc>
                <a:spcPts val="1700"/>
              </a:lnSpc>
              <a:tabLst>
                <a:tab pos="647700" algn="l"/>
                <a:tab pos="4673600" algn="l"/>
                <a:tab pos="4749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Plaza地铁明冠/好莱坞世界）：与地铁出口</a:t>
            </a:r>
          </a:p>
          <a:p>
            <a:pPr>
              <a:lnSpc>
                <a:spcPts val="1700"/>
              </a:lnSpc>
              <a:tabLst>
                <a:tab pos="647700" algn="l"/>
                <a:tab pos="4673600" algn="l"/>
                <a:tab pos="4749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相连，聚集了种类繁多的食品店、健身房、</a:t>
            </a:r>
          </a:p>
          <a:p>
            <a:pPr>
              <a:lnSpc>
                <a:spcPts val="1700"/>
              </a:lnSpc>
              <a:tabLst>
                <a:tab pos="647700" algn="l"/>
                <a:tab pos="4673600" algn="l"/>
                <a:tab pos="4749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体育休闲服装店，以及时装店和日用品店。</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647700" algn="l"/>
                <a:tab pos="4673600" algn="l"/>
                <a:tab pos="4749800" algn="l"/>
              </a:tabLst>
            </a:pPr>
            <a:r>
              <a:rPr lang="en-US" altLang="zh-CN" dirty="0"/>
              <a:t>		</a:t>
            </a:r>
            <a:r>
              <a:rPr lang="en-US" altLang="zh-CN" sz="1200" dirty="0">
                <a:solidFill>
                  <a:srgbClr val="FF7C80"/>
                </a:solidFill>
                <a:latin typeface="Wingdings" panose="05000000000000000000" pitchFamily="18" charset="0"/>
                <a:cs typeface="Wingdings" panose="05000000000000000000" pitchFamily="18" charset="0"/>
              </a:rPr>
              <a:t></a:t>
            </a:r>
            <a:r>
              <a:rPr lang="en-US" altLang="zh-CN" sz="1200" b="1" dirty="0">
                <a:solidFill>
                  <a:srgbClr val="FF7C80"/>
                </a:solidFill>
                <a:latin typeface="微软雅黑" panose="020B0503020204020204" pitchFamily="18" charset="-122"/>
                <a:cs typeface="微软雅黑" panose="020B0503020204020204" pitchFamily="18" charset="-122"/>
              </a:rPr>
              <a:t>粉红色区域</a:t>
            </a:r>
            <a:r>
              <a:rPr lang="en-US" altLang="zh-CN" sz="1200" dirty="0">
                <a:solidFill>
                  <a:srgbClr val="000000"/>
                </a:solidFill>
                <a:latin typeface="微软雅黑" panose="020B0503020204020204" pitchFamily="18" charset="-122"/>
                <a:cs typeface="微软雅黑" panose="020B0503020204020204" pitchFamily="18" charset="-122"/>
              </a:rPr>
              <a:t>（West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Walk西侧步行区）：</a:t>
            </a:r>
          </a:p>
          <a:p>
            <a:pPr>
              <a:lnSpc>
                <a:spcPts val="1700"/>
              </a:lnSpc>
              <a:tabLst>
                <a:tab pos="647700" algn="l"/>
                <a:tab pos="4673600" algn="l"/>
                <a:tab pos="4749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由办公楼旁商业设施及办公楼底部（4层）</a:t>
            </a:r>
          </a:p>
          <a:p>
            <a:pPr>
              <a:lnSpc>
                <a:spcPts val="1700"/>
              </a:lnSpc>
              <a:tabLst>
                <a:tab pos="647700" algn="l"/>
                <a:tab pos="4673600" algn="l"/>
                <a:tab pos="4749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形成的区域，以服饰精品店、特色商品、餐</a:t>
            </a:r>
          </a:p>
          <a:p>
            <a:pPr>
              <a:lnSpc>
                <a:spcPts val="1700"/>
              </a:lnSpc>
              <a:tabLst>
                <a:tab pos="647700" algn="l"/>
                <a:tab pos="4673600" algn="l"/>
                <a:tab pos="4749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厅、银行及其他生活服务设施为主；</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647700" algn="l"/>
                <a:tab pos="4673600" algn="l"/>
                <a:tab pos="4749800" algn="l"/>
              </a:tabLst>
            </a:pPr>
            <a:r>
              <a:rPr lang="en-US" altLang="zh-CN" dirty="0"/>
              <a:t>		</a:t>
            </a:r>
            <a:r>
              <a:rPr lang="en-US" altLang="zh-CN" sz="1200" dirty="0">
                <a:solidFill>
                  <a:srgbClr val="0066CC"/>
                </a:solidFill>
                <a:latin typeface="Wingdings" panose="05000000000000000000" pitchFamily="18" charset="0"/>
                <a:cs typeface="Wingdings" panose="05000000000000000000" pitchFamily="18" charset="0"/>
              </a:rPr>
              <a:t></a:t>
            </a:r>
            <a:r>
              <a:rPr lang="en-US" altLang="zh-CN" sz="1200" b="1" dirty="0">
                <a:solidFill>
                  <a:srgbClr val="0066CC"/>
                </a:solidFill>
                <a:latin typeface="微软雅黑" panose="020B0503020204020204" pitchFamily="18" charset="-122"/>
                <a:cs typeface="微软雅黑" panose="020B0503020204020204" pitchFamily="18" charset="-122"/>
              </a:rPr>
              <a:t>蓝色区域</a:t>
            </a:r>
            <a:r>
              <a:rPr lang="en-US" altLang="zh-CN" sz="1200" dirty="0">
                <a:solidFill>
                  <a:srgbClr val="000000"/>
                </a:solidFill>
                <a:latin typeface="微软雅黑" panose="020B0503020204020204" pitchFamily="18" charset="-122"/>
                <a:cs typeface="微软雅黑" panose="020B0503020204020204" pitchFamily="18" charset="-122"/>
              </a:rPr>
              <a:t>（Hill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side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庭园侧步行区）：与花</a:t>
            </a:r>
          </a:p>
          <a:p>
            <a:pPr>
              <a:lnSpc>
                <a:spcPts val="1700"/>
              </a:lnSpc>
              <a:tabLst>
                <a:tab pos="647700" algn="l"/>
                <a:tab pos="4673600" algn="l"/>
                <a:tab pos="4749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园、电影院、露天表演场连成一体，主要提供</a:t>
            </a:r>
          </a:p>
          <a:p>
            <a:pPr>
              <a:lnSpc>
                <a:spcPts val="1700"/>
              </a:lnSpc>
              <a:tabLst>
                <a:tab pos="647700" algn="l"/>
                <a:tab pos="4673600" algn="l"/>
                <a:tab pos="4749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时装、各国风味餐饮、家庭购物和休闲场所。</a:t>
            </a:r>
          </a:p>
          <a:p>
            <a:pPr>
              <a:lnSpc>
                <a:spcPts val="1600"/>
              </a:lnSpc>
              <a:tabLst>
                <a:tab pos="647700" algn="l"/>
                <a:tab pos="4673600" algn="l"/>
                <a:tab pos="4749800" algn="l"/>
              </a:tabLst>
            </a:pPr>
            <a:r>
              <a:rPr lang="en-US" altLang="zh-CN" dirty="0"/>
              <a:t>	</a:t>
            </a:r>
            <a:r>
              <a:rPr lang="en-US" altLang="zh-CN" sz="1200" dirty="0">
                <a:solidFill>
                  <a:srgbClr val="006666"/>
                </a:solidFill>
                <a:latin typeface="Wingdings" panose="05000000000000000000" pitchFamily="18" charset="0"/>
                <a:cs typeface="Wingdings" panose="05000000000000000000" pitchFamily="18" charset="0"/>
              </a:rPr>
              <a:t></a:t>
            </a:r>
            <a:r>
              <a:rPr lang="en-US" altLang="zh-CN" sz="1200" b="1" dirty="0">
                <a:solidFill>
                  <a:srgbClr val="006666"/>
                </a:solidFill>
                <a:latin typeface="微软雅黑" panose="020B0503020204020204" pitchFamily="18" charset="-122"/>
                <a:cs typeface="微软雅黑" panose="020B0503020204020204" pitchFamily="18" charset="-122"/>
              </a:rPr>
              <a:t>绿色区域</a:t>
            </a:r>
            <a:r>
              <a:rPr lang="en-US" altLang="zh-CN" sz="1200" dirty="0">
                <a:solidFill>
                  <a:srgbClr val="000000"/>
                </a:solidFill>
                <a:latin typeface="微软雅黑" panose="020B0503020204020204" pitchFamily="18" charset="-122"/>
                <a:cs typeface="微软雅黑" panose="020B0503020204020204" pitchFamily="18" charset="-122"/>
              </a:rPr>
              <a:t>（Keyakizaka</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榉树坂大道）：由商业设施及</a:t>
            </a:r>
          </a:p>
          <a:p>
            <a:pPr>
              <a:lnSpc>
                <a:spcPts val="1700"/>
              </a:lnSpc>
              <a:tabLst>
                <a:tab pos="647700" algn="l"/>
                <a:tab pos="4673600" algn="l"/>
                <a:tab pos="4749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公寓底层形成的区域，以奢侈品牌、餐厅及咖啡店为主。</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647700" algn="l"/>
                <a:tab pos="4673600" algn="l"/>
                <a:tab pos="47498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177</a:t>
            </a:r>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462528" y="2071116"/>
            <a:ext cx="2715767" cy="2708148"/>
          </a:xfrm>
          <a:custGeom>
            <a:avLst/>
            <a:gdLst>
              <a:gd name="connsiteX0" fmla="*/ 296163 w 2715767"/>
              <a:gd name="connsiteY0" fmla="*/ 693547 h 2708148"/>
              <a:gd name="connsiteX1" fmla="*/ 1634870 w 2715767"/>
              <a:gd name="connsiteY1" fmla="*/ 9905 h 2708148"/>
              <a:gd name="connsiteX2" fmla="*/ 1727200 w 2715767"/>
              <a:gd name="connsiteY2" fmla="*/ 203961 h 2708148"/>
              <a:gd name="connsiteX3" fmla="*/ 1459483 w 2715767"/>
              <a:gd name="connsiteY3" fmla="*/ 314705 h 2708148"/>
              <a:gd name="connsiteX4" fmla="*/ 1616455 w 2715767"/>
              <a:gd name="connsiteY4" fmla="*/ 628904 h 2708148"/>
              <a:gd name="connsiteX5" fmla="*/ 1440941 w 2715767"/>
              <a:gd name="connsiteY5" fmla="*/ 822832 h 2708148"/>
              <a:gd name="connsiteX6" fmla="*/ 1690242 w 2715767"/>
              <a:gd name="connsiteY6" fmla="*/ 942975 h 2708148"/>
              <a:gd name="connsiteX7" fmla="*/ 2031872 w 2715767"/>
              <a:gd name="connsiteY7" fmla="*/ 1100073 h 2708148"/>
              <a:gd name="connsiteX8" fmla="*/ 2327275 w 2715767"/>
              <a:gd name="connsiteY8" fmla="*/ 1330960 h 2708148"/>
              <a:gd name="connsiteX9" fmla="*/ 2502788 w 2715767"/>
              <a:gd name="connsiteY9" fmla="*/ 1691258 h 2708148"/>
              <a:gd name="connsiteX10" fmla="*/ 2604261 w 2715767"/>
              <a:gd name="connsiteY10" fmla="*/ 2088514 h 2708148"/>
              <a:gd name="connsiteX11" fmla="*/ 2705861 w 2715767"/>
              <a:gd name="connsiteY11" fmla="*/ 2439543 h 2708148"/>
              <a:gd name="connsiteX12" fmla="*/ 896238 w 2715767"/>
              <a:gd name="connsiteY12" fmla="*/ 2698242 h 2708148"/>
              <a:gd name="connsiteX13" fmla="*/ 554608 w 2715767"/>
              <a:gd name="connsiteY13" fmla="*/ 2485770 h 2708148"/>
              <a:gd name="connsiteX14" fmla="*/ 9905 w 2715767"/>
              <a:gd name="connsiteY14" fmla="*/ 2208656 h 2708148"/>
              <a:gd name="connsiteX15" fmla="*/ 296163 w 2715767"/>
              <a:gd name="connsiteY15" fmla="*/ 693547 h 27081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2715767" h="2708148">
                <a:moveTo>
                  <a:pt x="296163" y="693547"/>
                </a:moveTo>
                <a:lnTo>
                  <a:pt x="1634870" y="9905"/>
                </a:lnTo>
                <a:lnTo>
                  <a:pt x="1727200" y="203961"/>
                </a:lnTo>
                <a:lnTo>
                  <a:pt x="1459483" y="314705"/>
                </a:lnTo>
                <a:lnTo>
                  <a:pt x="1616455" y="628904"/>
                </a:lnTo>
                <a:lnTo>
                  <a:pt x="1440941" y="822832"/>
                </a:lnTo>
                <a:lnTo>
                  <a:pt x="1690242" y="942975"/>
                </a:lnTo>
                <a:lnTo>
                  <a:pt x="2031872" y="1100073"/>
                </a:lnTo>
                <a:lnTo>
                  <a:pt x="2327275" y="1330960"/>
                </a:lnTo>
                <a:lnTo>
                  <a:pt x="2502788" y="1691258"/>
                </a:lnTo>
                <a:lnTo>
                  <a:pt x="2604261" y="2088514"/>
                </a:lnTo>
                <a:lnTo>
                  <a:pt x="2705861" y="2439543"/>
                </a:lnTo>
                <a:lnTo>
                  <a:pt x="896238" y="2698242"/>
                </a:lnTo>
                <a:lnTo>
                  <a:pt x="554608" y="2485770"/>
                </a:lnTo>
                <a:lnTo>
                  <a:pt x="9905" y="2208656"/>
                </a:lnTo>
                <a:lnTo>
                  <a:pt x="296163" y="693547"/>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793738" y="4562602"/>
            <a:ext cx="2109723" cy="1657095"/>
          </a:xfrm>
          <a:custGeom>
            <a:avLst/>
            <a:gdLst>
              <a:gd name="connsiteX0" fmla="*/ 6350 w 2109723"/>
              <a:gd name="connsiteY0" fmla="*/ 1650745 h 1657095"/>
              <a:gd name="connsiteX1" fmla="*/ 2103373 w 2109723"/>
              <a:gd name="connsiteY1" fmla="*/ 1650745 h 1657095"/>
              <a:gd name="connsiteX2" fmla="*/ 2103373 w 2109723"/>
              <a:gd name="connsiteY2" fmla="*/ 6350 h 1657095"/>
              <a:gd name="connsiteX3" fmla="*/ 6350 w 2109723"/>
              <a:gd name="connsiteY3" fmla="*/ 6350 h 1657095"/>
              <a:gd name="connsiteX4" fmla="*/ 6350 w 2109723"/>
              <a:gd name="connsiteY4" fmla="*/ 1650745 h 16570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09723" h="1657095">
                <a:moveTo>
                  <a:pt x="6350" y="1650745"/>
                </a:moveTo>
                <a:lnTo>
                  <a:pt x="2103373" y="1650745"/>
                </a:lnTo>
                <a:lnTo>
                  <a:pt x="2103373" y="6350"/>
                </a:lnTo>
                <a:lnTo>
                  <a:pt x="6350" y="6350"/>
                </a:lnTo>
                <a:lnTo>
                  <a:pt x="6350" y="165074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526535" y="3887723"/>
            <a:ext cx="2525267" cy="335280"/>
          </a:xfrm>
          <a:custGeom>
            <a:avLst/>
            <a:gdLst>
              <a:gd name="connsiteX0" fmla="*/ 28955 w 2525267"/>
              <a:gd name="connsiteY0" fmla="*/ 28955 h 335280"/>
              <a:gd name="connsiteX1" fmla="*/ 454025 w 2525267"/>
              <a:gd name="connsiteY1" fmla="*/ 195326 h 335280"/>
              <a:gd name="connsiteX2" fmla="*/ 897635 w 2525267"/>
              <a:gd name="connsiteY2" fmla="*/ 278638 h 335280"/>
              <a:gd name="connsiteX3" fmla="*/ 1285748 w 2525267"/>
              <a:gd name="connsiteY3" fmla="*/ 297053 h 335280"/>
              <a:gd name="connsiteX4" fmla="*/ 2015744 w 2525267"/>
              <a:gd name="connsiteY4" fmla="*/ 306323 h 335280"/>
              <a:gd name="connsiteX5" fmla="*/ 2496311 w 2525267"/>
              <a:gd name="connsiteY5" fmla="*/ 167640 h 3352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2525267" h="335280">
                <a:moveTo>
                  <a:pt x="28955" y="28955"/>
                </a:moveTo>
                <a:lnTo>
                  <a:pt x="454025" y="195326"/>
                </a:lnTo>
                <a:lnTo>
                  <a:pt x="897635" y="278638"/>
                </a:lnTo>
                <a:lnTo>
                  <a:pt x="1285748" y="297053"/>
                </a:lnTo>
                <a:lnTo>
                  <a:pt x="2015744" y="306323"/>
                </a:lnTo>
                <a:lnTo>
                  <a:pt x="2496311" y="167640"/>
                </a:lnTo>
              </a:path>
            </a:pathLst>
          </a:custGeom>
          <a:ln w="635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2336292" y="1245108"/>
            <a:ext cx="3806951" cy="2061971"/>
          </a:xfrm>
          <a:custGeom>
            <a:avLst/>
            <a:gdLst>
              <a:gd name="connsiteX0" fmla="*/ 38100 w 3806951"/>
              <a:gd name="connsiteY0" fmla="*/ 2023871 h 2061971"/>
              <a:gd name="connsiteX1" fmla="*/ 1312417 w 3806951"/>
              <a:gd name="connsiteY1" fmla="*/ 1488186 h 2061971"/>
              <a:gd name="connsiteX2" fmla="*/ 2337561 w 3806951"/>
              <a:gd name="connsiteY2" fmla="*/ 869315 h 2061971"/>
              <a:gd name="connsiteX3" fmla="*/ 3768851 w 3806951"/>
              <a:gd name="connsiteY3" fmla="*/ 38100 h 2061971"/>
            </a:gdLst>
            <a:ahLst/>
            <a:cxnLst>
              <a:cxn ang="0">
                <a:pos x="connsiteX0" y="connsiteY0"/>
              </a:cxn>
              <a:cxn ang="1">
                <a:pos x="connsiteX1" y="connsiteY1"/>
              </a:cxn>
              <a:cxn ang="2">
                <a:pos x="connsiteX2" y="connsiteY2"/>
              </a:cxn>
              <a:cxn ang="3">
                <a:pos x="connsiteX3" y="connsiteY3"/>
              </a:cxn>
            </a:cxnLst>
            <a:rect l="l" t="t" r="r" b="b"/>
            <a:pathLst>
              <a:path w="3806951" h="2061971">
                <a:moveTo>
                  <a:pt x="38100" y="2023871"/>
                </a:moveTo>
                <a:lnTo>
                  <a:pt x="1312417" y="1488186"/>
                </a:lnTo>
                <a:lnTo>
                  <a:pt x="2337561" y="869315"/>
                </a:lnTo>
                <a:lnTo>
                  <a:pt x="3768851" y="38100"/>
                </a:lnTo>
              </a:path>
            </a:pathLst>
          </a:custGeom>
          <a:ln w="762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3096767" y="2692908"/>
            <a:ext cx="649223" cy="2709671"/>
          </a:xfrm>
          <a:custGeom>
            <a:avLst/>
            <a:gdLst>
              <a:gd name="connsiteX0" fmla="*/ 620267 w 649223"/>
              <a:gd name="connsiteY0" fmla="*/ 28955 h 2709671"/>
              <a:gd name="connsiteX1" fmla="*/ 343027 w 649223"/>
              <a:gd name="connsiteY1" fmla="*/ 1562734 h 2709671"/>
              <a:gd name="connsiteX2" fmla="*/ 28955 w 649223"/>
              <a:gd name="connsiteY2" fmla="*/ 2680715 h 2709671"/>
            </a:gdLst>
            <a:ahLst/>
            <a:cxnLst>
              <a:cxn ang="0">
                <a:pos x="connsiteX0" y="connsiteY0"/>
              </a:cxn>
              <a:cxn ang="1">
                <a:pos x="connsiteX1" y="connsiteY1"/>
              </a:cxn>
              <a:cxn ang="2">
                <a:pos x="connsiteX2" y="connsiteY2"/>
              </a:cxn>
            </a:cxnLst>
            <a:rect l="l" t="t" r="r" b="b"/>
            <a:pathLst>
              <a:path w="649223" h="2709671">
                <a:moveTo>
                  <a:pt x="620267" y="28955"/>
                </a:moveTo>
                <a:lnTo>
                  <a:pt x="343027" y="1562734"/>
                </a:lnTo>
                <a:lnTo>
                  <a:pt x="28955" y="2680715"/>
                </a:lnTo>
              </a:path>
            </a:pathLst>
          </a:custGeom>
          <a:ln w="635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974335" y="2859023"/>
            <a:ext cx="1635251" cy="2494788"/>
          </a:xfrm>
          <a:custGeom>
            <a:avLst/>
            <a:gdLst>
              <a:gd name="connsiteX0" fmla="*/ 14478 w 1635251"/>
              <a:gd name="connsiteY0" fmla="*/ 14477 h 2494788"/>
              <a:gd name="connsiteX1" fmla="*/ 14478 w 1635251"/>
              <a:gd name="connsiteY1" fmla="*/ 14477 h 2494788"/>
              <a:gd name="connsiteX2" fmla="*/ 503809 w 1635251"/>
              <a:gd name="connsiteY2" fmla="*/ 273050 h 2494788"/>
              <a:gd name="connsiteX3" fmla="*/ 752983 w 1635251"/>
              <a:gd name="connsiteY3" fmla="*/ 402335 h 2494788"/>
              <a:gd name="connsiteX4" fmla="*/ 937641 w 1635251"/>
              <a:gd name="connsiteY4" fmla="*/ 623951 h 2494788"/>
              <a:gd name="connsiteX5" fmla="*/ 1242314 w 1635251"/>
              <a:gd name="connsiteY5" fmla="*/ 1658366 h 2494788"/>
              <a:gd name="connsiteX6" fmla="*/ 1390015 w 1635251"/>
              <a:gd name="connsiteY6" fmla="*/ 2277110 h 2494788"/>
              <a:gd name="connsiteX7" fmla="*/ 1620773 w 1635251"/>
              <a:gd name="connsiteY7" fmla="*/ 2480310 h 24947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635251" h="2494788">
                <a:moveTo>
                  <a:pt x="14478" y="14477"/>
                </a:moveTo>
                <a:lnTo>
                  <a:pt x="14478" y="14477"/>
                </a:lnTo>
                <a:lnTo>
                  <a:pt x="503809" y="273050"/>
                </a:lnTo>
                <a:lnTo>
                  <a:pt x="752983" y="402335"/>
                </a:lnTo>
                <a:lnTo>
                  <a:pt x="937641" y="623951"/>
                </a:lnTo>
                <a:lnTo>
                  <a:pt x="1242314" y="1658366"/>
                </a:lnTo>
                <a:lnTo>
                  <a:pt x="1390015" y="2277110"/>
                </a:lnTo>
                <a:lnTo>
                  <a:pt x="1620773" y="2480310"/>
                </a:lnTo>
              </a:path>
            </a:pathLst>
          </a:custGeom>
          <a:ln w="254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5193538" y="2895473"/>
            <a:ext cx="90678" cy="106044"/>
          </a:xfrm>
          <a:custGeom>
            <a:avLst/>
            <a:gdLst>
              <a:gd name="connsiteX0" fmla="*/ 6603 w 90678"/>
              <a:gd name="connsiteY0" fmla="*/ 71627 h 106044"/>
              <a:gd name="connsiteX1" fmla="*/ 24129 w 90678"/>
              <a:gd name="connsiteY1" fmla="*/ 90931 h 106044"/>
              <a:gd name="connsiteX2" fmla="*/ 41909 w 90678"/>
              <a:gd name="connsiteY2" fmla="*/ 94614 h 106044"/>
              <a:gd name="connsiteX3" fmla="*/ 54483 w 90678"/>
              <a:gd name="connsiteY3" fmla="*/ 85089 h 106044"/>
              <a:gd name="connsiteX4" fmla="*/ 38861 w 90678"/>
              <a:gd name="connsiteY4" fmla="*/ 53466 h 106044"/>
              <a:gd name="connsiteX5" fmla="*/ 31241 w 90678"/>
              <a:gd name="connsiteY5" fmla="*/ 49275 h 106044"/>
              <a:gd name="connsiteX6" fmla="*/ 36576 w 90678"/>
              <a:gd name="connsiteY6" fmla="*/ 39497 h 106044"/>
              <a:gd name="connsiteX7" fmla="*/ 43941 w 90678"/>
              <a:gd name="connsiteY7" fmla="*/ 43560 h 106044"/>
              <a:gd name="connsiteX8" fmla="*/ 75438 w 90678"/>
              <a:gd name="connsiteY8" fmla="*/ 39369 h 106044"/>
              <a:gd name="connsiteX9" fmla="*/ 66675 w 90678"/>
              <a:gd name="connsiteY9" fmla="*/ 14604 h 106044"/>
              <a:gd name="connsiteX10" fmla="*/ 44703 w 90678"/>
              <a:gd name="connsiteY10" fmla="*/ 11048 h 106044"/>
              <a:gd name="connsiteX11" fmla="*/ 50800 w 90678"/>
              <a:gd name="connsiteY11" fmla="*/ 0 h 106044"/>
              <a:gd name="connsiteX12" fmla="*/ 74929 w 90678"/>
              <a:gd name="connsiteY12" fmla="*/ 6476 h 106044"/>
              <a:gd name="connsiteX13" fmla="*/ 90677 w 90678"/>
              <a:gd name="connsiteY13" fmla="*/ 23113 h 106044"/>
              <a:gd name="connsiteX14" fmla="*/ 89027 w 90678"/>
              <a:gd name="connsiteY14" fmla="*/ 43179 h 106044"/>
              <a:gd name="connsiteX15" fmla="*/ 57403 w 90678"/>
              <a:gd name="connsiteY15" fmla="*/ 56387 h 106044"/>
              <a:gd name="connsiteX16" fmla="*/ 57277 w 90678"/>
              <a:gd name="connsiteY16" fmla="*/ 56641 h 106044"/>
              <a:gd name="connsiteX17" fmla="*/ 69341 w 90678"/>
              <a:gd name="connsiteY17" fmla="*/ 72516 h 106044"/>
              <a:gd name="connsiteX18" fmla="*/ 66928 w 90678"/>
              <a:gd name="connsiteY18" fmla="*/ 90804 h 106044"/>
              <a:gd name="connsiteX19" fmla="*/ 46735 w 90678"/>
              <a:gd name="connsiteY19" fmla="*/ 106044 h 106044"/>
              <a:gd name="connsiteX20" fmla="*/ 18541 w 90678"/>
              <a:gd name="connsiteY20" fmla="*/ 100456 h 106044"/>
              <a:gd name="connsiteX21" fmla="*/ 0 w 90678"/>
              <a:gd name="connsiteY21" fmla="*/ 83819 h 106044"/>
              <a:gd name="connsiteX22" fmla="*/ 6603 w 90678"/>
              <a:gd name="connsiteY22" fmla="*/ 71627 h 1060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Lst>
            <a:rect l="l" t="t" r="r" b="b"/>
            <a:pathLst>
              <a:path w="90678" h="106044">
                <a:moveTo>
                  <a:pt x="6603" y="71627"/>
                </a:moveTo>
                <a:cubicBezTo>
                  <a:pt x="10286" y="80136"/>
                  <a:pt x="16128" y="86486"/>
                  <a:pt x="24129" y="90931"/>
                </a:cubicBezTo>
                <a:cubicBezTo>
                  <a:pt x="30479" y="94487"/>
                  <a:pt x="36448" y="95630"/>
                  <a:pt x="41909" y="94614"/>
                </a:cubicBezTo>
                <a:cubicBezTo>
                  <a:pt x="47371" y="93472"/>
                  <a:pt x="51561" y="90297"/>
                  <a:pt x="54483" y="85089"/>
                </a:cubicBezTo>
                <a:cubicBezTo>
                  <a:pt x="60959" y="73278"/>
                  <a:pt x="55752" y="62737"/>
                  <a:pt x="38861" y="53466"/>
                </a:cubicBezTo>
                <a:lnTo>
                  <a:pt x="31241" y="49275"/>
                </a:lnTo>
                <a:lnTo>
                  <a:pt x="36576" y="39497"/>
                </a:lnTo>
                <a:lnTo>
                  <a:pt x="43941" y="43560"/>
                </a:lnTo>
                <a:cubicBezTo>
                  <a:pt x="58801" y="51816"/>
                  <a:pt x="69341" y="50419"/>
                  <a:pt x="75438" y="39369"/>
                </a:cubicBezTo>
                <a:cubicBezTo>
                  <a:pt x="81026" y="29209"/>
                  <a:pt x="78104" y="20954"/>
                  <a:pt x="66675" y="14604"/>
                </a:cubicBezTo>
                <a:cubicBezTo>
                  <a:pt x="60197" y="11048"/>
                  <a:pt x="52832" y="9905"/>
                  <a:pt x="44703" y="11048"/>
                </a:cubicBezTo>
                <a:lnTo>
                  <a:pt x="50800" y="0"/>
                </a:lnTo>
                <a:cubicBezTo>
                  <a:pt x="58801" y="-127"/>
                  <a:pt x="66802" y="2031"/>
                  <a:pt x="74929" y="6476"/>
                </a:cubicBezTo>
                <a:cubicBezTo>
                  <a:pt x="82930" y="10794"/>
                  <a:pt x="88138" y="16382"/>
                  <a:pt x="90677" y="23113"/>
                </a:cubicBezTo>
                <a:cubicBezTo>
                  <a:pt x="93090" y="29972"/>
                  <a:pt x="92583" y="36575"/>
                  <a:pt x="89027" y="43179"/>
                </a:cubicBezTo>
                <a:cubicBezTo>
                  <a:pt x="82296" y="55372"/>
                  <a:pt x="71754" y="59816"/>
                  <a:pt x="57403" y="56387"/>
                </a:cubicBezTo>
                <a:lnTo>
                  <a:pt x="57277" y="56641"/>
                </a:lnTo>
                <a:cubicBezTo>
                  <a:pt x="63627" y="61086"/>
                  <a:pt x="67690" y="66420"/>
                  <a:pt x="69341" y="72516"/>
                </a:cubicBezTo>
                <a:cubicBezTo>
                  <a:pt x="70992" y="78739"/>
                  <a:pt x="70230" y="84835"/>
                  <a:pt x="66928" y="90804"/>
                </a:cubicBezTo>
                <a:cubicBezTo>
                  <a:pt x="62357" y="99186"/>
                  <a:pt x="55626" y="104266"/>
                  <a:pt x="46735" y="106044"/>
                </a:cubicBezTo>
                <a:cubicBezTo>
                  <a:pt x="37972" y="107822"/>
                  <a:pt x="28575" y="106044"/>
                  <a:pt x="18541" y="100456"/>
                </a:cubicBezTo>
                <a:cubicBezTo>
                  <a:pt x="9778" y="95630"/>
                  <a:pt x="3555" y="90042"/>
                  <a:pt x="0" y="83819"/>
                </a:cubicBezTo>
                <a:lnTo>
                  <a:pt x="6603" y="716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899160" y="1412747"/>
            <a:ext cx="2377439" cy="978408"/>
          </a:xfrm>
          <a:custGeom>
            <a:avLst/>
            <a:gdLst>
              <a:gd name="connsiteX0" fmla="*/ 0 w 2377439"/>
              <a:gd name="connsiteY0" fmla="*/ 978408 h 978408"/>
              <a:gd name="connsiteX1" fmla="*/ 2377439 w 2377439"/>
              <a:gd name="connsiteY1" fmla="*/ 978408 h 978408"/>
              <a:gd name="connsiteX2" fmla="*/ 2377439 w 2377439"/>
              <a:gd name="connsiteY2" fmla="*/ 0 h 978408"/>
              <a:gd name="connsiteX3" fmla="*/ 0 w 2377439"/>
              <a:gd name="connsiteY3" fmla="*/ 0 h 978408"/>
              <a:gd name="connsiteX4" fmla="*/ 0 w 2377439"/>
              <a:gd name="connsiteY4" fmla="*/ 978408 h 9784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77439" h="978408">
                <a:moveTo>
                  <a:pt x="0" y="978408"/>
                </a:moveTo>
                <a:lnTo>
                  <a:pt x="2377439" y="978408"/>
                </a:lnTo>
                <a:lnTo>
                  <a:pt x="2377439" y="0"/>
                </a:lnTo>
                <a:lnTo>
                  <a:pt x="0" y="0"/>
                </a:lnTo>
                <a:lnTo>
                  <a:pt x="0" y="97840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6606285" y="1205230"/>
            <a:ext cx="2297176" cy="1593087"/>
          </a:xfrm>
          <a:custGeom>
            <a:avLst/>
            <a:gdLst>
              <a:gd name="connsiteX0" fmla="*/ 6350 w 2297176"/>
              <a:gd name="connsiteY0" fmla="*/ 1586737 h 1593087"/>
              <a:gd name="connsiteX1" fmla="*/ 2290826 w 2297176"/>
              <a:gd name="connsiteY1" fmla="*/ 1586737 h 1593087"/>
              <a:gd name="connsiteX2" fmla="*/ 2290826 w 2297176"/>
              <a:gd name="connsiteY2" fmla="*/ 6350 h 1593087"/>
              <a:gd name="connsiteX3" fmla="*/ 6350 w 2297176"/>
              <a:gd name="connsiteY3" fmla="*/ 6350 h 1593087"/>
              <a:gd name="connsiteX4" fmla="*/ 6350 w 2297176"/>
              <a:gd name="connsiteY4" fmla="*/ 1586737 h 159308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97176" h="1593087">
                <a:moveTo>
                  <a:pt x="6350" y="1586737"/>
                </a:moveTo>
                <a:lnTo>
                  <a:pt x="2290826" y="1586737"/>
                </a:lnTo>
                <a:lnTo>
                  <a:pt x="2290826" y="6350"/>
                </a:lnTo>
                <a:lnTo>
                  <a:pt x="6350" y="6350"/>
                </a:lnTo>
                <a:lnTo>
                  <a:pt x="6350" y="158673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364479" y="1670304"/>
            <a:ext cx="976884" cy="246888"/>
          </a:xfrm>
          <a:custGeom>
            <a:avLst/>
            <a:gdLst>
              <a:gd name="connsiteX0" fmla="*/ 0 w 976884"/>
              <a:gd name="connsiteY0" fmla="*/ 246888 h 246888"/>
              <a:gd name="connsiteX1" fmla="*/ 976884 w 976884"/>
              <a:gd name="connsiteY1" fmla="*/ 246888 h 246888"/>
              <a:gd name="connsiteX2" fmla="*/ 976884 w 976884"/>
              <a:gd name="connsiteY2" fmla="*/ 0 h 246888"/>
              <a:gd name="connsiteX3" fmla="*/ 0 w 976884"/>
              <a:gd name="connsiteY3" fmla="*/ 0 h 246888"/>
              <a:gd name="connsiteX4" fmla="*/ 0 w 976884"/>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6884" h="246888">
                <a:moveTo>
                  <a:pt x="0" y="246888"/>
                </a:moveTo>
                <a:lnTo>
                  <a:pt x="976884" y="246888"/>
                </a:lnTo>
                <a:lnTo>
                  <a:pt x="976884"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1206500"/>
            <a:ext cx="7899400" cy="5016500"/>
          </a:xfrm>
          <a:prstGeom prst="rect">
            <a:avLst/>
          </a:prstGeom>
          <a:noFill/>
        </p:spPr>
      </p:pic>
      <p:sp>
        <p:nvSpPr>
          <p:cNvPr id="17" name="TextBox 1"/>
          <p:cNvSpPr txBox="1"/>
          <p:nvPr/>
        </p:nvSpPr>
        <p:spPr>
          <a:xfrm>
            <a:off x="4445000" y="4064000"/>
            <a:ext cx="698500" cy="177800"/>
          </a:xfrm>
          <a:prstGeom prst="rect">
            <a:avLst/>
          </a:prstGeom>
          <a:noFill/>
        </p:spPr>
        <p:txBody>
          <a:bodyPr wrap="none" lIns="0" tIns="0" rIns="0" rtlCol="0">
            <a:spAutoFit/>
          </a:bodyPr>
          <a:lstStyle/>
          <a:p>
            <a:pPr>
              <a:lnSpc>
                <a:spcPts val="1400"/>
              </a:lnSpc>
            </a:pPr>
            <a:r>
              <a:rPr lang="en-US" altLang="zh-CN" sz="1105" dirty="0">
                <a:solidFill>
                  <a:srgbClr val="FFFFFF"/>
                </a:solidFill>
                <a:latin typeface="微软雅黑" panose="020B0503020204020204" pitchFamily="18" charset="-122"/>
                <a:cs typeface="微软雅黑" panose="020B0503020204020204" pitchFamily="18" charset="-122"/>
              </a:rPr>
              <a:t>榉树坂大道</a:t>
            </a:r>
          </a:p>
        </p:txBody>
      </p:sp>
      <p:sp>
        <p:nvSpPr>
          <p:cNvPr id="18" name="TextBox 1"/>
          <p:cNvSpPr txBox="1"/>
          <p:nvPr/>
        </p:nvSpPr>
        <p:spPr>
          <a:xfrm>
            <a:off x="6959600" y="5905500"/>
            <a:ext cx="698500" cy="177800"/>
          </a:xfrm>
          <a:prstGeom prst="rect">
            <a:avLst/>
          </a:prstGeom>
          <a:noFill/>
        </p:spPr>
        <p:txBody>
          <a:bodyPr wrap="none" lIns="0" tIns="0" rIns="0" rtlCol="0">
            <a:spAutoFit/>
          </a:bodyPr>
          <a:lstStyle/>
          <a:p>
            <a:pPr>
              <a:lnSpc>
                <a:spcPts val="1400"/>
              </a:lnSpc>
            </a:pPr>
            <a:r>
              <a:rPr lang="en-US" altLang="zh-CN" sz="1105" dirty="0">
                <a:solidFill>
                  <a:srgbClr val="FFFFFF"/>
                </a:solidFill>
                <a:latin typeface="微软雅黑" panose="020B0503020204020204" pitchFamily="18" charset="-122"/>
                <a:cs typeface="微软雅黑" panose="020B0503020204020204" pitchFamily="18" charset="-122"/>
              </a:rPr>
              <a:t>榉树坂大道</a:t>
            </a:r>
          </a:p>
        </p:txBody>
      </p:sp>
      <p:sp>
        <p:nvSpPr>
          <p:cNvPr id="19" name="TextBox 1"/>
          <p:cNvSpPr txBox="1"/>
          <p:nvPr/>
        </p:nvSpPr>
        <p:spPr>
          <a:xfrm>
            <a:off x="990600" y="1676400"/>
            <a:ext cx="2133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且六本木大道是东京的主干道，</a:t>
            </a:r>
          </a:p>
        </p:txBody>
      </p:sp>
      <p:sp>
        <p:nvSpPr>
          <p:cNvPr id="20" name="TextBox 1"/>
          <p:cNvSpPr txBox="1"/>
          <p:nvPr/>
        </p:nvSpPr>
        <p:spPr>
          <a:xfrm>
            <a:off x="990600" y="1917700"/>
            <a:ext cx="6413500" cy="812800"/>
          </a:xfrm>
          <a:prstGeom prst="rect">
            <a:avLst/>
          </a:prstGeom>
          <a:noFill/>
        </p:spPr>
        <p:txBody>
          <a:bodyPr wrap="none" lIns="0" tIns="0" rIns="0" rtlCol="0">
            <a:spAutoFit/>
          </a:bodyPr>
          <a:lstStyle/>
          <a:p>
            <a:pPr>
              <a:lnSpc>
                <a:spcPts val="1500"/>
              </a:lnSpc>
              <a:tabLst>
                <a:tab pos="5715000" algn="l"/>
              </a:tabLst>
            </a:pPr>
            <a:r>
              <a:rPr lang="en-US" altLang="zh-CN" sz="1200" dirty="0">
                <a:solidFill>
                  <a:srgbClr val="000000"/>
                </a:solidFill>
                <a:latin typeface="微软雅黑" panose="020B0503020204020204" pitchFamily="18" charset="-122"/>
                <a:cs typeface="微软雅黑" panose="020B0503020204020204" pitchFamily="18" charset="-122"/>
              </a:rPr>
              <a:t>人流集中，因此北侧部分是项目</a:t>
            </a:r>
          </a:p>
          <a:p>
            <a:pPr>
              <a:lnSpc>
                <a:spcPts val="1700"/>
              </a:lnSpc>
              <a:tabLst>
                <a:tab pos="5715000" algn="l"/>
              </a:tabLst>
            </a:pPr>
            <a:r>
              <a:rPr lang="en-US" altLang="zh-CN" sz="1200" dirty="0">
                <a:solidFill>
                  <a:srgbClr val="000000"/>
                </a:solidFill>
                <a:latin typeface="微软雅黑" panose="020B0503020204020204" pitchFamily="18" charset="-122"/>
                <a:cs typeface="微软雅黑" panose="020B0503020204020204" pitchFamily="18" charset="-122"/>
              </a:rPr>
              <a:t>人流导入的重要区域。</a:t>
            </a:r>
          </a:p>
          <a:p>
            <a:pPr>
              <a:lnSpc>
                <a:spcPts val="1000"/>
              </a:lnSpc>
            </a:pPr>
            <a:endParaRPr lang="en-US" altLang="zh-CN" dirty="0"/>
          </a:p>
          <a:p>
            <a:pPr>
              <a:lnSpc>
                <a:spcPts val="2100"/>
              </a:lnSpc>
              <a:tabLst>
                <a:tab pos="5715000" algn="l"/>
              </a:tabLst>
            </a:pPr>
            <a:r>
              <a:rPr lang="en-US" altLang="zh-CN" dirty="0"/>
              <a:t>	</a:t>
            </a:r>
            <a:r>
              <a:rPr lang="en-US" altLang="zh-CN" sz="1105" dirty="0">
                <a:solidFill>
                  <a:srgbClr val="FFFFFF"/>
                </a:solidFill>
                <a:latin typeface="微软雅黑" panose="020B0503020204020204" pitchFamily="18" charset="-122"/>
                <a:cs typeface="微软雅黑" panose="020B0503020204020204" pitchFamily="18" charset="-122"/>
              </a:rPr>
              <a:t>六本木大道</a:t>
            </a:r>
          </a:p>
        </p:txBody>
      </p:sp>
      <p:sp>
        <p:nvSpPr>
          <p:cNvPr id="21" name="TextBox 1"/>
          <p:cNvSpPr txBox="1"/>
          <p:nvPr/>
        </p:nvSpPr>
        <p:spPr>
          <a:xfrm>
            <a:off x="6705600" y="4064000"/>
            <a:ext cx="495300" cy="177800"/>
          </a:xfrm>
          <a:prstGeom prst="rect">
            <a:avLst/>
          </a:prstGeom>
          <a:noFill/>
        </p:spPr>
        <p:txBody>
          <a:bodyPr wrap="none" lIns="0" tIns="0" rIns="0" rtlCol="0">
            <a:spAutoFit/>
          </a:bodyPr>
          <a:lstStyle/>
          <a:p>
            <a:pPr>
              <a:lnSpc>
                <a:spcPts val="1400"/>
              </a:lnSpc>
            </a:pPr>
            <a:r>
              <a:rPr lang="en-US" altLang="zh-CN" sz="1105" dirty="0">
                <a:solidFill>
                  <a:srgbClr val="FFFFFF"/>
                </a:solidFill>
                <a:latin typeface="微软雅黑" panose="020B0503020204020204" pitchFamily="18" charset="-122"/>
                <a:cs typeface="微软雅黑" panose="020B0503020204020204" pitchFamily="18" charset="-122"/>
              </a:rPr>
              <a:t>3号环线</a:t>
            </a:r>
          </a:p>
        </p:txBody>
      </p:sp>
      <p:sp>
        <p:nvSpPr>
          <p:cNvPr id="22" name="TextBox 1"/>
          <p:cNvSpPr txBox="1"/>
          <p:nvPr/>
        </p:nvSpPr>
        <p:spPr>
          <a:xfrm>
            <a:off x="5473700" y="1701800"/>
            <a:ext cx="749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六本木地铁站</a:t>
            </a:r>
          </a:p>
        </p:txBody>
      </p:sp>
      <p:sp>
        <p:nvSpPr>
          <p:cNvPr id="23" name="TextBox 1"/>
          <p:cNvSpPr txBox="1"/>
          <p:nvPr/>
        </p:nvSpPr>
        <p:spPr>
          <a:xfrm>
            <a:off x="1346200" y="5270500"/>
            <a:ext cx="304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北侧</a:t>
            </a:r>
          </a:p>
        </p:txBody>
      </p:sp>
      <p:sp>
        <p:nvSpPr>
          <p:cNvPr id="24" name="TextBox 1"/>
          <p:cNvSpPr txBox="1"/>
          <p:nvPr/>
        </p:nvSpPr>
        <p:spPr>
          <a:xfrm>
            <a:off x="3911600" y="5245100"/>
            <a:ext cx="304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南侧</a:t>
            </a:r>
          </a:p>
        </p:txBody>
      </p:sp>
      <p:sp>
        <p:nvSpPr>
          <p:cNvPr id="25" name="TextBox 1"/>
          <p:cNvSpPr txBox="1"/>
          <p:nvPr/>
        </p:nvSpPr>
        <p:spPr>
          <a:xfrm>
            <a:off x="1016000" y="6019800"/>
            <a:ext cx="3276600" cy="800100"/>
          </a:xfrm>
          <a:prstGeom prst="rect">
            <a:avLst/>
          </a:prstGeom>
          <a:noFill/>
        </p:spPr>
        <p:txBody>
          <a:bodyPr wrap="none" lIns="0" tIns="0" rIns="0" rtlCol="0">
            <a:spAutoFit/>
          </a:bodyPr>
          <a:lstStyle/>
          <a:p>
            <a:pPr>
              <a:lnSpc>
                <a:spcPts val="1500"/>
              </a:lnSpc>
              <a:tabLst>
                <a:tab pos="22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地块高差：整个项目地块的南北两侧有明显的</a:t>
            </a:r>
          </a:p>
          <a:p>
            <a:pPr>
              <a:lnSpc>
                <a:spcPts val="1700"/>
              </a:lnSpc>
              <a:tabLst>
                <a:tab pos="22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高差，北侧的一层相当于南侧部分的三层。</a:t>
            </a:r>
          </a:p>
          <a:p>
            <a:pPr>
              <a:lnSpc>
                <a:spcPts val="1000"/>
              </a:lnSpc>
            </a:pPr>
            <a:endParaRPr lang="en-US" altLang="zh-CN" dirty="0"/>
          </a:p>
          <a:p>
            <a:pPr>
              <a:lnSpc>
                <a:spcPts val="1000"/>
              </a:lnSpc>
            </a:pPr>
            <a:endParaRPr lang="en-US" altLang="zh-CN" dirty="0"/>
          </a:p>
          <a:p>
            <a:pPr>
              <a:lnSpc>
                <a:spcPts val="1000"/>
              </a:lnSpc>
              <a:tabLst>
                <a:tab pos="228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178</a:t>
            </a:r>
          </a:p>
        </p:txBody>
      </p:sp>
      <p:sp>
        <p:nvSpPr>
          <p:cNvPr id="26" name="TextBox 1"/>
          <p:cNvSpPr txBox="1"/>
          <p:nvPr/>
        </p:nvSpPr>
        <p:spPr>
          <a:xfrm>
            <a:off x="990600" y="76200"/>
            <a:ext cx="7797800" cy="1638300"/>
          </a:xfrm>
          <a:prstGeom prst="rect">
            <a:avLst/>
          </a:prstGeom>
          <a:noFill/>
        </p:spPr>
        <p:txBody>
          <a:bodyPr wrap="none" lIns="0" tIns="0" rIns="0" rtlCol="0">
            <a:spAutoFit/>
          </a:bodyPr>
          <a:lstStyle/>
          <a:p>
            <a:pPr>
              <a:lnSpc>
                <a:spcPts val="3600"/>
              </a:lnSpc>
              <a:tabLst>
                <a:tab pos="279400" algn="l"/>
                <a:tab pos="53086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1000"/>
              </a:lnSpc>
            </a:pPr>
            <a:endParaRPr lang="en-US" altLang="zh-CN" dirty="0"/>
          </a:p>
          <a:p>
            <a:pPr>
              <a:lnSpc>
                <a:spcPts val="3000"/>
              </a:lnSpc>
              <a:tabLst>
                <a:tab pos="279400" algn="l"/>
                <a:tab pos="53086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地块及周边环境</a:t>
            </a:r>
          </a:p>
          <a:p>
            <a:pPr>
              <a:lnSpc>
                <a:spcPts val="1000"/>
              </a:lnSpc>
            </a:pPr>
            <a:endParaRPr lang="en-US" altLang="zh-CN" dirty="0"/>
          </a:p>
          <a:p>
            <a:pPr>
              <a:lnSpc>
                <a:spcPts val="1000"/>
              </a:lnSpc>
            </a:pPr>
            <a:endParaRPr lang="en-US" altLang="zh-CN" dirty="0"/>
          </a:p>
          <a:p>
            <a:pPr>
              <a:lnSpc>
                <a:spcPts val="2100"/>
              </a:lnSpc>
              <a:tabLst>
                <a:tab pos="279400" algn="l"/>
                <a:tab pos="53086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项目北侧临近六本木地铁站，</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27100" y="977900"/>
            <a:ext cx="5892800" cy="4089400"/>
          </a:xfrm>
          <a:prstGeom prst="rect">
            <a:avLst/>
          </a:prstGeom>
          <a:noFill/>
        </p:spPr>
      </p:pic>
      <p:sp>
        <p:nvSpPr>
          <p:cNvPr id="7" name="TextBox 1"/>
          <p:cNvSpPr txBox="1"/>
          <p:nvPr/>
        </p:nvSpPr>
        <p:spPr>
          <a:xfrm>
            <a:off x="1016000" y="5130800"/>
            <a:ext cx="7670800" cy="1714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福田中心包括福田中心区、罗湖中心区，主要发展市级行政、文化、商业、商务等职能。</a:t>
            </a:r>
          </a:p>
          <a:p>
            <a:pPr>
              <a:lnSpc>
                <a:spcPts val="17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前海中心，包括前海、后海和宝安中心区，主要发展区域功能的生产性服务业与总部经济。根据规划，前海中心</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将积极承接</a:t>
            </a:r>
            <a:r>
              <a:rPr lang="en-US" altLang="zh-CN" sz="1200" b="1" dirty="0">
                <a:solidFill>
                  <a:srgbClr val="0000FF"/>
                </a:solidFill>
                <a:latin typeface="微软雅黑" panose="020B0503020204020204" pitchFamily="18" charset="-122"/>
                <a:cs typeface="微软雅黑" panose="020B0503020204020204" pitchFamily="18" charset="-122"/>
              </a:rPr>
              <a:t>区域性高端服务业</a:t>
            </a:r>
            <a:r>
              <a:rPr lang="en-US" altLang="zh-CN" sz="1200" dirty="0">
                <a:solidFill>
                  <a:srgbClr val="000000"/>
                </a:solidFill>
                <a:latin typeface="微软雅黑" panose="020B0503020204020204" pitchFamily="18" charset="-122"/>
                <a:cs typeface="微软雅黑" panose="020B0503020204020204" pitchFamily="18" charset="-122"/>
              </a:rPr>
              <a:t>的转移，构筑区域性高端服务业集聚区，重点发展</a:t>
            </a:r>
            <a:r>
              <a:rPr lang="en-US" altLang="zh-CN" sz="1200" b="1" dirty="0">
                <a:solidFill>
                  <a:srgbClr val="0000FF"/>
                </a:solidFill>
                <a:latin typeface="微软雅黑" panose="020B0503020204020204" pitchFamily="18" charset="-122"/>
                <a:cs typeface="微软雅黑" panose="020B0503020204020204" pitchFamily="18" charset="-122"/>
              </a:rPr>
              <a:t>创新金融、现代物流、总部经济、</a:t>
            </a:r>
          </a:p>
          <a:p>
            <a:pPr>
              <a:lnSpc>
                <a:spcPts val="1700"/>
              </a:lnSpc>
            </a:pPr>
            <a:r>
              <a:rPr lang="en-US" altLang="zh-CN" sz="1200" b="1" dirty="0">
                <a:solidFill>
                  <a:srgbClr val="0000FF"/>
                </a:solidFill>
                <a:latin typeface="微软雅黑" panose="020B0503020204020204" pitchFamily="18" charset="-122"/>
                <a:cs typeface="微软雅黑" panose="020B0503020204020204" pitchFamily="18" charset="-122"/>
              </a:rPr>
              <a:t>科技及专业服务、通讯及媒体服务、商业服务</a:t>
            </a:r>
            <a:r>
              <a:rPr lang="en-US" altLang="zh-CN" sz="1200" dirty="0">
                <a:solidFill>
                  <a:srgbClr val="000000"/>
                </a:solidFill>
                <a:latin typeface="微软雅黑" panose="020B0503020204020204" pitchFamily="18" charset="-122"/>
                <a:cs typeface="微软雅黑" panose="020B0503020204020204" pitchFamily="18" charset="-122"/>
              </a:rPr>
              <a:t>六大领域。</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伴随着前海中心的开发，未来区域将聚集一批具有世界影</a:t>
            </a:r>
          </a:p>
          <a:p>
            <a:pPr>
              <a:lnSpc>
                <a:spcPts val="1700"/>
              </a:lnSpc>
            </a:pPr>
            <a:r>
              <a:rPr lang="en-US" altLang="zh-CN" sz="1200" b="1" dirty="0">
                <a:solidFill>
                  <a:srgbClr val="000000"/>
                </a:solidFill>
                <a:latin typeface="微软雅黑" panose="020B0503020204020204" pitchFamily="18" charset="-122"/>
                <a:cs typeface="微软雅黑" panose="020B0503020204020204" pitchFamily="18" charset="-122"/>
              </a:rPr>
              <a:t>响力的现代服务业企业，打造成功能突出的现代服务业集聚地，辐射香港在内的珠三角。</a:t>
            </a:r>
          </a:p>
          <a:p>
            <a:pPr>
              <a:lnSpc>
                <a:spcPts val="17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b="1" dirty="0">
                <a:solidFill>
                  <a:srgbClr val="000000"/>
                </a:solidFill>
                <a:latin typeface="微软雅黑" panose="020B0503020204020204" pitchFamily="18" charset="-122"/>
                <a:cs typeface="微软雅黑" panose="020B0503020204020204" pitchFamily="18" charset="-122"/>
              </a:rPr>
              <a:t>本项目所处区域为连接前海、后海中心位置，新城市中心的崛起将提升片区的经济实力和影响。未来区域内吸引多</a:t>
            </a:r>
          </a:p>
          <a:p>
            <a:pPr>
              <a:lnSpc>
                <a:spcPts val="1700"/>
              </a:lnSpc>
            </a:pPr>
            <a:r>
              <a:rPr lang="en-US" altLang="zh-CN" sz="1200" b="1" dirty="0">
                <a:solidFill>
                  <a:srgbClr val="000000"/>
                </a:solidFill>
                <a:latin typeface="微软雅黑" panose="020B0503020204020204" pitchFamily="18" charset="-122"/>
                <a:cs typeface="微软雅黑" panose="020B0503020204020204" pitchFamily="18" charset="-122"/>
              </a:rPr>
              <a:t>个现代服务业企业入驻，为本项目带来多种利好影响。</a:t>
            </a:r>
          </a:p>
          <a:p>
            <a:pPr>
              <a:lnSpc>
                <a:spcPts val="16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a:t>
            </a:r>
          </a:p>
        </p:txBody>
      </p:sp>
      <p:sp>
        <p:nvSpPr>
          <p:cNvPr id="8" name="TextBox 1"/>
          <p:cNvSpPr txBox="1"/>
          <p:nvPr/>
        </p:nvSpPr>
        <p:spPr>
          <a:xfrm>
            <a:off x="2413000" y="3467100"/>
            <a:ext cx="495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前海中心</a:t>
            </a:r>
          </a:p>
        </p:txBody>
      </p:sp>
      <p:sp>
        <p:nvSpPr>
          <p:cNvPr id="9" name="TextBox 1"/>
          <p:cNvSpPr txBox="1"/>
          <p:nvPr/>
        </p:nvSpPr>
        <p:spPr>
          <a:xfrm>
            <a:off x="3276600" y="3467100"/>
            <a:ext cx="8128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福田-罗湖中心</a:t>
            </a:r>
          </a:p>
        </p:txBody>
      </p:sp>
      <p:sp>
        <p:nvSpPr>
          <p:cNvPr id="10" name="TextBox 1"/>
          <p:cNvSpPr txBox="1"/>
          <p:nvPr/>
        </p:nvSpPr>
        <p:spPr>
          <a:xfrm>
            <a:off x="4584700" y="254000"/>
            <a:ext cx="4267200" cy="3213100"/>
          </a:xfrm>
          <a:prstGeom prst="rect">
            <a:avLst/>
          </a:prstGeom>
          <a:noFill/>
        </p:spPr>
        <p:txBody>
          <a:bodyPr wrap="none" lIns="0" tIns="0" rIns="0" rtlCol="0">
            <a:spAutoFit/>
          </a:bodyPr>
          <a:lstStyle/>
          <a:p>
            <a:pPr>
              <a:lnSpc>
                <a:spcPts val="2700"/>
              </a:lnSpc>
              <a:tabLst>
                <a:tab pos="1612900" algn="l"/>
                <a:tab pos="24892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深圳市城市规划</a:t>
            </a:r>
          </a:p>
          <a:p>
            <a:pPr>
              <a:lnSpc>
                <a:spcPts val="3200"/>
              </a:lnSpc>
              <a:tabLst>
                <a:tab pos="1612900" algn="l"/>
                <a:tab pos="2489200" algn="l"/>
              </a:tabLst>
            </a:pPr>
            <a:r>
              <a:rPr lang="en-US" altLang="zh-CN" sz="1800" b="1" dirty="0">
                <a:solidFill>
                  <a:srgbClr val="0000FF"/>
                </a:solidFill>
                <a:latin typeface="微软雅黑" panose="020B0503020204020204" pitchFamily="18" charset="-122"/>
                <a:cs typeface="微软雅黑" panose="020B0503020204020204" pitchFamily="18" charset="-122"/>
              </a:rPr>
              <a:t>“前海片区”将是深圳未来的市中心之一</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1612900" algn="l"/>
                <a:tab pos="24892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深圳市城市总体规划</a:t>
            </a:r>
          </a:p>
          <a:p>
            <a:pPr>
              <a:lnSpc>
                <a:spcPts val="2100"/>
              </a:lnSpc>
              <a:tabLst>
                <a:tab pos="1612900" algn="l"/>
                <a:tab pos="248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（2010－2020）规划提出</a:t>
            </a:r>
          </a:p>
          <a:p>
            <a:pPr>
              <a:lnSpc>
                <a:spcPts val="2100"/>
              </a:lnSpc>
              <a:tabLst>
                <a:tab pos="1612900" algn="l"/>
                <a:tab pos="248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建立三级城市中心体系，</a:t>
            </a:r>
          </a:p>
          <a:p>
            <a:pPr>
              <a:lnSpc>
                <a:spcPts val="2100"/>
              </a:lnSpc>
              <a:tabLst>
                <a:tab pos="1612900" algn="l"/>
                <a:tab pos="248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包括2个城市中心、5个城</a:t>
            </a:r>
          </a:p>
          <a:p>
            <a:pPr>
              <a:lnSpc>
                <a:spcPts val="2100"/>
              </a:lnSpc>
              <a:tabLst>
                <a:tab pos="1612900" algn="l"/>
                <a:tab pos="248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市副中心、8个组团中心。</a:t>
            </a:r>
          </a:p>
          <a:p>
            <a:pPr>
              <a:lnSpc>
                <a:spcPts val="2100"/>
              </a:lnSpc>
              <a:tabLst>
                <a:tab pos="1612900" algn="l"/>
                <a:tab pos="248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2个城市中心即</a:t>
            </a:r>
            <a:r>
              <a:rPr lang="en-US" altLang="zh-CN" sz="1200" b="1" dirty="0">
                <a:solidFill>
                  <a:srgbClr val="000000"/>
                </a:solidFill>
                <a:latin typeface="微软雅黑" panose="020B0503020204020204" pitchFamily="18" charset="-122"/>
                <a:cs typeface="微软雅黑" panose="020B0503020204020204" pitchFamily="18" charset="-122"/>
              </a:rPr>
              <a:t>福田中心</a:t>
            </a:r>
            <a:r>
              <a:rPr lang="en-US" altLang="zh-CN" sz="1200" dirty="0">
                <a:solidFill>
                  <a:srgbClr val="000000"/>
                </a:solidFill>
                <a:latin typeface="微软雅黑" panose="020B0503020204020204" pitchFamily="18" charset="-122"/>
                <a:cs typeface="微软雅黑" panose="020B0503020204020204" pitchFamily="18" charset="-122"/>
              </a:rPr>
              <a:t>和</a:t>
            </a:r>
          </a:p>
          <a:p>
            <a:pPr>
              <a:lnSpc>
                <a:spcPts val="2100"/>
              </a:lnSpc>
              <a:tabLst>
                <a:tab pos="1612900" algn="l"/>
                <a:tab pos="24892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前海中心</a:t>
            </a:r>
            <a:r>
              <a:rPr lang="en-US" altLang="zh-CN" sz="1200" dirty="0">
                <a:solidFill>
                  <a:srgbClr val="000000"/>
                </a:solidFill>
                <a:latin typeface="微软雅黑" panose="020B0503020204020204" pitchFamily="18" charset="-122"/>
                <a:cs typeface="微软雅黑" panose="020B0503020204020204" pitchFamily="18" charset="-122"/>
              </a:rPr>
              <a:t>。</a:t>
            </a:r>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72311" y="1124711"/>
            <a:ext cx="6705600" cy="3960876"/>
          </a:xfrm>
          <a:custGeom>
            <a:avLst/>
            <a:gdLst>
              <a:gd name="connsiteX0" fmla="*/ 0 w 6705600"/>
              <a:gd name="connsiteY0" fmla="*/ 3960876 h 3960876"/>
              <a:gd name="connsiteX1" fmla="*/ 6705600 w 6705600"/>
              <a:gd name="connsiteY1" fmla="*/ 3960876 h 3960876"/>
              <a:gd name="connsiteX2" fmla="*/ 6705600 w 6705600"/>
              <a:gd name="connsiteY2" fmla="*/ 0 h 3960876"/>
              <a:gd name="connsiteX3" fmla="*/ 0 w 6705600"/>
              <a:gd name="connsiteY3" fmla="*/ 0 h 3960876"/>
              <a:gd name="connsiteX4" fmla="*/ 0 w 6705600"/>
              <a:gd name="connsiteY4" fmla="*/ 3960876 h 39608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05600" h="3960876">
                <a:moveTo>
                  <a:pt x="0" y="3960876"/>
                </a:moveTo>
                <a:lnTo>
                  <a:pt x="6705600" y="3960876"/>
                </a:lnTo>
                <a:lnTo>
                  <a:pt x="6705600" y="0"/>
                </a:lnTo>
                <a:lnTo>
                  <a:pt x="0" y="0"/>
                </a:lnTo>
                <a:lnTo>
                  <a:pt x="0" y="396087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915666" y="3454400"/>
            <a:ext cx="867537" cy="518795"/>
          </a:xfrm>
          <a:custGeom>
            <a:avLst/>
            <a:gdLst>
              <a:gd name="connsiteX0" fmla="*/ 0 w 867537"/>
              <a:gd name="connsiteY0" fmla="*/ 287654 h 518795"/>
              <a:gd name="connsiteX1" fmla="*/ 782574 w 867537"/>
              <a:gd name="connsiteY1" fmla="*/ 0 h 518795"/>
              <a:gd name="connsiteX2" fmla="*/ 867537 w 867537"/>
              <a:gd name="connsiteY2" fmla="*/ 231140 h 518795"/>
              <a:gd name="connsiteX3" fmla="*/ 84963 w 867537"/>
              <a:gd name="connsiteY3" fmla="*/ 518795 h 518795"/>
              <a:gd name="connsiteX4" fmla="*/ 0 w 867537"/>
              <a:gd name="connsiteY4" fmla="*/ 287654 h 5187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7537" h="518795">
                <a:moveTo>
                  <a:pt x="0" y="287654"/>
                </a:moveTo>
                <a:lnTo>
                  <a:pt x="782574" y="0"/>
                </a:lnTo>
                <a:lnTo>
                  <a:pt x="867537" y="231140"/>
                </a:lnTo>
                <a:lnTo>
                  <a:pt x="84963" y="518795"/>
                </a:lnTo>
                <a:lnTo>
                  <a:pt x="0" y="28765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910458" y="3095498"/>
            <a:ext cx="869442" cy="477519"/>
          </a:xfrm>
          <a:custGeom>
            <a:avLst/>
            <a:gdLst>
              <a:gd name="connsiteX0" fmla="*/ 0 w 869442"/>
              <a:gd name="connsiteY0" fmla="*/ 241935 h 477519"/>
              <a:gd name="connsiteX1" fmla="*/ 798068 w 869442"/>
              <a:gd name="connsiteY1" fmla="*/ 0 h 477519"/>
              <a:gd name="connsiteX2" fmla="*/ 869442 w 869442"/>
              <a:gd name="connsiteY2" fmla="*/ 235585 h 477519"/>
              <a:gd name="connsiteX3" fmla="*/ 71373 w 869442"/>
              <a:gd name="connsiteY3" fmla="*/ 477519 h 477519"/>
              <a:gd name="connsiteX4" fmla="*/ 0 w 869442"/>
              <a:gd name="connsiteY4" fmla="*/ 241935 h 4775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9442" h="477519">
                <a:moveTo>
                  <a:pt x="0" y="241935"/>
                </a:moveTo>
                <a:lnTo>
                  <a:pt x="798068" y="0"/>
                </a:lnTo>
                <a:lnTo>
                  <a:pt x="869442" y="235585"/>
                </a:lnTo>
                <a:lnTo>
                  <a:pt x="71373" y="477519"/>
                </a:lnTo>
                <a:lnTo>
                  <a:pt x="0" y="24193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467355" y="3023616"/>
            <a:ext cx="5248655" cy="2086356"/>
          </a:xfrm>
          <a:custGeom>
            <a:avLst/>
            <a:gdLst>
              <a:gd name="connsiteX0" fmla="*/ 38100 w 5248655"/>
              <a:gd name="connsiteY0" fmla="*/ 2048255 h 2086356"/>
              <a:gd name="connsiteX1" fmla="*/ 2162302 w 5248655"/>
              <a:gd name="connsiteY1" fmla="*/ 1171829 h 2086356"/>
              <a:gd name="connsiteX2" fmla="*/ 3467353 w 5248655"/>
              <a:gd name="connsiteY2" fmla="*/ 647826 h 2086356"/>
              <a:gd name="connsiteX3" fmla="*/ 5210555 w 5248655"/>
              <a:gd name="connsiteY3" fmla="*/ 38100 h 2086356"/>
            </a:gdLst>
            <a:ahLst/>
            <a:cxnLst>
              <a:cxn ang="0">
                <a:pos x="connsiteX0" y="connsiteY0"/>
              </a:cxn>
              <a:cxn ang="1">
                <a:pos x="connsiteX1" y="connsiteY1"/>
              </a:cxn>
              <a:cxn ang="2">
                <a:pos x="connsiteX2" y="connsiteY2"/>
              </a:cxn>
              <a:cxn ang="3">
                <a:pos x="connsiteX3" y="connsiteY3"/>
              </a:cxn>
            </a:cxnLst>
            <a:rect l="l" t="t" r="r" b="b"/>
            <a:pathLst>
              <a:path w="5248655" h="2086356">
                <a:moveTo>
                  <a:pt x="38100" y="2048255"/>
                </a:moveTo>
                <a:lnTo>
                  <a:pt x="2162302" y="1171829"/>
                </a:lnTo>
                <a:lnTo>
                  <a:pt x="3467353" y="647826"/>
                </a:lnTo>
                <a:lnTo>
                  <a:pt x="5210555" y="38100"/>
                </a:lnTo>
              </a:path>
            </a:pathLst>
          </a:custGeom>
          <a:ln w="762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1908048" y="2014727"/>
            <a:ext cx="1050036" cy="262127"/>
          </a:xfrm>
          <a:custGeom>
            <a:avLst/>
            <a:gdLst>
              <a:gd name="connsiteX0" fmla="*/ 0 w 1050036"/>
              <a:gd name="connsiteY0" fmla="*/ 262127 h 262127"/>
              <a:gd name="connsiteX1" fmla="*/ 1050035 w 1050036"/>
              <a:gd name="connsiteY1" fmla="*/ 262127 h 262127"/>
              <a:gd name="connsiteX2" fmla="*/ 1050035 w 1050036"/>
              <a:gd name="connsiteY2" fmla="*/ 0 h 262127"/>
              <a:gd name="connsiteX3" fmla="*/ 0 w 1050036"/>
              <a:gd name="connsiteY3" fmla="*/ 0 h 262127"/>
              <a:gd name="connsiteX4" fmla="*/ 0 w 1050036"/>
              <a:gd name="connsiteY4" fmla="*/ 262127 h 262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50036" h="262127">
                <a:moveTo>
                  <a:pt x="0" y="262127"/>
                </a:moveTo>
                <a:lnTo>
                  <a:pt x="1050035" y="262127"/>
                </a:lnTo>
                <a:lnTo>
                  <a:pt x="1050035" y="0"/>
                </a:lnTo>
                <a:lnTo>
                  <a:pt x="0" y="0"/>
                </a:lnTo>
                <a:lnTo>
                  <a:pt x="0" y="2621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140708" y="1341119"/>
            <a:ext cx="790955" cy="260604"/>
          </a:xfrm>
          <a:custGeom>
            <a:avLst/>
            <a:gdLst>
              <a:gd name="connsiteX0" fmla="*/ 0 w 790955"/>
              <a:gd name="connsiteY0" fmla="*/ 260604 h 260604"/>
              <a:gd name="connsiteX1" fmla="*/ 790955 w 790955"/>
              <a:gd name="connsiteY1" fmla="*/ 260604 h 260604"/>
              <a:gd name="connsiteX2" fmla="*/ 790955 w 790955"/>
              <a:gd name="connsiteY2" fmla="*/ 0 h 260604"/>
              <a:gd name="connsiteX3" fmla="*/ 0 w 790955"/>
              <a:gd name="connsiteY3" fmla="*/ 0 h 260604"/>
              <a:gd name="connsiteX4" fmla="*/ 0 w 790955"/>
              <a:gd name="connsiteY4" fmla="*/ 260604 h 2606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90955" h="260604">
                <a:moveTo>
                  <a:pt x="0" y="260604"/>
                </a:moveTo>
                <a:lnTo>
                  <a:pt x="790955" y="260604"/>
                </a:lnTo>
                <a:lnTo>
                  <a:pt x="790955" y="0"/>
                </a:lnTo>
                <a:lnTo>
                  <a:pt x="0" y="0"/>
                </a:lnTo>
                <a:lnTo>
                  <a:pt x="0" y="26060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187958" y="4510278"/>
            <a:ext cx="144780" cy="359664"/>
          </a:xfrm>
          <a:custGeom>
            <a:avLst/>
            <a:gdLst>
              <a:gd name="connsiteX0" fmla="*/ 144780 w 144780"/>
              <a:gd name="connsiteY0" fmla="*/ 0 h 359664"/>
              <a:gd name="connsiteX1" fmla="*/ 72389 w 144780"/>
              <a:gd name="connsiteY1" fmla="*/ 359663 h 359664"/>
              <a:gd name="connsiteX2" fmla="*/ 0 w 144780"/>
              <a:gd name="connsiteY2" fmla="*/ 0 h 359664"/>
              <a:gd name="connsiteX3" fmla="*/ 144780 w 144780"/>
              <a:gd name="connsiteY3" fmla="*/ 0 h 359664"/>
            </a:gdLst>
            <a:ahLst/>
            <a:cxnLst>
              <a:cxn ang="0">
                <a:pos x="connsiteX0" y="connsiteY0"/>
              </a:cxn>
              <a:cxn ang="1">
                <a:pos x="connsiteX1" y="connsiteY1"/>
              </a:cxn>
              <a:cxn ang="2">
                <a:pos x="connsiteX2" y="connsiteY2"/>
              </a:cxn>
              <a:cxn ang="3">
                <a:pos x="connsiteX3" y="connsiteY3"/>
              </a:cxn>
            </a:cxnLst>
            <a:rect l="l" t="t" r="r" b="b"/>
            <a:pathLst>
              <a:path w="144780" h="359664">
                <a:moveTo>
                  <a:pt x="144780" y="0"/>
                </a:moveTo>
                <a:lnTo>
                  <a:pt x="72389" y="359663"/>
                </a:lnTo>
                <a:lnTo>
                  <a:pt x="0" y="0"/>
                </a:lnTo>
                <a:lnTo>
                  <a:pt x="14478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178052" y="4500372"/>
            <a:ext cx="164592" cy="379476"/>
          </a:xfrm>
          <a:custGeom>
            <a:avLst/>
            <a:gdLst>
              <a:gd name="connsiteX0" fmla="*/ 154686 w 164592"/>
              <a:gd name="connsiteY0" fmla="*/ 9905 h 379476"/>
              <a:gd name="connsiteX1" fmla="*/ 82295 w 164592"/>
              <a:gd name="connsiteY1" fmla="*/ 369569 h 379476"/>
              <a:gd name="connsiteX2" fmla="*/ 9905 w 164592"/>
              <a:gd name="connsiteY2" fmla="*/ 9905 h 379476"/>
              <a:gd name="connsiteX3" fmla="*/ 154686 w 164592"/>
              <a:gd name="connsiteY3" fmla="*/ 9905 h 379476"/>
            </a:gdLst>
            <a:ahLst/>
            <a:cxnLst>
              <a:cxn ang="0">
                <a:pos x="connsiteX0" y="connsiteY0"/>
              </a:cxn>
              <a:cxn ang="1">
                <a:pos x="connsiteX1" y="connsiteY1"/>
              </a:cxn>
              <a:cxn ang="2">
                <a:pos x="connsiteX2" y="connsiteY2"/>
              </a:cxn>
              <a:cxn ang="3">
                <a:pos x="connsiteX3" y="connsiteY3"/>
              </a:cxn>
            </a:cxnLst>
            <a:rect l="l" t="t" r="r" b="b"/>
            <a:pathLst>
              <a:path w="164592" h="379476">
                <a:moveTo>
                  <a:pt x="154686" y="9905"/>
                </a:moveTo>
                <a:lnTo>
                  <a:pt x="82295" y="369569"/>
                </a:lnTo>
                <a:lnTo>
                  <a:pt x="9905" y="9905"/>
                </a:lnTo>
                <a:lnTo>
                  <a:pt x="154686" y="9905"/>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638300" y="4838700"/>
            <a:ext cx="978408" cy="246888"/>
          </a:xfrm>
          <a:custGeom>
            <a:avLst/>
            <a:gdLst>
              <a:gd name="connsiteX0" fmla="*/ 0 w 978408"/>
              <a:gd name="connsiteY0" fmla="*/ 246888 h 246888"/>
              <a:gd name="connsiteX1" fmla="*/ 978407 w 978408"/>
              <a:gd name="connsiteY1" fmla="*/ 246888 h 246888"/>
              <a:gd name="connsiteX2" fmla="*/ 978407 w 978408"/>
              <a:gd name="connsiteY2" fmla="*/ 0 h 246888"/>
              <a:gd name="connsiteX3" fmla="*/ 0 w 978408"/>
              <a:gd name="connsiteY3" fmla="*/ 0 h 246888"/>
              <a:gd name="connsiteX4" fmla="*/ 0 w 97840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8408" h="246888">
                <a:moveTo>
                  <a:pt x="0" y="246888"/>
                </a:moveTo>
                <a:lnTo>
                  <a:pt x="978407" y="246888"/>
                </a:lnTo>
                <a:lnTo>
                  <a:pt x="978407"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065521" y="4067302"/>
            <a:ext cx="3908044" cy="2678176"/>
          </a:xfrm>
          <a:custGeom>
            <a:avLst/>
            <a:gdLst>
              <a:gd name="connsiteX0" fmla="*/ 6350 w 3908044"/>
              <a:gd name="connsiteY0" fmla="*/ 2671826 h 2678176"/>
              <a:gd name="connsiteX1" fmla="*/ 3901694 w 3908044"/>
              <a:gd name="connsiteY1" fmla="*/ 2671826 h 2678176"/>
              <a:gd name="connsiteX2" fmla="*/ 3901694 w 3908044"/>
              <a:gd name="connsiteY2" fmla="*/ 6350 h 2678176"/>
              <a:gd name="connsiteX3" fmla="*/ 6350 w 3908044"/>
              <a:gd name="connsiteY3" fmla="*/ 6350 h 2678176"/>
              <a:gd name="connsiteX4" fmla="*/ 6350 w 3908044"/>
              <a:gd name="connsiteY4" fmla="*/ 2671826 h 26781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08044" h="2678176">
                <a:moveTo>
                  <a:pt x="6350" y="2671826"/>
                </a:moveTo>
                <a:lnTo>
                  <a:pt x="3901694" y="2671826"/>
                </a:lnTo>
                <a:lnTo>
                  <a:pt x="3901694" y="6350"/>
                </a:lnTo>
                <a:lnTo>
                  <a:pt x="6350" y="6350"/>
                </a:lnTo>
                <a:lnTo>
                  <a:pt x="6350" y="2671826"/>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795771" y="6310884"/>
            <a:ext cx="1440180" cy="429767"/>
          </a:xfrm>
          <a:custGeom>
            <a:avLst/>
            <a:gdLst>
              <a:gd name="connsiteX0" fmla="*/ 0 w 1440180"/>
              <a:gd name="connsiteY0" fmla="*/ 429767 h 429767"/>
              <a:gd name="connsiteX1" fmla="*/ 1440180 w 1440180"/>
              <a:gd name="connsiteY1" fmla="*/ 429767 h 429767"/>
              <a:gd name="connsiteX2" fmla="*/ 1440180 w 1440180"/>
              <a:gd name="connsiteY2" fmla="*/ 0 h 429767"/>
              <a:gd name="connsiteX3" fmla="*/ 0 w 1440180"/>
              <a:gd name="connsiteY3" fmla="*/ 0 h 429767"/>
              <a:gd name="connsiteX4" fmla="*/ 0 w 1440180"/>
              <a:gd name="connsiteY4" fmla="*/ 429767 h 4297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0180" h="429767">
                <a:moveTo>
                  <a:pt x="0" y="429767"/>
                </a:moveTo>
                <a:lnTo>
                  <a:pt x="1440180" y="429767"/>
                </a:lnTo>
                <a:lnTo>
                  <a:pt x="1440180" y="0"/>
                </a:lnTo>
                <a:lnTo>
                  <a:pt x="0" y="0"/>
                </a:lnTo>
                <a:lnTo>
                  <a:pt x="0" y="42976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5705855" y="6094476"/>
            <a:ext cx="163829" cy="163829"/>
          </a:xfrm>
          <a:custGeom>
            <a:avLst/>
            <a:gdLst>
              <a:gd name="connsiteX0" fmla="*/ 9905 w 163829"/>
              <a:gd name="connsiteY0" fmla="*/ 9905 h 163829"/>
              <a:gd name="connsiteX1" fmla="*/ 153923 w 163829"/>
              <a:gd name="connsiteY1" fmla="*/ 153923 h 163829"/>
            </a:gdLst>
            <a:ahLst/>
            <a:cxnLst>
              <a:cxn ang="0">
                <a:pos x="connsiteX0" y="connsiteY0"/>
              </a:cxn>
              <a:cxn ang="1">
                <a:pos x="connsiteX1" y="connsiteY1"/>
              </a:cxn>
            </a:cxnLst>
            <a:rect l="l" t="t" r="r" b="b"/>
            <a:pathLst>
              <a:path w="163829" h="163829">
                <a:moveTo>
                  <a:pt x="9905" y="9905"/>
                </a:moveTo>
                <a:lnTo>
                  <a:pt x="153923" y="153923"/>
                </a:lnTo>
              </a:path>
            </a:pathLst>
          </a:custGeom>
          <a:ln w="254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2580236" y="4285030"/>
            <a:ext cx="1476415" cy="819863"/>
          </a:xfrm>
          <a:custGeom>
            <a:avLst/>
            <a:gdLst>
              <a:gd name="connsiteX0" fmla="*/ 13738 w 1476415"/>
              <a:gd name="connsiteY0" fmla="*/ 725246 h 819863"/>
              <a:gd name="connsiteX1" fmla="*/ 628545 w 1476415"/>
              <a:gd name="connsiteY1" fmla="*/ 157937 h 819863"/>
              <a:gd name="connsiteX2" fmla="*/ 1462681 w 1476415"/>
              <a:gd name="connsiteY2" fmla="*/ 94564 h 819863"/>
              <a:gd name="connsiteX3" fmla="*/ 847874 w 1476415"/>
              <a:gd name="connsiteY3" fmla="*/ 661873 h 819863"/>
              <a:gd name="connsiteX4" fmla="*/ 13738 w 1476415"/>
              <a:gd name="connsiteY4" fmla="*/ 725246 h 8198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76415" h="819863">
                <a:moveTo>
                  <a:pt x="13738" y="725246"/>
                </a:moveTo>
                <a:cubicBezTo>
                  <a:pt x="-46840" y="586054"/>
                  <a:pt x="228368" y="332054"/>
                  <a:pt x="628545" y="157937"/>
                </a:cubicBezTo>
                <a:cubicBezTo>
                  <a:pt x="1028595" y="-16179"/>
                  <a:pt x="1402102" y="-44500"/>
                  <a:pt x="1462681" y="94564"/>
                </a:cubicBezTo>
                <a:cubicBezTo>
                  <a:pt x="1523260" y="233756"/>
                  <a:pt x="1247924" y="487756"/>
                  <a:pt x="847874" y="661873"/>
                </a:cubicBezTo>
                <a:cubicBezTo>
                  <a:pt x="447697" y="835990"/>
                  <a:pt x="74317" y="864438"/>
                  <a:pt x="13738" y="725246"/>
                </a:cubicBezTo>
              </a:path>
            </a:pathLst>
          </a:custGeom>
          <a:solidFill>
            <a:srgbClr val="000000">
              <a:alpha val="0"/>
            </a:srgbClr>
          </a:solidFill>
          <a:ln w="12700">
            <a:solidFill>
              <a:srgbClr val="FF0000">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421126" y="4940553"/>
            <a:ext cx="1660651" cy="544194"/>
          </a:xfrm>
          <a:custGeom>
            <a:avLst/>
            <a:gdLst>
              <a:gd name="connsiteX0" fmla="*/ 6350 w 1660651"/>
              <a:gd name="connsiteY0" fmla="*/ 6350 h 544194"/>
              <a:gd name="connsiteX1" fmla="*/ 1654302 w 1660651"/>
              <a:gd name="connsiteY1" fmla="*/ 537845 h 544194"/>
            </a:gdLst>
            <a:ahLst/>
            <a:cxnLst>
              <a:cxn ang="0">
                <a:pos x="connsiteX0" y="connsiteY0"/>
              </a:cxn>
              <a:cxn ang="1">
                <a:pos x="connsiteX1" y="connsiteY1"/>
              </a:cxn>
            </a:cxnLst>
            <a:rect l="l" t="t" r="r" b="b"/>
            <a:pathLst>
              <a:path w="1660651" h="544194">
                <a:moveTo>
                  <a:pt x="6350" y="6350"/>
                </a:moveTo>
                <a:lnTo>
                  <a:pt x="1654302" y="537845"/>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117600"/>
            <a:ext cx="8013700" cy="5626100"/>
          </a:xfrm>
          <a:prstGeom prst="rect">
            <a:avLst/>
          </a:prstGeom>
          <a:noFill/>
        </p:spPr>
      </p:pic>
      <p:sp>
        <p:nvSpPr>
          <p:cNvPr id="21"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179</a:t>
            </a:r>
          </a:p>
        </p:txBody>
      </p:sp>
      <p:sp>
        <p:nvSpPr>
          <p:cNvPr id="22" name="TextBox 1"/>
          <p:cNvSpPr txBox="1"/>
          <p:nvPr/>
        </p:nvSpPr>
        <p:spPr>
          <a:xfrm>
            <a:off x="5880100" y="6350000"/>
            <a:ext cx="1117600" cy="3429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地铁直接连通北方</a:t>
            </a:r>
          </a:p>
          <a:p>
            <a:pPr>
              <a:lnSpc>
                <a:spcPts val="1300"/>
              </a:lnSpc>
            </a:pPr>
            <a:r>
              <a:rPr lang="en-US" altLang="zh-CN" sz="1105" b="1" dirty="0">
                <a:solidFill>
                  <a:srgbClr val="000000"/>
                </a:solidFill>
                <a:latin typeface="微软雅黑" panose="020B0503020204020204" pitchFamily="18" charset="-122"/>
                <a:cs typeface="微软雅黑" panose="020B0503020204020204" pitchFamily="18" charset="-122"/>
              </a:rPr>
              <a:t>大厦及地铁明冠</a:t>
            </a:r>
          </a:p>
        </p:txBody>
      </p:sp>
      <p:sp>
        <p:nvSpPr>
          <p:cNvPr id="23" name="TextBox 1"/>
          <p:cNvSpPr txBox="1"/>
          <p:nvPr/>
        </p:nvSpPr>
        <p:spPr>
          <a:xfrm>
            <a:off x="1054100" y="215900"/>
            <a:ext cx="7721600" cy="5892800"/>
          </a:xfrm>
          <a:prstGeom prst="rect">
            <a:avLst/>
          </a:prstGeom>
          <a:noFill/>
        </p:spPr>
        <p:txBody>
          <a:bodyPr wrap="none" lIns="0" tIns="0" rIns="0" rtlCol="0">
            <a:spAutoFit/>
          </a:bodyPr>
          <a:lstStyle/>
          <a:p>
            <a:pPr>
              <a:lnSpc>
                <a:spcPts val="3600"/>
              </a:lnSpc>
              <a:tabLst>
                <a:tab pos="76200" algn="l"/>
                <a:tab pos="330200" algn="l"/>
                <a:tab pos="685800" algn="l"/>
                <a:tab pos="1016000" algn="l"/>
                <a:tab pos="3263900" algn="l"/>
                <a:tab pos="52451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3000"/>
              </a:lnSpc>
              <a:tabLst>
                <a:tab pos="76200" algn="l"/>
                <a:tab pos="330200" algn="l"/>
                <a:tab pos="685800" algn="l"/>
                <a:tab pos="1016000" algn="l"/>
                <a:tab pos="3263900" algn="l"/>
                <a:tab pos="52451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人流动线</a:t>
            </a:r>
          </a:p>
          <a:p>
            <a:pPr>
              <a:lnSpc>
                <a:spcPts val="1000"/>
              </a:lnSpc>
            </a:pPr>
            <a:endParaRPr lang="en-US" altLang="zh-CN" dirty="0"/>
          </a:p>
          <a:p>
            <a:pPr>
              <a:lnSpc>
                <a:spcPts val="1000"/>
              </a:lnSpc>
            </a:pPr>
            <a:endParaRPr lang="en-US" altLang="zh-CN" dirty="0"/>
          </a:p>
          <a:p>
            <a:pPr>
              <a:lnSpc>
                <a:spcPts val="2300"/>
              </a:lnSpc>
              <a:tabLst>
                <a:tab pos="76200" algn="l"/>
                <a:tab pos="330200" algn="l"/>
                <a:tab pos="685800" algn="l"/>
                <a:tab pos="1016000" algn="l"/>
                <a:tab pos="3263900" algn="l"/>
                <a:tab pos="52451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森大厦</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76200" algn="l"/>
                <a:tab pos="330200" algn="l"/>
                <a:tab pos="685800" algn="l"/>
                <a:tab pos="1016000" algn="l"/>
                <a:tab pos="3263900" algn="l"/>
                <a:tab pos="52451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超日电视台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76200" algn="l"/>
                <a:tab pos="330200" algn="l"/>
                <a:tab pos="685800" algn="l"/>
                <a:tab pos="1016000" algn="l"/>
                <a:tab pos="3263900" algn="l"/>
                <a:tab pos="5245100" algn="l"/>
              </a:tabLst>
            </a:pPr>
            <a:r>
              <a:rPr lang="en-US" altLang="zh-CN" dirty="0"/>
              <a:t>		</a:t>
            </a:r>
            <a:r>
              <a:rPr lang="en-US" altLang="zh-CN" sz="1800" dirty="0">
                <a:solidFill>
                  <a:srgbClr val="FFFFFF"/>
                </a:solidFill>
                <a:latin typeface="Times New Roman" panose="02020603050405020304" pitchFamily="18" charset="0"/>
                <a:cs typeface="Times New Roman" panose="02020603050405020304" pitchFamily="18" charset="0"/>
              </a:rPr>
              <a:t>N</a:t>
            </a:r>
          </a:p>
          <a:p>
            <a:pPr>
              <a:lnSpc>
                <a:spcPts val="1600"/>
              </a:lnSpc>
              <a:tabLst>
                <a:tab pos="76200" algn="l"/>
                <a:tab pos="330200" algn="l"/>
                <a:tab pos="685800" algn="l"/>
                <a:tab pos="1016000" algn="l"/>
                <a:tab pos="3263900" algn="l"/>
                <a:tab pos="5245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六本木地铁站</a:t>
            </a:r>
          </a:p>
          <a:p>
            <a:pPr>
              <a:lnSpc>
                <a:spcPts val="1000"/>
              </a:lnSpc>
            </a:pPr>
            <a:endParaRPr lang="en-US" altLang="zh-CN" dirty="0"/>
          </a:p>
          <a:p>
            <a:pPr>
              <a:lnSpc>
                <a:spcPts val="2400"/>
              </a:lnSpc>
              <a:tabLst>
                <a:tab pos="76200" algn="l"/>
                <a:tab pos="330200" algn="l"/>
                <a:tab pos="685800" algn="l"/>
                <a:tab pos="1016000" algn="l"/>
                <a:tab pos="3263900" algn="l"/>
                <a:tab pos="5245100" algn="l"/>
              </a:tabLst>
            </a:pPr>
            <a:r>
              <a:rPr lang="en-US" altLang="zh-CN" sz="1200" dirty="0">
                <a:solidFill>
                  <a:srgbClr val="000000"/>
                </a:solidFill>
                <a:latin typeface="微软雅黑" panose="020B0503020204020204" pitchFamily="18" charset="-122"/>
                <a:cs typeface="微软雅黑" panose="020B0503020204020204" pitchFamily="18" charset="-122"/>
              </a:rPr>
              <a:t>项目地块北侧与东京日比谷线六本木站连接，</a:t>
            </a:r>
          </a:p>
          <a:p>
            <a:pPr>
              <a:lnSpc>
                <a:spcPts val="1700"/>
              </a:lnSpc>
              <a:tabLst>
                <a:tab pos="76200" algn="l"/>
                <a:tab pos="330200" algn="l"/>
                <a:tab pos="685800" algn="l"/>
                <a:tab pos="1016000" algn="l"/>
                <a:tab pos="3263900" algn="l"/>
                <a:tab pos="5245100" algn="l"/>
              </a:tabLst>
            </a:pPr>
            <a:r>
              <a:rPr lang="en-US" altLang="zh-CN" sz="1200" dirty="0">
                <a:solidFill>
                  <a:srgbClr val="000000"/>
                </a:solidFill>
                <a:latin typeface="微软雅黑" panose="020B0503020204020204" pitchFamily="18" charset="-122"/>
                <a:cs typeface="微软雅黑" panose="020B0503020204020204" pitchFamily="18" charset="-122"/>
              </a:rPr>
              <a:t>地铁人流可直接通过北方大厦及地铁明冠大厦</a:t>
            </a:r>
          </a:p>
          <a:p>
            <a:pPr>
              <a:lnSpc>
                <a:spcPts val="1700"/>
              </a:lnSpc>
              <a:tabLst>
                <a:tab pos="76200" algn="l"/>
                <a:tab pos="330200" algn="l"/>
                <a:tab pos="685800" algn="l"/>
                <a:tab pos="1016000" algn="l"/>
                <a:tab pos="3263900" algn="l"/>
                <a:tab pos="5245100" algn="l"/>
              </a:tabLst>
            </a:pPr>
            <a:r>
              <a:rPr lang="en-US" altLang="zh-CN" sz="1200" dirty="0">
                <a:solidFill>
                  <a:srgbClr val="000000"/>
                </a:solidFill>
                <a:latin typeface="微软雅黑" panose="020B0503020204020204" pitchFamily="18" charset="-122"/>
                <a:cs typeface="微软雅黑" panose="020B0503020204020204" pitchFamily="18" charset="-122"/>
              </a:rPr>
              <a:t>直接进入项目。</a:t>
            </a:r>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421379" y="1527047"/>
            <a:ext cx="835152" cy="245363"/>
          </a:xfrm>
          <a:custGeom>
            <a:avLst/>
            <a:gdLst>
              <a:gd name="connsiteX0" fmla="*/ 0 w 835152"/>
              <a:gd name="connsiteY0" fmla="*/ 245363 h 245363"/>
              <a:gd name="connsiteX1" fmla="*/ 835152 w 835152"/>
              <a:gd name="connsiteY1" fmla="*/ 245363 h 245363"/>
              <a:gd name="connsiteX2" fmla="*/ 835152 w 835152"/>
              <a:gd name="connsiteY2" fmla="*/ 0 h 245363"/>
              <a:gd name="connsiteX3" fmla="*/ 0 w 835152"/>
              <a:gd name="connsiteY3" fmla="*/ 0 h 245363"/>
              <a:gd name="connsiteX4" fmla="*/ 0 w 835152"/>
              <a:gd name="connsiteY4" fmla="*/ 245363 h 2453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5152" h="245363">
                <a:moveTo>
                  <a:pt x="0" y="245363"/>
                </a:moveTo>
                <a:lnTo>
                  <a:pt x="835152" y="245363"/>
                </a:lnTo>
                <a:lnTo>
                  <a:pt x="835152" y="0"/>
                </a:lnTo>
                <a:lnTo>
                  <a:pt x="0" y="0"/>
                </a:lnTo>
                <a:lnTo>
                  <a:pt x="0" y="24536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872103" y="3370960"/>
            <a:ext cx="209422" cy="204215"/>
          </a:xfrm>
          <a:custGeom>
            <a:avLst/>
            <a:gdLst>
              <a:gd name="connsiteX0" fmla="*/ 96773 w 209422"/>
              <a:gd name="connsiteY0" fmla="*/ 191516 h 204215"/>
              <a:gd name="connsiteX1" fmla="*/ 102107 w 209422"/>
              <a:gd name="connsiteY1" fmla="*/ 146811 h 204215"/>
              <a:gd name="connsiteX2" fmla="*/ 12700 w 209422"/>
              <a:gd name="connsiteY2" fmla="*/ 136271 h 204215"/>
              <a:gd name="connsiteX3" fmla="*/ 23240 w 209422"/>
              <a:gd name="connsiteY3" fmla="*/ 46863 h 204215"/>
              <a:gd name="connsiteX4" fmla="*/ 112648 w 209422"/>
              <a:gd name="connsiteY4" fmla="*/ 57404 h 204215"/>
              <a:gd name="connsiteX5" fmla="*/ 117855 w 209422"/>
              <a:gd name="connsiteY5" fmla="*/ 12700 h 204215"/>
              <a:gd name="connsiteX6" fmla="*/ 196722 w 209422"/>
              <a:gd name="connsiteY6" fmla="*/ 112648 h 204215"/>
              <a:gd name="connsiteX7" fmla="*/ 96773 w 209422"/>
              <a:gd name="connsiteY7" fmla="*/ 191516 h 2042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09422" h="204215">
                <a:moveTo>
                  <a:pt x="96773" y="191516"/>
                </a:moveTo>
                <a:lnTo>
                  <a:pt x="102107" y="146811"/>
                </a:lnTo>
                <a:lnTo>
                  <a:pt x="12700" y="136271"/>
                </a:lnTo>
                <a:lnTo>
                  <a:pt x="23240" y="46863"/>
                </a:lnTo>
                <a:lnTo>
                  <a:pt x="112648" y="57404"/>
                </a:lnTo>
                <a:lnTo>
                  <a:pt x="117855" y="12700"/>
                </a:lnTo>
                <a:lnTo>
                  <a:pt x="196722" y="112648"/>
                </a:lnTo>
                <a:lnTo>
                  <a:pt x="96773" y="191516"/>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089908" y="3003169"/>
            <a:ext cx="186816" cy="193039"/>
          </a:xfrm>
          <a:custGeom>
            <a:avLst/>
            <a:gdLst>
              <a:gd name="connsiteX0" fmla="*/ 35051 w 186816"/>
              <a:gd name="connsiteY0" fmla="*/ 168020 h 193039"/>
              <a:gd name="connsiteX1" fmla="*/ 69850 w 186816"/>
              <a:gd name="connsiteY1" fmla="*/ 139445 h 193039"/>
              <a:gd name="connsiteX2" fmla="*/ 12700 w 186816"/>
              <a:gd name="connsiteY2" fmla="*/ 69850 h 193039"/>
              <a:gd name="connsiteX3" fmla="*/ 82169 w 186816"/>
              <a:gd name="connsiteY3" fmla="*/ 12700 h 193039"/>
              <a:gd name="connsiteX4" fmla="*/ 139319 w 186816"/>
              <a:gd name="connsiteY4" fmla="*/ 82295 h 193039"/>
              <a:gd name="connsiteX5" fmla="*/ 174116 w 186816"/>
              <a:gd name="connsiteY5" fmla="*/ 53720 h 193039"/>
              <a:gd name="connsiteX6" fmla="*/ 161797 w 186816"/>
              <a:gd name="connsiteY6" fmla="*/ 180339 h 193039"/>
              <a:gd name="connsiteX7" fmla="*/ 35051 w 186816"/>
              <a:gd name="connsiteY7" fmla="*/ 168020 h 19303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86816" h="193039">
                <a:moveTo>
                  <a:pt x="35051" y="168020"/>
                </a:moveTo>
                <a:lnTo>
                  <a:pt x="69850" y="139445"/>
                </a:lnTo>
                <a:lnTo>
                  <a:pt x="12700" y="69850"/>
                </a:lnTo>
                <a:lnTo>
                  <a:pt x="82169" y="12700"/>
                </a:lnTo>
                <a:lnTo>
                  <a:pt x="139319" y="82295"/>
                </a:lnTo>
                <a:lnTo>
                  <a:pt x="174116" y="53720"/>
                </a:lnTo>
                <a:lnTo>
                  <a:pt x="161797" y="180339"/>
                </a:lnTo>
                <a:lnTo>
                  <a:pt x="35051" y="16802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941317" y="3937634"/>
            <a:ext cx="204089" cy="203073"/>
          </a:xfrm>
          <a:custGeom>
            <a:avLst/>
            <a:gdLst>
              <a:gd name="connsiteX0" fmla="*/ 191389 w 204089"/>
              <a:gd name="connsiteY0" fmla="*/ 163576 h 203073"/>
              <a:gd name="connsiteX1" fmla="*/ 152780 w 204089"/>
              <a:gd name="connsiteY1" fmla="*/ 125857 h 203073"/>
              <a:gd name="connsiteX2" fmla="*/ 89916 w 204089"/>
              <a:gd name="connsiteY2" fmla="*/ 190373 h 203073"/>
              <a:gd name="connsiteX3" fmla="*/ 12700 w 204089"/>
              <a:gd name="connsiteY3" fmla="*/ 114935 h 203073"/>
              <a:gd name="connsiteX4" fmla="*/ 75565 w 204089"/>
              <a:gd name="connsiteY4" fmla="*/ 50419 h 203073"/>
              <a:gd name="connsiteX5" fmla="*/ 36829 w 204089"/>
              <a:gd name="connsiteY5" fmla="*/ 12700 h 203073"/>
              <a:gd name="connsiteX6" fmla="*/ 177038 w 204089"/>
              <a:gd name="connsiteY6" fmla="*/ 23749 h 203073"/>
              <a:gd name="connsiteX7" fmla="*/ 191389 w 204089"/>
              <a:gd name="connsiteY7" fmla="*/ 163576 h 2030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04089" h="203073">
                <a:moveTo>
                  <a:pt x="191389" y="163576"/>
                </a:moveTo>
                <a:lnTo>
                  <a:pt x="152780" y="125857"/>
                </a:lnTo>
                <a:lnTo>
                  <a:pt x="89916" y="190373"/>
                </a:lnTo>
                <a:lnTo>
                  <a:pt x="12700" y="114935"/>
                </a:lnTo>
                <a:lnTo>
                  <a:pt x="75565" y="50419"/>
                </a:lnTo>
                <a:lnTo>
                  <a:pt x="36829" y="12700"/>
                </a:lnTo>
                <a:lnTo>
                  <a:pt x="177038" y="23749"/>
                </a:lnTo>
                <a:lnTo>
                  <a:pt x="191389" y="163576"/>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115567" y="2276855"/>
            <a:ext cx="2161032" cy="461772"/>
          </a:xfrm>
          <a:custGeom>
            <a:avLst/>
            <a:gdLst>
              <a:gd name="connsiteX0" fmla="*/ 0 w 2161032"/>
              <a:gd name="connsiteY0" fmla="*/ 461772 h 461772"/>
              <a:gd name="connsiteX1" fmla="*/ 2161032 w 2161032"/>
              <a:gd name="connsiteY1" fmla="*/ 461772 h 461772"/>
              <a:gd name="connsiteX2" fmla="*/ 2161032 w 2161032"/>
              <a:gd name="connsiteY2" fmla="*/ 0 h 461772"/>
              <a:gd name="connsiteX3" fmla="*/ 0 w 2161032"/>
              <a:gd name="connsiteY3" fmla="*/ 0 h 461772"/>
              <a:gd name="connsiteX4" fmla="*/ 0 w 2161032"/>
              <a:gd name="connsiteY4" fmla="*/ 461772 h 4617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61032" h="461772">
                <a:moveTo>
                  <a:pt x="0" y="461772"/>
                </a:moveTo>
                <a:lnTo>
                  <a:pt x="2161032" y="461772"/>
                </a:lnTo>
                <a:lnTo>
                  <a:pt x="2161032" y="0"/>
                </a:lnTo>
                <a:lnTo>
                  <a:pt x="0" y="0"/>
                </a:lnTo>
                <a:lnTo>
                  <a:pt x="0" y="46177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769364" y="2743200"/>
            <a:ext cx="2165603" cy="2452115"/>
          </a:xfrm>
          <a:custGeom>
            <a:avLst/>
            <a:gdLst>
              <a:gd name="connsiteX0" fmla="*/ 38100 w 2165603"/>
              <a:gd name="connsiteY0" fmla="*/ 38100 h 2452115"/>
              <a:gd name="connsiteX1" fmla="*/ 896238 w 2165603"/>
              <a:gd name="connsiteY1" fmla="*/ 1074039 h 2452115"/>
              <a:gd name="connsiteX2" fmla="*/ 1423288 w 2165603"/>
              <a:gd name="connsiteY2" fmla="*/ 1693417 h 2452115"/>
              <a:gd name="connsiteX3" fmla="*/ 2127503 w 2165603"/>
              <a:gd name="connsiteY3" fmla="*/ 2414015 h 2452115"/>
            </a:gdLst>
            <a:ahLst/>
            <a:cxnLst>
              <a:cxn ang="0">
                <a:pos x="connsiteX0" y="connsiteY0"/>
              </a:cxn>
              <a:cxn ang="1">
                <a:pos x="connsiteX1" y="connsiteY1"/>
              </a:cxn>
              <a:cxn ang="2">
                <a:pos x="connsiteX2" y="connsiteY2"/>
              </a:cxn>
              <a:cxn ang="3">
                <a:pos x="connsiteX3" y="connsiteY3"/>
              </a:cxn>
            </a:cxnLst>
            <a:rect l="l" t="t" r="r" b="b"/>
            <a:pathLst>
              <a:path w="2165603" h="2452115">
                <a:moveTo>
                  <a:pt x="38100" y="38100"/>
                </a:moveTo>
                <a:lnTo>
                  <a:pt x="896238" y="1074039"/>
                </a:lnTo>
                <a:lnTo>
                  <a:pt x="1423288" y="1693417"/>
                </a:lnTo>
                <a:lnTo>
                  <a:pt x="2127503" y="2414015"/>
                </a:lnTo>
              </a:path>
            </a:pathLst>
          </a:custGeom>
          <a:ln w="762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3270250" y="2500629"/>
            <a:ext cx="804798" cy="501904"/>
          </a:xfrm>
          <a:custGeom>
            <a:avLst/>
            <a:gdLst>
              <a:gd name="connsiteX0" fmla="*/ 6350 w 804798"/>
              <a:gd name="connsiteY0" fmla="*/ 6350 h 501904"/>
              <a:gd name="connsiteX1" fmla="*/ 798448 w 804798"/>
              <a:gd name="connsiteY1" fmla="*/ 495554 h 501904"/>
            </a:gdLst>
            <a:ahLst/>
            <a:cxnLst>
              <a:cxn ang="0">
                <a:pos x="connsiteX0" y="connsiteY0"/>
              </a:cxn>
              <a:cxn ang="1">
                <a:pos x="connsiteX1" y="connsiteY1"/>
              </a:cxn>
            </a:cxnLst>
            <a:rect l="l" t="t" r="r" b="b"/>
            <a:pathLst>
              <a:path w="804798" h="501904">
                <a:moveTo>
                  <a:pt x="6350" y="6350"/>
                </a:moveTo>
                <a:lnTo>
                  <a:pt x="798448" y="495554"/>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3270250" y="2500629"/>
            <a:ext cx="660780" cy="861949"/>
          </a:xfrm>
          <a:custGeom>
            <a:avLst/>
            <a:gdLst>
              <a:gd name="connsiteX0" fmla="*/ 6350 w 660780"/>
              <a:gd name="connsiteY0" fmla="*/ 6350 h 861949"/>
              <a:gd name="connsiteX1" fmla="*/ 654430 w 660780"/>
              <a:gd name="connsiteY1" fmla="*/ 855598 h 861949"/>
            </a:gdLst>
            <a:ahLst/>
            <a:cxnLst>
              <a:cxn ang="0">
                <a:pos x="connsiteX0" y="connsiteY0"/>
              </a:cxn>
              <a:cxn ang="1">
                <a:pos x="connsiteX1" y="connsiteY1"/>
              </a:cxn>
            </a:cxnLst>
            <a:rect l="l" t="t" r="r" b="b"/>
            <a:pathLst>
              <a:path w="660780" h="861949">
                <a:moveTo>
                  <a:pt x="6350" y="6350"/>
                </a:moveTo>
                <a:lnTo>
                  <a:pt x="654430" y="855598"/>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4205985" y="4141978"/>
            <a:ext cx="1236852" cy="588772"/>
          </a:xfrm>
          <a:custGeom>
            <a:avLst/>
            <a:gdLst>
              <a:gd name="connsiteX0" fmla="*/ 1230503 w 1236852"/>
              <a:gd name="connsiteY0" fmla="*/ 582421 h 588772"/>
              <a:gd name="connsiteX1" fmla="*/ 6350 w 1236852"/>
              <a:gd name="connsiteY1" fmla="*/ 6350 h 588772"/>
            </a:gdLst>
            <a:ahLst/>
            <a:cxnLst>
              <a:cxn ang="0">
                <a:pos x="connsiteX0" y="connsiteY0"/>
              </a:cxn>
              <a:cxn ang="1">
                <a:pos x="connsiteX1" y="connsiteY1"/>
              </a:cxn>
            </a:cxnLst>
            <a:rect l="l" t="t" r="r" b="b"/>
            <a:pathLst>
              <a:path w="1236852" h="588772">
                <a:moveTo>
                  <a:pt x="1230503" y="582421"/>
                </a:moveTo>
                <a:lnTo>
                  <a:pt x="6350" y="6350"/>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5425185" y="4353814"/>
            <a:ext cx="3333496" cy="2057907"/>
          </a:xfrm>
          <a:custGeom>
            <a:avLst/>
            <a:gdLst>
              <a:gd name="connsiteX0" fmla="*/ 6350 w 3333496"/>
              <a:gd name="connsiteY0" fmla="*/ 2051557 h 2057907"/>
              <a:gd name="connsiteX1" fmla="*/ 3327145 w 3333496"/>
              <a:gd name="connsiteY1" fmla="*/ 2051557 h 2057907"/>
              <a:gd name="connsiteX2" fmla="*/ 3327145 w 3333496"/>
              <a:gd name="connsiteY2" fmla="*/ 6350 h 2057907"/>
              <a:gd name="connsiteX3" fmla="*/ 6350 w 3333496"/>
              <a:gd name="connsiteY3" fmla="*/ 6350 h 2057907"/>
              <a:gd name="connsiteX4" fmla="*/ 6350 w 3333496"/>
              <a:gd name="connsiteY4" fmla="*/ 2051557 h 20579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33496" h="2057907">
                <a:moveTo>
                  <a:pt x="6350" y="2051557"/>
                </a:moveTo>
                <a:lnTo>
                  <a:pt x="3327145" y="2051557"/>
                </a:lnTo>
                <a:lnTo>
                  <a:pt x="3327145" y="6350"/>
                </a:lnTo>
                <a:lnTo>
                  <a:pt x="6350" y="6350"/>
                </a:lnTo>
                <a:lnTo>
                  <a:pt x="6350" y="2051557"/>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436108" y="6131052"/>
            <a:ext cx="2808732" cy="277367"/>
          </a:xfrm>
          <a:custGeom>
            <a:avLst/>
            <a:gdLst>
              <a:gd name="connsiteX0" fmla="*/ 0 w 2808732"/>
              <a:gd name="connsiteY0" fmla="*/ 277367 h 277367"/>
              <a:gd name="connsiteX1" fmla="*/ 2808732 w 2808732"/>
              <a:gd name="connsiteY1" fmla="*/ 277367 h 277367"/>
              <a:gd name="connsiteX2" fmla="*/ 2808732 w 2808732"/>
              <a:gd name="connsiteY2" fmla="*/ 0 h 277367"/>
              <a:gd name="connsiteX3" fmla="*/ 0 w 2808732"/>
              <a:gd name="connsiteY3" fmla="*/ 0 h 277367"/>
              <a:gd name="connsiteX4" fmla="*/ 0 w 2808732"/>
              <a:gd name="connsiteY4" fmla="*/ 277367 h 2773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08732" h="277367">
                <a:moveTo>
                  <a:pt x="0" y="277367"/>
                </a:moveTo>
                <a:lnTo>
                  <a:pt x="2808732" y="277367"/>
                </a:lnTo>
                <a:lnTo>
                  <a:pt x="2808732" y="0"/>
                </a:lnTo>
                <a:lnTo>
                  <a:pt x="0" y="0"/>
                </a:lnTo>
                <a:lnTo>
                  <a:pt x="0" y="27736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1980438" y="4581905"/>
            <a:ext cx="304800" cy="161544"/>
          </a:xfrm>
          <a:custGeom>
            <a:avLst/>
            <a:gdLst>
              <a:gd name="connsiteX0" fmla="*/ 304800 w 304800"/>
              <a:gd name="connsiteY0" fmla="*/ 161544 h 161544"/>
              <a:gd name="connsiteX1" fmla="*/ 0 w 304800"/>
              <a:gd name="connsiteY1" fmla="*/ 80772 h 161544"/>
              <a:gd name="connsiteX2" fmla="*/ 304800 w 304800"/>
              <a:gd name="connsiteY2" fmla="*/ 0 h 161544"/>
              <a:gd name="connsiteX3" fmla="*/ 304800 w 304800"/>
              <a:gd name="connsiteY3" fmla="*/ 161544 h 161544"/>
            </a:gdLst>
            <a:ahLst/>
            <a:cxnLst>
              <a:cxn ang="0">
                <a:pos x="connsiteX0" y="connsiteY0"/>
              </a:cxn>
              <a:cxn ang="1">
                <a:pos x="connsiteX1" y="connsiteY1"/>
              </a:cxn>
              <a:cxn ang="2">
                <a:pos x="connsiteX2" y="connsiteY2"/>
              </a:cxn>
              <a:cxn ang="3">
                <a:pos x="connsiteX3" y="connsiteY3"/>
              </a:cxn>
            </a:cxnLst>
            <a:rect l="l" t="t" r="r" b="b"/>
            <a:pathLst>
              <a:path w="304800" h="161544">
                <a:moveTo>
                  <a:pt x="304800" y="161544"/>
                </a:moveTo>
                <a:lnTo>
                  <a:pt x="0" y="80772"/>
                </a:lnTo>
                <a:lnTo>
                  <a:pt x="304800" y="0"/>
                </a:lnTo>
                <a:lnTo>
                  <a:pt x="304800" y="161544"/>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1970532" y="4572000"/>
            <a:ext cx="324611" cy="181356"/>
          </a:xfrm>
          <a:custGeom>
            <a:avLst/>
            <a:gdLst>
              <a:gd name="connsiteX0" fmla="*/ 314705 w 324611"/>
              <a:gd name="connsiteY0" fmla="*/ 171450 h 181356"/>
              <a:gd name="connsiteX1" fmla="*/ 9905 w 324611"/>
              <a:gd name="connsiteY1" fmla="*/ 90678 h 181356"/>
              <a:gd name="connsiteX2" fmla="*/ 314705 w 324611"/>
              <a:gd name="connsiteY2" fmla="*/ 9905 h 181356"/>
              <a:gd name="connsiteX3" fmla="*/ 314705 w 324611"/>
              <a:gd name="connsiteY3" fmla="*/ 171450 h 181356"/>
            </a:gdLst>
            <a:ahLst/>
            <a:cxnLst>
              <a:cxn ang="0">
                <a:pos x="connsiteX0" y="connsiteY0"/>
              </a:cxn>
              <a:cxn ang="1">
                <a:pos x="connsiteX1" y="connsiteY1"/>
              </a:cxn>
              <a:cxn ang="2">
                <a:pos x="connsiteX2" y="connsiteY2"/>
              </a:cxn>
              <a:cxn ang="3">
                <a:pos x="connsiteX3" y="connsiteY3"/>
              </a:cxn>
            </a:cxnLst>
            <a:rect l="l" t="t" r="r" b="b"/>
            <a:pathLst>
              <a:path w="324611" h="181356">
                <a:moveTo>
                  <a:pt x="314705" y="171450"/>
                </a:moveTo>
                <a:lnTo>
                  <a:pt x="9905" y="90678"/>
                </a:lnTo>
                <a:lnTo>
                  <a:pt x="314705" y="9905"/>
                </a:lnTo>
                <a:lnTo>
                  <a:pt x="314705" y="171450"/>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8460358" y="5304790"/>
            <a:ext cx="248666" cy="186182"/>
          </a:xfrm>
          <a:custGeom>
            <a:avLst/>
            <a:gdLst>
              <a:gd name="connsiteX0" fmla="*/ 116585 w 248666"/>
              <a:gd name="connsiteY0" fmla="*/ 12700 h 186182"/>
              <a:gd name="connsiteX1" fmla="*/ 103632 w 248666"/>
              <a:gd name="connsiteY1" fmla="*/ 51561 h 186182"/>
              <a:gd name="connsiteX2" fmla="*/ 235966 w 248666"/>
              <a:gd name="connsiteY2" fmla="*/ 95630 h 186182"/>
              <a:gd name="connsiteX3" fmla="*/ 210058 w 248666"/>
              <a:gd name="connsiteY3" fmla="*/ 173481 h 186182"/>
              <a:gd name="connsiteX4" fmla="*/ 77723 w 248666"/>
              <a:gd name="connsiteY4" fmla="*/ 129539 h 186182"/>
              <a:gd name="connsiteX5" fmla="*/ 64770 w 248666"/>
              <a:gd name="connsiteY5" fmla="*/ 168401 h 186182"/>
              <a:gd name="connsiteX6" fmla="*/ 12700 w 248666"/>
              <a:gd name="connsiteY6" fmla="*/ 64642 h 186182"/>
              <a:gd name="connsiteX7" fmla="*/ 116585 w 248666"/>
              <a:gd name="connsiteY7" fmla="*/ 12700 h 18618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48666" h="186182">
                <a:moveTo>
                  <a:pt x="116585" y="12700"/>
                </a:moveTo>
                <a:lnTo>
                  <a:pt x="103632" y="51561"/>
                </a:lnTo>
                <a:lnTo>
                  <a:pt x="235966" y="95630"/>
                </a:lnTo>
                <a:lnTo>
                  <a:pt x="210058" y="173481"/>
                </a:lnTo>
                <a:lnTo>
                  <a:pt x="77723" y="129539"/>
                </a:lnTo>
                <a:lnTo>
                  <a:pt x="64770" y="168401"/>
                </a:lnTo>
                <a:lnTo>
                  <a:pt x="12700" y="64642"/>
                </a:lnTo>
                <a:lnTo>
                  <a:pt x="116585" y="1270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5657088" y="5229986"/>
            <a:ext cx="244347" cy="197993"/>
          </a:xfrm>
          <a:custGeom>
            <a:avLst/>
            <a:gdLst>
              <a:gd name="connsiteX0" fmla="*/ 190119 w 244347"/>
              <a:gd name="connsiteY0" fmla="*/ 166370 h 197993"/>
              <a:gd name="connsiteX1" fmla="*/ 172465 w 244347"/>
              <a:gd name="connsiteY1" fmla="*/ 128016 h 197993"/>
              <a:gd name="connsiteX2" fmla="*/ 48133 w 244347"/>
              <a:gd name="connsiteY2" fmla="*/ 185292 h 197993"/>
              <a:gd name="connsiteX3" fmla="*/ 12700 w 244347"/>
              <a:gd name="connsiteY3" fmla="*/ 108458 h 197993"/>
              <a:gd name="connsiteX4" fmla="*/ 137033 w 244347"/>
              <a:gd name="connsiteY4" fmla="*/ 51180 h 197993"/>
              <a:gd name="connsiteX5" fmla="*/ 119379 w 244347"/>
              <a:gd name="connsiteY5" fmla="*/ 12700 h 197993"/>
              <a:gd name="connsiteX6" fmla="*/ 231647 w 244347"/>
              <a:gd name="connsiteY6" fmla="*/ 54228 h 197993"/>
              <a:gd name="connsiteX7" fmla="*/ 190119 w 244347"/>
              <a:gd name="connsiteY7" fmla="*/ 166370 h 19799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44347" h="197993">
                <a:moveTo>
                  <a:pt x="190119" y="166370"/>
                </a:moveTo>
                <a:lnTo>
                  <a:pt x="172465" y="128016"/>
                </a:lnTo>
                <a:lnTo>
                  <a:pt x="48133" y="185292"/>
                </a:lnTo>
                <a:lnTo>
                  <a:pt x="12700" y="108458"/>
                </a:lnTo>
                <a:lnTo>
                  <a:pt x="137033" y="51180"/>
                </a:lnTo>
                <a:lnTo>
                  <a:pt x="119379" y="12700"/>
                </a:lnTo>
                <a:lnTo>
                  <a:pt x="231647" y="54228"/>
                </a:lnTo>
                <a:lnTo>
                  <a:pt x="190119" y="16637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828800" y="1333500"/>
            <a:ext cx="6934200" cy="5080000"/>
          </a:xfrm>
          <a:prstGeom prst="rect">
            <a:avLst/>
          </a:prstGeom>
          <a:noFill/>
        </p:spPr>
      </p:pic>
      <p:sp>
        <p:nvSpPr>
          <p:cNvPr id="22"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180</a:t>
            </a:r>
          </a:p>
        </p:txBody>
      </p:sp>
      <p:sp>
        <p:nvSpPr>
          <p:cNvPr id="23" name="TextBox 1"/>
          <p:cNvSpPr txBox="1"/>
          <p:nvPr/>
        </p:nvSpPr>
        <p:spPr>
          <a:xfrm>
            <a:off x="6299200" y="25400"/>
            <a:ext cx="24765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p:txBody>
      </p:sp>
      <p:sp>
        <p:nvSpPr>
          <p:cNvPr id="24" name="TextBox 1"/>
          <p:cNvSpPr txBox="1"/>
          <p:nvPr/>
        </p:nvSpPr>
        <p:spPr>
          <a:xfrm>
            <a:off x="3517900" y="1562100"/>
            <a:ext cx="622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好莱坞世界</a:t>
            </a:r>
          </a:p>
        </p:txBody>
      </p:sp>
      <p:sp>
        <p:nvSpPr>
          <p:cNvPr id="25" name="TextBox 1"/>
          <p:cNvSpPr txBox="1"/>
          <p:nvPr/>
        </p:nvSpPr>
        <p:spPr>
          <a:xfrm>
            <a:off x="1206500" y="2311400"/>
            <a:ext cx="1828800" cy="381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人流从地铁明冠大厦及好莱</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坞世界2楼出口进入66广场</a:t>
            </a:r>
          </a:p>
        </p:txBody>
      </p:sp>
      <p:sp>
        <p:nvSpPr>
          <p:cNvPr id="26" name="TextBox 1"/>
          <p:cNvSpPr txBox="1"/>
          <p:nvPr/>
        </p:nvSpPr>
        <p:spPr>
          <a:xfrm>
            <a:off x="1130300" y="673100"/>
            <a:ext cx="8001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人流动线</a:t>
            </a:r>
          </a:p>
        </p:txBody>
      </p:sp>
      <p:sp>
        <p:nvSpPr>
          <p:cNvPr id="27" name="TextBox 1"/>
          <p:cNvSpPr txBox="1"/>
          <p:nvPr/>
        </p:nvSpPr>
        <p:spPr>
          <a:xfrm>
            <a:off x="5524500" y="6159500"/>
            <a:ext cx="2590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从六本木大道一侧的自动扶梯进入项目</a:t>
            </a:r>
          </a:p>
        </p:txBody>
      </p:sp>
      <p:sp>
        <p:nvSpPr>
          <p:cNvPr id="28" name="TextBox 1"/>
          <p:cNvSpPr txBox="1"/>
          <p:nvPr/>
        </p:nvSpPr>
        <p:spPr>
          <a:xfrm>
            <a:off x="2070100" y="4787900"/>
            <a:ext cx="152400" cy="203200"/>
          </a:xfrm>
          <a:prstGeom prst="rect">
            <a:avLst/>
          </a:prstGeom>
          <a:noFill/>
        </p:spPr>
        <p:txBody>
          <a:bodyPr wrap="none" lIns="0" tIns="0" rIns="0" rtlCol="0">
            <a:spAutoFit/>
          </a:bodyPr>
          <a:lstStyle/>
          <a:p>
            <a:pPr>
              <a:lnSpc>
                <a:spcPts val="1600"/>
              </a:lnSpc>
            </a:pPr>
            <a:r>
              <a:rPr lang="en-US" altLang="zh-CN" sz="1800" dirty="0">
                <a:solidFill>
                  <a:srgbClr val="FFFFFF"/>
                </a:solidFill>
                <a:latin typeface="Times New Roman" panose="02020603050405020304" pitchFamily="18" charset="0"/>
                <a:cs typeface="Times New Roman" panose="02020603050405020304" pitchFamily="18" charset="0"/>
              </a:rPr>
              <a:t>N</a:t>
            </a:r>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579364" y="1700783"/>
            <a:ext cx="835152" cy="246888"/>
          </a:xfrm>
          <a:custGeom>
            <a:avLst/>
            <a:gdLst>
              <a:gd name="connsiteX0" fmla="*/ 0 w 835152"/>
              <a:gd name="connsiteY0" fmla="*/ 246888 h 246888"/>
              <a:gd name="connsiteX1" fmla="*/ 835151 w 835152"/>
              <a:gd name="connsiteY1" fmla="*/ 246888 h 246888"/>
              <a:gd name="connsiteX2" fmla="*/ 835151 w 835152"/>
              <a:gd name="connsiteY2" fmla="*/ 0 h 246888"/>
              <a:gd name="connsiteX3" fmla="*/ 0 w 835152"/>
              <a:gd name="connsiteY3" fmla="*/ 0 h 246888"/>
              <a:gd name="connsiteX4" fmla="*/ 0 w 835152"/>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5152" h="246888">
                <a:moveTo>
                  <a:pt x="0" y="246888"/>
                </a:moveTo>
                <a:lnTo>
                  <a:pt x="835151" y="246888"/>
                </a:lnTo>
                <a:lnTo>
                  <a:pt x="835151"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707891" y="1700783"/>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484120" y="2421635"/>
            <a:ext cx="833627" cy="245364"/>
          </a:xfrm>
          <a:custGeom>
            <a:avLst/>
            <a:gdLst>
              <a:gd name="connsiteX0" fmla="*/ 0 w 833627"/>
              <a:gd name="connsiteY0" fmla="*/ 245364 h 245364"/>
              <a:gd name="connsiteX1" fmla="*/ 833627 w 833627"/>
              <a:gd name="connsiteY1" fmla="*/ 245364 h 245364"/>
              <a:gd name="connsiteX2" fmla="*/ 833627 w 833627"/>
              <a:gd name="connsiteY2" fmla="*/ 0 h 245364"/>
              <a:gd name="connsiteX3" fmla="*/ 0 w 833627"/>
              <a:gd name="connsiteY3" fmla="*/ 0 h 245364"/>
              <a:gd name="connsiteX4" fmla="*/ 0 w 833627"/>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7" h="245364">
                <a:moveTo>
                  <a:pt x="0" y="245364"/>
                </a:moveTo>
                <a:lnTo>
                  <a:pt x="833627" y="245364"/>
                </a:lnTo>
                <a:lnTo>
                  <a:pt x="833627"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779520" y="3285744"/>
            <a:ext cx="833627" cy="245364"/>
          </a:xfrm>
          <a:custGeom>
            <a:avLst/>
            <a:gdLst>
              <a:gd name="connsiteX0" fmla="*/ 0 w 833627"/>
              <a:gd name="connsiteY0" fmla="*/ 245364 h 245364"/>
              <a:gd name="connsiteX1" fmla="*/ 833627 w 833627"/>
              <a:gd name="connsiteY1" fmla="*/ 245364 h 245364"/>
              <a:gd name="connsiteX2" fmla="*/ 833627 w 833627"/>
              <a:gd name="connsiteY2" fmla="*/ 0 h 245364"/>
              <a:gd name="connsiteX3" fmla="*/ 0 w 833627"/>
              <a:gd name="connsiteY3" fmla="*/ 0 h 245364"/>
              <a:gd name="connsiteX4" fmla="*/ 0 w 833627"/>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7" h="245364">
                <a:moveTo>
                  <a:pt x="0" y="245364"/>
                </a:moveTo>
                <a:lnTo>
                  <a:pt x="833627" y="245364"/>
                </a:lnTo>
                <a:lnTo>
                  <a:pt x="833627"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6588252" y="3069335"/>
            <a:ext cx="833628" cy="245364"/>
          </a:xfrm>
          <a:custGeom>
            <a:avLst/>
            <a:gdLst>
              <a:gd name="connsiteX0" fmla="*/ 0 w 833628"/>
              <a:gd name="connsiteY0" fmla="*/ 245364 h 245364"/>
              <a:gd name="connsiteX1" fmla="*/ 833628 w 833628"/>
              <a:gd name="connsiteY1" fmla="*/ 245364 h 245364"/>
              <a:gd name="connsiteX2" fmla="*/ 833628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8" y="245364"/>
                </a:lnTo>
                <a:lnTo>
                  <a:pt x="833628"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890515" y="4509515"/>
            <a:ext cx="833628" cy="245364"/>
          </a:xfrm>
          <a:custGeom>
            <a:avLst/>
            <a:gdLst>
              <a:gd name="connsiteX0" fmla="*/ 0 w 833628"/>
              <a:gd name="connsiteY0" fmla="*/ 245364 h 245364"/>
              <a:gd name="connsiteX1" fmla="*/ 833628 w 833628"/>
              <a:gd name="connsiteY1" fmla="*/ 245364 h 245364"/>
              <a:gd name="connsiteX2" fmla="*/ 833628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8" y="245364"/>
                </a:lnTo>
                <a:lnTo>
                  <a:pt x="833628"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113533" y="4786629"/>
            <a:ext cx="2252980" cy="1695196"/>
          </a:xfrm>
          <a:custGeom>
            <a:avLst/>
            <a:gdLst>
              <a:gd name="connsiteX0" fmla="*/ 6350 w 2252980"/>
              <a:gd name="connsiteY0" fmla="*/ 1688846 h 1695196"/>
              <a:gd name="connsiteX1" fmla="*/ 2246630 w 2252980"/>
              <a:gd name="connsiteY1" fmla="*/ 1688846 h 1695196"/>
              <a:gd name="connsiteX2" fmla="*/ 2246630 w 2252980"/>
              <a:gd name="connsiteY2" fmla="*/ 6350 h 1695196"/>
              <a:gd name="connsiteX3" fmla="*/ 6350 w 2252980"/>
              <a:gd name="connsiteY3" fmla="*/ 6350 h 1695196"/>
              <a:gd name="connsiteX4" fmla="*/ 6350 w 2252980"/>
              <a:gd name="connsiteY4" fmla="*/ 1688846 h 16951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52980" h="1695196">
                <a:moveTo>
                  <a:pt x="6350" y="1688846"/>
                </a:moveTo>
                <a:lnTo>
                  <a:pt x="2246630" y="1688846"/>
                </a:lnTo>
                <a:lnTo>
                  <a:pt x="2246630" y="6350"/>
                </a:lnTo>
                <a:lnTo>
                  <a:pt x="6350" y="6350"/>
                </a:lnTo>
                <a:lnTo>
                  <a:pt x="6350" y="1688846"/>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168651" y="6164579"/>
            <a:ext cx="684276" cy="262128"/>
          </a:xfrm>
          <a:custGeom>
            <a:avLst/>
            <a:gdLst>
              <a:gd name="connsiteX0" fmla="*/ 0 w 684276"/>
              <a:gd name="connsiteY0" fmla="*/ 262128 h 262128"/>
              <a:gd name="connsiteX1" fmla="*/ 684276 w 684276"/>
              <a:gd name="connsiteY1" fmla="*/ 262128 h 262128"/>
              <a:gd name="connsiteX2" fmla="*/ 684276 w 684276"/>
              <a:gd name="connsiteY2" fmla="*/ 0 h 262128"/>
              <a:gd name="connsiteX3" fmla="*/ 0 w 684276"/>
              <a:gd name="connsiteY3" fmla="*/ 0 h 262128"/>
              <a:gd name="connsiteX4" fmla="*/ 0 w 684276"/>
              <a:gd name="connsiteY4" fmla="*/ 262128 h 262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4276" h="262128">
                <a:moveTo>
                  <a:pt x="0" y="262128"/>
                </a:moveTo>
                <a:lnTo>
                  <a:pt x="684276" y="262128"/>
                </a:lnTo>
                <a:lnTo>
                  <a:pt x="684276" y="0"/>
                </a:lnTo>
                <a:lnTo>
                  <a:pt x="0" y="0"/>
                </a:lnTo>
                <a:lnTo>
                  <a:pt x="0" y="2621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7266431" y="2029967"/>
            <a:ext cx="978408" cy="246888"/>
          </a:xfrm>
          <a:custGeom>
            <a:avLst/>
            <a:gdLst>
              <a:gd name="connsiteX0" fmla="*/ 0 w 978408"/>
              <a:gd name="connsiteY0" fmla="*/ 246888 h 246888"/>
              <a:gd name="connsiteX1" fmla="*/ 978408 w 978408"/>
              <a:gd name="connsiteY1" fmla="*/ 246888 h 246888"/>
              <a:gd name="connsiteX2" fmla="*/ 978408 w 978408"/>
              <a:gd name="connsiteY2" fmla="*/ 0 h 246888"/>
              <a:gd name="connsiteX3" fmla="*/ 0 w 978408"/>
              <a:gd name="connsiteY3" fmla="*/ 0 h 246888"/>
              <a:gd name="connsiteX4" fmla="*/ 0 w 97840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8408" h="246888">
                <a:moveTo>
                  <a:pt x="0" y="246888"/>
                </a:moveTo>
                <a:lnTo>
                  <a:pt x="978408" y="246888"/>
                </a:lnTo>
                <a:lnTo>
                  <a:pt x="97840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6104763" y="4202938"/>
            <a:ext cx="327533" cy="290703"/>
          </a:xfrm>
          <a:custGeom>
            <a:avLst/>
            <a:gdLst>
              <a:gd name="connsiteX0" fmla="*/ 288290 w 327533"/>
              <a:gd name="connsiteY0" fmla="*/ 199008 h 290703"/>
              <a:gd name="connsiteX1" fmla="*/ 255015 w 327533"/>
              <a:gd name="connsiteY1" fmla="*/ 152400 h 290703"/>
              <a:gd name="connsiteX2" fmla="*/ 79247 w 327533"/>
              <a:gd name="connsiteY2" fmla="*/ 278002 h 290703"/>
              <a:gd name="connsiteX3" fmla="*/ 12700 w 327533"/>
              <a:gd name="connsiteY3" fmla="*/ 184784 h 290703"/>
              <a:gd name="connsiteX4" fmla="*/ 188467 w 327533"/>
              <a:gd name="connsiteY4" fmla="*/ 59308 h 290703"/>
              <a:gd name="connsiteX5" fmla="*/ 155194 w 327533"/>
              <a:gd name="connsiteY5" fmla="*/ 12700 h 290703"/>
              <a:gd name="connsiteX6" fmla="*/ 314833 w 327533"/>
              <a:gd name="connsiteY6" fmla="*/ 39370 h 290703"/>
              <a:gd name="connsiteX7" fmla="*/ 288290 w 327533"/>
              <a:gd name="connsiteY7" fmla="*/ 199008 h 29070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27533" h="290703">
                <a:moveTo>
                  <a:pt x="288290" y="199008"/>
                </a:moveTo>
                <a:lnTo>
                  <a:pt x="255015" y="152400"/>
                </a:lnTo>
                <a:lnTo>
                  <a:pt x="79247" y="278002"/>
                </a:lnTo>
                <a:lnTo>
                  <a:pt x="12700" y="184784"/>
                </a:lnTo>
                <a:lnTo>
                  <a:pt x="188467" y="59308"/>
                </a:lnTo>
                <a:lnTo>
                  <a:pt x="155194" y="12700"/>
                </a:lnTo>
                <a:lnTo>
                  <a:pt x="314833" y="39370"/>
                </a:lnTo>
                <a:lnTo>
                  <a:pt x="288290" y="199008"/>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772155" y="3429000"/>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8172450" y="1558289"/>
            <a:ext cx="144780" cy="359663"/>
          </a:xfrm>
          <a:custGeom>
            <a:avLst/>
            <a:gdLst>
              <a:gd name="connsiteX0" fmla="*/ 144780 w 144780"/>
              <a:gd name="connsiteY0" fmla="*/ 0 h 359663"/>
              <a:gd name="connsiteX1" fmla="*/ 72390 w 144780"/>
              <a:gd name="connsiteY1" fmla="*/ 359664 h 359663"/>
              <a:gd name="connsiteX2" fmla="*/ 0 w 144780"/>
              <a:gd name="connsiteY2" fmla="*/ 0 h 359663"/>
              <a:gd name="connsiteX3" fmla="*/ 144780 w 144780"/>
              <a:gd name="connsiteY3" fmla="*/ 0 h 359663"/>
            </a:gdLst>
            <a:ahLst/>
            <a:cxnLst>
              <a:cxn ang="0">
                <a:pos x="connsiteX0" y="connsiteY0"/>
              </a:cxn>
              <a:cxn ang="1">
                <a:pos x="connsiteX1" y="connsiteY1"/>
              </a:cxn>
              <a:cxn ang="2">
                <a:pos x="connsiteX2" y="connsiteY2"/>
              </a:cxn>
              <a:cxn ang="3">
                <a:pos x="connsiteX3" y="connsiteY3"/>
              </a:cxn>
            </a:cxnLst>
            <a:rect l="l" t="t" r="r" b="b"/>
            <a:pathLst>
              <a:path w="144780" h="359663">
                <a:moveTo>
                  <a:pt x="144780" y="0"/>
                </a:moveTo>
                <a:lnTo>
                  <a:pt x="72390" y="359664"/>
                </a:lnTo>
                <a:lnTo>
                  <a:pt x="0" y="0"/>
                </a:lnTo>
                <a:lnTo>
                  <a:pt x="14478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8162543" y="1548383"/>
            <a:ext cx="164592" cy="379475"/>
          </a:xfrm>
          <a:custGeom>
            <a:avLst/>
            <a:gdLst>
              <a:gd name="connsiteX0" fmla="*/ 154686 w 164592"/>
              <a:gd name="connsiteY0" fmla="*/ 9905 h 379475"/>
              <a:gd name="connsiteX1" fmla="*/ 82296 w 164592"/>
              <a:gd name="connsiteY1" fmla="*/ 369570 h 379475"/>
              <a:gd name="connsiteX2" fmla="*/ 9906 w 164592"/>
              <a:gd name="connsiteY2" fmla="*/ 9905 h 379475"/>
              <a:gd name="connsiteX3" fmla="*/ 154686 w 164592"/>
              <a:gd name="connsiteY3" fmla="*/ 9905 h 379475"/>
            </a:gdLst>
            <a:ahLst/>
            <a:cxnLst>
              <a:cxn ang="0">
                <a:pos x="connsiteX0" y="connsiteY0"/>
              </a:cxn>
              <a:cxn ang="1">
                <a:pos x="connsiteX1" y="connsiteY1"/>
              </a:cxn>
              <a:cxn ang="2">
                <a:pos x="connsiteX2" y="connsiteY2"/>
              </a:cxn>
              <a:cxn ang="3">
                <a:pos x="connsiteX3" y="connsiteY3"/>
              </a:cxn>
            </a:cxnLst>
            <a:rect l="l" t="t" r="r" b="b"/>
            <a:pathLst>
              <a:path w="164592" h="379475">
                <a:moveTo>
                  <a:pt x="154686" y="9905"/>
                </a:moveTo>
                <a:lnTo>
                  <a:pt x="82296" y="369570"/>
                </a:lnTo>
                <a:lnTo>
                  <a:pt x="9906" y="9905"/>
                </a:lnTo>
                <a:lnTo>
                  <a:pt x="154686" y="9905"/>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4621910" y="3751326"/>
            <a:ext cx="270637" cy="350266"/>
          </a:xfrm>
          <a:custGeom>
            <a:avLst/>
            <a:gdLst>
              <a:gd name="connsiteX0" fmla="*/ 221488 w 270637"/>
              <a:gd name="connsiteY0" fmla="*/ 70103 h 350266"/>
              <a:gd name="connsiteX1" fmla="*/ 169291 w 270637"/>
              <a:gd name="connsiteY1" fmla="*/ 93598 h 350266"/>
              <a:gd name="connsiteX2" fmla="*/ 257936 w 270637"/>
              <a:gd name="connsiteY2" fmla="*/ 290576 h 350266"/>
              <a:gd name="connsiteX3" fmla="*/ 153542 w 270637"/>
              <a:gd name="connsiteY3" fmla="*/ 337565 h 350266"/>
              <a:gd name="connsiteX4" fmla="*/ 64897 w 270637"/>
              <a:gd name="connsiteY4" fmla="*/ 140589 h 350266"/>
              <a:gd name="connsiteX5" fmla="*/ 12700 w 270637"/>
              <a:gd name="connsiteY5" fmla="*/ 164083 h 350266"/>
              <a:gd name="connsiteX6" fmla="*/ 70104 w 270637"/>
              <a:gd name="connsiteY6" fmla="*/ 12700 h 350266"/>
              <a:gd name="connsiteX7" fmla="*/ 221488 w 270637"/>
              <a:gd name="connsiteY7" fmla="*/ 70103 h 35026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70637" h="350266">
                <a:moveTo>
                  <a:pt x="221488" y="70103"/>
                </a:moveTo>
                <a:lnTo>
                  <a:pt x="169291" y="93598"/>
                </a:lnTo>
                <a:lnTo>
                  <a:pt x="257936" y="290576"/>
                </a:lnTo>
                <a:lnTo>
                  <a:pt x="153542" y="337565"/>
                </a:lnTo>
                <a:lnTo>
                  <a:pt x="64897" y="140589"/>
                </a:lnTo>
                <a:lnTo>
                  <a:pt x="12700" y="164083"/>
                </a:lnTo>
                <a:lnTo>
                  <a:pt x="70104" y="12700"/>
                </a:lnTo>
                <a:lnTo>
                  <a:pt x="221488" y="70103"/>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744981" y="609345"/>
            <a:ext cx="2973832" cy="1606804"/>
          </a:xfrm>
          <a:custGeom>
            <a:avLst/>
            <a:gdLst>
              <a:gd name="connsiteX0" fmla="*/ 6350 w 2973832"/>
              <a:gd name="connsiteY0" fmla="*/ 1600454 h 1606804"/>
              <a:gd name="connsiteX1" fmla="*/ 2967482 w 2973832"/>
              <a:gd name="connsiteY1" fmla="*/ 1600454 h 1606804"/>
              <a:gd name="connsiteX2" fmla="*/ 2967482 w 2973832"/>
              <a:gd name="connsiteY2" fmla="*/ 6350 h 1606804"/>
              <a:gd name="connsiteX3" fmla="*/ 6350 w 2973832"/>
              <a:gd name="connsiteY3" fmla="*/ 6350 h 1606804"/>
              <a:gd name="connsiteX4" fmla="*/ 6350 w 2973832"/>
              <a:gd name="connsiteY4" fmla="*/ 1600454 h 16068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73832" h="1606804">
                <a:moveTo>
                  <a:pt x="6350" y="1600454"/>
                </a:moveTo>
                <a:lnTo>
                  <a:pt x="2967482" y="1600454"/>
                </a:lnTo>
                <a:lnTo>
                  <a:pt x="2967482" y="6350"/>
                </a:lnTo>
                <a:lnTo>
                  <a:pt x="6350" y="6350"/>
                </a:lnTo>
                <a:lnTo>
                  <a:pt x="6350" y="1600454"/>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790955" y="2252472"/>
            <a:ext cx="1405127" cy="739139"/>
          </a:xfrm>
          <a:custGeom>
            <a:avLst/>
            <a:gdLst>
              <a:gd name="connsiteX0" fmla="*/ 0 w 1405127"/>
              <a:gd name="connsiteY0" fmla="*/ 739139 h 739139"/>
              <a:gd name="connsiteX1" fmla="*/ 1405127 w 1405127"/>
              <a:gd name="connsiteY1" fmla="*/ 739139 h 739139"/>
              <a:gd name="connsiteX2" fmla="*/ 1405127 w 1405127"/>
              <a:gd name="connsiteY2" fmla="*/ 0 h 739139"/>
              <a:gd name="connsiteX3" fmla="*/ 0 w 1405127"/>
              <a:gd name="connsiteY3" fmla="*/ 0 h 739139"/>
              <a:gd name="connsiteX4" fmla="*/ 0 w 1405127"/>
              <a:gd name="connsiteY4" fmla="*/ 739139 h 73913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05127" h="739139">
                <a:moveTo>
                  <a:pt x="0" y="739139"/>
                </a:moveTo>
                <a:lnTo>
                  <a:pt x="1405127" y="739139"/>
                </a:lnTo>
                <a:lnTo>
                  <a:pt x="1405127" y="0"/>
                </a:lnTo>
                <a:lnTo>
                  <a:pt x="0" y="0"/>
                </a:lnTo>
                <a:lnTo>
                  <a:pt x="0" y="73913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7008621" y="4065778"/>
            <a:ext cx="2009140" cy="1337055"/>
          </a:xfrm>
          <a:custGeom>
            <a:avLst/>
            <a:gdLst>
              <a:gd name="connsiteX0" fmla="*/ 6350 w 2009140"/>
              <a:gd name="connsiteY0" fmla="*/ 1330705 h 1337055"/>
              <a:gd name="connsiteX1" fmla="*/ 2002790 w 2009140"/>
              <a:gd name="connsiteY1" fmla="*/ 1330705 h 1337055"/>
              <a:gd name="connsiteX2" fmla="*/ 2002790 w 2009140"/>
              <a:gd name="connsiteY2" fmla="*/ 6350 h 1337055"/>
              <a:gd name="connsiteX3" fmla="*/ 6350 w 2009140"/>
              <a:gd name="connsiteY3" fmla="*/ 6350 h 1337055"/>
              <a:gd name="connsiteX4" fmla="*/ 6350 w 2009140"/>
              <a:gd name="connsiteY4" fmla="*/ 1330705 h 13370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09140" h="1337055">
                <a:moveTo>
                  <a:pt x="6350" y="1330705"/>
                </a:moveTo>
                <a:lnTo>
                  <a:pt x="2002790" y="1330705"/>
                </a:lnTo>
                <a:lnTo>
                  <a:pt x="2002790" y="6350"/>
                </a:lnTo>
                <a:lnTo>
                  <a:pt x="6350" y="6350"/>
                </a:lnTo>
                <a:lnTo>
                  <a:pt x="6350" y="133070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49300" y="609600"/>
            <a:ext cx="8267700" cy="5880100"/>
          </a:xfrm>
          <a:prstGeom prst="rect">
            <a:avLst/>
          </a:prstGeom>
          <a:noFill/>
        </p:spPr>
      </p:pic>
      <p:sp>
        <p:nvSpPr>
          <p:cNvPr id="24"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181</a:t>
            </a:r>
          </a:p>
        </p:txBody>
      </p:sp>
      <p:sp>
        <p:nvSpPr>
          <p:cNvPr id="25" name="TextBox 1"/>
          <p:cNvSpPr txBox="1"/>
          <p:nvPr/>
        </p:nvSpPr>
        <p:spPr>
          <a:xfrm>
            <a:off x="5803900" y="17399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森大厦</a:t>
            </a:r>
          </a:p>
        </p:txBody>
      </p:sp>
      <p:sp>
        <p:nvSpPr>
          <p:cNvPr id="26" name="TextBox 1"/>
          <p:cNvSpPr txBox="1"/>
          <p:nvPr/>
        </p:nvSpPr>
        <p:spPr>
          <a:xfrm>
            <a:off x="3860800" y="17399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露天广场</a:t>
            </a:r>
          </a:p>
        </p:txBody>
      </p:sp>
      <p:sp>
        <p:nvSpPr>
          <p:cNvPr id="27" name="TextBox 1"/>
          <p:cNvSpPr txBox="1"/>
          <p:nvPr/>
        </p:nvSpPr>
        <p:spPr>
          <a:xfrm>
            <a:off x="2578100" y="2451100"/>
            <a:ext cx="622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超日电视台</a:t>
            </a:r>
          </a:p>
        </p:txBody>
      </p:sp>
      <p:sp>
        <p:nvSpPr>
          <p:cNvPr id="28" name="TextBox 1"/>
          <p:cNvSpPr txBox="1"/>
          <p:nvPr/>
        </p:nvSpPr>
        <p:spPr>
          <a:xfrm>
            <a:off x="3873500" y="3314700"/>
            <a:ext cx="622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庭园步行区</a:t>
            </a:r>
          </a:p>
        </p:txBody>
      </p:sp>
      <p:sp>
        <p:nvSpPr>
          <p:cNvPr id="29" name="TextBox 1"/>
          <p:cNvSpPr txBox="1"/>
          <p:nvPr/>
        </p:nvSpPr>
        <p:spPr>
          <a:xfrm>
            <a:off x="5105400" y="4546600"/>
            <a:ext cx="3937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66广场</a:t>
            </a:r>
          </a:p>
        </p:txBody>
      </p:sp>
      <p:sp>
        <p:nvSpPr>
          <p:cNvPr id="30" name="TextBox 1"/>
          <p:cNvSpPr txBox="1"/>
          <p:nvPr/>
        </p:nvSpPr>
        <p:spPr>
          <a:xfrm>
            <a:off x="2247900" y="6197600"/>
            <a:ext cx="4445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66广场</a:t>
            </a:r>
          </a:p>
        </p:txBody>
      </p:sp>
      <p:sp>
        <p:nvSpPr>
          <p:cNvPr id="31" name="TextBox 1"/>
          <p:cNvSpPr txBox="1"/>
          <p:nvPr/>
        </p:nvSpPr>
        <p:spPr>
          <a:xfrm>
            <a:off x="7366000" y="2070100"/>
            <a:ext cx="749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东京君越酒店</a:t>
            </a:r>
          </a:p>
        </p:txBody>
      </p:sp>
      <p:sp>
        <p:nvSpPr>
          <p:cNvPr id="32" name="TextBox 1"/>
          <p:cNvSpPr txBox="1"/>
          <p:nvPr/>
        </p:nvSpPr>
        <p:spPr>
          <a:xfrm>
            <a:off x="5524500" y="3924300"/>
            <a:ext cx="673100" cy="177800"/>
          </a:xfrm>
          <a:prstGeom prst="rect">
            <a:avLst/>
          </a:prstGeom>
          <a:noFill/>
        </p:spPr>
        <p:txBody>
          <a:bodyPr wrap="none" lIns="0" tIns="0" rIns="0" rtlCol="0">
            <a:spAutoFit/>
          </a:bodyPr>
          <a:lstStyle/>
          <a:p>
            <a:pPr>
              <a:lnSpc>
                <a:spcPts val="1400"/>
              </a:lnSpc>
            </a:pPr>
            <a:r>
              <a:rPr lang="en-US" altLang="zh-CN" sz="1105" dirty="0">
                <a:solidFill>
                  <a:srgbClr val="FFFFFF"/>
                </a:solidFill>
                <a:latin typeface="微软雅黑" panose="020B0503020204020204" pitchFamily="18" charset="-122"/>
                <a:cs typeface="微软雅黑" panose="020B0503020204020204" pitchFamily="18" charset="-122"/>
              </a:rPr>
              <a:t>Office入口</a:t>
            </a:r>
          </a:p>
        </p:txBody>
      </p:sp>
      <p:sp>
        <p:nvSpPr>
          <p:cNvPr id="33" name="TextBox 1"/>
          <p:cNvSpPr txBox="1"/>
          <p:nvPr/>
        </p:nvSpPr>
        <p:spPr>
          <a:xfrm>
            <a:off x="6248400" y="4483100"/>
            <a:ext cx="558800" cy="342900"/>
          </a:xfrm>
          <a:prstGeom prst="rect">
            <a:avLst/>
          </a:prstGeom>
          <a:noFill/>
        </p:spPr>
        <p:txBody>
          <a:bodyPr wrap="none" lIns="0" tIns="0" rIns="0" rtlCol="0">
            <a:spAutoFit/>
          </a:bodyPr>
          <a:lstStyle/>
          <a:p>
            <a:pPr>
              <a:lnSpc>
                <a:spcPts val="1400"/>
              </a:lnSpc>
            </a:pPr>
            <a:r>
              <a:rPr lang="en-US" altLang="zh-CN" sz="1105" dirty="0">
                <a:solidFill>
                  <a:srgbClr val="FFFFFF"/>
                </a:solidFill>
                <a:latin typeface="微软雅黑" panose="020B0503020204020204" pitchFamily="18" charset="-122"/>
                <a:cs typeface="微软雅黑" panose="020B0503020204020204" pitchFamily="18" charset="-122"/>
              </a:rPr>
              <a:t>进入西侧</a:t>
            </a:r>
          </a:p>
          <a:p>
            <a:pPr>
              <a:lnSpc>
                <a:spcPts val="1300"/>
              </a:lnSpc>
            </a:pPr>
            <a:r>
              <a:rPr lang="en-US" altLang="zh-CN" sz="1105" dirty="0">
                <a:solidFill>
                  <a:srgbClr val="FFFFFF"/>
                </a:solidFill>
                <a:latin typeface="微软雅黑" panose="020B0503020204020204" pitchFamily="18" charset="-122"/>
                <a:cs typeface="微软雅黑" panose="020B0503020204020204" pitchFamily="18" charset="-122"/>
              </a:rPr>
              <a:t>步行区</a:t>
            </a:r>
          </a:p>
        </p:txBody>
      </p:sp>
      <p:sp>
        <p:nvSpPr>
          <p:cNvPr id="34" name="TextBox 1"/>
          <p:cNvSpPr txBox="1"/>
          <p:nvPr/>
        </p:nvSpPr>
        <p:spPr>
          <a:xfrm>
            <a:off x="2933700" y="34671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毛利庭园</a:t>
            </a:r>
          </a:p>
        </p:txBody>
      </p:sp>
      <p:sp>
        <p:nvSpPr>
          <p:cNvPr id="35" name="TextBox 1"/>
          <p:cNvSpPr txBox="1"/>
          <p:nvPr/>
        </p:nvSpPr>
        <p:spPr>
          <a:xfrm>
            <a:off x="8369300" y="1663700"/>
            <a:ext cx="152400" cy="203200"/>
          </a:xfrm>
          <a:prstGeom prst="rect">
            <a:avLst/>
          </a:prstGeom>
          <a:noFill/>
        </p:spPr>
        <p:txBody>
          <a:bodyPr wrap="none" lIns="0" tIns="0" rIns="0" rtlCol="0">
            <a:spAutoFit/>
          </a:bodyPr>
          <a:lstStyle/>
          <a:p>
            <a:pPr>
              <a:lnSpc>
                <a:spcPts val="1600"/>
              </a:lnSpc>
            </a:pPr>
            <a:r>
              <a:rPr lang="en-US" altLang="zh-CN" sz="1800" dirty="0">
                <a:solidFill>
                  <a:srgbClr val="FFFFFF"/>
                </a:solidFill>
                <a:latin typeface="Times New Roman" panose="02020603050405020304" pitchFamily="18" charset="0"/>
                <a:cs typeface="Times New Roman" panose="02020603050405020304" pitchFamily="18" charset="0"/>
              </a:rPr>
              <a:t>N</a:t>
            </a:r>
          </a:p>
        </p:txBody>
      </p:sp>
      <p:sp>
        <p:nvSpPr>
          <p:cNvPr id="36" name="TextBox 1"/>
          <p:cNvSpPr txBox="1"/>
          <p:nvPr/>
        </p:nvSpPr>
        <p:spPr>
          <a:xfrm>
            <a:off x="4432300" y="4089400"/>
            <a:ext cx="558800" cy="342900"/>
          </a:xfrm>
          <a:prstGeom prst="rect">
            <a:avLst/>
          </a:prstGeom>
          <a:noFill/>
        </p:spPr>
        <p:txBody>
          <a:bodyPr wrap="none" lIns="0" tIns="0" rIns="0" rtlCol="0">
            <a:spAutoFit/>
          </a:bodyPr>
          <a:lstStyle/>
          <a:p>
            <a:pPr>
              <a:lnSpc>
                <a:spcPts val="1400"/>
              </a:lnSpc>
            </a:pPr>
            <a:r>
              <a:rPr lang="en-US" altLang="zh-CN" sz="1105" dirty="0">
                <a:solidFill>
                  <a:srgbClr val="FFFFFF"/>
                </a:solidFill>
                <a:latin typeface="微软雅黑" panose="020B0503020204020204" pitchFamily="18" charset="-122"/>
                <a:cs typeface="微软雅黑" panose="020B0503020204020204" pitchFamily="18" charset="-122"/>
              </a:rPr>
              <a:t>进入庭园</a:t>
            </a:r>
          </a:p>
          <a:p>
            <a:pPr>
              <a:lnSpc>
                <a:spcPts val="1300"/>
              </a:lnSpc>
            </a:pPr>
            <a:r>
              <a:rPr lang="en-US" altLang="zh-CN" sz="1105" dirty="0">
                <a:solidFill>
                  <a:srgbClr val="FFFFFF"/>
                </a:solidFill>
                <a:latin typeface="微软雅黑" panose="020B0503020204020204" pitchFamily="18" charset="-122"/>
                <a:cs typeface="微软雅黑" panose="020B0503020204020204" pitchFamily="18" charset="-122"/>
              </a:rPr>
              <a:t>步行区</a:t>
            </a:r>
          </a:p>
        </p:txBody>
      </p:sp>
      <p:sp>
        <p:nvSpPr>
          <p:cNvPr id="37" name="TextBox 1"/>
          <p:cNvSpPr txBox="1"/>
          <p:nvPr/>
        </p:nvSpPr>
        <p:spPr>
          <a:xfrm>
            <a:off x="876300" y="2311400"/>
            <a:ext cx="1130300" cy="419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展厅水晶门</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-通往森美术馆和</a:t>
            </a:r>
          </a:p>
        </p:txBody>
      </p:sp>
      <p:sp>
        <p:nvSpPr>
          <p:cNvPr id="38" name="TextBox 1"/>
          <p:cNvSpPr txBox="1"/>
          <p:nvPr/>
        </p:nvSpPr>
        <p:spPr>
          <a:xfrm>
            <a:off x="876300" y="2755900"/>
            <a:ext cx="6438900" cy="520700"/>
          </a:xfrm>
          <a:prstGeom prst="rect">
            <a:avLst/>
          </a:prstGeom>
          <a:noFill/>
        </p:spPr>
        <p:txBody>
          <a:bodyPr wrap="none" lIns="0" tIns="0" rIns="0" rtlCol="0">
            <a:spAutoFit/>
          </a:bodyPr>
          <a:lstStyle/>
          <a:p>
            <a:pPr>
              <a:lnSpc>
                <a:spcPts val="1500"/>
              </a:lnSpc>
              <a:tabLst>
                <a:tab pos="5803900" algn="l"/>
              </a:tabLst>
            </a:pPr>
            <a:r>
              <a:rPr lang="en-US" altLang="zh-CN" sz="1200" dirty="0">
                <a:solidFill>
                  <a:srgbClr val="000000"/>
                </a:solidFill>
                <a:latin typeface="微软雅黑" panose="020B0503020204020204" pitchFamily="18" charset="-122"/>
                <a:cs typeface="微软雅黑" panose="020B0503020204020204" pitchFamily="18" charset="-122"/>
              </a:rPr>
              <a:t>东京城市展望台</a:t>
            </a:r>
          </a:p>
          <a:p>
            <a:pPr>
              <a:lnSpc>
                <a:spcPts val="1000"/>
              </a:lnSpc>
            </a:pPr>
            <a:endParaRPr lang="en-US" altLang="zh-CN" dirty="0"/>
          </a:p>
          <a:p>
            <a:pPr>
              <a:lnSpc>
                <a:spcPts val="1500"/>
              </a:lnSpc>
              <a:tabLst>
                <a:tab pos="5803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西侧步行庭</a:t>
            </a:r>
          </a:p>
        </p:txBody>
      </p:sp>
      <p:sp>
        <p:nvSpPr>
          <p:cNvPr id="39" name="TextBox 1"/>
          <p:cNvSpPr txBox="1"/>
          <p:nvPr/>
        </p:nvSpPr>
        <p:spPr>
          <a:xfrm>
            <a:off x="4724400" y="6045200"/>
            <a:ext cx="1219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有</a:t>
            </a:r>
            <a:r>
              <a:rPr lang="en-US" altLang="zh-CN" sz="1200" b="1" dirty="0">
                <a:solidFill>
                  <a:srgbClr val="000000"/>
                </a:solidFill>
                <a:latin typeface="微软雅黑" panose="020B0503020204020204" pitchFamily="18" charset="-122"/>
                <a:cs typeface="微软雅黑" panose="020B0503020204020204" pitchFamily="18" charset="-122"/>
              </a:rPr>
              <a:t>较好的可视性</a:t>
            </a:r>
            <a:r>
              <a:rPr lang="en-US" altLang="zh-CN" sz="1200" dirty="0">
                <a:solidFill>
                  <a:srgbClr val="000000"/>
                </a:solidFill>
                <a:latin typeface="微软雅黑" panose="020B0503020204020204" pitchFamily="18" charset="-122"/>
                <a:cs typeface="微软雅黑" panose="020B0503020204020204" pitchFamily="18" charset="-122"/>
              </a:rPr>
              <a:t>。</a:t>
            </a:r>
          </a:p>
        </p:txBody>
      </p:sp>
      <p:sp>
        <p:nvSpPr>
          <p:cNvPr id="40" name="TextBox 1"/>
          <p:cNvSpPr txBox="1"/>
          <p:nvPr/>
        </p:nvSpPr>
        <p:spPr>
          <a:xfrm>
            <a:off x="4724400" y="5168900"/>
            <a:ext cx="3835400" cy="876300"/>
          </a:xfrm>
          <a:prstGeom prst="rect">
            <a:avLst/>
          </a:prstGeom>
          <a:noFill/>
        </p:spPr>
        <p:txBody>
          <a:bodyPr wrap="none" lIns="0" tIns="0" rIns="0" rtlCol="0">
            <a:spAutoFit/>
          </a:bodyPr>
          <a:lstStyle/>
          <a:p>
            <a:pPr>
              <a:lnSpc>
                <a:spcPts val="1400"/>
              </a:lnSpc>
              <a:tabLst>
                <a:tab pos="2387600" algn="l"/>
              </a:tabLst>
            </a:pPr>
            <a:r>
              <a:rPr lang="en-US" altLang="zh-CN" dirty="0"/>
              <a:t>	</a:t>
            </a:r>
            <a:r>
              <a:rPr lang="en-US" altLang="zh-CN" sz="1105" dirty="0">
                <a:solidFill>
                  <a:srgbClr val="FFFFFF"/>
                </a:solidFill>
                <a:latin typeface="微软雅黑" panose="020B0503020204020204" pitchFamily="18" charset="-122"/>
                <a:cs typeface="微软雅黑" panose="020B0503020204020204" pitchFamily="18" charset="-122"/>
              </a:rPr>
              <a:t>西侧步行区入口</a:t>
            </a:r>
          </a:p>
          <a:p>
            <a:pPr>
              <a:lnSpc>
                <a:spcPts val="1000"/>
              </a:lnSpc>
            </a:pPr>
            <a:endParaRPr lang="en-US" altLang="zh-CN" dirty="0"/>
          </a:p>
          <a:p>
            <a:pPr>
              <a:lnSpc>
                <a:spcPts val="1000"/>
              </a:lnSpc>
            </a:pPr>
            <a:endParaRPr lang="en-US" altLang="zh-CN" dirty="0"/>
          </a:p>
          <a:p>
            <a:pPr>
              <a:lnSpc>
                <a:spcPts val="1700"/>
              </a:lnSpc>
              <a:tabLst>
                <a:tab pos="2387600" algn="l"/>
              </a:tabLst>
            </a:pPr>
            <a:r>
              <a:rPr lang="en-US" altLang="zh-CN" sz="1200" dirty="0">
                <a:solidFill>
                  <a:srgbClr val="000000"/>
                </a:solidFill>
                <a:latin typeface="微软雅黑" panose="020B0503020204020204" pitchFamily="18" charset="-122"/>
                <a:cs typeface="微软雅黑" panose="020B0503020204020204" pitchFamily="18" charset="-122"/>
              </a:rPr>
              <a:t>66广场位于地块北侧的地上2层，由于整个地块呈现</a:t>
            </a:r>
            <a:r>
              <a:rPr lang="en-US" altLang="zh-CN" sz="1200" b="1" dirty="0">
                <a:solidFill>
                  <a:srgbClr val="000000"/>
                </a:solidFill>
                <a:latin typeface="微软雅黑" panose="020B0503020204020204" pitchFamily="18" charset="-122"/>
                <a:cs typeface="微软雅黑" panose="020B0503020204020204" pitchFamily="18" charset="-122"/>
              </a:rPr>
              <a:t>“北</a:t>
            </a:r>
          </a:p>
          <a:p>
            <a:pPr>
              <a:lnSpc>
                <a:spcPts val="1700"/>
              </a:lnSpc>
              <a:tabLst>
                <a:tab pos="2387600" algn="l"/>
              </a:tabLst>
            </a:pPr>
            <a:r>
              <a:rPr lang="en-US" altLang="zh-CN" sz="1200" b="1" dirty="0">
                <a:solidFill>
                  <a:srgbClr val="000000"/>
                </a:solidFill>
                <a:latin typeface="微软雅黑" panose="020B0503020204020204" pitchFamily="18" charset="-122"/>
                <a:cs typeface="微软雅黑" panose="020B0503020204020204" pitchFamily="18" charset="-122"/>
              </a:rPr>
              <a:t>高南低”</a:t>
            </a:r>
            <a:r>
              <a:rPr lang="en-US" altLang="zh-CN" sz="1200" dirty="0">
                <a:solidFill>
                  <a:srgbClr val="000000"/>
                </a:solidFill>
                <a:latin typeface="微软雅黑" panose="020B0503020204020204" pitchFamily="18" charset="-122"/>
                <a:cs typeface="微软雅黑" panose="020B0503020204020204" pitchFamily="18" charset="-122"/>
              </a:rPr>
              <a:t>的特性，南侧各个区块对位于66广场的消费者都</a:t>
            </a:r>
          </a:p>
        </p:txBody>
      </p:sp>
      <p:sp>
        <p:nvSpPr>
          <p:cNvPr id="41" name="TextBox 1"/>
          <p:cNvSpPr txBox="1"/>
          <p:nvPr/>
        </p:nvSpPr>
        <p:spPr>
          <a:xfrm>
            <a:off x="6299200" y="50800"/>
            <a:ext cx="2476500" cy="1104900"/>
          </a:xfrm>
          <a:prstGeom prst="rect">
            <a:avLst/>
          </a:prstGeom>
          <a:noFill/>
        </p:spPr>
        <p:txBody>
          <a:bodyPr wrap="none" lIns="0" tIns="0" rIns="0" rtlCol="0">
            <a:spAutoFit/>
          </a:bodyPr>
          <a:lstStyle/>
          <a:p>
            <a:pPr>
              <a:lnSpc>
                <a:spcPts val="3600"/>
              </a:lnSpc>
              <a:tabLst>
                <a:tab pos="1092200" algn="l"/>
              </a:tabLst>
            </a:pP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1000"/>
              </a:lnSpc>
            </a:pPr>
            <a:endParaRPr lang="en-US" altLang="zh-CN" dirty="0"/>
          </a:p>
          <a:p>
            <a:pPr>
              <a:lnSpc>
                <a:spcPts val="3000"/>
              </a:lnSpc>
              <a:tabLst>
                <a:tab pos="10922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人流动线</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68400" y="1333500"/>
            <a:ext cx="2628900" cy="24384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104900" y="3771900"/>
            <a:ext cx="3149600" cy="28956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4305300" y="6108700"/>
            <a:ext cx="457200" cy="4699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5346700" y="2336800"/>
            <a:ext cx="2908300" cy="21844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5346700" y="4635500"/>
            <a:ext cx="2908300" cy="1930400"/>
          </a:xfrm>
          <a:prstGeom prst="rect">
            <a:avLst/>
          </a:prstGeom>
          <a:noFill/>
        </p:spPr>
      </p:pic>
      <p:sp>
        <p:nvSpPr>
          <p:cNvPr id="11"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182</a:t>
            </a:r>
          </a:p>
        </p:txBody>
      </p:sp>
      <p:sp>
        <p:nvSpPr>
          <p:cNvPr id="12" name="TextBox 1"/>
          <p:cNvSpPr txBox="1"/>
          <p:nvPr/>
        </p:nvSpPr>
        <p:spPr>
          <a:xfrm>
            <a:off x="6299200" y="25400"/>
            <a:ext cx="24765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p:txBody>
      </p:sp>
      <p:sp>
        <p:nvSpPr>
          <p:cNvPr id="13" name="TextBox 1"/>
          <p:cNvSpPr txBox="1"/>
          <p:nvPr/>
        </p:nvSpPr>
        <p:spPr>
          <a:xfrm>
            <a:off x="1270000" y="863600"/>
            <a:ext cx="18288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西侧步行区West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Walk</a:t>
            </a:r>
          </a:p>
        </p:txBody>
      </p:sp>
      <p:sp>
        <p:nvSpPr>
          <p:cNvPr id="14" name="TextBox 1"/>
          <p:cNvSpPr txBox="1"/>
          <p:nvPr/>
        </p:nvSpPr>
        <p:spPr>
          <a:xfrm>
            <a:off x="4902200" y="1397000"/>
            <a:ext cx="3441700" cy="635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西侧步行区West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Walk：由森大厦西侧商业及森</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大厦底部（4层）形成的区域，以服饰精品店、特色</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商品、餐厅、银行及其他生活服务设施为主；</a:t>
            </a:r>
          </a:p>
        </p:txBody>
      </p:sp>
      <p:sp>
        <p:nvSpPr>
          <p:cNvPr id="15" name="TextBox 1"/>
          <p:cNvSpPr txBox="1"/>
          <p:nvPr/>
        </p:nvSpPr>
        <p:spPr>
          <a:xfrm>
            <a:off x="2679700" y="4432300"/>
            <a:ext cx="1714500" cy="4191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医疗设施、ATM等便利服务</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各类餐饮</a:t>
            </a:r>
          </a:p>
        </p:txBody>
      </p:sp>
      <p:sp>
        <p:nvSpPr>
          <p:cNvPr id="16" name="TextBox 1"/>
          <p:cNvSpPr txBox="1"/>
          <p:nvPr/>
        </p:nvSpPr>
        <p:spPr>
          <a:xfrm>
            <a:off x="2679700" y="4914900"/>
            <a:ext cx="1816100" cy="6477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生活馆、美容店和时尚零售店</a:t>
            </a:r>
          </a:p>
          <a:p>
            <a:pPr>
              <a:lnSpc>
                <a:spcPts val="1800"/>
              </a:lnSpc>
            </a:pPr>
            <a:r>
              <a:rPr lang="en-US" altLang="zh-CN" sz="1105" dirty="0">
                <a:solidFill>
                  <a:srgbClr val="000000"/>
                </a:solidFill>
                <a:latin typeface="微软雅黑" panose="020B0503020204020204" pitchFamily="18" charset="-122"/>
                <a:cs typeface="微软雅黑" panose="020B0503020204020204" pitchFamily="18" charset="-122"/>
              </a:rPr>
              <a:t>家居装饰品和时尚珠宝</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时尚服饰</a:t>
            </a:r>
          </a:p>
        </p:txBody>
      </p:sp>
      <p:sp>
        <p:nvSpPr>
          <p:cNvPr id="17" name="TextBox 1"/>
          <p:cNvSpPr txBox="1"/>
          <p:nvPr/>
        </p:nvSpPr>
        <p:spPr>
          <a:xfrm>
            <a:off x="2679700" y="5613400"/>
            <a:ext cx="12573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出租车、巴士停泊区</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731507" y="4148328"/>
            <a:ext cx="835152" cy="246888"/>
          </a:xfrm>
          <a:custGeom>
            <a:avLst/>
            <a:gdLst>
              <a:gd name="connsiteX0" fmla="*/ 0 w 835152"/>
              <a:gd name="connsiteY0" fmla="*/ 246887 h 246888"/>
              <a:gd name="connsiteX1" fmla="*/ 835152 w 835152"/>
              <a:gd name="connsiteY1" fmla="*/ 246887 h 246888"/>
              <a:gd name="connsiteX2" fmla="*/ 835152 w 835152"/>
              <a:gd name="connsiteY2" fmla="*/ 0 h 246888"/>
              <a:gd name="connsiteX3" fmla="*/ 0 w 835152"/>
              <a:gd name="connsiteY3" fmla="*/ 0 h 246888"/>
              <a:gd name="connsiteX4" fmla="*/ 0 w 835152"/>
              <a:gd name="connsiteY4" fmla="*/ 246887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5152" h="246888">
                <a:moveTo>
                  <a:pt x="0" y="246887"/>
                </a:moveTo>
                <a:lnTo>
                  <a:pt x="835152" y="246887"/>
                </a:lnTo>
                <a:lnTo>
                  <a:pt x="835152" y="0"/>
                </a:lnTo>
                <a:lnTo>
                  <a:pt x="0" y="0"/>
                </a:lnTo>
                <a:lnTo>
                  <a:pt x="0" y="24688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364479" y="3447288"/>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364479" y="4221479"/>
            <a:ext cx="833628" cy="245364"/>
          </a:xfrm>
          <a:custGeom>
            <a:avLst/>
            <a:gdLst>
              <a:gd name="connsiteX0" fmla="*/ 0 w 833628"/>
              <a:gd name="connsiteY0" fmla="*/ 245364 h 245364"/>
              <a:gd name="connsiteX1" fmla="*/ 833628 w 833628"/>
              <a:gd name="connsiteY1" fmla="*/ 245364 h 245364"/>
              <a:gd name="connsiteX2" fmla="*/ 833628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8" y="245364"/>
                </a:lnTo>
                <a:lnTo>
                  <a:pt x="833628"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178552" y="2606039"/>
            <a:ext cx="976883" cy="246888"/>
          </a:xfrm>
          <a:custGeom>
            <a:avLst/>
            <a:gdLst>
              <a:gd name="connsiteX0" fmla="*/ 0 w 976883"/>
              <a:gd name="connsiteY0" fmla="*/ 246888 h 246888"/>
              <a:gd name="connsiteX1" fmla="*/ 976883 w 976883"/>
              <a:gd name="connsiteY1" fmla="*/ 246888 h 246888"/>
              <a:gd name="connsiteX2" fmla="*/ 976883 w 976883"/>
              <a:gd name="connsiteY2" fmla="*/ 0 h 246888"/>
              <a:gd name="connsiteX3" fmla="*/ 0 w 976883"/>
              <a:gd name="connsiteY3" fmla="*/ 0 h 246888"/>
              <a:gd name="connsiteX4" fmla="*/ 0 w 976883"/>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6883" h="246888">
                <a:moveTo>
                  <a:pt x="0" y="246888"/>
                </a:moveTo>
                <a:lnTo>
                  <a:pt x="976883" y="246888"/>
                </a:lnTo>
                <a:lnTo>
                  <a:pt x="976883"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6731507" y="3285744"/>
            <a:ext cx="864108" cy="245364"/>
          </a:xfrm>
          <a:custGeom>
            <a:avLst/>
            <a:gdLst>
              <a:gd name="connsiteX0" fmla="*/ 0 w 864108"/>
              <a:gd name="connsiteY0" fmla="*/ 245364 h 245364"/>
              <a:gd name="connsiteX1" fmla="*/ 864108 w 864108"/>
              <a:gd name="connsiteY1" fmla="*/ 245364 h 245364"/>
              <a:gd name="connsiteX2" fmla="*/ 864108 w 864108"/>
              <a:gd name="connsiteY2" fmla="*/ 0 h 245364"/>
              <a:gd name="connsiteX3" fmla="*/ 0 w 864108"/>
              <a:gd name="connsiteY3" fmla="*/ 0 h 245364"/>
              <a:gd name="connsiteX4" fmla="*/ 0 w 86410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108" h="245364">
                <a:moveTo>
                  <a:pt x="0" y="245364"/>
                </a:moveTo>
                <a:lnTo>
                  <a:pt x="864108" y="245364"/>
                </a:lnTo>
                <a:lnTo>
                  <a:pt x="864108"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333500"/>
            <a:ext cx="8178800" cy="5524500"/>
          </a:xfrm>
          <a:prstGeom prst="rect">
            <a:avLst/>
          </a:prstGeom>
          <a:noFill/>
        </p:spPr>
      </p:pic>
      <p:sp>
        <p:nvSpPr>
          <p:cNvPr id="12"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183</a:t>
            </a:r>
          </a:p>
        </p:txBody>
      </p:sp>
      <p:sp>
        <p:nvSpPr>
          <p:cNvPr id="13" name="TextBox 1"/>
          <p:cNvSpPr txBox="1"/>
          <p:nvPr/>
        </p:nvSpPr>
        <p:spPr>
          <a:xfrm>
            <a:off x="5461000" y="3505200"/>
            <a:ext cx="622300" cy="927100"/>
          </a:xfrm>
          <a:prstGeom prst="rect">
            <a:avLst/>
          </a:prstGeom>
          <a:noFill/>
        </p:spPr>
        <p:txBody>
          <a:bodyPr wrap="none" lIns="0" tIns="0" rIns="0" rtlCol="0">
            <a:spAutoFit/>
          </a:bodyPr>
          <a:lstStyle/>
          <a:p>
            <a:pPr>
              <a:lnSpc>
                <a:spcPts val="1300"/>
              </a:lnSpc>
              <a:tabLst>
                <a:tab pos="63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露天广场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63500" algn="l"/>
              </a:tabLst>
            </a:pPr>
            <a:r>
              <a:rPr lang="en-US" altLang="zh-CN" sz="995" dirty="0">
                <a:solidFill>
                  <a:srgbClr val="000000"/>
                </a:solidFill>
                <a:latin typeface="微软雅黑" panose="020B0503020204020204" pitchFamily="18" charset="-122"/>
                <a:cs typeface="微软雅黑" panose="020B0503020204020204" pitchFamily="18" charset="-122"/>
              </a:rPr>
              <a:t>超日电视台</a:t>
            </a:r>
          </a:p>
        </p:txBody>
      </p:sp>
      <p:sp>
        <p:nvSpPr>
          <p:cNvPr id="14" name="TextBox 1"/>
          <p:cNvSpPr txBox="1"/>
          <p:nvPr/>
        </p:nvSpPr>
        <p:spPr>
          <a:xfrm>
            <a:off x="1270000" y="114300"/>
            <a:ext cx="7505700" cy="2781300"/>
          </a:xfrm>
          <a:prstGeom prst="rect">
            <a:avLst/>
          </a:prstGeom>
          <a:noFill/>
        </p:spPr>
        <p:txBody>
          <a:bodyPr wrap="none" lIns="0" tIns="0" rIns="0" rtlCol="0">
            <a:spAutoFit/>
          </a:bodyPr>
          <a:lstStyle/>
          <a:p>
            <a:pPr>
              <a:lnSpc>
                <a:spcPts val="3600"/>
              </a:lnSpc>
              <a:tabLst>
                <a:tab pos="3454400" algn="l"/>
                <a:tab pos="4076700" algn="l"/>
                <a:tab pos="50292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1000"/>
              </a:lnSpc>
            </a:pPr>
            <a:endParaRPr lang="en-US" altLang="zh-CN" dirty="0"/>
          </a:p>
          <a:p>
            <a:pPr>
              <a:lnSpc>
                <a:spcPts val="2800"/>
              </a:lnSpc>
              <a:tabLst>
                <a:tab pos="3454400" algn="l"/>
                <a:tab pos="4076700" algn="l"/>
                <a:tab pos="5029200" algn="l"/>
              </a:tabLst>
            </a:pPr>
            <a:r>
              <a:rPr lang="en-US" altLang="zh-CN" sz="1405" b="1" dirty="0">
                <a:solidFill>
                  <a:srgbClr val="000000"/>
                </a:solidFill>
                <a:latin typeface="微软雅黑" panose="020B0503020204020204" pitchFamily="18" charset="-122"/>
                <a:cs typeface="微软雅黑" panose="020B0503020204020204" pitchFamily="18" charset="-122"/>
              </a:rPr>
              <a:t>庭园步行区Hill</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Side</a:t>
            </a:r>
          </a:p>
          <a:p>
            <a:pPr>
              <a:lnSpc>
                <a:spcPts val="1000"/>
              </a:lnSpc>
            </a:pPr>
            <a:endParaRPr lang="en-US" altLang="zh-CN" dirty="0"/>
          </a:p>
          <a:p>
            <a:pPr>
              <a:lnSpc>
                <a:spcPts val="1000"/>
              </a:lnSpc>
            </a:pPr>
            <a:endParaRPr lang="en-US" altLang="zh-CN" dirty="0"/>
          </a:p>
          <a:p>
            <a:pPr>
              <a:lnSpc>
                <a:spcPts val="2200"/>
              </a:lnSpc>
              <a:tabLst>
                <a:tab pos="3454400" algn="l"/>
                <a:tab pos="4076700" algn="l"/>
                <a:tab pos="5029200" algn="l"/>
              </a:tabLst>
            </a:pPr>
            <a:r>
              <a:rPr lang="en-US" altLang="zh-CN" dirty="0"/>
              <a:t>	</a:t>
            </a: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庭园步行区Hill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Side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：半露天的商业街道，与花园、</a:t>
            </a:r>
          </a:p>
          <a:p>
            <a:pPr>
              <a:lnSpc>
                <a:spcPts val="1700"/>
              </a:lnSpc>
              <a:tabLst>
                <a:tab pos="3454400" algn="l"/>
                <a:tab pos="4076700" algn="l"/>
                <a:tab pos="502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电影院、露天表演场连成一体，主要提供时装、各国风</a:t>
            </a:r>
          </a:p>
          <a:p>
            <a:pPr>
              <a:lnSpc>
                <a:spcPts val="1700"/>
              </a:lnSpc>
              <a:tabLst>
                <a:tab pos="3454400" algn="l"/>
                <a:tab pos="4076700" algn="l"/>
                <a:tab pos="502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味餐饮、家庭购物和休闲场所。</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3454400" algn="l"/>
                <a:tab pos="4076700" algn="l"/>
                <a:tab pos="5029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TOHO影城</a:t>
            </a:r>
          </a:p>
        </p:txBody>
      </p:sp>
      <p:sp>
        <p:nvSpPr>
          <p:cNvPr id="15" name="TextBox 1"/>
          <p:cNvSpPr txBox="1"/>
          <p:nvPr/>
        </p:nvSpPr>
        <p:spPr>
          <a:xfrm>
            <a:off x="6845300" y="3352800"/>
            <a:ext cx="622300" cy="1028700"/>
          </a:xfrm>
          <a:prstGeom prst="rect">
            <a:avLst/>
          </a:prstGeom>
          <a:noFill/>
        </p:spPr>
        <p:txBody>
          <a:bodyPr wrap="none" lIns="0" tIns="0" rIns="0" rtlCol="0">
            <a:spAutoFit/>
          </a:bodyPr>
          <a:lstStyle/>
          <a:p>
            <a:pPr>
              <a:lnSpc>
                <a:spcPts val="1300"/>
              </a:lnSpc>
              <a:tabLst>
                <a:tab pos="50800" algn="l"/>
              </a:tabLst>
            </a:pPr>
            <a:r>
              <a:rPr lang="en-US" altLang="zh-CN" sz="995" b="1" dirty="0">
                <a:solidFill>
                  <a:srgbClr val="000000"/>
                </a:solidFill>
                <a:latin typeface="微软雅黑" panose="020B0503020204020204" pitchFamily="18" charset="-122"/>
                <a:cs typeface="微软雅黑" panose="020B0503020204020204" pitchFamily="18" charset="-122"/>
              </a:rPr>
              <a:t>庭园步行区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508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毛利庭园</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848611" y="1368552"/>
            <a:ext cx="6179820" cy="4005071"/>
          </a:xfrm>
          <a:custGeom>
            <a:avLst/>
            <a:gdLst>
              <a:gd name="connsiteX0" fmla="*/ 0 w 6179820"/>
              <a:gd name="connsiteY0" fmla="*/ 4005071 h 4005071"/>
              <a:gd name="connsiteX1" fmla="*/ 6179819 w 6179820"/>
              <a:gd name="connsiteY1" fmla="*/ 4005071 h 4005071"/>
              <a:gd name="connsiteX2" fmla="*/ 6179819 w 6179820"/>
              <a:gd name="connsiteY2" fmla="*/ 0 h 4005071"/>
              <a:gd name="connsiteX3" fmla="*/ 0 w 6179820"/>
              <a:gd name="connsiteY3" fmla="*/ 0 h 4005071"/>
              <a:gd name="connsiteX4" fmla="*/ 0 w 6179820"/>
              <a:gd name="connsiteY4" fmla="*/ 4005071 h 40050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79820" h="4005071">
                <a:moveTo>
                  <a:pt x="0" y="4005071"/>
                </a:moveTo>
                <a:lnTo>
                  <a:pt x="6179819" y="4005071"/>
                </a:lnTo>
                <a:lnTo>
                  <a:pt x="6179819" y="0"/>
                </a:lnTo>
                <a:lnTo>
                  <a:pt x="0" y="0"/>
                </a:lnTo>
                <a:lnTo>
                  <a:pt x="0" y="400507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912486" y="4654422"/>
            <a:ext cx="254889" cy="259207"/>
          </a:xfrm>
          <a:custGeom>
            <a:avLst/>
            <a:gdLst>
              <a:gd name="connsiteX0" fmla="*/ 242189 w 254889"/>
              <a:gd name="connsiteY0" fmla="*/ 56769 h 259207"/>
              <a:gd name="connsiteX1" fmla="*/ 184911 w 254889"/>
              <a:gd name="connsiteY1" fmla="*/ 85979 h 259207"/>
              <a:gd name="connsiteX2" fmla="*/ 236854 w 254889"/>
              <a:gd name="connsiteY2" fmla="*/ 188341 h 259207"/>
              <a:gd name="connsiteX3" fmla="*/ 122047 w 254889"/>
              <a:gd name="connsiteY3" fmla="*/ 246507 h 259207"/>
              <a:gd name="connsiteX4" fmla="*/ 70103 w 254889"/>
              <a:gd name="connsiteY4" fmla="*/ 144145 h 259207"/>
              <a:gd name="connsiteX5" fmla="*/ 12700 w 254889"/>
              <a:gd name="connsiteY5" fmla="*/ 173355 h 259207"/>
              <a:gd name="connsiteX6" fmla="*/ 75565 w 254889"/>
              <a:gd name="connsiteY6" fmla="*/ 12700 h 259207"/>
              <a:gd name="connsiteX7" fmla="*/ 242189 w 254889"/>
              <a:gd name="connsiteY7" fmla="*/ 56769 h 2592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54889" h="259207">
                <a:moveTo>
                  <a:pt x="242189" y="56769"/>
                </a:moveTo>
                <a:lnTo>
                  <a:pt x="184911" y="85979"/>
                </a:lnTo>
                <a:lnTo>
                  <a:pt x="236854" y="188341"/>
                </a:lnTo>
                <a:lnTo>
                  <a:pt x="122047" y="246507"/>
                </a:lnTo>
                <a:lnTo>
                  <a:pt x="70103" y="144145"/>
                </a:lnTo>
                <a:lnTo>
                  <a:pt x="12700" y="173355"/>
                </a:lnTo>
                <a:lnTo>
                  <a:pt x="75565" y="12700"/>
                </a:lnTo>
                <a:lnTo>
                  <a:pt x="242189" y="56769"/>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210300" y="5902452"/>
            <a:ext cx="882395" cy="277367"/>
          </a:xfrm>
          <a:custGeom>
            <a:avLst/>
            <a:gdLst>
              <a:gd name="connsiteX0" fmla="*/ 0 w 882395"/>
              <a:gd name="connsiteY0" fmla="*/ 277367 h 277367"/>
              <a:gd name="connsiteX1" fmla="*/ 882395 w 882395"/>
              <a:gd name="connsiteY1" fmla="*/ 277367 h 277367"/>
              <a:gd name="connsiteX2" fmla="*/ 882395 w 882395"/>
              <a:gd name="connsiteY2" fmla="*/ 0 h 277367"/>
              <a:gd name="connsiteX3" fmla="*/ 0 w 882395"/>
              <a:gd name="connsiteY3" fmla="*/ 0 h 277367"/>
              <a:gd name="connsiteX4" fmla="*/ 0 w 882395"/>
              <a:gd name="connsiteY4" fmla="*/ 277367 h 2773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82395" h="277367">
                <a:moveTo>
                  <a:pt x="0" y="277367"/>
                </a:moveTo>
                <a:lnTo>
                  <a:pt x="882395" y="277367"/>
                </a:lnTo>
                <a:lnTo>
                  <a:pt x="882395" y="0"/>
                </a:lnTo>
                <a:lnTo>
                  <a:pt x="0" y="0"/>
                </a:lnTo>
                <a:lnTo>
                  <a:pt x="0" y="27736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899160" y="6304788"/>
            <a:ext cx="1872995" cy="277368"/>
          </a:xfrm>
          <a:custGeom>
            <a:avLst/>
            <a:gdLst>
              <a:gd name="connsiteX0" fmla="*/ 0 w 1872995"/>
              <a:gd name="connsiteY0" fmla="*/ 277368 h 277368"/>
              <a:gd name="connsiteX1" fmla="*/ 1872995 w 1872995"/>
              <a:gd name="connsiteY1" fmla="*/ 277368 h 277368"/>
              <a:gd name="connsiteX2" fmla="*/ 1872995 w 1872995"/>
              <a:gd name="connsiteY2" fmla="*/ 0 h 277368"/>
              <a:gd name="connsiteX3" fmla="*/ 0 w 1872995"/>
              <a:gd name="connsiteY3" fmla="*/ 0 h 277368"/>
              <a:gd name="connsiteX4" fmla="*/ 0 w 1872995"/>
              <a:gd name="connsiteY4" fmla="*/ 277368 h 2773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2995" h="277368">
                <a:moveTo>
                  <a:pt x="0" y="277368"/>
                </a:moveTo>
                <a:lnTo>
                  <a:pt x="1872995" y="277368"/>
                </a:lnTo>
                <a:lnTo>
                  <a:pt x="1872995" y="0"/>
                </a:lnTo>
                <a:lnTo>
                  <a:pt x="0" y="0"/>
                </a:lnTo>
                <a:lnTo>
                  <a:pt x="0" y="27736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788408" y="3357371"/>
            <a:ext cx="833627" cy="245364"/>
          </a:xfrm>
          <a:custGeom>
            <a:avLst/>
            <a:gdLst>
              <a:gd name="connsiteX0" fmla="*/ 0 w 833627"/>
              <a:gd name="connsiteY0" fmla="*/ 245364 h 245364"/>
              <a:gd name="connsiteX1" fmla="*/ 833627 w 833627"/>
              <a:gd name="connsiteY1" fmla="*/ 245364 h 245364"/>
              <a:gd name="connsiteX2" fmla="*/ 833627 w 833627"/>
              <a:gd name="connsiteY2" fmla="*/ 0 h 245364"/>
              <a:gd name="connsiteX3" fmla="*/ 0 w 833627"/>
              <a:gd name="connsiteY3" fmla="*/ 0 h 245364"/>
              <a:gd name="connsiteX4" fmla="*/ 0 w 833627"/>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7" h="245364">
                <a:moveTo>
                  <a:pt x="0" y="245364"/>
                </a:moveTo>
                <a:lnTo>
                  <a:pt x="833627" y="245364"/>
                </a:lnTo>
                <a:lnTo>
                  <a:pt x="833627"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788408" y="4046220"/>
            <a:ext cx="833627" cy="246888"/>
          </a:xfrm>
          <a:custGeom>
            <a:avLst/>
            <a:gdLst>
              <a:gd name="connsiteX0" fmla="*/ 0 w 833627"/>
              <a:gd name="connsiteY0" fmla="*/ 246888 h 246888"/>
              <a:gd name="connsiteX1" fmla="*/ 833627 w 833627"/>
              <a:gd name="connsiteY1" fmla="*/ 246888 h 246888"/>
              <a:gd name="connsiteX2" fmla="*/ 833627 w 833627"/>
              <a:gd name="connsiteY2" fmla="*/ 0 h 246888"/>
              <a:gd name="connsiteX3" fmla="*/ 0 w 833627"/>
              <a:gd name="connsiteY3" fmla="*/ 0 h 246888"/>
              <a:gd name="connsiteX4" fmla="*/ 0 w 833627"/>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7" h="246888">
                <a:moveTo>
                  <a:pt x="0" y="246888"/>
                </a:moveTo>
                <a:lnTo>
                  <a:pt x="833627" y="246888"/>
                </a:lnTo>
                <a:lnTo>
                  <a:pt x="833627"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852671" y="4148328"/>
            <a:ext cx="833628" cy="246888"/>
          </a:xfrm>
          <a:custGeom>
            <a:avLst/>
            <a:gdLst>
              <a:gd name="connsiteX0" fmla="*/ 0 w 833628"/>
              <a:gd name="connsiteY0" fmla="*/ 246887 h 246888"/>
              <a:gd name="connsiteX1" fmla="*/ 833628 w 833628"/>
              <a:gd name="connsiteY1" fmla="*/ 246887 h 246888"/>
              <a:gd name="connsiteX2" fmla="*/ 833628 w 833628"/>
              <a:gd name="connsiteY2" fmla="*/ 0 h 246888"/>
              <a:gd name="connsiteX3" fmla="*/ 0 w 833628"/>
              <a:gd name="connsiteY3" fmla="*/ 0 h 246888"/>
              <a:gd name="connsiteX4" fmla="*/ 0 w 833628"/>
              <a:gd name="connsiteY4" fmla="*/ 246887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7"/>
                </a:moveTo>
                <a:lnTo>
                  <a:pt x="833628" y="246887"/>
                </a:lnTo>
                <a:lnTo>
                  <a:pt x="833628" y="0"/>
                </a:lnTo>
                <a:lnTo>
                  <a:pt x="0" y="0"/>
                </a:lnTo>
                <a:lnTo>
                  <a:pt x="0" y="24688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717035" y="3502152"/>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636264" y="2781300"/>
            <a:ext cx="833628" cy="245364"/>
          </a:xfrm>
          <a:custGeom>
            <a:avLst/>
            <a:gdLst>
              <a:gd name="connsiteX0" fmla="*/ 0 w 833628"/>
              <a:gd name="connsiteY0" fmla="*/ 245364 h 245364"/>
              <a:gd name="connsiteX1" fmla="*/ 833627 w 833628"/>
              <a:gd name="connsiteY1" fmla="*/ 245364 h 245364"/>
              <a:gd name="connsiteX2" fmla="*/ 833627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7" y="245364"/>
                </a:lnTo>
                <a:lnTo>
                  <a:pt x="833627"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4931664" y="1629155"/>
            <a:ext cx="833628" cy="245364"/>
          </a:xfrm>
          <a:custGeom>
            <a:avLst/>
            <a:gdLst>
              <a:gd name="connsiteX0" fmla="*/ 0 w 833628"/>
              <a:gd name="connsiteY0" fmla="*/ 245364 h 245364"/>
              <a:gd name="connsiteX1" fmla="*/ 833627 w 833628"/>
              <a:gd name="connsiteY1" fmla="*/ 245364 h 245364"/>
              <a:gd name="connsiteX2" fmla="*/ 833627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7" y="245364"/>
                </a:lnTo>
                <a:lnTo>
                  <a:pt x="833627"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1983232" y="1542669"/>
            <a:ext cx="368935" cy="128777"/>
          </a:xfrm>
          <a:custGeom>
            <a:avLst/>
            <a:gdLst>
              <a:gd name="connsiteX0" fmla="*/ 368935 w 368935"/>
              <a:gd name="connsiteY0" fmla="*/ 128777 h 128777"/>
              <a:gd name="connsiteX1" fmla="*/ 0 w 368935"/>
              <a:gd name="connsiteY1" fmla="*/ 84582 h 128777"/>
              <a:gd name="connsiteX2" fmla="*/ 361822 w 368935"/>
              <a:gd name="connsiteY2" fmla="*/ 0 h 128777"/>
              <a:gd name="connsiteX3" fmla="*/ 368935 w 368935"/>
              <a:gd name="connsiteY3" fmla="*/ 128777 h 128777"/>
            </a:gdLst>
            <a:ahLst/>
            <a:cxnLst>
              <a:cxn ang="0">
                <a:pos x="connsiteX0" y="connsiteY0"/>
              </a:cxn>
              <a:cxn ang="1">
                <a:pos x="connsiteX1" y="connsiteY1"/>
              </a:cxn>
              <a:cxn ang="2">
                <a:pos x="connsiteX2" y="connsiteY2"/>
              </a:cxn>
              <a:cxn ang="3">
                <a:pos x="connsiteX3" y="connsiteY3"/>
              </a:cxn>
            </a:cxnLst>
            <a:rect l="l" t="t" r="r" b="b"/>
            <a:pathLst>
              <a:path w="368935" h="128777">
                <a:moveTo>
                  <a:pt x="368935" y="128777"/>
                </a:moveTo>
                <a:lnTo>
                  <a:pt x="0" y="84582"/>
                </a:lnTo>
                <a:lnTo>
                  <a:pt x="361822" y="0"/>
                </a:lnTo>
                <a:lnTo>
                  <a:pt x="368935" y="12877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1973707" y="1533144"/>
            <a:ext cx="387985" cy="147827"/>
          </a:xfrm>
          <a:custGeom>
            <a:avLst/>
            <a:gdLst>
              <a:gd name="connsiteX0" fmla="*/ 378460 w 387985"/>
              <a:gd name="connsiteY0" fmla="*/ 138302 h 147827"/>
              <a:gd name="connsiteX1" fmla="*/ 9525 w 387985"/>
              <a:gd name="connsiteY1" fmla="*/ 94107 h 147827"/>
              <a:gd name="connsiteX2" fmla="*/ 371347 w 387985"/>
              <a:gd name="connsiteY2" fmla="*/ 9525 h 147827"/>
              <a:gd name="connsiteX3" fmla="*/ 378460 w 387985"/>
              <a:gd name="connsiteY3" fmla="*/ 138302 h 147827"/>
            </a:gdLst>
            <a:ahLst/>
            <a:cxnLst>
              <a:cxn ang="0">
                <a:pos x="connsiteX0" y="connsiteY0"/>
              </a:cxn>
              <a:cxn ang="1">
                <a:pos x="connsiteX1" y="connsiteY1"/>
              </a:cxn>
              <a:cxn ang="2">
                <a:pos x="connsiteX2" y="connsiteY2"/>
              </a:cxn>
              <a:cxn ang="3">
                <a:pos x="connsiteX3" y="connsiteY3"/>
              </a:cxn>
            </a:cxnLst>
            <a:rect l="l" t="t" r="r" b="b"/>
            <a:pathLst>
              <a:path w="387985" h="147827">
                <a:moveTo>
                  <a:pt x="378460" y="138302"/>
                </a:moveTo>
                <a:lnTo>
                  <a:pt x="9525" y="94107"/>
                </a:lnTo>
                <a:lnTo>
                  <a:pt x="371347" y="9525"/>
                </a:lnTo>
                <a:lnTo>
                  <a:pt x="378460" y="138302"/>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087623" y="3366515"/>
            <a:ext cx="812292" cy="307848"/>
          </a:xfrm>
          <a:custGeom>
            <a:avLst/>
            <a:gdLst>
              <a:gd name="connsiteX0" fmla="*/ 9905 w 812292"/>
              <a:gd name="connsiteY0" fmla="*/ 153924 h 307848"/>
              <a:gd name="connsiteX1" fmla="*/ 406146 w 812292"/>
              <a:gd name="connsiteY1" fmla="*/ 9905 h 307848"/>
              <a:gd name="connsiteX2" fmla="*/ 802385 w 812292"/>
              <a:gd name="connsiteY2" fmla="*/ 153924 h 307848"/>
              <a:gd name="connsiteX3" fmla="*/ 406146 w 812292"/>
              <a:gd name="connsiteY3" fmla="*/ 297942 h 307848"/>
              <a:gd name="connsiteX4" fmla="*/ 9905 w 812292"/>
              <a:gd name="connsiteY4" fmla="*/ 153924 h 3078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2292" h="307848">
                <a:moveTo>
                  <a:pt x="9905" y="153924"/>
                </a:moveTo>
                <a:cubicBezTo>
                  <a:pt x="9905" y="74422"/>
                  <a:pt x="187325" y="9905"/>
                  <a:pt x="406146" y="9905"/>
                </a:cubicBezTo>
                <a:cubicBezTo>
                  <a:pt x="624966" y="9905"/>
                  <a:pt x="802385" y="74422"/>
                  <a:pt x="802385" y="153924"/>
                </a:cubicBezTo>
                <a:cubicBezTo>
                  <a:pt x="802385" y="233426"/>
                  <a:pt x="624966" y="297942"/>
                  <a:pt x="406146" y="297942"/>
                </a:cubicBezTo>
                <a:cubicBezTo>
                  <a:pt x="187325" y="297942"/>
                  <a:pt x="9905" y="233426"/>
                  <a:pt x="9905" y="153924"/>
                </a:cubicBez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6516623" y="1458467"/>
            <a:ext cx="2375916" cy="1754124"/>
          </a:xfrm>
          <a:custGeom>
            <a:avLst/>
            <a:gdLst>
              <a:gd name="connsiteX0" fmla="*/ 0 w 2375916"/>
              <a:gd name="connsiteY0" fmla="*/ 1754124 h 1754124"/>
              <a:gd name="connsiteX1" fmla="*/ 2375916 w 2375916"/>
              <a:gd name="connsiteY1" fmla="*/ 1754124 h 1754124"/>
              <a:gd name="connsiteX2" fmla="*/ 2375916 w 2375916"/>
              <a:gd name="connsiteY2" fmla="*/ 0 h 1754124"/>
              <a:gd name="connsiteX3" fmla="*/ 0 w 2375916"/>
              <a:gd name="connsiteY3" fmla="*/ 0 h 1754124"/>
              <a:gd name="connsiteX4" fmla="*/ 0 w 2375916"/>
              <a:gd name="connsiteY4" fmla="*/ 1754124 h 17541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75916" h="1754124">
                <a:moveTo>
                  <a:pt x="0" y="1754124"/>
                </a:moveTo>
                <a:lnTo>
                  <a:pt x="2375916" y="1754124"/>
                </a:lnTo>
                <a:lnTo>
                  <a:pt x="2375916" y="0"/>
                </a:lnTo>
                <a:lnTo>
                  <a:pt x="0" y="0"/>
                </a:lnTo>
                <a:lnTo>
                  <a:pt x="0" y="175412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908048" y="4221479"/>
            <a:ext cx="1069848" cy="399288"/>
          </a:xfrm>
          <a:custGeom>
            <a:avLst/>
            <a:gdLst>
              <a:gd name="connsiteX0" fmla="*/ 0 w 1069848"/>
              <a:gd name="connsiteY0" fmla="*/ 399288 h 399288"/>
              <a:gd name="connsiteX1" fmla="*/ 1069847 w 1069848"/>
              <a:gd name="connsiteY1" fmla="*/ 399288 h 399288"/>
              <a:gd name="connsiteX2" fmla="*/ 1069847 w 1069848"/>
              <a:gd name="connsiteY2" fmla="*/ 0 h 399288"/>
              <a:gd name="connsiteX3" fmla="*/ 0 w 1069848"/>
              <a:gd name="connsiteY3" fmla="*/ 0 h 399288"/>
              <a:gd name="connsiteX4" fmla="*/ 0 w 1069848"/>
              <a:gd name="connsiteY4" fmla="*/ 399288 h 3992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9848" h="399288">
                <a:moveTo>
                  <a:pt x="0" y="399288"/>
                </a:moveTo>
                <a:lnTo>
                  <a:pt x="1069847" y="399288"/>
                </a:lnTo>
                <a:lnTo>
                  <a:pt x="1069847" y="0"/>
                </a:lnTo>
                <a:lnTo>
                  <a:pt x="0" y="0"/>
                </a:lnTo>
                <a:lnTo>
                  <a:pt x="0" y="3992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2971545" y="3657346"/>
            <a:ext cx="527684" cy="770381"/>
          </a:xfrm>
          <a:custGeom>
            <a:avLst/>
            <a:gdLst>
              <a:gd name="connsiteX0" fmla="*/ 6350 w 527684"/>
              <a:gd name="connsiteY0" fmla="*/ 764032 h 770381"/>
              <a:gd name="connsiteX1" fmla="*/ 521335 w 527684"/>
              <a:gd name="connsiteY1" fmla="*/ 6350 h 770381"/>
            </a:gdLst>
            <a:ahLst/>
            <a:cxnLst>
              <a:cxn ang="0">
                <a:pos x="connsiteX0" y="connsiteY0"/>
              </a:cxn>
              <a:cxn ang="1">
                <a:pos x="connsiteX1" y="connsiteY1"/>
              </a:cxn>
            </a:cxnLst>
            <a:rect l="l" t="t" r="r" b="b"/>
            <a:pathLst>
              <a:path w="527684" h="770381">
                <a:moveTo>
                  <a:pt x="6350" y="764032"/>
                </a:moveTo>
                <a:lnTo>
                  <a:pt x="521335" y="6350"/>
                </a:lnTo>
              </a:path>
            </a:pathLst>
          </a:custGeom>
          <a:ln w="127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1222247" y="3401567"/>
            <a:ext cx="1676400" cy="524256"/>
          </a:xfrm>
          <a:custGeom>
            <a:avLst/>
            <a:gdLst>
              <a:gd name="connsiteX0" fmla="*/ 9905 w 1676400"/>
              <a:gd name="connsiteY0" fmla="*/ 262128 h 524256"/>
              <a:gd name="connsiteX1" fmla="*/ 838200 w 1676400"/>
              <a:gd name="connsiteY1" fmla="*/ 9905 h 524256"/>
              <a:gd name="connsiteX2" fmla="*/ 1666494 w 1676400"/>
              <a:gd name="connsiteY2" fmla="*/ 262128 h 524256"/>
              <a:gd name="connsiteX3" fmla="*/ 838200 w 1676400"/>
              <a:gd name="connsiteY3" fmla="*/ 514350 h 524256"/>
              <a:gd name="connsiteX4" fmla="*/ 9905 w 1676400"/>
              <a:gd name="connsiteY4" fmla="*/ 262128 h 5242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6400" h="524256">
                <a:moveTo>
                  <a:pt x="9905" y="262128"/>
                </a:moveTo>
                <a:cubicBezTo>
                  <a:pt x="9905" y="122809"/>
                  <a:pt x="380746" y="9905"/>
                  <a:pt x="838200" y="9905"/>
                </a:cubicBezTo>
                <a:cubicBezTo>
                  <a:pt x="1295653" y="9905"/>
                  <a:pt x="1666494" y="122809"/>
                  <a:pt x="1666494" y="262128"/>
                </a:cubicBezTo>
                <a:cubicBezTo>
                  <a:pt x="1666494" y="401447"/>
                  <a:pt x="1295653" y="514350"/>
                  <a:pt x="838200" y="514350"/>
                </a:cubicBezTo>
                <a:cubicBezTo>
                  <a:pt x="380746" y="514350"/>
                  <a:pt x="9905" y="401447"/>
                  <a:pt x="9905" y="262128"/>
                </a:cubicBez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899160" y="2456688"/>
            <a:ext cx="937260" cy="277367"/>
          </a:xfrm>
          <a:custGeom>
            <a:avLst/>
            <a:gdLst>
              <a:gd name="connsiteX0" fmla="*/ 0 w 937260"/>
              <a:gd name="connsiteY0" fmla="*/ 277367 h 277367"/>
              <a:gd name="connsiteX1" fmla="*/ 937260 w 937260"/>
              <a:gd name="connsiteY1" fmla="*/ 277367 h 277367"/>
              <a:gd name="connsiteX2" fmla="*/ 937260 w 937260"/>
              <a:gd name="connsiteY2" fmla="*/ 0 h 277367"/>
              <a:gd name="connsiteX3" fmla="*/ 0 w 937260"/>
              <a:gd name="connsiteY3" fmla="*/ 0 h 277367"/>
              <a:gd name="connsiteX4" fmla="*/ 0 w 937260"/>
              <a:gd name="connsiteY4" fmla="*/ 277367 h 2773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7260" h="277367">
                <a:moveTo>
                  <a:pt x="0" y="277367"/>
                </a:moveTo>
                <a:lnTo>
                  <a:pt x="937260" y="277367"/>
                </a:lnTo>
                <a:lnTo>
                  <a:pt x="937260" y="0"/>
                </a:lnTo>
                <a:lnTo>
                  <a:pt x="0" y="0"/>
                </a:lnTo>
                <a:lnTo>
                  <a:pt x="0" y="27736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50900" y="1219200"/>
            <a:ext cx="7620000" cy="5435600"/>
          </a:xfrm>
          <a:prstGeom prst="rect">
            <a:avLst/>
          </a:prstGeom>
          <a:noFill/>
        </p:spPr>
      </p:pic>
      <p:sp>
        <p:nvSpPr>
          <p:cNvPr id="25" name="TextBox 1"/>
          <p:cNvSpPr txBox="1"/>
          <p:nvPr/>
        </p:nvSpPr>
        <p:spPr>
          <a:xfrm>
            <a:off x="990600" y="4851400"/>
            <a:ext cx="5918200" cy="2006600"/>
          </a:xfrm>
          <a:prstGeom prst="rect">
            <a:avLst/>
          </a:prstGeom>
          <a:noFill/>
        </p:spPr>
        <p:txBody>
          <a:bodyPr wrap="none" lIns="0" tIns="0" rIns="0" rtlCol="0">
            <a:spAutoFit/>
          </a:bodyPr>
          <a:lstStyle/>
          <a:p>
            <a:pPr>
              <a:lnSpc>
                <a:spcPts val="1400"/>
              </a:lnSpc>
              <a:tabLst>
                <a:tab pos="25400" algn="l"/>
                <a:tab pos="3314700" algn="l"/>
                <a:tab pos="5308600" algn="l"/>
              </a:tabLst>
            </a:pPr>
            <a:r>
              <a:rPr lang="en-US" altLang="zh-CN" dirty="0"/>
              <a:t>		</a:t>
            </a:r>
            <a:r>
              <a:rPr lang="en-US" altLang="zh-CN" sz="1105" dirty="0">
                <a:solidFill>
                  <a:srgbClr val="FFFFFF"/>
                </a:solidFill>
                <a:latin typeface="微软雅黑" panose="020B0503020204020204" pitchFamily="18" charset="-122"/>
                <a:cs typeface="微软雅黑" panose="020B0503020204020204" pitchFamily="18" charset="-122"/>
              </a:rPr>
              <a:t>进入毛利</a:t>
            </a:r>
          </a:p>
          <a:p>
            <a:pPr>
              <a:lnSpc>
                <a:spcPts val="1300"/>
              </a:lnSpc>
              <a:tabLst>
                <a:tab pos="25400" algn="l"/>
                <a:tab pos="3314700" algn="l"/>
                <a:tab pos="5308600" algn="l"/>
              </a:tabLst>
            </a:pPr>
            <a:r>
              <a:rPr lang="en-US" altLang="zh-CN" dirty="0"/>
              <a:t>		</a:t>
            </a:r>
            <a:r>
              <a:rPr lang="en-US" altLang="zh-CN" sz="1105" dirty="0">
                <a:solidFill>
                  <a:srgbClr val="FFFFFF"/>
                </a:solidFill>
                <a:latin typeface="微软雅黑" panose="020B0503020204020204" pitchFamily="18" charset="-122"/>
                <a:cs typeface="微软雅黑" panose="020B0503020204020204" pitchFamily="18" charset="-122"/>
              </a:rPr>
              <a:t>庭园</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25400" algn="l"/>
                <a:tab pos="3314700" algn="l"/>
                <a:tab pos="530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毛利庭园</a:t>
            </a:r>
          </a:p>
          <a:p>
            <a:pPr>
              <a:lnSpc>
                <a:spcPts val="1000"/>
              </a:lnSpc>
            </a:pPr>
            <a:endParaRPr lang="en-US" altLang="zh-CN" dirty="0"/>
          </a:p>
          <a:p>
            <a:pPr>
              <a:lnSpc>
                <a:spcPts val="2100"/>
              </a:lnSpc>
              <a:tabLst>
                <a:tab pos="25400" algn="l"/>
                <a:tab pos="3314700" algn="l"/>
                <a:tab pos="5308600" algn="l"/>
              </a:tabLst>
            </a:pPr>
            <a:r>
              <a:rPr lang="en-US" altLang="zh-CN" sz="1200" dirty="0">
                <a:solidFill>
                  <a:srgbClr val="000000"/>
                </a:solidFill>
                <a:latin typeface="微软雅黑" panose="020B0503020204020204" pitchFamily="18" charset="-122"/>
                <a:cs typeface="微软雅黑" panose="020B0503020204020204" pitchFamily="18" charset="-122"/>
              </a:rPr>
              <a:t>露天广场通往庭园步行区</a:t>
            </a:r>
          </a:p>
          <a:p>
            <a:pPr>
              <a:lnSpc>
                <a:spcPts val="1000"/>
              </a:lnSpc>
            </a:pPr>
            <a:endParaRPr lang="en-US" altLang="zh-CN" dirty="0"/>
          </a:p>
          <a:p>
            <a:pPr>
              <a:lnSpc>
                <a:spcPts val="1100"/>
              </a:lnSpc>
              <a:tabLst>
                <a:tab pos="25400" algn="l"/>
                <a:tab pos="3314700" algn="l"/>
                <a:tab pos="53086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184</a:t>
            </a:r>
          </a:p>
        </p:txBody>
      </p:sp>
      <p:sp>
        <p:nvSpPr>
          <p:cNvPr id="26" name="TextBox 1"/>
          <p:cNvSpPr txBox="1"/>
          <p:nvPr/>
        </p:nvSpPr>
        <p:spPr>
          <a:xfrm>
            <a:off x="4940300" y="40767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毛利庭园</a:t>
            </a:r>
          </a:p>
        </p:txBody>
      </p:sp>
      <p:sp>
        <p:nvSpPr>
          <p:cNvPr id="27" name="TextBox 1"/>
          <p:cNvSpPr txBox="1"/>
          <p:nvPr/>
        </p:nvSpPr>
        <p:spPr>
          <a:xfrm>
            <a:off x="3949700" y="4178300"/>
            <a:ext cx="622300" cy="165100"/>
          </a:xfrm>
          <a:prstGeom prst="rect">
            <a:avLst/>
          </a:prstGeom>
          <a:noFill/>
        </p:spPr>
        <p:txBody>
          <a:bodyPr wrap="none" lIns="0" tIns="0" rIns="0" rtlCol="0">
            <a:spAutoFit/>
          </a:bodyPr>
          <a:lstStyle/>
          <a:p>
            <a:pPr>
              <a:lnSpc>
                <a:spcPts val="1300"/>
              </a:lnSpc>
            </a:pPr>
            <a:r>
              <a:rPr lang="en-US" altLang="zh-CN" sz="1000" dirty="0">
                <a:solidFill>
                  <a:srgbClr val="000000"/>
                </a:solidFill>
                <a:latin typeface="微软雅黑" panose="020B0503020204020204" pitchFamily="18" charset="-122"/>
                <a:cs typeface="微软雅黑" panose="020B0503020204020204" pitchFamily="18" charset="-122"/>
              </a:rPr>
              <a:t>超日电视台</a:t>
            </a:r>
          </a:p>
        </p:txBody>
      </p:sp>
      <p:sp>
        <p:nvSpPr>
          <p:cNvPr id="28" name="TextBox 1"/>
          <p:cNvSpPr txBox="1"/>
          <p:nvPr/>
        </p:nvSpPr>
        <p:spPr>
          <a:xfrm>
            <a:off x="3733800" y="2844800"/>
            <a:ext cx="647700" cy="876300"/>
          </a:xfrm>
          <a:prstGeom prst="rect">
            <a:avLst/>
          </a:prstGeom>
          <a:noFill/>
        </p:spPr>
        <p:txBody>
          <a:bodyPr wrap="none" lIns="0" tIns="0" rIns="0" rtlCol="0">
            <a:spAutoFit/>
          </a:bodyPr>
          <a:lstStyle/>
          <a:p>
            <a:pPr>
              <a:lnSpc>
                <a:spcPts val="1300"/>
              </a:lnSpc>
              <a:tabLst>
                <a:tab pos="139700" algn="l"/>
              </a:tabLst>
            </a:pPr>
            <a:r>
              <a:rPr lang="en-US" altLang="zh-CN" sz="995" dirty="0">
                <a:solidFill>
                  <a:srgbClr val="000000"/>
                </a:solidFill>
                <a:latin typeface="微软雅黑" panose="020B0503020204020204" pitchFamily="18" charset="-122"/>
                <a:cs typeface="微软雅黑" panose="020B0503020204020204" pitchFamily="18" charset="-122"/>
              </a:rPr>
              <a:t>TOHO影城</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397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露天广场</a:t>
            </a:r>
          </a:p>
        </p:txBody>
      </p:sp>
      <p:sp>
        <p:nvSpPr>
          <p:cNvPr id="29" name="TextBox 1"/>
          <p:cNvSpPr txBox="1"/>
          <p:nvPr/>
        </p:nvSpPr>
        <p:spPr>
          <a:xfrm>
            <a:off x="4889500" y="1727200"/>
            <a:ext cx="647700" cy="1892300"/>
          </a:xfrm>
          <a:prstGeom prst="rect">
            <a:avLst/>
          </a:prstGeom>
          <a:noFill/>
        </p:spPr>
        <p:txBody>
          <a:bodyPr wrap="none" lIns="0" tIns="0" rIns="0" rtlCol="0">
            <a:spAutoFit/>
          </a:bodyPr>
          <a:lstStyle/>
          <a:p>
            <a:pPr>
              <a:lnSpc>
                <a:spcPts val="1300"/>
              </a:lnSpc>
              <a:tabLst>
                <a:tab pos="2667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森大厦</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266700" algn="l"/>
              </a:tabLst>
            </a:pPr>
            <a:r>
              <a:rPr lang="en-US" altLang="zh-CN" sz="995" dirty="0">
                <a:solidFill>
                  <a:srgbClr val="000000"/>
                </a:solidFill>
                <a:latin typeface="微软雅黑" panose="020B0503020204020204" pitchFamily="18" charset="-122"/>
                <a:cs typeface="微软雅黑" panose="020B0503020204020204" pitchFamily="18" charset="-122"/>
              </a:rPr>
              <a:t>庭园步行区</a:t>
            </a:r>
          </a:p>
        </p:txBody>
      </p:sp>
      <p:sp>
        <p:nvSpPr>
          <p:cNvPr id="30" name="TextBox 1"/>
          <p:cNvSpPr txBox="1"/>
          <p:nvPr/>
        </p:nvSpPr>
        <p:spPr>
          <a:xfrm>
            <a:off x="2108200" y="1727200"/>
            <a:ext cx="152400" cy="203200"/>
          </a:xfrm>
          <a:prstGeom prst="rect">
            <a:avLst/>
          </a:prstGeom>
          <a:noFill/>
        </p:spPr>
        <p:txBody>
          <a:bodyPr wrap="none" lIns="0" tIns="0" rIns="0" rtlCol="0">
            <a:spAutoFit/>
          </a:bodyPr>
          <a:lstStyle/>
          <a:p>
            <a:pPr>
              <a:lnSpc>
                <a:spcPts val="1600"/>
              </a:lnSpc>
            </a:pPr>
            <a:r>
              <a:rPr lang="en-US" altLang="zh-CN" sz="1800" dirty="0">
                <a:solidFill>
                  <a:srgbClr val="FFFFFF"/>
                </a:solidFill>
                <a:latin typeface="Times New Roman" panose="02020603050405020304" pitchFamily="18" charset="0"/>
                <a:cs typeface="Times New Roman" panose="02020603050405020304" pitchFamily="18" charset="0"/>
              </a:rPr>
              <a:t>N</a:t>
            </a:r>
          </a:p>
        </p:txBody>
      </p:sp>
      <p:sp>
        <p:nvSpPr>
          <p:cNvPr id="31" name="TextBox 1"/>
          <p:cNvSpPr txBox="1"/>
          <p:nvPr/>
        </p:nvSpPr>
        <p:spPr>
          <a:xfrm>
            <a:off x="1270000" y="50800"/>
            <a:ext cx="7505700" cy="1003300"/>
          </a:xfrm>
          <a:prstGeom prst="rect">
            <a:avLst/>
          </a:prstGeom>
          <a:noFill/>
        </p:spPr>
        <p:txBody>
          <a:bodyPr wrap="none" lIns="0" tIns="0" rIns="0" rtlCol="0">
            <a:spAutoFit/>
          </a:bodyPr>
          <a:lstStyle/>
          <a:p>
            <a:pPr>
              <a:lnSpc>
                <a:spcPts val="3600"/>
              </a:lnSpc>
              <a:tabLst>
                <a:tab pos="50292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1000"/>
              </a:lnSpc>
            </a:pPr>
            <a:endParaRPr lang="en-US" altLang="zh-CN" dirty="0"/>
          </a:p>
          <a:p>
            <a:pPr>
              <a:lnSpc>
                <a:spcPts val="2200"/>
              </a:lnSpc>
              <a:tabLst>
                <a:tab pos="5029200" algn="l"/>
              </a:tabLst>
            </a:pPr>
            <a:r>
              <a:rPr lang="en-US" altLang="zh-CN" sz="1405" b="1" dirty="0">
                <a:solidFill>
                  <a:srgbClr val="000000"/>
                </a:solidFill>
                <a:latin typeface="微软雅黑" panose="020B0503020204020204" pitchFamily="18" charset="-122"/>
                <a:cs typeface="微软雅黑" panose="020B0503020204020204" pitchFamily="18" charset="-122"/>
              </a:rPr>
              <a:t>庭园步行区Hill</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Side</a:t>
            </a:r>
          </a:p>
        </p:txBody>
      </p:sp>
      <p:sp>
        <p:nvSpPr>
          <p:cNvPr id="32" name="TextBox 1"/>
          <p:cNvSpPr txBox="1"/>
          <p:nvPr/>
        </p:nvSpPr>
        <p:spPr>
          <a:xfrm>
            <a:off x="6604000" y="1600200"/>
            <a:ext cx="2159000" cy="1562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庭园步行区与项目各个区域紧密</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连接，其中B2层与露天广场、毛</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利庭园连接，1F层通过连廊与项</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目南侧的榉树坂区域连通。2F层</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通过扶梯可以进入TOHO影城及</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森大厦。</a:t>
            </a:r>
          </a:p>
        </p:txBody>
      </p:sp>
      <p:sp>
        <p:nvSpPr>
          <p:cNvPr id="33" name="TextBox 1"/>
          <p:cNvSpPr txBox="1"/>
          <p:nvPr/>
        </p:nvSpPr>
        <p:spPr>
          <a:xfrm>
            <a:off x="2057400" y="4254500"/>
            <a:ext cx="749300" cy="3175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连廊与榉树坂</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区域进行连通</a:t>
            </a:r>
          </a:p>
        </p:txBody>
      </p:sp>
      <p:sp>
        <p:nvSpPr>
          <p:cNvPr id="34" name="TextBox 1"/>
          <p:cNvSpPr txBox="1"/>
          <p:nvPr/>
        </p:nvSpPr>
        <p:spPr>
          <a:xfrm>
            <a:off x="990600" y="24892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露天广场</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848611" y="1368552"/>
            <a:ext cx="6179820" cy="4005071"/>
          </a:xfrm>
          <a:custGeom>
            <a:avLst/>
            <a:gdLst>
              <a:gd name="connsiteX0" fmla="*/ 0 w 6179820"/>
              <a:gd name="connsiteY0" fmla="*/ 4005071 h 4005071"/>
              <a:gd name="connsiteX1" fmla="*/ 6179819 w 6179820"/>
              <a:gd name="connsiteY1" fmla="*/ 4005071 h 4005071"/>
              <a:gd name="connsiteX2" fmla="*/ 6179819 w 6179820"/>
              <a:gd name="connsiteY2" fmla="*/ 0 h 4005071"/>
              <a:gd name="connsiteX3" fmla="*/ 0 w 6179820"/>
              <a:gd name="connsiteY3" fmla="*/ 0 h 4005071"/>
              <a:gd name="connsiteX4" fmla="*/ 0 w 6179820"/>
              <a:gd name="connsiteY4" fmla="*/ 4005071 h 40050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79820" h="4005071">
                <a:moveTo>
                  <a:pt x="0" y="4005071"/>
                </a:moveTo>
                <a:lnTo>
                  <a:pt x="6179819" y="4005071"/>
                </a:lnTo>
                <a:lnTo>
                  <a:pt x="6179819" y="0"/>
                </a:lnTo>
                <a:lnTo>
                  <a:pt x="0" y="0"/>
                </a:lnTo>
                <a:lnTo>
                  <a:pt x="0" y="400507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912486" y="4654422"/>
            <a:ext cx="254889" cy="259207"/>
          </a:xfrm>
          <a:custGeom>
            <a:avLst/>
            <a:gdLst>
              <a:gd name="connsiteX0" fmla="*/ 242189 w 254889"/>
              <a:gd name="connsiteY0" fmla="*/ 56769 h 259207"/>
              <a:gd name="connsiteX1" fmla="*/ 184911 w 254889"/>
              <a:gd name="connsiteY1" fmla="*/ 85979 h 259207"/>
              <a:gd name="connsiteX2" fmla="*/ 236854 w 254889"/>
              <a:gd name="connsiteY2" fmla="*/ 188341 h 259207"/>
              <a:gd name="connsiteX3" fmla="*/ 122047 w 254889"/>
              <a:gd name="connsiteY3" fmla="*/ 246507 h 259207"/>
              <a:gd name="connsiteX4" fmla="*/ 70103 w 254889"/>
              <a:gd name="connsiteY4" fmla="*/ 144145 h 259207"/>
              <a:gd name="connsiteX5" fmla="*/ 12700 w 254889"/>
              <a:gd name="connsiteY5" fmla="*/ 173355 h 259207"/>
              <a:gd name="connsiteX6" fmla="*/ 75565 w 254889"/>
              <a:gd name="connsiteY6" fmla="*/ 12700 h 259207"/>
              <a:gd name="connsiteX7" fmla="*/ 242189 w 254889"/>
              <a:gd name="connsiteY7" fmla="*/ 56769 h 2592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54889" h="259207">
                <a:moveTo>
                  <a:pt x="242189" y="56769"/>
                </a:moveTo>
                <a:lnTo>
                  <a:pt x="184911" y="85979"/>
                </a:lnTo>
                <a:lnTo>
                  <a:pt x="236854" y="188341"/>
                </a:lnTo>
                <a:lnTo>
                  <a:pt x="122047" y="246507"/>
                </a:lnTo>
                <a:lnTo>
                  <a:pt x="70103" y="144145"/>
                </a:lnTo>
                <a:lnTo>
                  <a:pt x="12700" y="173355"/>
                </a:lnTo>
                <a:lnTo>
                  <a:pt x="75565" y="12700"/>
                </a:lnTo>
                <a:lnTo>
                  <a:pt x="242189" y="56769"/>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033771" y="3398520"/>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788408" y="4046220"/>
            <a:ext cx="833627" cy="246888"/>
          </a:xfrm>
          <a:custGeom>
            <a:avLst/>
            <a:gdLst>
              <a:gd name="connsiteX0" fmla="*/ 0 w 833627"/>
              <a:gd name="connsiteY0" fmla="*/ 246888 h 246888"/>
              <a:gd name="connsiteX1" fmla="*/ 833627 w 833627"/>
              <a:gd name="connsiteY1" fmla="*/ 246888 h 246888"/>
              <a:gd name="connsiteX2" fmla="*/ 833627 w 833627"/>
              <a:gd name="connsiteY2" fmla="*/ 0 h 246888"/>
              <a:gd name="connsiteX3" fmla="*/ 0 w 833627"/>
              <a:gd name="connsiteY3" fmla="*/ 0 h 246888"/>
              <a:gd name="connsiteX4" fmla="*/ 0 w 833627"/>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7" h="246888">
                <a:moveTo>
                  <a:pt x="0" y="246888"/>
                </a:moveTo>
                <a:lnTo>
                  <a:pt x="833627" y="246888"/>
                </a:lnTo>
                <a:lnTo>
                  <a:pt x="833627"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852671" y="4148328"/>
            <a:ext cx="833628" cy="246888"/>
          </a:xfrm>
          <a:custGeom>
            <a:avLst/>
            <a:gdLst>
              <a:gd name="connsiteX0" fmla="*/ 0 w 833628"/>
              <a:gd name="connsiteY0" fmla="*/ 246887 h 246888"/>
              <a:gd name="connsiteX1" fmla="*/ 833628 w 833628"/>
              <a:gd name="connsiteY1" fmla="*/ 246887 h 246888"/>
              <a:gd name="connsiteX2" fmla="*/ 833628 w 833628"/>
              <a:gd name="connsiteY2" fmla="*/ 0 h 246888"/>
              <a:gd name="connsiteX3" fmla="*/ 0 w 833628"/>
              <a:gd name="connsiteY3" fmla="*/ 0 h 246888"/>
              <a:gd name="connsiteX4" fmla="*/ 0 w 833628"/>
              <a:gd name="connsiteY4" fmla="*/ 246887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7"/>
                </a:moveTo>
                <a:lnTo>
                  <a:pt x="833628" y="246887"/>
                </a:lnTo>
                <a:lnTo>
                  <a:pt x="833628" y="0"/>
                </a:lnTo>
                <a:lnTo>
                  <a:pt x="0" y="0"/>
                </a:lnTo>
                <a:lnTo>
                  <a:pt x="0" y="24688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717035" y="3502152"/>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636264" y="2781300"/>
            <a:ext cx="833628" cy="245364"/>
          </a:xfrm>
          <a:custGeom>
            <a:avLst/>
            <a:gdLst>
              <a:gd name="connsiteX0" fmla="*/ 0 w 833628"/>
              <a:gd name="connsiteY0" fmla="*/ 245364 h 245364"/>
              <a:gd name="connsiteX1" fmla="*/ 833627 w 833628"/>
              <a:gd name="connsiteY1" fmla="*/ 245364 h 245364"/>
              <a:gd name="connsiteX2" fmla="*/ 833627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7" y="245364"/>
                </a:lnTo>
                <a:lnTo>
                  <a:pt x="833627"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931664" y="1629155"/>
            <a:ext cx="833628" cy="245364"/>
          </a:xfrm>
          <a:custGeom>
            <a:avLst/>
            <a:gdLst>
              <a:gd name="connsiteX0" fmla="*/ 0 w 833628"/>
              <a:gd name="connsiteY0" fmla="*/ 245364 h 245364"/>
              <a:gd name="connsiteX1" fmla="*/ 833627 w 833628"/>
              <a:gd name="connsiteY1" fmla="*/ 245364 h 245364"/>
              <a:gd name="connsiteX2" fmla="*/ 833627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7" y="245364"/>
                </a:lnTo>
                <a:lnTo>
                  <a:pt x="833627"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6516623" y="1458467"/>
            <a:ext cx="2375916" cy="1754124"/>
          </a:xfrm>
          <a:custGeom>
            <a:avLst/>
            <a:gdLst>
              <a:gd name="connsiteX0" fmla="*/ 0 w 2375916"/>
              <a:gd name="connsiteY0" fmla="*/ 1754124 h 1754124"/>
              <a:gd name="connsiteX1" fmla="*/ 2375916 w 2375916"/>
              <a:gd name="connsiteY1" fmla="*/ 1754124 h 1754124"/>
              <a:gd name="connsiteX2" fmla="*/ 2375916 w 2375916"/>
              <a:gd name="connsiteY2" fmla="*/ 0 h 1754124"/>
              <a:gd name="connsiteX3" fmla="*/ 0 w 2375916"/>
              <a:gd name="connsiteY3" fmla="*/ 0 h 1754124"/>
              <a:gd name="connsiteX4" fmla="*/ 0 w 2375916"/>
              <a:gd name="connsiteY4" fmla="*/ 1754124 h 17541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75916" h="1754124">
                <a:moveTo>
                  <a:pt x="0" y="1754124"/>
                </a:moveTo>
                <a:lnTo>
                  <a:pt x="2375916" y="1754124"/>
                </a:lnTo>
                <a:lnTo>
                  <a:pt x="2375916" y="0"/>
                </a:lnTo>
                <a:lnTo>
                  <a:pt x="0" y="0"/>
                </a:lnTo>
                <a:lnTo>
                  <a:pt x="0" y="175412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929629" y="4137405"/>
            <a:ext cx="2973832" cy="1606803"/>
          </a:xfrm>
          <a:custGeom>
            <a:avLst/>
            <a:gdLst>
              <a:gd name="connsiteX0" fmla="*/ 6350 w 2973832"/>
              <a:gd name="connsiteY0" fmla="*/ 1600453 h 1606803"/>
              <a:gd name="connsiteX1" fmla="*/ 2967482 w 2973832"/>
              <a:gd name="connsiteY1" fmla="*/ 1600453 h 1606803"/>
              <a:gd name="connsiteX2" fmla="*/ 2967482 w 2973832"/>
              <a:gd name="connsiteY2" fmla="*/ 6350 h 1606803"/>
              <a:gd name="connsiteX3" fmla="*/ 6350 w 2973832"/>
              <a:gd name="connsiteY3" fmla="*/ 6350 h 1606803"/>
              <a:gd name="connsiteX4" fmla="*/ 6350 w 2973832"/>
              <a:gd name="connsiteY4" fmla="*/ 1600453 h 16068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73832" h="1606803">
                <a:moveTo>
                  <a:pt x="6350" y="1600453"/>
                </a:moveTo>
                <a:lnTo>
                  <a:pt x="2967482" y="1600453"/>
                </a:lnTo>
                <a:lnTo>
                  <a:pt x="2967482" y="6350"/>
                </a:lnTo>
                <a:lnTo>
                  <a:pt x="6350" y="6350"/>
                </a:lnTo>
                <a:lnTo>
                  <a:pt x="6350" y="1600453"/>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975603" y="5780532"/>
            <a:ext cx="2772155" cy="757427"/>
          </a:xfrm>
          <a:custGeom>
            <a:avLst/>
            <a:gdLst>
              <a:gd name="connsiteX0" fmla="*/ 0 w 2772155"/>
              <a:gd name="connsiteY0" fmla="*/ 757427 h 757427"/>
              <a:gd name="connsiteX1" fmla="*/ 2772155 w 2772155"/>
              <a:gd name="connsiteY1" fmla="*/ 757427 h 757427"/>
              <a:gd name="connsiteX2" fmla="*/ 2772155 w 2772155"/>
              <a:gd name="connsiteY2" fmla="*/ 0 h 757427"/>
              <a:gd name="connsiteX3" fmla="*/ 0 w 2772155"/>
              <a:gd name="connsiteY3" fmla="*/ 0 h 757427"/>
              <a:gd name="connsiteX4" fmla="*/ 0 w 2772155"/>
              <a:gd name="connsiteY4" fmla="*/ 757427 h 7574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72155" h="757427">
                <a:moveTo>
                  <a:pt x="0" y="757427"/>
                </a:moveTo>
                <a:lnTo>
                  <a:pt x="2772155" y="757427"/>
                </a:lnTo>
                <a:lnTo>
                  <a:pt x="2772155" y="0"/>
                </a:lnTo>
                <a:lnTo>
                  <a:pt x="0" y="0"/>
                </a:lnTo>
                <a:lnTo>
                  <a:pt x="0" y="7574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961389" y="4858258"/>
            <a:ext cx="2505964" cy="1725676"/>
          </a:xfrm>
          <a:custGeom>
            <a:avLst/>
            <a:gdLst>
              <a:gd name="connsiteX0" fmla="*/ 6350 w 2505964"/>
              <a:gd name="connsiteY0" fmla="*/ 1719325 h 1725676"/>
              <a:gd name="connsiteX1" fmla="*/ 2499613 w 2505964"/>
              <a:gd name="connsiteY1" fmla="*/ 1719325 h 1725676"/>
              <a:gd name="connsiteX2" fmla="*/ 2499613 w 2505964"/>
              <a:gd name="connsiteY2" fmla="*/ 6350 h 1725676"/>
              <a:gd name="connsiteX3" fmla="*/ 6350 w 2505964"/>
              <a:gd name="connsiteY3" fmla="*/ 6350 h 1725676"/>
              <a:gd name="connsiteX4" fmla="*/ 6350 w 2505964"/>
              <a:gd name="connsiteY4" fmla="*/ 1719325 h 1725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05964" h="1725676">
                <a:moveTo>
                  <a:pt x="6350" y="1719325"/>
                </a:moveTo>
                <a:lnTo>
                  <a:pt x="2499613" y="1719325"/>
                </a:lnTo>
                <a:lnTo>
                  <a:pt x="2499613" y="6350"/>
                </a:lnTo>
                <a:lnTo>
                  <a:pt x="6350" y="6350"/>
                </a:lnTo>
                <a:lnTo>
                  <a:pt x="6350" y="171932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990600" y="6272784"/>
            <a:ext cx="845820" cy="260603"/>
          </a:xfrm>
          <a:custGeom>
            <a:avLst/>
            <a:gdLst>
              <a:gd name="connsiteX0" fmla="*/ 0 w 845820"/>
              <a:gd name="connsiteY0" fmla="*/ 260603 h 260603"/>
              <a:gd name="connsiteX1" fmla="*/ 845820 w 845820"/>
              <a:gd name="connsiteY1" fmla="*/ 260603 h 260603"/>
              <a:gd name="connsiteX2" fmla="*/ 845820 w 845820"/>
              <a:gd name="connsiteY2" fmla="*/ 0 h 260603"/>
              <a:gd name="connsiteX3" fmla="*/ 0 w 845820"/>
              <a:gd name="connsiteY3" fmla="*/ 0 h 260603"/>
              <a:gd name="connsiteX4" fmla="*/ 0 w 845820"/>
              <a:gd name="connsiteY4" fmla="*/ 260603 h 2606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5820" h="260603">
                <a:moveTo>
                  <a:pt x="0" y="260603"/>
                </a:moveTo>
                <a:lnTo>
                  <a:pt x="845820" y="260603"/>
                </a:lnTo>
                <a:lnTo>
                  <a:pt x="845820" y="0"/>
                </a:lnTo>
                <a:lnTo>
                  <a:pt x="0" y="0"/>
                </a:lnTo>
                <a:lnTo>
                  <a:pt x="0" y="26060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961389" y="2941066"/>
            <a:ext cx="2515107" cy="1731772"/>
          </a:xfrm>
          <a:custGeom>
            <a:avLst/>
            <a:gdLst>
              <a:gd name="connsiteX0" fmla="*/ 6350 w 2515107"/>
              <a:gd name="connsiteY0" fmla="*/ 1725422 h 1731772"/>
              <a:gd name="connsiteX1" fmla="*/ 2508757 w 2515107"/>
              <a:gd name="connsiteY1" fmla="*/ 1725422 h 1731772"/>
              <a:gd name="connsiteX2" fmla="*/ 2508757 w 2515107"/>
              <a:gd name="connsiteY2" fmla="*/ 6350 h 1731772"/>
              <a:gd name="connsiteX3" fmla="*/ 6350 w 2515107"/>
              <a:gd name="connsiteY3" fmla="*/ 6350 h 1731772"/>
              <a:gd name="connsiteX4" fmla="*/ 6350 w 2515107"/>
              <a:gd name="connsiteY4" fmla="*/ 1725422 h 17317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15107" h="1731772">
                <a:moveTo>
                  <a:pt x="6350" y="1725422"/>
                </a:moveTo>
                <a:lnTo>
                  <a:pt x="2508757" y="1725422"/>
                </a:lnTo>
                <a:lnTo>
                  <a:pt x="2508757" y="6350"/>
                </a:lnTo>
                <a:lnTo>
                  <a:pt x="6350" y="6350"/>
                </a:lnTo>
                <a:lnTo>
                  <a:pt x="6350" y="1725422"/>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034796" y="4337303"/>
            <a:ext cx="946403" cy="262128"/>
          </a:xfrm>
          <a:custGeom>
            <a:avLst/>
            <a:gdLst>
              <a:gd name="connsiteX0" fmla="*/ 0 w 946403"/>
              <a:gd name="connsiteY0" fmla="*/ 262128 h 262128"/>
              <a:gd name="connsiteX1" fmla="*/ 946403 w 946403"/>
              <a:gd name="connsiteY1" fmla="*/ 262128 h 262128"/>
              <a:gd name="connsiteX2" fmla="*/ 946403 w 946403"/>
              <a:gd name="connsiteY2" fmla="*/ 0 h 262128"/>
              <a:gd name="connsiteX3" fmla="*/ 0 w 946403"/>
              <a:gd name="connsiteY3" fmla="*/ 0 h 262128"/>
              <a:gd name="connsiteX4" fmla="*/ 0 w 946403"/>
              <a:gd name="connsiteY4" fmla="*/ 262128 h 262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46403" h="262128">
                <a:moveTo>
                  <a:pt x="0" y="262128"/>
                </a:moveTo>
                <a:lnTo>
                  <a:pt x="946403" y="262128"/>
                </a:lnTo>
                <a:lnTo>
                  <a:pt x="946403" y="0"/>
                </a:lnTo>
                <a:lnTo>
                  <a:pt x="0" y="0"/>
                </a:lnTo>
                <a:lnTo>
                  <a:pt x="0" y="2621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358900"/>
            <a:ext cx="7937500" cy="5232400"/>
          </a:xfrm>
          <a:prstGeom prst="rect">
            <a:avLst/>
          </a:prstGeom>
          <a:noFill/>
        </p:spPr>
      </p:pic>
      <p:sp>
        <p:nvSpPr>
          <p:cNvPr id="22" name="TextBox 1"/>
          <p:cNvSpPr txBox="1"/>
          <p:nvPr/>
        </p:nvSpPr>
        <p:spPr>
          <a:xfrm>
            <a:off x="4940300" y="3454400"/>
            <a:ext cx="812800" cy="812800"/>
          </a:xfrm>
          <a:prstGeom prst="rect">
            <a:avLst/>
          </a:prstGeom>
          <a:noFill/>
        </p:spPr>
        <p:txBody>
          <a:bodyPr wrap="none" lIns="0" tIns="0" rIns="0" rtlCol="0">
            <a:spAutoFit/>
          </a:bodyPr>
          <a:lstStyle/>
          <a:p>
            <a:pPr>
              <a:lnSpc>
                <a:spcPts val="1300"/>
              </a:lnSpc>
              <a:tabLst>
                <a:tab pos="190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庭园步行区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190500" algn="l"/>
              </a:tabLst>
            </a:pPr>
            <a:r>
              <a:rPr lang="en-US" altLang="zh-CN" sz="995" dirty="0">
                <a:solidFill>
                  <a:srgbClr val="000000"/>
                </a:solidFill>
                <a:latin typeface="微软雅黑" panose="020B0503020204020204" pitchFamily="18" charset="-122"/>
                <a:cs typeface="微软雅黑" panose="020B0503020204020204" pitchFamily="18" charset="-122"/>
              </a:rPr>
              <a:t>毛利庭园</a:t>
            </a:r>
          </a:p>
        </p:txBody>
      </p:sp>
      <p:sp>
        <p:nvSpPr>
          <p:cNvPr id="23" name="TextBox 1"/>
          <p:cNvSpPr txBox="1"/>
          <p:nvPr/>
        </p:nvSpPr>
        <p:spPr>
          <a:xfrm>
            <a:off x="3733800" y="2857500"/>
            <a:ext cx="838200" cy="1524000"/>
          </a:xfrm>
          <a:prstGeom prst="rect">
            <a:avLst/>
          </a:prstGeom>
          <a:noFill/>
        </p:spPr>
        <p:txBody>
          <a:bodyPr wrap="none" lIns="0" tIns="0" rIns="0" rtlCol="0">
            <a:spAutoFit/>
          </a:bodyPr>
          <a:lstStyle/>
          <a:p>
            <a:pPr>
              <a:lnSpc>
                <a:spcPts val="1300"/>
              </a:lnSpc>
              <a:tabLst>
                <a:tab pos="139700" algn="l"/>
                <a:tab pos="215900" algn="l"/>
              </a:tabLst>
            </a:pPr>
            <a:r>
              <a:rPr lang="en-US" altLang="zh-CN" sz="995" dirty="0">
                <a:solidFill>
                  <a:srgbClr val="000000"/>
                </a:solidFill>
                <a:latin typeface="微软雅黑" panose="020B0503020204020204" pitchFamily="18" charset="-122"/>
                <a:cs typeface="微软雅黑" panose="020B0503020204020204" pitchFamily="18" charset="-122"/>
              </a:rPr>
              <a:t>TOHO影城</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39700" algn="l"/>
                <a:tab pos="215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露天广场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139700" algn="l"/>
                <a:tab pos="2159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超日电视台</a:t>
            </a:r>
          </a:p>
        </p:txBody>
      </p:sp>
      <p:sp>
        <p:nvSpPr>
          <p:cNvPr id="24" name="TextBox 1"/>
          <p:cNvSpPr txBox="1"/>
          <p:nvPr/>
        </p:nvSpPr>
        <p:spPr>
          <a:xfrm>
            <a:off x="5156200" y="16637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森大厦</a:t>
            </a:r>
          </a:p>
        </p:txBody>
      </p:sp>
      <p:sp>
        <p:nvSpPr>
          <p:cNvPr id="25" name="TextBox 1"/>
          <p:cNvSpPr txBox="1"/>
          <p:nvPr/>
        </p:nvSpPr>
        <p:spPr>
          <a:xfrm>
            <a:off x="1270000" y="50800"/>
            <a:ext cx="7505700" cy="1054100"/>
          </a:xfrm>
          <a:prstGeom prst="rect">
            <a:avLst/>
          </a:prstGeom>
          <a:noFill/>
        </p:spPr>
        <p:txBody>
          <a:bodyPr wrap="none" lIns="0" tIns="0" rIns="0" rtlCol="0">
            <a:spAutoFit/>
          </a:bodyPr>
          <a:lstStyle/>
          <a:p>
            <a:pPr>
              <a:lnSpc>
                <a:spcPts val="3600"/>
              </a:lnSpc>
              <a:tabLst>
                <a:tab pos="50292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1000"/>
              </a:lnSpc>
            </a:pPr>
            <a:endParaRPr lang="en-US" altLang="zh-CN" dirty="0"/>
          </a:p>
          <a:p>
            <a:pPr>
              <a:lnSpc>
                <a:spcPts val="2600"/>
              </a:lnSpc>
              <a:tabLst>
                <a:tab pos="5029200" algn="l"/>
              </a:tabLst>
            </a:pPr>
            <a:r>
              <a:rPr lang="en-US" altLang="zh-CN" sz="1405" b="1" dirty="0">
                <a:solidFill>
                  <a:srgbClr val="000000"/>
                </a:solidFill>
                <a:latin typeface="微软雅黑" panose="020B0503020204020204" pitchFamily="18" charset="-122"/>
                <a:cs typeface="微软雅黑" panose="020B0503020204020204" pitchFamily="18" charset="-122"/>
              </a:rPr>
              <a:t>庭园步行区Hill</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Side</a:t>
            </a:r>
          </a:p>
        </p:txBody>
      </p:sp>
      <p:sp>
        <p:nvSpPr>
          <p:cNvPr id="26" name="TextBox 1"/>
          <p:cNvSpPr txBox="1"/>
          <p:nvPr/>
        </p:nvSpPr>
        <p:spPr>
          <a:xfrm>
            <a:off x="6604000" y="1574800"/>
            <a:ext cx="2159000" cy="1016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庭园步行区与项目各个区域紧密</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连接，其中B2层与露天广场、毛</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利庭园连接，1F层通过连廊与项</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目南侧的榉树坂区域连通。2F层</a:t>
            </a:r>
          </a:p>
        </p:txBody>
      </p:sp>
      <p:sp>
        <p:nvSpPr>
          <p:cNvPr id="27" name="TextBox 1"/>
          <p:cNvSpPr txBox="1"/>
          <p:nvPr/>
        </p:nvSpPr>
        <p:spPr>
          <a:xfrm>
            <a:off x="6604000" y="2654300"/>
            <a:ext cx="21082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通过扶梯可以进入TOHO影城及</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森大厦。</a:t>
            </a:r>
          </a:p>
        </p:txBody>
      </p:sp>
      <p:sp>
        <p:nvSpPr>
          <p:cNvPr id="28" name="TextBox 1"/>
          <p:cNvSpPr txBox="1"/>
          <p:nvPr/>
        </p:nvSpPr>
        <p:spPr>
          <a:xfrm>
            <a:off x="6057900" y="6273800"/>
            <a:ext cx="1854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和森美术馆（森大厦53层）</a:t>
            </a:r>
          </a:p>
        </p:txBody>
      </p:sp>
      <p:sp>
        <p:nvSpPr>
          <p:cNvPr id="29" name="TextBox 1"/>
          <p:cNvSpPr txBox="1"/>
          <p:nvPr/>
        </p:nvSpPr>
        <p:spPr>
          <a:xfrm>
            <a:off x="1016000" y="6311900"/>
            <a:ext cx="698500" cy="495300"/>
          </a:xfrm>
          <a:prstGeom prst="rect">
            <a:avLst/>
          </a:prstGeom>
          <a:noFill/>
        </p:spPr>
        <p:txBody>
          <a:bodyPr wrap="none" lIns="0" tIns="0" rIns="0" rtlCol="0">
            <a:spAutoFit/>
          </a:bodyPr>
          <a:lstStyle/>
          <a:p>
            <a:pPr>
              <a:lnSpc>
                <a:spcPts val="1400"/>
              </a:lnSpc>
              <a:tabLst>
                <a:tab pos="114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森美术馆</a:t>
            </a:r>
          </a:p>
          <a:p>
            <a:pPr>
              <a:lnSpc>
                <a:spcPts val="1000"/>
              </a:lnSpc>
            </a:pPr>
            <a:endParaRPr lang="en-US" altLang="zh-CN" dirty="0"/>
          </a:p>
          <a:p>
            <a:pPr>
              <a:lnSpc>
                <a:spcPts val="1400"/>
              </a:lnSpc>
              <a:tabLst>
                <a:tab pos="114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185</a:t>
            </a:r>
          </a:p>
        </p:txBody>
      </p:sp>
      <p:sp>
        <p:nvSpPr>
          <p:cNvPr id="30" name="TextBox 1"/>
          <p:cNvSpPr txBox="1"/>
          <p:nvPr/>
        </p:nvSpPr>
        <p:spPr>
          <a:xfrm>
            <a:off x="1155700" y="4432300"/>
            <a:ext cx="7429500" cy="1879600"/>
          </a:xfrm>
          <a:prstGeom prst="rect">
            <a:avLst/>
          </a:prstGeom>
          <a:noFill/>
        </p:spPr>
        <p:txBody>
          <a:bodyPr wrap="none" lIns="0" tIns="0" rIns="0" rtlCol="0">
            <a:spAutoFit/>
          </a:bodyPr>
          <a:lstStyle/>
          <a:p>
            <a:pPr>
              <a:lnSpc>
                <a:spcPts val="1400"/>
              </a:lnSpc>
              <a:tabLst>
                <a:tab pos="3149600" algn="l"/>
                <a:tab pos="4902200" algn="l"/>
              </a:tabLst>
            </a:pPr>
            <a:r>
              <a:rPr lang="en-US" altLang="zh-CN" sz="1105" dirty="0">
                <a:solidFill>
                  <a:srgbClr val="000000"/>
                </a:solidFill>
                <a:latin typeface="微软雅黑" panose="020B0503020204020204" pitchFamily="18" charset="-122"/>
                <a:cs typeface="微软雅黑" panose="020B0503020204020204" pitchFamily="18" charset="-122"/>
              </a:rPr>
              <a:t>城市观望台</a:t>
            </a:r>
          </a:p>
          <a:p>
            <a:pPr>
              <a:lnSpc>
                <a:spcPts val="1000"/>
              </a:lnSpc>
            </a:pPr>
            <a:endParaRPr lang="en-US" altLang="zh-CN" dirty="0"/>
          </a:p>
          <a:p>
            <a:pPr>
              <a:lnSpc>
                <a:spcPts val="2200"/>
              </a:lnSpc>
              <a:tabLst>
                <a:tab pos="3149600" algn="l"/>
                <a:tab pos="4902200" algn="l"/>
              </a:tabLst>
            </a:pPr>
            <a:r>
              <a:rPr lang="en-US" altLang="zh-CN" dirty="0"/>
              <a:t>	</a:t>
            </a:r>
            <a:r>
              <a:rPr lang="en-US" altLang="zh-CN" sz="1105" dirty="0">
                <a:solidFill>
                  <a:srgbClr val="FFFFFF"/>
                </a:solidFill>
                <a:latin typeface="微软雅黑" panose="020B0503020204020204" pitchFamily="18" charset="-122"/>
                <a:cs typeface="微软雅黑" panose="020B0503020204020204" pitchFamily="18" charset="-122"/>
              </a:rPr>
              <a:t>进入毛利</a:t>
            </a:r>
          </a:p>
          <a:p>
            <a:pPr>
              <a:lnSpc>
                <a:spcPts val="1300"/>
              </a:lnSpc>
              <a:tabLst>
                <a:tab pos="3149600" algn="l"/>
                <a:tab pos="4902200" algn="l"/>
              </a:tabLst>
            </a:pPr>
            <a:r>
              <a:rPr lang="en-US" altLang="zh-CN" dirty="0"/>
              <a:t>	</a:t>
            </a:r>
            <a:r>
              <a:rPr lang="en-US" altLang="zh-CN" sz="1105" dirty="0">
                <a:solidFill>
                  <a:srgbClr val="FFFFFF"/>
                </a:solidFill>
                <a:latin typeface="微软雅黑" panose="020B0503020204020204" pitchFamily="18" charset="-122"/>
                <a:cs typeface="微软雅黑" panose="020B0503020204020204" pitchFamily="18" charset="-122"/>
              </a:rPr>
              <a:t>庭园</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3149600" algn="l"/>
                <a:tab pos="4902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展厅水晶门</a:t>
            </a:r>
          </a:p>
          <a:p>
            <a:pPr>
              <a:lnSpc>
                <a:spcPts val="1700"/>
              </a:lnSpc>
              <a:tabLst>
                <a:tab pos="3149600" algn="l"/>
                <a:tab pos="4902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-通往东京城市展望台（森大厦52层）</a:t>
            </a:r>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848611" y="1368552"/>
            <a:ext cx="6179820" cy="4005071"/>
          </a:xfrm>
          <a:custGeom>
            <a:avLst/>
            <a:gdLst>
              <a:gd name="connsiteX0" fmla="*/ 0 w 6179820"/>
              <a:gd name="connsiteY0" fmla="*/ 4005071 h 4005071"/>
              <a:gd name="connsiteX1" fmla="*/ 6179819 w 6179820"/>
              <a:gd name="connsiteY1" fmla="*/ 4005071 h 4005071"/>
              <a:gd name="connsiteX2" fmla="*/ 6179819 w 6179820"/>
              <a:gd name="connsiteY2" fmla="*/ 0 h 4005071"/>
              <a:gd name="connsiteX3" fmla="*/ 0 w 6179820"/>
              <a:gd name="connsiteY3" fmla="*/ 0 h 4005071"/>
              <a:gd name="connsiteX4" fmla="*/ 0 w 6179820"/>
              <a:gd name="connsiteY4" fmla="*/ 4005071 h 40050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79820" h="4005071">
                <a:moveTo>
                  <a:pt x="0" y="4005071"/>
                </a:moveTo>
                <a:lnTo>
                  <a:pt x="6179819" y="4005071"/>
                </a:lnTo>
                <a:lnTo>
                  <a:pt x="6179819" y="0"/>
                </a:lnTo>
                <a:lnTo>
                  <a:pt x="0" y="0"/>
                </a:lnTo>
                <a:lnTo>
                  <a:pt x="0" y="400507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912486" y="4654422"/>
            <a:ext cx="254889" cy="259207"/>
          </a:xfrm>
          <a:custGeom>
            <a:avLst/>
            <a:gdLst>
              <a:gd name="connsiteX0" fmla="*/ 242189 w 254889"/>
              <a:gd name="connsiteY0" fmla="*/ 56769 h 259207"/>
              <a:gd name="connsiteX1" fmla="*/ 184911 w 254889"/>
              <a:gd name="connsiteY1" fmla="*/ 85979 h 259207"/>
              <a:gd name="connsiteX2" fmla="*/ 236854 w 254889"/>
              <a:gd name="connsiteY2" fmla="*/ 188341 h 259207"/>
              <a:gd name="connsiteX3" fmla="*/ 122047 w 254889"/>
              <a:gd name="connsiteY3" fmla="*/ 246507 h 259207"/>
              <a:gd name="connsiteX4" fmla="*/ 70103 w 254889"/>
              <a:gd name="connsiteY4" fmla="*/ 144145 h 259207"/>
              <a:gd name="connsiteX5" fmla="*/ 12700 w 254889"/>
              <a:gd name="connsiteY5" fmla="*/ 173355 h 259207"/>
              <a:gd name="connsiteX6" fmla="*/ 75565 w 254889"/>
              <a:gd name="connsiteY6" fmla="*/ 12700 h 259207"/>
              <a:gd name="connsiteX7" fmla="*/ 242189 w 254889"/>
              <a:gd name="connsiteY7" fmla="*/ 56769 h 2592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54889" h="259207">
                <a:moveTo>
                  <a:pt x="242189" y="56769"/>
                </a:moveTo>
                <a:lnTo>
                  <a:pt x="184911" y="85979"/>
                </a:lnTo>
                <a:lnTo>
                  <a:pt x="236854" y="188341"/>
                </a:lnTo>
                <a:lnTo>
                  <a:pt x="122047" y="246507"/>
                </a:lnTo>
                <a:lnTo>
                  <a:pt x="70103" y="144145"/>
                </a:lnTo>
                <a:lnTo>
                  <a:pt x="12700" y="173355"/>
                </a:lnTo>
                <a:lnTo>
                  <a:pt x="75565" y="12700"/>
                </a:lnTo>
                <a:lnTo>
                  <a:pt x="242189" y="56769"/>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033771" y="3398520"/>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788408" y="4046220"/>
            <a:ext cx="833627" cy="246888"/>
          </a:xfrm>
          <a:custGeom>
            <a:avLst/>
            <a:gdLst>
              <a:gd name="connsiteX0" fmla="*/ 0 w 833627"/>
              <a:gd name="connsiteY0" fmla="*/ 246888 h 246888"/>
              <a:gd name="connsiteX1" fmla="*/ 833627 w 833627"/>
              <a:gd name="connsiteY1" fmla="*/ 246888 h 246888"/>
              <a:gd name="connsiteX2" fmla="*/ 833627 w 833627"/>
              <a:gd name="connsiteY2" fmla="*/ 0 h 246888"/>
              <a:gd name="connsiteX3" fmla="*/ 0 w 833627"/>
              <a:gd name="connsiteY3" fmla="*/ 0 h 246888"/>
              <a:gd name="connsiteX4" fmla="*/ 0 w 833627"/>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7" h="246888">
                <a:moveTo>
                  <a:pt x="0" y="246888"/>
                </a:moveTo>
                <a:lnTo>
                  <a:pt x="833627" y="246888"/>
                </a:lnTo>
                <a:lnTo>
                  <a:pt x="833627"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852671" y="4148328"/>
            <a:ext cx="833628" cy="246888"/>
          </a:xfrm>
          <a:custGeom>
            <a:avLst/>
            <a:gdLst>
              <a:gd name="connsiteX0" fmla="*/ 0 w 833628"/>
              <a:gd name="connsiteY0" fmla="*/ 246887 h 246888"/>
              <a:gd name="connsiteX1" fmla="*/ 833628 w 833628"/>
              <a:gd name="connsiteY1" fmla="*/ 246887 h 246888"/>
              <a:gd name="connsiteX2" fmla="*/ 833628 w 833628"/>
              <a:gd name="connsiteY2" fmla="*/ 0 h 246888"/>
              <a:gd name="connsiteX3" fmla="*/ 0 w 833628"/>
              <a:gd name="connsiteY3" fmla="*/ 0 h 246888"/>
              <a:gd name="connsiteX4" fmla="*/ 0 w 833628"/>
              <a:gd name="connsiteY4" fmla="*/ 246887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7"/>
                </a:moveTo>
                <a:lnTo>
                  <a:pt x="833628" y="246887"/>
                </a:lnTo>
                <a:lnTo>
                  <a:pt x="833628" y="0"/>
                </a:lnTo>
                <a:lnTo>
                  <a:pt x="0" y="0"/>
                </a:lnTo>
                <a:lnTo>
                  <a:pt x="0" y="24688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717035" y="3502152"/>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636264" y="2781300"/>
            <a:ext cx="833628" cy="245364"/>
          </a:xfrm>
          <a:custGeom>
            <a:avLst/>
            <a:gdLst>
              <a:gd name="connsiteX0" fmla="*/ 0 w 833628"/>
              <a:gd name="connsiteY0" fmla="*/ 245364 h 245364"/>
              <a:gd name="connsiteX1" fmla="*/ 833627 w 833628"/>
              <a:gd name="connsiteY1" fmla="*/ 245364 h 245364"/>
              <a:gd name="connsiteX2" fmla="*/ 833627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7" y="245364"/>
                </a:lnTo>
                <a:lnTo>
                  <a:pt x="833627"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931664" y="1629155"/>
            <a:ext cx="833628" cy="245364"/>
          </a:xfrm>
          <a:custGeom>
            <a:avLst/>
            <a:gdLst>
              <a:gd name="connsiteX0" fmla="*/ 0 w 833628"/>
              <a:gd name="connsiteY0" fmla="*/ 245364 h 245364"/>
              <a:gd name="connsiteX1" fmla="*/ 833627 w 833628"/>
              <a:gd name="connsiteY1" fmla="*/ 245364 h 245364"/>
              <a:gd name="connsiteX2" fmla="*/ 833627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7" y="245364"/>
                </a:lnTo>
                <a:lnTo>
                  <a:pt x="833627"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6516623" y="1458467"/>
            <a:ext cx="2375916" cy="1754124"/>
          </a:xfrm>
          <a:custGeom>
            <a:avLst/>
            <a:gdLst>
              <a:gd name="connsiteX0" fmla="*/ 0 w 2375916"/>
              <a:gd name="connsiteY0" fmla="*/ 1754124 h 1754124"/>
              <a:gd name="connsiteX1" fmla="*/ 2375916 w 2375916"/>
              <a:gd name="connsiteY1" fmla="*/ 1754124 h 1754124"/>
              <a:gd name="connsiteX2" fmla="*/ 2375916 w 2375916"/>
              <a:gd name="connsiteY2" fmla="*/ 0 h 1754124"/>
              <a:gd name="connsiteX3" fmla="*/ 0 w 2375916"/>
              <a:gd name="connsiteY3" fmla="*/ 0 h 1754124"/>
              <a:gd name="connsiteX4" fmla="*/ 0 w 2375916"/>
              <a:gd name="connsiteY4" fmla="*/ 1754124 h 17541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75916" h="1754124">
                <a:moveTo>
                  <a:pt x="0" y="1754124"/>
                </a:moveTo>
                <a:lnTo>
                  <a:pt x="2375916" y="1754124"/>
                </a:lnTo>
                <a:lnTo>
                  <a:pt x="2375916" y="0"/>
                </a:lnTo>
                <a:lnTo>
                  <a:pt x="0" y="0"/>
                </a:lnTo>
                <a:lnTo>
                  <a:pt x="0" y="175412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6072885" y="4425441"/>
            <a:ext cx="2758947" cy="1839976"/>
          </a:xfrm>
          <a:custGeom>
            <a:avLst/>
            <a:gdLst>
              <a:gd name="connsiteX0" fmla="*/ 6350 w 2758947"/>
              <a:gd name="connsiteY0" fmla="*/ 1833626 h 1839976"/>
              <a:gd name="connsiteX1" fmla="*/ 2752597 w 2758947"/>
              <a:gd name="connsiteY1" fmla="*/ 1833626 h 1839976"/>
              <a:gd name="connsiteX2" fmla="*/ 2752597 w 2758947"/>
              <a:gd name="connsiteY2" fmla="*/ 6350 h 1839976"/>
              <a:gd name="connsiteX3" fmla="*/ 6350 w 2758947"/>
              <a:gd name="connsiteY3" fmla="*/ 6350 h 1839976"/>
              <a:gd name="connsiteX4" fmla="*/ 6350 w 2758947"/>
              <a:gd name="connsiteY4" fmla="*/ 1833626 h 18399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8947" h="1839976">
                <a:moveTo>
                  <a:pt x="6350" y="1833626"/>
                </a:moveTo>
                <a:lnTo>
                  <a:pt x="2752597" y="1833626"/>
                </a:lnTo>
                <a:lnTo>
                  <a:pt x="2752597" y="6350"/>
                </a:lnTo>
                <a:lnTo>
                  <a:pt x="6350" y="6350"/>
                </a:lnTo>
                <a:lnTo>
                  <a:pt x="6350" y="1833626"/>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6083808" y="6246876"/>
            <a:ext cx="2520696" cy="313943"/>
          </a:xfrm>
          <a:custGeom>
            <a:avLst/>
            <a:gdLst>
              <a:gd name="connsiteX0" fmla="*/ 0 w 2520696"/>
              <a:gd name="connsiteY0" fmla="*/ 313943 h 313943"/>
              <a:gd name="connsiteX1" fmla="*/ 2520696 w 2520696"/>
              <a:gd name="connsiteY1" fmla="*/ 313943 h 313943"/>
              <a:gd name="connsiteX2" fmla="*/ 2520696 w 2520696"/>
              <a:gd name="connsiteY2" fmla="*/ 0 h 313943"/>
              <a:gd name="connsiteX3" fmla="*/ 0 w 2520696"/>
              <a:gd name="connsiteY3" fmla="*/ 0 h 313943"/>
              <a:gd name="connsiteX4" fmla="*/ 0 w 2520696"/>
              <a:gd name="connsiteY4" fmla="*/ 313943 h 3139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0696" h="313943">
                <a:moveTo>
                  <a:pt x="0" y="313943"/>
                </a:moveTo>
                <a:lnTo>
                  <a:pt x="2520696" y="313943"/>
                </a:lnTo>
                <a:lnTo>
                  <a:pt x="2520696" y="0"/>
                </a:lnTo>
                <a:lnTo>
                  <a:pt x="0" y="0"/>
                </a:lnTo>
                <a:lnTo>
                  <a:pt x="0" y="31394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972311" y="6283452"/>
            <a:ext cx="1871472" cy="313943"/>
          </a:xfrm>
          <a:custGeom>
            <a:avLst/>
            <a:gdLst>
              <a:gd name="connsiteX0" fmla="*/ 0 w 1871472"/>
              <a:gd name="connsiteY0" fmla="*/ 313943 h 313943"/>
              <a:gd name="connsiteX1" fmla="*/ 1871472 w 1871472"/>
              <a:gd name="connsiteY1" fmla="*/ 313943 h 313943"/>
              <a:gd name="connsiteX2" fmla="*/ 1871472 w 1871472"/>
              <a:gd name="connsiteY2" fmla="*/ 0 h 313943"/>
              <a:gd name="connsiteX3" fmla="*/ 0 w 1871472"/>
              <a:gd name="connsiteY3" fmla="*/ 0 h 313943"/>
              <a:gd name="connsiteX4" fmla="*/ 0 w 1871472"/>
              <a:gd name="connsiteY4" fmla="*/ 313943 h 3139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71472" h="313943">
                <a:moveTo>
                  <a:pt x="0" y="313943"/>
                </a:moveTo>
                <a:lnTo>
                  <a:pt x="1871472" y="313943"/>
                </a:lnTo>
                <a:lnTo>
                  <a:pt x="1871472" y="0"/>
                </a:lnTo>
                <a:lnTo>
                  <a:pt x="0" y="0"/>
                </a:lnTo>
                <a:lnTo>
                  <a:pt x="0" y="31394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358900"/>
            <a:ext cx="7874000" cy="4927600"/>
          </a:xfrm>
          <a:prstGeom prst="rect">
            <a:avLst/>
          </a:prstGeom>
          <a:noFill/>
        </p:spPr>
      </p:pic>
      <p:sp>
        <p:nvSpPr>
          <p:cNvPr id="19" name="TextBox 1"/>
          <p:cNvSpPr txBox="1"/>
          <p:nvPr/>
        </p:nvSpPr>
        <p:spPr>
          <a:xfrm>
            <a:off x="4940300" y="3454400"/>
            <a:ext cx="812800" cy="812800"/>
          </a:xfrm>
          <a:prstGeom prst="rect">
            <a:avLst/>
          </a:prstGeom>
          <a:noFill/>
        </p:spPr>
        <p:txBody>
          <a:bodyPr wrap="none" lIns="0" tIns="0" rIns="0" rtlCol="0">
            <a:spAutoFit/>
          </a:bodyPr>
          <a:lstStyle/>
          <a:p>
            <a:pPr>
              <a:lnSpc>
                <a:spcPts val="1300"/>
              </a:lnSpc>
              <a:tabLst>
                <a:tab pos="190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庭园步行区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190500" algn="l"/>
              </a:tabLst>
            </a:pPr>
            <a:r>
              <a:rPr lang="en-US" altLang="zh-CN" sz="995" dirty="0">
                <a:solidFill>
                  <a:srgbClr val="000000"/>
                </a:solidFill>
                <a:latin typeface="微软雅黑" panose="020B0503020204020204" pitchFamily="18" charset="-122"/>
                <a:cs typeface="微软雅黑" panose="020B0503020204020204" pitchFamily="18" charset="-122"/>
              </a:rPr>
              <a:t>毛利庭园</a:t>
            </a:r>
          </a:p>
        </p:txBody>
      </p:sp>
      <p:sp>
        <p:nvSpPr>
          <p:cNvPr id="20" name="TextBox 1"/>
          <p:cNvSpPr txBox="1"/>
          <p:nvPr/>
        </p:nvSpPr>
        <p:spPr>
          <a:xfrm>
            <a:off x="3733800" y="2895600"/>
            <a:ext cx="1130300" cy="2311400"/>
          </a:xfrm>
          <a:prstGeom prst="rect">
            <a:avLst/>
          </a:prstGeom>
          <a:noFill/>
        </p:spPr>
        <p:txBody>
          <a:bodyPr wrap="none" lIns="0" tIns="0" rIns="0" rtlCol="0">
            <a:spAutoFit/>
          </a:bodyPr>
          <a:lstStyle/>
          <a:p>
            <a:pPr>
              <a:lnSpc>
                <a:spcPts val="1300"/>
              </a:lnSpc>
              <a:tabLst>
                <a:tab pos="139700" algn="l"/>
                <a:tab pos="215900" algn="l"/>
                <a:tab pos="571500" algn="l"/>
              </a:tabLst>
            </a:pPr>
            <a:r>
              <a:rPr lang="en-US" altLang="zh-CN" sz="995" dirty="0">
                <a:solidFill>
                  <a:srgbClr val="000000"/>
                </a:solidFill>
                <a:latin typeface="微软雅黑" panose="020B0503020204020204" pitchFamily="18" charset="-122"/>
                <a:cs typeface="微软雅黑" panose="020B0503020204020204" pitchFamily="18" charset="-122"/>
              </a:rPr>
              <a:t>TOHO影城</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39700" algn="l"/>
                <a:tab pos="215900" algn="l"/>
                <a:tab pos="571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露天广场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139700" algn="l"/>
                <a:tab pos="215900" algn="l"/>
                <a:tab pos="5715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超日电视台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139700" algn="l"/>
                <a:tab pos="215900" algn="l"/>
                <a:tab pos="571500" algn="l"/>
              </a:tabLst>
            </a:pPr>
            <a:r>
              <a:rPr lang="en-US" altLang="zh-CN" dirty="0"/>
              <a:t>			</a:t>
            </a:r>
            <a:r>
              <a:rPr lang="en-US" altLang="zh-CN" sz="1105" dirty="0">
                <a:solidFill>
                  <a:srgbClr val="FFFFFF"/>
                </a:solidFill>
                <a:latin typeface="微软雅黑" panose="020B0503020204020204" pitchFamily="18" charset="-122"/>
                <a:cs typeface="微软雅黑" panose="020B0503020204020204" pitchFamily="18" charset="-122"/>
              </a:rPr>
              <a:t>进入毛利</a:t>
            </a:r>
          </a:p>
          <a:p>
            <a:pPr>
              <a:lnSpc>
                <a:spcPts val="1300"/>
              </a:lnSpc>
              <a:tabLst>
                <a:tab pos="139700" algn="l"/>
                <a:tab pos="215900" algn="l"/>
                <a:tab pos="571500" algn="l"/>
              </a:tabLst>
            </a:pPr>
            <a:r>
              <a:rPr lang="en-US" altLang="zh-CN" dirty="0"/>
              <a:t>			</a:t>
            </a:r>
            <a:r>
              <a:rPr lang="en-US" altLang="zh-CN" sz="1105" dirty="0">
                <a:solidFill>
                  <a:srgbClr val="FFFFFF"/>
                </a:solidFill>
                <a:latin typeface="微软雅黑" panose="020B0503020204020204" pitchFamily="18" charset="-122"/>
                <a:cs typeface="微软雅黑" panose="020B0503020204020204" pitchFamily="18" charset="-122"/>
              </a:rPr>
              <a:t>庭园</a:t>
            </a:r>
          </a:p>
        </p:txBody>
      </p:sp>
      <p:sp>
        <p:nvSpPr>
          <p:cNvPr id="21" name="TextBox 1"/>
          <p:cNvSpPr txBox="1"/>
          <p:nvPr/>
        </p:nvSpPr>
        <p:spPr>
          <a:xfrm>
            <a:off x="5156200" y="16637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森大厦</a:t>
            </a:r>
          </a:p>
        </p:txBody>
      </p:sp>
      <p:sp>
        <p:nvSpPr>
          <p:cNvPr id="22" name="TextBox 1"/>
          <p:cNvSpPr txBox="1"/>
          <p:nvPr/>
        </p:nvSpPr>
        <p:spPr>
          <a:xfrm>
            <a:off x="1270000" y="50800"/>
            <a:ext cx="7505700" cy="1003300"/>
          </a:xfrm>
          <a:prstGeom prst="rect">
            <a:avLst/>
          </a:prstGeom>
          <a:noFill/>
        </p:spPr>
        <p:txBody>
          <a:bodyPr wrap="none" lIns="0" tIns="0" rIns="0" rtlCol="0">
            <a:spAutoFit/>
          </a:bodyPr>
          <a:lstStyle/>
          <a:p>
            <a:pPr>
              <a:lnSpc>
                <a:spcPts val="3600"/>
              </a:lnSpc>
              <a:tabLst>
                <a:tab pos="50292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1000"/>
              </a:lnSpc>
            </a:pPr>
            <a:endParaRPr lang="en-US" altLang="zh-CN" dirty="0"/>
          </a:p>
          <a:p>
            <a:pPr>
              <a:lnSpc>
                <a:spcPts val="2200"/>
              </a:lnSpc>
              <a:tabLst>
                <a:tab pos="5029200" algn="l"/>
              </a:tabLst>
            </a:pPr>
            <a:r>
              <a:rPr lang="en-US" altLang="zh-CN" sz="1405" b="1" dirty="0">
                <a:solidFill>
                  <a:srgbClr val="000000"/>
                </a:solidFill>
                <a:latin typeface="微软雅黑" panose="020B0503020204020204" pitchFamily="18" charset="-122"/>
                <a:cs typeface="微软雅黑" panose="020B0503020204020204" pitchFamily="18" charset="-122"/>
              </a:rPr>
              <a:t>庭园步行区Hill</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Side</a:t>
            </a:r>
          </a:p>
        </p:txBody>
      </p:sp>
      <p:sp>
        <p:nvSpPr>
          <p:cNvPr id="23" name="TextBox 1"/>
          <p:cNvSpPr txBox="1"/>
          <p:nvPr/>
        </p:nvSpPr>
        <p:spPr>
          <a:xfrm>
            <a:off x="6604000" y="1574800"/>
            <a:ext cx="2159000" cy="1016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庭园步行区与项目各个区域紧密</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连接，其中B2层与露天广场、毛</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利庭园连接，1F层通过连廊与项</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目南侧的榉树坂区域连通。2F层</a:t>
            </a:r>
          </a:p>
        </p:txBody>
      </p:sp>
      <p:sp>
        <p:nvSpPr>
          <p:cNvPr id="24" name="TextBox 1"/>
          <p:cNvSpPr txBox="1"/>
          <p:nvPr/>
        </p:nvSpPr>
        <p:spPr>
          <a:xfrm>
            <a:off x="6172200" y="2781300"/>
            <a:ext cx="2540000" cy="3848100"/>
          </a:xfrm>
          <a:prstGeom prst="rect">
            <a:avLst/>
          </a:prstGeom>
          <a:noFill/>
        </p:spPr>
        <p:txBody>
          <a:bodyPr wrap="none" lIns="0" tIns="0" rIns="0" rtlCol="0">
            <a:spAutoFit/>
          </a:bodyPr>
          <a:lstStyle/>
          <a:p>
            <a:pPr>
              <a:lnSpc>
                <a:spcPts val="1500"/>
              </a:lnSpc>
              <a:tabLst>
                <a:tab pos="431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通过扶梯可以进入TOHO影城及</a:t>
            </a:r>
          </a:p>
          <a:p>
            <a:pPr>
              <a:lnSpc>
                <a:spcPts val="2100"/>
              </a:lnSpc>
              <a:tabLst>
                <a:tab pos="431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森大厦。</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431800" algn="l"/>
              </a:tabLst>
            </a:pPr>
            <a:r>
              <a:rPr lang="en-US" altLang="zh-CN" sz="1200" dirty="0">
                <a:solidFill>
                  <a:srgbClr val="000000"/>
                </a:solidFill>
                <a:latin typeface="微软雅黑" panose="020B0503020204020204" pitchFamily="18" charset="-122"/>
                <a:cs typeface="微软雅黑" panose="020B0503020204020204" pitchFamily="18" charset="-122"/>
              </a:rPr>
              <a:t>庭园步行区通往TOHO影城</a:t>
            </a:r>
          </a:p>
        </p:txBody>
      </p:sp>
      <p:sp>
        <p:nvSpPr>
          <p:cNvPr id="25" name="TextBox 1"/>
          <p:cNvSpPr txBox="1"/>
          <p:nvPr/>
        </p:nvSpPr>
        <p:spPr>
          <a:xfrm>
            <a:off x="1016000" y="6350000"/>
            <a:ext cx="1549400" cy="469900"/>
          </a:xfrm>
          <a:prstGeom prst="rect">
            <a:avLst/>
          </a:prstGeom>
          <a:noFill/>
        </p:spPr>
        <p:txBody>
          <a:bodyPr wrap="none" lIns="0" tIns="0" rIns="0" rtlCol="0">
            <a:spAutoFit/>
          </a:bodyPr>
          <a:lstStyle/>
          <a:p>
            <a:pPr>
              <a:lnSpc>
                <a:spcPts val="15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六本木新城TOHO影城</a:t>
            </a:r>
          </a:p>
          <a:p>
            <a:pPr>
              <a:lnSpc>
                <a:spcPts val="1000"/>
              </a:lnSpc>
            </a:pPr>
            <a:endParaRPr lang="en-US" altLang="zh-CN" dirty="0"/>
          </a:p>
          <a:p>
            <a:pPr>
              <a:lnSpc>
                <a:spcPts val="1100"/>
              </a:lnSpc>
              <a:tabLst>
                <a:tab pos="38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186</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700527" y="1269491"/>
            <a:ext cx="6178295" cy="4003548"/>
          </a:xfrm>
          <a:custGeom>
            <a:avLst/>
            <a:gdLst>
              <a:gd name="connsiteX0" fmla="*/ 0 w 6178295"/>
              <a:gd name="connsiteY0" fmla="*/ 4003548 h 4003548"/>
              <a:gd name="connsiteX1" fmla="*/ 6178295 w 6178295"/>
              <a:gd name="connsiteY1" fmla="*/ 4003548 h 4003548"/>
              <a:gd name="connsiteX2" fmla="*/ 6178295 w 6178295"/>
              <a:gd name="connsiteY2" fmla="*/ 0 h 4003548"/>
              <a:gd name="connsiteX3" fmla="*/ 0 w 6178295"/>
              <a:gd name="connsiteY3" fmla="*/ 0 h 4003548"/>
              <a:gd name="connsiteX4" fmla="*/ 0 w 6178295"/>
              <a:gd name="connsiteY4" fmla="*/ 4003548 h 40035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78295" h="4003548">
                <a:moveTo>
                  <a:pt x="0" y="4003548"/>
                </a:moveTo>
                <a:lnTo>
                  <a:pt x="6178295" y="4003548"/>
                </a:lnTo>
                <a:lnTo>
                  <a:pt x="6178295" y="0"/>
                </a:lnTo>
                <a:lnTo>
                  <a:pt x="0" y="0"/>
                </a:lnTo>
                <a:lnTo>
                  <a:pt x="0" y="400354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885688" y="3299459"/>
            <a:ext cx="833628" cy="245364"/>
          </a:xfrm>
          <a:custGeom>
            <a:avLst/>
            <a:gdLst>
              <a:gd name="connsiteX0" fmla="*/ 0 w 833628"/>
              <a:gd name="connsiteY0" fmla="*/ 245364 h 245364"/>
              <a:gd name="connsiteX1" fmla="*/ 833628 w 833628"/>
              <a:gd name="connsiteY1" fmla="*/ 245364 h 245364"/>
              <a:gd name="connsiteX2" fmla="*/ 833628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8" y="245364"/>
                </a:lnTo>
                <a:lnTo>
                  <a:pt x="833628"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638800" y="3947159"/>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703064" y="4049267"/>
            <a:ext cx="833628" cy="246888"/>
          </a:xfrm>
          <a:custGeom>
            <a:avLst/>
            <a:gdLst>
              <a:gd name="connsiteX0" fmla="*/ 0 w 833628"/>
              <a:gd name="connsiteY0" fmla="*/ 246888 h 246888"/>
              <a:gd name="connsiteX1" fmla="*/ 833627 w 833628"/>
              <a:gd name="connsiteY1" fmla="*/ 246888 h 246888"/>
              <a:gd name="connsiteX2" fmla="*/ 833627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7" y="246888"/>
                </a:lnTo>
                <a:lnTo>
                  <a:pt x="833627"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567428" y="3403091"/>
            <a:ext cx="835152" cy="246888"/>
          </a:xfrm>
          <a:custGeom>
            <a:avLst/>
            <a:gdLst>
              <a:gd name="connsiteX0" fmla="*/ 0 w 835152"/>
              <a:gd name="connsiteY0" fmla="*/ 246888 h 246888"/>
              <a:gd name="connsiteX1" fmla="*/ 835151 w 835152"/>
              <a:gd name="connsiteY1" fmla="*/ 246888 h 246888"/>
              <a:gd name="connsiteX2" fmla="*/ 835151 w 835152"/>
              <a:gd name="connsiteY2" fmla="*/ 0 h 246888"/>
              <a:gd name="connsiteX3" fmla="*/ 0 w 835152"/>
              <a:gd name="connsiteY3" fmla="*/ 0 h 246888"/>
              <a:gd name="connsiteX4" fmla="*/ 0 w 835152"/>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5152" h="246888">
                <a:moveTo>
                  <a:pt x="0" y="246888"/>
                </a:moveTo>
                <a:lnTo>
                  <a:pt x="835151" y="246888"/>
                </a:lnTo>
                <a:lnTo>
                  <a:pt x="835151"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486655" y="2680716"/>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783579" y="1528572"/>
            <a:ext cx="833627" cy="246888"/>
          </a:xfrm>
          <a:custGeom>
            <a:avLst/>
            <a:gdLst>
              <a:gd name="connsiteX0" fmla="*/ 0 w 833627"/>
              <a:gd name="connsiteY0" fmla="*/ 246888 h 246888"/>
              <a:gd name="connsiteX1" fmla="*/ 833627 w 833627"/>
              <a:gd name="connsiteY1" fmla="*/ 246888 h 246888"/>
              <a:gd name="connsiteX2" fmla="*/ 833627 w 833627"/>
              <a:gd name="connsiteY2" fmla="*/ 0 h 246888"/>
              <a:gd name="connsiteX3" fmla="*/ 0 w 833627"/>
              <a:gd name="connsiteY3" fmla="*/ 0 h 246888"/>
              <a:gd name="connsiteX4" fmla="*/ 0 w 833627"/>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7" h="246888">
                <a:moveTo>
                  <a:pt x="0" y="246888"/>
                </a:moveTo>
                <a:lnTo>
                  <a:pt x="833627" y="246888"/>
                </a:lnTo>
                <a:lnTo>
                  <a:pt x="833627"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258055" y="1885188"/>
            <a:ext cx="473964" cy="3392423"/>
          </a:xfrm>
          <a:custGeom>
            <a:avLst/>
            <a:gdLst>
              <a:gd name="connsiteX0" fmla="*/ 435864 w 473964"/>
              <a:gd name="connsiteY0" fmla="*/ 38100 h 3392423"/>
              <a:gd name="connsiteX1" fmla="*/ 158369 w 473964"/>
              <a:gd name="connsiteY1" fmla="*/ 684657 h 3392423"/>
              <a:gd name="connsiteX2" fmla="*/ 38100 w 473964"/>
              <a:gd name="connsiteY2" fmla="*/ 1183513 h 3392423"/>
              <a:gd name="connsiteX3" fmla="*/ 102870 w 473964"/>
              <a:gd name="connsiteY3" fmla="*/ 1765553 h 3392423"/>
              <a:gd name="connsiteX4" fmla="*/ 47371 w 473964"/>
              <a:gd name="connsiteY4" fmla="*/ 2504440 h 3392423"/>
              <a:gd name="connsiteX5" fmla="*/ 102870 w 473964"/>
              <a:gd name="connsiteY5" fmla="*/ 2883153 h 3392423"/>
              <a:gd name="connsiteX6" fmla="*/ 213867 w 473964"/>
              <a:gd name="connsiteY6" fmla="*/ 3354323 h 33924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473964" h="3392423">
                <a:moveTo>
                  <a:pt x="435864" y="38100"/>
                </a:moveTo>
                <a:lnTo>
                  <a:pt x="158369" y="684657"/>
                </a:lnTo>
                <a:lnTo>
                  <a:pt x="38100" y="1183513"/>
                </a:lnTo>
                <a:lnTo>
                  <a:pt x="102870" y="1765553"/>
                </a:lnTo>
                <a:lnTo>
                  <a:pt x="47371" y="2504440"/>
                </a:lnTo>
                <a:lnTo>
                  <a:pt x="102870" y="2883153"/>
                </a:lnTo>
                <a:lnTo>
                  <a:pt x="213867" y="3354323"/>
                </a:lnTo>
              </a:path>
            </a:pathLst>
          </a:custGeom>
          <a:ln w="762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827532" y="3672840"/>
            <a:ext cx="3096767" cy="2378964"/>
          </a:xfrm>
          <a:custGeom>
            <a:avLst/>
            <a:gdLst>
              <a:gd name="connsiteX0" fmla="*/ 0 w 3096767"/>
              <a:gd name="connsiteY0" fmla="*/ 2378963 h 2378964"/>
              <a:gd name="connsiteX1" fmla="*/ 3096767 w 3096767"/>
              <a:gd name="connsiteY1" fmla="*/ 2378963 h 2378964"/>
              <a:gd name="connsiteX2" fmla="*/ 3096767 w 3096767"/>
              <a:gd name="connsiteY2" fmla="*/ 0 h 2378964"/>
              <a:gd name="connsiteX3" fmla="*/ 0 w 3096767"/>
              <a:gd name="connsiteY3" fmla="*/ 0 h 2378964"/>
              <a:gd name="connsiteX4" fmla="*/ 0 w 3096767"/>
              <a:gd name="connsiteY4" fmla="*/ 2378963 h 23789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96767" h="2378964">
                <a:moveTo>
                  <a:pt x="0" y="2378963"/>
                </a:moveTo>
                <a:lnTo>
                  <a:pt x="3096767" y="2378963"/>
                </a:lnTo>
                <a:lnTo>
                  <a:pt x="3096767" y="0"/>
                </a:lnTo>
                <a:lnTo>
                  <a:pt x="0" y="0"/>
                </a:lnTo>
                <a:lnTo>
                  <a:pt x="0" y="237896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4572000" y="5300471"/>
            <a:ext cx="1799844" cy="262128"/>
          </a:xfrm>
          <a:custGeom>
            <a:avLst/>
            <a:gdLst>
              <a:gd name="connsiteX0" fmla="*/ 0 w 1799844"/>
              <a:gd name="connsiteY0" fmla="*/ 262128 h 262128"/>
              <a:gd name="connsiteX1" fmla="*/ 1799844 w 1799844"/>
              <a:gd name="connsiteY1" fmla="*/ 262128 h 262128"/>
              <a:gd name="connsiteX2" fmla="*/ 1799844 w 1799844"/>
              <a:gd name="connsiteY2" fmla="*/ 0 h 262128"/>
              <a:gd name="connsiteX3" fmla="*/ 0 w 1799844"/>
              <a:gd name="connsiteY3" fmla="*/ 0 h 262128"/>
              <a:gd name="connsiteX4" fmla="*/ 0 w 1799844"/>
              <a:gd name="connsiteY4" fmla="*/ 262128 h 262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99844" h="262128">
                <a:moveTo>
                  <a:pt x="0" y="262128"/>
                </a:moveTo>
                <a:lnTo>
                  <a:pt x="1799844" y="262128"/>
                </a:lnTo>
                <a:lnTo>
                  <a:pt x="1799844" y="0"/>
                </a:lnTo>
                <a:lnTo>
                  <a:pt x="0" y="0"/>
                </a:lnTo>
                <a:lnTo>
                  <a:pt x="0" y="2621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6321425" y="5090820"/>
            <a:ext cx="1515871" cy="497794"/>
          </a:xfrm>
          <a:custGeom>
            <a:avLst/>
            <a:gdLst>
              <a:gd name="connsiteX0" fmla="*/ 9525 w 1515871"/>
              <a:gd name="connsiteY0" fmla="*/ 141198 h 497794"/>
              <a:gd name="connsiteX1" fmla="*/ 788669 w 1515871"/>
              <a:gd name="connsiteY1" fmla="*/ 35026 h 497794"/>
              <a:gd name="connsiteX2" fmla="*/ 1506346 w 1515871"/>
              <a:gd name="connsiteY2" fmla="*/ 356590 h 497794"/>
              <a:gd name="connsiteX3" fmla="*/ 727202 w 1515871"/>
              <a:gd name="connsiteY3" fmla="*/ 462762 h 497794"/>
              <a:gd name="connsiteX4" fmla="*/ 9525 w 1515871"/>
              <a:gd name="connsiteY4" fmla="*/ 141198 h 49779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5871" h="497794">
                <a:moveTo>
                  <a:pt x="9525" y="141198"/>
                </a:moveTo>
                <a:cubicBezTo>
                  <a:pt x="26542" y="23088"/>
                  <a:pt x="375411" y="-24409"/>
                  <a:pt x="788669" y="35026"/>
                </a:cubicBezTo>
                <a:cubicBezTo>
                  <a:pt x="1202055" y="94589"/>
                  <a:pt x="1523238" y="238480"/>
                  <a:pt x="1506346" y="356590"/>
                </a:cubicBezTo>
                <a:cubicBezTo>
                  <a:pt x="1489329" y="474700"/>
                  <a:pt x="1140459" y="522211"/>
                  <a:pt x="727202" y="462762"/>
                </a:cubicBezTo>
                <a:cubicBezTo>
                  <a:pt x="313817" y="403199"/>
                  <a:pt x="-7492" y="259308"/>
                  <a:pt x="9525" y="141198"/>
                </a:cubicBezTo>
              </a:path>
            </a:pathLst>
          </a:custGeom>
          <a:solidFill>
            <a:srgbClr val="000000">
              <a:alpha val="0"/>
            </a:srgbClr>
          </a:solidFill>
          <a:ln w="127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7523988" y="6022847"/>
            <a:ext cx="1223771" cy="429767"/>
          </a:xfrm>
          <a:custGeom>
            <a:avLst/>
            <a:gdLst>
              <a:gd name="connsiteX0" fmla="*/ 0 w 1223771"/>
              <a:gd name="connsiteY0" fmla="*/ 429767 h 429767"/>
              <a:gd name="connsiteX1" fmla="*/ 1223771 w 1223771"/>
              <a:gd name="connsiteY1" fmla="*/ 429767 h 429767"/>
              <a:gd name="connsiteX2" fmla="*/ 1223771 w 1223771"/>
              <a:gd name="connsiteY2" fmla="*/ 0 h 429767"/>
              <a:gd name="connsiteX3" fmla="*/ 0 w 1223771"/>
              <a:gd name="connsiteY3" fmla="*/ 0 h 429767"/>
              <a:gd name="connsiteX4" fmla="*/ 0 w 1223771"/>
              <a:gd name="connsiteY4" fmla="*/ 429767 h 4297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23771" h="429767">
                <a:moveTo>
                  <a:pt x="0" y="429767"/>
                </a:moveTo>
                <a:lnTo>
                  <a:pt x="1223771" y="429767"/>
                </a:lnTo>
                <a:lnTo>
                  <a:pt x="1223771" y="0"/>
                </a:lnTo>
                <a:lnTo>
                  <a:pt x="0" y="0"/>
                </a:lnTo>
                <a:lnTo>
                  <a:pt x="0" y="42976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6210300" y="5311140"/>
            <a:ext cx="163829" cy="91821"/>
          </a:xfrm>
          <a:custGeom>
            <a:avLst/>
            <a:gdLst>
              <a:gd name="connsiteX0" fmla="*/ 9905 w 163829"/>
              <a:gd name="connsiteY0" fmla="*/ 81914 h 91821"/>
              <a:gd name="connsiteX1" fmla="*/ 153923 w 163829"/>
              <a:gd name="connsiteY1" fmla="*/ 9905 h 91821"/>
            </a:gdLst>
            <a:ahLst/>
            <a:cxnLst>
              <a:cxn ang="0">
                <a:pos x="connsiteX0" y="connsiteY0"/>
              </a:cxn>
              <a:cxn ang="1">
                <a:pos x="connsiteX1" y="connsiteY1"/>
              </a:cxn>
            </a:cxnLst>
            <a:rect l="l" t="t" r="r" b="b"/>
            <a:pathLst>
              <a:path w="163829" h="91821">
                <a:moveTo>
                  <a:pt x="9905" y="81914"/>
                </a:moveTo>
                <a:lnTo>
                  <a:pt x="153923" y="9905"/>
                </a:lnTo>
              </a:path>
            </a:pathLst>
          </a:custGeom>
          <a:ln w="25400">
            <a:solidFill>
              <a:srgbClr val="FF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8119998" y="5831255"/>
            <a:ext cx="222250" cy="177762"/>
          </a:xfrm>
          <a:custGeom>
            <a:avLst/>
            <a:gdLst>
              <a:gd name="connsiteX0" fmla="*/ 209550 w 222250"/>
              <a:gd name="connsiteY0" fmla="*/ 26441 h 177762"/>
              <a:gd name="connsiteX1" fmla="*/ 160273 w 222250"/>
              <a:gd name="connsiteY1" fmla="*/ 51422 h 177762"/>
              <a:gd name="connsiteX2" fmla="*/ 192658 w 222250"/>
              <a:gd name="connsiteY2" fmla="*/ 115112 h 177762"/>
              <a:gd name="connsiteX3" fmla="*/ 94233 w 222250"/>
              <a:gd name="connsiteY3" fmla="*/ 165062 h 177762"/>
              <a:gd name="connsiteX4" fmla="*/ 61976 w 222250"/>
              <a:gd name="connsiteY4" fmla="*/ 101371 h 177762"/>
              <a:gd name="connsiteX5" fmla="*/ 12700 w 222250"/>
              <a:gd name="connsiteY5" fmla="*/ 126339 h 177762"/>
              <a:gd name="connsiteX6" fmla="*/ 78740 w 222250"/>
              <a:gd name="connsiteY6" fmla="*/ 12700 h 177762"/>
              <a:gd name="connsiteX7" fmla="*/ 209550 w 222250"/>
              <a:gd name="connsiteY7" fmla="*/ 26441 h 17776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22250" h="177762">
                <a:moveTo>
                  <a:pt x="209550" y="26441"/>
                </a:moveTo>
                <a:lnTo>
                  <a:pt x="160273" y="51422"/>
                </a:lnTo>
                <a:lnTo>
                  <a:pt x="192658" y="115112"/>
                </a:lnTo>
                <a:lnTo>
                  <a:pt x="94233" y="165062"/>
                </a:lnTo>
                <a:lnTo>
                  <a:pt x="61976" y="101371"/>
                </a:lnTo>
                <a:lnTo>
                  <a:pt x="12700" y="126339"/>
                </a:lnTo>
                <a:lnTo>
                  <a:pt x="78740" y="12700"/>
                </a:lnTo>
                <a:lnTo>
                  <a:pt x="209550" y="26441"/>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4357115" y="5059679"/>
            <a:ext cx="222250" cy="177673"/>
          </a:xfrm>
          <a:custGeom>
            <a:avLst/>
            <a:gdLst>
              <a:gd name="connsiteX0" fmla="*/ 209550 w 222250"/>
              <a:gd name="connsiteY0" fmla="*/ 26416 h 177673"/>
              <a:gd name="connsiteX1" fmla="*/ 160274 w 222250"/>
              <a:gd name="connsiteY1" fmla="*/ 51435 h 177673"/>
              <a:gd name="connsiteX2" fmla="*/ 192659 w 222250"/>
              <a:gd name="connsiteY2" fmla="*/ 115061 h 177673"/>
              <a:gd name="connsiteX3" fmla="*/ 94234 w 222250"/>
              <a:gd name="connsiteY3" fmla="*/ 164973 h 177673"/>
              <a:gd name="connsiteX4" fmla="*/ 61976 w 222250"/>
              <a:gd name="connsiteY4" fmla="*/ 101346 h 177673"/>
              <a:gd name="connsiteX5" fmla="*/ 12700 w 222250"/>
              <a:gd name="connsiteY5" fmla="*/ 126365 h 177673"/>
              <a:gd name="connsiteX6" fmla="*/ 78740 w 222250"/>
              <a:gd name="connsiteY6" fmla="*/ 12700 h 177673"/>
              <a:gd name="connsiteX7" fmla="*/ 209550 w 222250"/>
              <a:gd name="connsiteY7" fmla="*/ 26416 h 17767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22250" h="177673">
                <a:moveTo>
                  <a:pt x="209550" y="26416"/>
                </a:moveTo>
                <a:lnTo>
                  <a:pt x="160274" y="51435"/>
                </a:lnTo>
                <a:lnTo>
                  <a:pt x="192659" y="115061"/>
                </a:lnTo>
                <a:lnTo>
                  <a:pt x="94234" y="164973"/>
                </a:lnTo>
                <a:lnTo>
                  <a:pt x="61976" y="101346"/>
                </a:lnTo>
                <a:lnTo>
                  <a:pt x="12700" y="126365"/>
                </a:lnTo>
                <a:lnTo>
                  <a:pt x="78740" y="12700"/>
                </a:lnTo>
                <a:lnTo>
                  <a:pt x="209550" y="26416"/>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4610608" y="1729867"/>
            <a:ext cx="232790" cy="178816"/>
          </a:xfrm>
          <a:custGeom>
            <a:avLst/>
            <a:gdLst>
              <a:gd name="connsiteX0" fmla="*/ 12700 w 232790"/>
              <a:gd name="connsiteY0" fmla="*/ 66801 h 178816"/>
              <a:gd name="connsiteX1" fmla="*/ 64515 w 232790"/>
              <a:gd name="connsiteY1" fmla="*/ 81914 h 178816"/>
              <a:gd name="connsiteX2" fmla="*/ 84582 w 232790"/>
              <a:gd name="connsiteY2" fmla="*/ 12700 h 178816"/>
              <a:gd name="connsiteX3" fmla="*/ 188340 w 232790"/>
              <a:gd name="connsiteY3" fmla="*/ 42798 h 178816"/>
              <a:gd name="connsiteX4" fmla="*/ 168275 w 232790"/>
              <a:gd name="connsiteY4" fmla="*/ 112013 h 178816"/>
              <a:gd name="connsiteX5" fmla="*/ 220090 w 232790"/>
              <a:gd name="connsiteY5" fmla="*/ 127000 h 178816"/>
              <a:gd name="connsiteX6" fmla="*/ 96265 w 232790"/>
              <a:gd name="connsiteY6" fmla="*/ 166115 h 178816"/>
              <a:gd name="connsiteX7" fmla="*/ 12700 w 232790"/>
              <a:gd name="connsiteY7" fmla="*/ 66801 h 1788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32790" h="178816">
                <a:moveTo>
                  <a:pt x="12700" y="66801"/>
                </a:moveTo>
                <a:lnTo>
                  <a:pt x="64515" y="81914"/>
                </a:lnTo>
                <a:lnTo>
                  <a:pt x="84582" y="12700"/>
                </a:lnTo>
                <a:lnTo>
                  <a:pt x="188340" y="42798"/>
                </a:lnTo>
                <a:lnTo>
                  <a:pt x="168275" y="112013"/>
                </a:lnTo>
                <a:lnTo>
                  <a:pt x="220090" y="127000"/>
                </a:lnTo>
                <a:lnTo>
                  <a:pt x="96265" y="166115"/>
                </a:lnTo>
                <a:lnTo>
                  <a:pt x="12700" y="66801"/>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4506467" y="3218688"/>
            <a:ext cx="169164" cy="242315"/>
          </a:xfrm>
          <a:custGeom>
            <a:avLst/>
            <a:gdLst>
              <a:gd name="connsiteX0" fmla="*/ 84582 w 169164"/>
              <a:gd name="connsiteY0" fmla="*/ 12954 h 242315"/>
              <a:gd name="connsiteX1" fmla="*/ 84582 w 169164"/>
              <a:gd name="connsiteY1" fmla="*/ 67055 h 242315"/>
              <a:gd name="connsiteX2" fmla="*/ 156210 w 169164"/>
              <a:gd name="connsiteY2" fmla="*/ 67055 h 242315"/>
              <a:gd name="connsiteX3" fmla="*/ 156210 w 169164"/>
              <a:gd name="connsiteY3" fmla="*/ 175259 h 242315"/>
              <a:gd name="connsiteX4" fmla="*/ 84582 w 169164"/>
              <a:gd name="connsiteY4" fmla="*/ 175259 h 242315"/>
              <a:gd name="connsiteX5" fmla="*/ 84582 w 169164"/>
              <a:gd name="connsiteY5" fmla="*/ 229361 h 242315"/>
              <a:gd name="connsiteX6" fmla="*/ 12953 w 169164"/>
              <a:gd name="connsiteY6" fmla="*/ 121158 h 242315"/>
              <a:gd name="connsiteX7" fmla="*/ 84582 w 169164"/>
              <a:gd name="connsiteY7" fmla="*/ 12954 h 2423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69164" h="242315">
                <a:moveTo>
                  <a:pt x="84582" y="12954"/>
                </a:moveTo>
                <a:lnTo>
                  <a:pt x="84582" y="67055"/>
                </a:lnTo>
                <a:lnTo>
                  <a:pt x="156210" y="67055"/>
                </a:lnTo>
                <a:lnTo>
                  <a:pt x="156210" y="175259"/>
                </a:lnTo>
                <a:lnTo>
                  <a:pt x="84582" y="175259"/>
                </a:lnTo>
                <a:lnTo>
                  <a:pt x="84582" y="229361"/>
                </a:lnTo>
                <a:lnTo>
                  <a:pt x="12953" y="121158"/>
                </a:lnTo>
                <a:lnTo>
                  <a:pt x="84582" y="12954"/>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63600" y="1117600"/>
            <a:ext cx="8026400" cy="5346700"/>
          </a:xfrm>
          <a:prstGeom prst="rect">
            <a:avLst/>
          </a:prstGeom>
          <a:noFill/>
        </p:spPr>
      </p:pic>
      <p:sp>
        <p:nvSpPr>
          <p:cNvPr id="24" name="TextBox 1"/>
          <p:cNvSpPr txBox="1"/>
          <p:nvPr/>
        </p:nvSpPr>
        <p:spPr>
          <a:xfrm>
            <a:off x="5791200" y="3352800"/>
            <a:ext cx="812800" cy="812800"/>
          </a:xfrm>
          <a:prstGeom prst="rect">
            <a:avLst/>
          </a:prstGeom>
          <a:noFill/>
        </p:spPr>
        <p:txBody>
          <a:bodyPr wrap="none" lIns="0" tIns="0" rIns="0" rtlCol="0">
            <a:spAutoFit/>
          </a:bodyPr>
          <a:lstStyle/>
          <a:p>
            <a:pPr>
              <a:lnSpc>
                <a:spcPts val="1300"/>
              </a:lnSpc>
              <a:tabLst>
                <a:tab pos="190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庭园步行区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190500" algn="l"/>
              </a:tabLst>
            </a:pPr>
            <a:r>
              <a:rPr lang="en-US" altLang="zh-CN" sz="995" dirty="0">
                <a:solidFill>
                  <a:srgbClr val="000000"/>
                </a:solidFill>
                <a:latin typeface="微软雅黑" panose="020B0503020204020204" pitchFamily="18" charset="-122"/>
                <a:cs typeface="微软雅黑" panose="020B0503020204020204" pitchFamily="18" charset="-122"/>
              </a:rPr>
              <a:t>毛利庭园</a:t>
            </a:r>
          </a:p>
        </p:txBody>
      </p:sp>
      <p:sp>
        <p:nvSpPr>
          <p:cNvPr id="25" name="TextBox 1"/>
          <p:cNvSpPr txBox="1"/>
          <p:nvPr/>
        </p:nvSpPr>
        <p:spPr>
          <a:xfrm>
            <a:off x="4724400" y="3454400"/>
            <a:ext cx="698500" cy="800100"/>
          </a:xfrm>
          <a:prstGeom prst="rect">
            <a:avLst/>
          </a:prstGeom>
          <a:noFill/>
        </p:spPr>
        <p:txBody>
          <a:bodyPr wrap="none" lIns="0" tIns="0" rIns="0" rtlCol="0">
            <a:spAutoFit/>
          </a:bodyPr>
          <a:lstStyle/>
          <a:p>
            <a:pPr>
              <a:lnSpc>
                <a:spcPts val="1300"/>
              </a:lnSpc>
              <a:tabLst>
                <a:tab pos="76200" algn="l"/>
              </a:tabLst>
            </a:pPr>
            <a:r>
              <a:rPr lang="en-US" altLang="zh-CN" sz="995" dirty="0">
                <a:solidFill>
                  <a:srgbClr val="000000"/>
                </a:solidFill>
                <a:latin typeface="微软雅黑" panose="020B0503020204020204" pitchFamily="18" charset="-122"/>
                <a:cs typeface="微软雅黑" panose="020B0503020204020204" pitchFamily="18" charset="-122"/>
              </a:rPr>
              <a:t>露天广场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76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超日电视台</a:t>
            </a:r>
          </a:p>
        </p:txBody>
      </p:sp>
      <p:sp>
        <p:nvSpPr>
          <p:cNvPr id="26" name="TextBox 1"/>
          <p:cNvSpPr txBox="1"/>
          <p:nvPr/>
        </p:nvSpPr>
        <p:spPr>
          <a:xfrm>
            <a:off x="4254500" y="2946400"/>
            <a:ext cx="152400" cy="927100"/>
          </a:xfrm>
          <a:prstGeom prst="rect">
            <a:avLst/>
          </a:prstGeom>
          <a:noFill/>
        </p:spPr>
        <p:txBody>
          <a:bodyPr wrap="none" lIns="0" tIns="0" rIns="0" rtlCol="0">
            <a:spAutoFit/>
          </a:bodyPr>
          <a:lstStyle/>
          <a:p>
            <a:pPr>
              <a:lnSpc>
                <a:spcPts val="1500"/>
              </a:lnSpc>
            </a:pPr>
            <a:r>
              <a:rPr lang="en-US" altLang="zh-CN" sz="1200" dirty="0">
                <a:solidFill>
                  <a:srgbClr val="FFFFFF"/>
                </a:solidFill>
                <a:latin typeface="微软雅黑" panose="020B0503020204020204" pitchFamily="18" charset="-122"/>
                <a:cs typeface="微软雅黑" panose="020B0503020204020204" pitchFamily="18" charset="-122"/>
              </a:rPr>
              <a:t>榉</a:t>
            </a:r>
          </a:p>
          <a:p>
            <a:pPr>
              <a:lnSpc>
                <a:spcPts val="1400"/>
              </a:lnSpc>
            </a:pPr>
            <a:r>
              <a:rPr lang="en-US" altLang="zh-CN" sz="1200" dirty="0">
                <a:solidFill>
                  <a:srgbClr val="FFFFFF"/>
                </a:solidFill>
                <a:latin typeface="微软雅黑" panose="020B0503020204020204" pitchFamily="18" charset="-122"/>
                <a:cs typeface="微软雅黑" panose="020B0503020204020204" pitchFamily="18" charset="-122"/>
              </a:rPr>
              <a:t>树</a:t>
            </a:r>
          </a:p>
          <a:p>
            <a:pPr>
              <a:lnSpc>
                <a:spcPts val="1400"/>
              </a:lnSpc>
            </a:pPr>
            <a:r>
              <a:rPr lang="en-US" altLang="zh-CN" sz="1200" dirty="0">
                <a:solidFill>
                  <a:srgbClr val="FFFFFF"/>
                </a:solidFill>
                <a:latin typeface="微软雅黑" panose="020B0503020204020204" pitchFamily="18" charset="-122"/>
                <a:cs typeface="微软雅黑" panose="020B0503020204020204" pitchFamily="18" charset="-122"/>
              </a:rPr>
              <a:t>坂</a:t>
            </a:r>
          </a:p>
          <a:p>
            <a:pPr>
              <a:lnSpc>
                <a:spcPts val="1400"/>
              </a:lnSpc>
            </a:pPr>
            <a:r>
              <a:rPr lang="en-US" altLang="zh-CN" sz="1200" dirty="0">
                <a:solidFill>
                  <a:srgbClr val="FFFFFF"/>
                </a:solidFill>
                <a:latin typeface="微软雅黑" panose="020B0503020204020204" pitchFamily="18" charset="-122"/>
                <a:cs typeface="微软雅黑" panose="020B0503020204020204" pitchFamily="18" charset="-122"/>
              </a:rPr>
              <a:t>大</a:t>
            </a:r>
          </a:p>
          <a:p>
            <a:pPr>
              <a:lnSpc>
                <a:spcPts val="1400"/>
              </a:lnSpc>
            </a:pPr>
            <a:r>
              <a:rPr lang="en-US" altLang="zh-CN" sz="1200" dirty="0">
                <a:solidFill>
                  <a:srgbClr val="FFFFFF"/>
                </a:solidFill>
                <a:latin typeface="微软雅黑" panose="020B0503020204020204" pitchFamily="18" charset="-122"/>
                <a:cs typeface="微软雅黑" panose="020B0503020204020204" pitchFamily="18" charset="-122"/>
              </a:rPr>
              <a:t>道</a:t>
            </a:r>
          </a:p>
        </p:txBody>
      </p:sp>
      <p:sp>
        <p:nvSpPr>
          <p:cNvPr id="27" name="TextBox 1"/>
          <p:cNvSpPr txBox="1"/>
          <p:nvPr/>
        </p:nvSpPr>
        <p:spPr>
          <a:xfrm>
            <a:off x="914400" y="3771900"/>
            <a:ext cx="2857500" cy="431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Times New Roman" panose="02020603050405020304" pitchFamily="18" charset="0"/>
                <a:cs typeface="Times New Roman" panose="02020603050405020304" pitchFamily="18" charset="0"/>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榉树坂大道位于项目的南侧，长约400米。消</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费者可以从街道东西两侧进入该区块。街道中</a:t>
            </a:r>
          </a:p>
        </p:txBody>
      </p:sp>
      <p:sp>
        <p:nvSpPr>
          <p:cNvPr id="28" name="TextBox 1"/>
          <p:cNvSpPr txBox="1"/>
          <p:nvPr/>
        </p:nvSpPr>
        <p:spPr>
          <a:xfrm>
            <a:off x="914400" y="4292600"/>
            <a:ext cx="2882900" cy="9271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央与露天广场连通，方便引入人流，从庭园步</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行区可直接由连廊来到榉树坂三层的餐饮区。</a:t>
            </a:r>
          </a:p>
          <a:p>
            <a:pPr>
              <a:lnSpc>
                <a:spcPts val="1900"/>
              </a:lnSpc>
            </a:pPr>
            <a:r>
              <a:rPr lang="en-US" altLang="zh-CN" sz="1105" dirty="0">
                <a:solidFill>
                  <a:srgbClr val="000000"/>
                </a:solidFill>
                <a:latin typeface="Times New Roman" panose="02020603050405020304" pitchFamily="18" charset="0"/>
                <a:cs typeface="Times New Roman" panose="02020603050405020304" pitchFamily="18" charset="0"/>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相比之下，榉树坂大道的人流不多，街道两旁</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排列包括LV，Tiffany</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&amp;</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Co，Salvadore</a:t>
            </a:r>
          </a:p>
        </p:txBody>
      </p:sp>
      <p:sp>
        <p:nvSpPr>
          <p:cNvPr id="29" name="TextBox 1"/>
          <p:cNvSpPr txBox="1"/>
          <p:nvPr/>
        </p:nvSpPr>
        <p:spPr>
          <a:xfrm>
            <a:off x="914400" y="5270500"/>
            <a:ext cx="28829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Ferragamo，Giorgio</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Armani，Hugo</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Boss等</a:t>
            </a:r>
          </a:p>
        </p:txBody>
      </p:sp>
      <p:sp>
        <p:nvSpPr>
          <p:cNvPr id="30" name="TextBox 1"/>
          <p:cNvSpPr txBox="1"/>
          <p:nvPr/>
        </p:nvSpPr>
        <p:spPr>
          <a:xfrm>
            <a:off x="4660900" y="5334000"/>
            <a:ext cx="15367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与庭园步行区连通的连廊</a:t>
            </a:r>
          </a:p>
        </p:txBody>
      </p:sp>
      <p:sp>
        <p:nvSpPr>
          <p:cNvPr id="31" name="TextBox 1"/>
          <p:cNvSpPr txBox="1"/>
          <p:nvPr/>
        </p:nvSpPr>
        <p:spPr>
          <a:xfrm>
            <a:off x="914400" y="5562600"/>
            <a:ext cx="7670800" cy="1282700"/>
          </a:xfrm>
          <a:prstGeom prst="rect">
            <a:avLst/>
          </a:prstGeom>
          <a:noFill/>
        </p:spPr>
        <p:txBody>
          <a:bodyPr wrap="none" lIns="0" tIns="0" rIns="0" rtlCol="0">
            <a:spAutoFit/>
          </a:bodyPr>
          <a:lstStyle/>
          <a:p>
            <a:pPr>
              <a:lnSpc>
                <a:spcPts val="1400"/>
              </a:lnSpc>
              <a:tabLst>
                <a:tab pos="101600" algn="l"/>
                <a:tab pos="6692900" algn="l"/>
              </a:tabLst>
            </a:pPr>
            <a:r>
              <a:rPr lang="en-US" altLang="zh-CN" sz="1105" dirty="0">
                <a:solidFill>
                  <a:srgbClr val="000000"/>
                </a:solidFill>
                <a:latin typeface="微软雅黑" panose="020B0503020204020204" pitchFamily="18" charset="-122"/>
                <a:cs typeface="微软雅黑" panose="020B0503020204020204" pitchFamily="18" charset="-122"/>
              </a:rPr>
              <a:t>高端服饰品牌店，以及高级餐厅和咖啡店，</a:t>
            </a:r>
            <a:r>
              <a:rPr lang="en-US" altLang="zh-CN" sz="1105" b="1" dirty="0">
                <a:solidFill>
                  <a:srgbClr val="000000"/>
                </a:solidFill>
                <a:latin typeface="微软雅黑" panose="020B0503020204020204" pitchFamily="18" charset="-122"/>
                <a:cs typeface="微软雅黑" panose="020B0503020204020204" pitchFamily="18" charset="-122"/>
              </a:rPr>
              <a:t>为</a:t>
            </a:r>
          </a:p>
          <a:p>
            <a:pPr>
              <a:lnSpc>
                <a:spcPts val="1900"/>
              </a:lnSpc>
              <a:tabLst>
                <a:tab pos="101600" algn="l"/>
                <a:tab pos="6692900" algn="l"/>
              </a:tabLst>
            </a:pPr>
            <a:r>
              <a:rPr lang="en-US" altLang="zh-CN" sz="1105" b="1" dirty="0">
                <a:solidFill>
                  <a:srgbClr val="000000"/>
                </a:solidFill>
                <a:latin typeface="微软雅黑" panose="020B0503020204020204" pitchFamily="18" charset="-122"/>
                <a:cs typeface="微软雅黑" panose="020B0503020204020204" pitchFamily="18" charset="-122"/>
              </a:rPr>
              <a:t>高端消费者提供了一个安静舒适的购物氛围</a:t>
            </a:r>
            <a:r>
              <a:rPr lang="en-US" altLang="zh-CN" sz="1105" dirty="0">
                <a:solidFill>
                  <a:srgbClr val="000000"/>
                </a:solidFill>
                <a:latin typeface="微软雅黑" panose="020B0503020204020204" pitchFamily="18" charset="-122"/>
                <a:cs typeface="微软雅黑" panose="020B0503020204020204" pitchFamily="18" charset="-122"/>
              </a:rPr>
              <a:t>。</a:t>
            </a:r>
          </a:p>
          <a:p>
            <a:pPr>
              <a:lnSpc>
                <a:spcPts val="2200"/>
              </a:lnSpc>
              <a:tabLst>
                <a:tab pos="101600" algn="l"/>
                <a:tab pos="66929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上到庭园步行区</a:t>
            </a:r>
          </a:p>
          <a:p>
            <a:pPr>
              <a:lnSpc>
                <a:spcPts val="1300"/>
              </a:lnSpc>
              <a:tabLst>
                <a:tab pos="101600" algn="l"/>
                <a:tab pos="66929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的步行阶梯</a:t>
            </a:r>
          </a:p>
          <a:p>
            <a:pPr>
              <a:lnSpc>
                <a:spcPts val="1000"/>
              </a:lnSpc>
            </a:pPr>
            <a:endParaRPr lang="en-US" altLang="zh-CN" dirty="0"/>
          </a:p>
          <a:p>
            <a:pPr>
              <a:lnSpc>
                <a:spcPts val="1000"/>
              </a:lnSpc>
            </a:pPr>
            <a:endParaRPr lang="en-US" altLang="zh-CN" dirty="0"/>
          </a:p>
          <a:p>
            <a:pPr>
              <a:lnSpc>
                <a:spcPts val="1100"/>
              </a:lnSpc>
              <a:tabLst>
                <a:tab pos="101600" algn="l"/>
                <a:tab pos="66929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187</a:t>
            </a:r>
          </a:p>
        </p:txBody>
      </p:sp>
      <p:sp>
        <p:nvSpPr>
          <p:cNvPr id="32" name="TextBox 1"/>
          <p:cNvSpPr txBox="1"/>
          <p:nvPr/>
        </p:nvSpPr>
        <p:spPr>
          <a:xfrm>
            <a:off x="1270000" y="114300"/>
            <a:ext cx="7505700" cy="2857500"/>
          </a:xfrm>
          <a:prstGeom prst="rect">
            <a:avLst/>
          </a:prstGeom>
          <a:noFill/>
        </p:spPr>
        <p:txBody>
          <a:bodyPr wrap="none" lIns="0" tIns="0" rIns="0" rtlCol="0">
            <a:spAutoFit/>
          </a:bodyPr>
          <a:lstStyle/>
          <a:p>
            <a:pPr>
              <a:lnSpc>
                <a:spcPts val="3600"/>
              </a:lnSpc>
              <a:tabLst>
                <a:tab pos="3314700" algn="l"/>
                <a:tab pos="4737100" algn="l"/>
                <a:tab pos="50292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2600"/>
              </a:lnSpc>
              <a:tabLst>
                <a:tab pos="3314700" algn="l"/>
                <a:tab pos="4737100" algn="l"/>
                <a:tab pos="5029200" algn="l"/>
              </a:tabLst>
            </a:pPr>
            <a:r>
              <a:rPr lang="en-US" altLang="zh-CN" sz="1405" b="1" dirty="0">
                <a:solidFill>
                  <a:srgbClr val="000000"/>
                </a:solidFill>
                <a:latin typeface="微软雅黑" panose="020B0503020204020204" pitchFamily="18" charset="-122"/>
                <a:cs typeface="微软雅黑" panose="020B0503020204020204" pitchFamily="18" charset="-122"/>
              </a:rPr>
              <a:t>榉树坂大道Keyakizaka</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3314700" algn="l"/>
                <a:tab pos="4737100" algn="l"/>
                <a:tab pos="5029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森大厦</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3314700" algn="l"/>
                <a:tab pos="4737100" algn="l"/>
                <a:tab pos="50292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TOHO影城</a:t>
            </a:r>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700527" y="1269491"/>
            <a:ext cx="6178295" cy="4003548"/>
          </a:xfrm>
          <a:custGeom>
            <a:avLst/>
            <a:gdLst>
              <a:gd name="connsiteX0" fmla="*/ 0 w 6178295"/>
              <a:gd name="connsiteY0" fmla="*/ 4003548 h 4003548"/>
              <a:gd name="connsiteX1" fmla="*/ 6178295 w 6178295"/>
              <a:gd name="connsiteY1" fmla="*/ 4003548 h 4003548"/>
              <a:gd name="connsiteX2" fmla="*/ 6178295 w 6178295"/>
              <a:gd name="connsiteY2" fmla="*/ 0 h 4003548"/>
              <a:gd name="connsiteX3" fmla="*/ 0 w 6178295"/>
              <a:gd name="connsiteY3" fmla="*/ 0 h 4003548"/>
              <a:gd name="connsiteX4" fmla="*/ 0 w 6178295"/>
              <a:gd name="connsiteY4" fmla="*/ 4003548 h 40035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78295" h="4003548">
                <a:moveTo>
                  <a:pt x="0" y="4003548"/>
                </a:moveTo>
                <a:lnTo>
                  <a:pt x="6178295" y="4003548"/>
                </a:lnTo>
                <a:lnTo>
                  <a:pt x="6178295" y="0"/>
                </a:lnTo>
                <a:lnTo>
                  <a:pt x="0" y="0"/>
                </a:lnTo>
                <a:lnTo>
                  <a:pt x="0" y="400354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885688" y="3299459"/>
            <a:ext cx="833628" cy="245364"/>
          </a:xfrm>
          <a:custGeom>
            <a:avLst/>
            <a:gdLst>
              <a:gd name="connsiteX0" fmla="*/ 0 w 833628"/>
              <a:gd name="connsiteY0" fmla="*/ 245364 h 245364"/>
              <a:gd name="connsiteX1" fmla="*/ 833628 w 833628"/>
              <a:gd name="connsiteY1" fmla="*/ 245364 h 245364"/>
              <a:gd name="connsiteX2" fmla="*/ 833628 w 833628"/>
              <a:gd name="connsiteY2" fmla="*/ 0 h 245364"/>
              <a:gd name="connsiteX3" fmla="*/ 0 w 833628"/>
              <a:gd name="connsiteY3" fmla="*/ 0 h 245364"/>
              <a:gd name="connsiteX4" fmla="*/ 0 w 833628"/>
              <a:gd name="connsiteY4" fmla="*/ 245364 h 245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5364">
                <a:moveTo>
                  <a:pt x="0" y="245364"/>
                </a:moveTo>
                <a:lnTo>
                  <a:pt x="833628" y="245364"/>
                </a:lnTo>
                <a:lnTo>
                  <a:pt x="833628" y="0"/>
                </a:lnTo>
                <a:lnTo>
                  <a:pt x="0" y="0"/>
                </a:lnTo>
                <a:lnTo>
                  <a:pt x="0" y="2453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638800" y="3947159"/>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703064" y="4049267"/>
            <a:ext cx="833628" cy="246888"/>
          </a:xfrm>
          <a:custGeom>
            <a:avLst/>
            <a:gdLst>
              <a:gd name="connsiteX0" fmla="*/ 0 w 833628"/>
              <a:gd name="connsiteY0" fmla="*/ 246888 h 246888"/>
              <a:gd name="connsiteX1" fmla="*/ 833627 w 833628"/>
              <a:gd name="connsiteY1" fmla="*/ 246888 h 246888"/>
              <a:gd name="connsiteX2" fmla="*/ 833627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7" y="246888"/>
                </a:lnTo>
                <a:lnTo>
                  <a:pt x="833627"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567428" y="3403091"/>
            <a:ext cx="835152" cy="246888"/>
          </a:xfrm>
          <a:custGeom>
            <a:avLst/>
            <a:gdLst>
              <a:gd name="connsiteX0" fmla="*/ 0 w 835152"/>
              <a:gd name="connsiteY0" fmla="*/ 246888 h 246888"/>
              <a:gd name="connsiteX1" fmla="*/ 835151 w 835152"/>
              <a:gd name="connsiteY1" fmla="*/ 246888 h 246888"/>
              <a:gd name="connsiteX2" fmla="*/ 835151 w 835152"/>
              <a:gd name="connsiteY2" fmla="*/ 0 h 246888"/>
              <a:gd name="connsiteX3" fmla="*/ 0 w 835152"/>
              <a:gd name="connsiteY3" fmla="*/ 0 h 246888"/>
              <a:gd name="connsiteX4" fmla="*/ 0 w 835152"/>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5152" h="246888">
                <a:moveTo>
                  <a:pt x="0" y="246888"/>
                </a:moveTo>
                <a:lnTo>
                  <a:pt x="835151" y="246888"/>
                </a:lnTo>
                <a:lnTo>
                  <a:pt x="835151"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486655" y="2680716"/>
            <a:ext cx="833628" cy="246888"/>
          </a:xfrm>
          <a:custGeom>
            <a:avLst/>
            <a:gdLst>
              <a:gd name="connsiteX0" fmla="*/ 0 w 833628"/>
              <a:gd name="connsiteY0" fmla="*/ 246888 h 246888"/>
              <a:gd name="connsiteX1" fmla="*/ 833628 w 833628"/>
              <a:gd name="connsiteY1" fmla="*/ 246888 h 246888"/>
              <a:gd name="connsiteX2" fmla="*/ 833628 w 833628"/>
              <a:gd name="connsiteY2" fmla="*/ 0 h 246888"/>
              <a:gd name="connsiteX3" fmla="*/ 0 w 833628"/>
              <a:gd name="connsiteY3" fmla="*/ 0 h 246888"/>
              <a:gd name="connsiteX4" fmla="*/ 0 w 833628"/>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8" h="246888">
                <a:moveTo>
                  <a:pt x="0" y="246888"/>
                </a:moveTo>
                <a:lnTo>
                  <a:pt x="833628" y="246888"/>
                </a:lnTo>
                <a:lnTo>
                  <a:pt x="833628"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783579" y="1528572"/>
            <a:ext cx="833627" cy="246888"/>
          </a:xfrm>
          <a:custGeom>
            <a:avLst/>
            <a:gdLst>
              <a:gd name="connsiteX0" fmla="*/ 0 w 833627"/>
              <a:gd name="connsiteY0" fmla="*/ 246888 h 246888"/>
              <a:gd name="connsiteX1" fmla="*/ 833627 w 833627"/>
              <a:gd name="connsiteY1" fmla="*/ 246888 h 246888"/>
              <a:gd name="connsiteX2" fmla="*/ 833627 w 833627"/>
              <a:gd name="connsiteY2" fmla="*/ 0 h 246888"/>
              <a:gd name="connsiteX3" fmla="*/ 0 w 833627"/>
              <a:gd name="connsiteY3" fmla="*/ 0 h 246888"/>
              <a:gd name="connsiteX4" fmla="*/ 0 w 833627"/>
              <a:gd name="connsiteY4" fmla="*/ 246888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3627" h="246888">
                <a:moveTo>
                  <a:pt x="0" y="246888"/>
                </a:moveTo>
                <a:lnTo>
                  <a:pt x="833627" y="246888"/>
                </a:lnTo>
                <a:lnTo>
                  <a:pt x="833627" y="0"/>
                </a:lnTo>
                <a:lnTo>
                  <a:pt x="0" y="0"/>
                </a:lnTo>
                <a:lnTo>
                  <a:pt x="0" y="2468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258055" y="1885188"/>
            <a:ext cx="473964" cy="3392423"/>
          </a:xfrm>
          <a:custGeom>
            <a:avLst/>
            <a:gdLst>
              <a:gd name="connsiteX0" fmla="*/ 435864 w 473964"/>
              <a:gd name="connsiteY0" fmla="*/ 38100 h 3392423"/>
              <a:gd name="connsiteX1" fmla="*/ 158369 w 473964"/>
              <a:gd name="connsiteY1" fmla="*/ 684657 h 3392423"/>
              <a:gd name="connsiteX2" fmla="*/ 38100 w 473964"/>
              <a:gd name="connsiteY2" fmla="*/ 1183513 h 3392423"/>
              <a:gd name="connsiteX3" fmla="*/ 102870 w 473964"/>
              <a:gd name="connsiteY3" fmla="*/ 1765553 h 3392423"/>
              <a:gd name="connsiteX4" fmla="*/ 47371 w 473964"/>
              <a:gd name="connsiteY4" fmla="*/ 2504440 h 3392423"/>
              <a:gd name="connsiteX5" fmla="*/ 102870 w 473964"/>
              <a:gd name="connsiteY5" fmla="*/ 2883153 h 3392423"/>
              <a:gd name="connsiteX6" fmla="*/ 213867 w 473964"/>
              <a:gd name="connsiteY6" fmla="*/ 3354323 h 33924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473964" h="3392423">
                <a:moveTo>
                  <a:pt x="435864" y="38100"/>
                </a:moveTo>
                <a:lnTo>
                  <a:pt x="158369" y="684657"/>
                </a:lnTo>
                <a:lnTo>
                  <a:pt x="38100" y="1183513"/>
                </a:lnTo>
                <a:lnTo>
                  <a:pt x="102870" y="1765553"/>
                </a:lnTo>
                <a:lnTo>
                  <a:pt x="47371" y="2504440"/>
                </a:lnTo>
                <a:lnTo>
                  <a:pt x="102870" y="2883153"/>
                </a:lnTo>
                <a:lnTo>
                  <a:pt x="213867" y="3354323"/>
                </a:lnTo>
              </a:path>
            </a:pathLst>
          </a:custGeom>
          <a:ln w="762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1464310" y="1042161"/>
            <a:ext cx="2326132" cy="1573276"/>
          </a:xfrm>
          <a:custGeom>
            <a:avLst/>
            <a:gdLst>
              <a:gd name="connsiteX0" fmla="*/ 6350 w 2326132"/>
              <a:gd name="connsiteY0" fmla="*/ 1566926 h 1573276"/>
              <a:gd name="connsiteX1" fmla="*/ 2319781 w 2326132"/>
              <a:gd name="connsiteY1" fmla="*/ 1566926 h 1573276"/>
              <a:gd name="connsiteX2" fmla="*/ 2319781 w 2326132"/>
              <a:gd name="connsiteY2" fmla="*/ 6350 h 1573276"/>
              <a:gd name="connsiteX3" fmla="*/ 6350 w 2326132"/>
              <a:gd name="connsiteY3" fmla="*/ 6350 h 1573276"/>
              <a:gd name="connsiteX4" fmla="*/ 6350 w 2326132"/>
              <a:gd name="connsiteY4" fmla="*/ 1566926 h 15732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26132" h="1573276">
                <a:moveTo>
                  <a:pt x="6350" y="1566926"/>
                </a:moveTo>
                <a:lnTo>
                  <a:pt x="2319781" y="1566926"/>
                </a:lnTo>
                <a:lnTo>
                  <a:pt x="2319781" y="6350"/>
                </a:lnTo>
                <a:lnTo>
                  <a:pt x="6350" y="6350"/>
                </a:lnTo>
                <a:lnTo>
                  <a:pt x="6350" y="1566926"/>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816610" y="2770377"/>
            <a:ext cx="2326132" cy="1839976"/>
          </a:xfrm>
          <a:custGeom>
            <a:avLst/>
            <a:gdLst>
              <a:gd name="connsiteX0" fmla="*/ 6350 w 2326132"/>
              <a:gd name="connsiteY0" fmla="*/ 1833625 h 1839976"/>
              <a:gd name="connsiteX1" fmla="*/ 2319782 w 2326132"/>
              <a:gd name="connsiteY1" fmla="*/ 1833625 h 1839976"/>
              <a:gd name="connsiteX2" fmla="*/ 2319782 w 2326132"/>
              <a:gd name="connsiteY2" fmla="*/ 6350 h 1839976"/>
              <a:gd name="connsiteX3" fmla="*/ 6350 w 2326132"/>
              <a:gd name="connsiteY3" fmla="*/ 6350 h 1839976"/>
              <a:gd name="connsiteX4" fmla="*/ 6350 w 2326132"/>
              <a:gd name="connsiteY4" fmla="*/ 1833625 h 18399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26132" h="1839976">
                <a:moveTo>
                  <a:pt x="6350" y="1833625"/>
                </a:moveTo>
                <a:lnTo>
                  <a:pt x="2319782" y="1833625"/>
                </a:lnTo>
                <a:lnTo>
                  <a:pt x="2319782" y="6350"/>
                </a:lnTo>
                <a:lnTo>
                  <a:pt x="6350" y="6350"/>
                </a:lnTo>
                <a:lnTo>
                  <a:pt x="6350" y="1833625"/>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899160" y="2852927"/>
            <a:ext cx="1440180" cy="262127"/>
          </a:xfrm>
          <a:custGeom>
            <a:avLst/>
            <a:gdLst>
              <a:gd name="connsiteX0" fmla="*/ 0 w 1440180"/>
              <a:gd name="connsiteY0" fmla="*/ 262127 h 262127"/>
              <a:gd name="connsiteX1" fmla="*/ 1440179 w 1440180"/>
              <a:gd name="connsiteY1" fmla="*/ 262127 h 262127"/>
              <a:gd name="connsiteX2" fmla="*/ 1440179 w 1440180"/>
              <a:gd name="connsiteY2" fmla="*/ 0 h 262127"/>
              <a:gd name="connsiteX3" fmla="*/ 0 w 1440180"/>
              <a:gd name="connsiteY3" fmla="*/ 0 h 262127"/>
              <a:gd name="connsiteX4" fmla="*/ 0 w 1440180"/>
              <a:gd name="connsiteY4" fmla="*/ 262127 h 262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0180" h="262127">
                <a:moveTo>
                  <a:pt x="0" y="262127"/>
                </a:moveTo>
                <a:lnTo>
                  <a:pt x="1440179" y="262127"/>
                </a:lnTo>
                <a:lnTo>
                  <a:pt x="1440179" y="0"/>
                </a:lnTo>
                <a:lnTo>
                  <a:pt x="0" y="0"/>
                </a:lnTo>
                <a:lnTo>
                  <a:pt x="0" y="2621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1510283" y="2327148"/>
            <a:ext cx="973836" cy="260604"/>
          </a:xfrm>
          <a:custGeom>
            <a:avLst/>
            <a:gdLst>
              <a:gd name="connsiteX0" fmla="*/ 0 w 973836"/>
              <a:gd name="connsiteY0" fmla="*/ 260603 h 260604"/>
              <a:gd name="connsiteX1" fmla="*/ 973836 w 973836"/>
              <a:gd name="connsiteY1" fmla="*/ 260603 h 260604"/>
              <a:gd name="connsiteX2" fmla="*/ 973836 w 973836"/>
              <a:gd name="connsiteY2" fmla="*/ 0 h 260604"/>
              <a:gd name="connsiteX3" fmla="*/ 0 w 973836"/>
              <a:gd name="connsiteY3" fmla="*/ 0 h 260604"/>
              <a:gd name="connsiteX4" fmla="*/ 0 w 973836"/>
              <a:gd name="connsiteY4" fmla="*/ 260603 h 2606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3836" h="260604">
                <a:moveTo>
                  <a:pt x="0" y="260603"/>
                </a:moveTo>
                <a:lnTo>
                  <a:pt x="973836" y="260603"/>
                </a:lnTo>
                <a:lnTo>
                  <a:pt x="973836" y="0"/>
                </a:lnTo>
                <a:lnTo>
                  <a:pt x="0" y="0"/>
                </a:lnTo>
                <a:lnTo>
                  <a:pt x="0" y="26060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809244" y="6291071"/>
            <a:ext cx="2951988" cy="262128"/>
          </a:xfrm>
          <a:custGeom>
            <a:avLst/>
            <a:gdLst>
              <a:gd name="connsiteX0" fmla="*/ 0 w 2951988"/>
              <a:gd name="connsiteY0" fmla="*/ 262128 h 262128"/>
              <a:gd name="connsiteX1" fmla="*/ 2951988 w 2951988"/>
              <a:gd name="connsiteY1" fmla="*/ 262128 h 262128"/>
              <a:gd name="connsiteX2" fmla="*/ 2951988 w 2951988"/>
              <a:gd name="connsiteY2" fmla="*/ 0 h 262128"/>
              <a:gd name="connsiteX3" fmla="*/ 0 w 2951988"/>
              <a:gd name="connsiteY3" fmla="*/ 0 h 262128"/>
              <a:gd name="connsiteX4" fmla="*/ 0 w 2951988"/>
              <a:gd name="connsiteY4" fmla="*/ 262128 h 262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51988" h="262128">
                <a:moveTo>
                  <a:pt x="0" y="262128"/>
                </a:moveTo>
                <a:lnTo>
                  <a:pt x="2951988" y="262128"/>
                </a:lnTo>
                <a:lnTo>
                  <a:pt x="2951988" y="0"/>
                </a:lnTo>
                <a:lnTo>
                  <a:pt x="0" y="0"/>
                </a:lnTo>
                <a:lnTo>
                  <a:pt x="0" y="2621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6030467" y="6164579"/>
            <a:ext cx="1584960" cy="262128"/>
          </a:xfrm>
          <a:custGeom>
            <a:avLst/>
            <a:gdLst>
              <a:gd name="connsiteX0" fmla="*/ 0 w 1584960"/>
              <a:gd name="connsiteY0" fmla="*/ 262128 h 262128"/>
              <a:gd name="connsiteX1" fmla="*/ 1584960 w 1584960"/>
              <a:gd name="connsiteY1" fmla="*/ 262128 h 262128"/>
              <a:gd name="connsiteX2" fmla="*/ 1584960 w 1584960"/>
              <a:gd name="connsiteY2" fmla="*/ 0 h 262128"/>
              <a:gd name="connsiteX3" fmla="*/ 0 w 1584960"/>
              <a:gd name="connsiteY3" fmla="*/ 0 h 262128"/>
              <a:gd name="connsiteX4" fmla="*/ 0 w 1584960"/>
              <a:gd name="connsiteY4" fmla="*/ 262128 h 262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84960" h="262128">
                <a:moveTo>
                  <a:pt x="0" y="262128"/>
                </a:moveTo>
                <a:lnTo>
                  <a:pt x="1584960" y="262128"/>
                </a:lnTo>
                <a:lnTo>
                  <a:pt x="1584960" y="0"/>
                </a:lnTo>
                <a:lnTo>
                  <a:pt x="0" y="0"/>
                </a:lnTo>
                <a:lnTo>
                  <a:pt x="0" y="2621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1041400"/>
            <a:ext cx="8089900" cy="5422900"/>
          </a:xfrm>
          <a:prstGeom prst="rect">
            <a:avLst/>
          </a:prstGeom>
          <a:noFill/>
        </p:spPr>
      </p:pic>
      <p:sp>
        <p:nvSpPr>
          <p:cNvPr id="21" name="TextBox 1"/>
          <p:cNvSpPr txBox="1"/>
          <p:nvPr/>
        </p:nvSpPr>
        <p:spPr>
          <a:xfrm>
            <a:off x="5981700" y="3327400"/>
            <a:ext cx="622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庭园步行区</a:t>
            </a:r>
          </a:p>
        </p:txBody>
      </p:sp>
      <p:sp>
        <p:nvSpPr>
          <p:cNvPr id="22" name="TextBox 1"/>
          <p:cNvSpPr txBox="1"/>
          <p:nvPr/>
        </p:nvSpPr>
        <p:spPr>
          <a:xfrm>
            <a:off x="4800600" y="4089400"/>
            <a:ext cx="622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超日电视台</a:t>
            </a:r>
          </a:p>
        </p:txBody>
      </p:sp>
      <p:sp>
        <p:nvSpPr>
          <p:cNvPr id="23" name="TextBox 1"/>
          <p:cNvSpPr txBox="1"/>
          <p:nvPr/>
        </p:nvSpPr>
        <p:spPr>
          <a:xfrm>
            <a:off x="4724400" y="34417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露天广场</a:t>
            </a:r>
          </a:p>
        </p:txBody>
      </p:sp>
      <p:sp>
        <p:nvSpPr>
          <p:cNvPr id="24" name="TextBox 1"/>
          <p:cNvSpPr txBox="1"/>
          <p:nvPr/>
        </p:nvSpPr>
        <p:spPr>
          <a:xfrm>
            <a:off x="4254500" y="2946400"/>
            <a:ext cx="152400" cy="927100"/>
          </a:xfrm>
          <a:prstGeom prst="rect">
            <a:avLst/>
          </a:prstGeom>
          <a:noFill/>
        </p:spPr>
        <p:txBody>
          <a:bodyPr wrap="none" lIns="0" tIns="0" rIns="0" rtlCol="0">
            <a:spAutoFit/>
          </a:bodyPr>
          <a:lstStyle/>
          <a:p>
            <a:pPr>
              <a:lnSpc>
                <a:spcPts val="1500"/>
              </a:lnSpc>
            </a:pPr>
            <a:r>
              <a:rPr lang="en-US" altLang="zh-CN" sz="1200" dirty="0">
                <a:solidFill>
                  <a:srgbClr val="FFFFFF"/>
                </a:solidFill>
                <a:latin typeface="微软雅黑" panose="020B0503020204020204" pitchFamily="18" charset="-122"/>
                <a:cs typeface="微软雅黑" panose="020B0503020204020204" pitchFamily="18" charset="-122"/>
              </a:rPr>
              <a:t>榉</a:t>
            </a:r>
          </a:p>
          <a:p>
            <a:pPr>
              <a:lnSpc>
                <a:spcPts val="1400"/>
              </a:lnSpc>
            </a:pPr>
            <a:r>
              <a:rPr lang="en-US" altLang="zh-CN" sz="1200" dirty="0">
                <a:solidFill>
                  <a:srgbClr val="FFFFFF"/>
                </a:solidFill>
                <a:latin typeface="微软雅黑" panose="020B0503020204020204" pitchFamily="18" charset="-122"/>
                <a:cs typeface="微软雅黑" panose="020B0503020204020204" pitchFamily="18" charset="-122"/>
              </a:rPr>
              <a:t>树</a:t>
            </a:r>
          </a:p>
          <a:p>
            <a:pPr>
              <a:lnSpc>
                <a:spcPts val="1400"/>
              </a:lnSpc>
            </a:pPr>
            <a:r>
              <a:rPr lang="en-US" altLang="zh-CN" sz="1200" dirty="0">
                <a:solidFill>
                  <a:srgbClr val="FFFFFF"/>
                </a:solidFill>
                <a:latin typeface="微软雅黑" panose="020B0503020204020204" pitchFamily="18" charset="-122"/>
                <a:cs typeface="微软雅黑" panose="020B0503020204020204" pitchFamily="18" charset="-122"/>
              </a:rPr>
              <a:t>坂</a:t>
            </a:r>
          </a:p>
          <a:p>
            <a:pPr>
              <a:lnSpc>
                <a:spcPts val="1400"/>
              </a:lnSpc>
            </a:pPr>
            <a:r>
              <a:rPr lang="en-US" altLang="zh-CN" sz="1200" dirty="0">
                <a:solidFill>
                  <a:srgbClr val="FFFFFF"/>
                </a:solidFill>
                <a:latin typeface="微软雅黑" panose="020B0503020204020204" pitchFamily="18" charset="-122"/>
                <a:cs typeface="微软雅黑" panose="020B0503020204020204" pitchFamily="18" charset="-122"/>
              </a:rPr>
              <a:t>大</a:t>
            </a:r>
          </a:p>
          <a:p>
            <a:pPr>
              <a:lnSpc>
                <a:spcPts val="1400"/>
              </a:lnSpc>
            </a:pPr>
            <a:r>
              <a:rPr lang="en-US" altLang="zh-CN" sz="1200" dirty="0">
                <a:solidFill>
                  <a:srgbClr val="FFFFFF"/>
                </a:solidFill>
                <a:latin typeface="微软雅黑" panose="020B0503020204020204" pitchFamily="18" charset="-122"/>
                <a:cs typeface="微软雅黑" panose="020B0503020204020204" pitchFamily="18" charset="-122"/>
              </a:rPr>
              <a:t>道</a:t>
            </a:r>
          </a:p>
        </p:txBody>
      </p:sp>
      <p:sp>
        <p:nvSpPr>
          <p:cNvPr id="25" name="TextBox 1"/>
          <p:cNvSpPr txBox="1"/>
          <p:nvPr/>
        </p:nvSpPr>
        <p:spPr>
          <a:xfrm>
            <a:off x="990600" y="2882900"/>
            <a:ext cx="11176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与露天广场相连通</a:t>
            </a:r>
          </a:p>
        </p:txBody>
      </p:sp>
      <p:sp>
        <p:nvSpPr>
          <p:cNvPr id="26" name="TextBox 1"/>
          <p:cNvSpPr txBox="1"/>
          <p:nvPr/>
        </p:nvSpPr>
        <p:spPr>
          <a:xfrm>
            <a:off x="889000" y="6337300"/>
            <a:ext cx="2374900" cy="469900"/>
          </a:xfrm>
          <a:prstGeom prst="rect">
            <a:avLst/>
          </a:prstGeom>
          <a:noFill/>
        </p:spPr>
        <p:txBody>
          <a:bodyPr wrap="none" lIns="0" tIns="0" rIns="0" rtlCol="0">
            <a:spAutoFit/>
          </a:bodyPr>
          <a:lstStyle/>
          <a:p>
            <a:pPr>
              <a:lnSpc>
                <a:spcPts val="1400"/>
              </a:lnSpc>
              <a:tabLst>
                <a:tab pos="127000" algn="l"/>
              </a:tabLst>
            </a:pPr>
            <a:r>
              <a:rPr lang="en-US" altLang="zh-CN" sz="1105" dirty="0">
                <a:solidFill>
                  <a:srgbClr val="000000"/>
                </a:solidFill>
                <a:latin typeface="微软雅黑" panose="020B0503020204020204" pitchFamily="18" charset="-122"/>
                <a:cs typeface="微软雅黑" panose="020B0503020204020204" pitchFamily="18" charset="-122"/>
              </a:rPr>
              <a:t>东侧入口处，街角是一些餐饮及咖啡店</a:t>
            </a:r>
          </a:p>
          <a:p>
            <a:pPr>
              <a:lnSpc>
                <a:spcPts val="1000"/>
              </a:lnSpc>
            </a:pPr>
            <a:endParaRPr lang="en-US" altLang="zh-CN" dirty="0"/>
          </a:p>
          <a:p>
            <a:pPr>
              <a:lnSpc>
                <a:spcPts val="1300"/>
              </a:lnSpc>
              <a:tabLst>
                <a:tab pos="1270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188</a:t>
            </a:r>
          </a:p>
        </p:txBody>
      </p:sp>
      <p:sp>
        <p:nvSpPr>
          <p:cNvPr id="27" name="TextBox 1"/>
          <p:cNvSpPr txBox="1"/>
          <p:nvPr/>
        </p:nvSpPr>
        <p:spPr>
          <a:xfrm>
            <a:off x="1270000" y="114300"/>
            <a:ext cx="7505700" cy="2857500"/>
          </a:xfrm>
          <a:prstGeom prst="rect">
            <a:avLst/>
          </a:prstGeom>
          <a:noFill/>
        </p:spPr>
        <p:txBody>
          <a:bodyPr wrap="none" lIns="0" tIns="0" rIns="0" rtlCol="0">
            <a:spAutoFit/>
          </a:bodyPr>
          <a:lstStyle/>
          <a:p>
            <a:pPr>
              <a:lnSpc>
                <a:spcPts val="3600"/>
              </a:lnSpc>
              <a:tabLst>
                <a:tab pos="330200" algn="l"/>
                <a:tab pos="3314700" algn="l"/>
                <a:tab pos="4737100" algn="l"/>
                <a:tab pos="50292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2600"/>
              </a:lnSpc>
              <a:tabLst>
                <a:tab pos="330200" algn="l"/>
                <a:tab pos="3314700" algn="l"/>
                <a:tab pos="4737100" algn="l"/>
                <a:tab pos="5029200" algn="l"/>
              </a:tabLst>
            </a:pPr>
            <a:r>
              <a:rPr lang="en-US" altLang="zh-CN" sz="1405" b="1" dirty="0">
                <a:solidFill>
                  <a:srgbClr val="000000"/>
                </a:solidFill>
                <a:latin typeface="微软雅黑" panose="020B0503020204020204" pitchFamily="18" charset="-122"/>
                <a:cs typeface="微软雅黑" panose="020B0503020204020204" pitchFamily="18" charset="-122"/>
              </a:rPr>
              <a:t>榉树坂大道Keyakizaka</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330200" algn="l"/>
                <a:tab pos="3314700" algn="l"/>
                <a:tab pos="4737100" algn="l"/>
                <a:tab pos="5029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森大厦</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330200" algn="l"/>
                <a:tab pos="3314700" algn="l"/>
                <a:tab pos="4737100" algn="l"/>
                <a:tab pos="5029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西侧入口处</a:t>
            </a:r>
          </a:p>
          <a:p>
            <a:pPr>
              <a:lnSpc>
                <a:spcPts val="1000"/>
              </a:lnSpc>
            </a:pPr>
            <a:endParaRPr lang="en-US" altLang="zh-CN" dirty="0"/>
          </a:p>
          <a:p>
            <a:pPr>
              <a:lnSpc>
                <a:spcPts val="1600"/>
              </a:lnSpc>
              <a:tabLst>
                <a:tab pos="330200" algn="l"/>
                <a:tab pos="3314700" algn="l"/>
                <a:tab pos="4737100" algn="l"/>
                <a:tab pos="50292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TOHO影城</a:t>
            </a:r>
          </a:p>
        </p:txBody>
      </p:sp>
      <p:sp>
        <p:nvSpPr>
          <p:cNvPr id="28" name="TextBox 1"/>
          <p:cNvSpPr txBox="1"/>
          <p:nvPr/>
        </p:nvSpPr>
        <p:spPr>
          <a:xfrm>
            <a:off x="5791200" y="4064000"/>
            <a:ext cx="1625600" cy="2387600"/>
          </a:xfrm>
          <a:prstGeom prst="rect">
            <a:avLst/>
          </a:prstGeom>
          <a:noFill/>
        </p:spPr>
        <p:txBody>
          <a:bodyPr wrap="none" lIns="0" tIns="0" rIns="0" rtlCol="0">
            <a:spAutoFit/>
          </a:bodyPr>
          <a:lstStyle/>
          <a:p>
            <a:pPr>
              <a:lnSpc>
                <a:spcPts val="1300"/>
              </a:lnSpc>
              <a:tabLst>
                <a:tab pos="330200" algn="l"/>
              </a:tabLst>
            </a:pPr>
            <a:r>
              <a:rPr lang="en-US" altLang="zh-CN" sz="995" dirty="0">
                <a:solidFill>
                  <a:srgbClr val="000000"/>
                </a:solidFill>
                <a:latin typeface="微软雅黑" panose="020B0503020204020204" pitchFamily="18" charset="-122"/>
                <a:cs typeface="微软雅黑" panose="020B0503020204020204" pitchFamily="18" charset="-122"/>
              </a:rPr>
              <a:t>毛利庭园</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3302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Louis</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Vuitton旗舰店</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79450" y="3494278"/>
            <a:ext cx="8470900" cy="21844"/>
          </a:xfrm>
          <a:custGeom>
            <a:avLst/>
            <a:gdLst>
              <a:gd name="connsiteX0" fmla="*/ 6350 w 8470900"/>
              <a:gd name="connsiteY0" fmla="*/ 6350 h 21844"/>
              <a:gd name="connsiteX1" fmla="*/ 8464550 w 8470900"/>
              <a:gd name="connsiteY1" fmla="*/ 6350 h 21844"/>
            </a:gdLst>
            <a:ahLst/>
            <a:cxnLst>
              <a:cxn ang="0">
                <a:pos x="connsiteX0" y="connsiteY0"/>
              </a:cxn>
              <a:cxn ang="1">
                <a:pos x="connsiteX1" y="connsiteY1"/>
              </a:cxn>
            </a:cxnLst>
            <a:rect l="l" t="t" r="r" b="b"/>
            <a:pathLst>
              <a:path w="8470900" h="21844">
                <a:moveTo>
                  <a:pt x="6350" y="6350"/>
                </a:moveTo>
                <a:lnTo>
                  <a:pt x="8464550" y="6350"/>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3261105" y="2869438"/>
            <a:ext cx="5872479" cy="597916"/>
          </a:xfrm>
          <a:custGeom>
            <a:avLst/>
            <a:gdLst>
              <a:gd name="connsiteX0" fmla="*/ 6350 w 5872479"/>
              <a:gd name="connsiteY0" fmla="*/ 591565 h 597916"/>
              <a:gd name="connsiteX1" fmla="*/ 5866129 w 5872479"/>
              <a:gd name="connsiteY1" fmla="*/ 591565 h 597916"/>
              <a:gd name="connsiteX2" fmla="*/ 5866129 w 5872479"/>
              <a:gd name="connsiteY2" fmla="*/ 6350 h 597916"/>
              <a:gd name="connsiteX3" fmla="*/ 6350 w 5872479"/>
              <a:gd name="connsiteY3" fmla="*/ 6350 h 597916"/>
              <a:gd name="connsiteX4" fmla="*/ 6350 w 5872479"/>
              <a:gd name="connsiteY4" fmla="*/ 591565 h 597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72479" h="597916">
                <a:moveTo>
                  <a:pt x="6350" y="591565"/>
                </a:moveTo>
                <a:lnTo>
                  <a:pt x="5866129" y="591565"/>
                </a:lnTo>
                <a:lnTo>
                  <a:pt x="5866129" y="6350"/>
                </a:lnTo>
                <a:lnTo>
                  <a:pt x="6350" y="6350"/>
                </a:lnTo>
                <a:lnTo>
                  <a:pt x="6350" y="59156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324600" y="2781300"/>
            <a:ext cx="2819400" cy="927100"/>
          </a:xfrm>
          <a:prstGeom prst="rect">
            <a:avLst/>
          </a:prstGeom>
          <a:noFill/>
        </p:spPr>
      </p:pic>
      <p:sp>
        <p:nvSpPr>
          <p:cNvPr id="10"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a:t>
            </a:r>
          </a:p>
        </p:txBody>
      </p:sp>
      <p:sp>
        <p:nvSpPr>
          <p:cNvPr id="11" name="TextBox 1"/>
          <p:cNvSpPr txBox="1"/>
          <p:nvPr/>
        </p:nvSpPr>
        <p:spPr>
          <a:xfrm>
            <a:off x="6578600" y="2997200"/>
            <a:ext cx="24384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深圳商业市场</a:t>
            </a:r>
          </a:p>
        </p:txBody>
      </p:sp>
      <p:sp>
        <p:nvSpPr>
          <p:cNvPr id="12" name="TextBox 1"/>
          <p:cNvSpPr txBox="1"/>
          <p:nvPr/>
        </p:nvSpPr>
        <p:spPr>
          <a:xfrm>
            <a:off x="5778500" y="3810000"/>
            <a:ext cx="3060700" cy="558800"/>
          </a:xfrm>
          <a:prstGeom prst="rect">
            <a:avLst/>
          </a:prstGeom>
          <a:noFill/>
        </p:spPr>
        <p:txBody>
          <a:bodyPr wrap="none" lIns="0" tIns="0" rIns="0" rtlCol="0">
            <a:spAutoFit/>
          </a:bodyPr>
          <a:lstStyle/>
          <a:p>
            <a:pPr>
              <a:lnSpc>
                <a:spcPts val="2000"/>
              </a:lnSpc>
              <a:tabLst>
                <a:tab pos="1536700" algn="l"/>
              </a:tabLst>
            </a:pPr>
            <a:r>
              <a:rPr lang="en-US" altLang="zh-CN" dirty="0"/>
              <a:t>	</a:t>
            </a:r>
            <a:r>
              <a:rPr lang="en-US" altLang="zh-CN" sz="2005" dirty="0">
                <a:solidFill>
                  <a:srgbClr val="006A4D"/>
                </a:solidFill>
                <a:latin typeface="Times New Roman" panose="02020603050405020304" pitchFamily="18" charset="0"/>
                <a:cs typeface="Times New Roman" panose="02020603050405020304" pitchFamily="18" charset="0"/>
              </a:rPr>
              <a:t>商业市场概况</a:t>
            </a:r>
          </a:p>
          <a:p>
            <a:pPr>
              <a:lnSpc>
                <a:spcPts val="2400"/>
              </a:lnSpc>
              <a:tabLst>
                <a:tab pos="1536700" algn="l"/>
              </a:tabLst>
            </a:pPr>
            <a:r>
              <a:rPr lang="en-US" altLang="zh-CN" sz="2005" dirty="0">
                <a:solidFill>
                  <a:srgbClr val="006A4D"/>
                </a:solidFill>
                <a:latin typeface="Times New Roman" panose="02020603050405020304" pitchFamily="18" charset="0"/>
                <a:cs typeface="Times New Roman" panose="02020603050405020304" pitchFamily="18" charset="0"/>
              </a:rPr>
              <a:t>重点商圈分布及代表性项目</a:t>
            </a:r>
          </a:p>
        </p:txBody>
      </p:sp>
      <p:sp>
        <p:nvSpPr>
          <p:cNvPr id="13" name="TextBox 1"/>
          <p:cNvSpPr txBox="1"/>
          <p:nvPr/>
        </p:nvSpPr>
        <p:spPr>
          <a:xfrm>
            <a:off x="7315200" y="4406900"/>
            <a:ext cx="1524000" cy="254000"/>
          </a:xfrm>
          <a:prstGeom prst="rect">
            <a:avLst/>
          </a:prstGeom>
          <a:noFill/>
        </p:spPr>
        <p:txBody>
          <a:bodyPr wrap="none" lIns="0" tIns="0" rIns="0" rtlCol="0">
            <a:spAutoFit/>
          </a:bodyPr>
          <a:lstStyle/>
          <a:p>
            <a:pPr>
              <a:lnSpc>
                <a:spcPts val="2000"/>
              </a:lnSpc>
            </a:pPr>
            <a:r>
              <a:rPr lang="en-US" altLang="zh-CN" sz="2005" dirty="0">
                <a:solidFill>
                  <a:srgbClr val="006A4D"/>
                </a:solidFill>
                <a:latin typeface="Times New Roman" panose="02020603050405020304" pitchFamily="18" charset="0"/>
                <a:cs typeface="Times New Roman" panose="02020603050405020304" pitchFamily="18" charset="0"/>
              </a:rPr>
              <a:t>商业发展趋势</a:t>
            </a:r>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90600" y="2247900"/>
            <a:ext cx="3060700" cy="21082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4089400" y="2209800"/>
            <a:ext cx="1473200" cy="21590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5575300" y="2247900"/>
            <a:ext cx="3175000" cy="20955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990600" y="4419600"/>
            <a:ext cx="2336800" cy="16002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3378200" y="4406900"/>
            <a:ext cx="2679700" cy="2032000"/>
          </a:xfrm>
          <a:prstGeom prst="rect">
            <a:avLst/>
          </a:prstGeom>
          <a:noFill/>
        </p:spPr>
      </p:pic>
      <p:pic>
        <p:nvPicPr>
          <p:cNvPr id="11" name="Picture 3">
            <a:hlinkClick r:id="rId7"/>
          </p:cNvPr>
          <p:cNvPicPr>
            <a:picLocks noChangeAspect="1" noChangeArrowheads="1"/>
          </p:cNvPicPr>
          <p:nvPr/>
        </p:nvPicPr>
        <p:blipFill>
          <a:blip r:embed="rId8"/>
          <a:srcRect/>
          <a:stretch>
            <a:fillRect/>
          </a:stretch>
        </p:blipFill>
        <p:spPr bwMode="auto">
          <a:xfrm>
            <a:off x="6108700" y="4406900"/>
            <a:ext cx="2692400" cy="2032000"/>
          </a:xfrm>
          <a:prstGeom prst="rect">
            <a:avLst/>
          </a:prstGeom>
          <a:noFill/>
        </p:spPr>
      </p:pic>
      <p:sp>
        <p:nvSpPr>
          <p:cNvPr id="12" name="TextBox 1"/>
          <p:cNvSpPr txBox="1"/>
          <p:nvPr/>
        </p:nvSpPr>
        <p:spPr>
          <a:xfrm>
            <a:off x="1422400" y="50800"/>
            <a:ext cx="7366000" cy="1117600"/>
          </a:xfrm>
          <a:prstGeom prst="rect">
            <a:avLst/>
          </a:prstGeom>
          <a:noFill/>
        </p:spPr>
        <p:txBody>
          <a:bodyPr wrap="none" lIns="0" tIns="0" rIns="0" rtlCol="0">
            <a:spAutoFit/>
          </a:bodyPr>
          <a:lstStyle/>
          <a:p>
            <a:pPr>
              <a:lnSpc>
                <a:spcPts val="3600"/>
              </a:lnSpc>
              <a:tabLst>
                <a:tab pos="48768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4876800" algn="l"/>
              </a:tabLst>
            </a:pPr>
            <a:r>
              <a:rPr lang="en-US" altLang="zh-CN" sz="1405" b="1" dirty="0">
                <a:solidFill>
                  <a:srgbClr val="000000"/>
                </a:solidFill>
                <a:latin typeface="微软雅黑" panose="020B0503020204020204" pitchFamily="18" charset="-122"/>
                <a:cs typeface="微软雅黑" panose="020B0503020204020204" pitchFamily="18" charset="-122"/>
              </a:rPr>
              <a:t>商业与艺术的自然融合</a:t>
            </a:r>
          </a:p>
        </p:txBody>
      </p:sp>
      <p:sp>
        <p:nvSpPr>
          <p:cNvPr id="13" name="TextBox 1"/>
          <p:cNvSpPr txBox="1"/>
          <p:nvPr/>
        </p:nvSpPr>
        <p:spPr>
          <a:xfrm>
            <a:off x="1270000" y="15875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4" name="TextBox 1"/>
          <p:cNvSpPr txBox="1"/>
          <p:nvPr/>
        </p:nvSpPr>
        <p:spPr>
          <a:xfrm>
            <a:off x="1498600" y="1498600"/>
            <a:ext cx="7010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六本木新城有意将公共艺术品放置于广场、街边，方便行人即便不去美术馆、艺术中心也能够在逛街之余</a:t>
            </a:r>
          </a:p>
        </p:txBody>
      </p:sp>
      <p:sp>
        <p:nvSpPr>
          <p:cNvPr id="15" name="TextBox 1"/>
          <p:cNvSpPr txBox="1"/>
          <p:nvPr/>
        </p:nvSpPr>
        <p:spPr>
          <a:xfrm>
            <a:off x="1016000" y="1943100"/>
            <a:ext cx="7264400" cy="5016500"/>
          </a:xfrm>
          <a:prstGeom prst="rect">
            <a:avLst/>
          </a:prstGeom>
          <a:noFill/>
        </p:spPr>
        <p:txBody>
          <a:bodyPr wrap="none" lIns="0" tIns="0" rIns="0" rtlCol="0">
            <a:spAutoFit/>
          </a:bodyPr>
          <a:lstStyle/>
          <a:p>
            <a:pPr>
              <a:lnSpc>
                <a:spcPts val="1500"/>
              </a:lnSpc>
              <a:tabLst>
                <a:tab pos="254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很自然地与艺术品零距离接触，开发商森大厦集团希望通过这样的形式，让更多的人深入了解公共艺术。</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2540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189</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1346200" y="63500"/>
            <a:ext cx="7429500" cy="1244600"/>
          </a:xfrm>
          <a:prstGeom prst="rect">
            <a:avLst/>
          </a:prstGeom>
          <a:noFill/>
        </p:spPr>
        <p:txBody>
          <a:bodyPr wrap="none" lIns="0" tIns="0" rIns="0" rtlCol="0">
            <a:spAutoFit/>
          </a:bodyPr>
          <a:lstStyle/>
          <a:p>
            <a:pPr>
              <a:lnSpc>
                <a:spcPts val="3600"/>
              </a:lnSpc>
              <a:tabLst>
                <a:tab pos="49530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4953000" algn="l"/>
              </a:tabLst>
            </a:pPr>
            <a:r>
              <a:rPr lang="en-US" altLang="zh-CN" sz="1405" b="1" dirty="0">
                <a:solidFill>
                  <a:srgbClr val="000000"/>
                </a:solidFill>
                <a:latin typeface="微软雅黑" panose="020B0503020204020204" pitchFamily="18" charset="-122"/>
                <a:cs typeface="微软雅黑" panose="020B0503020204020204" pitchFamily="18" charset="-122"/>
              </a:rPr>
              <a:t>对大涌项目借鉴意义：</a:t>
            </a:r>
          </a:p>
        </p:txBody>
      </p:sp>
      <p:sp>
        <p:nvSpPr>
          <p:cNvPr id="8" name="TextBox 1"/>
          <p:cNvSpPr txBox="1"/>
          <p:nvPr/>
        </p:nvSpPr>
        <p:spPr>
          <a:xfrm>
            <a:off x="1346200" y="14859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9" name="TextBox 1"/>
          <p:cNvSpPr txBox="1"/>
          <p:nvPr/>
        </p:nvSpPr>
        <p:spPr>
          <a:xfrm>
            <a:off x="1574800" y="1397000"/>
            <a:ext cx="6705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大涌项目的地块特征与六本木新城有一定的相似性。</a:t>
            </a:r>
            <a:r>
              <a:rPr lang="en-US" altLang="zh-CN" sz="1200" dirty="0">
                <a:solidFill>
                  <a:srgbClr val="000000"/>
                </a:solidFill>
                <a:latin typeface="微软雅黑" panose="020B0503020204020204" pitchFamily="18" charset="-122"/>
                <a:cs typeface="微软雅黑" panose="020B0503020204020204" pitchFamily="18" charset="-122"/>
              </a:rPr>
              <a:t>首先地块一侧临近主干道及地铁站，人流相对集</a:t>
            </a:r>
          </a:p>
        </p:txBody>
      </p:sp>
      <p:sp>
        <p:nvSpPr>
          <p:cNvPr id="10" name="TextBox 1"/>
          <p:cNvSpPr txBox="1"/>
          <p:nvPr/>
        </p:nvSpPr>
        <p:spPr>
          <a:xfrm>
            <a:off x="1346200" y="1727200"/>
            <a:ext cx="7188200" cy="1562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中。面对来自地铁站及六本木大道一侧的人流，六本木新城很好地将人流汇集于位于项目中心的66广场，并</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通过不同的动线组织将人流合理导入项目的各个区域。大涌项目地块南侧临近地铁站点及城市主干道深南大</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道，南侧区域将是人流导入大涌项目的主要区域。</a:t>
            </a:r>
            <a:r>
              <a:rPr lang="en-US" altLang="zh-CN" sz="1200" b="1" dirty="0">
                <a:solidFill>
                  <a:srgbClr val="000000"/>
                </a:solidFill>
                <a:latin typeface="微软雅黑" panose="020B0503020204020204" pitchFamily="18" charset="-122"/>
                <a:cs typeface="微软雅黑" panose="020B0503020204020204" pitchFamily="18" charset="-122"/>
              </a:rPr>
              <a:t>建议在人流集中的南侧，进一步强化公共空间的功能，发</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挥集中人流和分散人流的作用。</a:t>
            </a:r>
            <a:r>
              <a:rPr lang="en-US" altLang="zh-CN" sz="1200" dirty="0">
                <a:solidFill>
                  <a:srgbClr val="000000"/>
                </a:solidFill>
                <a:latin typeface="微软雅黑" panose="020B0503020204020204" pitchFamily="18" charset="-122"/>
                <a:cs typeface="微软雅黑" panose="020B0503020204020204" pitchFamily="18" charset="-122"/>
              </a:rPr>
              <a:t>第二，地块南北两侧呈现地势高差，根据六本木新城在处理地势高差方面的</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经验，</a:t>
            </a:r>
            <a:r>
              <a:rPr lang="en-US" altLang="zh-CN" sz="1200" b="1" dirty="0">
                <a:solidFill>
                  <a:srgbClr val="000000"/>
                </a:solidFill>
                <a:latin typeface="微软雅黑" panose="020B0503020204020204" pitchFamily="18" charset="-122"/>
                <a:cs typeface="微软雅黑" panose="020B0503020204020204" pitchFamily="18" charset="-122"/>
              </a:rPr>
              <a:t>建议大涌项目借助于地下空间、公共广场、连廊以及步行扶梯将各个区域连接成一个整体，形成平面</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与垂直的有机结合。</a:t>
            </a:r>
          </a:p>
        </p:txBody>
      </p:sp>
      <p:sp>
        <p:nvSpPr>
          <p:cNvPr id="11" name="TextBox 1"/>
          <p:cNvSpPr txBox="1"/>
          <p:nvPr/>
        </p:nvSpPr>
        <p:spPr>
          <a:xfrm>
            <a:off x="1346200" y="34544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2" name="TextBox 1"/>
          <p:cNvSpPr txBox="1"/>
          <p:nvPr/>
        </p:nvSpPr>
        <p:spPr>
          <a:xfrm>
            <a:off x="1574800" y="3365500"/>
            <a:ext cx="6858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对于商业的布局，六本木新城并没有选择将商业集中在一个区域，而是分布在不同的区块，</a:t>
            </a:r>
            <a:r>
              <a:rPr lang="en-US" altLang="zh-CN" sz="1200" b="1" dirty="0">
                <a:solidFill>
                  <a:srgbClr val="000000"/>
                </a:solidFill>
                <a:latin typeface="微软雅黑" panose="020B0503020204020204" pitchFamily="18" charset="-122"/>
                <a:cs typeface="微软雅黑" panose="020B0503020204020204" pitchFamily="18" charset="-122"/>
              </a:rPr>
              <a:t>希望通过这</a:t>
            </a:r>
          </a:p>
        </p:txBody>
      </p:sp>
      <p:sp>
        <p:nvSpPr>
          <p:cNvPr id="13" name="TextBox 1"/>
          <p:cNvSpPr txBox="1"/>
          <p:nvPr/>
        </p:nvSpPr>
        <p:spPr>
          <a:xfrm>
            <a:off x="1346200" y="3657600"/>
            <a:ext cx="7162800" cy="7366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样的设计让消费者沿着商业动线慢慢享受逛街购物的乐趣，</a:t>
            </a:r>
            <a:r>
              <a:rPr lang="en-US" altLang="zh-CN" sz="1200" dirty="0">
                <a:solidFill>
                  <a:srgbClr val="000000"/>
                </a:solidFill>
                <a:latin typeface="微软雅黑" panose="020B0503020204020204" pitchFamily="18" charset="-122"/>
                <a:cs typeface="微软雅黑" panose="020B0503020204020204" pitchFamily="18" charset="-122"/>
              </a:rPr>
              <a:t>不知不觉中</a:t>
            </a:r>
            <a:r>
              <a:rPr lang="en-US" altLang="zh-CN" sz="1200" b="1" dirty="0">
                <a:solidFill>
                  <a:srgbClr val="000000"/>
                </a:solidFill>
                <a:latin typeface="微软雅黑" panose="020B0503020204020204" pitchFamily="18" charset="-122"/>
                <a:cs typeface="微软雅黑" panose="020B0503020204020204" pitchFamily="18" charset="-122"/>
              </a:rPr>
              <a:t>逛完整个六本木新城的各个设施。</a:t>
            </a:r>
            <a:r>
              <a:rPr lang="en-US" altLang="zh-CN" sz="1200" dirty="0">
                <a:solidFill>
                  <a:srgbClr val="000000"/>
                </a:solidFill>
                <a:latin typeface="微软雅黑" panose="020B0503020204020204" pitchFamily="18" charset="-122"/>
                <a:cs typeface="微软雅黑" panose="020B0503020204020204" pitchFamily="18" charset="-122"/>
              </a:rPr>
              <a:t>做</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到这一点并不容易，</a:t>
            </a:r>
            <a:r>
              <a:rPr lang="en-US" altLang="zh-CN" sz="1200" b="1" dirty="0">
                <a:solidFill>
                  <a:srgbClr val="000000"/>
                </a:solidFill>
                <a:latin typeface="微软雅黑" panose="020B0503020204020204" pitchFamily="18" charset="-122"/>
                <a:cs typeface="微软雅黑" panose="020B0503020204020204" pitchFamily="18" charset="-122"/>
              </a:rPr>
              <a:t>需要依托于出色的动线规划</a:t>
            </a:r>
            <a:r>
              <a:rPr lang="en-US" altLang="zh-CN" sz="1200" dirty="0">
                <a:solidFill>
                  <a:srgbClr val="000000"/>
                </a:solidFill>
                <a:latin typeface="微软雅黑" panose="020B0503020204020204" pitchFamily="18" charset="-122"/>
                <a:cs typeface="微软雅黑" panose="020B0503020204020204" pitchFamily="18" charset="-122"/>
              </a:rPr>
              <a:t>。此外六本木新城根据人流导向的结果，</a:t>
            </a:r>
            <a:r>
              <a:rPr lang="en-US" altLang="zh-CN" sz="1200" b="1" dirty="0">
                <a:solidFill>
                  <a:srgbClr val="000000"/>
                </a:solidFill>
                <a:latin typeface="微软雅黑" panose="020B0503020204020204" pitchFamily="18" charset="-122"/>
                <a:cs typeface="微软雅黑" panose="020B0503020204020204" pitchFamily="18" charset="-122"/>
              </a:rPr>
              <a:t>将高端品牌安排在</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南侧人流较小的榉树坂大道，有效地利用了这一区块的商业，并在档次和商业氛围上形成差异。</a:t>
            </a:r>
          </a:p>
        </p:txBody>
      </p:sp>
      <p:sp>
        <p:nvSpPr>
          <p:cNvPr id="14" name="TextBox 1"/>
          <p:cNvSpPr txBox="1"/>
          <p:nvPr/>
        </p:nvSpPr>
        <p:spPr>
          <a:xfrm>
            <a:off x="1346200" y="45974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5" name="TextBox 1"/>
          <p:cNvSpPr txBox="1"/>
          <p:nvPr/>
        </p:nvSpPr>
        <p:spPr>
          <a:xfrm>
            <a:off x="1574800" y="4508500"/>
            <a:ext cx="6858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大涌项目商业体量较大，除集中商业外，大部分商业分布于地块的各个组团，</a:t>
            </a:r>
            <a:r>
              <a:rPr lang="en-US" altLang="zh-CN" sz="1200" b="1" dirty="0">
                <a:solidFill>
                  <a:srgbClr val="000000"/>
                </a:solidFill>
                <a:latin typeface="微软雅黑" panose="020B0503020204020204" pitchFamily="18" charset="-122"/>
                <a:cs typeface="微软雅黑" panose="020B0503020204020204" pitchFamily="18" charset="-122"/>
              </a:rPr>
              <a:t>商业的分散往往会造成人</a:t>
            </a:r>
          </a:p>
        </p:txBody>
      </p:sp>
      <p:sp>
        <p:nvSpPr>
          <p:cNvPr id="16" name="TextBox 1"/>
          <p:cNvSpPr txBox="1"/>
          <p:nvPr/>
        </p:nvSpPr>
        <p:spPr>
          <a:xfrm>
            <a:off x="1016000" y="4851400"/>
            <a:ext cx="7480300" cy="2019300"/>
          </a:xfrm>
          <a:prstGeom prst="rect">
            <a:avLst/>
          </a:prstGeom>
          <a:noFill/>
        </p:spPr>
        <p:txBody>
          <a:bodyPr wrap="none" lIns="0" tIns="0" rIns="0" rtlCol="0">
            <a:spAutoFit/>
          </a:bodyPr>
          <a:lstStyle/>
          <a:p>
            <a:pPr>
              <a:lnSpc>
                <a:spcPts val="1500"/>
              </a:lnSpc>
              <a:tabLst>
                <a:tab pos="3302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流分散及形成商业死角，</a:t>
            </a:r>
            <a:r>
              <a:rPr lang="en-US" altLang="zh-CN" sz="1200" dirty="0">
                <a:solidFill>
                  <a:srgbClr val="000000"/>
                </a:solidFill>
                <a:latin typeface="微软雅黑" panose="020B0503020204020204" pitchFamily="18" charset="-122"/>
                <a:cs typeface="微软雅黑" panose="020B0503020204020204" pitchFamily="18" charset="-122"/>
              </a:rPr>
              <a:t>这就需要大涌项目</a:t>
            </a:r>
            <a:r>
              <a:rPr lang="en-US" altLang="zh-CN" sz="1200" b="1" dirty="0">
                <a:solidFill>
                  <a:srgbClr val="000000"/>
                </a:solidFill>
                <a:latin typeface="微软雅黑" panose="020B0503020204020204" pitchFamily="18" charset="-122"/>
                <a:cs typeface="微软雅黑" panose="020B0503020204020204" pitchFamily="18" charset="-122"/>
              </a:rPr>
              <a:t>在人流动线上很好地连接各个商业组团，并根据人流导向对业态</a:t>
            </a:r>
          </a:p>
          <a:p>
            <a:pPr>
              <a:lnSpc>
                <a:spcPts val="2100"/>
              </a:lnSpc>
              <a:tabLst>
                <a:tab pos="3302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及品牌进行一定差异化的布局，形成统一的整体。</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330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190</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44600" y="4064000"/>
            <a:ext cx="3263900" cy="24511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4851400" y="4038600"/>
            <a:ext cx="3695700" cy="2476500"/>
          </a:xfrm>
          <a:prstGeom prst="rect">
            <a:avLst/>
          </a:prstGeom>
          <a:noFill/>
        </p:spPr>
      </p:pic>
      <p:sp>
        <p:nvSpPr>
          <p:cNvPr id="8" name="TextBox 1"/>
          <p:cNvSpPr txBox="1"/>
          <p:nvPr/>
        </p:nvSpPr>
        <p:spPr>
          <a:xfrm>
            <a:off x="1206500" y="63500"/>
            <a:ext cx="7581900" cy="1295400"/>
          </a:xfrm>
          <a:prstGeom prst="rect">
            <a:avLst/>
          </a:prstGeom>
          <a:noFill/>
        </p:spPr>
        <p:txBody>
          <a:bodyPr wrap="none" lIns="0" tIns="0" rIns="0" rtlCol="0">
            <a:spAutoFit/>
          </a:bodyPr>
          <a:lstStyle/>
          <a:p>
            <a:pPr>
              <a:lnSpc>
                <a:spcPts val="3600"/>
              </a:lnSpc>
              <a:tabLst>
                <a:tab pos="35560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日本六本木新城</a:t>
            </a:r>
            <a:r>
              <a:rPr lang="en-US" altLang="zh-CN" sz="2800" b="1" dirty="0">
                <a:solidFill>
                  <a:srgbClr val="000000"/>
                </a:solidFill>
                <a:latin typeface="Times New Roman" panose="02020603050405020304" pitchFamily="18" charset="0"/>
                <a:cs typeface="Times New Roman" panose="02020603050405020304" pitchFamily="18" charset="0"/>
              </a:rPr>
              <a:t>-</a:t>
            </a:r>
            <a:r>
              <a:rPr lang="en-US" altLang="zh-CN" sz="2800" b="1" dirty="0">
                <a:solidFill>
                  <a:srgbClr val="000000"/>
                </a:solidFill>
                <a:latin typeface="微软雅黑" panose="020B0503020204020204" pitchFamily="18" charset="-122"/>
                <a:cs typeface="微软雅黑" panose="020B0503020204020204" pitchFamily="18" charset="-122"/>
              </a:rPr>
              <a:t>借鉴意义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3556000" algn="l"/>
              </a:tabLst>
            </a:pPr>
            <a:r>
              <a:rPr lang="en-US" altLang="zh-CN" sz="1405" b="1" dirty="0">
                <a:solidFill>
                  <a:srgbClr val="000000"/>
                </a:solidFill>
                <a:latin typeface="微软雅黑" panose="020B0503020204020204" pitchFamily="18" charset="-122"/>
                <a:cs typeface="微软雅黑" panose="020B0503020204020204" pitchFamily="18" charset="-122"/>
              </a:rPr>
              <a:t>对大涌项目借鉴意义：</a:t>
            </a:r>
          </a:p>
        </p:txBody>
      </p:sp>
      <p:sp>
        <p:nvSpPr>
          <p:cNvPr id="9" name="TextBox 1"/>
          <p:cNvSpPr txBox="1"/>
          <p:nvPr/>
        </p:nvSpPr>
        <p:spPr>
          <a:xfrm>
            <a:off x="1206500" y="15367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0" name="TextBox 1"/>
          <p:cNvSpPr txBox="1"/>
          <p:nvPr/>
        </p:nvSpPr>
        <p:spPr>
          <a:xfrm>
            <a:off x="1435100" y="1447800"/>
            <a:ext cx="66167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在上世纪80年代末项目开发之初，作为开发商的森大厦集团一直在设想</a:t>
            </a:r>
            <a:r>
              <a:rPr lang="en-US" altLang="zh-CN" sz="1200" b="1" dirty="0">
                <a:solidFill>
                  <a:srgbClr val="000000"/>
                </a:solidFill>
                <a:latin typeface="微软雅黑" panose="020B0503020204020204" pitchFamily="18" charset="-122"/>
                <a:cs typeface="微软雅黑" panose="020B0503020204020204" pitchFamily="18" charset="-122"/>
              </a:rPr>
              <a:t>“21世纪市民需要怎样的商</a:t>
            </a:r>
          </a:p>
        </p:txBody>
      </p:sp>
      <p:sp>
        <p:nvSpPr>
          <p:cNvPr id="11" name="TextBox 1"/>
          <p:cNvSpPr txBox="1"/>
          <p:nvPr/>
        </p:nvSpPr>
        <p:spPr>
          <a:xfrm>
            <a:off x="1206500" y="1765300"/>
            <a:ext cx="7315200" cy="12954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业？”</a:t>
            </a:r>
            <a:r>
              <a:rPr lang="en-US" altLang="zh-CN" sz="1200" dirty="0">
                <a:solidFill>
                  <a:srgbClr val="000000"/>
                </a:solidFill>
                <a:latin typeface="微软雅黑" panose="020B0503020204020204" pitchFamily="18" charset="-122"/>
                <a:cs typeface="微软雅黑" panose="020B0503020204020204" pitchFamily="18" charset="-122"/>
              </a:rPr>
              <a:t>。当时日本正值</a:t>
            </a:r>
            <a:r>
              <a:rPr lang="en-US" altLang="zh-CN" sz="1200" b="1" dirty="0">
                <a:solidFill>
                  <a:srgbClr val="000000"/>
                </a:solidFill>
                <a:latin typeface="微软雅黑" panose="020B0503020204020204" pitchFamily="18" charset="-122"/>
                <a:cs typeface="微软雅黑" panose="020B0503020204020204" pitchFamily="18" charset="-122"/>
              </a:rPr>
              <a:t>“工业制造向知识经济”</a:t>
            </a:r>
            <a:r>
              <a:rPr lang="en-US" altLang="zh-CN" sz="1200" dirty="0">
                <a:solidFill>
                  <a:srgbClr val="000000"/>
                </a:solidFill>
                <a:latin typeface="微软雅黑" panose="020B0503020204020204" pitchFamily="18" charset="-122"/>
                <a:cs typeface="微软雅黑" panose="020B0503020204020204" pitchFamily="18" charset="-122"/>
              </a:rPr>
              <a:t>转型的阶段，最终森大厦确立以</a:t>
            </a:r>
            <a:r>
              <a:rPr lang="en-US" altLang="zh-CN" sz="1200" b="1" dirty="0">
                <a:solidFill>
                  <a:srgbClr val="000000"/>
                </a:solidFill>
                <a:latin typeface="微软雅黑" panose="020B0503020204020204" pitchFamily="18" charset="-122"/>
                <a:cs typeface="微软雅黑" panose="020B0503020204020204" pitchFamily="18" charset="-122"/>
              </a:rPr>
              <a:t>“艺术都心”</a:t>
            </a:r>
            <a:r>
              <a:rPr lang="en-US" altLang="zh-CN" sz="1200" dirty="0">
                <a:solidFill>
                  <a:srgbClr val="000000"/>
                </a:solidFill>
                <a:latin typeface="微软雅黑" panose="020B0503020204020204" pitchFamily="18" charset="-122"/>
                <a:cs typeface="微软雅黑" panose="020B0503020204020204" pitchFamily="18" charset="-122"/>
              </a:rPr>
              <a:t>为开发概念，以</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满足社会日益多样化的需求。为服务这一需求，六本木新城配置了大量与艺术文化相关的公共设施，如美术</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馆、学术中心及散落在项目各处的公共艺术品。</a:t>
            </a:r>
            <a:r>
              <a:rPr lang="en-US" altLang="zh-CN" sz="1200" b="1" dirty="0">
                <a:solidFill>
                  <a:srgbClr val="000000"/>
                </a:solidFill>
                <a:latin typeface="微软雅黑" panose="020B0503020204020204" pitchFamily="18" charset="-122"/>
                <a:cs typeface="微软雅黑" panose="020B0503020204020204" pitchFamily="18" charset="-122"/>
              </a:rPr>
              <a:t>目前深圳的经济结构正处于相类似的阶段，人们已经开始从单</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纯的物质追求逐步转向对精神层面的向往。</a:t>
            </a:r>
            <a:r>
              <a:rPr lang="en-US" altLang="zh-CN" sz="1200" dirty="0">
                <a:solidFill>
                  <a:srgbClr val="000000"/>
                </a:solidFill>
                <a:latin typeface="微软雅黑" panose="020B0503020204020204" pitchFamily="18" charset="-122"/>
                <a:cs typeface="微软雅黑" panose="020B0503020204020204" pitchFamily="18" charset="-122"/>
              </a:rPr>
              <a:t>针对未来人群特征及商业的发展趋势，大涌项目有必要在</a:t>
            </a:r>
            <a:r>
              <a:rPr lang="en-US" altLang="zh-CN" sz="1200" b="1" dirty="0">
                <a:solidFill>
                  <a:srgbClr val="000000"/>
                </a:solidFill>
                <a:latin typeface="微软雅黑" panose="020B0503020204020204" pitchFamily="18" charset="-122"/>
                <a:cs typeface="微软雅黑" panose="020B0503020204020204" pitchFamily="18" charset="-122"/>
              </a:rPr>
              <a:t>传统商业</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的基础上融入如文化、艺术、自然等更多的元素，满足人们多样化的需求。</a:t>
            </a:r>
          </a:p>
        </p:txBody>
      </p:sp>
      <p:sp>
        <p:nvSpPr>
          <p:cNvPr id="12" name="TextBox 1"/>
          <p:cNvSpPr txBox="1"/>
          <p:nvPr/>
        </p:nvSpPr>
        <p:spPr>
          <a:xfrm>
            <a:off x="1206500" y="32258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3" name="TextBox 1"/>
          <p:cNvSpPr txBox="1"/>
          <p:nvPr/>
        </p:nvSpPr>
        <p:spPr>
          <a:xfrm>
            <a:off x="1435100" y="3136900"/>
            <a:ext cx="70104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商业与艺术的自然融合。</a:t>
            </a:r>
            <a:r>
              <a:rPr lang="en-US" altLang="zh-CN" sz="1200" dirty="0">
                <a:solidFill>
                  <a:srgbClr val="000000"/>
                </a:solidFill>
                <a:latin typeface="微软雅黑" panose="020B0503020204020204" pitchFamily="18" charset="-122"/>
                <a:cs typeface="微软雅黑" panose="020B0503020204020204" pitchFamily="18" charset="-122"/>
              </a:rPr>
              <a:t>除了设置美术馆外，六本木新城有意将公共艺术品放置于广场、街边，方便行人</a:t>
            </a:r>
          </a:p>
        </p:txBody>
      </p:sp>
      <p:sp>
        <p:nvSpPr>
          <p:cNvPr id="14" name="TextBox 1"/>
          <p:cNvSpPr txBox="1"/>
          <p:nvPr/>
        </p:nvSpPr>
        <p:spPr>
          <a:xfrm>
            <a:off x="1016000" y="3530600"/>
            <a:ext cx="5511800" cy="3378200"/>
          </a:xfrm>
          <a:prstGeom prst="rect">
            <a:avLst/>
          </a:prstGeom>
          <a:noFill/>
        </p:spPr>
        <p:txBody>
          <a:bodyPr wrap="none" lIns="0" tIns="0" rIns="0" rtlCol="0">
            <a:spAutoFit/>
          </a:bodyPr>
          <a:lstStyle/>
          <a:p>
            <a:pPr>
              <a:lnSpc>
                <a:spcPts val="1500"/>
              </a:lnSpc>
              <a:tabLst>
                <a:tab pos="190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能够在逛街之余很自然地与艺术品零距离接触，让更多的人深入了解公共艺术。</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190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191</a:t>
            </a:r>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463796" y="2298192"/>
            <a:ext cx="4571999" cy="292607"/>
          </a:xfrm>
          <a:custGeom>
            <a:avLst/>
            <a:gdLst>
              <a:gd name="connsiteX0" fmla="*/ 0 w 4571999"/>
              <a:gd name="connsiteY0" fmla="*/ 292607 h 292607"/>
              <a:gd name="connsiteX1" fmla="*/ 4571999 w 4571999"/>
              <a:gd name="connsiteY1" fmla="*/ 292607 h 292607"/>
              <a:gd name="connsiteX2" fmla="*/ 4571999 w 4571999"/>
              <a:gd name="connsiteY2" fmla="*/ 0 h 292607"/>
              <a:gd name="connsiteX3" fmla="*/ 0 w 4571999"/>
              <a:gd name="connsiteY3" fmla="*/ 0 h 292607"/>
              <a:gd name="connsiteX4" fmla="*/ 0 w 4571999"/>
              <a:gd name="connsiteY4" fmla="*/ 292607 h 2926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1999" h="292607">
                <a:moveTo>
                  <a:pt x="0" y="292607"/>
                </a:moveTo>
                <a:lnTo>
                  <a:pt x="4571999" y="292607"/>
                </a:lnTo>
                <a:lnTo>
                  <a:pt x="4571999" y="0"/>
                </a:lnTo>
                <a:lnTo>
                  <a:pt x="0" y="0"/>
                </a:lnTo>
                <a:lnTo>
                  <a:pt x="0" y="292607"/>
                </a:lnTo>
              </a:path>
            </a:pathLst>
          </a:custGeom>
          <a:solidFill>
            <a:srgbClr val="0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17600" y="1181100"/>
            <a:ext cx="3035300" cy="4051300"/>
          </a:xfrm>
          <a:prstGeom prst="rect">
            <a:avLst/>
          </a:prstGeom>
          <a:noFill/>
        </p:spPr>
      </p:pic>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192</a:t>
            </a:r>
          </a:p>
        </p:txBody>
      </p:sp>
      <p:sp>
        <p:nvSpPr>
          <p:cNvPr id="9" name="TextBox 1"/>
          <p:cNvSpPr txBox="1"/>
          <p:nvPr/>
        </p:nvSpPr>
        <p:spPr>
          <a:xfrm>
            <a:off x="4508500" y="1917700"/>
            <a:ext cx="952500" cy="304800"/>
          </a:xfrm>
          <a:prstGeom prst="rect">
            <a:avLst/>
          </a:prstGeom>
          <a:noFill/>
        </p:spPr>
        <p:txBody>
          <a:bodyPr wrap="none" lIns="0" tIns="0" rIns="0" rtlCol="0">
            <a:spAutoFit/>
          </a:bodyPr>
          <a:lstStyle/>
          <a:p>
            <a:pPr>
              <a:lnSpc>
                <a:spcPts val="2400"/>
              </a:lnSpc>
            </a:pPr>
            <a:r>
              <a:rPr lang="en-US" altLang="zh-CN" sz="1895" dirty="0">
                <a:solidFill>
                  <a:srgbClr val="000000"/>
                </a:solidFill>
                <a:latin typeface="微软雅黑" panose="020B0503020204020204" pitchFamily="18" charset="-122"/>
                <a:cs typeface="微软雅黑" panose="020B0503020204020204" pitchFamily="18" charset="-122"/>
              </a:rPr>
              <a:t>案例分析</a:t>
            </a:r>
          </a:p>
        </p:txBody>
      </p:sp>
      <p:sp>
        <p:nvSpPr>
          <p:cNvPr id="10" name="TextBox 1"/>
          <p:cNvSpPr txBox="1"/>
          <p:nvPr/>
        </p:nvSpPr>
        <p:spPr>
          <a:xfrm>
            <a:off x="4546600" y="2806700"/>
            <a:ext cx="10160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微软雅黑" panose="020B0503020204020204" pitchFamily="18" charset="-122"/>
                <a:cs typeface="微软雅黑" panose="020B0503020204020204" pitchFamily="18" charset="-122"/>
              </a:rPr>
              <a:t>IFC，香港</a:t>
            </a: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901700"/>
            <a:ext cx="3987800" cy="25781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905000" y="3530600"/>
            <a:ext cx="254000" cy="2540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2870200" y="3568700"/>
            <a:ext cx="241300" cy="2159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3848100" y="3568700"/>
            <a:ext cx="228600" cy="2159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1104900" y="3987800"/>
            <a:ext cx="3937000" cy="2552700"/>
          </a:xfrm>
          <a:prstGeom prst="rect">
            <a:avLst/>
          </a:prstGeom>
          <a:noFill/>
        </p:spPr>
      </p:pic>
      <p:sp>
        <p:nvSpPr>
          <p:cNvPr id="11" name="TextBox 1"/>
          <p:cNvSpPr txBox="1"/>
          <p:nvPr/>
        </p:nvSpPr>
        <p:spPr>
          <a:xfrm>
            <a:off x="5448300" y="127000"/>
            <a:ext cx="3327400" cy="3060700"/>
          </a:xfrm>
          <a:prstGeom prst="rect">
            <a:avLst/>
          </a:prstGeom>
          <a:noFill/>
        </p:spPr>
        <p:txBody>
          <a:bodyPr wrap="none" lIns="0" tIns="0" rIns="0" rtlCol="0">
            <a:spAutoFit/>
          </a:bodyPr>
          <a:lstStyle/>
          <a:p>
            <a:pPr>
              <a:lnSpc>
                <a:spcPts val="3600"/>
              </a:lnSpc>
              <a:tabLst>
                <a:tab pos="215900" algn="l"/>
                <a:tab pos="20574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香港</a:t>
            </a:r>
            <a:r>
              <a:rPr lang="en-US" altLang="zh-CN" sz="2800" b="1" dirty="0">
                <a:solidFill>
                  <a:srgbClr val="000000"/>
                </a:solidFill>
                <a:latin typeface="Times New Roman" panose="02020603050405020304" pitchFamily="18" charset="0"/>
                <a:cs typeface="Times New Roman" panose="02020603050405020304" pitchFamily="18" charset="0"/>
              </a:rPr>
              <a:t>IFC</a:t>
            </a:r>
          </a:p>
          <a:p>
            <a:pPr>
              <a:lnSpc>
                <a:spcPts val="1000"/>
              </a:lnSpc>
            </a:pPr>
            <a:endParaRPr lang="en-US" altLang="zh-CN" dirty="0"/>
          </a:p>
          <a:p>
            <a:pPr>
              <a:lnSpc>
                <a:spcPts val="1000"/>
              </a:lnSpc>
            </a:pPr>
            <a:endParaRPr lang="en-US" altLang="zh-CN" dirty="0"/>
          </a:p>
          <a:p>
            <a:pPr>
              <a:lnSpc>
                <a:spcPts val="2400"/>
              </a:lnSpc>
              <a:tabLst>
                <a:tab pos="215900" algn="l"/>
                <a:tab pos="20574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项目概况</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215900" algn="l"/>
                <a:tab pos="20574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区位：香港中环</a:t>
            </a:r>
          </a:p>
          <a:p>
            <a:pPr>
              <a:lnSpc>
                <a:spcPts val="2100"/>
              </a:lnSpc>
              <a:tabLst>
                <a:tab pos="215900" algn="l"/>
                <a:tab pos="20574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总建筑面积：43.6万平方米</a:t>
            </a:r>
          </a:p>
          <a:p>
            <a:pPr>
              <a:lnSpc>
                <a:spcPts val="2100"/>
              </a:lnSpc>
              <a:tabLst>
                <a:tab pos="215900" algn="l"/>
                <a:tab pos="20574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商业面积：8万平方米</a:t>
            </a:r>
          </a:p>
          <a:p>
            <a:pPr>
              <a:lnSpc>
                <a:spcPts val="2100"/>
              </a:lnSpc>
              <a:tabLst>
                <a:tab pos="215900" algn="l"/>
                <a:tab pos="20574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商业楼层：1F-4F</a:t>
            </a:r>
          </a:p>
          <a:p>
            <a:pPr>
              <a:lnSpc>
                <a:spcPts val="2100"/>
              </a:lnSpc>
              <a:tabLst>
                <a:tab pos="215900" algn="l"/>
                <a:tab pos="20574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停车位：1,800个</a:t>
            </a:r>
          </a:p>
          <a:p>
            <a:pPr>
              <a:lnSpc>
                <a:spcPts val="2100"/>
              </a:lnSpc>
              <a:tabLst>
                <a:tab pos="215900" algn="l"/>
                <a:tab pos="20574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公共交通：地铁，机场快线，巴士，中环码头</a:t>
            </a:r>
          </a:p>
        </p:txBody>
      </p:sp>
      <p:sp>
        <p:nvSpPr>
          <p:cNvPr id="12" name="TextBox 1"/>
          <p:cNvSpPr txBox="1"/>
          <p:nvPr/>
        </p:nvSpPr>
        <p:spPr>
          <a:xfrm>
            <a:off x="3149600" y="3568700"/>
            <a:ext cx="5588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机场快线</a:t>
            </a:r>
          </a:p>
        </p:txBody>
      </p:sp>
      <p:sp>
        <p:nvSpPr>
          <p:cNvPr id="13" name="TextBox 1"/>
          <p:cNvSpPr txBox="1"/>
          <p:nvPr/>
        </p:nvSpPr>
        <p:spPr>
          <a:xfrm>
            <a:off x="4114800" y="3556000"/>
            <a:ext cx="6985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港铁香港站</a:t>
            </a:r>
          </a:p>
        </p:txBody>
      </p:sp>
      <p:sp>
        <p:nvSpPr>
          <p:cNvPr id="14" name="TextBox 1"/>
          <p:cNvSpPr txBox="1"/>
          <p:nvPr/>
        </p:nvSpPr>
        <p:spPr>
          <a:xfrm>
            <a:off x="2209800" y="3568700"/>
            <a:ext cx="5588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巴士总站</a:t>
            </a:r>
          </a:p>
        </p:txBody>
      </p:sp>
      <p:sp>
        <p:nvSpPr>
          <p:cNvPr id="15" name="TextBox 1"/>
          <p:cNvSpPr txBox="1"/>
          <p:nvPr/>
        </p:nvSpPr>
        <p:spPr>
          <a:xfrm>
            <a:off x="1016000" y="4114800"/>
            <a:ext cx="7480300" cy="2768600"/>
          </a:xfrm>
          <a:prstGeom prst="rect">
            <a:avLst/>
          </a:prstGeom>
          <a:noFill/>
        </p:spPr>
        <p:txBody>
          <a:bodyPr wrap="none" lIns="0" tIns="0" rIns="0" rtlCol="0">
            <a:spAutoFit/>
          </a:bodyPr>
          <a:lstStyle/>
          <a:p>
            <a:pPr>
              <a:lnSpc>
                <a:spcPts val="1500"/>
              </a:lnSpc>
              <a:tabLst>
                <a:tab pos="44323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IFC所处于的中环金融街区域正对维多利亚</a:t>
            </a:r>
          </a:p>
          <a:p>
            <a:pPr>
              <a:lnSpc>
                <a:spcPts val="2100"/>
              </a:lnSpc>
              <a:tabLst>
                <a:tab pos="4432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港，目前是香港的核心商务区。</a:t>
            </a:r>
          </a:p>
          <a:p>
            <a:pPr>
              <a:lnSpc>
                <a:spcPts val="2100"/>
              </a:lnSpc>
              <a:tabLst>
                <a:tab pos="44323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1990年代，香港政府宣布香港机场核心计</a:t>
            </a:r>
          </a:p>
          <a:p>
            <a:pPr>
              <a:lnSpc>
                <a:spcPts val="2100"/>
              </a:lnSpc>
              <a:tabLst>
                <a:tab pos="4432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划，计划包括兴建机场快线连接香港国际机场</a:t>
            </a:r>
          </a:p>
          <a:p>
            <a:pPr>
              <a:lnSpc>
                <a:spcPts val="2100"/>
              </a:lnSpc>
              <a:tabLst>
                <a:tab pos="4432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与中环，并在港岛中环对开的维多利亚港进行</a:t>
            </a:r>
          </a:p>
          <a:p>
            <a:pPr>
              <a:lnSpc>
                <a:spcPts val="2100"/>
              </a:lnSpc>
              <a:tabLst>
                <a:tab pos="4432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填海工程，以兴建地铁香港站。香港站上盖则</a:t>
            </a:r>
          </a:p>
          <a:p>
            <a:pPr>
              <a:lnSpc>
                <a:spcPts val="2100"/>
              </a:lnSpc>
              <a:tabLst>
                <a:tab pos="4432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计划兴建多座商业大厦、酒店及商场，</a:t>
            </a:r>
            <a:r>
              <a:rPr lang="en-US" altLang="zh-CN" sz="1200" b="1" dirty="0">
                <a:solidFill>
                  <a:srgbClr val="000000"/>
                </a:solidFill>
                <a:latin typeface="微软雅黑" panose="020B0503020204020204" pitchFamily="18" charset="-122"/>
                <a:cs typeface="微软雅黑" panose="020B0503020204020204" pitchFamily="18" charset="-122"/>
              </a:rPr>
              <a:t>即现在</a:t>
            </a:r>
          </a:p>
          <a:p>
            <a:pPr>
              <a:lnSpc>
                <a:spcPts val="2100"/>
              </a:lnSpc>
              <a:tabLst>
                <a:tab pos="4432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的国际金融中心IFC。</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4432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193</a:t>
            </a: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791460" y="1351914"/>
            <a:ext cx="1414907" cy="2161921"/>
          </a:xfrm>
          <a:custGeom>
            <a:avLst/>
            <a:gdLst>
              <a:gd name="connsiteX0" fmla="*/ 334010 w 1414907"/>
              <a:gd name="connsiteY0" fmla="*/ 0 h 2161921"/>
              <a:gd name="connsiteX1" fmla="*/ 1414906 w 1414907"/>
              <a:gd name="connsiteY1" fmla="*/ 1081024 h 2161921"/>
              <a:gd name="connsiteX2" fmla="*/ 334010 w 1414907"/>
              <a:gd name="connsiteY2" fmla="*/ 2161920 h 2161921"/>
              <a:gd name="connsiteX3" fmla="*/ 0 w 1414907"/>
              <a:gd name="connsiteY3" fmla="*/ 2108962 h 2161921"/>
              <a:gd name="connsiteX4" fmla="*/ 334010 w 1414907"/>
              <a:gd name="connsiteY4" fmla="*/ 1081024 h 2161921"/>
              <a:gd name="connsiteX5" fmla="*/ 334010 w 1414907"/>
              <a:gd name="connsiteY5" fmla="*/ 0 h 216192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1414907" h="2161921">
                <a:moveTo>
                  <a:pt x="334010" y="0"/>
                </a:moveTo>
                <a:cubicBezTo>
                  <a:pt x="930910" y="0"/>
                  <a:pt x="1414906" y="483997"/>
                  <a:pt x="1414906" y="1081024"/>
                </a:cubicBezTo>
                <a:cubicBezTo>
                  <a:pt x="1414906" y="1677924"/>
                  <a:pt x="930910" y="2161920"/>
                  <a:pt x="334010" y="2161920"/>
                </a:cubicBezTo>
                <a:cubicBezTo>
                  <a:pt x="220598" y="2161920"/>
                  <a:pt x="107822" y="2144013"/>
                  <a:pt x="0" y="2108962"/>
                </a:cubicBezTo>
                <a:lnTo>
                  <a:pt x="334010" y="1081024"/>
                </a:lnTo>
                <a:lnTo>
                  <a:pt x="33401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044321" y="1853692"/>
            <a:ext cx="1081148" cy="1607185"/>
          </a:xfrm>
          <a:custGeom>
            <a:avLst/>
            <a:gdLst>
              <a:gd name="connsiteX0" fmla="*/ 747138 w 1081148"/>
              <a:gd name="connsiteY0" fmla="*/ 1607185 h 1607185"/>
              <a:gd name="connsiteX1" fmla="*/ 53083 w 1081148"/>
              <a:gd name="connsiteY1" fmla="*/ 245236 h 1607185"/>
              <a:gd name="connsiteX2" fmla="*/ 168526 w 1081148"/>
              <a:gd name="connsiteY2" fmla="*/ 0 h 1607185"/>
              <a:gd name="connsiteX3" fmla="*/ 1081148 w 1081148"/>
              <a:gd name="connsiteY3" fmla="*/ 579247 h 1607185"/>
              <a:gd name="connsiteX4" fmla="*/ 747138 w 1081148"/>
              <a:gd name="connsiteY4" fmla="*/ 1607185 h 160718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1148" h="1607185">
                <a:moveTo>
                  <a:pt x="747138" y="1607185"/>
                </a:moveTo>
                <a:cubicBezTo>
                  <a:pt x="179321" y="1422780"/>
                  <a:pt x="-131320" y="812926"/>
                  <a:pt x="53083" y="245236"/>
                </a:cubicBezTo>
                <a:cubicBezTo>
                  <a:pt x="81150" y="158876"/>
                  <a:pt x="119885" y="76580"/>
                  <a:pt x="168526" y="0"/>
                </a:cubicBezTo>
                <a:lnTo>
                  <a:pt x="1081148" y="579247"/>
                </a:lnTo>
                <a:lnTo>
                  <a:pt x="747138" y="1607185"/>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212848" y="1385950"/>
            <a:ext cx="912622" cy="1046988"/>
          </a:xfrm>
          <a:custGeom>
            <a:avLst/>
            <a:gdLst>
              <a:gd name="connsiteX0" fmla="*/ 0 w 912622"/>
              <a:gd name="connsiteY0" fmla="*/ 467741 h 1046988"/>
              <a:gd name="connsiteX1" fmla="*/ 643762 w 912622"/>
              <a:gd name="connsiteY1" fmla="*/ 0 h 1046988"/>
              <a:gd name="connsiteX2" fmla="*/ 912622 w 912622"/>
              <a:gd name="connsiteY2" fmla="*/ 1046988 h 1046988"/>
              <a:gd name="connsiteX3" fmla="*/ 0 w 912622"/>
              <a:gd name="connsiteY3" fmla="*/ 467741 h 1046988"/>
            </a:gdLst>
            <a:ahLst/>
            <a:cxnLst>
              <a:cxn ang="0">
                <a:pos x="connsiteX0" y="connsiteY0"/>
              </a:cxn>
              <a:cxn ang="1">
                <a:pos x="connsiteX1" y="connsiteY1"/>
              </a:cxn>
              <a:cxn ang="2">
                <a:pos x="connsiteX2" y="connsiteY2"/>
              </a:cxn>
              <a:cxn ang="3">
                <a:pos x="connsiteX3" y="connsiteY3"/>
              </a:cxn>
            </a:cxnLst>
            <a:rect l="l" t="t" r="r" b="b"/>
            <a:pathLst>
              <a:path w="912622" h="1046988">
                <a:moveTo>
                  <a:pt x="0" y="467741"/>
                </a:moveTo>
                <a:cubicBezTo>
                  <a:pt x="147192" y="235585"/>
                  <a:pt x="377444" y="68326"/>
                  <a:pt x="643762" y="0"/>
                </a:cubicBezTo>
                <a:lnTo>
                  <a:pt x="912622" y="1046988"/>
                </a:lnTo>
                <a:lnTo>
                  <a:pt x="0" y="467741"/>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856610" y="1351914"/>
            <a:ext cx="268859" cy="1081024"/>
          </a:xfrm>
          <a:custGeom>
            <a:avLst/>
            <a:gdLst>
              <a:gd name="connsiteX0" fmla="*/ 0 w 268859"/>
              <a:gd name="connsiteY0" fmla="*/ 34036 h 1081024"/>
              <a:gd name="connsiteX1" fmla="*/ 268859 w 268859"/>
              <a:gd name="connsiteY1" fmla="*/ 0 h 1081024"/>
              <a:gd name="connsiteX2" fmla="*/ 268859 w 268859"/>
              <a:gd name="connsiteY2" fmla="*/ 1081024 h 1081024"/>
              <a:gd name="connsiteX3" fmla="*/ 0 w 268859"/>
              <a:gd name="connsiteY3" fmla="*/ 34036 h 1081024"/>
            </a:gdLst>
            <a:ahLst/>
            <a:cxnLst>
              <a:cxn ang="0">
                <a:pos x="connsiteX0" y="connsiteY0"/>
              </a:cxn>
              <a:cxn ang="1">
                <a:pos x="connsiteX1" y="connsiteY1"/>
              </a:cxn>
              <a:cxn ang="2">
                <a:pos x="connsiteX2" y="connsiteY2"/>
              </a:cxn>
              <a:cxn ang="3">
                <a:pos x="connsiteX3" y="connsiteY3"/>
              </a:cxn>
            </a:cxnLst>
            <a:rect l="l" t="t" r="r" b="b"/>
            <a:pathLst>
              <a:path w="268859" h="1081024">
                <a:moveTo>
                  <a:pt x="0" y="34036"/>
                </a:moveTo>
                <a:cubicBezTo>
                  <a:pt x="87884" y="11430"/>
                  <a:pt x="178181" y="0"/>
                  <a:pt x="268859" y="0"/>
                </a:cubicBezTo>
                <a:lnTo>
                  <a:pt x="268859" y="1081024"/>
                </a:lnTo>
                <a:lnTo>
                  <a:pt x="0" y="34036"/>
                </a:lnTo>
              </a:path>
            </a:pathLst>
          </a:custGeom>
          <a:solidFill>
            <a:srgbClr val="A23F9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44600" y="3848100"/>
            <a:ext cx="3390900" cy="25400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4914900" y="3848100"/>
            <a:ext cx="3848100" cy="2565400"/>
          </a:xfrm>
          <a:prstGeom prst="rect">
            <a:avLst/>
          </a:prstGeom>
          <a:noFill/>
        </p:spPr>
      </p:pic>
      <p:sp>
        <p:nvSpPr>
          <p:cNvPr id="12"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194</a:t>
            </a:r>
          </a:p>
        </p:txBody>
      </p:sp>
      <p:sp>
        <p:nvSpPr>
          <p:cNvPr id="13" name="TextBox 1"/>
          <p:cNvSpPr txBox="1"/>
          <p:nvPr/>
        </p:nvSpPr>
        <p:spPr>
          <a:xfrm>
            <a:off x="3683000" y="2552700"/>
            <a:ext cx="228600" cy="3429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零售</a:t>
            </a:r>
          </a:p>
          <a:p>
            <a:pPr>
              <a:lnSpc>
                <a:spcPts val="1500"/>
              </a:lnSpc>
            </a:pPr>
            <a:r>
              <a:rPr lang="en-US" altLang="zh-CN" sz="900" dirty="0">
                <a:solidFill>
                  <a:srgbClr val="000000"/>
                </a:solidFill>
                <a:latin typeface="微软雅黑" panose="020B0503020204020204" pitchFamily="18" charset="-122"/>
                <a:cs typeface="微软雅黑" panose="020B0503020204020204" pitchFamily="18" charset="-122"/>
              </a:rPr>
              <a:t>55%</a:t>
            </a:r>
          </a:p>
        </p:txBody>
      </p:sp>
      <p:sp>
        <p:nvSpPr>
          <p:cNvPr id="14" name="TextBox 1"/>
          <p:cNvSpPr txBox="1"/>
          <p:nvPr/>
        </p:nvSpPr>
        <p:spPr>
          <a:xfrm>
            <a:off x="2235200" y="2590800"/>
            <a:ext cx="228600" cy="3429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餐饮</a:t>
            </a:r>
          </a:p>
          <a:p>
            <a:pPr>
              <a:lnSpc>
                <a:spcPts val="1500"/>
              </a:lnSpc>
            </a:pPr>
            <a:r>
              <a:rPr lang="en-US" altLang="zh-CN" sz="900" dirty="0">
                <a:solidFill>
                  <a:srgbClr val="000000"/>
                </a:solidFill>
                <a:latin typeface="微软雅黑" panose="020B0503020204020204" pitchFamily="18" charset="-122"/>
                <a:cs typeface="微软雅黑" panose="020B0503020204020204" pitchFamily="18" charset="-122"/>
              </a:rPr>
              <a:t>29%</a:t>
            </a:r>
          </a:p>
        </p:txBody>
      </p:sp>
      <p:sp>
        <p:nvSpPr>
          <p:cNvPr id="15" name="TextBox 1"/>
          <p:cNvSpPr txBox="1"/>
          <p:nvPr/>
        </p:nvSpPr>
        <p:spPr>
          <a:xfrm>
            <a:off x="2108200" y="1397000"/>
            <a:ext cx="457200" cy="342900"/>
          </a:xfrm>
          <a:prstGeom prst="rect">
            <a:avLst/>
          </a:prstGeom>
          <a:noFill/>
        </p:spPr>
        <p:txBody>
          <a:bodyPr wrap="none" lIns="0" tIns="0" rIns="0" rtlCol="0">
            <a:spAutoFit/>
          </a:bodyPr>
          <a:lstStyle/>
          <a:p>
            <a:pPr>
              <a:lnSpc>
                <a:spcPts val="1100"/>
              </a:lnSpc>
              <a:tabLst>
                <a:tab pos="101600" algn="l"/>
              </a:tabLst>
            </a:pPr>
            <a:r>
              <a:rPr lang="en-US" altLang="zh-CN" sz="900" dirty="0">
                <a:solidFill>
                  <a:srgbClr val="000000"/>
                </a:solidFill>
                <a:latin typeface="微软雅黑" panose="020B0503020204020204" pitchFamily="18" charset="-122"/>
                <a:cs typeface="微软雅黑" panose="020B0503020204020204" pitchFamily="18" charset="-122"/>
              </a:rPr>
              <a:t>休闲娱乐</a:t>
            </a:r>
          </a:p>
          <a:p>
            <a:pPr>
              <a:lnSpc>
                <a:spcPts val="1500"/>
              </a:lnSpc>
              <a:tabLst>
                <a:tab pos="1016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12%</a:t>
            </a:r>
          </a:p>
        </p:txBody>
      </p:sp>
      <p:sp>
        <p:nvSpPr>
          <p:cNvPr id="16" name="TextBox 1"/>
          <p:cNvSpPr txBox="1"/>
          <p:nvPr/>
        </p:nvSpPr>
        <p:spPr>
          <a:xfrm>
            <a:off x="2959100" y="1409700"/>
            <a:ext cx="342900" cy="342900"/>
          </a:xfrm>
          <a:prstGeom prst="rect">
            <a:avLst/>
          </a:prstGeom>
          <a:noFill/>
        </p:spPr>
        <p:txBody>
          <a:bodyPr wrap="none" lIns="0" tIns="0" rIns="0" rtlCol="0">
            <a:spAutoFit/>
          </a:bodyPr>
          <a:lstStyle/>
          <a:p>
            <a:pPr>
              <a:lnSpc>
                <a:spcPts val="1100"/>
              </a:lnSpc>
              <a:tabLst>
                <a:tab pos="88900" algn="l"/>
              </a:tabLst>
            </a:pPr>
            <a:r>
              <a:rPr lang="en-US" altLang="zh-CN" sz="900" dirty="0">
                <a:solidFill>
                  <a:srgbClr val="000000"/>
                </a:solidFill>
                <a:latin typeface="微软雅黑" panose="020B0503020204020204" pitchFamily="18" charset="-122"/>
                <a:cs typeface="微软雅黑" panose="020B0503020204020204" pitchFamily="18" charset="-122"/>
              </a:rPr>
              <a:t>人护理</a:t>
            </a:r>
          </a:p>
          <a:p>
            <a:pPr>
              <a:lnSpc>
                <a:spcPts val="1500"/>
              </a:lnSpc>
              <a:tabLst>
                <a:tab pos="88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4%</a:t>
            </a:r>
          </a:p>
        </p:txBody>
      </p:sp>
      <p:sp>
        <p:nvSpPr>
          <p:cNvPr id="17" name="TextBox 1"/>
          <p:cNvSpPr txBox="1"/>
          <p:nvPr/>
        </p:nvSpPr>
        <p:spPr>
          <a:xfrm>
            <a:off x="1422400" y="63500"/>
            <a:ext cx="7353300" cy="1333500"/>
          </a:xfrm>
          <a:prstGeom prst="rect">
            <a:avLst/>
          </a:prstGeom>
          <a:noFill/>
        </p:spPr>
        <p:txBody>
          <a:bodyPr wrap="none" lIns="0" tIns="0" rIns="0" rtlCol="0">
            <a:spAutoFit/>
          </a:bodyPr>
          <a:lstStyle/>
          <a:p>
            <a:pPr>
              <a:lnSpc>
                <a:spcPts val="3600"/>
              </a:lnSpc>
              <a:tabLst>
                <a:tab pos="1397000" algn="l"/>
                <a:tab pos="60833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香港</a:t>
            </a:r>
            <a:r>
              <a:rPr lang="en-US" altLang="zh-CN" sz="2800" b="1" dirty="0">
                <a:solidFill>
                  <a:srgbClr val="000000"/>
                </a:solidFill>
                <a:latin typeface="Times New Roman" panose="02020603050405020304" pitchFamily="18" charset="0"/>
                <a:cs typeface="Times New Roman" panose="02020603050405020304" pitchFamily="18" charset="0"/>
              </a:rPr>
              <a:t>IFC</a:t>
            </a:r>
          </a:p>
          <a:p>
            <a:pPr>
              <a:lnSpc>
                <a:spcPts val="1000"/>
              </a:lnSpc>
            </a:pPr>
            <a:endParaRPr lang="en-US" altLang="zh-CN" dirty="0"/>
          </a:p>
          <a:p>
            <a:pPr>
              <a:lnSpc>
                <a:spcPts val="1000"/>
              </a:lnSpc>
            </a:pPr>
            <a:endParaRPr lang="en-US" altLang="zh-CN" dirty="0"/>
          </a:p>
          <a:p>
            <a:pPr>
              <a:lnSpc>
                <a:spcPts val="2400"/>
              </a:lnSpc>
              <a:tabLst>
                <a:tab pos="1397000" algn="l"/>
                <a:tab pos="6083300" algn="l"/>
              </a:tabLst>
            </a:pPr>
            <a:r>
              <a:rPr lang="en-US" altLang="zh-CN" sz="1595" dirty="0">
                <a:solidFill>
                  <a:srgbClr val="000000"/>
                </a:solidFill>
                <a:latin typeface="微软雅黑" panose="020B0503020204020204" pitchFamily="18" charset="-122"/>
                <a:cs typeface="微软雅黑" panose="020B0503020204020204" pitchFamily="18" charset="-122"/>
              </a:rPr>
              <a:t>业态配比</a:t>
            </a:r>
          </a:p>
          <a:p>
            <a:pPr>
              <a:lnSpc>
                <a:spcPts val="1000"/>
              </a:lnSpc>
            </a:pPr>
            <a:endParaRPr lang="en-US" altLang="zh-CN" dirty="0"/>
          </a:p>
          <a:p>
            <a:pPr>
              <a:lnSpc>
                <a:spcPts val="1300"/>
              </a:lnSpc>
              <a:tabLst>
                <a:tab pos="1397000" algn="l"/>
                <a:tab pos="6083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生活服务/个</a:t>
            </a:r>
          </a:p>
        </p:txBody>
      </p:sp>
      <p:sp>
        <p:nvSpPr>
          <p:cNvPr id="18" name="TextBox 1"/>
          <p:cNvSpPr txBox="1"/>
          <p:nvPr/>
        </p:nvSpPr>
        <p:spPr>
          <a:xfrm>
            <a:off x="4876800" y="2057400"/>
            <a:ext cx="34290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香港IFC业态以零售为主，占总体量的55%，其次为</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餐饮，占总体量的29%。休闲娱乐占12%，主要为</a:t>
            </a:r>
          </a:p>
        </p:txBody>
      </p:sp>
      <p:sp>
        <p:nvSpPr>
          <p:cNvPr id="19" name="TextBox 1"/>
          <p:cNvSpPr txBox="1"/>
          <p:nvPr/>
        </p:nvSpPr>
        <p:spPr>
          <a:xfrm>
            <a:off x="4876800" y="2603500"/>
            <a:ext cx="1219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电影院及瑜伽馆。</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27532" y="2811779"/>
            <a:ext cx="2087879" cy="1199388"/>
          </a:xfrm>
          <a:custGeom>
            <a:avLst/>
            <a:gdLst>
              <a:gd name="connsiteX0" fmla="*/ 0 w 2087879"/>
              <a:gd name="connsiteY0" fmla="*/ 1199388 h 1199388"/>
              <a:gd name="connsiteX1" fmla="*/ 2087879 w 2087879"/>
              <a:gd name="connsiteY1" fmla="*/ 1199388 h 1199388"/>
              <a:gd name="connsiteX2" fmla="*/ 2087879 w 2087879"/>
              <a:gd name="connsiteY2" fmla="*/ 0 h 1199388"/>
              <a:gd name="connsiteX3" fmla="*/ 0 w 2087879"/>
              <a:gd name="connsiteY3" fmla="*/ 0 h 1199388"/>
              <a:gd name="connsiteX4" fmla="*/ 0 w 2087879"/>
              <a:gd name="connsiteY4" fmla="*/ 1199388 h 11993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879" h="1199388">
                <a:moveTo>
                  <a:pt x="0" y="1199388"/>
                </a:moveTo>
                <a:lnTo>
                  <a:pt x="2087879" y="1199388"/>
                </a:lnTo>
                <a:lnTo>
                  <a:pt x="2087879" y="0"/>
                </a:lnTo>
                <a:lnTo>
                  <a:pt x="0" y="0"/>
                </a:lnTo>
                <a:lnTo>
                  <a:pt x="0" y="11993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21182" y="2805429"/>
            <a:ext cx="2100579" cy="1212088"/>
          </a:xfrm>
          <a:custGeom>
            <a:avLst/>
            <a:gdLst>
              <a:gd name="connsiteX0" fmla="*/ 6350 w 2100579"/>
              <a:gd name="connsiteY0" fmla="*/ 1205738 h 1212088"/>
              <a:gd name="connsiteX1" fmla="*/ 2094229 w 2100579"/>
              <a:gd name="connsiteY1" fmla="*/ 1205738 h 1212088"/>
              <a:gd name="connsiteX2" fmla="*/ 2094229 w 2100579"/>
              <a:gd name="connsiteY2" fmla="*/ 6350 h 1212088"/>
              <a:gd name="connsiteX3" fmla="*/ 6350 w 2100579"/>
              <a:gd name="connsiteY3" fmla="*/ 6350 h 1212088"/>
              <a:gd name="connsiteX4" fmla="*/ 6350 w 2100579"/>
              <a:gd name="connsiteY4" fmla="*/ 1205738 h 12120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00579" h="1212088">
                <a:moveTo>
                  <a:pt x="6350" y="1205738"/>
                </a:moveTo>
                <a:lnTo>
                  <a:pt x="2094229" y="1205738"/>
                </a:lnTo>
                <a:lnTo>
                  <a:pt x="2094229" y="6350"/>
                </a:lnTo>
                <a:lnTo>
                  <a:pt x="6350" y="6350"/>
                </a:lnTo>
                <a:lnTo>
                  <a:pt x="6350" y="1205738"/>
                </a:lnTo>
              </a:path>
            </a:pathLst>
          </a:custGeom>
          <a:solidFill>
            <a:srgbClr val="000000">
              <a:alpha val="0"/>
            </a:srgbClr>
          </a:solidFill>
          <a:ln w="12700">
            <a:solidFill>
              <a:srgbClr val="007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627120" y="3724655"/>
            <a:ext cx="812291" cy="595883"/>
          </a:xfrm>
          <a:custGeom>
            <a:avLst/>
            <a:gdLst>
              <a:gd name="connsiteX0" fmla="*/ 9905 w 812291"/>
              <a:gd name="connsiteY0" fmla="*/ 297941 h 595883"/>
              <a:gd name="connsiteX1" fmla="*/ 406145 w 812291"/>
              <a:gd name="connsiteY1" fmla="*/ 9905 h 595883"/>
              <a:gd name="connsiteX2" fmla="*/ 802385 w 812291"/>
              <a:gd name="connsiteY2" fmla="*/ 297941 h 595883"/>
              <a:gd name="connsiteX3" fmla="*/ 406145 w 812291"/>
              <a:gd name="connsiteY3" fmla="*/ 585978 h 595883"/>
              <a:gd name="connsiteX4" fmla="*/ 9905 w 812291"/>
              <a:gd name="connsiteY4" fmla="*/ 297941 h 59588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2291" h="595883">
                <a:moveTo>
                  <a:pt x="9905" y="297941"/>
                </a:moveTo>
                <a:cubicBezTo>
                  <a:pt x="9905" y="138810"/>
                  <a:pt x="187325" y="9905"/>
                  <a:pt x="406145" y="9905"/>
                </a:cubicBezTo>
                <a:cubicBezTo>
                  <a:pt x="624966" y="9905"/>
                  <a:pt x="802385" y="138810"/>
                  <a:pt x="802385" y="297941"/>
                </a:cubicBezTo>
                <a:cubicBezTo>
                  <a:pt x="802385" y="457072"/>
                  <a:pt x="624966" y="585978"/>
                  <a:pt x="406145" y="585978"/>
                </a:cubicBezTo>
                <a:cubicBezTo>
                  <a:pt x="187325" y="585978"/>
                  <a:pt x="9905" y="457072"/>
                  <a:pt x="9905" y="297941"/>
                </a:cubicBezTo>
              </a:path>
            </a:pathLst>
          </a:custGeom>
          <a:solidFill>
            <a:srgbClr val="000000">
              <a:alpha val="0"/>
            </a:srgbClr>
          </a:solidFill>
          <a:ln w="25400">
            <a:solidFill>
              <a:srgbClr val="0070C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706111" y="3895344"/>
            <a:ext cx="812292" cy="595883"/>
          </a:xfrm>
          <a:custGeom>
            <a:avLst/>
            <a:gdLst>
              <a:gd name="connsiteX0" fmla="*/ 9905 w 812292"/>
              <a:gd name="connsiteY0" fmla="*/ 297941 h 595883"/>
              <a:gd name="connsiteX1" fmla="*/ 406146 w 812292"/>
              <a:gd name="connsiteY1" fmla="*/ 9905 h 595883"/>
              <a:gd name="connsiteX2" fmla="*/ 802385 w 812292"/>
              <a:gd name="connsiteY2" fmla="*/ 297941 h 595883"/>
              <a:gd name="connsiteX3" fmla="*/ 406146 w 812292"/>
              <a:gd name="connsiteY3" fmla="*/ 585977 h 595883"/>
              <a:gd name="connsiteX4" fmla="*/ 9905 w 812292"/>
              <a:gd name="connsiteY4" fmla="*/ 297941 h 59588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2292" h="595883">
                <a:moveTo>
                  <a:pt x="9905" y="297941"/>
                </a:moveTo>
                <a:cubicBezTo>
                  <a:pt x="9905" y="138810"/>
                  <a:pt x="187325" y="9905"/>
                  <a:pt x="406146" y="9905"/>
                </a:cubicBezTo>
                <a:cubicBezTo>
                  <a:pt x="624966" y="9905"/>
                  <a:pt x="802385" y="138810"/>
                  <a:pt x="802385" y="297941"/>
                </a:cubicBezTo>
                <a:cubicBezTo>
                  <a:pt x="802385" y="457072"/>
                  <a:pt x="624966" y="585977"/>
                  <a:pt x="406146" y="585977"/>
                </a:cubicBezTo>
                <a:cubicBezTo>
                  <a:pt x="187325" y="585977"/>
                  <a:pt x="9905" y="457072"/>
                  <a:pt x="9905" y="297941"/>
                </a:cubicBezTo>
              </a:path>
            </a:pathLst>
          </a:custGeom>
          <a:solidFill>
            <a:srgbClr val="000000">
              <a:alpha val="0"/>
            </a:srgbClr>
          </a:solidFill>
          <a:ln w="25400">
            <a:solidFill>
              <a:srgbClr val="0070C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931408" y="3869435"/>
            <a:ext cx="810767" cy="595884"/>
          </a:xfrm>
          <a:custGeom>
            <a:avLst/>
            <a:gdLst>
              <a:gd name="connsiteX0" fmla="*/ 9905 w 810767"/>
              <a:gd name="connsiteY0" fmla="*/ 297942 h 595884"/>
              <a:gd name="connsiteX1" fmla="*/ 405383 w 810767"/>
              <a:gd name="connsiteY1" fmla="*/ 9905 h 595884"/>
              <a:gd name="connsiteX2" fmla="*/ 800861 w 810767"/>
              <a:gd name="connsiteY2" fmla="*/ 297942 h 595884"/>
              <a:gd name="connsiteX3" fmla="*/ 405383 w 810767"/>
              <a:gd name="connsiteY3" fmla="*/ 585978 h 595884"/>
              <a:gd name="connsiteX4" fmla="*/ 9905 w 810767"/>
              <a:gd name="connsiteY4" fmla="*/ 297942 h 5958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0767" h="595884">
                <a:moveTo>
                  <a:pt x="9905" y="297942"/>
                </a:moveTo>
                <a:cubicBezTo>
                  <a:pt x="9905" y="138810"/>
                  <a:pt x="186944" y="9905"/>
                  <a:pt x="405383" y="9905"/>
                </a:cubicBezTo>
                <a:cubicBezTo>
                  <a:pt x="623823" y="9905"/>
                  <a:pt x="800861" y="138810"/>
                  <a:pt x="800861" y="297942"/>
                </a:cubicBezTo>
                <a:cubicBezTo>
                  <a:pt x="800861" y="457073"/>
                  <a:pt x="623823" y="585978"/>
                  <a:pt x="405383" y="585978"/>
                </a:cubicBezTo>
                <a:cubicBezTo>
                  <a:pt x="186944" y="585978"/>
                  <a:pt x="9905" y="457073"/>
                  <a:pt x="9905" y="297942"/>
                </a:cubicBezTo>
              </a:path>
            </a:pathLst>
          </a:custGeom>
          <a:solidFill>
            <a:srgbClr val="000000">
              <a:alpha val="0"/>
            </a:srgbClr>
          </a:solidFill>
          <a:ln w="25400">
            <a:solidFill>
              <a:srgbClr val="0070C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226807" y="3581400"/>
            <a:ext cx="812292" cy="595883"/>
          </a:xfrm>
          <a:custGeom>
            <a:avLst/>
            <a:gdLst>
              <a:gd name="connsiteX0" fmla="*/ 9906 w 812292"/>
              <a:gd name="connsiteY0" fmla="*/ 297941 h 595883"/>
              <a:gd name="connsiteX1" fmla="*/ 406146 w 812292"/>
              <a:gd name="connsiteY1" fmla="*/ 9905 h 595883"/>
              <a:gd name="connsiteX2" fmla="*/ 802385 w 812292"/>
              <a:gd name="connsiteY2" fmla="*/ 297941 h 595883"/>
              <a:gd name="connsiteX3" fmla="*/ 406146 w 812292"/>
              <a:gd name="connsiteY3" fmla="*/ 585978 h 595883"/>
              <a:gd name="connsiteX4" fmla="*/ 9906 w 812292"/>
              <a:gd name="connsiteY4" fmla="*/ 297941 h 59588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2292" h="595883">
                <a:moveTo>
                  <a:pt x="9906" y="297941"/>
                </a:moveTo>
                <a:cubicBezTo>
                  <a:pt x="9906" y="138810"/>
                  <a:pt x="187325" y="9905"/>
                  <a:pt x="406146" y="9905"/>
                </a:cubicBezTo>
                <a:cubicBezTo>
                  <a:pt x="624967" y="9905"/>
                  <a:pt x="802385" y="138810"/>
                  <a:pt x="802385" y="297941"/>
                </a:cubicBezTo>
                <a:cubicBezTo>
                  <a:pt x="802385" y="457072"/>
                  <a:pt x="624967" y="585978"/>
                  <a:pt x="406146" y="585978"/>
                </a:cubicBezTo>
                <a:cubicBezTo>
                  <a:pt x="187325" y="585978"/>
                  <a:pt x="9906" y="457072"/>
                  <a:pt x="9906" y="297941"/>
                </a:cubicBezTo>
              </a:path>
            </a:pathLst>
          </a:custGeom>
          <a:solidFill>
            <a:srgbClr val="000000">
              <a:alpha val="0"/>
            </a:srgbClr>
          </a:solidFill>
          <a:ln w="25400">
            <a:solidFill>
              <a:srgbClr val="0070C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282184" y="2644139"/>
            <a:ext cx="812291" cy="669036"/>
          </a:xfrm>
          <a:custGeom>
            <a:avLst/>
            <a:gdLst>
              <a:gd name="connsiteX0" fmla="*/ 9905 w 812291"/>
              <a:gd name="connsiteY0" fmla="*/ 334517 h 669036"/>
              <a:gd name="connsiteX1" fmla="*/ 406145 w 812291"/>
              <a:gd name="connsiteY1" fmla="*/ 9905 h 669036"/>
              <a:gd name="connsiteX2" fmla="*/ 802385 w 812291"/>
              <a:gd name="connsiteY2" fmla="*/ 334517 h 669036"/>
              <a:gd name="connsiteX3" fmla="*/ 406145 w 812291"/>
              <a:gd name="connsiteY3" fmla="*/ 659130 h 669036"/>
              <a:gd name="connsiteX4" fmla="*/ 9905 w 812291"/>
              <a:gd name="connsiteY4" fmla="*/ 334517 h 669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2291" h="669036">
                <a:moveTo>
                  <a:pt x="9905" y="334517"/>
                </a:moveTo>
                <a:cubicBezTo>
                  <a:pt x="9905" y="155194"/>
                  <a:pt x="187325" y="9905"/>
                  <a:pt x="406145" y="9905"/>
                </a:cubicBezTo>
                <a:cubicBezTo>
                  <a:pt x="624966" y="9905"/>
                  <a:pt x="802385" y="155194"/>
                  <a:pt x="802385" y="334517"/>
                </a:cubicBezTo>
                <a:cubicBezTo>
                  <a:pt x="802385" y="513842"/>
                  <a:pt x="624966" y="659130"/>
                  <a:pt x="406145" y="659130"/>
                </a:cubicBezTo>
                <a:cubicBezTo>
                  <a:pt x="187325" y="659130"/>
                  <a:pt x="9905" y="513842"/>
                  <a:pt x="9905" y="334517"/>
                </a:cubicBezTo>
              </a:path>
            </a:pathLst>
          </a:custGeom>
          <a:solidFill>
            <a:srgbClr val="000000">
              <a:alpha val="0"/>
            </a:srgbClr>
          </a:solidFill>
          <a:ln w="25400">
            <a:solidFill>
              <a:srgbClr val="0070C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909061" y="2971545"/>
            <a:ext cx="2388997" cy="446151"/>
          </a:xfrm>
          <a:custGeom>
            <a:avLst/>
            <a:gdLst>
              <a:gd name="connsiteX0" fmla="*/ 6350 w 2388997"/>
              <a:gd name="connsiteY0" fmla="*/ 439800 h 446151"/>
              <a:gd name="connsiteX1" fmla="*/ 2382647 w 2388997"/>
              <a:gd name="connsiteY1" fmla="*/ 6350 h 446151"/>
            </a:gdLst>
            <a:ahLst/>
            <a:cxnLst>
              <a:cxn ang="0">
                <a:pos x="connsiteX0" y="connsiteY0"/>
              </a:cxn>
              <a:cxn ang="1">
                <a:pos x="connsiteX1" y="connsiteY1"/>
              </a:cxn>
            </a:cxnLst>
            <a:rect l="l" t="t" r="r" b="b"/>
            <a:pathLst>
              <a:path w="2388997" h="446151">
                <a:moveTo>
                  <a:pt x="6350" y="439800"/>
                </a:moveTo>
                <a:lnTo>
                  <a:pt x="2382647" y="6350"/>
                </a:lnTo>
              </a:path>
            </a:pathLst>
          </a:custGeom>
          <a:ln w="127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2909061" y="3404361"/>
            <a:ext cx="848741" cy="419734"/>
          </a:xfrm>
          <a:custGeom>
            <a:avLst/>
            <a:gdLst>
              <a:gd name="connsiteX0" fmla="*/ 6350 w 848741"/>
              <a:gd name="connsiteY0" fmla="*/ 6350 h 419734"/>
              <a:gd name="connsiteX1" fmla="*/ 842391 w 848741"/>
              <a:gd name="connsiteY1" fmla="*/ 413384 h 419734"/>
            </a:gdLst>
            <a:ahLst/>
            <a:cxnLst>
              <a:cxn ang="0">
                <a:pos x="connsiteX0" y="connsiteY0"/>
              </a:cxn>
              <a:cxn ang="1">
                <a:pos x="connsiteX1" y="connsiteY1"/>
              </a:cxn>
            </a:cxnLst>
            <a:rect l="l" t="t" r="r" b="b"/>
            <a:pathLst>
              <a:path w="848741" h="419734">
                <a:moveTo>
                  <a:pt x="6350" y="6350"/>
                </a:moveTo>
                <a:lnTo>
                  <a:pt x="842391" y="413384"/>
                </a:lnTo>
              </a:path>
            </a:pathLst>
          </a:custGeom>
          <a:ln w="127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2909061" y="3404361"/>
            <a:ext cx="1928876" cy="590550"/>
          </a:xfrm>
          <a:custGeom>
            <a:avLst/>
            <a:gdLst>
              <a:gd name="connsiteX0" fmla="*/ 6350 w 1928876"/>
              <a:gd name="connsiteY0" fmla="*/ 6350 h 590550"/>
              <a:gd name="connsiteX1" fmla="*/ 1922526 w 1928876"/>
              <a:gd name="connsiteY1" fmla="*/ 584200 h 590550"/>
            </a:gdLst>
            <a:ahLst/>
            <a:cxnLst>
              <a:cxn ang="0">
                <a:pos x="connsiteX0" y="connsiteY0"/>
              </a:cxn>
              <a:cxn ang="1">
                <a:pos x="connsiteX1" y="connsiteY1"/>
              </a:cxn>
            </a:cxnLst>
            <a:rect l="l" t="t" r="r" b="b"/>
            <a:pathLst>
              <a:path w="1928876" h="590550">
                <a:moveTo>
                  <a:pt x="6350" y="6350"/>
                </a:moveTo>
                <a:lnTo>
                  <a:pt x="1922526" y="584200"/>
                </a:lnTo>
              </a:path>
            </a:pathLst>
          </a:custGeom>
          <a:ln w="127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2909061" y="3404361"/>
            <a:ext cx="3153029" cy="563752"/>
          </a:xfrm>
          <a:custGeom>
            <a:avLst/>
            <a:gdLst>
              <a:gd name="connsiteX0" fmla="*/ 6350 w 3153029"/>
              <a:gd name="connsiteY0" fmla="*/ 6350 h 563752"/>
              <a:gd name="connsiteX1" fmla="*/ 3146678 w 3153029"/>
              <a:gd name="connsiteY1" fmla="*/ 557403 h 563752"/>
            </a:gdLst>
            <a:ahLst/>
            <a:cxnLst>
              <a:cxn ang="0">
                <a:pos x="connsiteX0" y="connsiteY0"/>
              </a:cxn>
              <a:cxn ang="1">
                <a:pos x="connsiteX1" y="connsiteY1"/>
              </a:cxn>
            </a:cxnLst>
            <a:rect l="l" t="t" r="r" b="b"/>
            <a:pathLst>
              <a:path w="3153029" h="563752">
                <a:moveTo>
                  <a:pt x="6350" y="6350"/>
                </a:moveTo>
                <a:lnTo>
                  <a:pt x="3146678" y="557403"/>
                </a:lnTo>
              </a:path>
            </a:pathLst>
          </a:custGeom>
          <a:ln w="127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2909061" y="3404361"/>
            <a:ext cx="4449190" cy="275716"/>
          </a:xfrm>
          <a:custGeom>
            <a:avLst/>
            <a:gdLst>
              <a:gd name="connsiteX0" fmla="*/ 6350 w 4449190"/>
              <a:gd name="connsiteY0" fmla="*/ 6350 h 275716"/>
              <a:gd name="connsiteX1" fmla="*/ 4442841 w 4449190"/>
              <a:gd name="connsiteY1" fmla="*/ 269366 h 275716"/>
            </a:gdLst>
            <a:ahLst/>
            <a:cxnLst>
              <a:cxn ang="0">
                <a:pos x="connsiteX0" y="connsiteY0"/>
              </a:cxn>
              <a:cxn ang="1">
                <a:pos x="connsiteX1" y="connsiteY1"/>
              </a:cxn>
            </a:cxnLst>
            <a:rect l="l" t="t" r="r" b="b"/>
            <a:pathLst>
              <a:path w="4449190" h="275716">
                <a:moveTo>
                  <a:pt x="6350" y="6350"/>
                </a:moveTo>
                <a:lnTo>
                  <a:pt x="4442841" y="269366"/>
                </a:lnTo>
              </a:path>
            </a:pathLst>
          </a:custGeom>
          <a:ln w="127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3767328" y="2295144"/>
            <a:ext cx="242316" cy="170687"/>
          </a:xfrm>
          <a:custGeom>
            <a:avLst/>
            <a:gdLst>
              <a:gd name="connsiteX0" fmla="*/ 67055 w 242316"/>
              <a:gd name="connsiteY0" fmla="*/ 157733 h 170687"/>
              <a:gd name="connsiteX1" fmla="*/ 67055 w 242316"/>
              <a:gd name="connsiteY1" fmla="*/ 85344 h 170687"/>
              <a:gd name="connsiteX2" fmla="*/ 12953 w 242316"/>
              <a:gd name="connsiteY2" fmla="*/ 85344 h 170687"/>
              <a:gd name="connsiteX3" fmla="*/ 121157 w 242316"/>
              <a:gd name="connsiteY3" fmla="*/ 12954 h 170687"/>
              <a:gd name="connsiteX4" fmla="*/ 229361 w 242316"/>
              <a:gd name="connsiteY4" fmla="*/ 85344 h 170687"/>
              <a:gd name="connsiteX5" fmla="*/ 175259 w 242316"/>
              <a:gd name="connsiteY5" fmla="*/ 85344 h 170687"/>
              <a:gd name="connsiteX6" fmla="*/ 175259 w 242316"/>
              <a:gd name="connsiteY6" fmla="*/ 157733 h 170687"/>
              <a:gd name="connsiteX7" fmla="*/ 67055 w 242316"/>
              <a:gd name="connsiteY7" fmla="*/ 157733 h 1706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42316" h="170687">
                <a:moveTo>
                  <a:pt x="67055" y="157733"/>
                </a:moveTo>
                <a:lnTo>
                  <a:pt x="67055" y="85344"/>
                </a:lnTo>
                <a:lnTo>
                  <a:pt x="12953" y="85344"/>
                </a:lnTo>
                <a:lnTo>
                  <a:pt x="121157" y="12954"/>
                </a:lnTo>
                <a:lnTo>
                  <a:pt x="229361" y="85344"/>
                </a:lnTo>
                <a:lnTo>
                  <a:pt x="175259" y="85344"/>
                </a:lnTo>
                <a:lnTo>
                  <a:pt x="175259" y="157733"/>
                </a:lnTo>
                <a:lnTo>
                  <a:pt x="67055" y="157733"/>
                </a:ln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410711" y="1914144"/>
            <a:ext cx="812292" cy="667512"/>
          </a:xfrm>
          <a:custGeom>
            <a:avLst/>
            <a:gdLst>
              <a:gd name="connsiteX0" fmla="*/ 9905 w 812292"/>
              <a:gd name="connsiteY0" fmla="*/ 333755 h 667512"/>
              <a:gd name="connsiteX1" fmla="*/ 406146 w 812292"/>
              <a:gd name="connsiteY1" fmla="*/ 9905 h 667512"/>
              <a:gd name="connsiteX2" fmla="*/ 802385 w 812292"/>
              <a:gd name="connsiteY2" fmla="*/ 333755 h 667512"/>
              <a:gd name="connsiteX3" fmla="*/ 406146 w 812292"/>
              <a:gd name="connsiteY3" fmla="*/ 657605 h 667512"/>
              <a:gd name="connsiteX4" fmla="*/ 9905 w 812292"/>
              <a:gd name="connsiteY4" fmla="*/ 333755 h 6675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2292" h="667512">
                <a:moveTo>
                  <a:pt x="9905" y="333755"/>
                </a:moveTo>
                <a:cubicBezTo>
                  <a:pt x="9905" y="154939"/>
                  <a:pt x="187325" y="9905"/>
                  <a:pt x="406146" y="9905"/>
                </a:cubicBezTo>
                <a:cubicBezTo>
                  <a:pt x="624966" y="9905"/>
                  <a:pt x="802385" y="154939"/>
                  <a:pt x="802385" y="333755"/>
                </a:cubicBezTo>
                <a:cubicBezTo>
                  <a:pt x="802385" y="512572"/>
                  <a:pt x="624966" y="657605"/>
                  <a:pt x="406146" y="657605"/>
                </a:cubicBezTo>
                <a:cubicBezTo>
                  <a:pt x="187325" y="657605"/>
                  <a:pt x="9905" y="512572"/>
                  <a:pt x="9905" y="333755"/>
                </a:cubicBezTo>
              </a:path>
            </a:pathLst>
          </a:custGeom>
          <a:solidFill>
            <a:srgbClr val="000000">
              <a:alpha val="0"/>
            </a:srgbClr>
          </a:solidFill>
          <a:ln w="25400">
            <a:solidFill>
              <a:srgbClr val="0070C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4355591" y="2052827"/>
            <a:ext cx="2016252" cy="278892"/>
          </a:xfrm>
          <a:custGeom>
            <a:avLst/>
            <a:gdLst>
              <a:gd name="connsiteX0" fmla="*/ 0 w 2016252"/>
              <a:gd name="connsiteY0" fmla="*/ 278892 h 278892"/>
              <a:gd name="connsiteX1" fmla="*/ 2016252 w 2016252"/>
              <a:gd name="connsiteY1" fmla="*/ 278892 h 278892"/>
              <a:gd name="connsiteX2" fmla="*/ 2016252 w 2016252"/>
              <a:gd name="connsiteY2" fmla="*/ 0 h 278892"/>
              <a:gd name="connsiteX3" fmla="*/ 0 w 2016252"/>
              <a:gd name="connsiteY3" fmla="*/ 0 h 278892"/>
              <a:gd name="connsiteX4" fmla="*/ 0 w 2016252"/>
              <a:gd name="connsiteY4" fmla="*/ 278892 h 2788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16252" h="278892">
                <a:moveTo>
                  <a:pt x="0" y="278892"/>
                </a:moveTo>
                <a:lnTo>
                  <a:pt x="2016252" y="278892"/>
                </a:lnTo>
                <a:lnTo>
                  <a:pt x="2016252" y="0"/>
                </a:lnTo>
                <a:lnTo>
                  <a:pt x="0" y="0"/>
                </a:lnTo>
                <a:lnTo>
                  <a:pt x="0" y="278892"/>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4349241" y="2046477"/>
            <a:ext cx="2028952" cy="291592"/>
          </a:xfrm>
          <a:custGeom>
            <a:avLst/>
            <a:gdLst>
              <a:gd name="connsiteX0" fmla="*/ 6350 w 2028952"/>
              <a:gd name="connsiteY0" fmla="*/ 285242 h 291592"/>
              <a:gd name="connsiteX1" fmla="*/ 2022602 w 2028952"/>
              <a:gd name="connsiteY1" fmla="*/ 285242 h 291592"/>
              <a:gd name="connsiteX2" fmla="*/ 2022602 w 2028952"/>
              <a:gd name="connsiteY2" fmla="*/ 6350 h 291592"/>
              <a:gd name="connsiteX3" fmla="*/ 6350 w 2028952"/>
              <a:gd name="connsiteY3" fmla="*/ 6350 h 291592"/>
              <a:gd name="connsiteX4" fmla="*/ 6350 w 2028952"/>
              <a:gd name="connsiteY4" fmla="*/ 285242 h 2915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8952" h="291592">
                <a:moveTo>
                  <a:pt x="6350" y="285242"/>
                </a:moveTo>
                <a:lnTo>
                  <a:pt x="2022602" y="285242"/>
                </a:lnTo>
                <a:lnTo>
                  <a:pt x="2022602" y="6350"/>
                </a:lnTo>
                <a:lnTo>
                  <a:pt x="6350" y="6350"/>
                </a:lnTo>
                <a:lnTo>
                  <a:pt x="6350" y="285242"/>
                </a:lnTo>
              </a:path>
            </a:pathLst>
          </a:custGeom>
          <a:solidFill>
            <a:srgbClr val="000000">
              <a:alpha val="0"/>
            </a:srgbClr>
          </a:solidFill>
          <a:ln w="12700">
            <a:solidFill>
              <a:srgbClr val="007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4090161" y="1606041"/>
            <a:ext cx="272668" cy="418211"/>
          </a:xfrm>
          <a:custGeom>
            <a:avLst/>
            <a:gdLst>
              <a:gd name="connsiteX0" fmla="*/ 6350 w 272668"/>
              <a:gd name="connsiteY0" fmla="*/ 411861 h 418211"/>
              <a:gd name="connsiteX1" fmla="*/ 266319 w 272668"/>
              <a:gd name="connsiteY1" fmla="*/ 6350 h 418211"/>
            </a:gdLst>
            <a:ahLst/>
            <a:cxnLst>
              <a:cxn ang="0">
                <a:pos x="connsiteX0" y="connsiteY0"/>
              </a:cxn>
              <a:cxn ang="1">
                <a:pos x="connsiteX1" y="connsiteY1"/>
              </a:cxn>
            </a:cxnLst>
            <a:rect l="l" t="t" r="r" b="b"/>
            <a:pathLst>
              <a:path w="272668" h="418211">
                <a:moveTo>
                  <a:pt x="6350" y="411861"/>
                </a:moveTo>
                <a:lnTo>
                  <a:pt x="266319" y="6350"/>
                </a:lnTo>
              </a:path>
            </a:pathLst>
          </a:custGeom>
          <a:ln w="127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3256788" y="6263640"/>
            <a:ext cx="504444" cy="295656"/>
          </a:xfrm>
          <a:custGeom>
            <a:avLst/>
            <a:gdLst>
              <a:gd name="connsiteX0" fmla="*/ 0 w 504444"/>
              <a:gd name="connsiteY0" fmla="*/ 295655 h 295656"/>
              <a:gd name="connsiteX1" fmla="*/ 504444 w 504444"/>
              <a:gd name="connsiteY1" fmla="*/ 295655 h 295656"/>
              <a:gd name="connsiteX2" fmla="*/ 504444 w 504444"/>
              <a:gd name="connsiteY2" fmla="*/ 0 h 295656"/>
              <a:gd name="connsiteX3" fmla="*/ 0 w 504444"/>
              <a:gd name="connsiteY3" fmla="*/ 0 h 295656"/>
              <a:gd name="connsiteX4" fmla="*/ 0 w 504444"/>
              <a:gd name="connsiteY4" fmla="*/ 295655 h 2956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4444" h="295656">
                <a:moveTo>
                  <a:pt x="0" y="295655"/>
                </a:moveTo>
                <a:lnTo>
                  <a:pt x="504444" y="295655"/>
                </a:lnTo>
                <a:lnTo>
                  <a:pt x="504444" y="0"/>
                </a:lnTo>
                <a:lnTo>
                  <a:pt x="0" y="0"/>
                </a:lnTo>
                <a:lnTo>
                  <a:pt x="0" y="29565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3250438" y="6257290"/>
            <a:ext cx="517144" cy="308356"/>
          </a:xfrm>
          <a:custGeom>
            <a:avLst/>
            <a:gdLst>
              <a:gd name="connsiteX0" fmla="*/ 6350 w 517144"/>
              <a:gd name="connsiteY0" fmla="*/ 302005 h 308356"/>
              <a:gd name="connsiteX1" fmla="*/ 510794 w 517144"/>
              <a:gd name="connsiteY1" fmla="*/ 302005 h 308356"/>
              <a:gd name="connsiteX2" fmla="*/ 510794 w 517144"/>
              <a:gd name="connsiteY2" fmla="*/ 6350 h 308356"/>
              <a:gd name="connsiteX3" fmla="*/ 6350 w 517144"/>
              <a:gd name="connsiteY3" fmla="*/ 6350 h 308356"/>
              <a:gd name="connsiteX4" fmla="*/ 6350 w 517144"/>
              <a:gd name="connsiteY4" fmla="*/ 302005 h 3083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17144" h="308356">
                <a:moveTo>
                  <a:pt x="6350" y="302005"/>
                </a:moveTo>
                <a:lnTo>
                  <a:pt x="510794" y="302005"/>
                </a:lnTo>
                <a:lnTo>
                  <a:pt x="510794" y="6350"/>
                </a:lnTo>
                <a:lnTo>
                  <a:pt x="6350" y="6350"/>
                </a:lnTo>
                <a:lnTo>
                  <a:pt x="6350" y="302005"/>
                </a:lnTo>
              </a:path>
            </a:pathLst>
          </a:custGeom>
          <a:solidFill>
            <a:srgbClr val="000000">
              <a:alpha val="0"/>
            </a:srgbClr>
          </a:solidFill>
          <a:ln w="12700">
            <a:solidFill>
              <a:srgbClr val="007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5507735" y="6281928"/>
            <a:ext cx="647700" cy="295656"/>
          </a:xfrm>
          <a:custGeom>
            <a:avLst/>
            <a:gdLst>
              <a:gd name="connsiteX0" fmla="*/ 0 w 647700"/>
              <a:gd name="connsiteY0" fmla="*/ 295655 h 295656"/>
              <a:gd name="connsiteX1" fmla="*/ 647700 w 647700"/>
              <a:gd name="connsiteY1" fmla="*/ 295655 h 295656"/>
              <a:gd name="connsiteX2" fmla="*/ 647700 w 647700"/>
              <a:gd name="connsiteY2" fmla="*/ 0 h 295656"/>
              <a:gd name="connsiteX3" fmla="*/ 0 w 647700"/>
              <a:gd name="connsiteY3" fmla="*/ 0 h 295656"/>
              <a:gd name="connsiteX4" fmla="*/ 0 w 647700"/>
              <a:gd name="connsiteY4" fmla="*/ 295655 h 2956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7700" h="295656">
                <a:moveTo>
                  <a:pt x="0" y="295655"/>
                </a:moveTo>
                <a:lnTo>
                  <a:pt x="647700" y="295655"/>
                </a:lnTo>
                <a:lnTo>
                  <a:pt x="647700" y="0"/>
                </a:lnTo>
                <a:lnTo>
                  <a:pt x="0" y="0"/>
                </a:lnTo>
                <a:lnTo>
                  <a:pt x="0" y="29565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5501385" y="6275578"/>
            <a:ext cx="660400" cy="308356"/>
          </a:xfrm>
          <a:custGeom>
            <a:avLst/>
            <a:gdLst>
              <a:gd name="connsiteX0" fmla="*/ 6350 w 660400"/>
              <a:gd name="connsiteY0" fmla="*/ 302005 h 308356"/>
              <a:gd name="connsiteX1" fmla="*/ 654050 w 660400"/>
              <a:gd name="connsiteY1" fmla="*/ 302005 h 308356"/>
              <a:gd name="connsiteX2" fmla="*/ 654050 w 660400"/>
              <a:gd name="connsiteY2" fmla="*/ 6350 h 308356"/>
              <a:gd name="connsiteX3" fmla="*/ 6350 w 660400"/>
              <a:gd name="connsiteY3" fmla="*/ 6350 h 308356"/>
              <a:gd name="connsiteX4" fmla="*/ 6350 w 660400"/>
              <a:gd name="connsiteY4" fmla="*/ 302005 h 3083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0400" h="308356">
                <a:moveTo>
                  <a:pt x="6350" y="302005"/>
                </a:moveTo>
                <a:lnTo>
                  <a:pt x="654050" y="302005"/>
                </a:lnTo>
                <a:lnTo>
                  <a:pt x="654050" y="6350"/>
                </a:lnTo>
                <a:lnTo>
                  <a:pt x="6350" y="6350"/>
                </a:lnTo>
                <a:lnTo>
                  <a:pt x="6350" y="302005"/>
                </a:lnTo>
              </a:path>
            </a:pathLst>
          </a:custGeom>
          <a:solidFill>
            <a:srgbClr val="000000">
              <a:alpha val="0"/>
            </a:srgbClr>
          </a:solidFill>
          <a:ln w="12700">
            <a:solidFill>
              <a:srgbClr val="007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1071372" y="6256020"/>
            <a:ext cx="765048" cy="295655"/>
          </a:xfrm>
          <a:custGeom>
            <a:avLst/>
            <a:gdLst>
              <a:gd name="connsiteX0" fmla="*/ 0 w 765048"/>
              <a:gd name="connsiteY0" fmla="*/ 295655 h 295655"/>
              <a:gd name="connsiteX1" fmla="*/ 765048 w 765048"/>
              <a:gd name="connsiteY1" fmla="*/ 295655 h 295655"/>
              <a:gd name="connsiteX2" fmla="*/ 765048 w 765048"/>
              <a:gd name="connsiteY2" fmla="*/ 0 h 295655"/>
              <a:gd name="connsiteX3" fmla="*/ 0 w 765048"/>
              <a:gd name="connsiteY3" fmla="*/ 0 h 295655"/>
              <a:gd name="connsiteX4" fmla="*/ 0 w 765048"/>
              <a:gd name="connsiteY4" fmla="*/ 295655 h 2956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5048" h="295655">
                <a:moveTo>
                  <a:pt x="0" y="295655"/>
                </a:moveTo>
                <a:lnTo>
                  <a:pt x="765048" y="295655"/>
                </a:lnTo>
                <a:lnTo>
                  <a:pt x="765048" y="0"/>
                </a:lnTo>
                <a:lnTo>
                  <a:pt x="0" y="0"/>
                </a:lnTo>
                <a:lnTo>
                  <a:pt x="0" y="29565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1065022" y="6249670"/>
            <a:ext cx="777748" cy="308355"/>
          </a:xfrm>
          <a:custGeom>
            <a:avLst/>
            <a:gdLst>
              <a:gd name="connsiteX0" fmla="*/ 6350 w 777748"/>
              <a:gd name="connsiteY0" fmla="*/ 302005 h 308355"/>
              <a:gd name="connsiteX1" fmla="*/ 771398 w 777748"/>
              <a:gd name="connsiteY1" fmla="*/ 302005 h 308355"/>
              <a:gd name="connsiteX2" fmla="*/ 771398 w 777748"/>
              <a:gd name="connsiteY2" fmla="*/ 6350 h 308355"/>
              <a:gd name="connsiteX3" fmla="*/ 6350 w 777748"/>
              <a:gd name="connsiteY3" fmla="*/ 6350 h 308355"/>
              <a:gd name="connsiteX4" fmla="*/ 6350 w 777748"/>
              <a:gd name="connsiteY4" fmla="*/ 302005 h 3083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77748" h="308355">
                <a:moveTo>
                  <a:pt x="6350" y="302005"/>
                </a:moveTo>
                <a:lnTo>
                  <a:pt x="771398" y="302005"/>
                </a:lnTo>
                <a:lnTo>
                  <a:pt x="771398" y="6350"/>
                </a:lnTo>
                <a:lnTo>
                  <a:pt x="6350" y="6350"/>
                </a:lnTo>
                <a:lnTo>
                  <a:pt x="6350" y="302005"/>
                </a:lnTo>
              </a:path>
            </a:pathLst>
          </a:custGeom>
          <a:solidFill>
            <a:srgbClr val="000000">
              <a:alpha val="0"/>
            </a:srgbClr>
          </a:solidFill>
          <a:ln w="12700">
            <a:solidFill>
              <a:srgbClr val="007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825500"/>
            <a:ext cx="7874000" cy="5791200"/>
          </a:xfrm>
          <a:prstGeom prst="rect">
            <a:avLst/>
          </a:prstGeom>
          <a:noFill/>
        </p:spPr>
      </p:pic>
      <p:sp>
        <p:nvSpPr>
          <p:cNvPr id="3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195</a:t>
            </a:r>
          </a:p>
        </p:txBody>
      </p:sp>
      <p:sp>
        <p:nvSpPr>
          <p:cNvPr id="31" name="TextBox 1"/>
          <p:cNvSpPr txBox="1"/>
          <p:nvPr/>
        </p:nvSpPr>
        <p:spPr>
          <a:xfrm>
            <a:off x="914400" y="2082800"/>
            <a:ext cx="1828800" cy="1917700"/>
          </a:xfrm>
          <a:prstGeom prst="rect">
            <a:avLst/>
          </a:prstGeom>
          <a:noFill/>
        </p:spPr>
        <p:txBody>
          <a:bodyPr wrap="none" lIns="0" tIns="0" rIns="0" rtlCol="0">
            <a:spAutoFit/>
          </a:bodyPr>
          <a:lstStyle/>
          <a:p>
            <a:pPr>
              <a:lnSpc>
                <a:spcPts val="2300"/>
              </a:lnSpc>
              <a:tabLst>
                <a:tab pos="1511300" algn="l"/>
              </a:tabLst>
            </a:pPr>
            <a:r>
              <a:rPr lang="en-US" altLang="zh-CN" dirty="0"/>
              <a:t>	</a:t>
            </a:r>
            <a:r>
              <a:rPr lang="en-US" altLang="zh-CN" sz="1800" b="1" dirty="0">
                <a:solidFill>
                  <a:srgbClr val="F79646"/>
                </a:solidFill>
                <a:latin typeface="微软雅黑" panose="020B0503020204020204" pitchFamily="18" charset="-122"/>
                <a:cs typeface="微软雅黑" panose="020B0503020204020204" pitchFamily="18" charset="-122"/>
              </a:rPr>
              <a:t>1F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15113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港铁香港站有三个出口与</a:t>
            </a:r>
          </a:p>
          <a:p>
            <a:pPr>
              <a:lnSpc>
                <a:spcPts val="1700"/>
              </a:lnSpc>
              <a:tabLst>
                <a:tab pos="1511300" algn="l"/>
              </a:tabLst>
            </a:pPr>
            <a:r>
              <a:rPr lang="en-US" altLang="zh-CN" sz="1200" dirty="0">
                <a:solidFill>
                  <a:srgbClr val="000000"/>
                </a:solidFill>
                <a:latin typeface="微软雅黑" panose="020B0503020204020204" pitchFamily="18" charset="-122"/>
                <a:cs typeface="微软雅黑" panose="020B0503020204020204" pitchFamily="18" charset="-122"/>
              </a:rPr>
              <a:t>IFC相连。</a:t>
            </a:r>
          </a:p>
          <a:p>
            <a:pPr>
              <a:lnSpc>
                <a:spcPts val="1700"/>
              </a:lnSpc>
              <a:tabLst>
                <a:tab pos="15113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商场一楼直接与地铁香港</a:t>
            </a:r>
          </a:p>
          <a:p>
            <a:pPr>
              <a:lnSpc>
                <a:spcPts val="1700"/>
              </a:lnSpc>
              <a:tabLst>
                <a:tab pos="1511300" algn="l"/>
              </a:tabLst>
            </a:pPr>
            <a:r>
              <a:rPr lang="en-US" altLang="zh-CN" sz="1200" dirty="0">
                <a:solidFill>
                  <a:srgbClr val="000000"/>
                </a:solidFill>
                <a:latin typeface="微软雅黑" panose="020B0503020204020204" pitchFamily="18" charset="-122"/>
                <a:cs typeface="微软雅黑" panose="020B0503020204020204" pitchFamily="18" charset="-122"/>
              </a:rPr>
              <a:t>站及机场快线相连，消费者</a:t>
            </a:r>
          </a:p>
          <a:p>
            <a:pPr>
              <a:lnSpc>
                <a:spcPts val="1700"/>
              </a:lnSpc>
              <a:tabLst>
                <a:tab pos="1511300" algn="l"/>
              </a:tabLst>
            </a:pPr>
            <a:r>
              <a:rPr lang="en-US" altLang="zh-CN" sz="1200" dirty="0">
                <a:solidFill>
                  <a:srgbClr val="000000"/>
                </a:solidFill>
                <a:latin typeface="微软雅黑" panose="020B0503020204020204" pitchFamily="18" charset="-122"/>
                <a:cs typeface="微软雅黑" panose="020B0503020204020204" pitchFamily="18" charset="-122"/>
              </a:rPr>
              <a:t>可通过扶梯或直梯进入商场</a:t>
            </a:r>
          </a:p>
        </p:txBody>
      </p:sp>
      <p:sp>
        <p:nvSpPr>
          <p:cNvPr id="32" name="TextBox 1"/>
          <p:cNvSpPr txBox="1"/>
          <p:nvPr/>
        </p:nvSpPr>
        <p:spPr>
          <a:xfrm>
            <a:off x="6934200" y="4673600"/>
            <a:ext cx="5588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机场快线</a:t>
            </a:r>
          </a:p>
        </p:txBody>
      </p:sp>
      <p:sp>
        <p:nvSpPr>
          <p:cNvPr id="33" name="TextBox 1"/>
          <p:cNvSpPr txBox="1"/>
          <p:nvPr/>
        </p:nvSpPr>
        <p:spPr>
          <a:xfrm>
            <a:off x="7899400" y="4660900"/>
            <a:ext cx="6985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港铁香港站</a:t>
            </a:r>
          </a:p>
        </p:txBody>
      </p:sp>
      <p:sp>
        <p:nvSpPr>
          <p:cNvPr id="34" name="TextBox 1"/>
          <p:cNvSpPr txBox="1"/>
          <p:nvPr/>
        </p:nvSpPr>
        <p:spPr>
          <a:xfrm>
            <a:off x="6248400" y="4673600"/>
            <a:ext cx="2794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扶梯</a:t>
            </a:r>
          </a:p>
        </p:txBody>
      </p:sp>
      <p:sp>
        <p:nvSpPr>
          <p:cNvPr id="35" name="TextBox 1"/>
          <p:cNvSpPr txBox="1"/>
          <p:nvPr/>
        </p:nvSpPr>
        <p:spPr>
          <a:xfrm>
            <a:off x="4445000" y="2108200"/>
            <a:ext cx="16764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通过人行连廊连接中环码头</a:t>
            </a:r>
          </a:p>
        </p:txBody>
      </p:sp>
      <p:sp>
        <p:nvSpPr>
          <p:cNvPr id="36" name="TextBox 1"/>
          <p:cNvSpPr txBox="1"/>
          <p:nvPr/>
        </p:nvSpPr>
        <p:spPr>
          <a:xfrm>
            <a:off x="1562100" y="50800"/>
            <a:ext cx="7226300" cy="1193800"/>
          </a:xfrm>
          <a:prstGeom prst="rect">
            <a:avLst/>
          </a:prstGeom>
          <a:noFill/>
        </p:spPr>
        <p:txBody>
          <a:bodyPr wrap="none" lIns="0" tIns="0" rIns="0" rtlCol="0">
            <a:spAutoFit/>
          </a:bodyPr>
          <a:lstStyle/>
          <a:p>
            <a:pPr>
              <a:lnSpc>
                <a:spcPts val="3600"/>
              </a:lnSpc>
              <a:tabLst>
                <a:tab pos="59436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香港</a:t>
            </a:r>
            <a:r>
              <a:rPr lang="en-US" altLang="zh-CN" sz="2800" b="1" dirty="0">
                <a:solidFill>
                  <a:srgbClr val="000000"/>
                </a:solidFill>
                <a:latin typeface="Times New Roman" panose="02020603050405020304" pitchFamily="18" charset="0"/>
                <a:cs typeface="Times New Roman" panose="02020603050405020304" pitchFamily="18" charset="0"/>
              </a:rPr>
              <a:t>IFC</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700"/>
              </a:lnSpc>
              <a:tabLst>
                <a:tab pos="5943600" algn="l"/>
              </a:tabLst>
            </a:pPr>
            <a:r>
              <a:rPr lang="en-US" altLang="zh-CN" sz="1595" dirty="0">
                <a:solidFill>
                  <a:srgbClr val="000000"/>
                </a:solidFill>
                <a:latin typeface="微软雅黑" panose="020B0503020204020204" pitchFamily="18" charset="-122"/>
                <a:cs typeface="微软雅黑" panose="020B0503020204020204" pitchFamily="18" charset="-122"/>
              </a:rPr>
              <a:t>对外交通组织</a:t>
            </a:r>
          </a:p>
        </p:txBody>
      </p:sp>
      <p:sp>
        <p:nvSpPr>
          <p:cNvPr id="37" name="TextBox 1"/>
          <p:cNvSpPr txBox="1"/>
          <p:nvPr/>
        </p:nvSpPr>
        <p:spPr>
          <a:xfrm>
            <a:off x="3365500" y="6311900"/>
            <a:ext cx="2794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港铁</a:t>
            </a:r>
          </a:p>
        </p:txBody>
      </p:sp>
      <p:sp>
        <p:nvSpPr>
          <p:cNvPr id="38" name="TextBox 1"/>
          <p:cNvSpPr txBox="1"/>
          <p:nvPr/>
        </p:nvSpPr>
        <p:spPr>
          <a:xfrm>
            <a:off x="5588000" y="4737100"/>
            <a:ext cx="444500" cy="1828800"/>
          </a:xfrm>
          <a:prstGeom prst="rect">
            <a:avLst/>
          </a:prstGeom>
          <a:noFill/>
        </p:spPr>
        <p:txBody>
          <a:bodyPr wrap="none" lIns="0" tIns="0" rIns="0" rtlCol="0">
            <a:spAutoFit/>
          </a:bodyPr>
          <a:lstStyle/>
          <a:p>
            <a:pPr>
              <a:lnSpc>
                <a:spcPts val="1400"/>
              </a:lnSpc>
              <a:tabLst>
                <a:tab pos="25400" algn="l"/>
              </a:tabLst>
            </a:pPr>
            <a:r>
              <a:rPr lang="en-US" altLang="zh-CN" sz="1105" dirty="0">
                <a:solidFill>
                  <a:srgbClr val="000000"/>
                </a:solidFill>
                <a:latin typeface="微软雅黑" panose="020B0503020204020204" pitchFamily="18" charset="-122"/>
                <a:cs typeface="微软雅黑" panose="020B0503020204020204" pitchFamily="18" charset="-122"/>
              </a:rPr>
              <a:t>直梯</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254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巴士站</a:t>
            </a:r>
          </a:p>
        </p:txBody>
      </p:sp>
      <p:sp>
        <p:nvSpPr>
          <p:cNvPr id="39" name="TextBox 1"/>
          <p:cNvSpPr txBox="1"/>
          <p:nvPr/>
        </p:nvSpPr>
        <p:spPr>
          <a:xfrm>
            <a:off x="1168400" y="6311900"/>
            <a:ext cx="5588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机场快线</a:t>
            </a: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229602" y="4141978"/>
            <a:ext cx="876808" cy="516762"/>
          </a:xfrm>
          <a:custGeom>
            <a:avLst/>
            <a:gdLst>
              <a:gd name="connsiteX0" fmla="*/ 6350 w 876808"/>
              <a:gd name="connsiteY0" fmla="*/ 6350 h 516762"/>
              <a:gd name="connsiteX1" fmla="*/ 870457 w 876808"/>
              <a:gd name="connsiteY1" fmla="*/ 510412 h 516762"/>
            </a:gdLst>
            <a:ahLst/>
            <a:cxnLst>
              <a:cxn ang="0">
                <a:pos x="connsiteX0" y="connsiteY0"/>
              </a:cxn>
              <a:cxn ang="1">
                <a:pos x="connsiteX1" y="connsiteY1"/>
              </a:cxn>
            </a:cxnLst>
            <a:rect l="l" t="t" r="r" b="b"/>
            <a:pathLst>
              <a:path w="876808" h="516762">
                <a:moveTo>
                  <a:pt x="6350" y="6350"/>
                </a:moveTo>
                <a:lnTo>
                  <a:pt x="870457" y="510412"/>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1756917" y="3782314"/>
            <a:ext cx="660780" cy="372745"/>
          </a:xfrm>
          <a:custGeom>
            <a:avLst/>
            <a:gdLst>
              <a:gd name="connsiteX0" fmla="*/ 6350 w 660780"/>
              <a:gd name="connsiteY0" fmla="*/ 366395 h 372745"/>
              <a:gd name="connsiteX1" fmla="*/ 654430 w 660780"/>
              <a:gd name="connsiteY1" fmla="*/ 6350 h 372745"/>
            </a:gdLst>
            <a:ahLst/>
            <a:cxnLst>
              <a:cxn ang="0">
                <a:pos x="connsiteX0" y="connsiteY0"/>
              </a:cxn>
              <a:cxn ang="1">
                <a:pos x="connsiteX1" y="connsiteY1"/>
              </a:cxn>
            </a:cxnLst>
            <a:rect l="l" t="t" r="r" b="b"/>
            <a:pathLst>
              <a:path w="660780" h="372745">
                <a:moveTo>
                  <a:pt x="6350" y="366395"/>
                </a:moveTo>
                <a:lnTo>
                  <a:pt x="654430"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49300" y="2260600"/>
            <a:ext cx="8293100" cy="38100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196</a:t>
            </a:r>
          </a:p>
        </p:txBody>
      </p:sp>
      <p:sp>
        <p:nvSpPr>
          <p:cNvPr id="10" name="TextBox 1"/>
          <p:cNvSpPr txBox="1"/>
          <p:nvPr/>
        </p:nvSpPr>
        <p:spPr>
          <a:xfrm>
            <a:off x="7505700" y="25400"/>
            <a:ext cx="12827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香港</a:t>
            </a:r>
            <a:r>
              <a:rPr lang="en-US" altLang="zh-CN" sz="2800" b="1" dirty="0">
                <a:solidFill>
                  <a:srgbClr val="000000"/>
                </a:solidFill>
                <a:latin typeface="Times New Roman" panose="02020603050405020304" pitchFamily="18" charset="0"/>
                <a:cs typeface="Times New Roman" panose="02020603050405020304" pitchFamily="18" charset="0"/>
              </a:rPr>
              <a:t>IFC</a:t>
            </a:r>
          </a:p>
        </p:txBody>
      </p:sp>
      <p:sp>
        <p:nvSpPr>
          <p:cNvPr id="11" name="TextBox 1"/>
          <p:cNvSpPr txBox="1"/>
          <p:nvPr/>
        </p:nvSpPr>
        <p:spPr>
          <a:xfrm>
            <a:off x="1422400" y="1447800"/>
            <a:ext cx="5803900" cy="7366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IFC一楼直接连接地铁和机场快线，是人流量最大的楼层。一楼的档次相比其他楼层更</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偏向大众化，业态也更为齐全，以精品超市、电影院为主力店，搭配流行服饰、美食小</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吃、咖啡等业态，主要针对中端消费者并兼顾周边的白领人群。</a:t>
            </a:r>
          </a:p>
        </p:txBody>
      </p:sp>
      <p:sp>
        <p:nvSpPr>
          <p:cNvPr id="12" name="TextBox 1"/>
          <p:cNvSpPr txBox="1"/>
          <p:nvPr/>
        </p:nvSpPr>
        <p:spPr>
          <a:xfrm>
            <a:off x="2070100" y="2514600"/>
            <a:ext cx="266700" cy="292100"/>
          </a:xfrm>
          <a:prstGeom prst="rect">
            <a:avLst/>
          </a:prstGeom>
          <a:noFill/>
        </p:spPr>
        <p:txBody>
          <a:bodyPr wrap="none" lIns="0" tIns="0" rIns="0" rtlCol="0">
            <a:spAutoFit/>
          </a:bodyPr>
          <a:lstStyle/>
          <a:p>
            <a:pPr>
              <a:lnSpc>
                <a:spcPts val="2300"/>
              </a:lnSpc>
            </a:pPr>
            <a:r>
              <a:rPr lang="en-US" altLang="zh-CN" sz="1800" b="1" dirty="0">
                <a:solidFill>
                  <a:srgbClr val="F79646"/>
                </a:solidFill>
                <a:latin typeface="微软雅黑" panose="020B0503020204020204" pitchFamily="18" charset="-122"/>
                <a:cs typeface="微软雅黑" panose="020B0503020204020204" pitchFamily="18" charset="-122"/>
              </a:rPr>
              <a:t>1F</a:t>
            </a:r>
          </a:p>
        </p:txBody>
      </p:sp>
      <p:sp>
        <p:nvSpPr>
          <p:cNvPr id="13" name="TextBox 1"/>
          <p:cNvSpPr txBox="1"/>
          <p:nvPr/>
        </p:nvSpPr>
        <p:spPr>
          <a:xfrm>
            <a:off x="1562100" y="850900"/>
            <a:ext cx="8001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楼层分布</a:t>
            </a:r>
          </a:p>
        </p:txBody>
      </p:sp>
      <p:sp>
        <p:nvSpPr>
          <p:cNvPr id="14" name="TextBox 1"/>
          <p:cNvSpPr txBox="1"/>
          <p:nvPr/>
        </p:nvSpPr>
        <p:spPr>
          <a:xfrm>
            <a:off x="7404100" y="6108700"/>
            <a:ext cx="14478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2011年开业的香港首家</a:t>
            </a:r>
          </a:p>
        </p:txBody>
      </p:sp>
      <p:sp>
        <p:nvSpPr>
          <p:cNvPr id="15" name="TextBox 1"/>
          <p:cNvSpPr txBox="1"/>
          <p:nvPr/>
        </p:nvSpPr>
        <p:spPr>
          <a:xfrm>
            <a:off x="7734300" y="6273800"/>
            <a:ext cx="7747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Apple</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Store</a:t>
            </a:r>
          </a:p>
        </p:txBody>
      </p:sp>
      <p:sp>
        <p:nvSpPr>
          <p:cNvPr id="16" name="TextBox 1"/>
          <p:cNvSpPr txBox="1"/>
          <p:nvPr/>
        </p:nvSpPr>
        <p:spPr>
          <a:xfrm>
            <a:off x="1130300" y="5702300"/>
            <a:ext cx="12446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精品超市City</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Super</a:t>
            </a:r>
          </a:p>
        </p:txBody>
      </p:sp>
      <p:sp>
        <p:nvSpPr>
          <p:cNvPr id="17" name="TextBox 1"/>
          <p:cNvSpPr txBox="1"/>
          <p:nvPr/>
        </p:nvSpPr>
        <p:spPr>
          <a:xfrm>
            <a:off x="1219200" y="5867400"/>
            <a:ext cx="10541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面积2,000平方米</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792223" y="3348228"/>
            <a:ext cx="451866" cy="595884"/>
          </a:xfrm>
          <a:custGeom>
            <a:avLst/>
            <a:gdLst>
              <a:gd name="connsiteX0" fmla="*/ 9905 w 451866"/>
              <a:gd name="connsiteY0" fmla="*/ 585977 h 595884"/>
              <a:gd name="connsiteX1" fmla="*/ 441960 w 451866"/>
              <a:gd name="connsiteY1" fmla="*/ 9905 h 595884"/>
            </a:gdLst>
            <a:ahLst/>
            <a:cxnLst>
              <a:cxn ang="0">
                <a:pos x="connsiteX0" y="connsiteY0"/>
              </a:cxn>
              <a:cxn ang="1">
                <a:pos x="connsiteX1" y="connsiteY1"/>
              </a:cxn>
            </a:cxnLst>
            <a:rect l="l" t="t" r="r" b="b"/>
            <a:pathLst>
              <a:path w="451866" h="595884">
                <a:moveTo>
                  <a:pt x="9905" y="585977"/>
                </a:moveTo>
                <a:lnTo>
                  <a:pt x="441960" y="9905"/>
                </a:lnTo>
              </a:path>
            </a:pathLst>
          </a:custGeom>
          <a:ln w="254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2151888" y="2988564"/>
            <a:ext cx="595883" cy="379475"/>
          </a:xfrm>
          <a:custGeom>
            <a:avLst/>
            <a:gdLst>
              <a:gd name="connsiteX0" fmla="*/ 9905 w 595883"/>
              <a:gd name="connsiteY0" fmla="*/ 189737 h 379475"/>
              <a:gd name="connsiteX1" fmla="*/ 297941 w 595883"/>
              <a:gd name="connsiteY1" fmla="*/ 9905 h 379475"/>
              <a:gd name="connsiteX2" fmla="*/ 585977 w 595883"/>
              <a:gd name="connsiteY2" fmla="*/ 189737 h 379475"/>
              <a:gd name="connsiteX3" fmla="*/ 297941 w 595883"/>
              <a:gd name="connsiteY3" fmla="*/ 369570 h 379475"/>
              <a:gd name="connsiteX4" fmla="*/ 9905 w 595883"/>
              <a:gd name="connsiteY4" fmla="*/ 189737 h 3794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5883" h="379475">
                <a:moveTo>
                  <a:pt x="9905" y="189737"/>
                </a:moveTo>
                <a:cubicBezTo>
                  <a:pt x="9905" y="90423"/>
                  <a:pt x="138810" y="9905"/>
                  <a:pt x="297941" y="9905"/>
                </a:cubicBezTo>
                <a:cubicBezTo>
                  <a:pt x="457072" y="9905"/>
                  <a:pt x="585977" y="90423"/>
                  <a:pt x="585977" y="189737"/>
                </a:cubicBezTo>
                <a:cubicBezTo>
                  <a:pt x="585977" y="289051"/>
                  <a:pt x="457072" y="369570"/>
                  <a:pt x="297941" y="369570"/>
                </a:cubicBezTo>
                <a:cubicBezTo>
                  <a:pt x="138810" y="369570"/>
                  <a:pt x="9905" y="289051"/>
                  <a:pt x="9905" y="189737"/>
                </a:cubicBezTo>
              </a:path>
            </a:pathLst>
          </a:custGeom>
          <a:solidFill>
            <a:srgbClr val="000000">
              <a:alpha val="0"/>
            </a:srgbClr>
          </a:solidFill>
          <a:ln w="25400">
            <a:solidFill>
              <a:srgbClr val="BFD857">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061205" y="2602738"/>
            <a:ext cx="84709" cy="472440"/>
          </a:xfrm>
          <a:custGeom>
            <a:avLst/>
            <a:gdLst>
              <a:gd name="connsiteX0" fmla="*/ 6350 w 84709"/>
              <a:gd name="connsiteY0" fmla="*/ 6350 h 472440"/>
              <a:gd name="connsiteX1" fmla="*/ 78359 w 84709"/>
              <a:gd name="connsiteY1" fmla="*/ 466089 h 472440"/>
            </a:gdLst>
            <a:ahLst/>
            <a:cxnLst>
              <a:cxn ang="0">
                <a:pos x="connsiteX0" y="connsiteY0"/>
              </a:cxn>
              <a:cxn ang="1">
                <a:pos x="connsiteX1" y="connsiteY1"/>
              </a:cxn>
            </a:cxnLst>
            <a:rect l="l" t="t" r="r" b="b"/>
            <a:pathLst>
              <a:path w="84709" h="472440">
                <a:moveTo>
                  <a:pt x="6350" y="6350"/>
                </a:moveTo>
                <a:lnTo>
                  <a:pt x="78359" y="466089"/>
                </a:lnTo>
              </a:path>
            </a:pathLst>
          </a:custGeom>
          <a:ln w="127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4349241" y="2558542"/>
            <a:ext cx="84709" cy="516762"/>
          </a:xfrm>
          <a:custGeom>
            <a:avLst/>
            <a:gdLst>
              <a:gd name="connsiteX0" fmla="*/ 78359 w 84709"/>
              <a:gd name="connsiteY0" fmla="*/ 6350 h 516762"/>
              <a:gd name="connsiteX1" fmla="*/ 6350 w 84709"/>
              <a:gd name="connsiteY1" fmla="*/ 510412 h 516762"/>
            </a:gdLst>
            <a:ahLst/>
            <a:cxnLst>
              <a:cxn ang="0">
                <a:pos x="connsiteX0" y="connsiteY0"/>
              </a:cxn>
              <a:cxn ang="1">
                <a:pos x="connsiteX1" y="connsiteY1"/>
              </a:cxn>
            </a:cxnLst>
            <a:rect l="l" t="t" r="r" b="b"/>
            <a:pathLst>
              <a:path w="84709" h="516762">
                <a:moveTo>
                  <a:pt x="78359" y="6350"/>
                </a:moveTo>
                <a:lnTo>
                  <a:pt x="6350" y="510412"/>
                </a:lnTo>
              </a:path>
            </a:pathLst>
          </a:custGeom>
          <a:ln w="127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06500" y="1930400"/>
            <a:ext cx="7188200" cy="3746500"/>
          </a:xfrm>
          <a:prstGeom prst="rect">
            <a:avLst/>
          </a:prstGeom>
          <a:noFill/>
        </p:spPr>
      </p:pic>
      <p:sp>
        <p:nvSpPr>
          <p:cNvPr id="11"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197</a:t>
            </a:r>
          </a:p>
        </p:txBody>
      </p:sp>
      <p:sp>
        <p:nvSpPr>
          <p:cNvPr id="12" name="TextBox 1"/>
          <p:cNvSpPr txBox="1"/>
          <p:nvPr/>
        </p:nvSpPr>
        <p:spPr>
          <a:xfrm>
            <a:off x="7505700" y="25400"/>
            <a:ext cx="12827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香港</a:t>
            </a:r>
            <a:r>
              <a:rPr lang="en-US" altLang="zh-CN" sz="2800" b="1" dirty="0">
                <a:solidFill>
                  <a:srgbClr val="000000"/>
                </a:solidFill>
                <a:latin typeface="Times New Roman" panose="02020603050405020304" pitchFamily="18" charset="0"/>
                <a:cs typeface="Times New Roman" panose="02020603050405020304" pitchFamily="18" charset="0"/>
              </a:rPr>
              <a:t>IFC</a:t>
            </a:r>
          </a:p>
        </p:txBody>
      </p:sp>
      <p:sp>
        <p:nvSpPr>
          <p:cNvPr id="13" name="TextBox 1"/>
          <p:cNvSpPr txBox="1"/>
          <p:nvPr/>
        </p:nvSpPr>
        <p:spPr>
          <a:xfrm>
            <a:off x="1422400" y="1447800"/>
            <a:ext cx="4483100" cy="7366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IFC二楼是商场档次最高的楼层。由于一楼连接地铁、巴士等人</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流，因此为避免一楼人流混杂，IFC将奢侈品牌设置在二楼，为高端</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客户营造安静舒适的消费氛围。</a:t>
            </a:r>
          </a:p>
        </p:txBody>
      </p:sp>
      <p:sp>
        <p:nvSpPr>
          <p:cNvPr id="14" name="TextBox 1"/>
          <p:cNvSpPr txBox="1"/>
          <p:nvPr/>
        </p:nvSpPr>
        <p:spPr>
          <a:xfrm>
            <a:off x="1168400" y="4064000"/>
            <a:ext cx="12827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与四季酒店/四季汇</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酒店公寓相连通</a:t>
            </a:r>
          </a:p>
        </p:txBody>
      </p:sp>
      <p:sp>
        <p:nvSpPr>
          <p:cNvPr id="15" name="TextBox 1"/>
          <p:cNvSpPr txBox="1"/>
          <p:nvPr/>
        </p:nvSpPr>
        <p:spPr>
          <a:xfrm>
            <a:off x="2819400" y="2489200"/>
            <a:ext cx="266700" cy="292100"/>
          </a:xfrm>
          <a:prstGeom prst="rect">
            <a:avLst/>
          </a:prstGeom>
          <a:noFill/>
        </p:spPr>
        <p:txBody>
          <a:bodyPr wrap="none" lIns="0" tIns="0" rIns="0" rtlCol="0">
            <a:spAutoFit/>
          </a:bodyPr>
          <a:lstStyle/>
          <a:p>
            <a:pPr>
              <a:lnSpc>
                <a:spcPts val="2300"/>
              </a:lnSpc>
            </a:pPr>
            <a:r>
              <a:rPr lang="en-US" altLang="zh-CN" sz="1800" b="1" dirty="0">
                <a:solidFill>
                  <a:srgbClr val="F79646"/>
                </a:solidFill>
                <a:latin typeface="微软雅黑" panose="020B0503020204020204" pitchFamily="18" charset="-122"/>
                <a:cs typeface="微软雅黑" panose="020B0503020204020204" pitchFamily="18" charset="-122"/>
              </a:rPr>
              <a:t>2F</a:t>
            </a:r>
          </a:p>
        </p:txBody>
      </p:sp>
      <p:sp>
        <p:nvSpPr>
          <p:cNvPr id="16" name="TextBox 1"/>
          <p:cNvSpPr txBox="1"/>
          <p:nvPr/>
        </p:nvSpPr>
        <p:spPr>
          <a:xfrm>
            <a:off x="1562100" y="850900"/>
            <a:ext cx="8001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楼层分布</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339084" y="2269236"/>
            <a:ext cx="811911" cy="739902"/>
          </a:xfrm>
          <a:custGeom>
            <a:avLst/>
            <a:gdLst>
              <a:gd name="connsiteX0" fmla="*/ 9905 w 811911"/>
              <a:gd name="connsiteY0" fmla="*/ 729995 h 739902"/>
              <a:gd name="connsiteX1" fmla="*/ 802004 w 811911"/>
              <a:gd name="connsiteY1" fmla="*/ 9905 h 739902"/>
            </a:gdLst>
            <a:ahLst/>
            <a:cxnLst>
              <a:cxn ang="0">
                <a:pos x="connsiteX0" y="connsiteY0"/>
              </a:cxn>
              <a:cxn ang="1">
                <a:pos x="connsiteX1" y="connsiteY1"/>
              </a:cxn>
            </a:cxnLst>
            <a:rect l="l" t="t" r="r" b="b"/>
            <a:pathLst>
              <a:path w="811911" h="739902">
                <a:moveTo>
                  <a:pt x="9905" y="729995"/>
                </a:moveTo>
                <a:lnTo>
                  <a:pt x="802004" y="9905"/>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899160" y="4581144"/>
            <a:ext cx="3313176" cy="1586484"/>
          </a:xfrm>
          <a:custGeom>
            <a:avLst/>
            <a:gdLst>
              <a:gd name="connsiteX0" fmla="*/ 0 w 3313176"/>
              <a:gd name="connsiteY0" fmla="*/ 1586484 h 1586484"/>
              <a:gd name="connsiteX1" fmla="*/ 3313175 w 3313176"/>
              <a:gd name="connsiteY1" fmla="*/ 1586484 h 1586484"/>
              <a:gd name="connsiteX2" fmla="*/ 3313175 w 3313176"/>
              <a:gd name="connsiteY2" fmla="*/ 0 h 1586484"/>
              <a:gd name="connsiteX3" fmla="*/ 0 w 3313176"/>
              <a:gd name="connsiteY3" fmla="*/ 0 h 1586484"/>
              <a:gd name="connsiteX4" fmla="*/ 0 w 3313176"/>
              <a:gd name="connsiteY4" fmla="*/ 1586484 h 15864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13176" h="1586484">
                <a:moveTo>
                  <a:pt x="0" y="1586484"/>
                </a:moveTo>
                <a:lnTo>
                  <a:pt x="3313175" y="1586484"/>
                </a:lnTo>
                <a:lnTo>
                  <a:pt x="3313175" y="0"/>
                </a:lnTo>
                <a:lnTo>
                  <a:pt x="0" y="0"/>
                </a:lnTo>
                <a:lnTo>
                  <a:pt x="0" y="158648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219444" y="2843783"/>
            <a:ext cx="1099947" cy="1459991"/>
          </a:xfrm>
          <a:custGeom>
            <a:avLst/>
            <a:gdLst>
              <a:gd name="connsiteX0" fmla="*/ 9905 w 1099947"/>
              <a:gd name="connsiteY0" fmla="*/ 1450086 h 1459991"/>
              <a:gd name="connsiteX1" fmla="*/ 1090040 w 1099947"/>
              <a:gd name="connsiteY1" fmla="*/ 9905 h 1459991"/>
            </a:gdLst>
            <a:ahLst/>
            <a:cxnLst>
              <a:cxn ang="0">
                <a:pos x="connsiteX0" y="connsiteY0"/>
              </a:cxn>
              <a:cxn ang="1">
                <a:pos x="connsiteX1" y="connsiteY1"/>
              </a:cxn>
            </a:cxnLst>
            <a:rect l="l" t="t" r="r" b="b"/>
            <a:pathLst>
              <a:path w="1099947" h="1459991">
                <a:moveTo>
                  <a:pt x="9905" y="1450086"/>
                </a:moveTo>
                <a:lnTo>
                  <a:pt x="1090040" y="9905"/>
                </a:lnTo>
              </a:path>
            </a:pathLst>
          </a:custGeom>
          <a:ln w="254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609600"/>
            <a:ext cx="8013700" cy="52832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198</a:t>
            </a:r>
          </a:p>
        </p:txBody>
      </p:sp>
      <p:sp>
        <p:nvSpPr>
          <p:cNvPr id="11" name="TextBox 1"/>
          <p:cNvSpPr txBox="1"/>
          <p:nvPr/>
        </p:nvSpPr>
        <p:spPr>
          <a:xfrm>
            <a:off x="7505700" y="25400"/>
            <a:ext cx="12827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香港</a:t>
            </a:r>
            <a:r>
              <a:rPr lang="en-US" altLang="zh-CN" sz="2800" b="1" dirty="0">
                <a:solidFill>
                  <a:srgbClr val="000000"/>
                </a:solidFill>
                <a:latin typeface="Times New Roman" panose="02020603050405020304" pitchFamily="18" charset="0"/>
                <a:cs typeface="Times New Roman" panose="02020603050405020304" pitchFamily="18" charset="0"/>
              </a:rPr>
              <a:t>IFC</a:t>
            </a:r>
          </a:p>
        </p:txBody>
      </p:sp>
      <p:sp>
        <p:nvSpPr>
          <p:cNvPr id="12" name="TextBox 1"/>
          <p:cNvSpPr txBox="1"/>
          <p:nvPr/>
        </p:nvSpPr>
        <p:spPr>
          <a:xfrm>
            <a:off x="990600" y="4711700"/>
            <a:ext cx="3086100" cy="14351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3F将接近一半的面积承租给连卡佛，打造连卡佛在</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香港最大的旗舰店，并搭配国金轩、利苑酒家等米</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其林餐厅。三楼还包括全球唯一的一站式agnès</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旗舰店agnès</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LA</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LOGGIA，汇集女装、男装、</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SPORT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B.、VOYAGE、BIJOUX、花店、旅游概念</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店、餐厅、咖啡店及巧克力店于一身。</a:t>
            </a:r>
          </a:p>
        </p:txBody>
      </p:sp>
      <p:sp>
        <p:nvSpPr>
          <p:cNvPr id="13" name="TextBox 1"/>
          <p:cNvSpPr txBox="1"/>
          <p:nvPr/>
        </p:nvSpPr>
        <p:spPr>
          <a:xfrm>
            <a:off x="6819900" y="4406900"/>
            <a:ext cx="304800" cy="190500"/>
          </a:xfrm>
          <a:prstGeom prst="rect">
            <a:avLst/>
          </a:prstGeom>
          <a:noFill/>
        </p:spPr>
        <p:txBody>
          <a:bodyPr wrap="none" lIns="0" tIns="0" rIns="0" rtlCol="0">
            <a:spAutoFit/>
          </a:bodyPr>
          <a:lstStyle/>
          <a:p>
            <a:pPr>
              <a:lnSpc>
                <a:spcPts val="1500"/>
              </a:lnSpc>
            </a:pPr>
            <a:r>
              <a:rPr lang="en-US" altLang="zh-CN" sz="1200" dirty="0">
                <a:solidFill>
                  <a:srgbClr val="FFFFFF"/>
                </a:solidFill>
                <a:latin typeface="微软雅黑" panose="020B0503020204020204" pitchFamily="18" charset="-122"/>
                <a:cs typeface="微软雅黑" panose="020B0503020204020204" pitchFamily="18" charset="-122"/>
              </a:rPr>
              <a:t>餐厅</a:t>
            </a:r>
          </a:p>
        </p:txBody>
      </p:sp>
      <p:sp>
        <p:nvSpPr>
          <p:cNvPr id="14" name="TextBox 1"/>
          <p:cNvSpPr txBox="1"/>
          <p:nvPr/>
        </p:nvSpPr>
        <p:spPr>
          <a:xfrm>
            <a:off x="2717800" y="1435100"/>
            <a:ext cx="266700" cy="292100"/>
          </a:xfrm>
          <a:prstGeom prst="rect">
            <a:avLst/>
          </a:prstGeom>
          <a:noFill/>
        </p:spPr>
        <p:txBody>
          <a:bodyPr wrap="none" lIns="0" tIns="0" rIns="0" rtlCol="0">
            <a:spAutoFit/>
          </a:bodyPr>
          <a:lstStyle/>
          <a:p>
            <a:pPr>
              <a:lnSpc>
                <a:spcPts val="2300"/>
              </a:lnSpc>
            </a:pPr>
            <a:r>
              <a:rPr lang="en-US" altLang="zh-CN" sz="1800" b="1" dirty="0">
                <a:solidFill>
                  <a:srgbClr val="F79646"/>
                </a:solidFill>
                <a:latin typeface="微软雅黑" panose="020B0503020204020204" pitchFamily="18" charset="-122"/>
                <a:cs typeface="微软雅黑" panose="020B0503020204020204" pitchFamily="18" charset="-122"/>
              </a:rPr>
              <a:t>3F</a:t>
            </a:r>
          </a:p>
        </p:txBody>
      </p:sp>
      <p:sp>
        <p:nvSpPr>
          <p:cNvPr id="15" name="TextBox 1"/>
          <p:cNvSpPr txBox="1"/>
          <p:nvPr/>
        </p:nvSpPr>
        <p:spPr>
          <a:xfrm>
            <a:off x="1562100" y="850900"/>
            <a:ext cx="8001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楼层分布</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0EFC3DC-C263-493C-B80A-64CE686052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4268" y="978255"/>
            <a:ext cx="1990991" cy="1990991"/>
          </a:xfrm>
          <a:prstGeom prst="rect">
            <a:avLst/>
          </a:prstGeom>
        </p:spPr>
      </p:pic>
      <p:sp>
        <p:nvSpPr>
          <p:cNvPr id="4" name="object 4">
            <a:extLst>
              <a:ext uri="{FF2B5EF4-FFF2-40B4-BE49-F238E27FC236}">
                <a16:creationId xmlns:a16="http://schemas.microsoft.com/office/drawing/2014/main" id="{A2CD102D-0B13-43F9-AC55-D6CEA2F28B30}"/>
              </a:ext>
            </a:extLst>
          </p:cNvPr>
          <p:cNvSpPr txBox="1"/>
          <p:nvPr/>
        </p:nvSpPr>
        <p:spPr>
          <a:xfrm>
            <a:off x="6640894" y="3046084"/>
            <a:ext cx="1749620" cy="140480"/>
          </a:xfrm>
          <a:prstGeom prst="rect">
            <a:avLst/>
          </a:prstGeom>
        </p:spPr>
        <p:txBody>
          <a:bodyPr vert="horz" wrap="square" lIns="0" tIns="0" rIns="0" bIns="0" rtlCol="0">
            <a:spAutoFit/>
          </a:bodyPr>
          <a:lstStyle/>
          <a:p>
            <a:pPr marL="12771" defTabSz="919521"/>
            <a:r>
              <a:rPr sz="905" b="1" dirty="0">
                <a:solidFill>
                  <a:srgbClr val="FF4B41"/>
                </a:solidFill>
                <a:latin typeface="微软雅黑"/>
                <a:cs typeface="微软雅黑"/>
              </a:rPr>
              <a:t>微信扫码二维码，免费报告轻松领</a:t>
            </a:r>
            <a:endParaRPr sz="905" dirty="0">
              <a:solidFill>
                <a:prstClr val="black"/>
              </a:solidFill>
              <a:latin typeface="微软雅黑"/>
              <a:cs typeface="微软雅黑"/>
            </a:endParaRPr>
          </a:p>
        </p:txBody>
      </p:sp>
      <p:sp>
        <p:nvSpPr>
          <p:cNvPr id="5" name="object 8">
            <a:extLst>
              <a:ext uri="{FF2B5EF4-FFF2-40B4-BE49-F238E27FC236}">
                <a16:creationId xmlns:a16="http://schemas.microsoft.com/office/drawing/2014/main" id="{04575220-7D61-4DC5-8510-6B54EE7D0A30}"/>
              </a:ext>
            </a:extLst>
          </p:cNvPr>
          <p:cNvSpPr txBox="1"/>
          <p:nvPr/>
        </p:nvSpPr>
        <p:spPr>
          <a:xfrm>
            <a:off x="588741" y="1515377"/>
            <a:ext cx="5832225" cy="1052286"/>
          </a:xfrm>
          <a:prstGeom prst="rect">
            <a:avLst/>
          </a:prstGeom>
        </p:spPr>
        <p:txBody>
          <a:bodyPr vert="horz" wrap="square" lIns="0" tIns="0" rIns="0" bIns="0" rtlCol="0">
            <a:spAutoFit/>
          </a:bodyPr>
          <a:lstStyle/>
          <a:p>
            <a:pPr marL="272983" lvl="1" indent="-272983" defTabSz="919521">
              <a:spcBef>
                <a:spcPts val="1207"/>
              </a:spcBef>
              <a:buFont typeface="+mj-lt"/>
              <a:buAutoNum type="arabicPeriod"/>
            </a:pPr>
            <a:r>
              <a:rPr lang="zh-CN" altLang="en-US" sz="1207" spc="-5" dirty="0">
                <a:solidFill>
                  <a:prstClr val="black"/>
                </a:solidFill>
                <a:latin typeface="等线"/>
                <a:ea typeface="宋体" panose="02010600030101010101" pitchFamily="2" charset="-122"/>
              </a:rPr>
              <a:t>进群即领群福利</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报告与资源合编</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，内有近百行业、上万份行研、管理及其他学习资源，均免费下载；</a:t>
            </a:r>
            <a:endParaRPr lang="en-US" altLang="zh-CN" sz="1207" spc="-5" dirty="0">
              <a:solidFill>
                <a:prstClr val="black"/>
              </a:solidFill>
              <a:latin typeface="等线"/>
              <a:ea typeface="宋体" panose="02010600030101010101" pitchFamily="2" charset="-122"/>
            </a:endParaRPr>
          </a:p>
          <a:p>
            <a:pPr marL="272983" lvl="1" indent="-272983" defTabSz="919521">
              <a:spcBef>
                <a:spcPts val="1207"/>
              </a:spcBef>
              <a:buFont typeface="+mj-lt"/>
              <a:buAutoNum type="arabicPeriod"/>
            </a:pPr>
            <a:r>
              <a:rPr sz="1207" spc="-5" dirty="0" err="1">
                <a:solidFill>
                  <a:prstClr val="black"/>
                </a:solidFill>
                <a:latin typeface="等线"/>
              </a:rPr>
              <a:t>每日</a:t>
            </a:r>
            <a:r>
              <a:rPr lang="zh-CN" altLang="en-US" sz="1207" spc="-5" dirty="0">
                <a:solidFill>
                  <a:prstClr val="black"/>
                </a:solidFill>
                <a:latin typeface="等线"/>
                <a:ea typeface="宋体" panose="02010600030101010101" pitchFamily="2" charset="-122"/>
              </a:rPr>
              <a:t>免费分享最新</a:t>
            </a:r>
            <a:r>
              <a:rPr lang="en-US" altLang="zh-CN" sz="1207" spc="-5" dirty="0">
                <a:solidFill>
                  <a:prstClr val="black"/>
                </a:solidFill>
                <a:latin typeface="等线"/>
                <a:ea typeface="宋体" panose="02010600030101010101" pitchFamily="2" charset="-122"/>
              </a:rPr>
              <a:t>6</a:t>
            </a:r>
            <a:r>
              <a:rPr sz="1207" spc="-5" dirty="0">
                <a:solidFill>
                  <a:prstClr val="black"/>
                </a:solidFill>
                <a:latin typeface="等线"/>
              </a:rPr>
              <a:t>+份</a:t>
            </a:r>
            <a:r>
              <a:rPr lang="zh-CN" altLang="en-US" sz="1207" spc="-5" dirty="0">
                <a:solidFill>
                  <a:prstClr val="black"/>
                </a:solidFill>
                <a:latin typeface="等线"/>
                <a:ea typeface="宋体" panose="02010600030101010101" pitchFamily="2" charset="-122"/>
              </a:rPr>
              <a:t>精选行研资料；</a:t>
            </a:r>
            <a:endParaRPr lang="en-US" altLang="zh-CN" sz="1207" spc="-5" dirty="0">
              <a:solidFill>
                <a:prstClr val="black"/>
              </a:solidFill>
              <a:latin typeface="等线"/>
              <a:ea typeface="宋体" panose="02010600030101010101" pitchFamily="2" charset="-122"/>
            </a:endParaRPr>
          </a:p>
          <a:p>
            <a:pPr marL="272983" lvl="1" indent="-272983" defTabSz="919521">
              <a:spcBef>
                <a:spcPts val="1207"/>
              </a:spcBef>
              <a:buFont typeface="+mj-lt"/>
              <a:buAutoNum type="arabicPeriod"/>
            </a:pPr>
            <a:r>
              <a:rPr lang="zh-CN" altLang="en-US" sz="1207" spc="-5" dirty="0">
                <a:solidFill>
                  <a:prstClr val="black"/>
                </a:solidFill>
                <a:latin typeface="等线"/>
                <a:ea typeface="宋体" panose="02010600030101010101" pitchFamily="2" charset="-122"/>
              </a:rPr>
              <a:t>群友信息交流，群主免费提供相关行业报告。</a:t>
            </a:r>
            <a:endParaRPr lang="en-US" altLang="zh-CN" sz="1207" spc="-5" dirty="0">
              <a:solidFill>
                <a:prstClr val="black"/>
              </a:solidFill>
              <a:latin typeface="等线"/>
              <a:ea typeface="宋体" panose="02010600030101010101" pitchFamily="2" charset="-122"/>
            </a:endParaRPr>
          </a:p>
        </p:txBody>
      </p:sp>
      <p:sp>
        <p:nvSpPr>
          <p:cNvPr id="7" name="文本框 6">
            <a:extLst>
              <a:ext uri="{FF2B5EF4-FFF2-40B4-BE49-F238E27FC236}">
                <a16:creationId xmlns:a16="http://schemas.microsoft.com/office/drawing/2014/main" id="{E412BACE-FD5A-4204-AFF2-F341FB24695E}"/>
              </a:ext>
            </a:extLst>
          </p:cNvPr>
          <p:cNvSpPr txBox="1"/>
          <p:nvPr/>
        </p:nvSpPr>
        <p:spPr>
          <a:xfrm>
            <a:off x="740716" y="5820141"/>
            <a:ext cx="3925789" cy="263072"/>
          </a:xfrm>
          <a:prstGeom prst="rect">
            <a:avLst/>
          </a:prstGeom>
          <a:noFill/>
        </p:spPr>
        <p:txBody>
          <a:bodyPr wrap="square" rtlCol="0">
            <a:spAutoFit/>
          </a:bodyPr>
          <a:lstStyle/>
          <a:p>
            <a:pPr defTabSz="919521"/>
            <a:r>
              <a:rPr lang="zh-CN" altLang="en-US" sz="1056" dirty="0">
                <a:solidFill>
                  <a:prstClr val="black"/>
                </a:solidFill>
                <a:latin typeface="Calibri"/>
                <a:ea typeface="宋体" panose="02010600030101010101" pitchFamily="2" charset="-122"/>
              </a:rPr>
              <a:t>报告整理于网络，只用于分享，如有侵权，请联系我们</a:t>
            </a:r>
          </a:p>
        </p:txBody>
      </p:sp>
      <p:sp>
        <p:nvSpPr>
          <p:cNvPr id="9" name="object 2">
            <a:extLst>
              <a:ext uri="{FF2B5EF4-FFF2-40B4-BE49-F238E27FC236}">
                <a16:creationId xmlns:a16="http://schemas.microsoft.com/office/drawing/2014/main" id="{15B1E40C-A08E-4332-BA0A-474DAC802919}"/>
              </a:ext>
            </a:extLst>
          </p:cNvPr>
          <p:cNvSpPr txBox="1">
            <a:spLocks noGrp="1"/>
          </p:cNvSpPr>
          <p:nvPr>
            <p:ph type="title"/>
          </p:nvPr>
        </p:nvSpPr>
        <p:spPr>
          <a:xfrm>
            <a:off x="320279" y="3761292"/>
            <a:ext cx="5795551" cy="216648"/>
          </a:xfrm>
          <a:prstGeom prst="rect">
            <a:avLst/>
          </a:prstGeom>
        </p:spPr>
        <p:txBody>
          <a:bodyPr vert="horz" wrap="square" lIns="0" tIns="0" rIns="0" bIns="0" rtlCol="0">
            <a:spAutoFit/>
          </a:bodyPr>
          <a:lstStyle/>
          <a:p>
            <a:pPr marL="12771"/>
            <a:r>
              <a:rPr sz="1408" kern="1200" dirty="0" err="1">
                <a:latin typeface="微软雅黑" panose="020B0503020204020204" pitchFamily="34" charset="-122"/>
                <a:ea typeface="微软雅黑" panose="020B0503020204020204" pitchFamily="34" charset="-122"/>
              </a:rPr>
              <a:t>知识星球</a:t>
            </a:r>
            <a:r>
              <a:rPr sz="1408" kern="1200" dirty="0">
                <a:latin typeface="微软雅黑" panose="020B0503020204020204" pitchFamily="34" charset="-122"/>
                <a:ea typeface="微软雅黑" panose="020B0503020204020204" pitchFamily="34" charset="-122"/>
              </a:rPr>
              <a:t> </a:t>
            </a:r>
            <a:r>
              <a:rPr sz="1408" kern="1200" dirty="0" err="1">
                <a:latin typeface="微软雅黑" panose="020B0503020204020204" pitchFamily="34" charset="-122"/>
                <a:ea typeface="微软雅黑" panose="020B0503020204020204" pitchFamily="34" charset="-122"/>
              </a:rPr>
              <a:t>行业与管理资源</a:t>
            </a:r>
            <a:endParaRPr sz="1408" kern="1200" dirty="0">
              <a:latin typeface="微软雅黑" panose="020B0503020204020204" pitchFamily="34" charset="-122"/>
              <a:ea typeface="微软雅黑" panose="020B0503020204020204" pitchFamily="34" charset="-122"/>
            </a:endParaRPr>
          </a:p>
        </p:txBody>
      </p:sp>
      <p:sp>
        <p:nvSpPr>
          <p:cNvPr id="10" name="object 3">
            <a:extLst>
              <a:ext uri="{FF2B5EF4-FFF2-40B4-BE49-F238E27FC236}">
                <a16:creationId xmlns:a16="http://schemas.microsoft.com/office/drawing/2014/main" id="{0CFE76ED-26D4-4F71-8C12-54CA8ED0CA46}"/>
              </a:ext>
            </a:extLst>
          </p:cNvPr>
          <p:cNvSpPr txBox="1"/>
          <p:nvPr/>
        </p:nvSpPr>
        <p:spPr>
          <a:xfrm>
            <a:off x="588741" y="4164060"/>
            <a:ext cx="5745650" cy="1205810"/>
          </a:xfrm>
          <a:prstGeom prst="rect">
            <a:avLst/>
          </a:prstGeom>
        </p:spPr>
        <p:txBody>
          <a:bodyPr vert="horz" wrap="square" lIns="0" tIns="0" rIns="0" bIns="0" rtlCol="0">
            <a:spAutoFit/>
          </a:bodyPr>
          <a:lstStyle/>
          <a:p>
            <a:pPr marL="272983" marR="5108" indent="-260212" defTabSz="919521">
              <a:lnSpc>
                <a:spcPct val="132000"/>
              </a:lnSpc>
              <a:buFont typeface="+mj-lt"/>
              <a:buAutoNum type="arabicPeriod"/>
            </a:pPr>
            <a:r>
              <a:rPr sz="1207" spc="-5" dirty="0" err="1">
                <a:solidFill>
                  <a:prstClr val="black"/>
                </a:solidFill>
                <a:latin typeface="等线"/>
                <a:cs typeface="等线"/>
              </a:rPr>
              <a:t>免费下载</a:t>
            </a:r>
            <a:r>
              <a:rPr lang="zh-CN" altLang="en-US" sz="1207" spc="-5" dirty="0">
                <a:solidFill>
                  <a:prstClr val="black"/>
                </a:solidFill>
                <a:latin typeface="等线"/>
                <a:ea typeface="宋体" panose="02010600030101010101" pitchFamily="2" charset="-122"/>
                <a:cs typeface="等线"/>
              </a:rPr>
              <a:t>各行业研究</a:t>
            </a:r>
            <a:r>
              <a:rPr sz="1207" spc="-5" dirty="0" err="1">
                <a:solidFill>
                  <a:prstClr val="black"/>
                </a:solidFill>
                <a:latin typeface="等线"/>
                <a:cs typeface="等线"/>
              </a:rPr>
              <a:t>报告</a:t>
            </a:r>
            <a:r>
              <a:rPr lang="zh-CN" altLang="en-US" sz="1207" spc="-5" dirty="0">
                <a:solidFill>
                  <a:prstClr val="black"/>
                </a:solidFill>
                <a:latin typeface="等线"/>
                <a:ea typeface="宋体" panose="02010600030101010101" pitchFamily="2" charset="-122"/>
                <a:cs typeface="等线"/>
              </a:rPr>
              <a:t>、</a:t>
            </a:r>
            <a:r>
              <a:rPr sz="1207" spc="-5" dirty="0" err="1">
                <a:solidFill>
                  <a:prstClr val="black"/>
                </a:solidFill>
                <a:latin typeface="等线"/>
                <a:cs typeface="等线"/>
              </a:rPr>
              <a:t>咨询公司管理方案，企业运营制度</a:t>
            </a:r>
            <a:r>
              <a:rPr lang="zh-CN" altLang="en-US" sz="1207" spc="-5" dirty="0">
                <a:solidFill>
                  <a:prstClr val="black"/>
                </a:solidFill>
                <a:latin typeface="等线"/>
                <a:ea typeface="宋体" panose="02010600030101010101" pitchFamily="2" charset="-122"/>
                <a:cs typeface="等线"/>
              </a:rPr>
              <a:t>、</a:t>
            </a:r>
            <a:r>
              <a:rPr sz="1207" spc="-5" dirty="0" err="1">
                <a:solidFill>
                  <a:prstClr val="black"/>
                </a:solidFill>
                <a:latin typeface="等线"/>
                <a:cs typeface="等线"/>
              </a:rPr>
              <a:t>科技方案</a:t>
            </a:r>
            <a:r>
              <a:rPr lang="zh-CN" altLang="en-US" sz="1207" spc="-5" dirty="0">
                <a:solidFill>
                  <a:prstClr val="black"/>
                </a:solidFill>
                <a:latin typeface="等线"/>
                <a:ea typeface="宋体" panose="02010600030101010101" pitchFamily="2" charset="-122"/>
                <a:cs typeface="等线"/>
              </a:rPr>
              <a:t>与大咖</a:t>
            </a:r>
            <a:r>
              <a:rPr sz="1207" spc="-5" dirty="0" err="1">
                <a:solidFill>
                  <a:prstClr val="black"/>
                </a:solidFill>
                <a:latin typeface="等线"/>
                <a:cs typeface="等线"/>
              </a:rPr>
              <a:t>报告</a:t>
            </a:r>
            <a:r>
              <a:rPr lang="zh-CN" altLang="en-US" sz="1207" spc="-5" dirty="0">
                <a:solidFill>
                  <a:prstClr val="black"/>
                </a:solidFill>
                <a:latin typeface="等线"/>
                <a:ea typeface="宋体" panose="02010600030101010101" pitchFamily="2" charset="-122"/>
                <a:cs typeface="等线"/>
              </a:rPr>
              <a:t>等</a:t>
            </a:r>
            <a:r>
              <a:rPr sz="1207" dirty="0">
                <a:solidFill>
                  <a:prstClr val="black"/>
                </a:solidFill>
                <a:latin typeface="等线"/>
                <a:cs typeface="等线"/>
              </a:rPr>
              <a:t>。</a:t>
            </a:r>
            <a:endParaRPr lang="en-US" altLang="zh-CN" sz="1207" dirty="0">
              <a:solidFill>
                <a:prstClr val="black"/>
              </a:solidFill>
              <a:latin typeface="等线"/>
              <a:ea typeface="宋体" panose="02010600030101010101" pitchFamily="2" charset="-122"/>
              <a:cs typeface="等线"/>
            </a:endParaRPr>
          </a:p>
          <a:p>
            <a:pPr marL="272983" marR="5108" indent="-260212" defTabSz="919521">
              <a:lnSpc>
                <a:spcPct val="132000"/>
              </a:lnSpc>
              <a:buFont typeface="+mj-lt"/>
              <a:buAutoNum type="arabicPeriod"/>
            </a:pPr>
            <a:r>
              <a:rPr lang="zh-CN" altLang="en-US" sz="1207" spc="-5" dirty="0">
                <a:solidFill>
                  <a:prstClr val="black"/>
                </a:solidFill>
                <a:latin typeface="等线"/>
                <a:ea typeface="宋体" panose="02010600030101010101" pitchFamily="2" charset="-122"/>
                <a:cs typeface="等线"/>
              </a:rPr>
              <a:t>每月同步更新</a:t>
            </a:r>
            <a:r>
              <a:rPr lang="en-US" altLang="zh-CN" sz="1207" spc="-5" dirty="0">
                <a:solidFill>
                  <a:prstClr val="black"/>
                </a:solidFill>
                <a:latin typeface="等线"/>
                <a:ea typeface="宋体" panose="02010600030101010101" pitchFamily="2" charset="-122"/>
                <a:cs typeface="等线"/>
              </a:rPr>
              <a:t>3000+</a:t>
            </a:r>
            <a:r>
              <a:rPr lang="zh-CN" altLang="en-US" sz="1207" spc="-5" dirty="0">
                <a:solidFill>
                  <a:prstClr val="black"/>
                </a:solidFill>
                <a:latin typeface="等线"/>
                <a:ea typeface="宋体" panose="02010600030101010101" pitchFamily="2" charset="-122"/>
                <a:cs typeface="等线"/>
              </a:rPr>
              <a:t>份最新行业资源；涵盖科技、金融、教育、互联网、房地产、生物制药、医疗健康等行研报告、科技动态、管理方案；</a:t>
            </a:r>
          </a:p>
          <a:p>
            <a:pPr marL="242651" marR="5108" indent="-229880" defTabSz="919521">
              <a:lnSpc>
                <a:spcPct val="132000"/>
              </a:lnSpc>
              <a:buFont typeface="+mj-lt"/>
              <a:buAutoNum type="arabicPeriod"/>
            </a:pPr>
            <a:endParaRPr sz="1207" dirty="0">
              <a:solidFill>
                <a:prstClr val="black"/>
              </a:solidFill>
              <a:latin typeface="等线"/>
              <a:cs typeface="等线"/>
            </a:endParaRPr>
          </a:p>
        </p:txBody>
      </p:sp>
      <p:sp>
        <p:nvSpPr>
          <p:cNvPr id="11" name="object 6">
            <a:extLst>
              <a:ext uri="{FF2B5EF4-FFF2-40B4-BE49-F238E27FC236}">
                <a16:creationId xmlns:a16="http://schemas.microsoft.com/office/drawing/2014/main" id="{FD61D498-C274-4F34-AD4D-EAFF090AB995}"/>
              </a:ext>
            </a:extLst>
          </p:cNvPr>
          <p:cNvSpPr txBox="1"/>
          <p:nvPr/>
        </p:nvSpPr>
        <p:spPr>
          <a:xfrm>
            <a:off x="6564268" y="5449364"/>
            <a:ext cx="2374120" cy="278407"/>
          </a:xfrm>
          <a:prstGeom prst="rect">
            <a:avLst/>
          </a:prstGeom>
        </p:spPr>
        <p:txBody>
          <a:bodyPr vert="horz" wrap="square" lIns="0" tIns="0" rIns="0" bIns="0" rtlCol="0">
            <a:spAutoFit/>
          </a:bodyPr>
          <a:lstStyle/>
          <a:p>
            <a:pPr marL="12771" marR="5108" defTabSz="919521"/>
            <a:r>
              <a:rPr sz="905" b="1" dirty="0">
                <a:solidFill>
                  <a:srgbClr val="FF5400"/>
                </a:solidFill>
                <a:latin typeface="微软雅黑"/>
                <a:cs typeface="微软雅黑"/>
              </a:rPr>
              <a:t>微信扫码加入“知识星球</a:t>
            </a:r>
            <a:r>
              <a:rPr sz="905" b="1" spc="115" dirty="0">
                <a:solidFill>
                  <a:srgbClr val="FF5400"/>
                </a:solidFill>
                <a:latin typeface="微软雅黑"/>
                <a:cs typeface="微软雅黑"/>
              </a:rPr>
              <a:t> </a:t>
            </a:r>
            <a:r>
              <a:rPr sz="905" b="1" dirty="0">
                <a:solidFill>
                  <a:srgbClr val="FF5400"/>
                </a:solidFill>
                <a:latin typeface="微软雅黑"/>
                <a:cs typeface="微软雅黑"/>
              </a:rPr>
              <a:t>行业与管理资源”， 获取更多行业报告、管理文案、大师笔记</a:t>
            </a:r>
            <a:endParaRPr sz="905" dirty="0">
              <a:solidFill>
                <a:prstClr val="black"/>
              </a:solidFill>
              <a:latin typeface="微软雅黑"/>
              <a:cs typeface="微软雅黑"/>
            </a:endParaRPr>
          </a:p>
        </p:txBody>
      </p:sp>
      <p:pic>
        <p:nvPicPr>
          <p:cNvPr id="12" name="图片 11">
            <a:extLst>
              <a:ext uri="{FF2B5EF4-FFF2-40B4-BE49-F238E27FC236}">
                <a16:creationId xmlns:a16="http://schemas.microsoft.com/office/drawing/2014/main" id="{6246CF40-1B85-4788-8235-AE7E2FBCF5FA}"/>
              </a:ext>
            </a:extLst>
          </p:cNvPr>
          <p:cNvPicPr>
            <a:picLocks noChangeAspect="1"/>
          </p:cNvPicPr>
          <p:nvPr/>
        </p:nvPicPr>
        <p:blipFill>
          <a:blip r:embed="rId3"/>
          <a:stretch>
            <a:fillRect/>
          </a:stretch>
        </p:blipFill>
        <p:spPr>
          <a:xfrm>
            <a:off x="6640894" y="3676706"/>
            <a:ext cx="1797296" cy="1744563"/>
          </a:xfrm>
          <a:prstGeom prst="rect">
            <a:avLst/>
          </a:prstGeom>
        </p:spPr>
      </p:pic>
      <p:cxnSp>
        <p:nvCxnSpPr>
          <p:cNvPr id="3" name="直接连接符 2">
            <a:extLst>
              <a:ext uri="{FF2B5EF4-FFF2-40B4-BE49-F238E27FC236}">
                <a16:creationId xmlns:a16="http://schemas.microsoft.com/office/drawing/2014/main" id="{03E32107-A068-45FD-A3E0-B499DB40C2BD}"/>
              </a:ext>
            </a:extLst>
          </p:cNvPr>
          <p:cNvCxnSpPr>
            <a:cxnSpLocks/>
          </p:cNvCxnSpPr>
          <p:nvPr/>
        </p:nvCxnSpPr>
        <p:spPr>
          <a:xfrm>
            <a:off x="0" y="3582251"/>
            <a:ext cx="914400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矩形 1">
            <a:extLst>
              <a:ext uri="{FF2B5EF4-FFF2-40B4-BE49-F238E27FC236}">
                <a16:creationId xmlns:a16="http://schemas.microsoft.com/office/drawing/2014/main" id="{3D5A147C-AC02-4DC2-B698-E5C80AF22D7F}"/>
              </a:ext>
            </a:extLst>
          </p:cNvPr>
          <p:cNvSpPr/>
          <p:nvPr/>
        </p:nvSpPr>
        <p:spPr>
          <a:xfrm>
            <a:off x="644570" y="2684370"/>
            <a:ext cx="5459942" cy="464244"/>
          </a:xfrm>
          <a:prstGeom prst="rect">
            <a:avLst/>
          </a:prstGeom>
        </p:spPr>
        <p:txBody>
          <a:bodyPr wrap="square">
            <a:spAutoFit/>
          </a:bodyPr>
          <a:lstStyle/>
          <a:p>
            <a:pPr marL="0" lvl="1" defTabSz="919521">
              <a:spcBef>
                <a:spcPts val="1207"/>
              </a:spcBef>
            </a:pPr>
            <a:r>
              <a:rPr lang="zh-CN" altLang="en-US" sz="1207" spc="-5" dirty="0">
                <a:solidFill>
                  <a:prstClr val="black"/>
                </a:solidFill>
                <a:latin typeface="等线"/>
                <a:ea typeface="宋体" panose="02010600030101010101" pitchFamily="2" charset="-122"/>
              </a:rPr>
              <a:t>扫一扫二维码或添加客服微信（微信号：</a:t>
            </a:r>
            <a:r>
              <a:rPr lang="en-US" altLang="zh-CN" sz="1207" spc="-5" dirty="0">
                <a:solidFill>
                  <a:prstClr val="black"/>
                </a:solidFill>
                <a:latin typeface="等线"/>
                <a:ea typeface="宋体" panose="02010600030101010101" pitchFamily="2" charset="-122"/>
              </a:rPr>
              <a:t>Teamkon2</a:t>
            </a:r>
            <a:r>
              <a:rPr lang="zh-CN" altLang="en-US" sz="1207" spc="-5" dirty="0">
                <a:solidFill>
                  <a:prstClr val="black"/>
                </a:solidFill>
                <a:latin typeface="等线"/>
                <a:ea typeface="宋体" panose="02010600030101010101" pitchFamily="2" charset="-122"/>
              </a:rPr>
              <a:t>）免费报告等你取。</a:t>
            </a:r>
          </a:p>
          <a:p>
            <a:pPr marL="0" lvl="1" defTabSz="919521"/>
            <a:r>
              <a:rPr lang="zh-CN" altLang="en-US" sz="1207" spc="-5" dirty="0">
                <a:solidFill>
                  <a:prstClr val="black"/>
                </a:solidFill>
                <a:latin typeface="等线"/>
                <a:ea typeface="宋体" panose="02010600030101010101" pitchFamily="2" charset="-122"/>
              </a:rPr>
              <a:t>添加好友请备注：姓名</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单位</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业务领域</a:t>
            </a:r>
          </a:p>
        </p:txBody>
      </p:sp>
      <p:sp>
        <p:nvSpPr>
          <p:cNvPr id="6" name="文本框 5">
            <a:extLst>
              <a:ext uri="{FF2B5EF4-FFF2-40B4-BE49-F238E27FC236}">
                <a16:creationId xmlns:a16="http://schemas.microsoft.com/office/drawing/2014/main" id="{F35ED402-958B-42D6-9F6A-D6C3A3B4CD51}"/>
              </a:ext>
            </a:extLst>
          </p:cNvPr>
          <p:cNvSpPr txBox="1"/>
          <p:nvPr/>
        </p:nvSpPr>
        <p:spPr>
          <a:xfrm>
            <a:off x="238312" y="1085574"/>
            <a:ext cx="3448156" cy="216648"/>
          </a:xfrm>
          <a:prstGeom prst="rect">
            <a:avLst/>
          </a:prstGeom>
        </p:spPr>
        <p:txBody>
          <a:bodyPr vert="horz" wrap="square" lIns="0" tIns="0" rIns="0" bIns="0" rtlCol="0">
            <a:spAutoFit/>
          </a:bodyPr>
          <a:lstStyle>
            <a:lvl1pPr marL="12700">
              <a:lnSpc>
                <a:spcPct val="100000"/>
              </a:lnSpc>
              <a:defRPr sz="1400" b="1" i="0">
                <a:latin typeface="微软雅黑" panose="020B0503020204020204" pitchFamily="34" charset="-122"/>
                <a:ea typeface="微软雅黑" panose="020B0503020204020204" pitchFamily="34" charset="-122"/>
                <a:cs typeface="微软雅黑"/>
              </a:defRPr>
            </a:lvl1pPr>
          </a:lstStyle>
          <a:p>
            <a:pPr marL="12771" defTabSz="919521"/>
            <a:r>
              <a:rPr lang="zh-CN" altLang="en-US" sz="1408" dirty="0">
                <a:solidFill>
                  <a:prstClr val="black"/>
                </a:solidFill>
              </a:rPr>
              <a:t>行业与管理资源微信群</a:t>
            </a:r>
          </a:p>
        </p:txBody>
      </p:sp>
      <p:sp>
        <p:nvSpPr>
          <p:cNvPr id="13" name="文本框 12">
            <a:extLst>
              <a:ext uri="{FF2B5EF4-FFF2-40B4-BE49-F238E27FC236}">
                <a16:creationId xmlns:a16="http://schemas.microsoft.com/office/drawing/2014/main" id="{9EFC1CD3-4327-4A48-955D-46508806B1EA}"/>
              </a:ext>
            </a:extLst>
          </p:cNvPr>
          <p:cNvSpPr txBox="1"/>
          <p:nvPr/>
        </p:nvSpPr>
        <p:spPr>
          <a:xfrm>
            <a:off x="2886234" y="3429000"/>
            <a:ext cx="2375397" cy="263072"/>
          </a:xfrm>
          <a:prstGeom prst="rect">
            <a:avLst/>
          </a:prstGeom>
          <a:solidFill>
            <a:schemeClr val="accent6">
              <a:lumMod val="20000"/>
              <a:lumOff val="80000"/>
            </a:schemeClr>
          </a:solidFill>
        </p:spPr>
        <p:txBody>
          <a:bodyPr wrap="square" rtlCol="0">
            <a:spAutoFit/>
          </a:bodyPr>
          <a:lstStyle/>
          <a:p>
            <a:pPr defTabSz="919521"/>
            <a:r>
              <a:rPr lang="zh-CN" altLang="en-US" sz="1106" dirty="0">
                <a:solidFill>
                  <a:prstClr val="black"/>
                </a:solidFill>
                <a:latin typeface="Calibri"/>
                <a:ea typeface="宋体" panose="02010600030101010101" pitchFamily="2" charset="-122"/>
              </a:rPr>
              <a:t>海量资源 身边智库 工作不再有疑惑</a:t>
            </a:r>
          </a:p>
        </p:txBody>
      </p:sp>
    </p:spTree>
    <p:extLst>
      <p:ext uri="{BB962C8B-B14F-4D97-AF65-F5344CB8AC3E}">
        <p14:creationId xmlns:p14="http://schemas.microsoft.com/office/powerpoint/2010/main" val="14295002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35380" y="1572768"/>
            <a:ext cx="3410712" cy="4628388"/>
          </a:xfrm>
          <a:custGeom>
            <a:avLst/>
            <a:gdLst>
              <a:gd name="connsiteX0" fmla="*/ 12953 w 3410712"/>
              <a:gd name="connsiteY0" fmla="*/ 577087 h 4628388"/>
              <a:gd name="connsiteX1" fmla="*/ 577087 w 3410712"/>
              <a:gd name="connsiteY1" fmla="*/ 12953 h 4628388"/>
              <a:gd name="connsiteX2" fmla="*/ 2833623 w 3410712"/>
              <a:gd name="connsiteY2" fmla="*/ 12953 h 4628388"/>
              <a:gd name="connsiteX3" fmla="*/ 3397758 w 3410712"/>
              <a:gd name="connsiteY3" fmla="*/ 577087 h 4628388"/>
              <a:gd name="connsiteX4" fmla="*/ 3397758 w 3410712"/>
              <a:gd name="connsiteY4" fmla="*/ 4051287 h 4628388"/>
              <a:gd name="connsiteX5" fmla="*/ 2833623 w 3410712"/>
              <a:gd name="connsiteY5" fmla="*/ 4615434 h 4628388"/>
              <a:gd name="connsiteX6" fmla="*/ 577087 w 3410712"/>
              <a:gd name="connsiteY6" fmla="*/ 4615434 h 4628388"/>
              <a:gd name="connsiteX7" fmla="*/ 12953 w 3410712"/>
              <a:gd name="connsiteY7" fmla="*/ 4051287 h 4628388"/>
              <a:gd name="connsiteX8" fmla="*/ 12953 w 3410712"/>
              <a:gd name="connsiteY8" fmla="*/ 577087 h 46283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10712" h="4628388">
                <a:moveTo>
                  <a:pt x="12953" y="577087"/>
                </a:moveTo>
                <a:cubicBezTo>
                  <a:pt x="12953" y="265556"/>
                  <a:pt x="265556" y="12953"/>
                  <a:pt x="577087" y="12953"/>
                </a:cubicBezTo>
                <a:lnTo>
                  <a:pt x="2833623" y="12953"/>
                </a:lnTo>
                <a:cubicBezTo>
                  <a:pt x="3145154" y="12953"/>
                  <a:pt x="3397758" y="265556"/>
                  <a:pt x="3397758" y="577087"/>
                </a:cubicBezTo>
                <a:lnTo>
                  <a:pt x="3397758" y="4051287"/>
                </a:lnTo>
                <a:cubicBezTo>
                  <a:pt x="3397758" y="4362856"/>
                  <a:pt x="3145154" y="4615434"/>
                  <a:pt x="2833623" y="4615434"/>
                </a:cubicBezTo>
                <a:lnTo>
                  <a:pt x="577087" y="4615434"/>
                </a:lnTo>
                <a:cubicBezTo>
                  <a:pt x="265556" y="4615434"/>
                  <a:pt x="12953" y="4362856"/>
                  <a:pt x="12953" y="4051287"/>
                </a:cubicBezTo>
                <a:lnTo>
                  <a:pt x="12953" y="577087"/>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140452" y="1569720"/>
            <a:ext cx="3410711" cy="4626864"/>
          </a:xfrm>
          <a:custGeom>
            <a:avLst/>
            <a:gdLst>
              <a:gd name="connsiteX0" fmla="*/ 12953 w 3410711"/>
              <a:gd name="connsiteY0" fmla="*/ 577087 h 4626864"/>
              <a:gd name="connsiteX1" fmla="*/ 577088 w 3410711"/>
              <a:gd name="connsiteY1" fmla="*/ 12953 h 4626864"/>
              <a:gd name="connsiteX2" fmla="*/ 2833623 w 3410711"/>
              <a:gd name="connsiteY2" fmla="*/ 12953 h 4626864"/>
              <a:gd name="connsiteX3" fmla="*/ 3397757 w 3410711"/>
              <a:gd name="connsiteY3" fmla="*/ 577087 h 4626864"/>
              <a:gd name="connsiteX4" fmla="*/ 3397757 w 3410711"/>
              <a:gd name="connsiteY4" fmla="*/ 4049763 h 4626864"/>
              <a:gd name="connsiteX5" fmla="*/ 2833623 w 3410711"/>
              <a:gd name="connsiteY5" fmla="*/ 4613909 h 4626864"/>
              <a:gd name="connsiteX6" fmla="*/ 577088 w 3410711"/>
              <a:gd name="connsiteY6" fmla="*/ 4613909 h 4626864"/>
              <a:gd name="connsiteX7" fmla="*/ 12953 w 3410711"/>
              <a:gd name="connsiteY7" fmla="*/ 4049763 h 4626864"/>
              <a:gd name="connsiteX8" fmla="*/ 12953 w 3410711"/>
              <a:gd name="connsiteY8" fmla="*/ 577087 h 46268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410711" h="4626864">
                <a:moveTo>
                  <a:pt x="12953" y="577087"/>
                </a:moveTo>
                <a:cubicBezTo>
                  <a:pt x="12953" y="265556"/>
                  <a:pt x="265557" y="12953"/>
                  <a:pt x="577088" y="12953"/>
                </a:cubicBezTo>
                <a:lnTo>
                  <a:pt x="2833623" y="12953"/>
                </a:lnTo>
                <a:cubicBezTo>
                  <a:pt x="3145154" y="12953"/>
                  <a:pt x="3397757" y="265556"/>
                  <a:pt x="3397757" y="577087"/>
                </a:cubicBezTo>
                <a:lnTo>
                  <a:pt x="3397757" y="4049763"/>
                </a:lnTo>
                <a:cubicBezTo>
                  <a:pt x="3397757" y="4361332"/>
                  <a:pt x="3145154" y="4613909"/>
                  <a:pt x="2833623" y="4613909"/>
                </a:cubicBezTo>
                <a:lnTo>
                  <a:pt x="577088" y="4613909"/>
                </a:lnTo>
                <a:cubicBezTo>
                  <a:pt x="265557" y="4613909"/>
                  <a:pt x="12953" y="4361332"/>
                  <a:pt x="12953" y="4049763"/>
                </a:cubicBezTo>
                <a:lnTo>
                  <a:pt x="12953" y="577087"/>
                </a:lnTo>
              </a:path>
            </a:pathLst>
          </a:custGeom>
          <a:solidFill>
            <a:srgbClr val="000000">
              <a:alpha val="0"/>
            </a:srgbClr>
          </a:solidFill>
          <a:ln w="25400">
            <a:solidFill>
              <a:srgbClr val="006A4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97000" y="952500"/>
            <a:ext cx="2832100" cy="393700"/>
          </a:xfrm>
          <a:prstGeom prst="rect">
            <a:avLst/>
          </a:prstGeom>
          <a:noFill/>
        </p:spPr>
      </p:pic>
      <p:pic>
        <p:nvPicPr>
          <p:cNvPr id="9" name="Picture 3"/>
          <p:cNvPicPr>
            <a:picLocks noChangeAspect="1" noChangeArrowheads="1"/>
          </p:cNvPicPr>
          <p:nvPr/>
        </p:nvPicPr>
        <p:blipFill>
          <a:blip r:embed="rId3"/>
          <a:srcRect/>
          <a:stretch>
            <a:fillRect/>
          </a:stretch>
        </p:blipFill>
        <p:spPr bwMode="auto">
          <a:xfrm>
            <a:off x="5473700" y="939800"/>
            <a:ext cx="2844800" cy="393700"/>
          </a:xfrm>
          <a:prstGeom prst="rect">
            <a:avLst/>
          </a:prstGeom>
          <a:noFill/>
        </p:spPr>
      </p:pic>
      <p:sp>
        <p:nvSpPr>
          <p:cNvPr id="10" name="TextBox 1"/>
          <p:cNvSpPr txBox="1"/>
          <p:nvPr/>
        </p:nvSpPr>
        <p:spPr>
          <a:xfrm>
            <a:off x="7264400" y="152400"/>
            <a:ext cx="14224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研究说明</a:t>
            </a:r>
          </a:p>
        </p:txBody>
      </p:sp>
      <p:sp>
        <p:nvSpPr>
          <p:cNvPr id="11" name="TextBox 1"/>
          <p:cNvSpPr txBox="1"/>
          <p:nvPr/>
        </p:nvSpPr>
        <p:spPr>
          <a:xfrm>
            <a:off x="1016000" y="1181100"/>
            <a:ext cx="3238500" cy="5816600"/>
          </a:xfrm>
          <a:prstGeom prst="rect">
            <a:avLst/>
          </a:prstGeom>
          <a:noFill/>
        </p:spPr>
        <p:txBody>
          <a:bodyPr wrap="none" lIns="0" tIns="0" rIns="0" rtlCol="0">
            <a:spAutoFit/>
          </a:bodyPr>
          <a:lstStyle/>
          <a:p>
            <a:pPr>
              <a:lnSpc>
                <a:spcPts val="2300"/>
              </a:lnSpc>
              <a:tabLst>
                <a:tab pos="393700" algn="l"/>
                <a:tab pos="1104900" algn="l"/>
              </a:tabLst>
            </a:pPr>
            <a:r>
              <a:rPr lang="en-US" altLang="zh-CN" dirty="0"/>
              <a:t>		</a:t>
            </a:r>
            <a:r>
              <a:rPr lang="en-US" altLang="zh-CN" sz="1800" b="1" dirty="0">
                <a:solidFill>
                  <a:srgbClr val="000000"/>
                </a:solidFill>
                <a:latin typeface="微软雅黑" panose="020B0503020204020204" pitchFamily="18" charset="-122"/>
                <a:cs typeface="微软雅黑" panose="020B0503020204020204" pitchFamily="18" charset="-122"/>
              </a:rPr>
              <a:t>重点研究方向</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393700" algn="l"/>
                <a:tab pos="11049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研究区域：</a:t>
            </a:r>
            <a:r>
              <a:rPr lang="en-US" altLang="zh-CN" sz="1405" dirty="0">
                <a:solidFill>
                  <a:srgbClr val="000000"/>
                </a:solidFill>
                <a:latin typeface="微软雅黑" panose="020B0503020204020204" pitchFamily="18" charset="-122"/>
                <a:cs typeface="微软雅黑" panose="020B0503020204020204" pitchFamily="18" charset="-122"/>
              </a:rPr>
              <a:t>深圳市罗湖、福田、南山</a:t>
            </a:r>
          </a:p>
          <a:p>
            <a:pPr>
              <a:lnSpc>
                <a:spcPts val="2500"/>
              </a:lnSpc>
              <a:tabLst>
                <a:tab pos="393700" algn="l"/>
                <a:tab pos="11049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及宝安区的传统商圈和新增商圈</a:t>
            </a:r>
          </a:p>
          <a:p>
            <a:pPr>
              <a:lnSpc>
                <a:spcPts val="1000"/>
              </a:lnSpc>
            </a:pPr>
            <a:endParaRPr lang="en-US" altLang="zh-CN" dirty="0"/>
          </a:p>
          <a:p>
            <a:pPr>
              <a:lnSpc>
                <a:spcPts val="2700"/>
              </a:lnSpc>
              <a:tabLst>
                <a:tab pos="393700" algn="l"/>
                <a:tab pos="11049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研究类型：</a:t>
            </a:r>
            <a:r>
              <a:rPr lang="en-US" altLang="zh-CN" sz="1405" dirty="0">
                <a:solidFill>
                  <a:srgbClr val="000000"/>
                </a:solidFill>
                <a:latin typeface="微软雅黑" panose="020B0503020204020204" pitchFamily="18" charset="-122"/>
                <a:cs typeface="微软雅黑" panose="020B0503020204020204" pitchFamily="18" charset="-122"/>
              </a:rPr>
              <a:t>以购物中心为主，并包含</a:t>
            </a:r>
          </a:p>
          <a:p>
            <a:pPr>
              <a:lnSpc>
                <a:spcPts val="2500"/>
              </a:lnSpc>
              <a:tabLst>
                <a:tab pos="393700" algn="l"/>
                <a:tab pos="11049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重点商圈中的百货、商业街等商业物</a:t>
            </a:r>
          </a:p>
          <a:p>
            <a:pPr>
              <a:lnSpc>
                <a:spcPts val="2500"/>
              </a:lnSpc>
              <a:tabLst>
                <a:tab pos="393700" algn="l"/>
                <a:tab pos="11049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业</a:t>
            </a:r>
          </a:p>
          <a:p>
            <a:pPr>
              <a:lnSpc>
                <a:spcPts val="1000"/>
              </a:lnSpc>
            </a:pPr>
            <a:endParaRPr lang="en-US" altLang="zh-CN" dirty="0"/>
          </a:p>
          <a:p>
            <a:pPr>
              <a:lnSpc>
                <a:spcPts val="2700"/>
              </a:lnSpc>
              <a:tabLst>
                <a:tab pos="393700" algn="l"/>
                <a:tab pos="11049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商业项目：</a:t>
            </a:r>
            <a:r>
              <a:rPr lang="en-US" altLang="zh-CN" sz="1405" dirty="0">
                <a:solidFill>
                  <a:srgbClr val="000000"/>
                </a:solidFill>
                <a:latin typeface="微软雅黑" panose="020B0503020204020204" pitchFamily="18" charset="-122"/>
                <a:cs typeface="微软雅黑" panose="020B0503020204020204" pitchFamily="18" charset="-122"/>
              </a:rPr>
              <a:t>代表性商业项目</a:t>
            </a:r>
          </a:p>
          <a:p>
            <a:pPr>
              <a:lnSpc>
                <a:spcPts val="1000"/>
              </a:lnSpc>
            </a:pPr>
            <a:endParaRPr lang="en-US" altLang="zh-CN" dirty="0"/>
          </a:p>
          <a:p>
            <a:pPr>
              <a:lnSpc>
                <a:spcPts val="2700"/>
              </a:lnSpc>
              <a:tabLst>
                <a:tab pos="393700" algn="l"/>
                <a:tab pos="11049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研究范围：</a:t>
            </a:r>
            <a:r>
              <a:rPr lang="en-US" altLang="zh-CN" sz="1405" dirty="0">
                <a:solidFill>
                  <a:srgbClr val="000000"/>
                </a:solidFill>
                <a:latin typeface="微软雅黑" panose="020B0503020204020204" pitchFamily="18" charset="-122"/>
                <a:cs typeface="微软雅黑" panose="020B0503020204020204" pitchFamily="18" charset="-122"/>
              </a:rPr>
              <a:t>现有存量及未来供应</a:t>
            </a:r>
          </a:p>
          <a:p>
            <a:pPr>
              <a:lnSpc>
                <a:spcPts val="1000"/>
              </a:lnSpc>
            </a:pPr>
            <a:endParaRPr lang="en-US" altLang="zh-CN" dirty="0"/>
          </a:p>
          <a:p>
            <a:pPr>
              <a:lnSpc>
                <a:spcPts val="2700"/>
              </a:lnSpc>
              <a:tabLst>
                <a:tab pos="393700" algn="l"/>
                <a:tab pos="11049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研究时间：</a:t>
            </a:r>
            <a:r>
              <a:rPr lang="en-US" altLang="zh-CN" sz="1405" dirty="0">
                <a:solidFill>
                  <a:srgbClr val="000000"/>
                </a:solidFill>
                <a:latin typeface="微软雅黑" panose="020B0503020204020204" pitchFamily="18" charset="-122"/>
                <a:cs typeface="微软雅黑" panose="020B0503020204020204" pitchFamily="18" charset="-122"/>
              </a:rPr>
              <a:t>2013年</a:t>
            </a:r>
          </a:p>
          <a:p>
            <a:pPr>
              <a:lnSpc>
                <a:spcPts val="1000"/>
              </a:lnSpc>
            </a:pPr>
            <a:endParaRPr lang="en-US" altLang="zh-CN" dirty="0"/>
          </a:p>
          <a:p>
            <a:pPr>
              <a:lnSpc>
                <a:spcPts val="2700"/>
              </a:lnSpc>
              <a:tabLst>
                <a:tab pos="393700" algn="l"/>
                <a:tab pos="11049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市场参数：</a:t>
            </a:r>
            <a:r>
              <a:rPr lang="en-US" altLang="zh-CN" sz="1405" dirty="0">
                <a:solidFill>
                  <a:srgbClr val="000000"/>
                </a:solidFill>
                <a:latin typeface="微软雅黑" panose="020B0503020204020204" pitchFamily="18" charset="-122"/>
                <a:cs typeface="微软雅黑" panose="020B0503020204020204" pitchFamily="18" charset="-122"/>
              </a:rPr>
              <a:t>首层平均租金水平</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393700" algn="l"/>
                <a:tab pos="11049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a:t>
            </a:r>
          </a:p>
        </p:txBody>
      </p:sp>
      <p:sp>
        <p:nvSpPr>
          <p:cNvPr id="12" name="TextBox 1"/>
          <p:cNvSpPr txBox="1"/>
          <p:nvPr/>
        </p:nvSpPr>
        <p:spPr>
          <a:xfrm>
            <a:off x="5410200" y="1130300"/>
            <a:ext cx="2857500" cy="4826000"/>
          </a:xfrm>
          <a:prstGeom prst="rect">
            <a:avLst/>
          </a:prstGeom>
          <a:noFill/>
        </p:spPr>
        <p:txBody>
          <a:bodyPr wrap="none" lIns="0" tIns="0" rIns="0" rtlCol="0">
            <a:spAutoFit/>
          </a:bodyPr>
          <a:lstStyle/>
          <a:p>
            <a:pPr>
              <a:lnSpc>
                <a:spcPts val="2300"/>
              </a:lnSpc>
              <a:tabLst>
                <a:tab pos="190500" algn="l"/>
                <a:tab pos="800100" algn="l"/>
              </a:tabLst>
            </a:pPr>
            <a:r>
              <a:rPr lang="en-US" altLang="zh-CN" dirty="0"/>
              <a:t>		</a:t>
            </a:r>
            <a:r>
              <a:rPr lang="en-US" altLang="zh-CN" sz="1800" b="1" dirty="0">
                <a:solidFill>
                  <a:srgbClr val="000000"/>
                </a:solidFill>
                <a:latin typeface="微软雅黑" panose="020B0503020204020204" pitchFamily="18" charset="-122"/>
                <a:cs typeface="微软雅黑" panose="020B0503020204020204" pitchFamily="18" charset="-122"/>
              </a:rPr>
              <a:t>优质购物中心</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800"/>
              </a:lnSpc>
              <a:tabLst>
                <a:tab pos="190500" algn="l"/>
                <a:tab pos="800100" algn="l"/>
              </a:tabLst>
            </a:pPr>
            <a:r>
              <a:rPr lang="en-US" altLang="zh-CN" sz="1405" b="1" dirty="0">
                <a:solidFill>
                  <a:srgbClr val="000000"/>
                </a:solidFill>
                <a:latin typeface="微软雅黑" panose="020B0503020204020204" pitchFamily="18" charset="-122"/>
                <a:cs typeface="微软雅黑" panose="020B0503020204020204" pitchFamily="18" charset="-122"/>
              </a:rPr>
              <a:t>定义</a:t>
            </a:r>
          </a:p>
          <a:p>
            <a:pPr>
              <a:lnSpc>
                <a:spcPts val="2000"/>
              </a:lnSpc>
              <a:tabLst>
                <a:tab pos="190500" algn="l"/>
                <a:tab pos="800100" algn="l"/>
              </a:tabLst>
            </a:pPr>
            <a:r>
              <a:rPr lang="en-US" altLang="zh-CN" sz="995" dirty="0">
                <a:solidFill>
                  <a:srgbClr val="000000"/>
                </a:solidFill>
                <a:latin typeface="Wingdings" panose="05000000000000000000" pitchFamily="18" charset="0"/>
                <a:cs typeface="Wingdings" panose="05000000000000000000" pitchFamily="18" charset="0"/>
              </a:rPr>
              <a:t>▪</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所研究的优质购物中心为位于深圳主要商圈或有</a:t>
            </a:r>
          </a:p>
          <a:p>
            <a:pPr>
              <a:lnSpc>
                <a:spcPts val="1200"/>
              </a:lnSpc>
              <a:tabLst>
                <a:tab pos="190500" algn="l"/>
                <a:tab pos="800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影响力的商业物业</a:t>
            </a:r>
          </a:p>
          <a:p>
            <a:pPr>
              <a:lnSpc>
                <a:spcPts val="1200"/>
              </a:lnSpc>
              <a:tabLst>
                <a:tab pos="190500" algn="l"/>
                <a:tab pos="800100" algn="l"/>
              </a:tabLst>
            </a:pPr>
            <a:r>
              <a:rPr lang="en-US" altLang="zh-CN" sz="995" dirty="0">
                <a:solidFill>
                  <a:srgbClr val="000000"/>
                </a:solidFill>
                <a:latin typeface="Wingdings" panose="05000000000000000000" pitchFamily="18" charset="0"/>
                <a:cs typeface="Wingdings" panose="05000000000000000000" pitchFamily="18" charset="0"/>
              </a:rPr>
              <a:t>▪</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商业物业具有较为专业化的运营及管理，商业均</a:t>
            </a:r>
          </a:p>
          <a:p>
            <a:pPr>
              <a:lnSpc>
                <a:spcPts val="1200"/>
              </a:lnSpc>
              <a:tabLst>
                <a:tab pos="190500" algn="l"/>
                <a:tab pos="800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只租不售</a:t>
            </a:r>
          </a:p>
          <a:p>
            <a:pPr>
              <a:lnSpc>
                <a:spcPts val="1200"/>
              </a:lnSpc>
              <a:tabLst>
                <a:tab pos="190500" algn="l"/>
                <a:tab pos="800100" algn="l"/>
              </a:tabLst>
            </a:pPr>
            <a:r>
              <a:rPr lang="en-US" altLang="zh-CN" sz="995" dirty="0">
                <a:solidFill>
                  <a:srgbClr val="000000"/>
                </a:solidFill>
                <a:latin typeface="Wingdings" panose="05000000000000000000" pitchFamily="18" charset="0"/>
                <a:cs typeface="Wingdings" panose="05000000000000000000" pitchFamily="18" charset="0"/>
              </a:rPr>
              <a:t>▪</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业态主要为零售商业，商业类型为</a:t>
            </a:r>
            <a:r>
              <a:rPr lang="en-US" altLang="zh-CN" sz="995" dirty="0">
                <a:solidFill>
                  <a:srgbClr val="0000FF"/>
                </a:solidFill>
                <a:latin typeface="微软雅黑" panose="020B0503020204020204" pitchFamily="18" charset="-122"/>
                <a:cs typeface="微软雅黑" panose="020B0503020204020204" pitchFamily="18" charset="-122"/>
              </a:rPr>
              <a:t>购物中心</a:t>
            </a:r>
            <a:r>
              <a:rPr lang="en-US" altLang="zh-CN" sz="995" dirty="0">
                <a:solidFill>
                  <a:srgbClr val="000000"/>
                </a:solidFill>
                <a:latin typeface="微软雅黑" panose="020B0503020204020204" pitchFamily="18" charset="-122"/>
                <a:cs typeface="微软雅黑" panose="020B0503020204020204" pitchFamily="18" charset="-122"/>
              </a:rPr>
              <a:t>，不</a:t>
            </a:r>
          </a:p>
          <a:p>
            <a:pPr>
              <a:lnSpc>
                <a:spcPts val="1200"/>
              </a:lnSpc>
              <a:tabLst>
                <a:tab pos="190500" algn="l"/>
                <a:tab pos="800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包括专业市场、批发市场和临街商铺等商业类型</a:t>
            </a:r>
          </a:p>
          <a:p>
            <a:pPr>
              <a:lnSpc>
                <a:spcPts val="1200"/>
              </a:lnSpc>
              <a:tabLst>
                <a:tab pos="190500" algn="l"/>
                <a:tab pos="800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物业</a:t>
            </a:r>
          </a:p>
          <a:p>
            <a:pPr>
              <a:lnSpc>
                <a:spcPts val="1200"/>
              </a:lnSpc>
              <a:tabLst>
                <a:tab pos="190500" algn="l"/>
                <a:tab pos="800100" algn="l"/>
              </a:tabLst>
            </a:pPr>
            <a:r>
              <a:rPr lang="en-US" altLang="zh-CN" sz="995" dirty="0">
                <a:solidFill>
                  <a:srgbClr val="000000"/>
                </a:solidFill>
                <a:latin typeface="Wingdings" panose="05000000000000000000" pitchFamily="18" charset="0"/>
                <a:cs typeface="Wingdings" panose="05000000000000000000" pitchFamily="18" charset="0"/>
              </a:rPr>
              <a:t>▪</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地铁沿线商业含</a:t>
            </a:r>
            <a:r>
              <a:rPr lang="en-US" altLang="zh-CN" sz="995" dirty="0">
                <a:solidFill>
                  <a:srgbClr val="0000FF"/>
                </a:solidFill>
                <a:latin typeface="微软雅黑" panose="020B0503020204020204" pitchFamily="18" charset="-122"/>
                <a:cs typeface="微软雅黑" panose="020B0503020204020204" pitchFamily="18" charset="-122"/>
              </a:rPr>
              <a:t>地铁上盖、地铁连通、地铁临近</a:t>
            </a:r>
          </a:p>
          <a:p>
            <a:pPr>
              <a:lnSpc>
                <a:spcPts val="1200"/>
              </a:lnSpc>
              <a:tabLst>
                <a:tab pos="190500" algn="l"/>
                <a:tab pos="800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物业</a:t>
            </a:r>
          </a:p>
          <a:p>
            <a:pPr>
              <a:lnSpc>
                <a:spcPts val="1000"/>
              </a:lnSpc>
            </a:pPr>
            <a:endParaRPr lang="en-US" altLang="zh-CN" dirty="0"/>
          </a:p>
          <a:p>
            <a:pPr>
              <a:lnSpc>
                <a:spcPts val="1800"/>
              </a:lnSpc>
              <a:tabLst>
                <a:tab pos="190500" algn="l"/>
                <a:tab pos="800100" algn="l"/>
              </a:tabLst>
            </a:pPr>
            <a:r>
              <a:rPr lang="en-US" altLang="zh-CN" sz="1405" b="1" dirty="0">
                <a:solidFill>
                  <a:srgbClr val="000000"/>
                </a:solidFill>
                <a:latin typeface="微软雅黑" panose="020B0503020204020204" pitchFamily="18" charset="-122"/>
                <a:cs typeface="微软雅黑" panose="020B0503020204020204" pitchFamily="18" charset="-122"/>
              </a:rPr>
              <a:t>研究范围</a:t>
            </a:r>
          </a:p>
          <a:p>
            <a:pPr>
              <a:lnSpc>
                <a:spcPts val="2000"/>
              </a:lnSpc>
              <a:tabLst>
                <a:tab pos="190500" algn="l"/>
                <a:tab pos="800100" algn="l"/>
              </a:tabLst>
            </a:pPr>
            <a:r>
              <a:rPr lang="en-US" altLang="zh-CN" sz="1000" dirty="0">
                <a:solidFill>
                  <a:srgbClr val="000000"/>
                </a:solidFill>
                <a:latin typeface="Wingdings" panose="05000000000000000000" pitchFamily="18" charset="0"/>
                <a:cs typeface="Wingdings" panose="05000000000000000000" pitchFamily="18" charset="0"/>
              </a:rPr>
              <a:t>▪</a:t>
            </a:r>
            <a:r>
              <a:rPr lang="en-US" altLang="zh-CN" sz="1000" dirty="0">
                <a:latin typeface="Times New Roman" panose="02020603050405020304" pitchFamily="18" charset="0"/>
                <a:cs typeface="Times New Roman" panose="02020603050405020304" pitchFamily="18" charset="0"/>
              </a:rPr>
              <a:t>    </a:t>
            </a:r>
            <a:r>
              <a:rPr lang="en-US" altLang="zh-CN" sz="1000" dirty="0">
                <a:solidFill>
                  <a:srgbClr val="000000"/>
                </a:solidFill>
                <a:latin typeface="微软雅黑" panose="020B0503020204020204" pitchFamily="18" charset="-122"/>
                <a:cs typeface="微软雅黑" panose="020B0503020204020204" pitchFamily="18" charset="-122"/>
              </a:rPr>
              <a:t>所选取项目商业在70,000平方米以上的购物中心</a:t>
            </a:r>
          </a:p>
          <a:p>
            <a:pPr>
              <a:lnSpc>
                <a:spcPts val="1200"/>
              </a:lnSpc>
              <a:tabLst>
                <a:tab pos="190500" algn="l"/>
                <a:tab pos="800100" algn="l"/>
              </a:tabLst>
            </a:pPr>
            <a:r>
              <a:rPr lang="en-US" altLang="zh-CN" sz="995" dirty="0">
                <a:solidFill>
                  <a:srgbClr val="000000"/>
                </a:solidFill>
                <a:latin typeface="Wingdings" panose="05000000000000000000" pitchFamily="18" charset="0"/>
                <a:cs typeface="Wingdings" panose="05000000000000000000" pitchFamily="18" charset="0"/>
              </a:rPr>
              <a:t>▪</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所选取项目商业为地铁沿线的购物中心</a:t>
            </a:r>
          </a:p>
          <a:p>
            <a:pPr>
              <a:lnSpc>
                <a:spcPts val="1200"/>
              </a:lnSpc>
              <a:tabLst>
                <a:tab pos="190500" algn="l"/>
                <a:tab pos="800100" algn="l"/>
              </a:tabLst>
            </a:pPr>
            <a:r>
              <a:rPr lang="en-US" altLang="zh-CN" sz="995" dirty="0">
                <a:solidFill>
                  <a:srgbClr val="000000"/>
                </a:solidFill>
                <a:latin typeface="Wingdings" panose="05000000000000000000" pitchFamily="18" charset="0"/>
                <a:cs typeface="Wingdings" panose="05000000000000000000" pitchFamily="18" charset="0"/>
              </a:rPr>
              <a:t>▪</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目标客户群为区域中档以上水平</a:t>
            </a:r>
          </a:p>
          <a:p>
            <a:pPr>
              <a:lnSpc>
                <a:spcPts val="1200"/>
              </a:lnSpc>
              <a:tabLst>
                <a:tab pos="190500" algn="l"/>
                <a:tab pos="800100" algn="l"/>
              </a:tabLst>
            </a:pPr>
            <a:r>
              <a:rPr lang="en-US" altLang="zh-CN" sz="995" dirty="0">
                <a:solidFill>
                  <a:srgbClr val="000000"/>
                </a:solidFill>
                <a:latin typeface="Wingdings" panose="05000000000000000000" pitchFamily="18" charset="0"/>
                <a:cs typeface="Wingdings" panose="05000000000000000000" pitchFamily="18" charset="0"/>
              </a:rPr>
              <a:t>▪</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所研究商业物业的租金（不包含管理费）按实用</a:t>
            </a:r>
          </a:p>
          <a:p>
            <a:pPr>
              <a:lnSpc>
                <a:spcPts val="1200"/>
              </a:lnSpc>
              <a:tabLst>
                <a:tab pos="190500" algn="l"/>
                <a:tab pos="800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面积统计</a:t>
            </a:r>
          </a:p>
          <a:p>
            <a:pPr>
              <a:lnSpc>
                <a:spcPts val="1200"/>
              </a:lnSpc>
              <a:tabLst>
                <a:tab pos="190500" algn="l"/>
                <a:tab pos="800100" algn="l"/>
              </a:tabLst>
            </a:pPr>
            <a:r>
              <a:rPr lang="en-US" altLang="zh-CN" sz="995" dirty="0">
                <a:solidFill>
                  <a:srgbClr val="000000"/>
                </a:solidFill>
                <a:latin typeface="Wingdings" panose="05000000000000000000" pitchFamily="18" charset="0"/>
                <a:cs typeface="Wingdings" panose="05000000000000000000" pitchFamily="18" charset="0"/>
              </a:rPr>
              <a:t>▪</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统计数据截至2013年第一季度</a:t>
            </a:r>
          </a:p>
          <a:p>
            <a:pPr>
              <a:lnSpc>
                <a:spcPts val="1000"/>
              </a:lnSpc>
            </a:pPr>
            <a:endParaRPr lang="en-US" altLang="zh-CN" dirty="0"/>
          </a:p>
          <a:p>
            <a:pPr>
              <a:lnSpc>
                <a:spcPts val="1800"/>
              </a:lnSpc>
              <a:tabLst>
                <a:tab pos="190500" algn="l"/>
                <a:tab pos="800100" algn="l"/>
              </a:tabLst>
            </a:pPr>
            <a:r>
              <a:rPr lang="en-US" altLang="zh-CN" sz="1405" b="1" dirty="0">
                <a:solidFill>
                  <a:srgbClr val="000000"/>
                </a:solidFill>
                <a:latin typeface="微软雅黑" panose="020B0503020204020204" pitchFamily="18" charset="-122"/>
                <a:cs typeface="微软雅黑" panose="020B0503020204020204" pitchFamily="18" charset="-122"/>
              </a:rPr>
              <a:t>研究目的</a:t>
            </a:r>
          </a:p>
          <a:p>
            <a:pPr>
              <a:lnSpc>
                <a:spcPts val="2000"/>
              </a:lnSpc>
              <a:tabLst>
                <a:tab pos="190500" algn="l"/>
                <a:tab pos="800100" algn="l"/>
              </a:tabLst>
            </a:pPr>
            <a:r>
              <a:rPr lang="en-US" altLang="zh-CN" sz="1000" dirty="0">
                <a:solidFill>
                  <a:srgbClr val="000000"/>
                </a:solidFill>
                <a:latin typeface="Wingdings" panose="05000000000000000000" pitchFamily="18" charset="0"/>
                <a:cs typeface="Wingdings" panose="05000000000000000000" pitchFamily="18" charset="0"/>
              </a:rPr>
              <a:t>▪</a:t>
            </a:r>
            <a:r>
              <a:rPr lang="en-US" altLang="zh-CN" sz="1000" dirty="0">
                <a:latin typeface="Times New Roman" panose="02020603050405020304" pitchFamily="18" charset="0"/>
                <a:cs typeface="Times New Roman" panose="02020603050405020304" pitchFamily="18" charset="0"/>
              </a:rPr>
              <a:t>    </a:t>
            </a:r>
            <a:r>
              <a:rPr lang="en-US" altLang="zh-CN" sz="1000" dirty="0">
                <a:solidFill>
                  <a:srgbClr val="000000"/>
                </a:solidFill>
                <a:latin typeface="微软雅黑" panose="020B0503020204020204" pitchFamily="18" charset="-122"/>
                <a:cs typeface="微软雅黑" panose="020B0503020204020204" pitchFamily="18" charset="-122"/>
              </a:rPr>
              <a:t>通过对深圳类似个案进行研究，了解目前深圳优</a:t>
            </a:r>
          </a:p>
          <a:p>
            <a:pPr>
              <a:lnSpc>
                <a:spcPts val="1200"/>
              </a:lnSpc>
              <a:tabLst>
                <a:tab pos="190500" algn="l"/>
                <a:tab pos="800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质商业的供应需求特点以及发展模式，为本项目</a:t>
            </a:r>
          </a:p>
          <a:p>
            <a:pPr>
              <a:lnSpc>
                <a:spcPts val="1200"/>
              </a:lnSpc>
              <a:tabLst>
                <a:tab pos="190500" algn="l"/>
                <a:tab pos="800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发展该类型物业的市场发展方向提供参考</a:t>
            </a:r>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933444" y="2250948"/>
            <a:ext cx="2180082" cy="379856"/>
          </a:xfrm>
          <a:custGeom>
            <a:avLst/>
            <a:gdLst>
              <a:gd name="connsiteX0" fmla="*/ 2170176 w 2180082"/>
              <a:gd name="connsiteY0" fmla="*/ 9905 h 379856"/>
              <a:gd name="connsiteX1" fmla="*/ 9905 w 2180082"/>
              <a:gd name="connsiteY1" fmla="*/ 369950 h 379856"/>
            </a:gdLst>
            <a:ahLst/>
            <a:cxnLst>
              <a:cxn ang="0">
                <a:pos x="connsiteX0" y="connsiteY0"/>
              </a:cxn>
              <a:cxn ang="1">
                <a:pos x="connsiteX1" y="connsiteY1"/>
              </a:cxn>
            </a:cxnLst>
            <a:rect l="l" t="t" r="r" b="b"/>
            <a:pathLst>
              <a:path w="2180082" h="379856">
                <a:moveTo>
                  <a:pt x="2170176" y="9905"/>
                </a:moveTo>
                <a:lnTo>
                  <a:pt x="9905" y="369950"/>
                </a:lnTo>
              </a:path>
            </a:pathLst>
          </a:custGeom>
          <a:ln w="25400">
            <a:solidFill>
              <a:srgbClr val="BDD652">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3339084" y="2484120"/>
            <a:ext cx="595883" cy="379475"/>
          </a:xfrm>
          <a:custGeom>
            <a:avLst/>
            <a:gdLst>
              <a:gd name="connsiteX0" fmla="*/ 9905 w 595883"/>
              <a:gd name="connsiteY0" fmla="*/ 189737 h 379475"/>
              <a:gd name="connsiteX1" fmla="*/ 297941 w 595883"/>
              <a:gd name="connsiteY1" fmla="*/ 9905 h 379475"/>
              <a:gd name="connsiteX2" fmla="*/ 585977 w 595883"/>
              <a:gd name="connsiteY2" fmla="*/ 189737 h 379475"/>
              <a:gd name="connsiteX3" fmla="*/ 297941 w 595883"/>
              <a:gd name="connsiteY3" fmla="*/ 369569 h 379475"/>
              <a:gd name="connsiteX4" fmla="*/ 9905 w 595883"/>
              <a:gd name="connsiteY4" fmla="*/ 189737 h 3794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5883" h="379475">
                <a:moveTo>
                  <a:pt x="9905" y="189737"/>
                </a:moveTo>
                <a:cubicBezTo>
                  <a:pt x="9905" y="90423"/>
                  <a:pt x="138810" y="9905"/>
                  <a:pt x="297941" y="9905"/>
                </a:cubicBezTo>
                <a:cubicBezTo>
                  <a:pt x="457072" y="9905"/>
                  <a:pt x="585977" y="90423"/>
                  <a:pt x="585977" y="189737"/>
                </a:cubicBezTo>
                <a:cubicBezTo>
                  <a:pt x="585977" y="289051"/>
                  <a:pt x="457072" y="369569"/>
                  <a:pt x="297941" y="369569"/>
                </a:cubicBezTo>
                <a:cubicBezTo>
                  <a:pt x="138810" y="369569"/>
                  <a:pt x="9905" y="289051"/>
                  <a:pt x="9905" y="189737"/>
                </a:cubicBezTo>
              </a:path>
            </a:pathLst>
          </a:custGeom>
          <a:solidFill>
            <a:srgbClr val="000000">
              <a:alpha val="0"/>
            </a:srgbClr>
          </a:solidFill>
          <a:ln w="25400">
            <a:solidFill>
              <a:srgbClr val="BFD857">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01700" y="1117600"/>
            <a:ext cx="8001000" cy="55626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199</a:t>
            </a:r>
          </a:p>
        </p:txBody>
      </p:sp>
      <p:sp>
        <p:nvSpPr>
          <p:cNvPr id="10" name="TextBox 1"/>
          <p:cNvSpPr txBox="1"/>
          <p:nvPr/>
        </p:nvSpPr>
        <p:spPr>
          <a:xfrm>
            <a:off x="7505700" y="25400"/>
            <a:ext cx="12827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香港</a:t>
            </a:r>
            <a:r>
              <a:rPr lang="en-US" altLang="zh-CN" sz="2800" b="1" dirty="0">
                <a:solidFill>
                  <a:srgbClr val="000000"/>
                </a:solidFill>
                <a:latin typeface="Times New Roman" panose="02020603050405020304" pitchFamily="18" charset="0"/>
                <a:cs typeface="Times New Roman" panose="02020603050405020304" pitchFamily="18" charset="0"/>
              </a:rPr>
              <a:t>IFC</a:t>
            </a:r>
          </a:p>
        </p:txBody>
      </p:sp>
      <p:sp>
        <p:nvSpPr>
          <p:cNvPr id="11" name="TextBox 1"/>
          <p:cNvSpPr txBox="1"/>
          <p:nvPr/>
        </p:nvSpPr>
        <p:spPr>
          <a:xfrm>
            <a:off x="1270000" y="1346200"/>
            <a:ext cx="4470400" cy="685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Times New Roman" panose="02020603050405020304" pitchFamily="18" charset="0"/>
                <a:cs typeface="Times New Roman" panose="02020603050405020304" pitchFamily="18" charset="0"/>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消费者由三楼扶梯可上到四楼平台，在这里设有5间特色的酒吧，包括H</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One、Isola</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Bar</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&amp;</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Grill、Red</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Bar</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Restaurant及The</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Box。游人可在</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该处享受室外的微微海风，并远眺维多利亚港的美景。</a:t>
            </a:r>
          </a:p>
        </p:txBody>
      </p:sp>
      <p:sp>
        <p:nvSpPr>
          <p:cNvPr id="12" name="TextBox 1"/>
          <p:cNvSpPr txBox="1"/>
          <p:nvPr/>
        </p:nvSpPr>
        <p:spPr>
          <a:xfrm>
            <a:off x="6172200" y="3251200"/>
            <a:ext cx="1397000" cy="342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从三楼经这部扶手电梯</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可到达4楼平台</a:t>
            </a:r>
          </a:p>
        </p:txBody>
      </p:sp>
      <p:sp>
        <p:nvSpPr>
          <p:cNvPr id="13" name="TextBox 1"/>
          <p:cNvSpPr txBox="1"/>
          <p:nvPr/>
        </p:nvSpPr>
        <p:spPr>
          <a:xfrm>
            <a:off x="1358900" y="2222500"/>
            <a:ext cx="266700" cy="292100"/>
          </a:xfrm>
          <a:prstGeom prst="rect">
            <a:avLst/>
          </a:prstGeom>
          <a:noFill/>
        </p:spPr>
        <p:txBody>
          <a:bodyPr wrap="none" lIns="0" tIns="0" rIns="0" rtlCol="0">
            <a:spAutoFit/>
          </a:bodyPr>
          <a:lstStyle/>
          <a:p>
            <a:pPr>
              <a:lnSpc>
                <a:spcPts val="2300"/>
              </a:lnSpc>
            </a:pPr>
            <a:r>
              <a:rPr lang="en-US" altLang="zh-CN" sz="1800" b="1" dirty="0">
                <a:solidFill>
                  <a:srgbClr val="F79646"/>
                </a:solidFill>
                <a:latin typeface="微软雅黑" panose="020B0503020204020204" pitchFamily="18" charset="-122"/>
                <a:cs typeface="微软雅黑" panose="020B0503020204020204" pitchFamily="18" charset="-122"/>
              </a:rPr>
              <a:t>4F</a:t>
            </a:r>
          </a:p>
        </p:txBody>
      </p:sp>
      <p:sp>
        <p:nvSpPr>
          <p:cNvPr id="14" name="TextBox 1"/>
          <p:cNvSpPr txBox="1"/>
          <p:nvPr/>
        </p:nvSpPr>
        <p:spPr>
          <a:xfrm>
            <a:off x="1562100" y="850900"/>
            <a:ext cx="8001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楼层分布</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536700" y="4292600"/>
            <a:ext cx="3048000" cy="20447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5207000" y="4279900"/>
            <a:ext cx="3048000" cy="2044700"/>
          </a:xfrm>
          <a:prstGeom prst="rect">
            <a:avLst/>
          </a:prstGeom>
          <a:noFill/>
        </p:spPr>
      </p:pic>
      <p:sp>
        <p:nvSpPr>
          <p:cNvPr id="8" name="TextBox 1"/>
          <p:cNvSpPr txBox="1"/>
          <p:nvPr/>
        </p:nvSpPr>
        <p:spPr>
          <a:xfrm>
            <a:off x="1054100" y="63500"/>
            <a:ext cx="7721600" cy="1422400"/>
          </a:xfrm>
          <a:prstGeom prst="rect">
            <a:avLst/>
          </a:prstGeom>
          <a:noFill/>
        </p:spPr>
        <p:txBody>
          <a:bodyPr wrap="none" lIns="0" tIns="0" rIns="0" rtlCol="0">
            <a:spAutoFit/>
          </a:bodyPr>
          <a:lstStyle/>
          <a:p>
            <a:pPr>
              <a:lnSpc>
                <a:spcPts val="3600"/>
              </a:lnSpc>
              <a:tabLst>
                <a:tab pos="4914900" algn="l"/>
              </a:tabLst>
            </a:pPr>
            <a:r>
              <a:rPr lang="en-US" altLang="zh-CN" dirty="0"/>
              <a:t>	</a:t>
            </a:r>
            <a:r>
              <a:rPr lang="en-US" altLang="zh-CN" sz="2800" b="1" dirty="0">
                <a:solidFill>
                  <a:srgbClr val="000000"/>
                </a:solidFill>
                <a:latin typeface="微软雅黑" panose="020B0503020204020204" pitchFamily="18" charset="-122"/>
                <a:cs typeface="微软雅黑" panose="020B0503020204020204" pitchFamily="18" charset="-122"/>
              </a:rPr>
              <a:t>香港</a:t>
            </a:r>
            <a:r>
              <a:rPr lang="en-US" altLang="zh-CN" sz="2800" b="1" dirty="0">
                <a:solidFill>
                  <a:srgbClr val="000000"/>
                </a:solidFill>
                <a:latin typeface="Times New Roman" panose="02020603050405020304" pitchFamily="18" charset="0"/>
                <a:cs typeface="Times New Roman" panose="02020603050405020304" pitchFamily="18" charset="0"/>
              </a:rPr>
              <a:t>IFC-</a:t>
            </a:r>
            <a:r>
              <a:rPr lang="en-US" altLang="zh-CN" sz="2800" b="1" dirty="0">
                <a:solidFill>
                  <a:srgbClr val="000000"/>
                </a:solidFill>
                <a:latin typeface="微软雅黑" panose="020B0503020204020204" pitchFamily="18" charset="-122"/>
                <a:cs typeface="微软雅黑" panose="020B0503020204020204" pitchFamily="18" charset="-122"/>
              </a:rPr>
              <a:t>借鉴意义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4914900" algn="l"/>
              </a:tabLst>
            </a:pPr>
            <a:r>
              <a:rPr lang="en-US" altLang="zh-CN" sz="1405" b="1" dirty="0">
                <a:solidFill>
                  <a:srgbClr val="000000"/>
                </a:solidFill>
                <a:latin typeface="微软雅黑" panose="020B0503020204020204" pitchFamily="18" charset="-122"/>
                <a:cs typeface="微软雅黑" panose="020B0503020204020204" pitchFamily="18" charset="-122"/>
              </a:rPr>
              <a:t>对大涌项目借鉴意义：</a:t>
            </a:r>
          </a:p>
        </p:txBody>
      </p:sp>
      <p:sp>
        <p:nvSpPr>
          <p:cNvPr id="9" name="TextBox 1"/>
          <p:cNvSpPr txBox="1"/>
          <p:nvPr/>
        </p:nvSpPr>
        <p:spPr>
          <a:xfrm>
            <a:off x="1054100" y="16637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0" name="TextBox 1"/>
          <p:cNvSpPr txBox="1"/>
          <p:nvPr/>
        </p:nvSpPr>
        <p:spPr>
          <a:xfrm>
            <a:off x="1282700" y="1574800"/>
            <a:ext cx="72263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对内对外交通组织动线。</a:t>
            </a:r>
            <a:r>
              <a:rPr lang="en-US" altLang="zh-CN" sz="1200" dirty="0">
                <a:solidFill>
                  <a:srgbClr val="000000"/>
                </a:solidFill>
                <a:latin typeface="微软雅黑" panose="020B0503020204020204" pitchFamily="18" charset="-122"/>
                <a:cs typeface="微软雅黑" panose="020B0503020204020204" pitchFamily="18" charset="-122"/>
              </a:rPr>
              <a:t>香港IFC出色的对内对外交通组织动线体现了前瞻性的规划理念。对于大涌项目，我</a:t>
            </a:r>
          </a:p>
        </p:txBody>
      </p:sp>
      <p:sp>
        <p:nvSpPr>
          <p:cNvPr id="11" name="TextBox 1"/>
          <p:cNvSpPr txBox="1"/>
          <p:nvPr/>
        </p:nvSpPr>
        <p:spPr>
          <a:xfrm>
            <a:off x="1054100" y="1854200"/>
            <a:ext cx="73787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们可以借鉴IFC这方面的经验，更好地利用对外对内交通动线将人流引入商业之中。比如可考虑通过建设过街天</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桥，将深南大道对面大涌公交站的人流直接引入商场二层。</a:t>
            </a:r>
          </a:p>
        </p:txBody>
      </p:sp>
      <p:sp>
        <p:nvSpPr>
          <p:cNvPr id="12" name="TextBox 1"/>
          <p:cNvSpPr txBox="1"/>
          <p:nvPr/>
        </p:nvSpPr>
        <p:spPr>
          <a:xfrm>
            <a:off x="1054100" y="2527300"/>
            <a:ext cx="50800" cy="76200"/>
          </a:xfrm>
          <a:prstGeom prst="rect">
            <a:avLst/>
          </a:prstGeom>
          <a:noFill/>
        </p:spPr>
        <p:txBody>
          <a:bodyPr wrap="none" lIns="0" tIns="0" rIns="0" rtlCol="0">
            <a:spAutoFit/>
          </a:bodyPr>
          <a:lstStyle/>
          <a:p>
            <a:pPr>
              <a:lnSpc>
                <a:spcPts val="600"/>
              </a:lnSpc>
            </a:pPr>
            <a:r>
              <a:rPr lang="en-US" altLang="zh-CN" sz="600" dirty="0">
                <a:solidFill>
                  <a:srgbClr val="000000"/>
                </a:solidFill>
                <a:latin typeface="Wingdings" panose="05000000000000000000" pitchFamily="18" charset="0"/>
                <a:cs typeface="Wingdings" panose="05000000000000000000" pitchFamily="18" charset="0"/>
              </a:rPr>
              <a:t></a:t>
            </a:r>
          </a:p>
        </p:txBody>
      </p:sp>
      <p:sp>
        <p:nvSpPr>
          <p:cNvPr id="13" name="TextBox 1"/>
          <p:cNvSpPr txBox="1"/>
          <p:nvPr/>
        </p:nvSpPr>
        <p:spPr>
          <a:xfrm>
            <a:off x="1282700" y="2438400"/>
            <a:ext cx="72390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业态的布局排布。</a:t>
            </a:r>
            <a:r>
              <a:rPr lang="en-US" altLang="zh-CN" sz="1200" dirty="0">
                <a:solidFill>
                  <a:srgbClr val="000000"/>
                </a:solidFill>
                <a:latin typeface="微软雅黑" panose="020B0503020204020204" pitchFamily="18" charset="-122"/>
                <a:cs typeface="微软雅黑" panose="020B0503020204020204" pitchFamily="18" charset="-122"/>
              </a:rPr>
              <a:t>作为中环核心商务区的地标项目，IFC在建设之初就把商业定位为香港高端商业。通过</a:t>
            </a:r>
            <a:r>
              <a:rPr lang="en-US" altLang="zh-CN" sz="1200" b="1" dirty="0">
                <a:solidFill>
                  <a:srgbClr val="000000"/>
                </a:solidFill>
                <a:latin typeface="微软雅黑" panose="020B0503020204020204" pitchFamily="18" charset="-122"/>
                <a:cs typeface="微软雅黑" panose="020B0503020204020204" pitchFamily="18" charset="-122"/>
              </a:rPr>
              <a:t>对人</a:t>
            </a:r>
          </a:p>
        </p:txBody>
      </p:sp>
      <p:sp>
        <p:nvSpPr>
          <p:cNvPr id="14" name="TextBox 1"/>
          <p:cNvSpPr txBox="1"/>
          <p:nvPr/>
        </p:nvSpPr>
        <p:spPr>
          <a:xfrm>
            <a:off x="1016000" y="2857500"/>
            <a:ext cx="7581900" cy="4076700"/>
          </a:xfrm>
          <a:prstGeom prst="rect">
            <a:avLst/>
          </a:prstGeom>
          <a:noFill/>
        </p:spPr>
        <p:txBody>
          <a:bodyPr wrap="none" lIns="0" tIns="0" rIns="0" rtlCol="0">
            <a:spAutoFit/>
          </a:bodyPr>
          <a:lstStyle/>
          <a:p>
            <a:pPr>
              <a:lnSpc>
                <a:spcPts val="1500"/>
              </a:lnSpc>
              <a:tabLst>
                <a:tab pos="38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流动向、目标客群等的综合分析</a:t>
            </a:r>
            <a:r>
              <a:rPr lang="en-US" altLang="zh-CN" sz="1200" dirty="0">
                <a:solidFill>
                  <a:srgbClr val="000000"/>
                </a:solidFill>
                <a:latin typeface="微软雅黑" panose="020B0503020204020204" pitchFamily="18" charset="-122"/>
                <a:cs typeface="微软雅黑" panose="020B0503020204020204" pitchFamily="18" charset="-122"/>
              </a:rPr>
              <a:t>，IFC并没有将高端奢侈品牌放置在传统的地上一层，而是搬到地上二层。在一层</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放置一些价位适中的服饰品牌，美食小吃，精品超市，还包括电影院，去满足中端消费者以及周边的白领人群。</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作为大型的商业开发，大涌项目有必要针对不同的目标客群以及人流导向在不同的区块做差异化的定位。一方面</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通过主力店的带动去吸引人流去到远端，另一方面可考虑在人流较弱的区域安排偏高端、偏小众化个性化的品</a:t>
            </a:r>
          </a:p>
          <a:p>
            <a:pPr>
              <a:lnSpc>
                <a:spcPts val="21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牌，提升该区域的商业价值，同时也有利于避免不同客群之间的相互干扰。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900"/>
              </a:lnSpc>
              <a:tabLst>
                <a:tab pos="38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200</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456689" y="3494697"/>
            <a:ext cx="6840219" cy="16052"/>
          </a:xfrm>
          <a:custGeom>
            <a:avLst/>
            <a:gdLst>
              <a:gd name="connsiteX0" fmla="*/ 6350 w 6840219"/>
              <a:gd name="connsiteY0" fmla="*/ 6350 h 16052"/>
              <a:gd name="connsiteX1" fmla="*/ 6833869 w 6840219"/>
              <a:gd name="connsiteY1" fmla="*/ 9702 h 16052"/>
            </a:gdLst>
            <a:ahLst/>
            <a:cxnLst>
              <a:cxn ang="0">
                <a:pos x="connsiteX0" y="connsiteY0"/>
              </a:cxn>
              <a:cxn ang="1">
                <a:pos x="connsiteX1" y="connsiteY1"/>
              </a:cxn>
            </a:cxnLst>
            <a:rect l="l" t="t" r="r" b="b"/>
            <a:pathLst>
              <a:path w="6840219" h="16052">
                <a:moveTo>
                  <a:pt x="6350" y="6350"/>
                </a:moveTo>
                <a:lnTo>
                  <a:pt x="6833869" y="9702"/>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3261105" y="2869438"/>
            <a:ext cx="5698744" cy="597916"/>
          </a:xfrm>
          <a:custGeom>
            <a:avLst/>
            <a:gdLst>
              <a:gd name="connsiteX0" fmla="*/ 6350 w 5698744"/>
              <a:gd name="connsiteY0" fmla="*/ 591565 h 597916"/>
              <a:gd name="connsiteX1" fmla="*/ 5692394 w 5698744"/>
              <a:gd name="connsiteY1" fmla="*/ 591565 h 597916"/>
              <a:gd name="connsiteX2" fmla="*/ 5692394 w 5698744"/>
              <a:gd name="connsiteY2" fmla="*/ 6350 h 597916"/>
              <a:gd name="connsiteX3" fmla="*/ 6350 w 5698744"/>
              <a:gd name="connsiteY3" fmla="*/ 6350 h 597916"/>
              <a:gd name="connsiteX4" fmla="*/ 6350 w 5698744"/>
              <a:gd name="connsiteY4" fmla="*/ 591565 h 597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698744" h="597916">
                <a:moveTo>
                  <a:pt x="6350" y="591565"/>
                </a:moveTo>
                <a:lnTo>
                  <a:pt x="5692394" y="591565"/>
                </a:lnTo>
                <a:lnTo>
                  <a:pt x="5692394" y="6350"/>
                </a:lnTo>
                <a:lnTo>
                  <a:pt x="6350" y="6350"/>
                </a:lnTo>
                <a:lnTo>
                  <a:pt x="6350" y="59156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146800" y="2781300"/>
            <a:ext cx="2997200" cy="9271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201</a:t>
            </a:r>
          </a:p>
        </p:txBody>
      </p:sp>
      <p:sp>
        <p:nvSpPr>
          <p:cNvPr id="11" name="TextBox 1"/>
          <p:cNvSpPr txBox="1"/>
          <p:nvPr/>
        </p:nvSpPr>
        <p:spPr>
          <a:xfrm>
            <a:off x="6400800" y="2997200"/>
            <a:ext cx="24384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商业定位规划</a:t>
            </a:r>
          </a:p>
        </p:txBody>
      </p:sp>
      <p:sp>
        <p:nvSpPr>
          <p:cNvPr id="12" name="TextBox 1"/>
          <p:cNvSpPr txBox="1"/>
          <p:nvPr/>
        </p:nvSpPr>
        <p:spPr>
          <a:xfrm>
            <a:off x="7315200" y="3822700"/>
            <a:ext cx="1524000" cy="863600"/>
          </a:xfrm>
          <a:prstGeom prst="rect">
            <a:avLst/>
          </a:prstGeom>
          <a:noFill/>
        </p:spPr>
        <p:txBody>
          <a:bodyPr wrap="none" lIns="0" tIns="0" rIns="0" rtlCol="0">
            <a:spAutoFit/>
          </a:bodyPr>
          <a:lstStyle/>
          <a:p>
            <a:pPr>
              <a:lnSpc>
                <a:spcPts val="2000"/>
              </a:lnSpc>
              <a:tabLst>
                <a:tab pos="508000" algn="l"/>
                <a:tab pos="520700" algn="l"/>
              </a:tabLst>
            </a:pPr>
            <a:r>
              <a:rPr lang="en-US" altLang="zh-CN" dirty="0"/>
              <a:t>		</a:t>
            </a:r>
            <a:r>
              <a:rPr lang="en-US" altLang="zh-CN" sz="2005" dirty="0">
                <a:solidFill>
                  <a:srgbClr val="006A4D"/>
                </a:solidFill>
                <a:latin typeface="Times New Roman" panose="02020603050405020304" pitchFamily="18" charset="0"/>
                <a:cs typeface="Times New Roman" panose="02020603050405020304" pitchFamily="18" charset="0"/>
              </a:rPr>
              <a:t>研究思路</a:t>
            </a:r>
          </a:p>
          <a:p>
            <a:pPr>
              <a:lnSpc>
                <a:spcPts val="2400"/>
              </a:lnSpc>
              <a:tabLst>
                <a:tab pos="508000" algn="l"/>
                <a:tab pos="520700" algn="l"/>
              </a:tabLst>
            </a:pPr>
            <a:r>
              <a:rPr lang="en-US" altLang="zh-CN" dirty="0"/>
              <a:t>	</a:t>
            </a:r>
            <a:r>
              <a:rPr lang="en-US" altLang="zh-CN" sz="2005" dirty="0">
                <a:solidFill>
                  <a:srgbClr val="006A4D"/>
                </a:solidFill>
                <a:latin typeface="Times New Roman" panose="02020603050405020304" pitchFamily="18" charset="0"/>
                <a:cs typeface="Times New Roman" panose="02020603050405020304" pitchFamily="18" charset="0"/>
              </a:rPr>
              <a:t>SWOT分析</a:t>
            </a:r>
          </a:p>
          <a:p>
            <a:pPr>
              <a:lnSpc>
                <a:spcPts val="2300"/>
              </a:lnSpc>
              <a:tabLst>
                <a:tab pos="508000" algn="l"/>
                <a:tab pos="520700" algn="l"/>
              </a:tabLst>
            </a:pPr>
            <a:r>
              <a:rPr lang="en-US" altLang="zh-CN" sz="2005" dirty="0">
                <a:solidFill>
                  <a:srgbClr val="006A4D"/>
                </a:solidFill>
                <a:latin typeface="Times New Roman" panose="02020603050405020304" pitchFamily="18" charset="0"/>
                <a:cs typeface="Times New Roman" panose="02020603050405020304" pitchFamily="18" charset="0"/>
              </a:rPr>
              <a:t>商业定位方案</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研究思路</a:t>
            </a:r>
          </a:p>
        </p:txBody>
      </p:sp>
      <p:sp>
        <p:nvSpPr>
          <p:cNvPr id="3" name="TextBox 1"/>
          <p:cNvSpPr txBox="1"/>
          <p:nvPr/>
        </p:nvSpPr>
        <p:spPr>
          <a:xfrm>
            <a:off x="939800" y="876300"/>
            <a:ext cx="1778000" cy="330200"/>
          </a:xfrm>
          <a:prstGeom prst="rect">
            <a:avLst/>
          </a:prstGeom>
          <a:noFill/>
        </p:spPr>
        <p:txBody>
          <a:bodyPr wrap="none" lIns="0" tIns="0" rIns="0" rtlCol="0">
            <a:spAutoFit/>
          </a:bodyPr>
          <a:lstStyle/>
          <a:p>
            <a:pPr>
              <a:lnSpc>
                <a:spcPts val="2600"/>
              </a:lnSpc>
            </a:pPr>
            <a:r>
              <a:rPr lang="en-US" altLang="zh-CN" sz="2005" b="1" dirty="0">
                <a:solidFill>
                  <a:srgbClr val="4F8E1E"/>
                </a:solidFill>
                <a:latin typeface="微软雅黑" panose="020B0503020204020204" pitchFamily="18" charset="-122"/>
                <a:cs typeface="微软雅黑" panose="020B0503020204020204" pitchFamily="18" charset="-122"/>
              </a:rPr>
              <a:t>商业定位逻辑图</a:t>
            </a:r>
          </a:p>
        </p:txBody>
      </p:sp>
      <p:sp>
        <p:nvSpPr>
          <p:cNvPr id="4" name="TextBox 1"/>
          <p:cNvSpPr txBox="1"/>
          <p:nvPr/>
        </p:nvSpPr>
        <p:spPr>
          <a:xfrm>
            <a:off x="8369300" y="990600"/>
            <a:ext cx="571500" cy="3035300"/>
          </a:xfrm>
          <a:prstGeom prst="rect">
            <a:avLst/>
          </a:prstGeom>
          <a:noFill/>
        </p:spPr>
        <p:txBody>
          <a:bodyPr wrap="none" lIns="0" tIns="0" rIns="0" rtlCol="0">
            <a:spAutoFit/>
          </a:bodyPr>
          <a:lstStyle/>
          <a:p>
            <a:pPr>
              <a:lnSpc>
                <a:spcPts val="1800"/>
              </a:lnSpc>
              <a:tabLst>
                <a:tab pos="38100" algn="l"/>
              </a:tabLst>
            </a:pPr>
            <a:r>
              <a:rPr lang="en-US" altLang="zh-CN" sz="1405" dirty="0">
                <a:solidFill>
                  <a:srgbClr val="BFD857"/>
                </a:solidFill>
                <a:latin typeface="微软雅黑" panose="020B0503020204020204" pitchFamily="18" charset="-122"/>
                <a:cs typeface="微软雅黑" panose="020B0503020204020204" pitchFamily="18" charset="-122"/>
              </a:rPr>
              <a:t>宏观篇</a:t>
            </a:r>
          </a:p>
          <a:p>
            <a:pPr>
              <a:lnSpc>
                <a:spcPts val="2500"/>
              </a:lnSpc>
              <a:tabLst>
                <a:tab pos="38100" algn="l"/>
              </a:tabLst>
            </a:pPr>
            <a:r>
              <a:rPr lang="en-US" altLang="zh-CN" sz="1405" dirty="0">
                <a:solidFill>
                  <a:srgbClr val="BFD857"/>
                </a:solidFill>
                <a:latin typeface="微软雅黑" panose="020B0503020204020204" pitchFamily="18" charset="-122"/>
                <a:cs typeface="微软雅黑" panose="020B0503020204020204" pitchFamily="18" charset="-122"/>
              </a:rPr>
              <a:t>市场篇</a:t>
            </a:r>
          </a:p>
          <a:p>
            <a:pPr>
              <a:lnSpc>
                <a:spcPts val="2400"/>
              </a:lnSpc>
              <a:tabLst>
                <a:tab pos="38100" algn="l"/>
              </a:tabLst>
            </a:pPr>
            <a:r>
              <a:rPr lang="en-US" altLang="zh-CN" sz="1405" dirty="0">
                <a:solidFill>
                  <a:srgbClr val="BFD857"/>
                </a:solidFill>
                <a:latin typeface="微软雅黑" panose="020B0503020204020204" pitchFamily="18" charset="-122"/>
                <a:cs typeface="微软雅黑" panose="020B0503020204020204" pitchFamily="18" charset="-122"/>
              </a:rPr>
              <a:t>案例篇</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38100" algn="l"/>
              </a:tabLst>
            </a:pPr>
            <a:r>
              <a:rPr lang="en-US" altLang="zh-CN" dirty="0"/>
              <a:t>	</a:t>
            </a:r>
            <a:r>
              <a:rPr lang="en-US" altLang="zh-CN" sz="1405" dirty="0">
                <a:solidFill>
                  <a:srgbClr val="FF6600"/>
                </a:solidFill>
                <a:latin typeface="微软雅黑" panose="020B0503020204020204" pitchFamily="18" charset="-122"/>
                <a:cs typeface="微软雅黑" panose="020B0503020204020204" pitchFamily="18" charset="-122"/>
              </a:rPr>
              <a:t>定位篇</a:t>
            </a:r>
          </a:p>
        </p:txBody>
      </p:sp>
      <p:sp>
        <p:nvSpPr>
          <p:cNvPr id="5" name="TextBox 1"/>
          <p:cNvSpPr txBox="1"/>
          <p:nvPr/>
        </p:nvSpPr>
        <p:spPr>
          <a:xfrm>
            <a:off x="1016000" y="4622800"/>
            <a:ext cx="1498600" cy="2247900"/>
          </a:xfrm>
          <a:prstGeom prst="rect">
            <a:avLst/>
          </a:prstGeom>
          <a:noFill/>
        </p:spPr>
        <p:txBody>
          <a:bodyPr wrap="none" lIns="0" tIns="0" rIns="0" rtlCol="0">
            <a:spAutoFit/>
          </a:bodyPr>
          <a:lstStyle/>
          <a:p>
            <a:pPr>
              <a:lnSpc>
                <a:spcPts val="1700"/>
              </a:lnSpc>
              <a:tabLst>
                <a:tab pos="520700" algn="l"/>
              </a:tabLst>
            </a:pPr>
            <a:r>
              <a:rPr lang="en-US" altLang="zh-CN" dirty="0"/>
              <a:t>	</a:t>
            </a:r>
            <a:r>
              <a:rPr lang="en-US" altLang="zh-CN" sz="1300" dirty="0">
                <a:solidFill>
                  <a:srgbClr val="000000"/>
                </a:solidFill>
                <a:latin typeface="微软雅黑" panose="020B0503020204020204" pitchFamily="18" charset="-122"/>
                <a:cs typeface="微软雅黑" panose="020B0503020204020204" pitchFamily="18" charset="-122"/>
              </a:rPr>
              <a:t>业态组合建议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5207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202</a:t>
            </a:r>
          </a:p>
        </p:txBody>
      </p:sp>
      <p:sp>
        <p:nvSpPr>
          <p:cNvPr id="6" name="TextBox 1"/>
          <p:cNvSpPr txBox="1"/>
          <p:nvPr/>
        </p:nvSpPr>
        <p:spPr>
          <a:xfrm>
            <a:off x="6553200" y="4521200"/>
            <a:ext cx="647700" cy="203200"/>
          </a:xfrm>
          <a:prstGeom prst="rect">
            <a:avLst/>
          </a:prstGeom>
          <a:noFill/>
        </p:spPr>
        <p:txBody>
          <a:bodyPr wrap="none" lIns="0" tIns="0" rIns="0" rtlCol="0">
            <a:spAutoFit/>
          </a:bodyPr>
          <a:lstStyle/>
          <a:p>
            <a:pPr>
              <a:lnSpc>
                <a:spcPts val="1600"/>
              </a:lnSpc>
            </a:pPr>
            <a:r>
              <a:rPr lang="en-US" altLang="zh-CN" sz="1295" dirty="0">
                <a:solidFill>
                  <a:srgbClr val="000000"/>
                </a:solidFill>
                <a:latin typeface="微软雅黑" panose="020B0503020204020204" pitchFamily="18" charset="-122"/>
                <a:cs typeface="微软雅黑" panose="020B0503020204020204" pitchFamily="18" charset="-122"/>
              </a:rPr>
              <a:t>品牌建议</a:t>
            </a:r>
          </a:p>
        </p:txBody>
      </p:sp>
      <p:sp>
        <p:nvSpPr>
          <p:cNvPr id="7" name="TextBox 1"/>
          <p:cNvSpPr txBox="1"/>
          <p:nvPr/>
        </p:nvSpPr>
        <p:spPr>
          <a:xfrm>
            <a:off x="3975100" y="4546600"/>
            <a:ext cx="977900" cy="215900"/>
          </a:xfrm>
          <a:prstGeom prst="rect">
            <a:avLst/>
          </a:prstGeom>
          <a:noFill/>
        </p:spPr>
        <p:txBody>
          <a:bodyPr wrap="none" lIns="0" tIns="0" rIns="0" rtlCol="0">
            <a:spAutoFit/>
          </a:bodyPr>
          <a:lstStyle/>
          <a:p>
            <a:pPr>
              <a:lnSpc>
                <a:spcPts val="1700"/>
              </a:lnSpc>
            </a:pPr>
            <a:r>
              <a:rPr lang="en-US" altLang="zh-CN" sz="1300" dirty="0">
                <a:solidFill>
                  <a:srgbClr val="000000"/>
                </a:solidFill>
                <a:latin typeface="微软雅黑" panose="020B0503020204020204" pitchFamily="18" charset="-122"/>
                <a:cs typeface="微软雅黑" panose="020B0503020204020204" pitchFamily="18" charset="-122"/>
              </a:rPr>
              <a:t>分区业态建议</a:t>
            </a:r>
          </a:p>
        </p:txBody>
      </p:sp>
      <p:sp>
        <p:nvSpPr>
          <p:cNvPr id="8" name="TextBox 1"/>
          <p:cNvSpPr txBox="1"/>
          <p:nvPr/>
        </p:nvSpPr>
        <p:spPr>
          <a:xfrm>
            <a:off x="3873500" y="2552700"/>
            <a:ext cx="1143000" cy="1689100"/>
          </a:xfrm>
          <a:prstGeom prst="rect">
            <a:avLst/>
          </a:prstGeom>
          <a:noFill/>
        </p:spPr>
        <p:txBody>
          <a:bodyPr wrap="none" lIns="0" tIns="0" rIns="0" rtlCol="0">
            <a:spAutoFit/>
          </a:bodyPr>
          <a:lstStyle/>
          <a:p>
            <a:pPr>
              <a:lnSpc>
                <a:spcPts val="1600"/>
              </a:lnSpc>
              <a:tabLst>
                <a:tab pos="63500" algn="l"/>
                <a:tab pos="88900" algn="l"/>
                <a:tab pos="254000" algn="l"/>
              </a:tabLst>
            </a:pPr>
            <a:r>
              <a:rPr lang="en-US" altLang="zh-CN" sz="1295" dirty="0">
                <a:solidFill>
                  <a:srgbClr val="000000"/>
                </a:solidFill>
                <a:latin typeface="微软雅黑" panose="020B0503020204020204" pitchFamily="18" charset="-122"/>
                <a:cs typeface="微软雅黑" panose="020B0503020204020204" pitchFamily="18" charset="-122"/>
              </a:rPr>
              <a:t>定位前思考分析</a:t>
            </a:r>
          </a:p>
          <a:p>
            <a:pPr>
              <a:lnSpc>
                <a:spcPts val="1000"/>
              </a:lnSpc>
            </a:pPr>
            <a:endParaRPr lang="en-US" altLang="zh-CN" dirty="0"/>
          </a:p>
          <a:p>
            <a:pPr>
              <a:lnSpc>
                <a:spcPts val="2600"/>
              </a:lnSpc>
              <a:tabLst>
                <a:tab pos="63500" algn="l"/>
                <a:tab pos="88900" algn="l"/>
                <a:tab pos="2540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目标主题定位</a:t>
            </a:r>
          </a:p>
          <a:p>
            <a:pPr>
              <a:lnSpc>
                <a:spcPts val="1000"/>
              </a:lnSpc>
            </a:pPr>
            <a:endParaRPr lang="en-US" altLang="zh-CN" dirty="0"/>
          </a:p>
          <a:p>
            <a:pPr>
              <a:lnSpc>
                <a:spcPts val="1000"/>
              </a:lnSpc>
            </a:pPr>
            <a:endParaRPr lang="en-US" altLang="zh-CN" dirty="0"/>
          </a:p>
          <a:p>
            <a:pPr>
              <a:lnSpc>
                <a:spcPts val="1800"/>
              </a:lnSpc>
              <a:tabLst>
                <a:tab pos="63500" algn="l"/>
                <a:tab pos="88900" algn="l"/>
                <a:tab pos="2540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目标客群定位</a:t>
            </a:r>
          </a:p>
          <a:p>
            <a:pPr>
              <a:lnSpc>
                <a:spcPts val="1000"/>
              </a:lnSpc>
            </a:pPr>
            <a:endParaRPr lang="en-US" altLang="zh-CN" dirty="0"/>
          </a:p>
          <a:p>
            <a:pPr>
              <a:lnSpc>
                <a:spcPts val="1000"/>
              </a:lnSpc>
            </a:pPr>
            <a:endParaRPr lang="en-US" altLang="zh-CN" dirty="0"/>
          </a:p>
          <a:p>
            <a:pPr>
              <a:lnSpc>
                <a:spcPts val="2000"/>
              </a:lnSpc>
              <a:tabLst>
                <a:tab pos="63500" algn="l"/>
                <a:tab pos="88900" algn="l"/>
                <a:tab pos="2540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产品定位</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023366" y="1053846"/>
            <a:ext cx="3826764" cy="2232659"/>
          </a:xfrm>
          <a:custGeom>
            <a:avLst/>
            <a:gdLst>
              <a:gd name="connsiteX0" fmla="*/ 0 w 3826764"/>
              <a:gd name="connsiteY0" fmla="*/ 2232659 h 2232659"/>
              <a:gd name="connsiteX1" fmla="*/ 3826763 w 3826764"/>
              <a:gd name="connsiteY1" fmla="*/ 2232659 h 2232659"/>
              <a:gd name="connsiteX2" fmla="*/ 3826763 w 3826764"/>
              <a:gd name="connsiteY2" fmla="*/ 0 h 2232659"/>
              <a:gd name="connsiteX3" fmla="*/ 0 w 3826764"/>
              <a:gd name="connsiteY3" fmla="*/ 0 h 2232659"/>
              <a:gd name="connsiteX4" fmla="*/ 0 w 3826764"/>
              <a:gd name="connsiteY4" fmla="*/ 2232659 h 22326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26764" h="2232659">
                <a:moveTo>
                  <a:pt x="0" y="2232659"/>
                </a:moveTo>
                <a:lnTo>
                  <a:pt x="3826763" y="2232659"/>
                </a:lnTo>
                <a:lnTo>
                  <a:pt x="3826763" y="0"/>
                </a:lnTo>
                <a:lnTo>
                  <a:pt x="0" y="0"/>
                </a:lnTo>
                <a:lnTo>
                  <a:pt x="0" y="2232659"/>
                </a:lnTo>
              </a:path>
            </a:pathLst>
          </a:custGeom>
          <a:solidFill>
            <a:srgbClr val="E1F6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008888" y="1039368"/>
            <a:ext cx="3855720" cy="2261615"/>
          </a:xfrm>
          <a:custGeom>
            <a:avLst/>
            <a:gdLst>
              <a:gd name="connsiteX0" fmla="*/ 14477 w 3855720"/>
              <a:gd name="connsiteY0" fmla="*/ 2247137 h 2261615"/>
              <a:gd name="connsiteX1" fmla="*/ 3841241 w 3855720"/>
              <a:gd name="connsiteY1" fmla="*/ 2247137 h 2261615"/>
              <a:gd name="connsiteX2" fmla="*/ 3841241 w 3855720"/>
              <a:gd name="connsiteY2" fmla="*/ 14477 h 2261615"/>
              <a:gd name="connsiteX3" fmla="*/ 14477 w 3855720"/>
              <a:gd name="connsiteY3" fmla="*/ 14477 h 2261615"/>
              <a:gd name="connsiteX4" fmla="*/ 14477 w 3855720"/>
              <a:gd name="connsiteY4" fmla="*/ 2247137 h 22616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55720" h="2261615">
                <a:moveTo>
                  <a:pt x="14477" y="2247137"/>
                </a:moveTo>
                <a:lnTo>
                  <a:pt x="3841241" y="2247137"/>
                </a:lnTo>
                <a:lnTo>
                  <a:pt x="3841241" y="14477"/>
                </a:lnTo>
                <a:lnTo>
                  <a:pt x="14477" y="14477"/>
                </a:lnTo>
                <a:lnTo>
                  <a:pt x="14477" y="2247137"/>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022603" y="1053083"/>
            <a:ext cx="1749552" cy="359663"/>
          </a:xfrm>
          <a:custGeom>
            <a:avLst/>
            <a:gdLst>
              <a:gd name="connsiteX0" fmla="*/ 0 w 1749552"/>
              <a:gd name="connsiteY0" fmla="*/ 359663 h 359663"/>
              <a:gd name="connsiteX1" fmla="*/ 1749552 w 1749552"/>
              <a:gd name="connsiteY1" fmla="*/ 359663 h 359663"/>
              <a:gd name="connsiteX2" fmla="*/ 1749552 w 1749552"/>
              <a:gd name="connsiteY2" fmla="*/ 0 h 359663"/>
              <a:gd name="connsiteX3" fmla="*/ 0 w 1749552"/>
              <a:gd name="connsiteY3" fmla="*/ 0 h 359663"/>
              <a:gd name="connsiteX4" fmla="*/ 0 w 1749552"/>
              <a:gd name="connsiteY4" fmla="*/ 359663 h 359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49552" h="359663">
                <a:moveTo>
                  <a:pt x="0" y="359663"/>
                </a:moveTo>
                <a:lnTo>
                  <a:pt x="1749552" y="359663"/>
                </a:lnTo>
                <a:lnTo>
                  <a:pt x="1749552" y="0"/>
                </a:lnTo>
                <a:lnTo>
                  <a:pt x="0" y="0"/>
                </a:lnTo>
                <a:lnTo>
                  <a:pt x="0" y="359663"/>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026914" y="1053846"/>
            <a:ext cx="3826764" cy="2232659"/>
          </a:xfrm>
          <a:custGeom>
            <a:avLst/>
            <a:gdLst>
              <a:gd name="connsiteX0" fmla="*/ 0 w 3826764"/>
              <a:gd name="connsiteY0" fmla="*/ 2232659 h 2232659"/>
              <a:gd name="connsiteX1" fmla="*/ 3826764 w 3826764"/>
              <a:gd name="connsiteY1" fmla="*/ 2232659 h 2232659"/>
              <a:gd name="connsiteX2" fmla="*/ 3826764 w 3826764"/>
              <a:gd name="connsiteY2" fmla="*/ 0 h 2232659"/>
              <a:gd name="connsiteX3" fmla="*/ 0 w 3826764"/>
              <a:gd name="connsiteY3" fmla="*/ 0 h 2232659"/>
              <a:gd name="connsiteX4" fmla="*/ 0 w 3826764"/>
              <a:gd name="connsiteY4" fmla="*/ 2232659 h 22326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26764" h="2232659">
                <a:moveTo>
                  <a:pt x="0" y="2232659"/>
                </a:moveTo>
                <a:lnTo>
                  <a:pt x="3826764" y="2232659"/>
                </a:lnTo>
                <a:lnTo>
                  <a:pt x="3826764" y="0"/>
                </a:lnTo>
                <a:lnTo>
                  <a:pt x="0" y="0"/>
                </a:lnTo>
                <a:lnTo>
                  <a:pt x="0" y="2232659"/>
                </a:lnTo>
              </a:path>
            </a:pathLst>
          </a:custGeom>
          <a:solidFill>
            <a:srgbClr val="C5E6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012435" y="1039368"/>
            <a:ext cx="3855720" cy="2261615"/>
          </a:xfrm>
          <a:custGeom>
            <a:avLst/>
            <a:gdLst>
              <a:gd name="connsiteX0" fmla="*/ 14478 w 3855720"/>
              <a:gd name="connsiteY0" fmla="*/ 2247137 h 2261615"/>
              <a:gd name="connsiteX1" fmla="*/ 3841242 w 3855720"/>
              <a:gd name="connsiteY1" fmla="*/ 2247137 h 2261615"/>
              <a:gd name="connsiteX2" fmla="*/ 3841242 w 3855720"/>
              <a:gd name="connsiteY2" fmla="*/ 14477 h 2261615"/>
              <a:gd name="connsiteX3" fmla="*/ 14478 w 3855720"/>
              <a:gd name="connsiteY3" fmla="*/ 14477 h 2261615"/>
              <a:gd name="connsiteX4" fmla="*/ 14478 w 3855720"/>
              <a:gd name="connsiteY4" fmla="*/ 2247137 h 22616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55720" h="2261615">
                <a:moveTo>
                  <a:pt x="14478" y="2247137"/>
                </a:moveTo>
                <a:lnTo>
                  <a:pt x="3841242" y="2247137"/>
                </a:lnTo>
                <a:lnTo>
                  <a:pt x="3841242" y="14477"/>
                </a:lnTo>
                <a:lnTo>
                  <a:pt x="14478" y="14477"/>
                </a:lnTo>
                <a:lnTo>
                  <a:pt x="14478" y="2247137"/>
                </a:lnTo>
              </a:path>
            </a:pathLst>
          </a:custGeom>
          <a:solidFill>
            <a:srgbClr val="000000">
              <a:alpha val="0"/>
            </a:srgbClr>
          </a:solidFill>
          <a:ln w="25400">
            <a:solidFill>
              <a:srgbClr val="0070C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5026152" y="1053083"/>
            <a:ext cx="1749552" cy="359663"/>
          </a:xfrm>
          <a:custGeom>
            <a:avLst/>
            <a:gdLst>
              <a:gd name="connsiteX0" fmla="*/ 0 w 1749552"/>
              <a:gd name="connsiteY0" fmla="*/ 359663 h 359663"/>
              <a:gd name="connsiteX1" fmla="*/ 1749552 w 1749552"/>
              <a:gd name="connsiteY1" fmla="*/ 359663 h 359663"/>
              <a:gd name="connsiteX2" fmla="*/ 1749552 w 1749552"/>
              <a:gd name="connsiteY2" fmla="*/ 0 h 359663"/>
              <a:gd name="connsiteX3" fmla="*/ 0 w 1749552"/>
              <a:gd name="connsiteY3" fmla="*/ 0 h 359663"/>
              <a:gd name="connsiteX4" fmla="*/ 0 w 1749552"/>
              <a:gd name="connsiteY4" fmla="*/ 359663 h 359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49552" h="359663">
                <a:moveTo>
                  <a:pt x="0" y="359663"/>
                </a:moveTo>
                <a:lnTo>
                  <a:pt x="1749552" y="359663"/>
                </a:lnTo>
                <a:lnTo>
                  <a:pt x="1749552" y="0"/>
                </a:lnTo>
                <a:lnTo>
                  <a:pt x="0" y="0"/>
                </a:lnTo>
                <a:lnTo>
                  <a:pt x="0" y="359663"/>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23366" y="3717797"/>
            <a:ext cx="3826764" cy="2232660"/>
          </a:xfrm>
          <a:custGeom>
            <a:avLst/>
            <a:gdLst>
              <a:gd name="connsiteX0" fmla="*/ 0 w 3826764"/>
              <a:gd name="connsiteY0" fmla="*/ 2232660 h 2232660"/>
              <a:gd name="connsiteX1" fmla="*/ 3826763 w 3826764"/>
              <a:gd name="connsiteY1" fmla="*/ 2232660 h 2232660"/>
              <a:gd name="connsiteX2" fmla="*/ 3826763 w 3826764"/>
              <a:gd name="connsiteY2" fmla="*/ 0 h 2232660"/>
              <a:gd name="connsiteX3" fmla="*/ 0 w 3826764"/>
              <a:gd name="connsiteY3" fmla="*/ 0 h 2232660"/>
              <a:gd name="connsiteX4" fmla="*/ 0 w 3826764"/>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26764" h="2232660">
                <a:moveTo>
                  <a:pt x="0" y="2232660"/>
                </a:moveTo>
                <a:lnTo>
                  <a:pt x="3826763" y="2232660"/>
                </a:lnTo>
                <a:lnTo>
                  <a:pt x="3826763" y="0"/>
                </a:lnTo>
                <a:lnTo>
                  <a:pt x="0" y="0"/>
                </a:lnTo>
                <a:lnTo>
                  <a:pt x="0" y="2232660"/>
                </a:lnTo>
              </a:path>
            </a:pathLst>
          </a:custGeom>
          <a:solidFill>
            <a:srgbClr val="FFDDF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008888" y="3703319"/>
            <a:ext cx="3855720" cy="2261616"/>
          </a:xfrm>
          <a:custGeom>
            <a:avLst/>
            <a:gdLst>
              <a:gd name="connsiteX0" fmla="*/ 14477 w 3855720"/>
              <a:gd name="connsiteY0" fmla="*/ 2247138 h 2261616"/>
              <a:gd name="connsiteX1" fmla="*/ 3841241 w 3855720"/>
              <a:gd name="connsiteY1" fmla="*/ 2247138 h 2261616"/>
              <a:gd name="connsiteX2" fmla="*/ 3841241 w 3855720"/>
              <a:gd name="connsiteY2" fmla="*/ 14478 h 2261616"/>
              <a:gd name="connsiteX3" fmla="*/ 14477 w 3855720"/>
              <a:gd name="connsiteY3" fmla="*/ 14478 h 2261616"/>
              <a:gd name="connsiteX4" fmla="*/ 14477 w 3855720"/>
              <a:gd name="connsiteY4" fmla="*/ 2247138 h 22616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55720" h="2261616">
                <a:moveTo>
                  <a:pt x="14477" y="2247138"/>
                </a:moveTo>
                <a:lnTo>
                  <a:pt x="3841241" y="2247138"/>
                </a:lnTo>
                <a:lnTo>
                  <a:pt x="3841241" y="14478"/>
                </a:lnTo>
                <a:lnTo>
                  <a:pt x="14477" y="14478"/>
                </a:lnTo>
                <a:lnTo>
                  <a:pt x="14477" y="2247138"/>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022603" y="3717035"/>
            <a:ext cx="1844040" cy="359664"/>
          </a:xfrm>
          <a:custGeom>
            <a:avLst/>
            <a:gdLst>
              <a:gd name="connsiteX0" fmla="*/ 0 w 1844040"/>
              <a:gd name="connsiteY0" fmla="*/ 359664 h 359664"/>
              <a:gd name="connsiteX1" fmla="*/ 1844040 w 1844040"/>
              <a:gd name="connsiteY1" fmla="*/ 359664 h 359664"/>
              <a:gd name="connsiteX2" fmla="*/ 1844040 w 1844040"/>
              <a:gd name="connsiteY2" fmla="*/ 0 h 359664"/>
              <a:gd name="connsiteX3" fmla="*/ 0 w 1844040"/>
              <a:gd name="connsiteY3" fmla="*/ 0 h 359664"/>
              <a:gd name="connsiteX4" fmla="*/ 0 w 1844040"/>
              <a:gd name="connsiteY4" fmla="*/ 359664 h 3596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44040" h="359664">
                <a:moveTo>
                  <a:pt x="0" y="359664"/>
                </a:moveTo>
                <a:lnTo>
                  <a:pt x="1844040" y="359664"/>
                </a:lnTo>
                <a:lnTo>
                  <a:pt x="1844040" y="0"/>
                </a:lnTo>
                <a:lnTo>
                  <a:pt x="0" y="0"/>
                </a:lnTo>
                <a:lnTo>
                  <a:pt x="0" y="359664"/>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026914" y="3717797"/>
            <a:ext cx="3826764" cy="2232660"/>
          </a:xfrm>
          <a:custGeom>
            <a:avLst/>
            <a:gdLst>
              <a:gd name="connsiteX0" fmla="*/ 0 w 3826764"/>
              <a:gd name="connsiteY0" fmla="*/ 2232660 h 2232660"/>
              <a:gd name="connsiteX1" fmla="*/ 3826764 w 3826764"/>
              <a:gd name="connsiteY1" fmla="*/ 2232660 h 2232660"/>
              <a:gd name="connsiteX2" fmla="*/ 3826764 w 3826764"/>
              <a:gd name="connsiteY2" fmla="*/ 0 h 2232660"/>
              <a:gd name="connsiteX3" fmla="*/ 0 w 3826764"/>
              <a:gd name="connsiteY3" fmla="*/ 0 h 2232660"/>
              <a:gd name="connsiteX4" fmla="*/ 0 w 3826764"/>
              <a:gd name="connsiteY4" fmla="*/ 2232660 h 2232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26764" h="2232660">
                <a:moveTo>
                  <a:pt x="0" y="2232660"/>
                </a:moveTo>
                <a:lnTo>
                  <a:pt x="3826764" y="2232660"/>
                </a:lnTo>
                <a:lnTo>
                  <a:pt x="3826764" y="0"/>
                </a:lnTo>
                <a:lnTo>
                  <a:pt x="0" y="0"/>
                </a:lnTo>
                <a:lnTo>
                  <a:pt x="0" y="2232660"/>
                </a:lnTo>
              </a:path>
            </a:pathLst>
          </a:custGeom>
          <a:solidFill>
            <a:srgbClr val="FDE6D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012435" y="3703319"/>
            <a:ext cx="3855720" cy="2261616"/>
          </a:xfrm>
          <a:custGeom>
            <a:avLst/>
            <a:gdLst>
              <a:gd name="connsiteX0" fmla="*/ 14478 w 3855720"/>
              <a:gd name="connsiteY0" fmla="*/ 2247138 h 2261616"/>
              <a:gd name="connsiteX1" fmla="*/ 3841242 w 3855720"/>
              <a:gd name="connsiteY1" fmla="*/ 2247138 h 2261616"/>
              <a:gd name="connsiteX2" fmla="*/ 3841242 w 3855720"/>
              <a:gd name="connsiteY2" fmla="*/ 14478 h 2261616"/>
              <a:gd name="connsiteX3" fmla="*/ 14478 w 3855720"/>
              <a:gd name="connsiteY3" fmla="*/ 14478 h 2261616"/>
              <a:gd name="connsiteX4" fmla="*/ 14478 w 3855720"/>
              <a:gd name="connsiteY4" fmla="*/ 2247138 h 22616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55720" h="2261616">
                <a:moveTo>
                  <a:pt x="14478" y="2247138"/>
                </a:moveTo>
                <a:lnTo>
                  <a:pt x="3841242" y="2247138"/>
                </a:lnTo>
                <a:lnTo>
                  <a:pt x="3841242" y="14478"/>
                </a:lnTo>
                <a:lnTo>
                  <a:pt x="14478" y="14478"/>
                </a:lnTo>
                <a:lnTo>
                  <a:pt x="14478" y="2247138"/>
                </a:lnTo>
              </a:path>
            </a:pathLst>
          </a:custGeom>
          <a:solidFill>
            <a:srgbClr val="000000">
              <a:alpha val="0"/>
            </a:srgbClr>
          </a:solidFill>
          <a:ln w="25400">
            <a:solidFill>
              <a:srgbClr val="F6822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5026152" y="3717035"/>
            <a:ext cx="1749552" cy="359664"/>
          </a:xfrm>
          <a:custGeom>
            <a:avLst/>
            <a:gdLst>
              <a:gd name="connsiteX0" fmla="*/ 0 w 1749552"/>
              <a:gd name="connsiteY0" fmla="*/ 359664 h 359664"/>
              <a:gd name="connsiteX1" fmla="*/ 1749552 w 1749552"/>
              <a:gd name="connsiteY1" fmla="*/ 359664 h 359664"/>
              <a:gd name="connsiteX2" fmla="*/ 1749552 w 1749552"/>
              <a:gd name="connsiteY2" fmla="*/ 0 h 359664"/>
              <a:gd name="connsiteX3" fmla="*/ 0 w 1749552"/>
              <a:gd name="connsiteY3" fmla="*/ 0 h 359664"/>
              <a:gd name="connsiteX4" fmla="*/ 0 w 1749552"/>
              <a:gd name="connsiteY4" fmla="*/ 359664 h 3596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49552" h="359664">
                <a:moveTo>
                  <a:pt x="0" y="359664"/>
                </a:moveTo>
                <a:lnTo>
                  <a:pt x="1749552" y="359664"/>
                </a:lnTo>
                <a:lnTo>
                  <a:pt x="1749552" y="0"/>
                </a:lnTo>
                <a:lnTo>
                  <a:pt x="0" y="0"/>
                </a:lnTo>
                <a:lnTo>
                  <a:pt x="0" y="359664"/>
                </a:lnTo>
              </a:path>
            </a:pathLst>
          </a:custGeom>
          <a:solidFill>
            <a:srgbClr val="F6822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003300"/>
            <a:ext cx="3987800" cy="2400300"/>
          </a:xfrm>
          <a:prstGeom prst="rect">
            <a:avLst/>
          </a:prstGeom>
          <a:noFill/>
        </p:spPr>
      </p:pic>
      <p:pic>
        <p:nvPicPr>
          <p:cNvPr id="19" name="Picture 3"/>
          <p:cNvPicPr>
            <a:picLocks noChangeAspect="1" noChangeArrowheads="1"/>
          </p:cNvPicPr>
          <p:nvPr/>
        </p:nvPicPr>
        <p:blipFill>
          <a:blip r:embed="rId3"/>
          <a:srcRect/>
          <a:stretch>
            <a:fillRect/>
          </a:stretch>
        </p:blipFill>
        <p:spPr bwMode="auto">
          <a:xfrm>
            <a:off x="965200" y="3670300"/>
            <a:ext cx="3987800" cy="2387600"/>
          </a:xfrm>
          <a:prstGeom prst="rect">
            <a:avLst/>
          </a:prstGeom>
          <a:noFill/>
        </p:spPr>
      </p:pic>
      <p:pic>
        <p:nvPicPr>
          <p:cNvPr id="20" name="Picture 3"/>
          <p:cNvPicPr>
            <a:picLocks noChangeAspect="1" noChangeArrowheads="1"/>
          </p:cNvPicPr>
          <p:nvPr/>
        </p:nvPicPr>
        <p:blipFill>
          <a:blip r:embed="rId4"/>
          <a:srcRect/>
          <a:stretch>
            <a:fillRect/>
          </a:stretch>
        </p:blipFill>
        <p:spPr bwMode="auto">
          <a:xfrm>
            <a:off x="4978400" y="1003300"/>
            <a:ext cx="3975100" cy="2387600"/>
          </a:xfrm>
          <a:prstGeom prst="rect">
            <a:avLst/>
          </a:prstGeom>
          <a:noFill/>
        </p:spPr>
      </p:pic>
      <p:pic>
        <p:nvPicPr>
          <p:cNvPr id="21" name="Picture 3"/>
          <p:cNvPicPr>
            <a:picLocks noChangeAspect="1" noChangeArrowheads="1"/>
          </p:cNvPicPr>
          <p:nvPr/>
        </p:nvPicPr>
        <p:blipFill>
          <a:blip r:embed="rId5"/>
          <a:srcRect/>
          <a:stretch>
            <a:fillRect/>
          </a:stretch>
        </p:blipFill>
        <p:spPr bwMode="auto">
          <a:xfrm>
            <a:off x="4978400" y="3670300"/>
            <a:ext cx="3975100" cy="2387600"/>
          </a:xfrm>
          <a:prstGeom prst="rect">
            <a:avLst/>
          </a:prstGeom>
          <a:noFill/>
        </p:spPr>
      </p:pic>
      <p:sp>
        <p:nvSpPr>
          <p:cNvPr id="22"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203</a:t>
            </a:r>
          </a:p>
        </p:txBody>
      </p:sp>
      <p:sp>
        <p:nvSpPr>
          <p:cNvPr id="23" name="TextBox 1"/>
          <p:cNvSpPr txBox="1"/>
          <p:nvPr/>
        </p:nvSpPr>
        <p:spPr>
          <a:xfrm>
            <a:off x="6921500" y="152400"/>
            <a:ext cx="1765300" cy="368300"/>
          </a:xfrm>
          <a:prstGeom prst="rect">
            <a:avLst/>
          </a:prstGeom>
          <a:noFill/>
        </p:spPr>
        <p:txBody>
          <a:bodyPr wrap="none" lIns="0" tIns="0" rIns="0" rtlCol="0">
            <a:spAutoFit/>
          </a:bodyPr>
          <a:lstStyle/>
          <a:p>
            <a:pPr>
              <a:lnSpc>
                <a:spcPts val="2900"/>
              </a:lnSpc>
            </a:pPr>
            <a:r>
              <a:rPr lang="en-US" altLang="zh-CN" sz="2800" b="1" dirty="0">
                <a:solidFill>
                  <a:srgbClr val="000000"/>
                </a:solidFill>
                <a:latin typeface="Times New Roman" panose="02020603050405020304" pitchFamily="18" charset="0"/>
                <a:cs typeface="Times New Roman" panose="02020603050405020304" pitchFamily="18" charset="0"/>
              </a:rPr>
              <a:t>SWOT</a:t>
            </a:r>
            <a:r>
              <a:rPr lang="en-US" altLang="zh-CN" sz="2800" dirty="0">
                <a:solidFill>
                  <a:srgbClr val="000000"/>
                </a:solidFill>
                <a:latin typeface="Times New Roman" panose="02020603050405020304" pitchFamily="18" charset="0"/>
                <a:cs typeface="Times New Roman" panose="02020603050405020304" pitchFamily="18" charset="0"/>
              </a:rPr>
              <a:t>分析</a:t>
            </a:r>
          </a:p>
        </p:txBody>
      </p:sp>
      <p:sp>
        <p:nvSpPr>
          <p:cNvPr id="24" name="TextBox 1"/>
          <p:cNvSpPr txBox="1"/>
          <p:nvPr/>
        </p:nvSpPr>
        <p:spPr>
          <a:xfrm>
            <a:off x="1104900" y="1549400"/>
            <a:ext cx="50800" cy="1257300"/>
          </a:xfrm>
          <a:prstGeom prst="rect">
            <a:avLst/>
          </a:prstGeom>
          <a:noFill/>
        </p:spPr>
        <p:txBody>
          <a:bodyPr wrap="none" lIns="0" tIns="0" rIns="0" rtlCol="0">
            <a:spAutoFit/>
          </a:bodyPr>
          <a:lstStyle/>
          <a:p>
            <a:pPr>
              <a:lnSpc>
                <a:spcPts val="1500"/>
              </a:lnSpc>
            </a:pPr>
            <a:r>
              <a:rPr lang="en-US" altLang="zh-CN" sz="140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300"/>
              </a:lnSpc>
            </a:pPr>
            <a:r>
              <a:rPr lang="en-US" altLang="zh-CN" sz="140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pPr>
            <a:r>
              <a:rPr lang="en-US" altLang="zh-CN" sz="1405" dirty="0">
                <a:solidFill>
                  <a:srgbClr val="000000"/>
                </a:solidFill>
                <a:latin typeface="Times New Roman" panose="02020603050405020304" pitchFamily="18" charset="0"/>
                <a:cs typeface="Times New Roman" panose="02020603050405020304" pitchFamily="18" charset="0"/>
              </a:rPr>
              <a:t>•</a:t>
            </a:r>
          </a:p>
        </p:txBody>
      </p:sp>
      <p:sp>
        <p:nvSpPr>
          <p:cNvPr id="25" name="TextBox 1"/>
          <p:cNvSpPr txBox="1"/>
          <p:nvPr/>
        </p:nvSpPr>
        <p:spPr>
          <a:xfrm>
            <a:off x="1397000" y="1536700"/>
            <a:ext cx="3200400" cy="17272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本项目体量巨大，可承载更丰富的业态组</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合，并辐射更大的范围；</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直接连通地铁站，大型公交枢纽站，临近</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城市主干道（深南大道）项目的可达性极</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强；</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地处高科技园区，办公人群密度较高，且</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周边居住氛围相对成熟，可有效平衡白天</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与夜间的客流。</a:t>
            </a:r>
          </a:p>
        </p:txBody>
      </p:sp>
      <p:sp>
        <p:nvSpPr>
          <p:cNvPr id="26" name="TextBox 1"/>
          <p:cNvSpPr txBox="1"/>
          <p:nvPr/>
        </p:nvSpPr>
        <p:spPr>
          <a:xfrm>
            <a:off x="1244600" y="1092200"/>
            <a:ext cx="1295400" cy="254000"/>
          </a:xfrm>
          <a:prstGeom prst="rect">
            <a:avLst/>
          </a:prstGeom>
          <a:noFill/>
        </p:spPr>
        <p:txBody>
          <a:bodyPr wrap="none" lIns="0" tIns="0" rIns="0" rtlCol="0">
            <a:spAutoFit/>
          </a:bodyPr>
          <a:lstStyle/>
          <a:p>
            <a:pPr>
              <a:lnSpc>
                <a:spcPts val="2000"/>
              </a:lnSpc>
            </a:pPr>
            <a:r>
              <a:rPr lang="en-US" altLang="zh-CN" sz="1600" b="1" dirty="0">
                <a:solidFill>
                  <a:srgbClr val="FFFFFF"/>
                </a:solidFill>
                <a:latin typeface="Times New Roman" panose="02020603050405020304" pitchFamily="18" charset="0"/>
                <a:cs typeface="Times New Roman" panose="02020603050405020304" pitchFamily="18" charset="0"/>
              </a:rPr>
              <a:t>Strength</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微软雅黑" panose="020B0503020204020204" pitchFamily="18" charset="-122"/>
                <a:cs typeface="微软雅黑" panose="020B0503020204020204" pitchFamily="18" charset="-122"/>
              </a:rPr>
              <a:t>优势</a:t>
            </a:r>
          </a:p>
        </p:txBody>
      </p:sp>
      <p:sp>
        <p:nvSpPr>
          <p:cNvPr id="27" name="TextBox 1"/>
          <p:cNvSpPr txBox="1"/>
          <p:nvPr/>
        </p:nvSpPr>
        <p:spPr>
          <a:xfrm>
            <a:off x="5118100" y="1549400"/>
            <a:ext cx="50800" cy="1257300"/>
          </a:xfrm>
          <a:prstGeom prst="rect">
            <a:avLst/>
          </a:prstGeom>
          <a:noFill/>
        </p:spPr>
        <p:txBody>
          <a:bodyPr wrap="none" lIns="0" tIns="0" rIns="0" rtlCol="0">
            <a:spAutoFit/>
          </a:bodyPr>
          <a:lstStyle/>
          <a:p>
            <a:pPr>
              <a:lnSpc>
                <a:spcPts val="1500"/>
              </a:lnSpc>
            </a:pPr>
            <a:r>
              <a:rPr lang="en-US" altLang="zh-CN" sz="140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pPr>
            <a:r>
              <a:rPr lang="en-US" altLang="zh-CN" sz="140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300"/>
              </a:lnSpc>
            </a:pPr>
            <a:r>
              <a:rPr lang="en-US" altLang="zh-CN" sz="1405" dirty="0">
                <a:solidFill>
                  <a:srgbClr val="000000"/>
                </a:solidFill>
                <a:latin typeface="Times New Roman" panose="02020603050405020304" pitchFamily="18" charset="0"/>
                <a:cs typeface="Times New Roman" panose="02020603050405020304" pitchFamily="18" charset="0"/>
              </a:rPr>
              <a:t>•</a:t>
            </a:r>
          </a:p>
        </p:txBody>
      </p:sp>
      <p:sp>
        <p:nvSpPr>
          <p:cNvPr id="28" name="TextBox 1"/>
          <p:cNvSpPr txBox="1"/>
          <p:nvPr/>
        </p:nvSpPr>
        <p:spPr>
          <a:xfrm>
            <a:off x="5397500" y="1524000"/>
            <a:ext cx="3200400" cy="15113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项目东侧紧邻高架道路，一楼和二楼展示</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面受到高架遮挡，且项目的东南角易形成</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人流死角；</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项目所处地势有斜坡，商业规划和设计有</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一定的难度；</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区域商业氛围并不成熟，项目开业初期仍</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需要培育时间。</a:t>
            </a:r>
          </a:p>
        </p:txBody>
      </p:sp>
      <p:sp>
        <p:nvSpPr>
          <p:cNvPr id="29" name="TextBox 1"/>
          <p:cNvSpPr txBox="1"/>
          <p:nvPr/>
        </p:nvSpPr>
        <p:spPr>
          <a:xfrm>
            <a:off x="5168900" y="1092200"/>
            <a:ext cx="1447800" cy="254000"/>
          </a:xfrm>
          <a:prstGeom prst="rect">
            <a:avLst/>
          </a:prstGeom>
          <a:noFill/>
        </p:spPr>
        <p:txBody>
          <a:bodyPr wrap="none" lIns="0" tIns="0" rIns="0" rtlCol="0">
            <a:spAutoFit/>
          </a:bodyPr>
          <a:lstStyle/>
          <a:p>
            <a:pPr>
              <a:lnSpc>
                <a:spcPts val="2000"/>
              </a:lnSpc>
            </a:pPr>
            <a:r>
              <a:rPr lang="en-US" altLang="zh-CN" sz="1600" b="1" dirty="0">
                <a:solidFill>
                  <a:srgbClr val="FFFFFF"/>
                </a:solidFill>
                <a:latin typeface="Times New Roman" panose="02020603050405020304" pitchFamily="18" charset="0"/>
                <a:cs typeface="Times New Roman" panose="02020603050405020304" pitchFamily="18" charset="0"/>
              </a:rPr>
              <a:t>Weakness</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微软雅黑" panose="020B0503020204020204" pitchFamily="18" charset="-122"/>
                <a:cs typeface="微软雅黑" panose="020B0503020204020204" pitchFamily="18" charset="-122"/>
              </a:rPr>
              <a:t>劣势</a:t>
            </a:r>
          </a:p>
        </p:txBody>
      </p:sp>
      <p:sp>
        <p:nvSpPr>
          <p:cNvPr id="30" name="TextBox 1"/>
          <p:cNvSpPr txBox="1"/>
          <p:nvPr/>
        </p:nvSpPr>
        <p:spPr>
          <a:xfrm>
            <a:off x="1104900" y="4229100"/>
            <a:ext cx="50800" cy="1041400"/>
          </a:xfrm>
          <a:prstGeom prst="rect">
            <a:avLst/>
          </a:prstGeom>
          <a:noFill/>
        </p:spPr>
        <p:txBody>
          <a:bodyPr wrap="none" lIns="0" tIns="0" rIns="0" rtlCol="0">
            <a:spAutoFit/>
          </a:bodyPr>
          <a:lstStyle/>
          <a:p>
            <a:pPr>
              <a:lnSpc>
                <a:spcPts val="1500"/>
              </a:lnSpc>
            </a:pPr>
            <a:r>
              <a:rPr lang="en-US" altLang="zh-CN" sz="140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300"/>
              </a:lnSpc>
            </a:pPr>
            <a:r>
              <a:rPr lang="en-US" altLang="zh-CN" sz="140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300"/>
              </a:lnSpc>
            </a:pPr>
            <a:r>
              <a:rPr lang="en-US" altLang="zh-CN" sz="1405" dirty="0">
                <a:solidFill>
                  <a:srgbClr val="000000"/>
                </a:solidFill>
                <a:latin typeface="Times New Roman" panose="02020603050405020304" pitchFamily="18" charset="0"/>
                <a:cs typeface="Times New Roman" panose="02020603050405020304" pitchFamily="18" charset="0"/>
              </a:rPr>
              <a:t>•</a:t>
            </a:r>
          </a:p>
        </p:txBody>
      </p:sp>
      <p:sp>
        <p:nvSpPr>
          <p:cNvPr id="31" name="TextBox 1"/>
          <p:cNvSpPr txBox="1"/>
          <p:nvPr/>
        </p:nvSpPr>
        <p:spPr>
          <a:xfrm>
            <a:off x="1397000" y="4216400"/>
            <a:ext cx="3200400" cy="12954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城市发展重心西移，南山区迎来更新换代</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的发展机遇；</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大涌城中村的改造带来区域整体发展的契</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机；</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南山区具有旅游资源、教育资源、文化艺</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术设施等丰富资源。</a:t>
            </a:r>
          </a:p>
        </p:txBody>
      </p:sp>
      <p:sp>
        <p:nvSpPr>
          <p:cNvPr id="32" name="TextBox 1"/>
          <p:cNvSpPr txBox="1"/>
          <p:nvPr/>
        </p:nvSpPr>
        <p:spPr>
          <a:xfrm>
            <a:off x="1130300" y="3759200"/>
            <a:ext cx="1625600" cy="254000"/>
          </a:xfrm>
          <a:prstGeom prst="rect">
            <a:avLst/>
          </a:prstGeom>
          <a:noFill/>
        </p:spPr>
        <p:txBody>
          <a:bodyPr wrap="none" lIns="0" tIns="0" rIns="0" rtlCol="0">
            <a:spAutoFit/>
          </a:bodyPr>
          <a:lstStyle/>
          <a:p>
            <a:pPr>
              <a:lnSpc>
                <a:spcPts val="2000"/>
              </a:lnSpc>
            </a:pPr>
            <a:r>
              <a:rPr lang="en-US" altLang="zh-CN" sz="1600" b="1" dirty="0">
                <a:solidFill>
                  <a:srgbClr val="FFFFFF"/>
                </a:solidFill>
                <a:latin typeface="Times New Roman" panose="02020603050405020304" pitchFamily="18" charset="0"/>
                <a:cs typeface="Times New Roman" panose="02020603050405020304" pitchFamily="18" charset="0"/>
              </a:rPr>
              <a:t>Opportunity</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微软雅黑" panose="020B0503020204020204" pitchFamily="18" charset="-122"/>
                <a:cs typeface="微软雅黑" panose="020B0503020204020204" pitchFamily="18" charset="-122"/>
              </a:rPr>
              <a:t>机遇</a:t>
            </a:r>
          </a:p>
        </p:txBody>
      </p:sp>
      <p:sp>
        <p:nvSpPr>
          <p:cNvPr id="33" name="TextBox 1"/>
          <p:cNvSpPr txBox="1"/>
          <p:nvPr/>
        </p:nvSpPr>
        <p:spPr>
          <a:xfrm>
            <a:off x="5118100" y="4216400"/>
            <a:ext cx="50800" cy="622300"/>
          </a:xfrm>
          <a:prstGeom prst="rect">
            <a:avLst/>
          </a:prstGeom>
          <a:noFill/>
        </p:spPr>
        <p:txBody>
          <a:bodyPr wrap="none" lIns="0" tIns="0" rIns="0" rtlCol="0">
            <a:spAutoFit/>
          </a:bodyPr>
          <a:lstStyle/>
          <a:p>
            <a:pPr>
              <a:lnSpc>
                <a:spcPts val="1500"/>
              </a:lnSpc>
            </a:pPr>
            <a:r>
              <a:rPr lang="en-US" altLang="zh-CN" sz="140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300"/>
              </a:lnSpc>
            </a:pPr>
            <a:r>
              <a:rPr lang="en-US" altLang="zh-CN" sz="1405" dirty="0">
                <a:solidFill>
                  <a:srgbClr val="000000"/>
                </a:solidFill>
                <a:latin typeface="Times New Roman" panose="02020603050405020304" pitchFamily="18" charset="0"/>
                <a:cs typeface="Times New Roman" panose="02020603050405020304" pitchFamily="18" charset="0"/>
              </a:rPr>
              <a:t>•</a:t>
            </a:r>
          </a:p>
        </p:txBody>
      </p:sp>
      <p:sp>
        <p:nvSpPr>
          <p:cNvPr id="34" name="TextBox 1"/>
          <p:cNvSpPr txBox="1"/>
          <p:nvPr/>
        </p:nvSpPr>
        <p:spPr>
          <a:xfrm>
            <a:off x="5397500" y="4191000"/>
            <a:ext cx="3200400" cy="863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前海片区高起点的发展规划和高附加值的</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产业导向，使得资源倾向；</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未来商业开发体量将出现井喷，在同一时</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期入市的项目对零售品牌资源争夺激烈。</a:t>
            </a:r>
          </a:p>
        </p:txBody>
      </p:sp>
      <p:sp>
        <p:nvSpPr>
          <p:cNvPr id="35" name="TextBox 1"/>
          <p:cNvSpPr txBox="1"/>
          <p:nvPr/>
        </p:nvSpPr>
        <p:spPr>
          <a:xfrm>
            <a:off x="5346700" y="3759200"/>
            <a:ext cx="1079500" cy="254000"/>
          </a:xfrm>
          <a:prstGeom prst="rect">
            <a:avLst/>
          </a:prstGeom>
          <a:noFill/>
        </p:spPr>
        <p:txBody>
          <a:bodyPr wrap="none" lIns="0" tIns="0" rIns="0" rtlCol="0">
            <a:spAutoFit/>
          </a:bodyPr>
          <a:lstStyle/>
          <a:p>
            <a:pPr>
              <a:lnSpc>
                <a:spcPts val="2000"/>
              </a:lnSpc>
            </a:pPr>
            <a:r>
              <a:rPr lang="en-US" altLang="zh-CN" sz="1600" b="1" dirty="0">
                <a:solidFill>
                  <a:srgbClr val="FFFFFF"/>
                </a:solidFill>
                <a:latin typeface="Times New Roman" panose="02020603050405020304" pitchFamily="18" charset="0"/>
                <a:cs typeface="Times New Roman" panose="02020603050405020304" pitchFamily="18" charset="0"/>
              </a:rPr>
              <a:t>Threat</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FFFF"/>
                </a:solidFill>
                <a:latin typeface="微软雅黑" panose="020B0503020204020204" pitchFamily="18" charset="-122"/>
                <a:cs typeface="微软雅黑" panose="020B0503020204020204" pitchFamily="18" charset="-122"/>
              </a:rPr>
              <a:t>威胁</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859148" y="1855089"/>
            <a:ext cx="511937" cy="421386"/>
          </a:xfrm>
          <a:custGeom>
            <a:avLst/>
            <a:gdLst>
              <a:gd name="connsiteX0" fmla="*/ 6350 w 511937"/>
              <a:gd name="connsiteY0" fmla="*/ 6350 h 421386"/>
              <a:gd name="connsiteX1" fmla="*/ 505586 w 511937"/>
              <a:gd name="connsiteY1" fmla="*/ 415035 h 421386"/>
            </a:gdLst>
            <a:ahLst/>
            <a:cxnLst>
              <a:cxn ang="0">
                <a:pos x="connsiteX0" y="connsiteY0"/>
              </a:cxn>
              <a:cxn ang="1">
                <a:pos x="connsiteX1" y="connsiteY1"/>
              </a:cxn>
            </a:cxnLst>
            <a:rect l="l" t="t" r="r" b="b"/>
            <a:pathLst>
              <a:path w="511937" h="421386">
                <a:moveTo>
                  <a:pt x="6350" y="6350"/>
                </a:moveTo>
                <a:cubicBezTo>
                  <a:pt x="208534" y="91820"/>
                  <a:pt x="381761" y="233679"/>
                  <a:pt x="505586" y="415035"/>
                </a:cubicBezTo>
              </a:path>
            </a:pathLst>
          </a:custGeom>
          <a:ln w="12700">
            <a:solidFill>
              <a:srgbClr val="00B2D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4366005" y="2848482"/>
            <a:ext cx="204064" cy="706627"/>
          </a:xfrm>
          <a:custGeom>
            <a:avLst/>
            <a:gdLst>
              <a:gd name="connsiteX0" fmla="*/ 196215 w 204064"/>
              <a:gd name="connsiteY0" fmla="*/ 6350 h 706627"/>
              <a:gd name="connsiteX1" fmla="*/ 6350 w 204064"/>
              <a:gd name="connsiteY1" fmla="*/ 700277 h 706627"/>
            </a:gdLst>
            <a:ahLst/>
            <a:cxnLst>
              <a:cxn ang="0">
                <a:pos x="connsiteX0" y="connsiteY0"/>
              </a:cxn>
              <a:cxn ang="1">
                <a:pos x="connsiteX1" y="connsiteY1"/>
              </a:cxn>
            </a:cxnLst>
            <a:rect l="l" t="t" r="r" b="b"/>
            <a:pathLst>
              <a:path w="204064" h="706627">
                <a:moveTo>
                  <a:pt x="196215" y="6350"/>
                </a:moveTo>
                <a:cubicBezTo>
                  <a:pt x="209169" y="252095"/>
                  <a:pt x="142621" y="495426"/>
                  <a:pt x="6350" y="700277"/>
                </a:cubicBezTo>
              </a:path>
            </a:pathLst>
          </a:custGeom>
          <a:ln w="12700">
            <a:solidFill>
              <a:srgbClr val="00B2D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3185160" y="4030090"/>
            <a:ext cx="468883" cy="35655"/>
          </a:xfrm>
          <a:custGeom>
            <a:avLst/>
            <a:gdLst>
              <a:gd name="connsiteX0" fmla="*/ 462533 w 468883"/>
              <a:gd name="connsiteY0" fmla="*/ 6350 h 35655"/>
              <a:gd name="connsiteX1" fmla="*/ 6350 w 468883"/>
              <a:gd name="connsiteY1" fmla="*/ 6350 h 35655"/>
            </a:gdLst>
            <a:ahLst/>
            <a:cxnLst>
              <a:cxn ang="0">
                <a:pos x="connsiteX0" y="connsiteY0"/>
              </a:cxn>
              <a:cxn ang="1">
                <a:pos x="connsiteX1" y="connsiteY1"/>
              </a:cxn>
            </a:cxnLst>
            <a:rect l="l" t="t" r="r" b="b"/>
            <a:pathLst>
              <a:path w="468883" h="35655">
                <a:moveTo>
                  <a:pt x="462533" y="6350"/>
                </a:moveTo>
                <a:cubicBezTo>
                  <a:pt x="311911" y="36957"/>
                  <a:pt x="156844" y="36957"/>
                  <a:pt x="6350" y="6350"/>
                </a:cubicBezTo>
              </a:path>
            </a:pathLst>
          </a:custGeom>
          <a:ln w="12700">
            <a:solidFill>
              <a:srgbClr val="00B2D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2269112" y="2848482"/>
            <a:ext cx="204085" cy="706627"/>
          </a:xfrm>
          <a:custGeom>
            <a:avLst/>
            <a:gdLst>
              <a:gd name="connsiteX0" fmla="*/ 197735 w 204085"/>
              <a:gd name="connsiteY0" fmla="*/ 700277 h 706627"/>
              <a:gd name="connsiteX1" fmla="*/ 7870 w 204085"/>
              <a:gd name="connsiteY1" fmla="*/ 6350 h 706627"/>
            </a:gdLst>
            <a:ahLst/>
            <a:cxnLst>
              <a:cxn ang="0">
                <a:pos x="connsiteX0" y="connsiteY0"/>
              </a:cxn>
              <a:cxn ang="1">
                <a:pos x="connsiteX1" y="connsiteY1"/>
              </a:cxn>
            </a:cxnLst>
            <a:rect l="l" t="t" r="r" b="b"/>
            <a:pathLst>
              <a:path w="204085" h="706627">
                <a:moveTo>
                  <a:pt x="197735" y="700277"/>
                </a:moveTo>
                <a:cubicBezTo>
                  <a:pt x="61464" y="495426"/>
                  <a:pt x="-5210" y="252095"/>
                  <a:pt x="7870" y="6350"/>
                </a:cubicBezTo>
              </a:path>
            </a:pathLst>
          </a:custGeom>
          <a:ln w="12700">
            <a:solidFill>
              <a:srgbClr val="00B2D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2468117" y="1855089"/>
            <a:ext cx="511809" cy="421386"/>
          </a:xfrm>
          <a:custGeom>
            <a:avLst/>
            <a:gdLst>
              <a:gd name="connsiteX0" fmla="*/ 6350 w 511809"/>
              <a:gd name="connsiteY0" fmla="*/ 415035 h 421386"/>
              <a:gd name="connsiteX1" fmla="*/ 505460 w 511809"/>
              <a:gd name="connsiteY1" fmla="*/ 6350 h 421386"/>
            </a:gdLst>
            <a:ahLst/>
            <a:cxnLst>
              <a:cxn ang="0">
                <a:pos x="connsiteX0" y="connsiteY0"/>
              </a:cxn>
              <a:cxn ang="1">
                <a:pos x="connsiteX1" y="connsiteY1"/>
              </a:cxn>
            </a:cxnLst>
            <a:rect l="l" t="t" r="r" b="b"/>
            <a:pathLst>
              <a:path w="511809" h="421386">
                <a:moveTo>
                  <a:pt x="6350" y="415035"/>
                </a:moveTo>
                <a:cubicBezTo>
                  <a:pt x="130048" y="233679"/>
                  <a:pt x="303276" y="91820"/>
                  <a:pt x="505460" y="6350"/>
                </a:cubicBezTo>
              </a:path>
            </a:pathLst>
          </a:custGeom>
          <a:ln w="12700">
            <a:solidFill>
              <a:srgbClr val="00B2D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5508497" y="5229605"/>
            <a:ext cx="288035" cy="576071"/>
          </a:xfrm>
          <a:custGeom>
            <a:avLst/>
            <a:gdLst>
              <a:gd name="connsiteX0" fmla="*/ 0 w 288035"/>
              <a:gd name="connsiteY0" fmla="*/ 144017 h 576071"/>
              <a:gd name="connsiteX1" fmla="*/ 144017 w 288035"/>
              <a:gd name="connsiteY1" fmla="*/ 144017 h 576071"/>
              <a:gd name="connsiteX2" fmla="*/ 144017 w 288035"/>
              <a:gd name="connsiteY2" fmla="*/ 0 h 576071"/>
              <a:gd name="connsiteX3" fmla="*/ 288036 w 288035"/>
              <a:gd name="connsiteY3" fmla="*/ 288035 h 576071"/>
              <a:gd name="connsiteX4" fmla="*/ 144017 w 288035"/>
              <a:gd name="connsiteY4" fmla="*/ 576072 h 576071"/>
              <a:gd name="connsiteX5" fmla="*/ 144017 w 288035"/>
              <a:gd name="connsiteY5" fmla="*/ 432053 h 576071"/>
              <a:gd name="connsiteX6" fmla="*/ 0 w 288035"/>
              <a:gd name="connsiteY6" fmla="*/ 432053 h 576071"/>
              <a:gd name="connsiteX7" fmla="*/ 0 w 288035"/>
              <a:gd name="connsiteY7" fmla="*/ 144017 h 5760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288035" h="576071">
                <a:moveTo>
                  <a:pt x="0" y="144017"/>
                </a:moveTo>
                <a:lnTo>
                  <a:pt x="144017" y="144017"/>
                </a:lnTo>
                <a:lnTo>
                  <a:pt x="144017" y="0"/>
                </a:lnTo>
                <a:lnTo>
                  <a:pt x="288036" y="288035"/>
                </a:lnTo>
                <a:lnTo>
                  <a:pt x="144017" y="576072"/>
                </a:lnTo>
                <a:lnTo>
                  <a:pt x="144017" y="432053"/>
                </a:lnTo>
                <a:lnTo>
                  <a:pt x="0" y="432053"/>
                </a:lnTo>
                <a:lnTo>
                  <a:pt x="0" y="144017"/>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495544" y="5216652"/>
            <a:ext cx="313943" cy="601979"/>
          </a:xfrm>
          <a:custGeom>
            <a:avLst/>
            <a:gdLst>
              <a:gd name="connsiteX0" fmla="*/ 12953 w 313943"/>
              <a:gd name="connsiteY0" fmla="*/ 156971 h 601979"/>
              <a:gd name="connsiteX1" fmla="*/ 156971 w 313943"/>
              <a:gd name="connsiteY1" fmla="*/ 156971 h 601979"/>
              <a:gd name="connsiteX2" fmla="*/ 156971 w 313943"/>
              <a:gd name="connsiteY2" fmla="*/ 12953 h 601979"/>
              <a:gd name="connsiteX3" fmla="*/ 300990 w 313943"/>
              <a:gd name="connsiteY3" fmla="*/ 300989 h 601979"/>
              <a:gd name="connsiteX4" fmla="*/ 156971 w 313943"/>
              <a:gd name="connsiteY4" fmla="*/ 589026 h 601979"/>
              <a:gd name="connsiteX5" fmla="*/ 156971 w 313943"/>
              <a:gd name="connsiteY5" fmla="*/ 445007 h 601979"/>
              <a:gd name="connsiteX6" fmla="*/ 12953 w 313943"/>
              <a:gd name="connsiteY6" fmla="*/ 445007 h 601979"/>
              <a:gd name="connsiteX7" fmla="*/ 12953 w 313943"/>
              <a:gd name="connsiteY7" fmla="*/ 156971 h 6019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13943" h="601979">
                <a:moveTo>
                  <a:pt x="12953" y="156971"/>
                </a:moveTo>
                <a:lnTo>
                  <a:pt x="156971" y="156971"/>
                </a:lnTo>
                <a:lnTo>
                  <a:pt x="156971" y="12953"/>
                </a:lnTo>
                <a:lnTo>
                  <a:pt x="300990" y="300989"/>
                </a:lnTo>
                <a:lnTo>
                  <a:pt x="156971" y="589026"/>
                </a:lnTo>
                <a:lnTo>
                  <a:pt x="156971" y="445007"/>
                </a:lnTo>
                <a:lnTo>
                  <a:pt x="12953" y="445007"/>
                </a:lnTo>
                <a:lnTo>
                  <a:pt x="12953" y="156971"/>
                </a:lnTo>
              </a:path>
            </a:pathLst>
          </a:custGeom>
          <a:solidFill>
            <a:srgbClr val="000000">
              <a:alpha val="0"/>
            </a:srgbClr>
          </a:solidFill>
          <a:ln w="25400">
            <a:solidFill>
              <a:srgbClr val="AD006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6012941" y="4941570"/>
            <a:ext cx="2880360" cy="1080515"/>
          </a:xfrm>
          <a:custGeom>
            <a:avLst/>
            <a:gdLst>
              <a:gd name="connsiteX0" fmla="*/ 0 w 2880360"/>
              <a:gd name="connsiteY0" fmla="*/ 1080515 h 1080515"/>
              <a:gd name="connsiteX1" fmla="*/ 2880360 w 2880360"/>
              <a:gd name="connsiteY1" fmla="*/ 1080515 h 1080515"/>
              <a:gd name="connsiteX2" fmla="*/ 2880360 w 2880360"/>
              <a:gd name="connsiteY2" fmla="*/ 0 h 1080515"/>
              <a:gd name="connsiteX3" fmla="*/ 0 w 2880360"/>
              <a:gd name="connsiteY3" fmla="*/ 0 h 1080515"/>
              <a:gd name="connsiteX4" fmla="*/ 0 w 2880360"/>
              <a:gd name="connsiteY4" fmla="*/ 1080515 h 10805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80360" h="1080515">
                <a:moveTo>
                  <a:pt x="0" y="1080515"/>
                </a:moveTo>
                <a:lnTo>
                  <a:pt x="2880360" y="1080515"/>
                </a:lnTo>
                <a:lnTo>
                  <a:pt x="2880360" y="0"/>
                </a:lnTo>
                <a:lnTo>
                  <a:pt x="0" y="0"/>
                </a:lnTo>
                <a:lnTo>
                  <a:pt x="0" y="1080515"/>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5999988" y="4928616"/>
            <a:ext cx="2906268" cy="1106423"/>
          </a:xfrm>
          <a:custGeom>
            <a:avLst/>
            <a:gdLst>
              <a:gd name="connsiteX0" fmla="*/ 12953 w 2906268"/>
              <a:gd name="connsiteY0" fmla="*/ 1093469 h 1106423"/>
              <a:gd name="connsiteX1" fmla="*/ 2893314 w 2906268"/>
              <a:gd name="connsiteY1" fmla="*/ 1093469 h 1106423"/>
              <a:gd name="connsiteX2" fmla="*/ 2893314 w 2906268"/>
              <a:gd name="connsiteY2" fmla="*/ 12953 h 1106423"/>
              <a:gd name="connsiteX3" fmla="*/ 12953 w 2906268"/>
              <a:gd name="connsiteY3" fmla="*/ 12953 h 1106423"/>
              <a:gd name="connsiteX4" fmla="*/ 12953 w 2906268"/>
              <a:gd name="connsiteY4" fmla="*/ 1093469 h 11064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6268" h="1106423">
                <a:moveTo>
                  <a:pt x="12953" y="1093469"/>
                </a:moveTo>
                <a:lnTo>
                  <a:pt x="2893314" y="1093469"/>
                </a:lnTo>
                <a:lnTo>
                  <a:pt x="2893314" y="12953"/>
                </a:lnTo>
                <a:lnTo>
                  <a:pt x="12953" y="12953"/>
                </a:lnTo>
                <a:lnTo>
                  <a:pt x="12953" y="1093469"/>
                </a:lnTo>
              </a:path>
            </a:pathLst>
          </a:custGeom>
          <a:solidFill>
            <a:srgbClr val="000000">
              <a:alpha val="0"/>
            </a:srgbClr>
          </a:solidFill>
          <a:ln w="25400">
            <a:solidFill>
              <a:srgbClr val="AD0065">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7190486" y="5356225"/>
            <a:ext cx="117982" cy="47497"/>
          </a:xfrm>
          <a:custGeom>
            <a:avLst/>
            <a:gdLst>
              <a:gd name="connsiteX0" fmla="*/ 9143 w 117982"/>
              <a:gd name="connsiteY0" fmla="*/ 9144 h 47497"/>
              <a:gd name="connsiteX1" fmla="*/ 9143 w 117982"/>
              <a:gd name="connsiteY1" fmla="*/ 38353 h 47497"/>
              <a:gd name="connsiteX2" fmla="*/ 108838 w 117982"/>
              <a:gd name="connsiteY2" fmla="*/ 38353 h 47497"/>
              <a:gd name="connsiteX3" fmla="*/ 108838 w 117982"/>
              <a:gd name="connsiteY3" fmla="*/ 9144 h 47497"/>
              <a:gd name="connsiteX4" fmla="*/ 9143 w 117982"/>
              <a:gd name="connsiteY4" fmla="*/ 9144 h 474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7982" h="47497">
                <a:moveTo>
                  <a:pt x="9143" y="9144"/>
                </a:moveTo>
                <a:lnTo>
                  <a:pt x="9143" y="38353"/>
                </a:lnTo>
                <a:lnTo>
                  <a:pt x="108838" y="38353"/>
                </a:lnTo>
                <a:lnTo>
                  <a:pt x="108838"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7175754" y="5343525"/>
            <a:ext cx="147320" cy="81279"/>
          </a:xfrm>
          <a:custGeom>
            <a:avLst/>
            <a:gdLst>
              <a:gd name="connsiteX0" fmla="*/ 9143 w 147320"/>
              <a:gd name="connsiteY0" fmla="*/ 9144 h 81279"/>
              <a:gd name="connsiteX1" fmla="*/ 138176 w 147320"/>
              <a:gd name="connsiteY1" fmla="*/ 9144 h 81279"/>
              <a:gd name="connsiteX2" fmla="*/ 138176 w 147320"/>
              <a:gd name="connsiteY2" fmla="*/ 72135 h 81279"/>
              <a:gd name="connsiteX3" fmla="*/ 123570 w 147320"/>
              <a:gd name="connsiteY3" fmla="*/ 72135 h 81279"/>
              <a:gd name="connsiteX4" fmla="*/ 123570 w 147320"/>
              <a:gd name="connsiteY4" fmla="*/ 63753 h 81279"/>
              <a:gd name="connsiteX5" fmla="*/ 23876 w 147320"/>
              <a:gd name="connsiteY5" fmla="*/ 63753 h 81279"/>
              <a:gd name="connsiteX6" fmla="*/ 23876 w 147320"/>
              <a:gd name="connsiteY6" fmla="*/ 72135 h 81279"/>
              <a:gd name="connsiteX7" fmla="*/ 9143 w 147320"/>
              <a:gd name="connsiteY7" fmla="*/ 72135 h 81279"/>
              <a:gd name="connsiteX8" fmla="*/ 9143 w 147320"/>
              <a:gd name="connsiteY8" fmla="*/ 9144 h 812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47320" h="81279">
                <a:moveTo>
                  <a:pt x="9143" y="9144"/>
                </a:moveTo>
                <a:lnTo>
                  <a:pt x="138176" y="9144"/>
                </a:lnTo>
                <a:lnTo>
                  <a:pt x="138176" y="72135"/>
                </a:lnTo>
                <a:lnTo>
                  <a:pt x="123570" y="72135"/>
                </a:lnTo>
                <a:lnTo>
                  <a:pt x="123570" y="63753"/>
                </a:lnTo>
                <a:lnTo>
                  <a:pt x="23876" y="63753"/>
                </a:lnTo>
                <a:lnTo>
                  <a:pt x="23876" y="72135"/>
                </a:lnTo>
                <a:lnTo>
                  <a:pt x="9143" y="72135"/>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7384796" y="5334000"/>
            <a:ext cx="173863" cy="92582"/>
          </a:xfrm>
          <a:custGeom>
            <a:avLst/>
            <a:gdLst>
              <a:gd name="connsiteX0" fmla="*/ 9143 w 173863"/>
              <a:gd name="connsiteY0" fmla="*/ 9144 h 92582"/>
              <a:gd name="connsiteX1" fmla="*/ 164718 w 173863"/>
              <a:gd name="connsiteY1" fmla="*/ 9144 h 92582"/>
              <a:gd name="connsiteX2" fmla="*/ 164718 w 173863"/>
              <a:gd name="connsiteY2" fmla="*/ 22986 h 92582"/>
              <a:gd name="connsiteX3" fmla="*/ 77977 w 173863"/>
              <a:gd name="connsiteY3" fmla="*/ 22986 h 92582"/>
              <a:gd name="connsiteX4" fmla="*/ 46989 w 173863"/>
              <a:gd name="connsiteY4" fmla="*/ 57911 h 92582"/>
              <a:gd name="connsiteX5" fmla="*/ 121538 w 173863"/>
              <a:gd name="connsiteY5" fmla="*/ 56896 h 92582"/>
              <a:gd name="connsiteX6" fmla="*/ 101599 w 173863"/>
              <a:gd name="connsiteY6" fmla="*/ 38100 h 92582"/>
              <a:gd name="connsiteX7" fmla="*/ 112267 w 173863"/>
              <a:gd name="connsiteY7" fmla="*/ 28828 h 92582"/>
              <a:gd name="connsiteX8" fmla="*/ 158749 w 173863"/>
              <a:gd name="connsiteY8" fmla="*/ 72516 h 92582"/>
              <a:gd name="connsiteX9" fmla="*/ 146557 w 173863"/>
              <a:gd name="connsiteY9" fmla="*/ 83439 h 92582"/>
              <a:gd name="connsiteX10" fmla="*/ 134365 w 173863"/>
              <a:gd name="connsiteY10" fmla="*/ 70103 h 92582"/>
              <a:gd name="connsiteX11" fmla="*/ 35813 w 173863"/>
              <a:gd name="connsiteY11" fmla="*/ 73278 h 92582"/>
              <a:gd name="connsiteX12" fmla="*/ 21843 w 173863"/>
              <a:gd name="connsiteY12" fmla="*/ 75819 h 92582"/>
              <a:gd name="connsiteX13" fmla="*/ 15112 w 173863"/>
              <a:gd name="connsiteY13" fmla="*/ 61214 h 92582"/>
              <a:gd name="connsiteX14" fmla="*/ 33527 w 173863"/>
              <a:gd name="connsiteY14" fmla="*/ 51180 h 92582"/>
              <a:gd name="connsiteX15" fmla="*/ 57657 w 173863"/>
              <a:gd name="connsiteY15" fmla="*/ 22986 h 92582"/>
              <a:gd name="connsiteX16" fmla="*/ 9143 w 173863"/>
              <a:gd name="connsiteY16" fmla="*/ 22986 h 92582"/>
              <a:gd name="connsiteX17" fmla="*/ 9143 w 173863"/>
              <a:gd name="connsiteY17" fmla="*/ 9144 h 9258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73863" h="92582">
                <a:moveTo>
                  <a:pt x="9143" y="9144"/>
                </a:moveTo>
                <a:lnTo>
                  <a:pt x="164718" y="9144"/>
                </a:lnTo>
                <a:lnTo>
                  <a:pt x="164718" y="22986"/>
                </a:lnTo>
                <a:lnTo>
                  <a:pt x="77977" y="22986"/>
                </a:lnTo>
                <a:cubicBezTo>
                  <a:pt x="66928" y="36703"/>
                  <a:pt x="56514" y="48259"/>
                  <a:pt x="46989" y="57911"/>
                </a:cubicBezTo>
                <a:cubicBezTo>
                  <a:pt x="71754" y="57784"/>
                  <a:pt x="96519" y="57403"/>
                  <a:pt x="121538" y="56896"/>
                </a:cubicBezTo>
                <a:cubicBezTo>
                  <a:pt x="114934" y="50419"/>
                  <a:pt x="108330" y="44196"/>
                  <a:pt x="101599" y="38100"/>
                </a:cubicBezTo>
                <a:lnTo>
                  <a:pt x="112267" y="28828"/>
                </a:lnTo>
                <a:cubicBezTo>
                  <a:pt x="131825" y="45720"/>
                  <a:pt x="147319" y="60197"/>
                  <a:pt x="158749" y="72516"/>
                </a:cubicBezTo>
                <a:lnTo>
                  <a:pt x="146557" y="83439"/>
                </a:lnTo>
                <a:cubicBezTo>
                  <a:pt x="142493" y="78866"/>
                  <a:pt x="138429" y="74421"/>
                  <a:pt x="134365" y="70103"/>
                </a:cubicBezTo>
                <a:cubicBezTo>
                  <a:pt x="94106" y="70358"/>
                  <a:pt x="61340" y="71373"/>
                  <a:pt x="35813" y="73278"/>
                </a:cubicBezTo>
                <a:cubicBezTo>
                  <a:pt x="32130" y="73533"/>
                  <a:pt x="27558" y="74421"/>
                  <a:pt x="21843" y="75819"/>
                </a:cubicBezTo>
                <a:lnTo>
                  <a:pt x="15112" y="61214"/>
                </a:lnTo>
                <a:cubicBezTo>
                  <a:pt x="22986" y="58165"/>
                  <a:pt x="29082" y="54864"/>
                  <a:pt x="33527" y="51180"/>
                </a:cubicBezTo>
                <a:cubicBezTo>
                  <a:pt x="41020" y="43688"/>
                  <a:pt x="49021" y="34416"/>
                  <a:pt x="57657" y="22986"/>
                </a:cubicBezTo>
                <a:lnTo>
                  <a:pt x="9143" y="22986"/>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6637020" y="5325745"/>
            <a:ext cx="85597" cy="73659"/>
          </a:xfrm>
          <a:custGeom>
            <a:avLst/>
            <a:gdLst>
              <a:gd name="connsiteX0" fmla="*/ 9143 w 85597"/>
              <a:gd name="connsiteY0" fmla="*/ 9144 h 73659"/>
              <a:gd name="connsiteX1" fmla="*/ 9143 w 85597"/>
              <a:gd name="connsiteY1" fmla="*/ 64515 h 73659"/>
              <a:gd name="connsiteX2" fmla="*/ 76453 w 85597"/>
              <a:gd name="connsiteY2" fmla="*/ 64515 h 73659"/>
              <a:gd name="connsiteX3" fmla="*/ 76453 w 85597"/>
              <a:gd name="connsiteY3" fmla="*/ 9144 h 73659"/>
              <a:gd name="connsiteX4" fmla="*/ 9143 w 85597"/>
              <a:gd name="connsiteY4" fmla="*/ 9144 h 736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5597" h="73659">
                <a:moveTo>
                  <a:pt x="9143" y="9144"/>
                </a:moveTo>
                <a:lnTo>
                  <a:pt x="9143" y="64515"/>
                </a:lnTo>
                <a:lnTo>
                  <a:pt x="76453" y="64515"/>
                </a:lnTo>
                <a:lnTo>
                  <a:pt x="76453"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7571105" y="5322189"/>
            <a:ext cx="62738" cy="68326"/>
          </a:xfrm>
          <a:custGeom>
            <a:avLst/>
            <a:gdLst>
              <a:gd name="connsiteX0" fmla="*/ 9143 w 62738"/>
              <a:gd name="connsiteY0" fmla="*/ 9144 h 68326"/>
              <a:gd name="connsiteX1" fmla="*/ 9143 w 62738"/>
              <a:gd name="connsiteY1" fmla="*/ 59182 h 68326"/>
              <a:gd name="connsiteX2" fmla="*/ 53593 w 62738"/>
              <a:gd name="connsiteY2" fmla="*/ 59182 h 68326"/>
              <a:gd name="connsiteX3" fmla="*/ 53593 w 62738"/>
              <a:gd name="connsiteY3" fmla="*/ 9144 h 68326"/>
              <a:gd name="connsiteX4" fmla="*/ 9143 w 62738"/>
              <a:gd name="connsiteY4" fmla="*/ 9144 h 6832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738" h="68326">
                <a:moveTo>
                  <a:pt x="9143" y="9144"/>
                </a:moveTo>
                <a:lnTo>
                  <a:pt x="9143" y="59182"/>
                </a:lnTo>
                <a:lnTo>
                  <a:pt x="53593" y="59182"/>
                </a:lnTo>
                <a:lnTo>
                  <a:pt x="53593"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6736969" y="5299328"/>
            <a:ext cx="127762" cy="111125"/>
          </a:xfrm>
          <a:custGeom>
            <a:avLst/>
            <a:gdLst>
              <a:gd name="connsiteX0" fmla="*/ 16382 w 127762"/>
              <a:gd name="connsiteY0" fmla="*/ 9144 h 111125"/>
              <a:gd name="connsiteX1" fmla="*/ 109473 w 127762"/>
              <a:gd name="connsiteY1" fmla="*/ 9144 h 111125"/>
              <a:gd name="connsiteX2" fmla="*/ 109473 w 127762"/>
              <a:gd name="connsiteY2" fmla="*/ 24003 h 111125"/>
              <a:gd name="connsiteX3" fmla="*/ 71246 w 127762"/>
              <a:gd name="connsiteY3" fmla="*/ 24003 h 111125"/>
              <a:gd name="connsiteX4" fmla="*/ 71246 w 127762"/>
              <a:gd name="connsiteY4" fmla="*/ 77342 h 111125"/>
              <a:gd name="connsiteX5" fmla="*/ 118617 w 127762"/>
              <a:gd name="connsiteY5" fmla="*/ 70358 h 111125"/>
              <a:gd name="connsiteX6" fmla="*/ 118236 w 127762"/>
              <a:gd name="connsiteY6" fmla="*/ 86360 h 111125"/>
              <a:gd name="connsiteX7" fmla="*/ 13080 w 127762"/>
              <a:gd name="connsiteY7" fmla="*/ 101980 h 111125"/>
              <a:gd name="connsiteX8" fmla="*/ 9143 w 127762"/>
              <a:gd name="connsiteY8" fmla="*/ 85471 h 111125"/>
              <a:gd name="connsiteX9" fmla="*/ 54990 w 127762"/>
              <a:gd name="connsiteY9" fmla="*/ 79629 h 111125"/>
              <a:gd name="connsiteX10" fmla="*/ 54990 w 127762"/>
              <a:gd name="connsiteY10" fmla="*/ 24003 h 111125"/>
              <a:gd name="connsiteX11" fmla="*/ 16382 w 127762"/>
              <a:gd name="connsiteY11" fmla="*/ 24003 h 111125"/>
              <a:gd name="connsiteX12" fmla="*/ 16382 w 127762"/>
              <a:gd name="connsiteY12" fmla="*/ 9144 h 11112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127762" h="111125">
                <a:moveTo>
                  <a:pt x="16382" y="9144"/>
                </a:moveTo>
                <a:lnTo>
                  <a:pt x="109473" y="9144"/>
                </a:lnTo>
                <a:lnTo>
                  <a:pt x="109473" y="24003"/>
                </a:lnTo>
                <a:lnTo>
                  <a:pt x="71246" y="24003"/>
                </a:lnTo>
                <a:lnTo>
                  <a:pt x="71246" y="77342"/>
                </a:lnTo>
                <a:cubicBezTo>
                  <a:pt x="86613" y="75057"/>
                  <a:pt x="102361" y="72771"/>
                  <a:pt x="118617" y="70358"/>
                </a:cubicBezTo>
                <a:cubicBezTo>
                  <a:pt x="118363" y="75565"/>
                  <a:pt x="118236" y="80899"/>
                  <a:pt x="118236" y="86360"/>
                </a:cubicBezTo>
                <a:cubicBezTo>
                  <a:pt x="78485" y="92075"/>
                  <a:pt x="43433" y="97282"/>
                  <a:pt x="13080" y="101980"/>
                </a:cubicBezTo>
                <a:lnTo>
                  <a:pt x="9143" y="85471"/>
                </a:lnTo>
                <a:cubicBezTo>
                  <a:pt x="24002" y="83692"/>
                  <a:pt x="39369" y="81661"/>
                  <a:pt x="54990" y="79629"/>
                </a:cubicBezTo>
                <a:lnTo>
                  <a:pt x="54990" y="24003"/>
                </a:lnTo>
                <a:lnTo>
                  <a:pt x="16382" y="24003"/>
                </a:lnTo>
                <a:lnTo>
                  <a:pt x="16382"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7398893" y="5298185"/>
            <a:ext cx="142113" cy="32130"/>
          </a:xfrm>
          <a:custGeom>
            <a:avLst/>
            <a:gdLst>
              <a:gd name="connsiteX0" fmla="*/ 9143 w 142113"/>
              <a:gd name="connsiteY0" fmla="*/ 9144 h 32130"/>
              <a:gd name="connsiteX1" fmla="*/ 132968 w 142113"/>
              <a:gd name="connsiteY1" fmla="*/ 9144 h 32130"/>
              <a:gd name="connsiteX2" fmla="*/ 132968 w 142113"/>
              <a:gd name="connsiteY2" fmla="*/ 22986 h 32130"/>
              <a:gd name="connsiteX3" fmla="*/ 9143 w 142113"/>
              <a:gd name="connsiteY3" fmla="*/ 22986 h 32130"/>
              <a:gd name="connsiteX4" fmla="*/ 9143 w 142113"/>
              <a:gd name="connsiteY4" fmla="*/ 9144 h 32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2113" h="32130">
                <a:moveTo>
                  <a:pt x="9143" y="9144"/>
                </a:moveTo>
                <a:lnTo>
                  <a:pt x="132968" y="9144"/>
                </a:lnTo>
                <a:lnTo>
                  <a:pt x="132968" y="22986"/>
                </a:lnTo>
                <a:lnTo>
                  <a:pt x="9143" y="22986"/>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6330950" y="5295010"/>
            <a:ext cx="215011" cy="35686"/>
          </a:xfrm>
          <a:custGeom>
            <a:avLst/>
            <a:gdLst>
              <a:gd name="connsiteX0" fmla="*/ 9144 w 215011"/>
              <a:gd name="connsiteY0" fmla="*/ 9144 h 35686"/>
              <a:gd name="connsiteX1" fmla="*/ 205867 w 215011"/>
              <a:gd name="connsiteY1" fmla="*/ 9144 h 35686"/>
              <a:gd name="connsiteX2" fmla="*/ 205867 w 215011"/>
              <a:gd name="connsiteY2" fmla="*/ 26542 h 35686"/>
              <a:gd name="connsiteX3" fmla="*/ 9144 w 215011"/>
              <a:gd name="connsiteY3" fmla="*/ 26542 h 35686"/>
              <a:gd name="connsiteX4" fmla="*/ 9144 w 215011"/>
              <a:gd name="connsiteY4" fmla="*/ 9144 h 3568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5011" h="35686">
                <a:moveTo>
                  <a:pt x="9144" y="9144"/>
                </a:moveTo>
                <a:lnTo>
                  <a:pt x="205867" y="9144"/>
                </a:lnTo>
                <a:lnTo>
                  <a:pt x="205867" y="26542"/>
                </a:lnTo>
                <a:lnTo>
                  <a:pt x="9144" y="26542"/>
                </a:lnTo>
                <a:lnTo>
                  <a:pt x="9144"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7651877" y="5290058"/>
            <a:ext cx="65405" cy="73532"/>
          </a:xfrm>
          <a:custGeom>
            <a:avLst/>
            <a:gdLst>
              <a:gd name="connsiteX0" fmla="*/ 21208 w 65405"/>
              <a:gd name="connsiteY0" fmla="*/ 9144 h 73532"/>
              <a:gd name="connsiteX1" fmla="*/ 56260 w 65405"/>
              <a:gd name="connsiteY1" fmla="*/ 54101 h 73532"/>
              <a:gd name="connsiteX2" fmla="*/ 41529 w 65405"/>
              <a:gd name="connsiteY2" fmla="*/ 64388 h 73532"/>
              <a:gd name="connsiteX3" fmla="*/ 9143 w 65405"/>
              <a:gd name="connsiteY3" fmla="*/ 18033 h 73532"/>
              <a:gd name="connsiteX4" fmla="*/ 21208 w 65405"/>
              <a:gd name="connsiteY4" fmla="*/ 9144 h 735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5405" h="73532">
                <a:moveTo>
                  <a:pt x="21208" y="9144"/>
                </a:moveTo>
                <a:cubicBezTo>
                  <a:pt x="35814" y="26415"/>
                  <a:pt x="47497" y="41401"/>
                  <a:pt x="56260" y="54101"/>
                </a:cubicBezTo>
                <a:lnTo>
                  <a:pt x="41529" y="64388"/>
                </a:lnTo>
                <a:cubicBezTo>
                  <a:pt x="32130" y="49148"/>
                  <a:pt x="21335" y="33654"/>
                  <a:pt x="9143" y="18033"/>
                </a:cubicBezTo>
                <a:lnTo>
                  <a:pt x="21208"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6947535" y="5290058"/>
            <a:ext cx="197993" cy="126745"/>
          </a:xfrm>
          <a:custGeom>
            <a:avLst/>
            <a:gdLst>
              <a:gd name="connsiteX0" fmla="*/ 34162 w 197993"/>
              <a:gd name="connsiteY0" fmla="*/ 9144 h 126745"/>
              <a:gd name="connsiteX1" fmla="*/ 164337 w 197993"/>
              <a:gd name="connsiteY1" fmla="*/ 9144 h 126745"/>
              <a:gd name="connsiteX2" fmla="*/ 164337 w 197993"/>
              <a:gd name="connsiteY2" fmla="*/ 23621 h 126745"/>
              <a:gd name="connsiteX3" fmla="*/ 107314 w 197993"/>
              <a:gd name="connsiteY3" fmla="*/ 23621 h 126745"/>
              <a:gd name="connsiteX4" fmla="*/ 107314 w 197993"/>
              <a:gd name="connsiteY4" fmla="*/ 54101 h 126745"/>
              <a:gd name="connsiteX5" fmla="*/ 171703 w 197993"/>
              <a:gd name="connsiteY5" fmla="*/ 54101 h 126745"/>
              <a:gd name="connsiteX6" fmla="*/ 171703 w 197993"/>
              <a:gd name="connsiteY6" fmla="*/ 68579 h 126745"/>
              <a:gd name="connsiteX7" fmla="*/ 107314 w 197993"/>
              <a:gd name="connsiteY7" fmla="*/ 68579 h 126745"/>
              <a:gd name="connsiteX8" fmla="*/ 107314 w 197993"/>
              <a:gd name="connsiteY8" fmla="*/ 102996 h 126745"/>
              <a:gd name="connsiteX9" fmla="*/ 188848 w 197993"/>
              <a:gd name="connsiteY9" fmla="*/ 102996 h 126745"/>
              <a:gd name="connsiteX10" fmla="*/ 188848 w 197993"/>
              <a:gd name="connsiteY10" fmla="*/ 117601 h 126745"/>
              <a:gd name="connsiteX11" fmla="*/ 9143 w 197993"/>
              <a:gd name="connsiteY11" fmla="*/ 117601 h 126745"/>
              <a:gd name="connsiteX12" fmla="*/ 9143 w 197993"/>
              <a:gd name="connsiteY12" fmla="*/ 102996 h 126745"/>
              <a:gd name="connsiteX13" fmla="*/ 90931 w 197993"/>
              <a:gd name="connsiteY13" fmla="*/ 102996 h 126745"/>
              <a:gd name="connsiteX14" fmla="*/ 90931 w 197993"/>
              <a:gd name="connsiteY14" fmla="*/ 68579 h 126745"/>
              <a:gd name="connsiteX15" fmla="*/ 26796 w 197993"/>
              <a:gd name="connsiteY15" fmla="*/ 68579 h 126745"/>
              <a:gd name="connsiteX16" fmla="*/ 26796 w 197993"/>
              <a:gd name="connsiteY16" fmla="*/ 54101 h 126745"/>
              <a:gd name="connsiteX17" fmla="*/ 90931 w 197993"/>
              <a:gd name="connsiteY17" fmla="*/ 54101 h 126745"/>
              <a:gd name="connsiteX18" fmla="*/ 90931 w 197993"/>
              <a:gd name="connsiteY18" fmla="*/ 23621 h 126745"/>
              <a:gd name="connsiteX19" fmla="*/ 34162 w 197993"/>
              <a:gd name="connsiteY19" fmla="*/ 23621 h 126745"/>
              <a:gd name="connsiteX20" fmla="*/ 34162 w 197993"/>
              <a:gd name="connsiteY20" fmla="*/ 9144 h 12674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97993" h="126745">
                <a:moveTo>
                  <a:pt x="34162" y="9144"/>
                </a:moveTo>
                <a:lnTo>
                  <a:pt x="164337" y="9144"/>
                </a:lnTo>
                <a:lnTo>
                  <a:pt x="164337" y="23621"/>
                </a:lnTo>
                <a:lnTo>
                  <a:pt x="107314" y="23621"/>
                </a:lnTo>
                <a:lnTo>
                  <a:pt x="107314" y="54101"/>
                </a:lnTo>
                <a:lnTo>
                  <a:pt x="171703" y="54101"/>
                </a:lnTo>
                <a:lnTo>
                  <a:pt x="171703" y="68579"/>
                </a:lnTo>
                <a:lnTo>
                  <a:pt x="107314" y="68579"/>
                </a:lnTo>
                <a:lnTo>
                  <a:pt x="107314" y="102996"/>
                </a:lnTo>
                <a:lnTo>
                  <a:pt x="188848" y="102996"/>
                </a:lnTo>
                <a:lnTo>
                  <a:pt x="188848" y="117601"/>
                </a:lnTo>
                <a:lnTo>
                  <a:pt x="9143" y="117601"/>
                </a:lnTo>
                <a:lnTo>
                  <a:pt x="9143" y="102996"/>
                </a:lnTo>
                <a:lnTo>
                  <a:pt x="90931" y="102996"/>
                </a:lnTo>
                <a:lnTo>
                  <a:pt x="90931" y="68579"/>
                </a:lnTo>
                <a:lnTo>
                  <a:pt x="26796" y="68579"/>
                </a:lnTo>
                <a:lnTo>
                  <a:pt x="26796" y="54101"/>
                </a:lnTo>
                <a:lnTo>
                  <a:pt x="90931" y="54101"/>
                </a:lnTo>
                <a:lnTo>
                  <a:pt x="90931" y="23621"/>
                </a:lnTo>
                <a:lnTo>
                  <a:pt x="34162" y="23621"/>
                </a:lnTo>
                <a:lnTo>
                  <a:pt x="34162"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6542913" y="5281421"/>
            <a:ext cx="48260" cy="86105"/>
          </a:xfrm>
          <a:custGeom>
            <a:avLst/>
            <a:gdLst>
              <a:gd name="connsiteX0" fmla="*/ 22859 w 48260"/>
              <a:gd name="connsiteY0" fmla="*/ 9144 h 86105"/>
              <a:gd name="connsiteX1" fmla="*/ 39116 w 48260"/>
              <a:gd name="connsiteY1" fmla="*/ 73025 h 86105"/>
              <a:gd name="connsiteX2" fmla="*/ 24383 w 48260"/>
              <a:gd name="connsiteY2" fmla="*/ 76962 h 86105"/>
              <a:gd name="connsiteX3" fmla="*/ 9143 w 48260"/>
              <a:gd name="connsiteY3" fmla="*/ 12700 h 86105"/>
              <a:gd name="connsiteX4" fmla="*/ 22859 w 48260"/>
              <a:gd name="connsiteY4" fmla="*/ 9144 h 8610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260" h="86105">
                <a:moveTo>
                  <a:pt x="22859" y="9144"/>
                </a:moveTo>
                <a:cubicBezTo>
                  <a:pt x="28702" y="29464"/>
                  <a:pt x="34035" y="50673"/>
                  <a:pt x="39116" y="73025"/>
                </a:cubicBezTo>
                <a:lnTo>
                  <a:pt x="24383" y="76962"/>
                </a:lnTo>
                <a:cubicBezTo>
                  <a:pt x="20066" y="55245"/>
                  <a:pt x="14985" y="33782"/>
                  <a:pt x="9143" y="12700"/>
                </a:cubicBezTo>
                <a:lnTo>
                  <a:pt x="22859"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7206107" y="5279135"/>
            <a:ext cx="94107" cy="44196"/>
          </a:xfrm>
          <a:custGeom>
            <a:avLst/>
            <a:gdLst>
              <a:gd name="connsiteX0" fmla="*/ 9143 w 94107"/>
              <a:gd name="connsiteY0" fmla="*/ 9144 h 44196"/>
              <a:gd name="connsiteX1" fmla="*/ 44322 w 94107"/>
              <a:gd name="connsiteY1" fmla="*/ 35052 h 44196"/>
              <a:gd name="connsiteX2" fmla="*/ 84962 w 94107"/>
              <a:gd name="connsiteY2" fmla="*/ 9144 h 44196"/>
              <a:gd name="connsiteX3" fmla="*/ 9143 w 94107"/>
              <a:gd name="connsiteY3" fmla="*/ 9144 h 44196"/>
            </a:gdLst>
            <a:ahLst/>
            <a:cxnLst>
              <a:cxn ang="0">
                <a:pos x="connsiteX0" y="connsiteY0"/>
              </a:cxn>
              <a:cxn ang="1">
                <a:pos x="connsiteX1" y="connsiteY1"/>
              </a:cxn>
              <a:cxn ang="2">
                <a:pos x="connsiteX2" y="connsiteY2"/>
              </a:cxn>
              <a:cxn ang="3">
                <a:pos x="connsiteX3" y="connsiteY3"/>
              </a:cxn>
            </a:cxnLst>
            <a:rect l="l" t="t" r="r" b="b"/>
            <a:pathLst>
              <a:path w="94107" h="44196">
                <a:moveTo>
                  <a:pt x="9143" y="9144"/>
                </a:moveTo>
                <a:cubicBezTo>
                  <a:pt x="18160" y="19811"/>
                  <a:pt x="29844" y="28321"/>
                  <a:pt x="44322" y="35052"/>
                </a:cubicBezTo>
                <a:cubicBezTo>
                  <a:pt x="61213" y="27813"/>
                  <a:pt x="74675" y="19177"/>
                  <a:pt x="84962" y="9144"/>
                </a:cubicBez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6533515" y="5278754"/>
            <a:ext cx="101346" cy="126746"/>
          </a:xfrm>
          <a:custGeom>
            <a:avLst/>
            <a:gdLst>
              <a:gd name="connsiteX0" fmla="*/ 71246 w 101346"/>
              <a:gd name="connsiteY0" fmla="*/ 9144 h 126746"/>
              <a:gd name="connsiteX1" fmla="*/ 87248 w 101346"/>
              <a:gd name="connsiteY1" fmla="*/ 12954 h 126746"/>
              <a:gd name="connsiteX2" fmla="*/ 67055 w 101346"/>
              <a:gd name="connsiteY2" fmla="*/ 91440 h 126746"/>
              <a:gd name="connsiteX3" fmla="*/ 90804 w 101346"/>
              <a:gd name="connsiteY3" fmla="*/ 86614 h 126746"/>
              <a:gd name="connsiteX4" fmla="*/ 92202 w 101346"/>
              <a:gd name="connsiteY4" fmla="*/ 101091 h 126746"/>
              <a:gd name="connsiteX5" fmla="*/ 12827 w 101346"/>
              <a:gd name="connsiteY5" fmla="*/ 117602 h 126746"/>
              <a:gd name="connsiteX6" fmla="*/ 9143 w 101346"/>
              <a:gd name="connsiteY6" fmla="*/ 101980 h 126746"/>
              <a:gd name="connsiteX7" fmla="*/ 51561 w 101346"/>
              <a:gd name="connsiteY7" fmla="*/ 94360 h 126746"/>
              <a:gd name="connsiteX8" fmla="*/ 71246 w 101346"/>
              <a:gd name="connsiteY8" fmla="*/ 9144 h 12674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01346" h="126746">
                <a:moveTo>
                  <a:pt x="71246" y="9144"/>
                </a:moveTo>
                <a:lnTo>
                  <a:pt x="87248" y="12954"/>
                </a:lnTo>
                <a:cubicBezTo>
                  <a:pt x="81153" y="38608"/>
                  <a:pt x="74421" y="64770"/>
                  <a:pt x="67055" y="91440"/>
                </a:cubicBezTo>
                <a:cubicBezTo>
                  <a:pt x="74929" y="89916"/>
                  <a:pt x="82803" y="88265"/>
                  <a:pt x="90804" y="86614"/>
                </a:cubicBezTo>
                <a:cubicBezTo>
                  <a:pt x="91058" y="92455"/>
                  <a:pt x="91566" y="97154"/>
                  <a:pt x="92202" y="101091"/>
                </a:cubicBezTo>
                <a:cubicBezTo>
                  <a:pt x="64007" y="106679"/>
                  <a:pt x="37465" y="112267"/>
                  <a:pt x="12827" y="117602"/>
                </a:cubicBezTo>
                <a:lnTo>
                  <a:pt x="9143" y="101980"/>
                </a:lnTo>
                <a:cubicBezTo>
                  <a:pt x="22986" y="99695"/>
                  <a:pt x="37083" y="97154"/>
                  <a:pt x="51561" y="94360"/>
                </a:cubicBezTo>
                <a:cubicBezTo>
                  <a:pt x="60578" y="62738"/>
                  <a:pt x="67182" y="34290"/>
                  <a:pt x="71246"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7832090" y="5271896"/>
            <a:ext cx="97536" cy="111887"/>
          </a:xfrm>
          <a:custGeom>
            <a:avLst/>
            <a:gdLst>
              <a:gd name="connsiteX0" fmla="*/ 40131 w 97536"/>
              <a:gd name="connsiteY0" fmla="*/ 9144 h 111887"/>
              <a:gd name="connsiteX1" fmla="*/ 55117 w 97536"/>
              <a:gd name="connsiteY1" fmla="*/ 12700 h 111887"/>
              <a:gd name="connsiteX2" fmla="*/ 31622 w 97536"/>
              <a:gd name="connsiteY2" fmla="*/ 80137 h 111887"/>
              <a:gd name="connsiteX3" fmla="*/ 67182 w 97536"/>
              <a:gd name="connsiteY3" fmla="*/ 77851 h 111887"/>
              <a:gd name="connsiteX4" fmla="*/ 57150 w 97536"/>
              <a:gd name="connsiteY4" fmla="*/ 42545 h 111887"/>
              <a:gd name="connsiteX5" fmla="*/ 70739 w 97536"/>
              <a:gd name="connsiteY5" fmla="*/ 38608 h 111887"/>
              <a:gd name="connsiteX6" fmla="*/ 88391 w 97536"/>
              <a:gd name="connsiteY6" fmla="*/ 98425 h 111887"/>
              <a:gd name="connsiteX7" fmla="*/ 73532 w 97536"/>
              <a:gd name="connsiteY7" fmla="*/ 102743 h 111887"/>
              <a:gd name="connsiteX8" fmla="*/ 70611 w 97536"/>
              <a:gd name="connsiteY8" fmla="*/ 90678 h 111887"/>
              <a:gd name="connsiteX9" fmla="*/ 33019 w 97536"/>
              <a:gd name="connsiteY9" fmla="*/ 93980 h 111887"/>
              <a:gd name="connsiteX10" fmla="*/ 15366 w 97536"/>
              <a:gd name="connsiteY10" fmla="*/ 97155 h 111887"/>
              <a:gd name="connsiteX11" fmla="*/ 9143 w 97536"/>
              <a:gd name="connsiteY11" fmla="*/ 84328 h 111887"/>
              <a:gd name="connsiteX12" fmla="*/ 19557 w 97536"/>
              <a:gd name="connsiteY12" fmla="*/ 72517 h 111887"/>
              <a:gd name="connsiteX13" fmla="*/ 40131 w 97536"/>
              <a:gd name="connsiteY13" fmla="*/ 9144 h 1118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97536" h="111887">
                <a:moveTo>
                  <a:pt x="40131" y="9144"/>
                </a:moveTo>
                <a:lnTo>
                  <a:pt x="55117" y="12700"/>
                </a:lnTo>
                <a:cubicBezTo>
                  <a:pt x="47243" y="37084"/>
                  <a:pt x="39369" y="59563"/>
                  <a:pt x="31622" y="80137"/>
                </a:cubicBezTo>
                <a:cubicBezTo>
                  <a:pt x="42798" y="79502"/>
                  <a:pt x="54609" y="78740"/>
                  <a:pt x="67182" y="77851"/>
                </a:cubicBezTo>
                <a:cubicBezTo>
                  <a:pt x="64007" y="66167"/>
                  <a:pt x="60705" y="54483"/>
                  <a:pt x="57150" y="42545"/>
                </a:cubicBezTo>
                <a:lnTo>
                  <a:pt x="70739" y="38608"/>
                </a:lnTo>
                <a:cubicBezTo>
                  <a:pt x="76834" y="57658"/>
                  <a:pt x="82677" y="77597"/>
                  <a:pt x="88391" y="98425"/>
                </a:cubicBezTo>
                <a:lnTo>
                  <a:pt x="73532" y="102743"/>
                </a:lnTo>
                <a:cubicBezTo>
                  <a:pt x="72516" y="98806"/>
                  <a:pt x="71501" y="94742"/>
                  <a:pt x="70611" y="90678"/>
                </a:cubicBezTo>
                <a:cubicBezTo>
                  <a:pt x="56641" y="91567"/>
                  <a:pt x="44068" y="92710"/>
                  <a:pt x="33019" y="93980"/>
                </a:cubicBezTo>
                <a:cubicBezTo>
                  <a:pt x="27178" y="94742"/>
                  <a:pt x="21335" y="95758"/>
                  <a:pt x="15366" y="97155"/>
                </a:cubicBezTo>
                <a:lnTo>
                  <a:pt x="9143" y="84328"/>
                </a:lnTo>
                <a:cubicBezTo>
                  <a:pt x="13842" y="81407"/>
                  <a:pt x="17271" y="77470"/>
                  <a:pt x="19557" y="72517"/>
                </a:cubicBezTo>
                <a:cubicBezTo>
                  <a:pt x="26796" y="54864"/>
                  <a:pt x="33654" y="33782"/>
                  <a:pt x="40131"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8357870" y="5271515"/>
            <a:ext cx="55880" cy="104521"/>
          </a:xfrm>
          <a:custGeom>
            <a:avLst/>
            <a:gdLst>
              <a:gd name="connsiteX0" fmla="*/ 30987 w 55880"/>
              <a:gd name="connsiteY0" fmla="*/ 9144 h 104521"/>
              <a:gd name="connsiteX1" fmla="*/ 46735 w 55880"/>
              <a:gd name="connsiteY1" fmla="*/ 13462 h 104521"/>
              <a:gd name="connsiteX2" fmla="*/ 25018 w 55880"/>
              <a:gd name="connsiteY2" fmla="*/ 95377 h 104521"/>
              <a:gd name="connsiteX3" fmla="*/ 9143 w 55880"/>
              <a:gd name="connsiteY3" fmla="*/ 89280 h 104521"/>
              <a:gd name="connsiteX4" fmla="*/ 30987 w 55880"/>
              <a:gd name="connsiteY4" fmla="*/ 9144 h 10452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5880" h="104521">
                <a:moveTo>
                  <a:pt x="30987" y="9144"/>
                </a:moveTo>
                <a:lnTo>
                  <a:pt x="46735" y="13462"/>
                </a:lnTo>
                <a:cubicBezTo>
                  <a:pt x="40639" y="41529"/>
                  <a:pt x="33400" y="68834"/>
                  <a:pt x="25018" y="95377"/>
                </a:cubicBezTo>
                <a:lnTo>
                  <a:pt x="9143" y="89280"/>
                </a:lnTo>
                <a:cubicBezTo>
                  <a:pt x="17906" y="64516"/>
                  <a:pt x="25145" y="37719"/>
                  <a:pt x="30987"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8261858" y="5269484"/>
            <a:ext cx="79120" cy="68579"/>
          </a:xfrm>
          <a:custGeom>
            <a:avLst/>
            <a:gdLst>
              <a:gd name="connsiteX0" fmla="*/ 9143 w 79120"/>
              <a:gd name="connsiteY0" fmla="*/ 9144 h 68579"/>
              <a:gd name="connsiteX1" fmla="*/ 9143 w 79120"/>
              <a:gd name="connsiteY1" fmla="*/ 59435 h 68579"/>
              <a:gd name="connsiteX2" fmla="*/ 69976 w 79120"/>
              <a:gd name="connsiteY2" fmla="*/ 59435 h 68579"/>
              <a:gd name="connsiteX3" fmla="*/ 69976 w 79120"/>
              <a:gd name="connsiteY3" fmla="*/ 9144 h 68579"/>
              <a:gd name="connsiteX4" fmla="*/ 9143 w 79120"/>
              <a:gd name="connsiteY4" fmla="*/ 9144 h 685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9120" h="68579">
                <a:moveTo>
                  <a:pt x="9143" y="9144"/>
                </a:moveTo>
                <a:lnTo>
                  <a:pt x="9143" y="59435"/>
                </a:lnTo>
                <a:lnTo>
                  <a:pt x="69976" y="59435"/>
                </a:lnTo>
                <a:lnTo>
                  <a:pt x="69976"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8184896" y="5269484"/>
            <a:ext cx="78231" cy="68579"/>
          </a:xfrm>
          <a:custGeom>
            <a:avLst/>
            <a:gdLst>
              <a:gd name="connsiteX0" fmla="*/ 9143 w 78231"/>
              <a:gd name="connsiteY0" fmla="*/ 9144 h 68579"/>
              <a:gd name="connsiteX1" fmla="*/ 9143 w 78231"/>
              <a:gd name="connsiteY1" fmla="*/ 59435 h 68579"/>
              <a:gd name="connsiteX2" fmla="*/ 69087 w 78231"/>
              <a:gd name="connsiteY2" fmla="*/ 59435 h 68579"/>
              <a:gd name="connsiteX3" fmla="*/ 69087 w 78231"/>
              <a:gd name="connsiteY3" fmla="*/ 9144 h 68579"/>
              <a:gd name="connsiteX4" fmla="*/ 9143 w 78231"/>
              <a:gd name="connsiteY4" fmla="*/ 9144 h 685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231" h="68579">
                <a:moveTo>
                  <a:pt x="9143" y="9144"/>
                </a:moveTo>
                <a:lnTo>
                  <a:pt x="9143" y="59435"/>
                </a:lnTo>
                <a:lnTo>
                  <a:pt x="69087" y="59435"/>
                </a:lnTo>
                <a:lnTo>
                  <a:pt x="69087"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8505571" y="5265292"/>
            <a:ext cx="68198" cy="98933"/>
          </a:xfrm>
          <a:custGeom>
            <a:avLst/>
            <a:gdLst>
              <a:gd name="connsiteX0" fmla="*/ 24002 w 68198"/>
              <a:gd name="connsiteY0" fmla="*/ 9144 h 98933"/>
              <a:gd name="connsiteX1" fmla="*/ 59054 w 68198"/>
              <a:gd name="connsiteY1" fmla="*/ 81660 h 98933"/>
              <a:gd name="connsiteX2" fmla="*/ 42544 w 68198"/>
              <a:gd name="connsiteY2" fmla="*/ 89789 h 98933"/>
              <a:gd name="connsiteX3" fmla="*/ 9143 w 68198"/>
              <a:gd name="connsiteY3" fmla="*/ 16128 h 98933"/>
              <a:gd name="connsiteX4" fmla="*/ 24002 w 68198"/>
              <a:gd name="connsiteY4" fmla="*/ 9144 h 9893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98" h="98933">
                <a:moveTo>
                  <a:pt x="24002" y="9144"/>
                </a:moveTo>
                <a:cubicBezTo>
                  <a:pt x="35178" y="30479"/>
                  <a:pt x="46862" y="54610"/>
                  <a:pt x="59054" y="81660"/>
                </a:cubicBezTo>
                <a:lnTo>
                  <a:pt x="42544" y="89789"/>
                </a:lnTo>
                <a:cubicBezTo>
                  <a:pt x="32384" y="64135"/>
                  <a:pt x="21208" y="39623"/>
                  <a:pt x="9143" y="16128"/>
                </a:cubicBezTo>
                <a:lnTo>
                  <a:pt x="24002"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7571105" y="5259832"/>
            <a:ext cx="62738" cy="66293"/>
          </a:xfrm>
          <a:custGeom>
            <a:avLst/>
            <a:gdLst>
              <a:gd name="connsiteX0" fmla="*/ 9143 w 62738"/>
              <a:gd name="connsiteY0" fmla="*/ 9144 h 66293"/>
              <a:gd name="connsiteX1" fmla="*/ 9143 w 62738"/>
              <a:gd name="connsiteY1" fmla="*/ 57150 h 66293"/>
              <a:gd name="connsiteX2" fmla="*/ 53593 w 62738"/>
              <a:gd name="connsiteY2" fmla="*/ 57150 h 66293"/>
              <a:gd name="connsiteX3" fmla="*/ 53593 w 62738"/>
              <a:gd name="connsiteY3" fmla="*/ 9144 h 66293"/>
              <a:gd name="connsiteX4" fmla="*/ 9143 w 62738"/>
              <a:gd name="connsiteY4" fmla="*/ 9144 h 6629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738" h="66293">
                <a:moveTo>
                  <a:pt x="9143" y="9144"/>
                </a:moveTo>
                <a:lnTo>
                  <a:pt x="9143" y="57150"/>
                </a:lnTo>
                <a:lnTo>
                  <a:pt x="53593" y="57150"/>
                </a:lnTo>
                <a:lnTo>
                  <a:pt x="53593"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48778" y="5255386"/>
            <a:ext cx="106426" cy="170561"/>
          </a:xfrm>
          <a:custGeom>
            <a:avLst/>
            <a:gdLst>
              <a:gd name="connsiteX0" fmla="*/ 47243 w 106426"/>
              <a:gd name="connsiteY0" fmla="*/ 9144 h 170561"/>
              <a:gd name="connsiteX1" fmla="*/ 61467 w 106426"/>
              <a:gd name="connsiteY1" fmla="*/ 9144 h 170561"/>
              <a:gd name="connsiteX2" fmla="*/ 61467 w 106426"/>
              <a:gd name="connsiteY2" fmla="*/ 49022 h 170561"/>
              <a:gd name="connsiteX3" fmla="*/ 56133 w 106426"/>
              <a:gd name="connsiteY3" fmla="*/ 108584 h 170561"/>
              <a:gd name="connsiteX4" fmla="*/ 61848 w 106426"/>
              <a:gd name="connsiteY4" fmla="*/ 103251 h 170561"/>
              <a:gd name="connsiteX5" fmla="*/ 97281 w 106426"/>
              <a:gd name="connsiteY5" fmla="*/ 141478 h 170561"/>
              <a:gd name="connsiteX6" fmla="*/ 84835 w 106426"/>
              <a:gd name="connsiteY6" fmla="*/ 151891 h 170561"/>
              <a:gd name="connsiteX7" fmla="*/ 53975 w 106426"/>
              <a:gd name="connsiteY7" fmla="*/ 115316 h 170561"/>
              <a:gd name="connsiteX8" fmla="*/ 19684 w 106426"/>
              <a:gd name="connsiteY8" fmla="*/ 161416 h 170561"/>
              <a:gd name="connsiteX9" fmla="*/ 9143 w 106426"/>
              <a:gd name="connsiteY9" fmla="*/ 149352 h 170561"/>
              <a:gd name="connsiteX10" fmla="*/ 39878 w 106426"/>
              <a:gd name="connsiteY10" fmla="*/ 112522 h 170561"/>
              <a:gd name="connsiteX11" fmla="*/ 47243 w 106426"/>
              <a:gd name="connsiteY11" fmla="*/ 54736 h 170561"/>
              <a:gd name="connsiteX12" fmla="*/ 47243 w 106426"/>
              <a:gd name="connsiteY12" fmla="*/ 9144 h 17056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106426" h="170561">
                <a:moveTo>
                  <a:pt x="47243" y="9144"/>
                </a:moveTo>
                <a:lnTo>
                  <a:pt x="61467" y="9144"/>
                </a:lnTo>
                <a:lnTo>
                  <a:pt x="61467" y="49022"/>
                </a:lnTo>
                <a:cubicBezTo>
                  <a:pt x="61467" y="74548"/>
                  <a:pt x="59690" y="94488"/>
                  <a:pt x="56133" y="108584"/>
                </a:cubicBezTo>
                <a:lnTo>
                  <a:pt x="61848" y="103251"/>
                </a:lnTo>
                <a:cubicBezTo>
                  <a:pt x="75310" y="117221"/>
                  <a:pt x="87121" y="129921"/>
                  <a:pt x="97281" y="141478"/>
                </a:cubicBezTo>
                <a:lnTo>
                  <a:pt x="84835" y="151891"/>
                </a:lnTo>
                <a:cubicBezTo>
                  <a:pt x="75438" y="139953"/>
                  <a:pt x="65151" y="127761"/>
                  <a:pt x="53975" y="115316"/>
                </a:cubicBezTo>
                <a:cubicBezTo>
                  <a:pt x="49148" y="130302"/>
                  <a:pt x="37718" y="145669"/>
                  <a:pt x="19684" y="161416"/>
                </a:cubicBezTo>
                <a:cubicBezTo>
                  <a:pt x="16764" y="157353"/>
                  <a:pt x="13334" y="153289"/>
                  <a:pt x="9143" y="149352"/>
                </a:cubicBezTo>
                <a:cubicBezTo>
                  <a:pt x="24638" y="137922"/>
                  <a:pt x="34797" y="125603"/>
                  <a:pt x="39878" y="112522"/>
                </a:cubicBezTo>
                <a:cubicBezTo>
                  <a:pt x="44703" y="101219"/>
                  <a:pt x="47243" y="81915"/>
                  <a:pt x="47243" y="54736"/>
                </a:cubicBezTo>
                <a:lnTo>
                  <a:pt x="472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6536182" y="5254244"/>
            <a:ext cx="99948" cy="32130"/>
          </a:xfrm>
          <a:custGeom>
            <a:avLst/>
            <a:gdLst>
              <a:gd name="connsiteX0" fmla="*/ 9143 w 99948"/>
              <a:gd name="connsiteY0" fmla="*/ 9144 h 32130"/>
              <a:gd name="connsiteX1" fmla="*/ 90804 w 99948"/>
              <a:gd name="connsiteY1" fmla="*/ 9144 h 32130"/>
              <a:gd name="connsiteX2" fmla="*/ 90804 w 99948"/>
              <a:gd name="connsiteY2" fmla="*/ 22986 h 32130"/>
              <a:gd name="connsiteX3" fmla="*/ 9143 w 99948"/>
              <a:gd name="connsiteY3" fmla="*/ 22986 h 32130"/>
              <a:gd name="connsiteX4" fmla="*/ 9143 w 99948"/>
              <a:gd name="connsiteY4" fmla="*/ 9144 h 3213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9948" h="32130">
                <a:moveTo>
                  <a:pt x="9143" y="9144"/>
                </a:moveTo>
                <a:lnTo>
                  <a:pt x="90804" y="9144"/>
                </a:lnTo>
                <a:lnTo>
                  <a:pt x="90804" y="22986"/>
                </a:lnTo>
                <a:lnTo>
                  <a:pt x="9143" y="22986"/>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8408797" y="5250307"/>
            <a:ext cx="133222" cy="167766"/>
          </a:xfrm>
          <a:custGeom>
            <a:avLst/>
            <a:gdLst>
              <a:gd name="connsiteX0" fmla="*/ 9143 w 133222"/>
              <a:gd name="connsiteY0" fmla="*/ 9144 h 167766"/>
              <a:gd name="connsiteX1" fmla="*/ 25526 w 133222"/>
              <a:gd name="connsiteY1" fmla="*/ 9144 h 167766"/>
              <a:gd name="connsiteX2" fmla="*/ 25526 w 133222"/>
              <a:gd name="connsiteY2" fmla="*/ 125095 h 167766"/>
              <a:gd name="connsiteX3" fmla="*/ 41528 w 133222"/>
              <a:gd name="connsiteY3" fmla="*/ 143128 h 167766"/>
              <a:gd name="connsiteX4" fmla="*/ 84073 w 133222"/>
              <a:gd name="connsiteY4" fmla="*/ 143128 h 167766"/>
              <a:gd name="connsiteX5" fmla="*/ 103377 w 133222"/>
              <a:gd name="connsiteY5" fmla="*/ 128904 h 167766"/>
              <a:gd name="connsiteX6" fmla="*/ 107060 w 133222"/>
              <a:gd name="connsiteY6" fmla="*/ 99059 h 167766"/>
              <a:gd name="connsiteX7" fmla="*/ 124078 w 133222"/>
              <a:gd name="connsiteY7" fmla="*/ 105283 h 167766"/>
              <a:gd name="connsiteX8" fmla="*/ 118617 w 133222"/>
              <a:gd name="connsiteY8" fmla="*/ 136397 h 167766"/>
              <a:gd name="connsiteX9" fmla="*/ 87248 w 133222"/>
              <a:gd name="connsiteY9" fmla="*/ 158622 h 167766"/>
              <a:gd name="connsiteX10" fmla="*/ 37591 w 133222"/>
              <a:gd name="connsiteY10" fmla="*/ 158622 h 167766"/>
              <a:gd name="connsiteX11" fmla="*/ 9143 w 133222"/>
              <a:gd name="connsiteY11" fmla="*/ 128904 h 167766"/>
              <a:gd name="connsiteX12" fmla="*/ 9143 w 133222"/>
              <a:gd name="connsiteY12" fmla="*/ 9144 h 16776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133222" h="167766">
                <a:moveTo>
                  <a:pt x="9143" y="9144"/>
                </a:moveTo>
                <a:lnTo>
                  <a:pt x="25526" y="9144"/>
                </a:lnTo>
                <a:lnTo>
                  <a:pt x="25526" y="125095"/>
                </a:lnTo>
                <a:cubicBezTo>
                  <a:pt x="25526" y="137159"/>
                  <a:pt x="30860" y="143128"/>
                  <a:pt x="41528" y="143128"/>
                </a:cubicBezTo>
                <a:lnTo>
                  <a:pt x="84073" y="143128"/>
                </a:lnTo>
                <a:cubicBezTo>
                  <a:pt x="95503" y="143128"/>
                  <a:pt x="101853" y="138429"/>
                  <a:pt x="103377" y="128904"/>
                </a:cubicBezTo>
                <a:cubicBezTo>
                  <a:pt x="104774" y="120522"/>
                  <a:pt x="106044" y="110616"/>
                  <a:pt x="107060" y="99059"/>
                </a:cubicBezTo>
                <a:cubicBezTo>
                  <a:pt x="112648" y="101219"/>
                  <a:pt x="118236" y="103377"/>
                  <a:pt x="124078" y="105283"/>
                </a:cubicBezTo>
                <a:cubicBezTo>
                  <a:pt x="122173" y="119252"/>
                  <a:pt x="120268" y="129539"/>
                  <a:pt x="118617" y="136397"/>
                </a:cubicBezTo>
                <a:cubicBezTo>
                  <a:pt x="115061" y="151129"/>
                  <a:pt x="104520" y="158622"/>
                  <a:pt x="87248" y="158622"/>
                </a:cubicBezTo>
                <a:lnTo>
                  <a:pt x="37591" y="158622"/>
                </a:lnTo>
                <a:cubicBezTo>
                  <a:pt x="18541" y="158622"/>
                  <a:pt x="9143" y="148716"/>
                  <a:pt x="9143" y="128904"/>
                </a:cubicBez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7139305" y="5249545"/>
            <a:ext cx="218440" cy="111124"/>
          </a:xfrm>
          <a:custGeom>
            <a:avLst/>
            <a:gdLst>
              <a:gd name="connsiteX0" fmla="*/ 76072 w 218440"/>
              <a:gd name="connsiteY0" fmla="*/ 9144 h 111124"/>
              <a:gd name="connsiteX1" fmla="*/ 90551 w 218440"/>
              <a:gd name="connsiteY1" fmla="*/ 15239 h 111124"/>
              <a:gd name="connsiteX2" fmla="*/ 81406 w 218440"/>
              <a:gd name="connsiteY2" fmla="*/ 26161 h 111124"/>
              <a:gd name="connsiteX3" fmla="*/ 172719 w 218440"/>
              <a:gd name="connsiteY3" fmla="*/ 26161 h 111124"/>
              <a:gd name="connsiteX4" fmla="*/ 172719 w 218440"/>
              <a:gd name="connsiteY4" fmla="*/ 38608 h 111124"/>
              <a:gd name="connsiteX5" fmla="*/ 129158 w 218440"/>
              <a:gd name="connsiteY5" fmla="*/ 71501 h 111124"/>
              <a:gd name="connsiteX6" fmla="*/ 209295 w 218440"/>
              <a:gd name="connsiteY6" fmla="*/ 81914 h 111124"/>
              <a:gd name="connsiteX7" fmla="*/ 199389 w 218440"/>
              <a:gd name="connsiteY7" fmla="*/ 98044 h 111124"/>
              <a:gd name="connsiteX8" fmla="*/ 111505 w 218440"/>
              <a:gd name="connsiteY8" fmla="*/ 79501 h 111124"/>
              <a:gd name="connsiteX9" fmla="*/ 17526 w 218440"/>
              <a:gd name="connsiteY9" fmla="*/ 101980 h 111124"/>
              <a:gd name="connsiteX10" fmla="*/ 9143 w 218440"/>
              <a:gd name="connsiteY10" fmla="*/ 87629 h 111124"/>
              <a:gd name="connsiteX11" fmla="*/ 94106 w 218440"/>
              <a:gd name="connsiteY11" fmla="*/ 71120 h 111124"/>
              <a:gd name="connsiteX12" fmla="*/ 63372 w 218440"/>
              <a:gd name="connsiteY12" fmla="*/ 45084 h 111124"/>
              <a:gd name="connsiteX13" fmla="*/ 32511 w 218440"/>
              <a:gd name="connsiteY13" fmla="*/ 70611 h 111124"/>
              <a:gd name="connsiteX14" fmla="*/ 22225 w 218440"/>
              <a:gd name="connsiteY14" fmla="*/ 59944 h 111124"/>
              <a:gd name="connsiteX15" fmla="*/ 76072 w 218440"/>
              <a:gd name="connsiteY15" fmla="*/ 9144 h 1111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218440" h="111124">
                <a:moveTo>
                  <a:pt x="76072" y="9144"/>
                </a:moveTo>
                <a:lnTo>
                  <a:pt x="90551" y="15239"/>
                </a:lnTo>
                <a:cubicBezTo>
                  <a:pt x="87502" y="19050"/>
                  <a:pt x="84454" y="22605"/>
                  <a:pt x="81406" y="26161"/>
                </a:cubicBezTo>
                <a:lnTo>
                  <a:pt x="172719" y="26161"/>
                </a:lnTo>
                <a:lnTo>
                  <a:pt x="172719" y="38608"/>
                </a:lnTo>
                <a:cubicBezTo>
                  <a:pt x="161797" y="51308"/>
                  <a:pt x="147192" y="62357"/>
                  <a:pt x="129158" y="71501"/>
                </a:cubicBezTo>
                <a:cubicBezTo>
                  <a:pt x="151002" y="78358"/>
                  <a:pt x="177800" y="81788"/>
                  <a:pt x="209295" y="81914"/>
                </a:cubicBezTo>
                <a:cubicBezTo>
                  <a:pt x="205739" y="87121"/>
                  <a:pt x="202438" y="92455"/>
                  <a:pt x="199389" y="98044"/>
                </a:cubicBezTo>
                <a:cubicBezTo>
                  <a:pt x="164083" y="95250"/>
                  <a:pt x="134873" y="89153"/>
                  <a:pt x="111505" y="79501"/>
                </a:cubicBezTo>
                <a:cubicBezTo>
                  <a:pt x="85978" y="89789"/>
                  <a:pt x="54609" y="97282"/>
                  <a:pt x="17526" y="101980"/>
                </a:cubicBezTo>
                <a:cubicBezTo>
                  <a:pt x="15239" y="97027"/>
                  <a:pt x="12445" y="92328"/>
                  <a:pt x="9143" y="87629"/>
                </a:cubicBezTo>
                <a:cubicBezTo>
                  <a:pt x="42544" y="84327"/>
                  <a:pt x="70865" y="78739"/>
                  <a:pt x="94106" y="71120"/>
                </a:cubicBezTo>
                <a:cubicBezTo>
                  <a:pt x="81406" y="63753"/>
                  <a:pt x="71246" y="55117"/>
                  <a:pt x="63372" y="45084"/>
                </a:cubicBezTo>
                <a:cubicBezTo>
                  <a:pt x="53466" y="54609"/>
                  <a:pt x="43179" y="63119"/>
                  <a:pt x="32511" y="70611"/>
                </a:cubicBezTo>
                <a:cubicBezTo>
                  <a:pt x="29590" y="67183"/>
                  <a:pt x="26161" y="63626"/>
                  <a:pt x="22225" y="59944"/>
                </a:cubicBezTo>
                <a:cubicBezTo>
                  <a:pt x="45592" y="44069"/>
                  <a:pt x="63626" y="27051"/>
                  <a:pt x="76072"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7382383" y="5235447"/>
            <a:ext cx="151003" cy="45592"/>
          </a:xfrm>
          <a:custGeom>
            <a:avLst/>
            <a:gdLst>
              <a:gd name="connsiteX0" fmla="*/ 9143 w 151003"/>
              <a:gd name="connsiteY0" fmla="*/ 9144 h 45592"/>
              <a:gd name="connsiteX1" fmla="*/ 9143 w 151003"/>
              <a:gd name="connsiteY1" fmla="*/ 36448 h 45592"/>
              <a:gd name="connsiteX2" fmla="*/ 141858 w 151003"/>
              <a:gd name="connsiteY2" fmla="*/ 36448 h 45592"/>
              <a:gd name="connsiteX3" fmla="*/ 141858 w 151003"/>
              <a:gd name="connsiteY3" fmla="*/ 9144 h 45592"/>
              <a:gd name="connsiteX4" fmla="*/ 9143 w 151003"/>
              <a:gd name="connsiteY4" fmla="*/ 9144 h 455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003" h="45592">
                <a:moveTo>
                  <a:pt x="9143" y="9144"/>
                </a:moveTo>
                <a:lnTo>
                  <a:pt x="9143" y="36448"/>
                </a:lnTo>
                <a:lnTo>
                  <a:pt x="141858" y="36448"/>
                </a:lnTo>
                <a:lnTo>
                  <a:pt x="141858"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7342886" y="5221604"/>
            <a:ext cx="205485" cy="204089"/>
          </a:xfrm>
          <a:custGeom>
            <a:avLst/>
            <a:gdLst>
              <a:gd name="connsiteX0" fmla="*/ 33654 w 205485"/>
              <a:gd name="connsiteY0" fmla="*/ 9144 h 204089"/>
              <a:gd name="connsiteX1" fmla="*/ 196341 w 205485"/>
              <a:gd name="connsiteY1" fmla="*/ 9144 h 204089"/>
              <a:gd name="connsiteX2" fmla="*/ 196341 w 205485"/>
              <a:gd name="connsiteY2" fmla="*/ 71501 h 204089"/>
              <a:gd name="connsiteX3" fmla="*/ 181355 w 205485"/>
              <a:gd name="connsiteY3" fmla="*/ 71501 h 204089"/>
              <a:gd name="connsiteX4" fmla="*/ 181355 w 205485"/>
              <a:gd name="connsiteY4" fmla="*/ 64135 h 204089"/>
              <a:gd name="connsiteX5" fmla="*/ 48640 w 205485"/>
              <a:gd name="connsiteY5" fmla="*/ 64135 h 204089"/>
              <a:gd name="connsiteX6" fmla="*/ 48640 w 205485"/>
              <a:gd name="connsiteY6" fmla="*/ 85598 h 204089"/>
              <a:gd name="connsiteX7" fmla="*/ 19938 w 205485"/>
              <a:gd name="connsiteY7" fmla="*/ 194945 h 204089"/>
              <a:gd name="connsiteX8" fmla="*/ 9143 w 205485"/>
              <a:gd name="connsiteY8" fmla="*/ 181102 h 204089"/>
              <a:gd name="connsiteX9" fmla="*/ 33654 w 205485"/>
              <a:gd name="connsiteY9" fmla="*/ 82423 h 204089"/>
              <a:gd name="connsiteX10" fmla="*/ 33654 w 205485"/>
              <a:gd name="connsiteY10" fmla="*/ 9144 h 20408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5485" h="204089">
                <a:moveTo>
                  <a:pt x="33654" y="9144"/>
                </a:moveTo>
                <a:lnTo>
                  <a:pt x="196341" y="9144"/>
                </a:lnTo>
                <a:lnTo>
                  <a:pt x="196341" y="71501"/>
                </a:lnTo>
                <a:lnTo>
                  <a:pt x="181355" y="71501"/>
                </a:lnTo>
                <a:lnTo>
                  <a:pt x="181355" y="64135"/>
                </a:lnTo>
                <a:lnTo>
                  <a:pt x="48640" y="64135"/>
                </a:lnTo>
                <a:lnTo>
                  <a:pt x="48640" y="85598"/>
                </a:lnTo>
                <a:cubicBezTo>
                  <a:pt x="48640" y="130175"/>
                  <a:pt x="39115" y="166623"/>
                  <a:pt x="19938" y="194945"/>
                </a:cubicBezTo>
                <a:cubicBezTo>
                  <a:pt x="16128" y="189865"/>
                  <a:pt x="12572" y="185292"/>
                  <a:pt x="9143" y="181102"/>
                </a:cubicBezTo>
                <a:cubicBezTo>
                  <a:pt x="25399" y="158241"/>
                  <a:pt x="33654" y="125222"/>
                  <a:pt x="33654" y="82423"/>
                </a:cubicBezTo>
                <a:lnTo>
                  <a:pt x="33654"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6938391" y="5214873"/>
            <a:ext cx="215900" cy="107188"/>
          </a:xfrm>
          <a:custGeom>
            <a:avLst/>
            <a:gdLst>
              <a:gd name="connsiteX0" fmla="*/ 101600 w 215900"/>
              <a:gd name="connsiteY0" fmla="*/ 9144 h 107188"/>
              <a:gd name="connsiteX1" fmla="*/ 122427 w 215900"/>
              <a:gd name="connsiteY1" fmla="*/ 9144 h 107188"/>
              <a:gd name="connsiteX2" fmla="*/ 118490 w 215900"/>
              <a:gd name="connsiteY2" fmla="*/ 14097 h 107188"/>
              <a:gd name="connsiteX3" fmla="*/ 206755 w 215900"/>
              <a:gd name="connsiteY3" fmla="*/ 79629 h 107188"/>
              <a:gd name="connsiteX4" fmla="*/ 196215 w 215900"/>
              <a:gd name="connsiteY4" fmla="*/ 95377 h 107188"/>
              <a:gd name="connsiteX5" fmla="*/ 108584 w 215900"/>
              <a:gd name="connsiteY5" fmla="*/ 26416 h 107188"/>
              <a:gd name="connsiteX6" fmla="*/ 19050 w 215900"/>
              <a:gd name="connsiteY6" fmla="*/ 98044 h 107188"/>
              <a:gd name="connsiteX7" fmla="*/ 9143 w 215900"/>
              <a:gd name="connsiteY7" fmla="*/ 83185 h 107188"/>
              <a:gd name="connsiteX8" fmla="*/ 101600 w 215900"/>
              <a:gd name="connsiteY8" fmla="*/ 9144 h 1071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15900" h="107188">
                <a:moveTo>
                  <a:pt x="101600" y="9144"/>
                </a:moveTo>
                <a:lnTo>
                  <a:pt x="122427" y="9144"/>
                </a:lnTo>
                <a:lnTo>
                  <a:pt x="118490" y="14097"/>
                </a:lnTo>
                <a:cubicBezTo>
                  <a:pt x="140589" y="43179"/>
                  <a:pt x="170052" y="64897"/>
                  <a:pt x="206755" y="79629"/>
                </a:cubicBezTo>
                <a:cubicBezTo>
                  <a:pt x="202691" y="85471"/>
                  <a:pt x="199135" y="90678"/>
                  <a:pt x="196215" y="95377"/>
                </a:cubicBezTo>
                <a:cubicBezTo>
                  <a:pt x="161416" y="78232"/>
                  <a:pt x="132206" y="55245"/>
                  <a:pt x="108584" y="26416"/>
                </a:cubicBezTo>
                <a:cubicBezTo>
                  <a:pt x="88391" y="52451"/>
                  <a:pt x="58546" y="76327"/>
                  <a:pt x="19050" y="98044"/>
                </a:cubicBezTo>
                <a:cubicBezTo>
                  <a:pt x="16509" y="93472"/>
                  <a:pt x="13207" y="88519"/>
                  <a:pt x="9143" y="83185"/>
                </a:cubicBezTo>
                <a:cubicBezTo>
                  <a:pt x="50038" y="62738"/>
                  <a:pt x="80771" y="38100"/>
                  <a:pt x="101600"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7949692" y="5213096"/>
            <a:ext cx="95504" cy="212216"/>
          </a:xfrm>
          <a:custGeom>
            <a:avLst/>
            <a:gdLst>
              <a:gd name="connsiteX0" fmla="*/ 49529 w 95504"/>
              <a:gd name="connsiteY0" fmla="*/ 9144 h 212216"/>
              <a:gd name="connsiteX1" fmla="*/ 64389 w 95504"/>
              <a:gd name="connsiteY1" fmla="*/ 9144 h 212216"/>
              <a:gd name="connsiteX2" fmla="*/ 64389 w 95504"/>
              <a:gd name="connsiteY2" fmla="*/ 53720 h 212216"/>
              <a:gd name="connsiteX3" fmla="*/ 83946 w 95504"/>
              <a:gd name="connsiteY3" fmla="*/ 53720 h 212216"/>
              <a:gd name="connsiteX4" fmla="*/ 83946 w 95504"/>
              <a:gd name="connsiteY4" fmla="*/ 66928 h 212216"/>
              <a:gd name="connsiteX5" fmla="*/ 64389 w 95504"/>
              <a:gd name="connsiteY5" fmla="*/ 66928 h 212216"/>
              <a:gd name="connsiteX6" fmla="*/ 64389 w 95504"/>
              <a:gd name="connsiteY6" fmla="*/ 108457 h 212216"/>
              <a:gd name="connsiteX7" fmla="*/ 84201 w 95504"/>
              <a:gd name="connsiteY7" fmla="*/ 101219 h 212216"/>
              <a:gd name="connsiteX8" fmla="*/ 86359 w 95504"/>
              <a:gd name="connsiteY8" fmla="*/ 116204 h 212216"/>
              <a:gd name="connsiteX9" fmla="*/ 64389 w 95504"/>
              <a:gd name="connsiteY9" fmla="*/ 124332 h 212216"/>
              <a:gd name="connsiteX10" fmla="*/ 64389 w 95504"/>
              <a:gd name="connsiteY10" fmla="*/ 203072 h 212216"/>
              <a:gd name="connsiteX11" fmla="*/ 49529 w 95504"/>
              <a:gd name="connsiteY11" fmla="*/ 203072 h 212216"/>
              <a:gd name="connsiteX12" fmla="*/ 49529 w 95504"/>
              <a:gd name="connsiteY12" fmla="*/ 129920 h 212216"/>
              <a:gd name="connsiteX13" fmla="*/ 14731 w 95504"/>
              <a:gd name="connsiteY13" fmla="*/ 143382 h 212216"/>
              <a:gd name="connsiteX14" fmla="*/ 11810 w 95504"/>
              <a:gd name="connsiteY14" fmla="*/ 126491 h 212216"/>
              <a:gd name="connsiteX15" fmla="*/ 49529 w 95504"/>
              <a:gd name="connsiteY15" fmla="*/ 113664 h 212216"/>
              <a:gd name="connsiteX16" fmla="*/ 49529 w 95504"/>
              <a:gd name="connsiteY16" fmla="*/ 66928 h 212216"/>
              <a:gd name="connsiteX17" fmla="*/ 31622 w 95504"/>
              <a:gd name="connsiteY17" fmla="*/ 66928 h 212216"/>
              <a:gd name="connsiteX18" fmla="*/ 22097 w 95504"/>
              <a:gd name="connsiteY18" fmla="*/ 101345 h 212216"/>
              <a:gd name="connsiteX19" fmla="*/ 9143 w 95504"/>
              <a:gd name="connsiteY19" fmla="*/ 92709 h 212216"/>
              <a:gd name="connsiteX20" fmla="*/ 23240 w 95504"/>
              <a:gd name="connsiteY20" fmla="*/ 27558 h 212216"/>
              <a:gd name="connsiteX21" fmla="*/ 37464 w 95504"/>
              <a:gd name="connsiteY21" fmla="*/ 29971 h 212216"/>
              <a:gd name="connsiteX22" fmla="*/ 34163 w 95504"/>
              <a:gd name="connsiteY22" fmla="*/ 53720 h 212216"/>
              <a:gd name="connsiteX23" fmla="*/ 49529 w 95504"/>
              <a:gd name="connsiteY23" fmla="*/ 53720 h 212216"/>
              <a:gd name="connsiteX24" fmla="*/ 49529 w 95504"/>
              <a:gd name="connsiteY24" fmla="*/ 9144 h 2122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95504" h="212216">
                <a:moveTo>
                  <a:pt x="49529" y="9144"/>
                </a:moveTo>
                <a:lnTo>
                  <a:pt x="64389" y="9144"/>
                </a:lnTo>
                <a:lnTo>
                  <a:pt x="64389" y="53720"/>
                </a:lnTo>
                <a:lnTo>
                  <a:pt x="83946" y="53720"/>
                </a:lnTo>
                <a:lnTo>
                  <a:pt x="83946" y="66928"/>
                </a:lnTo>
                <a:lnTo>
                  <a:pt x="64389" y="66928"/>
                </a:lnTo>
                <a:lnTo>
                  <a:pt x="64389" y="108457"/>
                </a:lnTo>
                <a:cubicBezTo>
                  <a:pt x="70865" y="106044"/>
                  <a:pt x="77469" y="103632"/>
                  <a:pt x="84201" y="101219"/>
                </a:cubicBezTo>
                <a:cubicBezTo>
                  <a:pt x="84835" y="106933"/>
                  <a:pt x="85597" y="112013"/>
                  <a:pt x="86359" y="116204"/>
                </a:cubicBezTo>
                <a:cubicBezTo>
                  <a:pt x="79882" y="118617"/>
                  <a:pt x="72516" y="121284"/>
                  <a:pt x="64389" y="124332"/>
                </a:cubicBezTo>
                <a:lnTo>
                  <a:pt x="64389" y="203072"/>
                </a:lnTo>
                <a:lnTo>
                  <a:pt x="49529" y="203072"/>
                </a:lnTo>
                <a:lnTo>
                  <a:pt x="49529" y="129920"/>
                </a:lnTo>
                <a:cubicBezTo>
                  <a:pt x="38989" y="133984"/>
                  <a:pt x="27431" y="138429"/>
                  <a:pt x="14731" y="143382"/>
                </a:cubicBezTo>
                <a:lnTo>
                  <a:pt x="11810" y="126491"/>
                </a:lnTo>
                <a:cubicBezTo>
                  <a:pt x="23876" y="122427"/>
                  <a:pt x="36448" y="118236"/>
                  <a:pt x="49529" y="113664"/>
                </a:cubicBezTo>
                <a:lnTo>
                  <a:pt x="49529" y="66928"/>
                </a:lnTo>
                <a:lnTo>
                  <a:pt x="31622" y="66928"/>
                </a:lnTo>
                <a:cubicBezTo>
                  <a:pt x="28955" y="79501"/>
                  <a:pt x="25780" y="90932"/>
                  <a:pt x="22097" y="101345"/>
                </a:cubicBezTo>
                <a:cubicBezTo>
                  <a:pt x="17779" y="98297"/>
                  <a:pt x="13589" y="95376"/>
                  <a:pt x="9143" y="92709"/>
                </a:cubicBezTo>
                <a:cubicBezTo>
                  <a:pt x="16509" y="74548"/>
                  <a:pt x="21208" y="52832"/>
                  <a:pt x="23240" y="27558"/>
                </a:cubicBezTo>
                <a:lnTo>
                  <a:pt x="37464" y="29971"/>
                </a:lnTo>
                <a:cubicBezTo>
                  <a:pt x="36576" y="38226"/>
                  <a:pt x="35432" y="46100"/>
                  <a:pt x="34163" y="53720"/>
                </a:cubicBezTo>
                <a:lnTo>
                  <a:pt x="49529" y="53720"/>
                </a:lnTo>
                <a:lnTo>
                  <a:pt x="49529"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6877050" y="5212841"/>
            <a:ext cx="56769" cy="53340"/>
          </a:xfrm>
          <a:custGeom>
            <a:avLst/>
            <a:gdLst>
              <a:gd name="connsiteX0" fmla="*/ 18668 w 56769"/>
              <a:gd name="connsiteY0" fmla="*/ 9144 h 53340"/>
              <a:gd name="connsiteX1" fmla="*/ 47625 w 56769"/>
              <a:gd name="connsiteY1" fmla="*/ 32511 h 53340"/>
              <a:gd name="connsiteX2" fmla="*/ 36321 w 56769"/>
              <a:gd name="connsiteY2" fmla="*/ 44196 h 53340"/>
              <a:gd name="connsiteX3" fmla="*/ 9143 w 56769"/>
              <a:gd name="connsiteY3" fmla="*/ 19304 h 53340"/>
              <a:gd name="connsiteX4" fmla="*/ 18668 w 56769"/>
              <a:gd name="connsiteY4" fmla="*/ 9144 h 533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6769" h="53340">
                <a:moveTo>
                  <a:pt x="18668" y="9144"/>
                </a:moveTo>
                <a:cubicBezTo>
                  <a:pt x="28193" y="16002"/>
                  <a:pt x="37845" y="23876"/>
                  <a:pt x="47625" y="32511"/>
                </a:cubicBezTo>
                <a:lnTo>
                  <a:pt x="36321" y="44196"/>
                </a:lnTo>
                <a:cubicBezTo>
                  <a:pt x="27813" y="35686"/>
                  <a:pt x="18795" y="27304"/>
                  <a:pt x="9143" y="19304"/>
                </a:cubicBezTo>
                <a:lnTo>
                  <a:pt x="18668"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7760462" y="5212334"/>
            <a:ext cx="196088" cy="209041"/>
          </a:xfrm>
          <a:custGeom>
            <a:avLst/>
            <a:gdLst>
              <a:gd name="connsiteX0" fmla="*/ 105536 w 196088"/>
              <a:gd name="connsiteY0" fmla="*/ 9144 h 209041"/>
              <a:gd name="connsiteX1" fmla="*/ 121156 w 196088"/>
              <a:gd name="connsiteY1" fmla="*/ 12700 h 209041"/>
              <a:gd name="connsiteX2" fmla="*/ 111378 w 196088"/>
              <a:gd name="connsiteY2" fmla="*/ 39750 h 209041"/>
              <a:gd name="connsiteX3" fmla="*/ 186943 w 196088"/>
              <a:gd name="connsiteY3" fmla="*/ 39750 h 209041"/>
              <a:gd name="connsiteX4" fmla="*/ 184530 w 196088"/>
              <a:gd name="connsiteY4" fmla="*/ 167894 h 209041"/>
              <a:gd name="connsiteX5" fmla="*/ 151637 w 196088"/>
              <a:gd name="connsiteY5" fmla="*/ 199897 h 209041"/>
              <a:gd name="connsiteX6" fmla="*/ 115442 w 196088"/>
              <a:gd name="connsiteY6" fmla="*/ 199135 h 209041"/>
              <a:gd name="connsiteX7" fmla="*/ 112267 w 196088"/>
              <a:gd name="connsiteY7" fmla="*/ 182879 h 209041"/>
              <a:gd name="connsiteX8" fmla="*/ 147573 w 196088"/>
              <a:gd name="connsiteY8" fmla="*/ 185292 h 209041"/>
              <a:gd name="connsiteX9" fmla="*/ 169543 w 196088"/>
              <a:gd name="connsiteY9" fmla="*/ 164719 h 209041"/>
              <a:gd name="connsiteX10" fmla="*/ 171449 w 196088"/>
              <a:gd name="connsiteY10" fmla="*/ 54228 h 209041"/>
              <a:gd name="connsiteX11" fmla="*/ 105409 w 196088"/>
              <a:gd name="connsiteY11" fmla="*/ 54228 h 209041"/>
              <a:gd name="connsiteX12" fmla="*/ 90168 w 196088"/>
              <a:gd name="connsiteY12" fmla="*/ 85725 h 209041"/>
              <a:gd name="connsiteX13" fmla="*/ 76072 w 196088"/>
              <a:gd name="connsiteY13" fmla="*/ 78358 h 209041"/>
              <a:gd name="connsiteX14" fmla="*/ 76072 w 196088"/>
              <a:gd name="connsiteY14" fmla="*/ 143255 h 209041"/>
              <a:gd name="connsiteX15" fmla="*/ 61848 w 196088"/>
              <a:gd name="connsiteY15" fmla="*/ 143255 h 209041"/>
              <a:gd name="connsiteX16" fmla="*/ 61848 w 196088"/>
              <a:gd name="connsiteY16" fmla="*/ 35051 h 209041"/>
              <a:gd name="connsiteX17" fmla="*/ 23493 w 196088"/>
              <a:gd name="connsiteY17" fmla="*/ 35051 h 209041"/>
              <a:gd name="connsiteX18" fmla="*/ 23493 w 196088"/>
              <a:gd name="connsiteY18" fmla="*/ 144525 h 209041"/>
              <a:gd name="connsiteX19" fmla="*/ 9143 w 196088"/>
              <a:gd name="connsiteY19" fmla="*/ 144525 h 209041"/>
              <a:gd name="connsiteX20" fmla="*/ 9143 w 196088"/>
              <a:gd name="connsiteY20" fmla="*/ 20573 h 209041"/>
              <a:gd name="connsiteX21" fmla="*/ 76072 w 196088"/>
              <a:gd name="connsiteY21" fmla="*/ 20573 h 209041"/>
              <a:gd name="connsiteX22" fmla="*/ 76072 w 196088"/>
              <a:gd name="connsiteY22" fmla="*/ 77342 h 209041"/>
              <a:gd name="connsiteX23" fmla="*/ 105536 w 196088"/>
              <a:gd name="connsiteY23" fmla="*/ 9144 h 20904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Lst>
            <a:rect l="l" t="t" r="r" b="b"/>
            <a:pathLst>
              <a:path w="196088" h="209041">
                <a:moveTo>
                  <a:pt x="105536" y="9144"/>
                </a:moveTo>
                <a:lnTo>
                  <a:pt x="121156" y="12700"/>
                </a:lnTo>
                <a:cubicBezTo>
                  <a:pt x="118109" y="22225"/>
                  <a:pt x="114806" y="31241"/>
                  <a:pt x="111378" y="39750"/>
                </a:cubicBezTo>
                <a:lnTo>
                  <a:pt x="186943" y="39750"/>
                </a:lnTo>
                <a:cubicBezTo>
                  <a:pt x="186180" y="103885"/>
                  <a:pt x="185292" y="146557"/>
                  <a:pt x="184530" y="167894"/>
                </a:cubicBezTo>
                <a:cubicBezTo>
                  <a:pt x="183387" y="189229"/>
                  <a:pt x="172465" y="199897"/>
                  <a:pt x="151637" y="199897"/>
                </a:cubicBezTo>
                <a:cubicBezTo>
                  <a:pt x="140334" y="199897"/>
                  <a:pt x="128268" y="199644"/>
                  <a:pt x="115442" y="199135"/>
                </a:cubicBezTo>
                <a:cubicBezTo>
                  <a:pt x="114680" y="193801"/>
                  <a:pt x="113664" y="188467"/>
                  <a:pt x="112267" y="182879"/>
                </a:cubicBezTo>
                <a:cubicBezTo>
                  <a:pt x="125093" y="184403"/>
                  <a:pt x="136905" y="185165"/>
                  <a:pt x="147573" y="185292"/>
                </a:cubicBezTo>
                <a:cubicBezTo>
                  <a:pt x="161416" y="185165"/>
                  <a:pt x="168781" y="178307"/>
                  <a:pt x="169543" y="164719"/>
                </a:cubicBezTo>
                <a:cubicBezTo>
                  <a:pt x="170433" y="142239"/>
                  <a:pt x="171068" y="105409"/>
                  <a:pt x="171449" y="54228"/>
                </a:cubicBezTo>
                <a:lnTo>
                  <a:pt x="105409" y="54228"/>
                </a:lnTo>
                <a:cubicBezTo>
                  <a:pt x="100455" y="65658"/>
                  <a:pt x="95376" y="76200"/>
                  <a:pt x="90168" y="85725"/>
                </a:cubicBezTo>
                <a:cubicBezTo>
                  <a:pt x="86359" y="83184"/>
                  <a:pt x="81660" y="80771"/>
                  <a:pt x="76072" y="78358"/>
                </a:cubicBezTo>
                <a:lnTo>
                  <a:pt x="76072" y="143255"/>
                </a:lnTo>
                <a:lnTo>
                  <a:pt x="61848" y="143255"/>
                </a:lnTo>
                <a:lnTo>
                  <a:pt x="61848" y="35051"/>
                </a:lnTo>
                <a:lnTo>
                  <a:pt x="23493" y="35051"/>
                </a:lnTo>
                <a:lnTo>
                  <a:pt x="23493" y="144525"/>
                </a:lnTo>
                <a:lnTo>
                  <a:pt x="9143" y="144525"/>
                </a:lnTo>
                <a:lnTo>
                  <a:pt x="9143" y="20573"/>
                </a:lnTo>
                <a:lnTo>
                  <a:pt x="76072" y="20573"/>
                </a:lnTo>
                <a:lnTo>
                  <a:pt x="76072" y="77342"/>
                </a:lnTo>
                <a:cubicBezTo>
                  <a:pt x="89280" y="57150"/>
                  <a:pt x="99059" y="34416"/>
                  <a:pt x="105536"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6621907" y="5212334"/>
            <a:ext cx="126746" cy="212597"/>
          </a:xfrm>
          <a:custGeom>
            <a:avLst/>
            <a:gdLst>
              <a:gd name="connsiteX0" fmla="*/ 46735 w 126746"/>
              <a:gd name="connsiteY0" fmla="*/ 9144 h 212597"/>
              <a:gd name="connsiteX1" fmla="*/ 62610 w 126746"/>
              <a:gd name="connsiteY1" fmla="*/ 9144 h 212597"/>
              <a:gd name="connsiteX2" fmla="*/ 62610 w 126746"/>
              <a:gd name="connsiteY2" fmla="*/ 49910 h 212597"/>
              <a:gd name="connsiteX3" fmla="*/ 117601 w 126746"/>
              <a:gd name="connsiteY3" fmla="*/ 49910 h 212597"/>
              <a:gd name="connsiteX4" fmla="*/ 117601 w 126746"/>
              <a:gd name="connsiteY4" fmla="*/ 64896 h 212597"/>
              <a:gd name="connsiteX5" fmla="*/ 62610 w 126746"/>
              <a:gd name="connsiteY5" fmla="*/ 64896 h 212597"/>
              <a:gd name="connsiteX6" fmla="*/ 62610 w 126746"/>
              <a:gd name="connsiteY6" fmla="*/ 108711 h 212597"/>
              <a:gd name="connsiteX7" fmla="*/ 106552 w 126746"/>
              <a:gd name="connsiteY7" fmla="*/ 108711 h 212597"/>
              <a:gd name="connsiteX8" fmla="*/ 106552 w 126746"/>
              <a:gd name="connsiteY8" fmla="*/ 203453 h 212597"/>
              <a:gd name="connsiteX9" fmla="*/ 91566 w 126746"/>
              <a:gd name="connsiteY9" fmla="*/ 203453 h 212597"/>
              <a:gd name="connsiteX10" fmla="*/ 91566 w 126746"/>
              <a:gd name="connsiteY10" fmla="*/ 191769 h 212597"/>
              <a:gd name="connsiteX11" fmla="*/ 24256 w 126746"/>
              <a:gd name="connsiteY11" fmla="*/ 191769 h 212597"/>
              <a:gd name="connsiteX12" fmla="*/ 24256 w 126746"/>
              <a:gd name="connsiteY12" fmla="*/ 203453 h 212597"/>
              <a:gd name="connsiteX13" fmla="*/ 9143 w 126746"/>
              <a:gd name="connsiteY13" fmla="*/ 203453 h 212597"/>
              <a:gd name="connsiteX14" fmla="*/ 9143 w 126746"/>
              <a:gd name="connsiteY14" fmla="*/ 108711 h 212597"/>
              <a:gd name="connsiteX15" fmla="*/ 46735 w 126746"/>
              <a:gd name="connsiteY15" fmla="*/ 108711 h 212597"/>
              <a:gd name="connsiteX16" fmla="*/ 46735 w 126746"/>
              <a:gd name="connsiteY16" fmla="*/ 9144 h 21259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126746" h="212597">
                <a:moveTo>
                  <a:pt x="46735" y="9144"/>
                </a:moveTo>
                <a:lnTo>
                  <a:pt x="62610" y="9144"/>
                </a:lnTo>
                <a:lnTo>
                  <a:pt x="62610" y="49910"/>
                </a:lnTo>
                <a:lnTo>
                  <a:pt x="117601" y="49910"/>
                </a:lnTo>
                <a:lnTo>
                  <a:pt x="117601" y="64896"/>
                </a:lnTo>
                <a:lnTo>
                  <a:pt x="62610" y="64896"/>
                </a:lnTo>
                <a:lnTo>
                  <a:pt x="62610" y="108711"/>
                </a:lnTo>
                <a:lnTo>
                  <a:pt x="106552" y="108711"/>
                </a:lnTo>
                <a:lnTo>
                  <a:pt x="106552" y="203453"/>
                </a:lnTo>
                <a:lnTo>
                  <a:pt x="91566" y="203453"/>
                </a:lnTo>
                <a:lnTo>
                  <a:pt x="91566" y="191769"/>
                </a:lnTo>
                <a:lnTo>
                  <a:pt x="24256" y="191769"/>
                </a:lnTo>
                <a:lnTo>
                  <a:pt x="24256" y="203453"/>
                </a:lnTo>
                <a:lnTo>
                  <a:pt x="9143" y="203453"/>
                </a:lnTo>
                <a:lnTo>
                  <a:pt x="9143" y="108711"/>
                </a:lnTo>
                <a:lnTo>
                  <a:pt x="46735" y="108711"/>
                </a:lnTo>
                <a:lnTo>
                  <a:pt x="46735"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7634351" y="5212079"/>
            <a:ext cx="119888" cy="209677"/>
          </a:xfrm>
          <a:custGeom>
            <a:avLst/>
            <a:gdLst>
              <a:gd name="connsiteX0" fmla="*/ 40640 w 119888"/>
              <a:gd name="connsiteY0" fmla="*/ 9144 h 209677"/>
              <a:gd name="connsiteX1" fmla="*/ 57277 w 119888"/>
              <a:gd name="connsiteY1" fmla="*/ 13335 h 209677"/>
              <a:gd name="connsiteX2" fmla="*/ 46990 w 119888"/>
              <a:gd name="connsiteY2" fmla="*/ 41402 h 209677"/>
              <a:gd name="connsiteX3" fmla="*/ 110743 w 119888"/>
              <a:gd name="connsiteY3" fmla="*/ 41402 h 209677"/>
              <a:gd name="connsiteX4" fmla="*/ 106806 w 119888"/>
              <a:gd name="connsiteY4" fmla="*/ 169545 h 209677"/>
              <a:gd name="connsiteX5" fmla="*/ 74167 w 119888"/>
              <a:gd name="connsiteY5" fmla="*/ 200533 h 209677"/>
              <a:gd name="connsiteX6" fmla="*/ 37465 w 119888"/>
              <a:gd name="connsiteY6" fmla="*/ 199390 h 209677"/>
              <a:gd name="connsiteX7" fmla="*/ 34290 w 119888"/>
              <a:gd name="connsiteY7" fmla="*/ 181736 h 209677"/>
              <a:gd name="connsiteX8" fmla="*/ 34925 w 119888"/>
              <a:gd name="connsiteY8" fmla="*/ 181736 h 209677"/>
              <a:gd name="connsiteX9" fmla="*/ 71119 w 119888"/>
              <a:gd name="connsiteY9" fmla="*/ 184530 h 209677"/>
              <a:gd name="connsiteX10" fmla="*/ 90551 w 119888"/>
              <a:gd name="connsiteY10" fmla="*/ 165480 h 209677"/>
              <a:gd name="connsiteX11" fmla="*/ 93726 w 119888"/>
              <a:gd name="connsiteY11" fmla="*/ 56260 h 209677"/>
              <a:gd name="connsiteX12" fmla="*/ 40640 w 119888"/>
              <a:gd name="connsiteY12" fmla="*/ 56260 h 209677"/>
              <a:gd name="connsiteX13" fmla="*/ 22859 w 119888"/>
              <a:gd name="connsiteY13" fmla="*/ 89916 h 209677"/>
              <a:gd name="connsiteX14" fmla="*/ 9143 w 119888"/>
              <a:gd name="connsiteY14" fmla="*/ 82550 h 209677"/>
              <a:gd name="connsiteX15" fmla="*/ 40640 w 119888"/>
              <a:gd name="connsiteY15" fmla="*/ 9144 h 2096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119888" h="209677">
                <a:moveTo>
                  <a:pt x="40640" y="9144"/>
                </a:moveTo>
                <a:lnTo>
                  <a:pt x="57277" y="13335"/>
                </a:lnTo>
                <a:cubicBezTo>
                  <a:pt x="53975" y="23241"/>
                  <a:pt x="50545" y="32639"/>
                  <a:pt x="46990" y="41402"/>
                </a:cubicBezTo>
                <a:lnTo>
                  <a:pt x="110743" y="41402"/>
                </a:lnTo>
                <a:cubicBezTo>
                  <a:pt x="109219" y="109220"/>
                  <a:pt x="107822" y="151891"/>
                  <a:pt x="106806" y="169545"/>
                </a:cubicBezTo>
                <a:cubicBezTo>
                  <a:pt x="105917" y="190246"/>
                  <a:pt x="94995" y="200533"/>
                  <a:pt x="74167" y="200533"/>
                </a:cubicBezTo>
                <a:cubicBezTo>
                  <a:pt x="62103" y="200533"/>
                  <a:pt x="49910" y="200152"/>
                  <a:pt x="37465" y="199390"/>
                </a:cubicBezTo>
                <a:cubicBezTo>
                  <a:pt x="36703" y="192785"/>
                  <a:pt x="35686" y="186944"/>
                  <a:pt x="34290" y="181736"/>
                </a:cubicBezTo>
                <a:lnTo>
                  <a:pt x="34925" y="181736"/>
                </a:lnTo>
                <a:cubicBezTo>
                  <a:pt x="48132" y="183641"/>
                  <a:pt x="60197" y="184530"/>
                  <a:pt x="71119" y="184530"/>
                </a:cubicBezTo>
                <a:cubicBezTo>
                  <a:pt x="83184" y="184530"/>
                  <a:pt x="89661" y="178180"/>
                  <a:pt x="90551" y="165480"/>
                </a:cubicBezTo>
                <a:cubicBezTo>
                  <a:pt x="91947" y="145923"/>
                  <a:pt x="93091" y="109473"/>
                  <a:pt x="93726" y="56260"/>
                </a:cubicBezTo>
                <a:lnTo>
                  <a:pt x="40640" y="56260"/>
                </a:lnTo>
                <a:cubicBezTo>
                  <a:pt x="34925" y="68960"/>
                  <a:pt x="28955" y="80264"/>
                  <a:pt x="22859" y="89916"/>
                </a:cubicBezTo>
                <a:cubicBezTo>
                  <a:pt x="19304" y="87376"/>
                  <a:pt x="14731" y="84963"/>
                  <a:pt x="9143" y="82550"/>
                </a:cubicBezTo>
                <a:cubicBezTo>
                  <a:pt x="21590" y="62991"/>
                  <a:pt x="32130" y="38480"/>
                  <a:pt x="40640"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7555230" y="5212079"/>
            <a:ext cx="94488" cy="210058"/>
          </a:xfrm>
          <a:custGeom>
            <a:avLst/>
            <a:gdLst>
              <a:gd name="connsiteX0" fmla="*/ 41275 w 94488"/>
              <a:gd name="connsiteY0" fmla="*/ 9144 h 210058"/>
              <a:gd name="connsiteX1" fmla="*/ 57784 w 94488"/>
              <a:gd name="connsiteY1" fmla="*/ 13970 h 210058"/>
              <a:gd name="connsiteX2" fmla="*/ 45719 w 94488"/>
              <a:gd name="connsiteY2" fmla="*/ 42036 h 210058"/>
              <a:gd name="connsiteX3" fmla="*/ 85343 w 94488"/>
              <a:gd name="connsiteY3" fmla="*/ 42036 h 210058"/>
              <a:gd name="connsiteX4" fmla="*/ 85343 w 94488"/>
              <a:gd name="connsiteY4" fmla="*/ 199516 h 210058"/>
              <a:gd name="connsiteX5" fmla="*/ 69468 w 94488"/>
              <a:gd name="connsiteY5" fmla="*/ 199516 h 210058"/>
              <a:gd name="connsiteX6" fmla="*/ 69468 w 94488"/>
              <a:gd name="connsiteY6" fmla="*/ 184150 h 210058"/>
              <a:gd name="connsiteX7" fmla="*/ 25018 w 94488"/>
              <a:gd name="connsiteY7" fmla="*/ 184150 h 210058"/>
              <a:gd name="connsiteX8" fmla="*/ 25018 w 94488"/>
              <a:gd name="connsiteY8" fmla="*/ 200914 h 210058"/>
              <a:gd name="connsiteX9" fmla="*/ 9143 w 94488"/>
              <a:gd name="connsiteY9" fmla="*/ 200914 h 210058"/>
              <a:gd name="connsiteX10" fmla="*/ 9143 w 94488"/>
              <a:gd name="connsiteY10" fmla="*/ 42036 h 210058"/>
              <a:gd name="connsiteX11" fmla="*/ 29082 w 94488"/>
              <a:gd name="connsiteY11" fmla="*/ 42036 h 210058"/>
              <a:gd name="connsiteX12" fmla="*/ 41275 w 94488"/>
              <a:gd name="connsiteY12" fmla="*/ 9144 h 21005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94488" h="210058">
                <a:moveTo>
                  <a:pt x="41275" y="9144"/>
                </a:moveTo>
                <a:lnTo>
                  <a:pt x="57784" y="13970"/>
                </a:lnTo>
                <a:cubicBezTo>
                  <a:pt x="53720" y="24003"/>
                  <a:pt x="49656" y="33401"/>
                  <a:pt x="45719" y="42036"/>
                </a:cubicBezTo>
                <a:lnTo>
                  <a:pt x="85343" y="42036"/>
                </a:lnTo>
                <a:lnTo>
                  <a:pt x="85343" y="199516"/>
                </a:lnTo>
                <a:lnTo>
                  <a:pt x="69468" y="199516"/>
                </a:lnTo>
                <a:lnTo>
                  <a:pt x="69468" y="184150"/>
                </a:lnTo>
                <a:lnTo>
                  <a:pt x="25018" y="184150"/>
                </a:lnTo>
                <a:lnTo>
                  <a:pt x="25018" y="200914"/>
                </a:lnTo>
                <a:lnTo>
                  <a:pt x="9143" y="200914"/>
                </a:lnTo>
                <a:lnTo>
                  <a:pt x="9143" y="42036"/>
                </a:lnTo>
                <a:lnTo>
                  <a:pt x="29082" y="42036"/>
                </a:lnTo>
                <a:cubicBezTo>
                  <a:pt x="34035" y="29972"/>
                  <a:pt x="38100" y="19050"/>
                  <a:pt x="41275"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8168640" y="5211698"/>
            <a:ext cx="188468" cy="214629"/>
          </a:xfrm>
          <a:custGeom>
            <a:avLst/>
            <a:gdLst>
              <a:gd name="connsiteX0" fmla="*/ 85343 w 188468"/>
              <a:gd name="connsiteY0" fmla="*/ 9144 h 214629"/>
              <a:gd name="connsiteX1" fmla="*/ 102361 w 188468"/>
              <a:gd name="connsiteY1" fmla="*/ 9144 h 214629"/>
              <a:gd name="connsiteX2" fmla="*/ 102361 w 188468"/>
              <a:gd name="connsiteY2" fmla="*/ 52323 h 214629"/>
              <a:gd name="connsiteX3" fmla="*/ 179323 w 188468"/>
              <a:gd name="connsiteY3" fmla="*/ 52323 h 214629"/>
              <a:gd name="connsiteX4" fmla="*/ 179323 w 188468"/>
              <a:gd name="connsiteY4" fmla="*/ 142621 h 214629"/>
              <a:gd name="connsiteX5" fmla="*/ 163194 w 188468"/>
              <a:gd name="connsiteY5" fmla="*/ 142621 h 214629"/>
              <a:gd name="connsiteX6" fmla="*/ 163194 w 188468"/>
              <a:gd name="connsiteY6" fmla="*/ 131826 h 214629"/>
              <a:gd name="connsiteX7" fmla="*/ 102361 w 188468"/>
              <a:gd name="connsiteY7" fmla="*/ 131826 h 214629"/>
              <a:gd name="connsiteX8" fmla="*/ 102361 w 188468"/>
              <a:gd name="connsiteY8" fmla="*/ 205485 h 214629"/>
              <a:gd name="connsiteX9" fmla="*/ 85343 w 188468"/>
              <a:gd name="connsiteY9" fmla="*/ 205485 h 214629"/>
              <a:gd name="connsiteX10" fmla="*/ 85343 w 188468"/>
              <a:gd name="connsiteY10" fmla="*/ 131826 h 214629"/>
              <a:gd name="connsiteX11" fmla="*/ 25400 w 188468"/>
              <a:gd name="connsiteY11" fmla="*/ 131826 h 214629"/>
              <a:gd name="connsiteX12" fmla="*/ 25400 w 188468"/>
              <a:gd name="connsiteY12" fmla="*/ 142621 h 214629"/>
              <a:gd name="connsiteX13" fmla="*/ 9143 w 188468"/>
              <a:gd name="connsiteY13" fmla="*/ 142621 h 214629"/>
              <a:gd name="connsiteX14" fmla="*/ 9143 w 188468"/>
              <a:gd name="connsiteY14" fmla="*/ 52323 h 214629"/>
              <a:gd name="connsiteX15" fmla="*/ 85343 w 188468"/>
              <a:gd name="connsiteY15" fmla="*/ 52323 h 214629"/>
              <a:gd name="connsiteX16" fmla="*/ 85343 w 188468"/>
              <a:gd name="connsiteY16" fmla="*/ 9144 h 21462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188468" h="214629">
                <a:moveTo>
                  <a:pt x="85343" y="9144"/>
                </a:moveTo>
                <a:lnTo>
                  <a:pt x="102361" y="9144"/>
                </a:lnTo>
                <a:lnTo>
                  <a:pt x="102361" y="52323"/>
                </a:lnTo>
                <a:lnTo>
                  <a:pt x="179323" y="52323"/>
                </a:lnTo>
                <a:lnTo>
                  <a:pt x="179323" y="142621"/>
                </a:lnTo>
                <a:lnTo>
                  <a:pt x="163194" y="142621"/>
                </a:lnTo>
                <a:lnTo>
                  <a:pt x="163194" y="131826"/>
                </a:lnTo>
                <a:lnTo>
                  <a:pt x="102361" y="131826"/>
                </a:lnTo>
                <a:lnTo>
                  <a:pt x="102361" y="205485"/>
                </a:lnTo>
                <a:lnTo>
                  <a:pt x="85343" y="205485"/>
                </a:lnTo>
                <a:lnTo>
                  <a:pt x="85343" y="131826"/>
                </a:lnTo>
                <a:lnTo>
                  <a:pt x="25400" y="131826"/>
                </a:lnTo>
                <a:lnTo>
                  <a:pt x="25400" y="142621"/>
                </a:lnTo>
                <a:lnTo>
                  <a:pt x="9143" y="142621"/>
                </a:lnTo>
                <a:lnTo>
                  <a:pt x="9143" y="52323"/>
                </a:lnTo>
                <a:lnTo>
                  <a:pt x="85343" y="52323"/>
                </a:lnTo>
                <a:lnTo>
                  <a:pt x="853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
          <p:cNvSpPr/>
          <p:nvPr/>
        </p:nvSpPr>
        <p:spPr>
          <a:xfrm>
            <a:off x="8016494" y="5211445"/>
            <a:ext cx="143509" cy="210185"/>
          </a:xfrm>
          <a:custGeom>
            <a:avLst/>
            <a:gdLst>
              <a:gd name="connsiteX0" fmla="*/ 45338 w 143509"/>
              <a:gd name="connsiteY0" fmla="*/ 9144 h 210185"/>
              <a:gd name="connsiteX1" fmla="*/ 59816 w 143509"/>
              <a:gd name="connsiteY1" fmla="*/ 13589 h 210185"/>
              <a:gd name="connsiteX2" fmla="*/ 48513 w 143509"/>
              <a:gd name="connsiteY2" fmla="*/ 42798 h 210185"/>
              <a:gd name="connsiteX3" fmla="*/ 134365 w 143509"/>
              <a:gd name="connsiteY3" fmla="*/ 42798 h 210185"/>
              <a:gd name="connsiteX4" fmla="*/ 127888 w 143509"/>
              <a:gd name="connsiteY4" fmla="*/ 164972 h 210185"/>
              <a:gd name="connsiteX5" fmla="*/ 96138 w 143509"/>
              <a:gd name="connsiteY5" fmla="*/ 197992 h 210185"/>
              <a:gd name="connsiteX6" fmla="*/ 70103 w 143509"/>
              <a:gd name="connsiteY6" fmla="*/ 197484 h 210185"/>
              <a:gd name="connsiteX7" fmla="*/ 67309 w 143509"/>
              <a:gd name="connsiteY7" fmla="*/ 180594 h 210185"/>
              <a:gd name="connsiteX8" fmla="*/ 94614 w 143509"/>
              <a:gd name="connsiteY8" fmla="*/ 182626 h 210185"/>
              <a:gd name="connsiteX9" fmla="*/ 112267 w 143509"/>
              <a:gd name="connsiteY9" fmla="*/ 164338 h 210185"/>
              <a:gd name="connsiteX10" fmla="*/ 118490 w 143509"/>
              <a:gd name="connsiteY10" fmla="*/ 56895 h 210185"/>
              <a:gd name="connsiteX11" fmla="*/ 103377 w 143509"/>
              <a:gd name="connsiteY11" fmla="*/ 56895 h 210185"/>
              <a:gd name="connsiteX12" fmla="*/ 86740 w 143509"/>
              <a:gd name="connsiteY12" fmla="*/ 136525 h 210185"/>
              <a:gd name="connsiteX13" fmla="*/ 32892 w 143509"/>
              <a:gd name="connsiteY13" fmla="*/ 201040 h 210185"/>
              <a:gd name="connsiteX14" fmla="*/ 22732 w 143509"/>
              <a:gd name="connsiteY14" fmla="*/ 188976 h 210185"/>
              <a:gd name="connsiteX15" fmla="*/ 74040 w 143509"/>
              <a:gd name="connsiteY15" fmla="*/ 128904 h 210185"/>
              <a:gd name="connsiteX16" fmla="*/ 88772 w 143509"/>
              <a:gd name="connsiteY16" fmla="*/ 56895 h 210185"/>
              <a:gd name="connsiteX17" fmla="*/ 71119 w 143509"/>
              <a:gd name="connsiteY17" fmla="*/ 56895 h 210185"/>
              <a:gd name="connsiteX18" fmla="*/ 55244 w 143509"/>
              <a:gd name="connsiteY18" fmla="*/ 117728 h 210185"/>
              <a:gd name="connsiteX19" fmla="*/ 19430 w 143509"/>
              <a:gd name="connsiteY19" fmla="*/ 164210 h 210185"/>
              <a:gd name="connsiteX20" fmla="*/ 9143 w 143509"/>
              <a:gd name="connsiteY20" fmla="*/ 152526 h 210185"/>
              <a:gd name="connsiteX21" fmla="*/ 42544 w 143509"/>
              <a:gd name="connsiteY21" fmla="*/ 111378 h 210185"/>
              <a:gd name="connsiteX22" fmla="*/ 56641 w 143509"/>
              <a:gd name="connsiteY22" fmla="*/ 56895 h 210185"/>
              <a:gd name="connsiteX23" fmla="*/ 42290 w 143509"/>
              <a:gd name="connsiteY23" fmla="*/ 56895 h 210185"/>
              <a:gd name="connsiteX24" fmla="*/ 22097 w 143509"/>
              <a:gd name="connsiteY24" fmla="*/ 95122 h 210185"/>
              <a:gd name="connsiteX25" fmla="*/ 9524 w 143509"/>
              <a:gd name="connsiteY25" fmla="*/ 87629 h 210185"/>
              <a:gd name="connsiteX26" fmla="*/ 45338 w 143509"/>
              <a:gd name="connsiteY26" fmla="*/ 9144 h 21018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Lst>
            <a:rect l="l" t="t" r="r" b="b"/>
            <a:pathLst>
              <a:path w="143509" h="210185">
                <a:moveTo>
                  <a:pt x="45338" y="9144"/>
                </a:moveTo>
                <a:lnTo>
                  <a:pt x="59816" y="13589"/>
                </a:lnTo>
                <a:cubicBezTo>
                  <a:pt x="56006" y="24002"/>
                  <a:pt x="52196" y="33782"/>
                  <a:pt x="48513" y="42798"/>
                </a:cubicBezTo>
                <a:lnTo>
                  <a:pt x="134365" y="42798"/>
                </a:lnTo>
                <a:cubicBezTo>
                  <a:pt x="131698" y="96011"/>
                  <a:pt x="129539" y="136778"/>
                  <a:pt x="127888" y="164972"/>
                </a:cubicBezTo>
                <a:cubicBezTo>
                  <a:pt x="126364" y="187070"/>
                  <a:pt x="115823" y="197992"/>
                  <a:pt x="96138" y="197992"/>
                </a:cubicBezTo>
                <a:cubicBezTo>
                  <a:pt x="88772" y="197992"/>
                  <a:pt x="80136" y="197865"/>
                  <a:pt x="70103" y="197484"/>
                </a:cubicBezTo>
                <a:cubicBezTo>
                  <a:pt x="69341" y="192532"/>
                  <a:pt x="68452" y="186944"/>
                  <a:pt x="67309" y="180594"/>
                </a:cubicBezTo>
                <a:cubicBezTo>
                  <a:pt x="78739" y="181990"/>
                  <a:pt x="87883" y="182626"/>
                  <a:pt x="94614" y="182626"/>
                </a:cubicBezTo>
                <a:cubicBezTo>
                  <a:pt x="105282" y="182626"/>
                  <a:pt x="111124" y="176529"/>
                  <a:pt x="112267" y="164338"/>
                </a:cubicBezTo>
                <a:cubicBezTo>
                  <a:pt x="114553" y="136525"/>
                  <a:pt x="116712" y="100710"/>
                  <a:pt x="118490" y="56895"/>
                </a:cubicBezTo>
                <a:lnTo>
                  <a:pt x="103377" y="56895"/>
                </a:lnTo>
                <a:cubicBezTo>
                  <a:pt x="99948" y="90551"/>
                  <a:pt x="94360" y="117094"/>
                  <a:pt x="86740" y="136525"/>
                </a:cubicBezTo>
                <a:cubicBezTo>
                  <a:pt x="76072" y="161544"/>
                  <a:pt x="58165" y="183007"/>
                  <a:pt x="32892" y="201040"/>
                </a:cubicBezTo>
                <a:cubicBezTo>
                  <a:pt x="29971" y="196976"/>
                  <a:pt x="26542" y="192913"/>
                  <a:pt x="22732" y="188976"/>
                </a:cubicBezTo>
                <a:cubicBezTo>
                  <a:pt x="47370" y="171576"/>
                  <a:pt x="64515" y="151510"/>
                  <a:pt x="74040" y="128904"/>
                </a:cubicBezTo>
                <a:cubicBezTo>
                  <a:pt x="81660" y="110363"/>
                  <a:pt x="86613" y="86359"/>
                  <a:pt x="88772" y="56895"/>
                </a:cubicBezTo>
                <a:lnTo>
                  <a:pt x="71119" y="56895"/>
                </a:lnTo>
                <a:cubicBezTo>
                  <a:pt x="67563" y="82169"/>
                  <a:pt x="62229" y="102361"/>
                  <a:pt x="55244" y="117728"/>
                </a:cubicBezTo>
                <a:cubicBezTo>
                  <a:pt x="46481" y="135001"/>
                  <a:pt x="34543" y="150495"/>
                  <a:pt x="19430" y="164210"/>
                </a:cubicBezTo>
                <a:cubicBezTo>
                  <a:pt x="16128" y="160020"/>
                  <a:pt x="12699" y="156083"/>
                  <a:pt x="9143" y="152526"/>
                </a:cubicBezTo>
                <a:cubicBezTo>
                  <a:pt x="24129" y="139445"/>
                  <a:pt x="35305" y="125729"/>
                  <a:pt x="42544" y="111378"/>
                </a:cubicBezTo>
                <a:cubicBezTo>
                  <a:pt x="49656" y="96646"/>
                  <a:pt x="54228" y="78485"/>
                  <a:pt x="56641" y="56895"/>
                </a:cubicBezTo>
                <a:lnTo>
                  <a:pt x="42290" y="56895"/>
                </a:lnTo>
                <a:cubicBezTo>
                  <a:pt x="35559" y="71882"/>
                  <a:pt x="28828" y="84582"/>
                  <a:pt x="22097" y="95122"/>
                </a:cubicBezTo>
                <a:cubicBezTo>
                  <a:pt x="18795" y="92836"/>
                  <a:pt x="14604" y="90296"/>
                  <a:pt x="9524" y="87629"/>
                </a:cubicBezTo>
                <a:cubicBezTo>
                  <a:pt x="22605" y="67564"/>
                  <a:pt x="34543" y="41401"/>
                  <a:pt x="45338"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3"/>
          <p:cNvSpPr/>
          <p:nvPr/>
        </p:nvSpPr>
        <p:spPr>
          <a:xfrm>
            <a:off x="6736207" y="5211317"/>
            <a:ext cx="215010" cy="213995"/>
          </a:xfrm>
          <a:custGeom>
            <a:avLst/>
            <a:gdLst>
              <a:gd name="connsiteX0" fmla="*/ 117982 w 215010"/>
              <a:gd name="connsiteY0" fmla="*/ 9144 h 213995"/>
              <a:gd name="connsiteX1" fmla="*/ 134746 w 215010"/>
              <a:gd name="connsiteY1" fmla="*/ 9144 h 213995"/>
              <a:gd name="connsiteX2" fmla="*/ 135381 w 215010"/>
              <a:gd name="connsiteY2" fmla="*/ 47878 h 213995"/>
              <a:gd name="connsiteX3" fmla="*/ 203453 w 215010"/>
              <a:gd name="connsiteY3" fmla="*/ 47878 h 213995"/>
              <a:gd name="connsiteX4" fmla="*/ 203453 w 215010"/>
              <a:gd name="connsiteY4" fmla="*/ 62738 h 213995"/>
              <a:gd name="connsiteX5" fmla="*/ 136016 w 215010"/>
              <a:gd name="connsiteY5" fmla="*/ 62738 h 213995"/>
              <a:gd name="connsiteX6" fmla="*/ 169417 w 215010"/>
              <a:gd name="connsiteY6" fmla="*/ 183896 h 213995"/>
              <a:gd name="connsiteX7" fmla="*/ 184403 w 215010"/>
              <a:gd name="connsiteY7" fmla="*/ 179197 h 213995"/>
              <a:gd name="connsiteX8" fmla="*/ 189864 w 215010"/>
              <a:gd name="connsiteY8" fmla="*/ 148716 h 213995"/>
              <a:gd name="connsiteX9" fmla="*/ 205866 w 215010"/>
              <a:gd name="connsiteY9" fmla="*/ 153797 h 213995"/>
              <a:gd name="connsiteX10" fmla="*/ 197738 w 215010"/>
              <a:gd name="connsiteY10" fmla="*/ 191261 h 213995"/>
              <a:gd name="connsiteX11" fmla="*/ 179577 w 215010"/>
              <a:gd name="connsiteY11" fmla="*/ 204851 h 213995"/>
              <a:gd name="connsiteX12" fmla="*/ 152399 w 215010"/>
              <a:gd name="connsiteY12" fmla="*/ 191008 h 213995"/>
              <a:gd name="connsiteX13" fmla="*/ 120014 w 215010"/>
              <a:gd name="connsiteY13" fmla="*/ 62738 h 213995"/>
              <a:gd name="connsiteX14" fmla="*/ 9143 w 215010"/>
              <a:gd name="connsiteY14" fmla="*/ 62738 h 213995"/>
              <a:gd name="connsiteX15" fmla="*/ 9143 w 215010"/>
              <a:gd name="connsiteY15" fmla="*/ 47878 h 213995"/>
              <a:gd name="connsiteX16" fmla="*/ 119125 w 215010"/>
              <a:gd name="connsiteY16" fmla="*/ 47878 h 213995"/>
              <a:gd name="connsiteX17" fmla="*/ 117982 w 215010"/>
              <a:gd name="connsiteY17" fmla="*/ 9144 h 21399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215010" h="213995">
                <a:moveTo>
                  <a:pt x="117982" y="9144"/>
                </a:moveTo>
                <a:lnTo>
                  <a:pt x="134746" y="9144"/>
                </a:lnTo>
                <a:cubicBezTo>
                  <a:pt x="134746" y="22225"/>
                  <a:pt x="134873" y="35178"/>
                  <a:pt x="135381" y="47878"/>
                </a:cubicBezTo>
                <a:lnTo>
                  <a:pt x="203453" y="47878"/>
                </a:lnTo>
                <a:lnTo>
                  <a:pt x="203453" y="62738"/>
                </a:lnTo>
                <a:lnTo>
                  <a:pt x="136016" y="62738"/>
                </a:lnTo>
                <a:cubicBezTo>
                  <a:pt x="138683" y="129285"/>
                  <a:pt x="149732" y="169672"/>
                  <a:pt x="169417" y="183896"/>
                </a:cubicBezTo>
                <a:cubicBezTo>
                  <a:pt x="176529" y="189738"/>
                  <a:pt x="181609" y="188086"/>
                  <a:pt x="184403" y="179197"/>
                </a:cubicBezTo>
                <a:cubicBezTo>
                  <a:pt x="186435" y="172339"/>
                  <a:pt x="188213" y="162178"/>
                  <a:pt x="189864" y="148716"/>
                </a:cubicBezTo>
                <a:cubicBezTo>
                  <a:pt x="195960" y="150876"/>
                  <a:pt x="201294" y="152653"/>
                  <a:pt x="205866" y="153797"/>
                </a:cubicBezTo>
                <a:cubicBezTo>
                  <a:pt x="203326" y="169291"/>
                  <a:pt x="200659" y="181736"/>
                  <a:pt x="197738" y="191261"/>
                </a:cubicBezTo>
                <a:cubicBezTo>
                  <a:pt x="194563" y="200278"/>
                  <a:pt x="188467" y="204851"/>
                  <a:pt x="179577" y="204851"/>
                </a:cubicBezTo>
                <a:cubicBezTo>
                  <a:pt x="170433" y="204851"/>
                  <a:pt x="161416" y="200278"/>
                  <a:pt x="152399" y="191008"/>
                </a:cubicBezTo>
                <a:cubicBezTo>
                  <a:pt x="133476" y="170941"/>
                  <a:pt x="122681" y="128270"/>
                  <a:pt x="120014" y="62738"/>
                </a:cubicBezTo>
                <a:lnTo>
                  <a:pt x="9143" y="62738"/>
                </a:lnTo>
                <a:lnTo>
                  <a:pt x="9143" y="47878"/>
                </a:lnTo>
                <a:lnTo>
                  <a:pt x="119125" y="47878"/>
                </a:lnTo>
                <a:cubicBezTo>
                  <a:pt x="118617" y="35686"/>
                  <a:pt x="118236" y="22733"/>
                  <a:pt x="117982"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8438388" y="5210555"/>
            <a:ext cx="64135" cy="83185"/>
          </a:xfrm>
          <a:custGeom>
            <a:avLst/>
            <a:gdLst>
              <a:gd name="connsiteX0" fmla="*/ 23114 w 64135"/>
              <a:gd name="connsiteY0" fmla="*/ 9144 h 83185"/>
              <a:gd name="connsiteX1" fmla="*/ 54991 w 64135"/>
              <a:gd name="connsiteY1" fmla="*/ 65532 h 83185"/>
              <a:gd name="connsiteX2" fmla="*/ 39116 w 64135"/>
              <a:gd name="connsiteY2" fmla="*/ 74040 h 83185"/>
              <a:gd name="connsiteX3" fmla="*/ 9143 w 64135"/>
              <a:gd name="connsiteY3" fmla="*/ 16255 h 83185"/>
              <a:gd name="connsiteX4" fmla="*/ 23114 w 64135"/>
              <a:gd name="connsiteY4" fmla="*/ 9144 h 8318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135" h="83185">
                <a:moveTo>
                  <a:pt x="23114" y="9144"/>
                </a:moveTo>
                <a:cubicBezTo>
                  <a:pt x="35559" y="29972"/>
                  <a:pt x="46228" y="48767"/>
                  <a:pt x="54991" y="65532"/>
                </a:cubicBezTo>
                <a:cubicBezTo>
                  <a:pt x="48768" y="68707"/>
                  <a:pt x="43433" y="71501"/>
                  <a:pt x="39116" y="74040"/>
                </a:cubicBezTo>
                <a:cubicBezTo>
                  <a:pt x="29844" y="53594"/>
                  <a:pt x="19939" y="34290"/>
                  <a:pt x="9143" y="16255"/>
                </a:cubicBezTo>
                <a:lnTo>
                  <a:pt x="23114"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3"/>
          <p:cNvSpPr/>
          <p:nvPr/>
        </p:nvSpPr>
        <p:spPr>
          <a:xfrm>
            <a:off x="6558153" y="5210302"/>
            <a:ext cx="48767" cy="57657"/>
          </a:xfrm>
          <a:custGeom>
            <a:avLst/>
            <a:gdLst>
              <a:gd name="connsiteX0" fmla="*/ 23240 w 48767"/>
              <a:gd name="connsiteY0" fmla="*/ 9144 h 57657"/>
              <a:gd name="connsiteX1" fmla="*/ 39623 w 48767"/>
              <a:gd name="connsiteY1" fmla="*/ 41782 h 57657"/>
              <a:gd name="connsiteX2" fmla="*/ 24891 w 48767"/>
              <a:gd name="connsiteY2" fmla="*/ 48513 h 57657"/>
              <a:gd name="connsiteX3" fmla="*/ 9143 w 48767"/>
              <a:gd name="connsiteY3" fmla="*/ 15239 h 57657"/>
              <a:gd name="connsiteX4" fmla="*/ 23240 w 48767"/>
              <a:gd name="connsiteY4" fmla="*/ 9144 h 5765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767" h="57657">
                <a:moveTo>
                  <a:pt x="23240" y="9144"/>
                </a:moveTo>
                <a:cubicBezTo>
                  <a:pt x="28575" y="18795"/>
                  <a:pt x="34035" y="29717"/>
                  <a:pt x="39623" y="41782"/>
                </a:cubicBezTo>
                <a:lnTo>
                  <a:pt x="24891" y="48513"/>
                </a:lnTo>
                <a:cubicBezTo>
                  <a:pt x="20192" y="37083"/>
                  <a:pt x="14985" y="26034"/>
                  <a:pt x="9143" y="15239"/>
                </a:cubicBezTo>
                <a:lnTo>
                  <a:pt x="23240"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3"/>
          <p:cNvSpPr/>
          <p:nvPr/>
        </p:nvSpPr>
        <p:spPr>
          <a:xfrm>
            <a:off x="7152005" y="5209666"/>
            <a:ext cx="195326" cy="81280"/>
          </a:xfrm>
          <a:custGeom>
            <a:avLst/>
            <a:gdLst>
              <a:gd name="connsiteX0" fmla="*/ 95122 w 195326"/>
              <a:gd name="connsiteY0" fmla="*/ 9144 h 81280"/>
              <a:gd name="connsiteX1" fmla="*/ 111505 w 195326"/>
              <a:gd name="connsiteY1" fmla="*/ 29336 h 81280"/>
              <a:gd name="connsiteX2" fmla="*/ 102361 w 195326"/>
              <a:gd name="connsiteY2" fmla="*/ 35179 h 81280"/>
              <a:gd name="connsiteX3" fmla="*/ 186181 w 195326"/>
              <a:gd name="connsiteY3" fmla="*/ 35179 h 81280"/>
              <a:gd name="connsiteX4" fmla="*/ 186181 w 195326"/>
              <a:gd name="connsiteY4" fmla="*/ 72136 h 81280"/>
              <a:gd name="connsiteX5" fmla="*/ 171450 w 195326"/>
              <a:gd name="connsiteY5" fmla="*/ 72136 h 81280"/>
              <a:gd name="connsiteX6" fmla="*/ 171450 w 195326"/>
              <a:gd name="connsiteY6" fmla="*/ 48133 h 81280"/>
              <a:gd name="connsiteX7" fmla="*/ 23876 w 195326"/>
              <a:gd name="connsiteY7" fmla="*/ 48133 h 81280"/>
              <a:gd name="connsiteX8" fmla="*/ 23876 w 195326"/>
              <a:gd name="connsiteY8" fmla="*/ 72009 h 81280"/>
              <a:gd name="connsiteX9" fmla="*/ 9143 w 195326"/>
              <a:gd name="connsiteY9" fmla="*/ 72009 h 81280"/>
              <a:gd name="connsiteX10" fmla="*/ 9143 w 195326"/>
              <a:gd name="connsiteY10" fmla="*/ 35179 h 81280"/>
              <a:gd name="connsiteX11" fmla="*/ 94614 w 195326"/>
              <a:gd name="connsiteY11" fmla="*/ 35179 h 81280"/>
              <a:gd name="connsiteX12" fmla="*/ 81660 w 195326"/>
              <a:gd name="connsiteY12" fmla="*/ 17653 h 81280"/>
              <a:gd name="connsiteX13" fmla="*/ 95122 w 195326"/>
              <a:gd name="connsiteY13" fmla="*/ 9144 h 812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195326" h="81280">
                <a:moveTo>
                  <a:pt x="95122" y="9144"/>
                </a:moveTo>
                <a:cubicBezTo>
                  <a:pt x="100329" y="15240"/>
                  <a:pt x="105790" y="21971"/>
                  <a:pt x="111505" y="29336"/>
                </a:cubicBezTo>
                <a:lnTo>
                  <a:pt x="102361" y="35179"/>
                </a:lnTo>
                <a:lnTo>
                  <a:pt x="186181" y="35179"/>
                </a:lnTo>
                <a:lnTo>
                  <a:pt x="186181" y="72136"/>
                </a:lnTo>
                <a:lnTo>
                  <a:pt x="171450" y="72136"/>
                </a:lnTo>
                <a:lnTo>
                  <a:pt x="171450" y="48133"/>
                </a:lnTo>
                <a:lnTo>
                  <a:pt x="23876" y="48133"/>
                </a:lnTo>
                <a:lnTo>
                  <a:pt x="23876" y="72009"/>
                </a:lnTo>
                <a:lnTo>
                  <a:pt x="9143" y="72009"/>
                </a:lnTo>
                <a:lnTo>
                  <a:pt x="9143" y="35179"/>
                </a:lnTo>
                <a:lnTo>
                  <a:pt x="94614" y="35179"/>
                </a:lnTo>
                <a:cubicBezTo>
                  <a:pt x="91058" y="29591"/>
                  <a:pt x="86740" y="23876"/>
                  <a:pt x="81660" y="17653"/>
                </a:cubicBezTo>
                <a:lnTo>
                  <a:pt x="95122"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3"/>
          <p:cNvSpPr/>
          <p:nvPr/>
        </p:nvSpPr>
        <p:spPr>
          <a:xfrm>
            <a:off x="7180707" y="5722353"/>
            <a:ext cx="138683" cy="46596"/>
          </a:xfrm>
          <a:custGeom>
            <a:avLst/>
            <a:gdLst>
              <a:gd name="connsiteX0" fmla="*/ 9143 w 138683"/>
              <a:gd name="connsiteY0" fmla="*/ 9144 h 46596"/>
              <a:gd name="connsiteX1" fmla="*/ 9143 w 138683"/>
              <a:gd name="connsiteY1" fmla="*/ 37452 h 46596"/>
              <a:gd name="connsiteX2" fmla="*/ 129539 w 138683"/>
              <a:gd name="connsiteY2" fmla="*/ 37452 h 46596"/>
              <a:gd name="connsiteX3" fmla="*/ 129539 w 138683"/>
              <a:gd name="connsiteY3" fmla="*/ 9144 h 46596"/>
              <a:gd name="connsiteX4" fmla="*/ 9143 w 138683"/>
              <a:gd name="connsiteY4" fmla="*/ 9144 h 465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8683" h="46596">
                <a:moveTo>
                  <a:pt x="9143" y="9144"/>
                </a:moveTo>
                <a:lnTo>
                  <a:pt x="9143" y="37452"/>
                </a:lnTo>
                <a:lnTo>
                  <a:pt x="129539" y="37452"/>
                </a:lnTo>
                <a:lnTo>
                  <a:pt x="129539"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3"/>
          <p:cNvSpPr/>
          <p:nvPr/>
        </p:nvSpPr>
        <p:spPr>
          <a:xfrm>
            <a:off x="7166102" y="5709691"/>
            <a:ext cx="167894" cy="82016"/>
          </a:xfrm>
          <a:custGeom>
            <a:avLst/>
            <a:gdLst>
              <a:gd name="connsiteX0" fmla="*/ 9143 w 167894"/>
              <a:gd name="connsiteY0" fmla="*/ 9144 h 82016"/>
              <a:gd name="connsiteX1" fmla="*/ 158750 w 167894"/>
              <a:gd name="connsiteY1" fmla="*/ 9144 h 82016"/>
              <a:gd name="connsiteX2" fmla="*/ 158750 w 167894"/>
              <a:gd name="connsiteY2" fmla="*/ 72872 h 82016"/>
              <a:gd name="connsiteX3" fmla="*/ 144144 w 167894"/>
              <a:gd name="connsiteY3" fmla="*/ 72872 h 82016"/>
              <a:gd name="connsiteX4" fmla="*/ 144144 w 167894"/>
              <a:gd name="connsiteY4" fmla="*/ 62776 h 82016"/>
              <a:gd name="connsiteX5" fmla="*/ 23748 w 167894"/>
              <a:gd name="connsiteY5" fmla="*/ 62776 h 82016"/>
              <a:gd name="connsiteX6" fmla="*/ 23748 w 167894"/>
              <a:gd name="connsiteY6" fmla="*/ 72872 h 82016"/>
              <a:gd name="connsiteX7" fmla="*/ 9143 w 167894"/>
              <a:gd name="connsiteY7" fmla="*/ 72872 h 82016"/>
              <a:gd name="connsiteX8" fmla="*/ 9143 w 167894"/>
              <a:gd name="connsiteY8" fmla="*/ 9144 h 820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67894" h="82016">
                <a:moveTo>
                  <a:pt x="9143" y="9144"/>
                </a:moveTo>
                <a:lnTo>
                  <a:pt x="158750" y="9144"/>
                </a:lnTo>
                <a:lnTo>
                  <a:pt x="158750" y="72872"/>
                </a:lnTo>
                <a:lnTo>
                  <a:pt x="144144" y="72872"/>
                </a:lnTo>
                <a:lnTo>
                  <a:pt x="144144" y="62776"/>
                </a:lnTo>
                <a:lnTo>
                  <a:pt x="23748" y="62776"/>
                </a:lnTo>
                <a:lnTo>
                  <a:pt x="23748" y="72872"/>
                </a:lnTo>
                <a:lnTo>
                  <a:pt x="9143" y="72872"/>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3"/>
          <p:cNvSpPr/>
          <p:nvPr/>
        </p:nvSpPr>
        <p:spPr>
          <a:xfrm>
            <a:off x="6766052" y="5704141"/>
            <a:ext cx="74548" cy="57289"/>
          </a:xfrm>
          <a:custGeom>
            <a:avLst/>
            <a:gdLst>
              <a:gd name="connsiteX0" fmla="*/ 9143 w 74548"/>
              <a:gd name="connsiteY0" fmla="*/ 9144 h 57289"/>
              <a:gd name="connsiteX1" fmla="*/ 9143 w 74548"/>
              <a:gd name="connsiteY1" fmla="*/ 48145 h 57289"/>
              <a:gd name="connsiteX2" fmla="*/ 65404 w 74548"/>
              <a:gd name="connsiteY2" fmla="*/ 48145 h 57289"/>
              <a:gd name="connsiteX3" fmla="*/ 65404 w 74548"/>
              <a:gd name="connsiteY3" fmla="*/ 9144 h 57289"/>
              <a:gd name="connsiteX4" fmla="*/ 9143 w 74548"/>
              <a:gd name="connsiteY4" fmla="*/ 9144 h 5728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548" h="57289">
                <a:moveTo>
                  <a:pt x="9143" y="9144"/>
                </a:moveTo>
                <a:lnTo>
                  <a:pt x="9143" y="48145"/>
                </a:lnTo>
                <a:lnTo>
                  <a:pt x="65404" y="48145"/>
                </a:lnTo>
                <a:lnTo>
                  <a:pt x="65404"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3"/>
          <p:cNvSpPr/>
          <p:nvPr/>
        </p:nvSpPr>
        <p:spPr>
          <a:xfrm>
            <a:off x="8198739" y="5703951"/>
            <a:ext cx="127889" cy="55689"/>
          </a:xfrm>
          <a:custGeom>
            <a:avLst/>
            <a:gdLst>
              <a:gd name="connsiteX0" fmla="*/ 9143 w 127889"/>
              <a:gd name="connsiteY0" fmla="*/ 9144 h 55689"/>
              <a:gd name="connsiteX1" fmla="*/ 9143 w 127889"/>
              <a:gd name="connsiteY1" fmla="*/ 46545 h 55689"/>
              <a:gd name="connsiteX2" fmla="*/ 118744 w 127889"/>
              <a:gd name="connsiteY2" fmla="*/ 46545 h 55689"/>
              <a:gd name="connsiteX3" fmla="*/ 118744 w 127889"/>
              <a:gd name="connsiteY3" fmla="*/ 9144 h 55689"/>
              <a:gd name="connsiteX4" fmla="*/ 9143 w 127889"/>
              <a:gd name="connsiteY4" fmla="*/ 9144 h 5568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7889" h="55689">
                <a:moveTo>
                  <a:pt x="9143" y="9144"/>
                </a:moveTo>
                <a:lnTo>
                  <a:pt x="9143" y="46545"/>
                </a:lnTo>
                <a:lnTo>
                  <a:pt x="118744" y="46545"/>
                </a:lnTo>
                <a:lnTo>
                  <a:pt x="118744"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3"/>
          <p:cNvSpPr/>
          <p:nvPr/>
        </p:nvSpPr>
        <p:spPr>
          <a:xfrm>
            <a:off x="6751447" y="5690882"/>
            <a:ext cx="103758" cy="99047"/>
          </a:xfrm>
          <a:custGeom>
            <a:avLst/>
            <a:gdLst>
              <a:gd name="connsiteX0" fmla="*/ 9143 w 103758"/>
              <a:gd name="connsiteY0" fmla="*/ 9144 h 99047"/>
              <a:gd name="connsiteX1" fmla="*/ 94614 w 103758"/>
              <a:gd name="connsiteY1" fmla="*/ 9144 h 99047"/>
              <a:gd name="connsiteX2" fmla="*/ 94614 w 103758"/>
              <a:gd name="connsiteY2" fmla="*/ 89699 h 99047"/>
              <a:gd name="connsiteX3" fmla="*/ 80009 w 103758"/>
              <a:gd name="connsiteY3" fmla="*/ 89699 h 99047"/>
              <a:gd name="connsiteX4" fmla="*/ 80009 w 103758"/>
              <a:gd name="connsiteY4" fmla="*/ 75056 h 99047"/>
              <a:gd name="connsiteX5" fmla="*/ 23748 w 103758"/>
              <a:gd name="connsiteY5" fmla="*/ 75056 h 99047"/>
              <a:gd name="connsiteX6" fmla="*/ 23748 w 103758"/>
              <a:gd name="connsiteY6" fmla="*/ 89903 h 99047"/>
              <a:gd name="connsiteX7" fmla="*/ 9143 w 103758"/>
              <a:gd name="connsiteY7" fmla="*/ 89903 h 99047"/>
              <a:gd name="connsiteX8" fmla="*/ 9143 w 103758"/>
              <a:gd name="connsiteY8" fmla="*/ 9144 h 9904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03758" h="99047">
                <a:moveTo>
                  <a:pt x="9143" y="9144"/>
                </a:moveTo>
                <a:lnTo>
                  <a:pt x="94614" y="9144"/>
                </a:lnTo>
                <a:lnTo>
                  <a:pt x="94614" y="89699"/>
                </a:lnTo>
                <a:lnTo>
                  <a:pt x="80009" y="89699"/>
                </a:lnTo>
                <a:lnTo>
                  <a:pt x="80009" y="75056"/>
                </a:lnTo>
                <a:lnTo>
                  <a:pt x="23748" y="75056"/>
                </a:lnTo>
                <a:lnTo>
                  <a:pt x="23748" y="89903"/>
                </a:lnTo>
                <a:lnTo>
                  <a:pt x="9143" y="89903"/>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Freeform 3"/>
          <p:cNvSpPr/>
          <p:nvPr/>
        </p:nvSpPr>
        <p:spPr>
          <a:xfrm>
            <a:off x="8381873" y="5687910"/>
            <a:ext cx="62738" cy="68364"/>
          </a:xfrm>
          <a:custGeom>
            <a:avLst/>
            <a:gdLst>
              <a:gd name="connsiteX0" fmla="*/ 9143 w 62738"/>
              <a:gd name="connsiteY0" fmla="*/ 9144 h 68364"/>
              <a:gd name="connsiteX1" fmla="*/ 9143 w 62738"/>
              <a:gd name="connsiteY1" fmla="*/ 59220 h 68364"/>
              <a:gd name="connsiteX2" fmla="*/ 53593 w 62738"/>
              <a:gd name="connsiteY2" fmla="*/ 59220 h 68364"/>
              <a:gd name="connsiteX3" fmla="*/ 53593 w 62738"/>
              <a:gd name="connsiteY3" fmla="*/ 9144 h 68364"/>
              <a:gd name="connsiteX4" fmla="*/ 9143 w 62738"/>
              <a:gd name="connsiteY4" fmla="*/ 9144 h 68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738" h="68364">
                <a:moveTo>
                  <a:pt x="9143" y="9144"/>
                </a:moveTo>
                <a:lnTo>
                  <a:pt x="9143" y="59220"/>
                </a:lnTo>
                <a:lnTo>
                  <a:pt x="53593" y="59220"/>
                </a:lnTo>
                <a:lnTo>
                  <a:pt x="53593"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Freeform 3"/>
          <p:cNvSpPr/>
          <p:nvPr/>
        </p:nvSpPr>
        <p:spPr>
          <a:xfrm>
            <a:off x="6975094" y="5682767"/>
            <a:ext cx="137160" cy="110921"/>
          </a:xfrm>
          <a:custGeom>
            <a:avLst/>
            <a:gdLst>
              <a:gd name="connsiteX0" fmla="*/ 66293 w 137160"/>
              <a:gd name="connsiteY0" fmla="*/ 9144 h 110921"/>
              <a:gd name="connsiteX1" fmla="*/ 85089 w 137160"/>
              <a:gd name="connsiteY1" fmla="*/ 30327 h 110921"/>
              <a:gd name="connsiteX2" fmla="*/ 73405 w 137160"/>
              <a:gd name="connsiteY2" fmla="*/ 38633 h 110921"/>
              <a:gd name="connsiteX3" fmla="*/ 128015 w 137160"/>
              <a:gd name="connsiteY3" fmla="*/ 38633 h 110921"/>
              <a:gd name="connsiteX4" fmla="*/ 128015 w 137160"/>
              <a:gd name="connsiteY4" fmla="*/ 53479 h 110921"/>
              <a:gd name="connsiteX5" fmla="*/ 86359 w 137160"/>
              <a:gd name="connsiteY5" fmla="*/ 79603 h 110921"/>
              <a:gd name="connsiteX6" fmla="*/ 110870 w 137160"/>
              <a:gd name="connsiteY6" fmla="*/ 88315 h 110921"/>
              <a:gd name="connsiteX7" fmla="*/ 104774 w 137160"/>
              <a:gd name="connsiteY7" fmla="*/ 101777 h 110921"/>
              <a:gd name="connsiteX8" fmla="*/ 22224 w 137160"/>
              <a:gd name="connsiteY8" fmla="*/ 72681 h 110921"/>
              <a:gd name="connsiteX9" fmla="*/ 28320 w 137160"/>
              <a:gd name="connsiteY9" fmla="*/ 60604 h 110921"/>
              <a:gd name="connsiteX10" fmla="*/ 70865 w 137160"/>
              <a:gd name="connsiteY10" fmla="*/ 74269 h 110921"/>
              <a:gd name="connsiteX11" fmla="*/ 107314 w 137160"/>
              <a:gd name="connsiteY11" fmla="*/ 51308 h 110921"/>
              <a:gd name="connsiteX12" fmla="*/ 9143 w 137160"/>
              <a:gd name="connsiteY12" fmla="*/ 51308 h 110921"/>
              <a:gd name="connsiteX13" fmla="*/ 9143 w 137160"/>
              <a:gd name="connsiteY13" fmla="*/ 38633 h 110921"/>
              <a:gd name="connsiteX14" fmla="*/ 73024 w 137160"/>
              <a:gd name="connsiteY14" fmla="*/ 38633 h 110921"/>
              <a:gd name="connsiteX15" fmla="*/ 55244 w 137160"/>
              <a:gd name="connsiteY15" fmla="*/ 17449 h 110921"/>
              <a:gd name="connsiteX16" fmla="*/ 66293 w 137160"/>
              <a:gd name="connsiteY16" fmla="*/ 9144 h 11092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137160" h="110921">
                <a:moveTo>
                  <a:pt x="66293" y="9144"/>
                </a:moveTo>
                <a:cubicBezTo>
                  <a:pt x="72770" y="16001"/>
                  <a:pt x="78993" y="23063"/>
                  <a:pt x="85089" y="30327"/>
                </a:cubicBezTo>
                <a:lnTo>
                  <a:pt x="73405" y="38633"/>
                </a:lnTo>
                <a:lnTo>
                  <a:pt x="128015" y="38633"/>
                </a:lnTo>
                <a:lnTo>
                  <a:pt x="128015" y="53479"/>
                </a:lnTo>
                <a:lnTo>
                  <a:pt x="86359" y="79603"/>
                </a:lnTo>
                <a:cubicBezTo>
                  <a:pt x="94360" y="82384"/>
                  <a:pt x="102488" y="85280"/>
                  <a:pt x="110870" y="88315"/>
                </a:cubicBezTo>
                <a:lnTo>
                  <a:pt x="104774" y="101777"/>
                </a:lnTo>
                <a:cubicBezTo>
                  <a:pt x="72770" y="89776"/>
                  <a:pt x="45211" y="80073"/>
                  <a:pt x="22224" y="72681"/>
                </a:cubicBezTo>
                <a:lnTo>
                  <a:pt x="28320" y="60604"/>
                </a:lnTo>
                <a:cubicBezTo>
                  <a:pt x="42163" y="64960"/>
                  <a:pt x="56387" y="69519"/>
                  <a:pt x="70865" y="74269"/>
                </a:cubicBezTo>
                <a:lnTo>
                  <a:pt x="107314" y="51308"/>
                </a:lnTo>
                <a:lnTo>
                  <a:pt x="9143" y="51308"/>
                </a:lnTo>
                <a:lnTo>
                  <a:pt x="9143" y="38633"/>
                </a:lnTo>
                <a:lnTo>
                  <a:pt x="73024" y="38633"/>
                </a:lnTo>
                <a:cubicBezTo>
                  <a:pt x="67817" y="31902"/>
                  <a:pt x="61848" y="24841"/>
                  <a:pt x="55244" y="17449"/>
                </a:cubicBezTo>
                <a:lnTo>
                  <a:pt x="6629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Freeform 3"/>
          <p:cNvSpPr/>
          <p:nvPr/>
        </p:nvSpPr>
        <p:spPr>
          <a:xfrm>
            <a:off x="7180326" y="5667324"/>
            <a:ext cx="83058" cy="32943"/>
          </a:xfrm>
          <a:custGeom>
            <a:avLst/>
            <a:gdLst>
              <a:gd name="connsiteX0" fmla="*/ 9143 w 83058"/>
              <a:gd name="connsiteY0" fmla="*/ 9144 h 32943"/>
              <a:gd name="connsiteX1" fmla="*/ 9143 w 83058"/>
              <a:gd name="connsiteY1" fmla="*/ 23799 h 32943"/>
              <a:gd name="connsiteX2" fmla="*/ 73914 w 83058"/>
              <a:gd name="connsiteY2" fmla="*/ 23799 h 32943"/>
              <a:gd name="connsiteX3" fmla="*/ 73914 w 83058"/>
              <a:gd name="connsiteY3" fmla="*/ 9144 h 32943"/>
              <a:gd name="connsiteX4" fmla="*/ 9143 w 83058"/>
              <a:gd name="connsiteY4" fmla="*/ 9144 h 329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058" h="32943">
                <a:moveTo>
                  <a:pt x="9143" y="9144"/>
                </a:moveTo>
                <a:lnTo>
                  <a:pt x="9143" y="23799"/>
                </a:lnTo>
                <a:lnTo>
                  <a:pt x="73914" y="23799"/>
                </a:lnTo>
                <a:lnTo>
                  <a:pt x="73914"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3"/>
          <p:cNvSpPr/>
          <p:nvPr/>
        </p:nvSpPr>
        <p:spPr>
          <a:xfrm>
            <a:off x="6937502" y="5656643"/>
            <a:ext cx="217805" cy="82613"/>
          </a:xfrm>
          <a:custGeom>
            <a:avLst/>
            <a:gdLst>
              <a:gd name="connsiteX0" fmla="*/ 103758 w 217805"/>
              <a:gd name="connsiteY0" fmla="*/ 9144 h 82613"/>
              <a:gd name="connsiteX1" fmla="*/ 119760 w 217805"/>
              <a:gd name="connsiteY1" fmla="*/ 9144 h 82613"/>
              <a:gd name="connsiteX2" fmla="*/ 116966 w 217805"/>
              <a:gd name="connsiteY2" fmla="*/ 12700 h 82613"/>
              <a:gd name="connsiteX3" fmla="*/ 208660 w 217805"/>
              <a:gd name="connsiteY3" fmla="*/ 54864 h 82613"/>
              <a:gd name="connsiteX4" fmla="*/ 198881 w 217805"/>
              <a:gd name="connsiteY4" fmla="*/ 70307 h 82613"/>
              <a:gd name="connsiteX5" fmla="*/ 108839 w 217805"/>
              <a:gd name="connsiteY5" fmla="*/ 22009 h 82613"/>
              <a:gd name="connsiteX6" fmla="*/ 17779 w 217805"/>
              <a:gd name="connsiteY6" fmla="*/ 73469 h 82613"/>
              <a:gd name="connsiteX7" fmla="*/ 9143 w 217805"/>
              <a:gd name="connsiteY7" fmla="*/ 59804 h 82613"/>
              <a:gd name="connsiteX8" fmla="*/ 103758 w 217805"/>
              <a:gd name="connsiteY8" fmla="*/ 9144 h 826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17805" h="82613">
                <a:moveTo>
                  <a:pt x="103758" y="9144"/>
                </a:moveTo>
                <a:lnTo>
                  <a:pt x="119760" y="9144"/>
                </a:lnTo>
                <a:lnTo>
                  <a:pt x="116966" y="12700"/>
                </a:lnTo>
                <a:cubicBezTo>
                  <a:pt x="139827" y="33820"/>
                  <a:pt x="170306" y="47866"/>
                  <a:pt x="208660" y="54864"/>
                </a:cubicBezTo>
                <a:cubicBezTo>
                  <a:pt x="204851" y="60668"/>
                  <a:pt x="201548" y="65811"/>
                  <a:pt x="198881" y="70307"/>
                </a:cubicBezTo>
                <a:cubicBezTo>
                  <a:pt x="161670" y="59486"/>
                  <a:pt x="131698" y="43383"/>
                  <a:pt x="108839" y="22009"/>
                </a:cubicBezTo>
                <a:cubicBezTo>
                  <a:pt x="87883" y="41275"/>
                  <a:pt x="57530" y="58420"/>
                  <a:pt x="17779" y="73469"/>
                </a:cubicBezTo>
                <a:cubicBezTo>
                  <a:pt x="15240" y="69240"/>
                  <a:pt x="12445" y="64693"/>
                  <a:pt x="9143" y="59804"/>
                </a:cubicBezTo>
                <a:cubicBezTo>
                  <a:pt x="50545" y="47015"/>
                  <a:pt x="82041" y="30124"/>
                  <a:pt x="103758"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Freeform 3"/>
          <p:cNvSpPr/>
          <p:nvPr/>
        </p:nvSpPr>
        <p:spPr>
          <a:xfrm>
            <a:off x="8462645" y="5655843"/>
            <a:ext cx="65405" cy="73520"/>
          </a:xfrm>
          <a:custGeom>
            <a:avLst/>
            <a:gdLst>
              <a:gd name="connsiteX0" fmla="*/ 21208 w 65405"/>
              <a:gd name="connsiteY0" fmla="*/ 9144 h 73520"/>
              <a:gd name="connsiteX1" fmla="*/ 56260 w 65405"/>
              <a:gd name="connsiteY1" fmla="*/ 54076 h 73520"/>
              <a:gd name="connsiteX2" fmla="*/ 41528 w 65405"/>
              <a:gd name="connsiteY2" fmla="*/ 64376 h 73520"/>
              <a:gd name="connsiteX3" fmla="*/ 9143 w 65405"/>
              <a:gd name="connsiteY3" fmla="*/ 18059 h 73520"/>
              <a:gd name="connsiteX4" fmla="*/ 21208 w 65405"/>
              <a:gd name="connsiteY4" fmla="*/ 9144 h 735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5405" h="73520">
                <a:moveTo>
                  <a:pt x="21208" y="9144"/>
                </a:moveTo>
                <a:cubicBezTo>
                  <a:pt x="35813" y="26428"/>
                  <a:pt x="47497" y="41414"/>
                  <a:pt x="56260" y="54076"/>
                </a:cubicBezTo>
                <a:lnTo>
                  <a:pt x="41528" y="64376"/>
                </a:lnTo>
                <a:cubicBezTo>
                  <a:pt x="32130" y="49059"/>
                  <a:pt x="21335" y="33629"/>
                  <a:pt x="9143" y="18059"/>
                </a:cubicBezTo>
                <a:lnTo>
                  <a:pt x="21208"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Freeform 3"/>
          <p:cNvSpPr/>
          <p:nvPr/>
        </p:nvSpPr>
        <p:spPr>
          <a:xfrm>
            <a:off x="7059168" y="5655843"/>
            <a:ext cx="61721" cy="29768"/>
          </a:xfrm>
          <a:custGeom>
            <a:avLst/>
            <a:gdLst>
              <a:gd name="connsiteX0" fmla="*/ 9143 w 61721"/>
              <a:gd name="connsiteY0" fmla="*/ 9144 h 29768"/>
              <a:gd name="connsiteX1" fmla="*/ 52577 w 61721"/>
              <a:gd name="connsiteY1" fmla="*/ 9144 h 29768"/>
              <a:gd name="connsiteX2" fmla="*/ 52577 w 61721"/>
              <a:gd name="connsiteY2" fmla="*/ 20624 h 29768"/>
              <a:gd name="connsiteX3" fmla="*/ 9143 w 61721"/>
              <a:gd name="connsiteY3" fmla="*/ 20624 h 29768"/>
              <a:gd name="connsiteX4" fmla="*/ 9143 w 61721"/>
              <a:gd name="connsiteY4" fmla="*/ 9144 h 297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721" h="29768">
                <a:moveTo>
                  <a:pt x="9143" y="9144"/>
                </a:moveTo>
                <a:lnTo>
                  <a:pt x="52577" y="9144"/>
                </a:lnTo>
                <a:lnTo>
                  <a:pt x="52577" y="20624"/>
                </a:lnTo>
                <a:lnTo>
                  <a:pt x="9143" y="2062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Freeform 3"/>
          <p:cNvSpPr/>
          <p:nvPr/>
        </p:nvSpPr>
        <p:spPr>
          <a:xfrm>
            <a:off x="6969887" y="5655843"/>
            <a:ext cx="62103" cy="29768"/>
          </a:xfrm>
          <a:custGeom>
            <a:avLst/>
            <a:gdLst>
              <a:gd name="connsiteX0" fmla="*/ 9143 w 62103"/>
              <a:gd name="connsiteY0" fmla="*/ 9144 h 29768"/>
              <a:gd name="connsiteX1" fmla="*/ 52958 w 62103"/>
              <a:gd name="connsiteY1" fmla="*/ 9144 h 29768"/>
              <a:gd name="connsiteX2" fmla="*/ 52958 w 62103"/>
              <a:gd name="connsiteY2" fmla="*/ 20624 h 29768"/>
              <a:gd name="connsiteX3" fmla="*/ 9143 w 62103"/>
              <a:gd name="connsiteY3" fmla="*/ 20624 h 29768"/>
              <a:gd name="connsiteX4" fmla="*/ 9143 w 62103"/>
              <a:gd name="connsiteY4" fmla="*/ 9144 h 297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103" h="29768">
                <a:moveTo>
                  <a:pt x="9143" y="9144"/>
                </a:moveTo>
                <a:lnTo>
                  <a:pt x="52958" y="9144"/>
                </a:lnTo>
                <a:lnTo>
                  <a:pt x="52958" y="20624"/>
                </a:lnTo>
                <a:lnTo>
                  <a:pt x="9143" y="2062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Freeform 3"/>
          <p:cNvSpPr/>
          <p:nvPr/>
        </p:nvSpPr>
        <p:spPr>
          <a:xfrm>
            <a:off x="8198739" y="5653074"/>
            <a:ext cx="127889" cy="55308"/>
          </a:xfrm>
          <a:custGeom>
            <a:avLst/>
            <a:gdLst>
              <a:gd name="connsiteX0" fmla="*/ 9143 w 127889"/>
              <a:gd name="connsiteY0" fmla="*/ 9144 h 55308"/>
              <a:gd name="connsiteX1" fmla="*/ 9143 w 127889"/>
              <a:gd name="connsiteY1" fmla="*/ 46164 h 55308"/>
              <a:gd name="connsiteX2" fmla="*/ 118744 w 127889"/>
              <a:gd name="connsiteY2" fmla="*/ 46164 h 55308"/>
              <a:gd name="connsiteX3" fmla="*/ 118744 w 127889"/>
              <a:gd name="connsiteY3" fmla="*/ 9144 h 55308"/>
              <a:gd name="connsiteX4" fmla="*/ 9143 w 127889"/>
              <a:gd name="connsiteY4" fmla="*/ 9144 h 553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7889" h="55308">
                <a:moveTo>
                  <a:pt x="9143" y="9144"/>
                </a:moveTo>
                <a:lnTo>
                  <a:pt x="9143" y="46164"/>
                </a:lnTo>
                <a:lnTo>
                  <a:pt x="118744" y="46164"/>
                </a:lnTo>
                <a:lnTo>
                  <a:pt x="118744"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Freeform 3"/>
          <p:cNvSpPr/>
          <p:nvPr/>
        </p:nvSpPr>
        <p:spPr>
          <a:xfrm>
            <a:off x="6664452" y="5648515"/>
            <a:ext cx="58547" cy="67779"/>
          </a:xfrm>
          <a:custGeom>
            <a:avLst/>
            <a:gdLst>
              <a:gd name="connsiteX0" fmla="*/ 9143 w 58547"/>
              <a:gd name="connsiteY0" fmla="*/ 9144 h 67779"/>
              <a:gd name="connsiteX1" fmla="*/ 9143 w 58547"/>
              <a:gd name="connsiteY1" fmla="*/ 48742 h 67779"/>
              <a:gd name="connsiteX2" fmla="*/ 18668 w 58547"/>
              <a:gd name="connsiteY2" fmla="*/ 58635 h 67779"/>
              <a:gd name="connsiteX3" fmla="*/ 49403 w 58547"/>
              <a:gd name="connsiteY3" fmla="*/ 58635 h 67779"/>
              <a:gd name="connsiteX4" fmla="*/ 49403 w 58547"/>
              <a:gd name="connsiteY4" fmla="*/ 9144 h 67779"/>
              <a:gd name="connsiteX5" fmla="*/ 9143 w 58547"/>
              <a:gd name="connsiteY5" fmla="*/ 9144 h 677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58547" h="67779">
                <a:moveTo>
                  <a:pt x="9143" y="9144"/>
                </a:moveTo>
                <a:lnTo>
                  <a:pt x="9143" y="48742"/>
                </a:lnTo>
                <a:cubicBezTo>
                  <a:pt x="9143" y="55334"/>
                  <a:pt x="12318" y="58635"/>
                  <a:pt x="18668" y="58635"/>
                </a:cubicBezTo>
                <a:lnTo>
                  <a:pt x="49403" y="58635"/>
                </a:lnTo>
                <a:lnTo>
                  <a:pt x="49403"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Freeform 3"/>
          <p:cNvSpPr/>
          <p:nvPr/>
        </p:nvSpPr>
        <p:spPr>
          <a:xfrm>
            <a:off x="6563741" y="5648515"/>
            <a:ext cx="159258" cy="116471"/>
          </a:xfrm>
          <a:custGeom>
            <a:avLst/>
            <a:gdLst>
              <a:gd name="connsiteX0" fmla="*/ 9143 w 159258"/>
              <a:gd name="connsiteY0" fmla="*/ 9144 h 116471"/>
              <a:gd name="connsiteX1" fmla="*/ 9143 w 159258"/>
              <a:gd name="connsiteY1" fmla="*/ 107327 h 116471"/>
              <a:gd name="connsiteX2" fmla="*/ 150114 w 159258"/>
              <a:gd name="connsiteY2" fmla="*/ 107327 h 116471"/>
              <a:gd name="connsiteX3" fmla="*/ 150114 w 159258"/>
              <a:gd name="connsiteY3" fmla="*/ 72885 h 116471"/>
              <a:gd name="connsiteX4" fmla="*/ 113410 w 159258"/>
              <a:gd name="connsiteY4" fmla="*/ 72885 h 116471"/>
              <a:gd name="connsiteX5" fmla="*/ 94233 w 159258"/>
              <a:gd name="connsiteY5" fmla="*/ 51117 h 116471"/>
              <a:gd name="connsiteX6" fmla="*/ 94233 w 159258"/>
              <a:gd name="connsiteY6" fmla="*/ 9144 h 116471"/>
              <a:gd name="connsiteX7" fmla="*/ 62610 w 159258"/>
              <a:gd name="connsiteY7" fmla="*/ 9144 h 116471"/>
              <a:gd name="connsiteX8" fmla="*/ 24129 w 159258"/>
              <a:gd name="connsiteY8" fmla="*/ 82385 h 116471"/>
              <a:gd name="connsiteX9" fmla="*/ 12318 w 159258"/>
              <a:gd name="connsiteY9" fmla="*/ 69723 h 116471"/>
              <a:gd name="connsiteX10" fmla="*/ 46735 w 159258"/>
              <a:gd name="connsiteY10" fmla="*/ 9144 h 116471"/>
              <a:gd name="connsiteX11" fmla="*/ 9143 w 159258"/>
              <a:gd name="connsiteY11" fmla="*/ 9144 h 1164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59258" h="116471">
                <a:moveTo>
                  <a:pt x="9143" y="9144"/>
                </a:moveTo>
                <a:lnTo>
                  <a:pt x="9143" y="107327"/>
                </a:lnTo>
                <a:lnTo>
                  <a:pt x="150114" y="107327"/>
                </a:lnTo>
                <a:lnTo>
                  <a:pt x="150114" y="72885"/>
                </a:lnTo>
                <a:lnTo>
                  <a:pt x="113410" y="72885"/>
                </a:lnTo>
                <a:cubicBezTo>
                  <a:pt x="100710" y="72885"/>
                  <a:pt x="94233" y="65633"/>
                  <a:pt x="94233" y="51117"/>
                </a:cubicBezTo>
                <a:lnTo>
                  <a:pt x="94233" y="9144"/>
                </a:lnTo>
                <a:lnTo>
                  <a:pt x="62610" y="9144"/>
                </a:lnTo>
                <a:cubicBezTo>
                  <a:pt x="61214" y="40030"/>
                  <a:pt x="48514" y="64439"/>
                  <a:pt x="24129" y="82385"/>
                </a:cubicBezTo>
                <a:cubicBezTo>
                  <a:pt x="20827" y="78295"/>
                  <a:pt x="16890" y="74079"/>
                  <a:pt x="12318" y="69723"/>
                </a:cubicBezTo>
                <a:cubicBezTo>
                  <a:pt x="33654" y="55727"/>
                  <a:pt x="45211" y="35547"/>
                  <a:pt x="46735" y="9144"/>
                </a:cubicBez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reeform 3"/>
          <p:cNvSpPr/>
          <p:nvPr/>
        </p:nvSpPr>
        <p:spPr>
          <a:xfrm>
            <a:off x="7180326" y="5640806"/>
            <a:ext cx="83058" cy="32537"/>
          </a:xfrm>
          <a:custGeom>
            <a:avLst/>
            <a:gdLst>
              <a:gd name="connsiteX0" fmla="*/ 9143 w 83058"/>
              <a:gd name="connsiteY0" fmla="*/ 9144 h 32537"/>
              <a:gd name="connsiteX1" fmla="*/ 9143 w 83058"/>
              <a:gd name="connsiteY1" fmla="*/ 23393 h 32537"/>
              <a:gd name="connsiteX2" fmla="*/ 73914 w 83058"/>
              <a:gd name="connsiteY2" fmla="*/ 23393 h 32537"/>
              <a:gd name="connsiteX3" fmla="*/ 73914 w 83058"/>
              <a:gd name="connsiteY3" fmla="*/ 9144 h 32537"/>
              <a:gd name="connsiteX4" fmla="*/ 9143 w 83058"/>
              <a:gd name="connsiteY4" fmla="*/ 9144 h 3253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058" h="32537">
                <a:moveTo>
                  <a:pt x="9143" y="9144"/>
                </a:moveTo>
                <a:lnTo>
                  <a:pt x="9143" y="23393"/>
                </a:lnTo>
                <a:lnTo>
                  <a:pt x="73914" y="23393"/>
                </a:lnTo>
                <a:lnTo>
                  <a:pt x="73914"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3"/>
          <p:cNvSpPr/>
          <p:nvPr/>
        </p:nvSpPr>
        <p:spPr>
          <a:xfrm>
            <a:off x="7059168" y="5634659"/>
            <a:ext cx="59308" cy="29768"/>
          </a:xfrm>
          <a:custGeom>
            <a:avLst/>
            <a:gdLst>
              <a:gd name="connsiteX0" fmla="*/ 9143 w 59308"/>
              <a:gd name="connsiteY0" fmla="*/ 9144 h 29768"/>
              <a:gd name="connsiteX1" fmla="*/ 50164 w 59308"/>
              <a:gd name="connsiteY1" fmla="*/ 9144 h 29768"/>
              <a:gd name="connsiteX2" fmla="*/ 50164 w 59308"/>
              <a:gd name="connsiteY2" fmla="*/ 20624 h 29768"/>
              <a:gd name="connsiteX3" fmla="*/ 9143 w 59308"/>
              <a:gd name="connsiteY3" fmla="*/ 20624 h 29768"/>
              <a:gd name="connsiteX4" fmla="*/ 9143 w 59308"/>
              <a:gd name="connsiteY4" fmla="*/ 9144 h 297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308" h="29768">
                <a:moveTo>
                  <a:pt x="9143" y="9144"/>
                </a:moveTo>
                <a:lnTo>
                  <a:pt x="50164" y="9144"/>
                </a:lnTo>
                <a:lnTo>
                  <a:pt x="50164" y="20624"/>
                </a:lnTo>
                <a:lnTo>
                  <a:pt x="9143" y="2062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3"/>
          <p:cNvSpPr/>
          <p:nvPr/>
        </p:nvSpPr>
        <p:spPr>
          <a:xfrm>
            <a:off x="6972300" y="5634659"/>
            <a:ext cx="59690" cy="29768"/>
          </a:xfrm>
          <a:custGeom>
            <a:avLst/>
            <a:gdLst>
              <a:gd name="connsiteX0" fmla="*/ 9143 w 59690"/>
              <a:gd name="connsiteY0" fmla="*/ 9144 h 29768"/>
              <a:gd name="connsiteX1" fmla="*/ 50545 w 59690"/>
              <a:gd name="connsiteY1" fmla="*/ 9144 h 29768"/>
              <a:gd name="connsiteX2" fmla="*/ 50545 w 59690"/>
              <a:gd name="connsiteY2" fmla="*/ 20624 h 29768"/>
              <a:gd name="connsiteX3" fmla="*/ 9143 w 59690"/>
              <a:gd name="connsiteY3" fmla="*/ 20624 h 29768"/>
              <a:gd name="connsiteX4" fmla="*/ 9143 w 59690"/>
              <a:gd name="connsiteY4" fmla="*/ 9144 h 297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690" h="29768">
                <a:moveTo>
                  <a:pt x="9143" y="9144"/>
                </a:moveTo>
                <a:lnTo>
                  <a:pt x="50545" y="9144"/>
                </a:lnTo>
                <a:lnTo>
                  <a:pt x="50545" y="20624"/>
                </a:lnTo>
                <a:lnTo>
                  <a:pt x="9143" y="2062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3"/>
          <p:cNvSpPr/>
          <p:nvPr/>
        </p:nvSpPr>
        <p:spPr>
          <a:xfrm>
            <a:off x="7400544" y="5626747"/>
            <a:ext cx="101727" cy="98755"/>
          </a:xfrm>
          <a:custGeom>
            <a:avLst/>
            <a:gdLst>
              <a:gd name="connsiteX0" fmla="*/ 9143 w 101727"/>
              <a:gd name="connsiteY0" fmla="*/ 9144 h 98755"/>
              <a:gd name="connsiteX1" fmla="*/ 51688 w 101727"/>
              <a:gd name="connsiteY1" fmla="*/ 89611 h 98755"/>
              <a:gd name="connsiteX2" fmla="*/ 92582 w 101727"/>
              <a:gd name="connsiteY2" fmla="*/ 9144 h 98755"/>
              <a:gd name="connsiteX3" fmla="*/ 9143 w 101727"/>
              <a:gd name="connsiteY3" fmla="*/ 9144 h 98755"/>
            </a:gdLst>
            <a:ahLst/>
            <a:cxnLst>
              <a:cxn ang="0">
                <a:pos x="connsiteX0" y="connsiteY0"/>
              </a:cxn>
              <a:cxn ang="1">
                <a:pos x="connsiteX1" y="connsiteY1"/>
              </a:cxn>
              <a:cxn ang="2">
                <a:pos x="connsiteX2" y="connsiteY2"/>
              </a:cxn>
              <a:cxn ang="3">
                <a:pos x="connsiteX3" y="connsiteY3"/>
              </a:cxn>
            </a:cxnLst>
            <a:rect l="l" t="t" r="r" b="b"/>
            <a:pathLst>
              <a:path w="101727" h="98755">
                <a:moveTo>
                  <a:pt x="9143" y="9144"/>
                </a:moveTo>
                <a:cubicBezTo>
                  <a:pt x="15112" y="41605"/>
                  <a:pt x="29209" y="68427"/>
                  <a:pt x="51688" y="89611"/>
                </a:cubicBezTo>
                <a:cubicBezTo>
                  <a:pt x="73151" y="69684"/>
                  <a:pt x="86740" y="42862"/>
                  <a:pt x="92582" y="9144"/>
                </a:cubicBez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3"/>
          <p:cNvSpPr/>
          <p:nvPr/>
        </p:nvSpPr>
        <p:spPr>
          <a:xfrm>
            <a:off x="8381873" y="5625553"/>
            <a:ext cx="62738" cy="66395"/>
          </a:xfrm>
          <a:custGeom>
            <a:avLst/>
            <a:gdLst>
              <a:gd name="connsiteX0" fmla="*/ 9143 w 62738"/>
              <a:gd name="connsiteY0" fmla="*/ 9144 h 66395"/>
              <a:gd name="connsiteX1" fmla="*/ 9143 w 62738"/>
              <a:gd name="connsiteY1" fmla="*/ 57251 h 66395"/>
              <a:gd name="connsiteX2" fmla="*/ 53593 w 62738"/>
              <a:gd name="connsiteY2" fmla="*/ 57251 h 66395"/>
              <a:gd name="connsiteX3" fmla="*/ 53593 w 62738"/>
              <a:gd name="connsiteY3" fmla="*/ 9144 h 66395"/>
              <a:gd name="connsiteX4" fmla="*/ 9143 w 62738"/>
              <a:gd name="connsiteY4" fmla="*/ 9144 h 663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738" h="66395">
                <a:moveTo>
                  <a:pt x="9143" y="9144"/>
                </a:moveTo>
                <a:lnTo>
                  <a:pt x="9143" y="57251"/>
                </a:lnTo>
                <a:lnTo>
                  <a:pt x="53593" y="57251"/>
                </a:lnTo>
                <a:lnTo>
                  <a:pt x="53593"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3"/>
          <p:cNvSpPr/>
          <p:nvPr/>
        </p:nvSpPr>
        <p:spPr>
          <a:xfrm>
            <a:off x="6754749" y="5621007"/>
            <a:ext cx="48386" cy="54114"/>
          </a:xfrm>
          <a:custGeom>
            <a:avLst/>
            <a:gdLst>
              <a:gd name="connsiteX0" fmla="*/ 21208 w 48386"/>
              <a:gd name="connsiteY0" fmla="*/ 9144 h 54114"/>
              <a:gd name="connsiteX1" fmla="*/ 39242 w 48386"/>
              <a:gd name="connsiteY1" fmla="*/ 37249 h 54114"/>
              <a:gd name="connsiteX2" fmla="*/ 25780 w 48386"/>
              <a:gd name="connsiteY2" fmla="*/ 44970 h 54114"/>
              <a:gd name="connsiteX3" fmla="*/ 9143 w 48386"/>
              <a:gd name="connsiteY3" fmla="*/ 16471 h 54114"/>
              <a:gd name="connsiteX4" fmla="*/ 21208 w 48386"/>
              <a:gd name="connsiteY4" fmla="*/ 9144 h 5411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386" h="54114">
                <a:moveTo>
                  <a:pt x="21208" y="9144"/>
                </a:moveTo>
                <a:cubicBezTo>
                  <a:pt x="27812" y="18516"/>
                  <a:pt x="33781" y="27876"/>
                  <a:pt x="39242" y="37249"/>
                </a:cubicBezTo>
                <a:lnTo>
                  <a:pt x="25780" y="44970"/>
                </a:lnTo>
                <a:cubicBezTo>
                  <a:pt x="21716" y="36652"/>
                  <a:pt x="16128" y="27152"/>
                  <a:pt x="9143" y="16471"/>
                </a:cubicBezTo>
                <a:lnTo>
                  <a:pt x="21208"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Freeform 3"/>
          <p:cNvSpPr/>
          <p:nvPr/>
        </p:nvSpPr>
        <p:spPr>
          <a:xfrm>
            <a:off x="6737096" y="5619826"/>
            <a:ext cx="131698" cy="68757"/>
          </a:xfrm>
          <a:custGeom>
            <a:avLst/>
            <a:gdLst>
              <a:gd name="connsiteX0" fmla="*/ 91693 w 131698"/>
              <a:gd name="connsiteY0" fmla="*/ 9144 h 68757"/>
              <a:gd name="connsiteX1" fmla="*/ 106425 w 131698"/>
              <a:gd name="connsiteY1" fmla="*/ 16662 h 68757"/>
              <a:gd name="connsiteX2" fmla="*/ 88010 w 131698"/>
              <a:gd name="connsiteY2" fmla="*/ 46354 h 68757"/>
              <a:gd name="connsiteX3" fmla="*/ 122554 w 131698"/>
              <a:gd name="connsiteY3" fmla="*/ 46354 h 68757"/>
              <a:gd name="connsiteX4" fmla="*/ 122554 w 131698"/>
              <a:gd name="connsiteY4" fmla="*/ 59613 h 68757"/>
              <a:gd name="connsiteX5" fmla="*/ 9143 w 131698"/>
              <a:gd name="connsiteY5" fmla="*/ 59613 h 68757"/>
              <a:gd name="connsiteX6" fmla="*/ 9143 w 131698"/>
              <a:gd name="connsiteY6" fmla="*/ 46354 h 68757"/>
              <a:gd name="connsiteX7" fmla="*/ 72516 w 131698"/>
              <a:gd name="connsiteY7" fmla="*/ 46354 h 68757"/>
              <a:gd name="connsiteX8" fmla="*/ 91693 w 131698"/>
              <a:gd name="connsiteY8" fmla="*/ 9144 h 6875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31698" h="68757">
                <a:moveTo>
                  <a:pt x="91693" y="9144"/>
                </a:moveTo>
                <a:lnTo>
                  <a:pt x="106425" y="16662"/>
                </a:lnTo>
                <a:cubicBezTo>
                  <a:pt x="100583" y="26682"/>
                  <a:pt x="94487" y="36588"/>
                  <a:pt x="88010" y="46354"/>
                </a:cubicBezTo>
                <a:lnTo>
                  <a:pt x="122554" y="46354"/>
                </a:lnTo>
                <a:lnTo>
                  <a:pt x="122554" y="59613"/>
                </a:lnTo>
                <a:lnTo>
                  <a:pt x="9143" y="59613"/>
                </a:lnTo>
                <a:lnTo>
                  <a:pt x="9143" y="46354"/>
                </a:lnTo>
                <a:lnTo>
                  <a:pt x="72516" y="46354"/>
                </a:lnTo>
                <a:cubicBezTo>
                  <a:pt x="80390" y="32753"/>
                  <a:pt x="86740" y="20358"/>
                  <a:pt x="91693"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Freeform 3"/>
          <p:cNvSpPr/>
          <p:nvPr/>
        </p:nvSpPr>
        <p:spPr>
          <a:xfrm>
            <a:off x="7983982" y="5619419"/>
            <a:ext cx="146684" cy="151104"/>
          </a:xfrm>
          <a:custGeom>
            <a:avLst/>
            <a:gdLst>
              <a:gd name="connsiteX0" fmla="*/ 68579 w 146684"/>
              <a:gd name="connsiteY0" fmla="*/ 9144 h 151104"/>
              <a:gd name="connsiteX1" fmla="*/ 83311 w 146684"/>
              <a:gd name="connsiteY1" fmla="*/ 9144 h 151104"/>
              <a:gd name="connsiteX2" fmla="*/ 83311 w 146684"/>
              <a:gd name="connsiteY2" fmla="*/ 36461 h 151104"/>
              <a:gd name="connsiteX3" fmla="*/ 132841 w 146684"/>
              <a:gd name="connsiteY3" fmla="*/ 36461 h 151104"/>
              <a:gd name="connsiteX4" fmla="*/ 132841 w 146684"/>
              <a:gd name="connsiteY4" fmla="*/ 50520 h 151104"/>
              <a:gd name="connsiteX5" fmla="*/ 83311 w 146684"/>
              <a:gd name="connsiteY5" fmla="*/ 50520 h 151104"/>
              <a:gd name="connsiteX6" fmla="*/ 83311 w 146684"/>
              <a:gd name="connsiteY6" fmla="*/ 75856 h 151104"/>
              <a:gd name="connsiteX7" fmla="*/ 90296 w 146684"/>
              <a:gd name="connsiteY7" fmla="*/ 68922 h 151104"/>
              <a:gd name="connsiteX8" fmla="*/ 137540 w 146684"/>
              <a:gd name="connsiteY8" fmla="*/ 106336 h 151104"/>
              <a:gd name="connsiteX9" fmla="*/ 125983 w 146684"/>
              <a:gd name="connsiteY9" fmla="*/ 118808 h 151104"/>
              <a:gd name="connsiteX10" fmla="*/ 83311 w 146684"/>
              <a:gd name="connsiteY10" fmla="*/ 81597 h 151104"/>
              <a:gd name="connsiteX11" fmla="*/ 83311 w 146684"/>
              <a:gd name="connsiteY11" fmla="*/ 141960 h 151104"/>
              <a:gd name="connsiteX12" fmla="*/ 68579 w 146684"/>
              <a:gd name="connsiteY12" fmla="*/ 141960 h 151104"/>
              <a:gd name="connsiteX13" fmla="*/ 68579 w 146684"/>
              <a:gd name="connsiteY13" fmla="*/ 71107 h 151104"/>
              <a:gd name="connsiteX14" fmla="*/ 20446 w 146684"/>
              <a:gd name="connsiteY14" fmla="*/ 127520 h 151104"/>
              <a:gd name="connsiteX15" fmla="*/ 9143 w 146684"/>
              <a:gd name="connsiteY15" fmla="*/ 115646 h 151104"/>
              <a:gd name="connsiteX16" fmla="*/ 65785 w 146684"/>
              <a:gd name="connsiteY16" fmla="*/ 50520 h 151104"/>
              <a:gd name="connsiteX17" fmla="*/ 19176 w 146684"/>
              <a:gd name="connsiteY17" fmla="*/ 50520 h 151104"/>
              <a:gd name="connsiteX18" fmla="*/ 19176 w 146684"/>
              <a:gd name="connsiteY18" fmla="*/ 36461 h 151104"/>
              <a:gd name="connsiteX19" fmla="*/ 68579 w 146684"/>
              <a:gd name="connsiteY19" fmla="*/ 36461 h 151104"/>
              <a:gd name="connsiteX20" fmla="*/ 68579 w 146684"/>
              <a:gd name="connsiteY20" fmla="*/ 9144 h 1511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46684" h="151104">
                <a:moveTo>
                  <a:pt x="68579" y="9144"/>
                </a:moveTo>
                <a:lnTo>
                  <a:pt x="83311" y="9144"/>
                </a:lnTo>
                <a:lnTo>
                  <a:pt x="83311" y="36461"/>
                </a:lnTo>
                <a:lnTo>
                  <a:pt x="132841" y="36461"/>
                </a:lnTo>
                <a:lnTo>
                  <a:pt x="132841" y="50520"/>
                </a:lnTo>
                <a:lnTo>
                  <a:pt x="83311" y="50520"/>
                </a:lnTo>
                <a:lnTo>
                  <a:pt x="83311" y="75856"/>
                </a:lnTo>
                <a:lnTo>
                  <a:pt x="90296" y="68922"/>
                </a:lnTo>
                <a:cubicBezTo>
                  <a:pt x="107187" y="81064"/>
                  <a:pt x="122935" y="93535"/>
                  <a:pt x="137540" y="106336"/>
                </a:cubicBezTo>
                <a:lnTo>
                  <a:pt x="125983" y="118808"/>
                </a:lnTo>
                <a:cubicBezTo>
                  <a:pt x="112902" y="105079"/>
                  <a:pt x="98678" y="92684"/>
                  <a:pt x="83311" y="81597"/>
                </a:cubicBezTo>
                <a:lnTo>
                  <a:pt x="83311" y="141960"/>
                </a:lnTo>
                <a:lnTo>
                  <a:pt x="68579" y="141960"/>
                </a:lnTo>
                <a:lnTo>
                  <a:pt x="68579" y="71107"/>
                </a:lnTo>
                <a:cubicBezTo>
                  <a:pt x="52831" y="94983"/>
                  <a:pt x="36829" y="113791"/>
                  <a:pt x="20446" y="127520"/>
                </a:cubicBezTo>
                <a:cubicBezTo>
                  <a:pt x="17652" y="123952"/>
                  <a:pt x="13842" y="119989"/>
                  <a:pt x="9143" y="115646"/>
                </a:cubicBezTo>
                <a:cubicBezTo>
                  <a:pt x="29336" y="100203"/>
                  <a:pt x="48132" y="78498"/>
                  <a:pt x="65785" y="50520"/>
                </a:cubicBezTo>
                <a:lnTo>
                  <a:pt x="19176" y="50520"/>
                </a:lnTo>
                <a:lnTo>
                  <a:pt x="19176" y="36461"/>
                </a:lnTo>
                <a:lnTo>
                  <a:pt x="68579" y="36461"/>
                </a:lnTo>
                <a:lnTo>
                  <a:pt x="68579"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3"/>
          <p:cNvSpPr/>
          <p:nvPr/>
        </p:nvSpPr>
        <p:spPr>
          <a:xfrm>
            <a:off x="7962646" y="5616054"/>
            <a:ext cx="33655" cy="174472"/>
          </a:xfrm>
          <a:custGeom>
            <a:avLst/>
            <a:gdLst>
              <a:gd name="connsiteX0" fmla="*/ 9143 w 33655"/>
              <a:gd name="connsiteY0" fmla="*/ 9144 h 174472"/>
              <a:gd name="connsiteX1" fmla="*/ 24510 w 33655"/>
              <a:gd name="connsiteY1" fmla="*/ 9144 h 174472"/>
              <a:gd name="connsiteX2" fmla="*/ 24510 w 33655"/>
              <a:gd name="connsiteY2" fmla="*/ 165328 h 174472"/>
              <a:gd name="connsiteX3" fmla="*/ 9143 w 33655"/>
              <a:gd name="connsiteY3" fmla="*/ 165328 h 174472"/>
              <a:gd name="connsiteX4" fmla="*/ 9143 w 33655"/>
              <a:gd name="connsiteY4" fmla="*/ 9144 h 1744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655" h="174472">
                <a:moveTo>
                  <a:pt x="9143" y="9144"/>
                </a:moveTo>
                <a:lnTo>
                  <a:pt x="24510" y="9144"/>
                </a:lnTo>
                <a:lnTo>
                  <a:pt x="24510" y="165328"/>
                </a:lnTo>
                <a:lnTo>
                  <a:pt x="9143" y="165328"/>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Freeform 3"/>
          <p:cNvSpPr/>
          <p:nvPr/>
        </p:nvSpPr>
        <p:spPr>
          <a:xfrm>
            <a:off x="7180326" y="5614276"/>
            <a:ext cx="83058" cy="32537"/>
          </a:xfrm>
          <a:custGeom>
            <a:avLst/>
            <a:gdLst>
              <a:gd name="connsiteX0" fmla="*/ 9905 w 83058"/>
              <a:gd name="connsiteY0" fmla="*/ 9144 h 32537"/>
              <a:gd name="connsiteX1" fmla="*/ 9143 w 83058"/>
              <a:gd name="connsiteY1" fmla="*/ 10337 h 32537"/>
              <a:gd name="connsiteX2" fmla="*/ 9143 w 83058"/>
              <a:gd name="connsiteY2" fmla="*/ 23393 h 32537"/>
              <a:gd name="connsiteX3" fmla="*/ 73914 w 83058"/>
              <a:gd name="connsiteY3" fmla="*/ 23393 h 32537"/>
              <a:gd name="connsiteX4" fmla="*/ 73914 w 83058"/>
              <a:gd name="connsiteY4" fmla="*/ 9144 h 32537"/>
              <a:gd name="connsiteX5" fmla="*/ 9905 w 83058"/>
              <a:gd name="connsiteY5" fmla="*/ 9144 h 3253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83058" h="32537">
                <a:moveTo>
                  <a:pt x="9905" y="9144"/>
                </a:moveTo>
                <a:lnTo>
                  <a:pt x="9143" y="10337"/>
                </a:lnTo>
                <a:lnTo>
                  <a:pt x="9143" y="23393"/>
                </a:lnTo>
                <a:lnTo>
                  <a:pt x="73914" y="23393"/>
                </a:lnTo>
                <a:lnTo>
                  <a:pt x="73914" y="9144"/>
                </a:lnTo>
                <a:lnTo>
                  <a:pt x="9905"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Freeform 3"/>
          <p:cNvSpPr/>
          <p:nvPr/>
        </p:nvSpPr>
        <p:spPr>
          <a:xfrm>
            <a:off x="6617843" y="5604979"/>
            <a:ext cx="49276" cy="47574"/>
          </a:xfrm>
          <a:custGeom>
            <a:avLst/>
            <a:gdLst>
              <a:gd name="connsiteX0" fmla="*/ 9525 w 49276"/>
              <a:gd name="connsiteY0" fmla="*/ 9144 h 47574"/>
              <a:gd name="connsiteX1" fmla="*/ 9143 w 49276"/>
              <a:gd name="connsiteY1" fmla="*/ 38430 h 47574"/>
              <a:gd name="connsiteX2" fmla="*/ 40131 w 49276"/>
              <a:gd name="connsiteY2" fmla="*/ 38430 h 47574"/>
              <a:gd name="connsiteX3" fmla="*/ 40131 w 49276"/>
              <a:gd name="connsiteY3" fmla="*/ 9144 h 47574"/>
              <a:gd name="connsiteX4" fmla="*/ 9525 w 49276"/>
              <a:gd name="connsiteY4" fmla="*/ 9144 h 4757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9276" h="47574">
                <a:moveTo>
                  <a:pt x="9525" y="9144"/>
                </a:moveTo>
                <a:cubicBezTo>
                  <a:pt x="9397" y="19697"/>
                  <a:pt x="9270" y="29464"/>
                  <a:pt x="9143" y="38430"/>
                </a:cubicBezTo>
                <a:lnTo>
                  <a:pt x="40131" y="38430"/>
                </a:lnTo>
                <a:lnTo>
                  <a:pt x="40131" y="9144"/>
                </a:lnTo>
                <a:lnTo>
                  <a:pt x="9525"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Freeform 3"/>
          <p:cNvSpPr/>
          <p:nvPr/>
        </p:nvSpPr>
        <p:spPr>
          <a:xfrm>
            <a:off x="8198739" y="5602198"/>
            <a:ext cx="127889" cy="55308"/>
          </a:xfrm>
          <a:custGeom>
            <a:avLst/>
            <a:gdLst>
              <a:gd name="connsiteX0" fmla="*/ 9143 w 127889"/>
              <a:gd name="connsiteY0" fmla="*/ 9144 h 55308"/>
              <a:gd name="connsiteX1" fmla="*/ 9143 w 127889"/>
              <a:gd name="connsiteY1" fmla="*/ 46164 h 55308"/>
              <a:gd name="connsiteX2" fmla="*/ 118744 w 127889"/>
              <a:gd name="connsiteY2" fmla="*/ 46164 h 55308"/>
              <a:gd name="connsiteX3" fmla="*/ 118744 w 127889"/>
              <a:gd name="connsiteY3" fmla="*/ 9144 h 55308"/>
              <a:gd name="connsiteX4" fmla="*/ 9143 w 127889"/>
              <a:gd name="connsiteY4" fmla="*/ 9144 h 553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7889" h="55308">
                <a:moveTo>
                  <a:pt x="9143" y="9144"/>
                </a:moveTo>
                <a:lnTo>
                  <a:pt x="9143" y="46164"/>
                </a:lnTo>
                <a:lnTo>
                  <a:pt x="118744" y="46164"/>
                </a:lnTo>
                <a:lnTo>
                  <a:pt x="118744" y="9144"/>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Freeform 3"/>
          <p:cNvSpPr/>
          <p:nvPr/>
        </p:nvSpPr>
        <p:spPr>
          <a:xfrm>
            <a:off x="6536055" y="5590717"/>
            <a:ext cx="210693" cy="200800"/>
          </a:xfrm>
          <a:custGeom>
            <a:avLst/>
            <a:gdLst>
              <a:gd name="connsiteX0" fmla="*/ 9143 w 210693"/>
              <a:gd name="connsiteY0" fmla="*/ 9144 h 200800"/>
              <a:gd name="connsiteX1" fmla="*/ 201548 w 210693"/>
              <a:gd name="connsiteY1" fmla="*/ 9144 h 200800"/>
              <a:gd name="connsiteX2" fmla="*/ 201548 w 210693"/>
              <a:gd name="connsiteY2" fmla="*/ 23406 h 200800"/>
              <a:gd name="connsiteX3" fmla="*/ 137540 w 210693"/>
              <a:gd name="connsiteY3" fmla="*/ 23406 h 200800"/>
              <a:gd name="connsiteX4" fmla="*/ 137540 w 210693"/>
              <a:gd name="connsiteY4" fmla="*/ 52692 h 200800"/>
              <a:gd name="connsiteX5" fmla="*/ 193547 w 210693"/>
              <a:gd name="connsiteY5" fmla="*/ 52692 h 200800"/>
              <a:gd name="connsiteX6" fmla="*/ 193547 w 210693"/>
              <a:gd name="connsiteY6" fmla="*/ 191655 h 200800"/>
              <a:gd name="connsiteX7" fmla="*/ 177800 w 210693"/>
              <a:gd name="connsiteY7" fmla="*/ 191655 h 200800"/>
              <a:gd name="connsiteX8" fmla="*/ 177800 w 210693"/>
              <a:gd name="connsiteY8" fmla="*/ 179375 h 200800"/>
              <a:gd name="connsiteX9" fmla="*/ 36829 w 210693"/>
              <a:gd name="connsiteY9" fmla="*/ 179375 h 200800"/>
              <a:gd name="connsiteX10" fmla="*/ 36829 w 210693"/>
              <a:gd name="connsiteY10" fmla="*/ 191655 h 200800"/>
              <a:gd name="connsiteX11" fmla="*/ 20954 w 210693"/>
              <a:gd name="connsiteY11" fmla="*/ 191655 h 200800"/>
              <a:gd name="connsiteX12" fmla="*/ 20954 w 210693"/>
              <a:gd name="connsiteY12" fmla="*/ 52692 h 200800"/>
              <a:gd name="connsiteX13" fmla="*/ 75056 w 210693"/>
              <a:gd name="connsiteY13" fmla="*/ 52692 h 200800"/>
              <a:gd name="connsiteX14" fmla="*/ 75691 w 210693"/>
              <a:gd name="connsiteY14" fmla="*/ 23406 h 200800"/>
              <a:gd name="connsiteX15" fmla="*/ 9143 w 210693"/>
              <a:gd name="connsiteY15" fmla="*/ 23406 h 200800"/>
              <a:gd name="connsiteX16" fmla="*/ 9143 w 210693"/>
              <a:gd name="connsiteY16" fmla="*/ 9144 h 2008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210693" h="200800">
                <a:moveTo>
                  <a:pt x="9143" y="9144"/>
                </a:moveTo>
                <a:lnTo>
                  <a:pt x="201548" y="9144"/>
                </a:lnTo>
                <a:lnTo>
                  <a:pt x="201548" y="23406"/>
                </a:lnTo>
                <a:lnTo>
                  <a:pt x="137540" y="23406"/>
                </a:lnTo>
                <a:lnTo>
                  <a:pt x="137540" y="52692"/>
                </a:lnTo>
                <a:lnTo>
                  <a:pt x="193547" y="52692"/>
                </a:lnTo>
                <a:lnTo>
                  <a:pt x="193547" y="191655"/>
                </a:lnTo>
                <a:lnTo>
                  <a:pt x="177800" y="191655"/>
                </a:lnTo>
                <a:lnTo>
                  <a:pt x="177800" y="179375"/>
                </a:lnTo>
                <a:lnTo>
                  <a:pt x="36829" y="179375"/>
                </a:lnTo>
                <a:lnTo>
                  <a:pt x="36829" y="191655"/>
                </a:lnTo>
                <a:lnTo>
                  <a:pt x="20954" y="191655"/>
                </a:lnTo>
                <a:lnTo>
                  <a:pt x="20954" y="52692"/>
                </a:lnTo>
                <a:lnTo>
                  <a:pt x="75056" y="52692"/>
                </a:lnTo>
                <a:cubicBezTo>
                  <a:pt x="75310" y="43332"/>
                  <a:pt x="75438" y="33566"/>
                  <a:pt x="75691" y="23406"/>
                </a:cubicBezTo>
                <a:lnTo>
                  <a:pt x="9143" y="23406"/>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Freeform 3"/>
          <p:cNvSpPr/>
          <p:nvPr/>
        </p:nvSpPr>
        <p:spPr>
          <a:xfrm>
            <a:off x="8025003" y="5590527"/>
            <a:ext cx="132461" cy="199999"/>
          </a:xfrm>
          <a:custGeom>
            <a:avLst/>
            <a:gdLst>
              <a:gd name="connsiteX0" fmla="*/ 9143 w 132461"/>
              <a:gd name="connsiteY0" fmla="*/ 9144 h 199999"/>
              <a:gd name="connsiteX1" fmla="*/ 123316 w 132461"/>
              <a:gd name="connsiteY1" fmla="*/ 9144 h 199999"/>
              <a:gd name="connsiteX2" fmla="*/ 123316 w 132461"/>
              <a:gd name="connsiteY2" fmla="*/ 164325 h 199999"/>
              <a:gd name="connsiteX3" fmla="*/ 94615 w 132461"/>
              <a:gd name="connsiteY3" fmla="*/ 190855 h 199999"/>
              <a:gd name="connsiteX4" fmla="*/ 64896 w 132461"/>
              <a:gd name="connsiteY4" fmla="*/ 190462 h 199999"/>
              <a:gd name="connsiteX5" fmla="*/ 61721 w 132461"/>
              <a:gd name="connsiteY5" fmla="*/ 174421 h 199999"/>
              <a:gd name="connsiteX6" fmla="*/ 92075 w 132461"/>
              <a:gd name="connsiteY6" fmla="*/ 175615 h 199999"/>
              <a:gd name="connsiteX7" fmla="*/ 107822 w 132461"/>
              <a:gd name="connsiteY7" fmla="*/ 161353 h 199999"/>
              <a:gd name="connsiteX8" fmla="*/ 107822 w 132461"/>
              <a:gd name="connsiteY8" fmla="*/ 23990 h 199999"/>
              <a:gd name="connsiteX9" fmla="*/ 9143 w 132461"/>
              <a:gd name="connsiteY9" fmla="*/ 23990 h 199999"/>
              <a:gd name="connsiteX10" fmla="*/ 9143 w 132461"/>
              <a:gd name="connsiteY10" fmla="*/ 9144 h 19999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32461" h="199999">
                <a:moveTo>
                  <a:pt x="9143" y="9144"/>
                </a:moveTo>
                <a:lnTo>
                  <a:pt x="123316" y="9144"/>
                </a:lnTo>
                <a:lnTo>
                  <a:pt x="123316" y="164325"/>
                </a:lnTo>
                <a:cubicBezTo>
                  <a:pt x="123316" y="182016"/>
                  <a:pt x="113791" y="190855"/>
                  <a:pt x="94615" y="190855"/>
                </a:cubicBezTo>
                <a:cubicBezTo>
                  <a:pt x="87248" y="190855"/>
                  <a:pt x="77342" y="190715"/>
                  <a:pt x="64896" y="190462"/>
                </a:cubicBezTo>
                <a:cubicBezTo>
                  <a:pt x="64389" y="186499"/>
                  <a:pt x="63372" y="181152"/>
                  <a:pt x="61721" y="174421"/>
                </a:cubicBezTo>
                <a:cubicBezTo>
                  <a:pt x="72643" y="175209"/>
                  <a:pt x="82803" y="175615"/>
                  <a:pt x="92075" y="175615"/>
                </a:cubicBezTo>
                <a:cubicBezTo>
                  <a:pt x="102615" y="175615"/>
                  <a:pt x="107822" y="170853"/>
                  <a:pt x="107822" y="161353"/>
                </a:cubicBezTo>
                <a:lnTo>
                  <a:pt x="107822" y="23990"/>
                </a:lnTo>
                <a:lnTo>
                  <a:pt x="9143" y="23990"/>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Freeform 3"/>
          <p:cNvSpPr/>
          <p:nvPr/>
        </p:nvSpPr>
        <p:spPr>
          <a:xfrm>
            <a:off x="6857111" y="5589142"/>
            <a:ext cx="93471" cy="201777"/>
          </a:xfrm>
          <a:custGeom>
            <a:avLst/>
            <a:gdLst>
              <a:gd name="connsiteX0" fmla="*/ 9143 w 93471"/>
              <a:gd name="connsiteY0" fmla="*/ 9144 h 201777"/>
              <a:gd name="connsiteX1" fmla="*/ 80390 w 93471"/>
              <a:gd name="connsiteY1" fmla="*/ 9144 h 201777"/>
              <a:gd name="connsiteX2" fmla="*/ 80390 w 93471"/>
              <a:gd name="connsiteY2" fmla="*/ 25374 h 201777"/>
              <a:gd name="connsiteX3" fmla="*/ 56387 w 93471"/>
              <a:gd name="connsiteY3" fmla="*/ 77228 h 201777"/>
              <a:gd name="connsiteX4" fmla="*/ 84327 w 93471"/>
              <a:gd name="connsiteY4" fmla="*/ 126911 h 201777"/>
              <a:gd name="connsiteX5" fmla="*/ 57656 w 93471"/>
              <a:gd name="connsiteY5" fmla="*/ 163728 h 201777"/>
              <a:gd name="connsiteX6" fmla="*/ 30733 w 93471"/>
              <a:gd name="connsiteY6" fmla="*/ 162941 h 201777"/>
              <a:gd name="connsiteX7" fmla="*/ 28066 w 93471"/>
              <a:gd name="connsiteY7" fmla="*/ 145516 h 201777"/>
              <a:gd name="connsiteX8" fmla="*/ 52831 w 93471"/>
              <a:gd name="connsiteY8" fmla="*/ 147891 h 201777"/>
              <a:gd name="connsiteX9" fmla="*/ 68706 w 93471"/>
              <a:gd name="connsiteY9" fmla="*/ 123952 h 201777"/>
              <a:gd name="connsiteX10" fmla="*/ 38480 w 93471"/>
              <a:gd name="connsiteY10" fmla="*/ 80594 h 201777"/>
              <a:gd name="connsiteX11" fmla="*/ 64515 w 93471"/>
              <a:gd name="connsiteY11" fmla="*/ 23787 h 201777"/>
              <a:gd name="connsiteX12" fmla="*/ 24129 w 93471"/>
              <a:gd name="connsiteY12" fmla="*/ 23787 h 201777"/>
              <a:gd name="connsiteX13" fmla="*/ 24129 w 93471"/>
              <a:gd name="connsiteY13" fmla="*/ 192633 h 201777"/>
              <a:gd name="connsiteX14" fmla="*/ 9143 w 93471"/>
              <a:gd name="connsiteY14" fmla="*/ 192633 h 201777"/>
              <a:gd name="connsiteX15" fmla="*/ 9143 w 93471"/>
              <a:gd name="connsiteY15" fmla="*/ 9144 h 2017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93471" h="201777">
                <a:moveTo>
                  <a:pt x="9143" y="9144"/>
                </a:moveTo>
                <a:lnTo>
                  <a:pt x="80390" y="9144"/>
                </a:lnTo>
                <a:lnTo>
                  <a:pt x="80390" y="25374"/>
                </a:lnTo>
                <a:cubicBezTo>
                  <a:pt x="75183" y="38696"/>
                  <a:pt x="67309" y="55981"/>
                  <a:pt x="56387" y="77228"/>
                </a:cubicBezTo>
                <a:cubicBezTo>
                  <a:pt x="75056" y="91744"/>
                  <a:pt x="84327" y="108305"/>
                  <a:pt x="84327" y="126911"/>
                </a:cubicBezTo>
                <a:cubicBezTo>
                  <a:pt x="84327" y="149618"/>
                  <a:pt x="75437" y="161887"/>
                  <a:pt x="57656" y="163728"/>
                </a:cubicBezTo>
                <a:cubicBezTo>
                  <a:pt x="50926" y="164528"/>
                  <a:pt x="41909" y="164261"/>
                  <a:pt x="30733" y="162941"/>
                </a:cubicBezTo>
                <a:cubicBezTo>
                  <a:pt x="30098" y="158191"/>
                  <a:pt x="29209" y="152387"/>
                  <a:pt x="28066" y="145516"/>
                </a:cubicBezTo>
                <a:cubicBezTo>
                  <a:pt x="37718" y="147104"/>
                  <a:pt x="45973" y="147891"/>
                  <a:pt x="52831" y="147891"/>
                </a:cubicBezTo>
                <a:cubicBezTo>
                  <a:pt x="64515" y="147891"/>
                  <a:pt x="69722" y="139915"/>
                  <a:pt x="68706" y="123952"/>
                </a:cubicBezTo>
                <a:cubicBezTo>
                  <a:pt x="68198" y="109829"/>
                  <a:pt x="58038" y="95377"/>
                  <a:pt x="38480" y="80594"/>
                </a:cubicBezTo>
                <a:cubicBezTo>
                  <a:pt x="46989" y="63576"/>
                  <a:pt x="55752" y="44640"/>
                  <a:pt x="64515" y="23787"/>
                </a:cubicBezTo>
                <a:lnTo>
                  <a:pt x="24129" y="23787"/>
                </a:lnTo>
                <a:lnTo>
                  <a:pt x="24129" y="192633"/>
                </a:lnTo>
                <a:lnTo>
                  <a:pt x="9143" y="192633"/>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Freeform 3"/>
          <p:cNvSpPr/>
          <p:nvPr/>
        </p:nvSpPr>
        <p:spPr>
          <a:xfrm>
            <a:off x="8181975" y="5587555"/>
            <a:ext cx="161544" cy="201587"/>
          </a:xfrm>
          <a:custGeom>
            <a:avLst/>
            <a:gdLst>
              <a:gd name="connsiteX0" fmla="*/ 9143 w 161544"/>
              <a:gd name="connsiteY0" fmla="*/ 9144 h 201587"/>
              <a:gd name="connsiteX1" fmla="*/ 152400 w 161544"/>
              <a:gd name="connsiteY1" fmla="*/ 9144 h 201587"/>
              <a:gd name="connsiteX2" fmla="*/ 152400 w 161544"/>
              <a:gd name="connsiteY2" fmla="*/ 192443 h 201587"/>
              <a:gd name="connsiteX3" fmla="*/ 135508 w 161544"/>
              <a:gd name="connsiteY3" fmla="*/ 192443 h 201587"/>
              <a:gd name="connsiteX4" fmla="*/ 135508 w 161544"/>
              <a:gd name="connsiteY4" fmla="*/ 177596 h 201587"/>
              <a:gd name="connsiteX5" fmla="*/ 25907 w 161544"/>
              <a:gd name="connsiteY5" fmla="*/ 177596 h 201587"/>
              <a:gd name="connsiteX6" fmla="*/ 25907 w 161544"/>
              <a:gd name="connsiteY6" fmla="*/ 192443 h 201587"/>
              <a:gd name="connsiteX7" fmla="*/ 9143 w 161544"/>
              <a:gd name="connsiteY7" fmla="*/ 192443 h 201587"/>
              <a:gd name="connsiteX8" fmla="*/ 9143 w 161544"/>
              <a:gd name="connsiteY8" fmla="*/ 9144 h 2015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61544" h="201587">
                <a:moveTo>
                  <a:pt x="9143" y="9144"/>
                </a:moveTo>
                <a:lnTo>
                  <a:pt x="152400" y="9144"/>
                </a:lnTo>
                <a:lnTo>
                  <a:pt x="152400" y="192443"/>
                </a:lnTo>
                <a:lnTo>
                  <a:pt x="135508" y="192443"/>
                </a:lnTo>
                <a:lnTo>
                  <a:pt x="135508" y="177596"/>
                </a:lnTo>
                <a:lnTo>
                  <a:pt x="25907" y="177596"/>
                </a:lnTo>
                <a:lnTo>
                  <a:pt x="25907" y="192443"/>
                </a:lnTo>
                <a:lnTo>
                  <a:pt x="9143" y="192443"/>
                </a:lnTo>
                <a:lnTo>
                  <a:pt x="9143"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Freeform 3"/>
          <p:cNvSpPr/>
          <p:nvPr/>
        </p:nvSpPr>
        <p:spPr>
          <a:xfrm>
            <a:off x="6948678" y="5587555"/>
            <a:ext cx="196088" cy="83413"/>
          </a:xfrm>
          <a:custGeom>
            <a:avLst/>
            <a:gdLst>
              <a:gd name="connsiteX0" fmla="*/ 15366 w 196088"/>
              <a:gd name="connsiteY0" fmla="*/ 9144 h 83413"/>
              <a:gd name="connsiteX1" fmla="*/ 176910 w 196088"/>
              <a:gd name="connsiteY1" fmla="*/ 9144 h 83413"/>
              <a:gd name="connsiteX2" fmla="*/ 176910 w 196088"/>
              <a:gd name="connsiteY2" fmla="*/ 21806 h 83413"/>
              <a:gd name="connsiteX3" fmla="*/ 104393 w 196088"/>
              <a:gd name="connsiteY3" fmla="*/ 21806 h 83413"/>
              <a:gd name="connsiteX4" fmla="*/ 104393 w 196088"/>
              <a:gd name="connsiteY4" fmla="*/ 33883 h 83413"/>
              <a:gd name="connsiteX5" fmla="*/ 186943 w 196088"/>
              <a:gd name="connsiteY5" fmla="*/ 33883 h 83413"/>
              <a:gd name="connsiteX6" fmla="*/ 186943 w 196088"/>
              <a:gd name="connsiteY6" fmla="*/ 70701 h 83413"/>
              <a:gd name="connsiteX7" fmla="*/ 172339 w 196088"/>
              <a:gd name="connsiteY7" fmla="*/ 70701 h 83413"/>
              <a:gd name="connsiteX8" fmla="*/ 172339 w 196088"/>
              <a:gd name="connsiteY8" fmla="*/ 46558 h 83413"/>
              <a:gd name="connsiteX9" fmla="*/ 104393 w 196088"/>
              <a:gd name="connsiteY9" fmla="*/ 46558 h 83413"/>
              <a:gd name="connsiteX10" fmla="*/ 104393 w 196088"/>
              <a:gd name="connsiteY10" fmla="*/ 74269 h 83413"/>
              <a:gd name="connsiteX11" fmla="*/ 89407 w 196088"/>
              <a:gd name="connsiteY11" fmla="*/ 74269 h 83413"/>
              <a:gd name="connsiteX12" fmla="*/ 89407 w 196088"/>
              <a:gd name="connsiteY12" fmla="*/ 46558 h 83413"/>
              <a:gd name="connsiteX13" fmla="*/ 23876 w 196088"/>
              <a:gd name="connsiteY13" fmla="*/ 46558 h 83413"/>
              <a:gd name="connsiteX14" fmla="*/ 23876 w 196088"/>
              <a:gd name="connsiteY14" fmla="*/ 70701 h 83413"/>
              <a:gd name="connsiteX15" fmla="*/ 9143 w 196088"/>
              <a:gd name="connsiteY15" fmla="*/ 70701 h 83413"/>
              <a:gd name="connsiteX16" fmla="*/ 9143 w 196088"/>
              <a:gd name="connsiteY16" fmla="*/ 33883 h 83413"/>
              <a:gd name="connsiteX17" fmla="*/ 89407 w 196088"/>
              <a:gd name="connsiteY17" fmla="*/ 33883 h 83413"/>
              <a:gd name="connsiteX18" fmla="*/ 89407 w 196088"/>
              <a:gd name="connsiteY18" fmla="*/ 21806 h 83413"/>
              <a:gd name="connsiteX19" fmla="*/ 15366 w 196088"/>
              <a:gd name="connsiteY19" fmla="*/ 21806 h 83413"/>
              <a:gd name="connsiteX20" fmla="*/ 15366 w 196088"/>
              <a:gd name="connsiteY20" fmla="*/ 9144 h 8341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96088" h="83413">
                <a:moveTo>
                  <a:pt x="15366" y="9144"/>
                </a:moveTo>
                <a:lnTo>
                  <a:pt x="176910" y="9144"/>
                </a:lnTo>
                <a:lnTo>
                  <a:pt x="176910" y="21806"/>
                </a:lnTo>
                <a:lnTo>
                  <a:pt x="104393" y="21806"/>
                </a:lnTo>
                <a:lnTo>
                  <a:pt x="104393" y="33883"/>
                </a:lnTo>
                <a:lnTo>
                  <a:pt x="186943" y="33883"/>
                </a:lnTo>
                <a:lnTo>
                  <a:pt x="186943" y="70701"/>
                </a:lnTo>
                <a:lnTo>
                  <a:pt x="172339" y="70701"/>
                </a:lnTo>
                <a:lnTo>
                  <a:pt x="172339" y="46558"/>
                </a:lnTo>
                <a:lnTo>
                  <a:pt x="104393" y="46558"/>
                </a:lnTo>
                <a:lnTo>
                  <a:pt x="104393" y="74269"/>
                </a:lnTo>
                <a:lnTo>
                  <a:pt x="89407" y="74269"/>
                </a:lnTo>
                <a:lnTo>
                  <a:pt x="89407" y="46558"/>
                </a:lnTo>
                <a:lnTo>
                  <a:pt x="23876" y="46558"/>
                </a:lnTo>
                <a:lnTo>
                  <a:pt x="23876" y="70701"/>
                </a:lnTo>
                <a:lnTo>
                  <a:pt x="9143" y="70701"/>
                </a:lnTo>
                <a:lnTo>
                  <a:pt x="9143" y="33883"/>
                </a:lnTo>
                <a:lnTo>
                  <a:pt x="89407" y="33883"/>
                </a:lnTo>
                <a:lnTo>
                  <a:pt x="89407" y="21806"/>
                </a:lnTo>
                <a:lnTo>
                  <a:pt x="15366" y="21806"/>
                </a:lnTo>
                <a:lnTo>
                  <a:pt x="15366"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Freeform 3"/>
          <p:cNvSpPr/>
          <p:nvPr/>
        </p:nvSpPr>
        <p:spPr>
          <a:xfrm>
            <a:off x="7602347" y="5581815"/>
            <a:ext cx="159766" cy="201777"/>
          </a:xfrm>
          <a:custGeom>
            <a:avLst/>
            <a:gdLst>
              <a:gd name="connsiteX0" fmla="*/ 57657 w 159766"/>
              <a:gd name="connsiteY0" fmla="*/ 9144 h 201777"/>
              <a:gd name="connsiteX1" fmla="*/ 74675 w 159766"/>
              <a:gd name="connsiteY1" fmla="*/ 9144 h 201777"/>
              <a:gd name="connsiteX2" fmla="*/ 74675 w 159766"/>
              <a:gd name="connsiteY2" fmla="*/ 87134 h 201777"/>
              <a:gd name="connsiteX3" fmla="*/ 128523 w 159766"/>
              <a:gd name="connsiteY3" fmla="*/ 30721 h 201777"/>
              <a:gd name="connsiteX4" fmla="*/ 143001 w 159766"/>
              <a:gd name="connsiteY4" fmla="*/ 41211 h 201777"/>
              <a:gd name="connsiteX5" fmla="*/ 74675 w 159766"/>
              <a:gd name="connsiteY5" fmla="*/ 108216 h 201777"/>
              <a:gd name="connsiteX6" fmla="*/ 74675 w 159766"/>
              <a:gd name="connsiteY6" fmla="*/ 164134 h 201777"/>
              <a:gd name="connsiteX7" fmla="*/ 88899 w 159766"/>
              <a:gd name="connsiteY7" fmla="*/ 177596 h 201777"/>
              <a:gd name="connsiteX8" fmla="*/ 114045 w 159766"/>
              <a:gd name="connsiteY8" fmla="*/ 177596 h 201777"/>
              <a:gd name="connsiteX9" fmla="*/ 129666 w 159766"/>
              <a:gd name="connsiteY9" fmla="*/ 164731 h 201777"/>
              <a:gd name="connsiteX10" fmla="*/ 133222 w 159766"/>
              <a:gd name="connsiteY10" fmla="*/ 133654 h 201777"/>
              <a:gd name="connsiteX11" fmla="*/ 150621 w 159766"/>
              <a:gd name="connsiteY11" fmla="*/ 139395 h 201777"/>
              <a:gd name="connsiteX12" fmla="*/ 146557 w 159766"/>
              <a:gd name="connsiteY12" fmla="*/ 169875 h 201777"/>
              <a:gd name="connsiteX13" fmla="*/ 117982 w 159766"/>
              <a:gd name="connsiteY13" fmla="*/ 192633 h 201777"/>
              <a:gd name="connsiteX14" fmla="*/ 84581 w 159766"/>
              <a:gd name="connsiteY14" fmla="*/ 192633 h 201777"/>
              <a:gd name="connsiteX15" fmla="*/ 57657 w 159766"/>
              <a:gd name="connsiteY15" fmla="*/ 166115 h 201777"/>
              <a:gd name="connsiteX16" fmla="*/ 57657 w 159766"/>
              <a:gd name="connsiteY16" fmla="*/ 119799 h 201777"/>
              <a:gd name="connsiteX17" fmla="*/ 18668 w 159766"/>
              <a:gd name="connsiteY17" fmla="*/ 141566 h 201777"/>
              <a:gd name="connsiteX18" fmla="*/ 9143 w 159766"/>
              <a:gd name="connsiteY18" fmla="*/ 127711 h 201777"/>
              <a:gd name="connsiteX19" fmla="*/ 57657 w 159766"/>
              <a:gd name="connsiteY19" fmla="*/ 99898 h 201777"/>
              <a:gd name="connsiteX20" fmla="*/ 57657 w 159766"/>
              <a:gd name="connsiteY20" fmla="*/ 9144 h 20177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159766" h="201777">
                <a:moveTo>
                  <a:pt x="57657" y="9144"/>
                </a:moveTo>
                <a:lnTo>
                  <a:pt x="74675" y="9144"/>
                </a:lnTo>
                <a:lnTo>
                  <a:pt x="74675" y="87134"/>
                </a:lnTo>
                <a:cubicBezTo>
                  <a:pt x="94868" y="70840"/>
                  <a:pt x="112775" y="52031"/>
                  <a:pt x="128523" y="30721"/>
                </a:cubicBezTo>
                <a:lnTo>
                  <a:pt x="143001" y="41211"/>
                </a:lnTo>
                <a:cubicBezTo>
                  <a:pt x="123697" y="66751"/>
                  <a:pt x="100964" y="89077"/>
                  <a:pt x="74675" y="108216"/>
                </a:cubicBezTo>
                <a:lnTo>
                  <a:pt x="74675" y="164134"/>
                </a:lnTo>
                <a:cubicBezTo>
                  <a:pt x="74675" y="173101"/>
                  <a:pt x="79374" y="177596"/>
                  <a:pt x="88899" y="177596"/>
                </a:cubicBezTo>
                <a:lnTo>
                  <a:pt x="114045" y="177596"/>
                </a:lnTo>
                <a:cubicBezTo>
                  <a:pt x="123062" y="177596"/>
                  <a:pt x="128269" y="173304"/>
                  <a:pt x="129666" y="164731"/>
                </a:cubicBezTo>
                <a:cubicBezTo>
                  <a:pt x="131571" y="155752"/>
                  <a:pt x="132714" y="145389"/>
                  <a:pt x="133222" y="133654"/>
                </a:cubicBezTo>
                <a:cubicBezTo>
                  <a:pt x="138810" y="135763"/>
                  <a:pt x="144652" y="137667"/>
                  <a:pt x="150621" y="139395"/>
                </a:cubicBezTo>
                <a:cubicBezTo>
                  <a:pt x="149605" y="150469"/>
                  <a:pt x="148208" y="160629"/>
                  <a:pt x="146557" y="169875"/>
                </a:cubicBezTo>
                <a:cubicBezTo>
                  <a:pt x="144017" y="185051"/>
                  <a:pt x="134492" y="192633"/>
                  <a:pt x="117982" y="192633"/>
                </a:cubicBezTo>
                <a:lnTo>
                  <a:pt x="84581" y="192633"/>
                </a:lnTo>
                <a:cubicBezTo>
                  <a:pt x="66547" y="192633"/>
                  <a:pt x="57657" y="183794"/>
                  <a:pt x="57657" y="166115"/>
                </a:cubicBezTo>
                <a:lnTo>
                  <a:pt x="57657" y="119799"/>
                </a:lnTo>
                <a:cubicBezTo>
                  <a:pt x="45338" y="127711"/>
                  <a:pt x="32257" y="134963"/>
                  <a:pt x="18668" y="141566"/>
                </a:cubicBezTo>
                <a:cubicBezTo>
                  <a:pt x="15874" y="137210"/>
                  <a:pt x="12699" y="132588"/>
                  <a:pt x="9143" y="127711"/>
                </a:cubicBezTo>
                <a:cubicBezTo>
                  <a:pt x="26415" y="119659"/>
                  <a:pt x="42544" y="110388"/>
                  <a:pt x="57657" y="99898"/>
                </a:cubicBezTo>
                <a:lnTo>
                  <a:pt x="57657"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Freeform 3"/>
          <p:cNvSpPr/>
          <p:nvPr/>
        </p:nvSpPr>
        <p:spPr>
          <a:xfrm>
            <a:off x="6126734" y="5580227"/>
            <a:ext cx="78866" cy="171500"/>
          </a:xfrm>
          <a:custGeom>
            <a:avLst/>
            <a:gdLst>
              <a:gd name="connsiteX0" fmla="*/ 33400 w 78866"/>
              <a:gd name="connsiteY0" fmla="*/ 9144 h 171500"/>
              <a:gd name="connsiteX1" fmla="*/ 48259 w 78866"/>
              <a:gd name="connsiteY1" fmla="*/ 9144 h 171500"/>
              <a:gd name="connsiteX2" fmla="*/ 48259 w 78866"/>
              <a:gd name="connsiteY2" fmla="*/ 57251 h 171500"/>
              <a:gd name="connsiteX3" fmla="*/ 69722 w 78866"/>
              <a:gd name="connsiteY3" fmla="*/ 57251 h 171500"/>
              <a:gd name="connsiteX4" fmla="*/ 69722 w 78866"/>
              <a:gd name="connsiteY4" fmla="*/ 71501 h 171500"/>
              <a:gd name="connsiteX5" fmla="*/ 48259 w 78866"/>
              <a:gd name="connsiteY5" fmla="*/ 71501 h 171500"/>
              <a:gd name="connsiteX6" fmla="*/ 48259 w 78866"/>
              <a:gd name="connsiteY6" fmla="*/ 135039 h 171500"/>
              <a:gd name="connsiteX7" fmla="*/ 69214 w 78866"/>
              <a:gd name="connsiteY7" fmla="*/ 128904 h 171500"/>
              <a:gd name="connsiteX8" fmla="*/ 69722 w 78866"/>
              <a:gd name="connsiteY8" fmla="*/ 144348 h 171500"/>
              <a:gd name="connsiteX9" fmla="*/ 11810 w 78866"/>
              <a:gd name="connsiteY9" fmla="*/ 162356 h 171500"/>
              <a:gd name="connsiteX10" fmla="*/ 9144 w 78866"/>
              <a:gd name="connsiteY10" fmla="*/ 145326 h 171500"/>
              <a:gd name="connsiteX11" fmla="*/ 33400 w 78866"/>
              <a:gd name="connsiteY11" fmla="*/ 139191 h 171500"/>
              <a:gd name="connsiteX12" fmla="*/ 33400 w 78866"/>
              <a:gd name="connsiteY12" fmla="*/ 71501 h 171500"/>
              <a:gd name="connsiteX13" fmla="*/ 10921 w 78866"/>
              <a:gd name="connsiteY13" fmla="*/ 71501 h 171500"/>
              <a:gd name="connsiteX14" fmla="*/ 10921 w 78866"/>
              <a:gd name="connsiteY14" fmla="*/ 57251 h 171500"/>
              <a:gd name="connsiteX15" fmla="*/ 33400 w 78866"/>
              <a:gd name="connsiteY15" fmla="*/ 57251 h 171500"/>
              <a:gd name="connsiteX16" fmla="*/ 33400 w 78866"/>
              <a:gd name="connsiteY16" fmla="*/ 9144 h 1715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78866" h="171500">
                <a:moveTo>
                  <a:pt x="33400" y="9144"/>
                </a:moveTo>
                <a:lnTo>
                  <a:pt x="48259" y="9144"/>
                </a:lnTo>
                <a:lnTo>
                  <a:pt x="48259" y="57251"/>
                </a:lnTo>
                <a:lnTo>
                  <a:pt x="69722" y="57251"/>
                </a:lnTo>
                <a:lnTo>
                  <a:pt x="69722" y="71501"/>
                </a:lnTo>
                <a:lnTo>
                  <a:pt x="48259" y="71501"/>
                </a:lnTo>
                <a:lnTo>
                  <a:pt x="48259" y="135039"/>
                </a:lnTo>
                <a:cubicBezTo>
                  <a:pt x="54863" y="133121"/>
                  <a:pt x="61848" y="131076"/>
                  <a:pt x="69214" y="128904"/>
                </a:cubicBezTo>
                <a:cubicBezTo>
                  <a:pt x="69214" y="134975"/>
                  <a:pt x="69341" y="140118"/>
                  <a:pt x="69722" y="144348"/>
                </a:cubicBezTo>
                <a:cubicBezTo>
                  <a:pt x="48259" y="150545"/>
                  <a:pt x="29082" y="156552"/>
                  <a:pt x="11810" y="162356"/>
                </a:cubicBezTo>
                <a:lnTo>
                  <a:pt x="9144" y="145326"/>
                </a:lnTo>
                <a:cubicBezTo>
                  <a:pt x="16509" y="143548"/>
                  <a:pt x="24637" y="141503"/>
                  <a:pt x="33400" y="139191"/>
                </a:cubicBezTo>
                <a:lnTo>
                  <a:pt x="33400" y="71501"/>
                </a:lnTo>
                <a:lnTo>
                  <a:pt x="10921" y="71501"/>
                </a:lnTo>
                <a:lnTo>
                  <a:pt x="10921" y="57251"/>
                </a:lnTo>
                <a:lnTo>
                  <a:pt x="33400" y="57251"/>
                </a:lnTo>
                <a:lnTo>
                  <a:pt x="33400"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Freeform 3"/>
          <p:cNvSpPr/>
          <p:nvPr/>
        </p:nvSpPr>
        <p:spPr>
          <a:xfrm>
            <a:off x="8558784" y="5579440"/>
            <a:ext cx="88138" cy="190894"/>
          </a:xfrm>
          <a:custGeom>
            <a:avLst/>
            <a:gdLst>
              <a:gd name="connsiteX0" fmla="*/ 37718 w 88138"/>
              <a:gd name="connsiteY0" fmla="*/ 9144 h 190894"/>
              <a:gd name="connsiteX1" fmla="*/ 52323 w 88138"/>
              <a:gd name="connsiteY1" fmla="*/ 9144 h 190894"/>
              <a:gd name="connsiteX2" fmla="*/ 52323 w 88138"/>
              <a:gd name="connsiteY2" fmla="*/ 64363 h 190894"/>
              <a:gd name="connsiteX3" fmla="*/ 75310 w 88138"/>
              <a:gd name="connsiteY3" fmla="*/ 64363 h 190894"/>
              <a:gd name="connsiteX4" fmla="*/ 75310 w 88138"/>
              <a:gd name="connsiteY4" fmla="*/ 78219 h 190894"/>
              <a:gd name="connsiteX5" fmla="*/ 52323 w 88138"/>
              <a:gd name="connsiteY5" fmla="*/ 78219 h 190894"/>
              <a:gd name="connsiteX6" fmla="*/ 52323 w 88138"/>
              <a:gd name="connsiteY6" fmla="*/ 152260 h 190894"/>
              <a:gd name="connsiteX7" fmla="*/ 77596 w 88138"/>
              <a:gd name="connsiteY7" fmla="*/ 143345 h 190894"/>
              <a:gd name="connsiteX8" fmla="*/ 78993 w 88138"/>
              <a:gd name="connsiteY8" fmla="*/ 158000 h 190894"/>
              <a:gd name="connsiteX9" fmla="*/ 14731 w 88138"/>
              <a:gd name="connsiteY9" fmla="*/ 181749 h 190894"/>
              <a:gd name="connsiteX10" fmla="*/ 9143 w 88138"/>
              <a:gd name="connsiteY10" fmla="*/ 166509 h 190894"/>
              <a:gd name="connsiteX11" fmla="*/ 37718 w 88138"/>
              <a:gd name="connsiteY11" fmla="*/ 157200 h 190894"/>
              <a:gd name="connsiteX12" fmla="*/ 37718 w 88138"/>
              <a:gd name="connsiteY12" fmla="*/ 78219 h 190894"/>
              <a:gd name="connsiteX13" fmla="*/ 12064 w 88138"/>
              <a:gd name="connsiteY13" fmla="*/ 78219 h 190894"/>
              <a:gd name="connsiteX14" fmla="*/ 12064 w 88138"/>
              <a:gd name="connsiteY14" fmla="*/ 64363 h 190894"/>
              <a:gd name="connsiteX15" fmla="*/ 37718 w 88138"/>
              <a:gd name="connsiteY15" fmla="*/ 64363 h 190894"/>
              <a:gd name="connsiteX16" fmla="*/ 37718 w 88138"/>
              <a:gd name="connsiteY16" fmla="*/ 9144 h 19089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Lst>
            <a:rect l="l" t="t" r="r" b="b"/>
            <a:pathLst>
              <a:path w="88138" h="190894">
                <a:moveTo>
                  <a:pt x="37718" y="9144"/>
                </a:moveTo>
                <a:lnTo>
                  <a:pt x="52323" y="9144"/>
                </a:lnTo>
                <a:lnTo>
                  <a:pt x="52323" y="64363"/>
                </a:lnTo>
                <a:lnTo>
                  <a:pt x="75310" y="64363"/>
                </a:lnTo>
                <a:lnTo>
                  <a:pt x="75310" y="78219"/>
                </a:lnTo>
                <a:lnTo>
                  <a:pt x="52323" y="78219"/>
                </a:lnTo>
                <a:lnTo>
                  <a:pt x="52323" y="152260"/>
                </a:lnTo>
                <a:cubicBezTo>
                  <a:pt x="60705" y="149352"/>
                  <a:pt x="69087" y="146380"/>
                  <a:pt x="77596" y="143345"/>
                </a:cubicBezTo>
                <a:cubicBezTo>
                  <a:pt x="77850" y="148894"/>
                  <a:pt x="78358" y="153771"/>
                  <a:pt x="78993" y="158000"/>
                </a:cubicBezTo>
                <a:cubicBezTo>
                  <a:pt x="57403" y="165786"/>
                  <a:pt x="35940" y="173697"/>
                  <a:pt x="14731" y="181749"/>
                </a:cubicBezTo>
                <a:lnTo>
                  <a:pt x="9143" y="166509"/>
                </a:lnTo>
                <a:cubicBezTo>
                  <a:pt x="18541" y="163474"/>
                  <a:pt x="28066" y="160375"/>
                  <a:pt x="37718" y="157200"/>
                </a:cubicBezTo>
                <a:lnTo>
                  <a:pt x="37718" y="78219"/>
                </a:lnTo>
                <a:lnTo>
                  <a:pt x="12064" y="78219"/>
                </a:lnTo>
                <a:lnTo>
                  <a:pt x="12064" y="64363"/>
                </a:lnTo>
                <a:lnTo>
                  <a:pt x="37718" y="64363"/>
                </a:lnTo>
                <a:lnTo>
                  <a:pt x="37718"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Freeform 3"/>
          <p:cNvSpPr/>
          <p:nvPr/>
        </p:nvSpPr>
        <p:spPr>
          <a:xfrm>
            <a:off x="7546721" y="5578855"/>
            <a:ext cx="86232" cy="211074"/>
          </a:xfrm>
          <a:custGeom>
            <a:avLst/>
            <a:gdLst>
              <a:gd name="connsiteX0" fmla="*/ 59816 w 86232"/>
              <a:gd name="connsiteY0" fmla="*/ 9144 h 211074"/>
              <a:gd name="connsiteX1" fmla="*/ 77088 w 86232"/>
              <a:gd name="connsiteY1" fmla="*/ 14084 h 211074"/>
              <a:gd name="connsiteX2" fmla="*/ 56641 w 86232"/>
              <a:gd name="connsiteY2" fmla="*/ 60299 h 211074"/>
              <a:gd name="connsiteX3" fmla="*/ 56641 w 86232"/>
              <a:gd name="connsiteY3" fmla="*/ 201929 h 211074"/>
              <a:gd name="connsiteX4" fmla="*/ 40004 w 86232"/>
              <a:gd name="connsiteY4" fmla="*/ 201929 h 211074"/>
              <a:gd name="connsiteX5" fmla="*/ 40004 w 86232"/>
              <a:gd name="connsiteY5" fmla="*/ 90093 h 211074"/>
              <a:gd name="connsiteX6" fmla="*/ 16636 w 86232"/>
              <a:gd name="connsiteY6" fmla="*/ 123545 h 211074"/>
              <a:gd name="connsiteX7" fmla="*/ 9143 w 86232"/>
              <a:gd name="connsiteY7" fmla="*/ 106324 h 211074"/>
              <a:gd name="connsiteX8" fmla="*/ 59816 w 86232"/>
              <a:gd name="connsiteY8" fmla="*/ 9144 h 21107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86232" h="211074">
                <a:moveTo>
                  <a:pt x="59816" y="9144"/>
                </a:moveTo>
                <a:lnTo>
                  <a:pt x="77088" y="14084"/>
                </a:lnTo>
                <a:cubicBezTo>
                  <a:pt x="70738" y="30441"/>
                  <a:pt x="64007" y="45847"/>
                  <a:pt x="56641" y="60299"/>
                </a:cubicBezTo>
                <a:lnTo>
                  <a:pt x="56641" y="201929"/>
                </a:lnTo>
                <a:lnTo>
                  <a:pt x="40004" y="201929"/>
                </a:lnTo>
                <a:lnTo>
                  <a:pt x="40004" y="90093"/>
                </a:lnTo>
                <a:cubicBezTo>
                  <a:pt x="32638" y="101968"/>
                  <a:pt x="24891" y="113119"/>
                  <a:pt x="16636" y="123545"/>
                </a:cubicBezTo>
                <a:cubicBezTo>
                  <a:pt x="14477" y="117868"/>
                  <a:pt x="11937" y="112128"/>
                  <a:pt x="9143" y="106324"/>
                </a:cubicBezTo>
                <a:cubicBezTo>
                  <a:pt x="32130" y="75844"/>
                  <a:pt x="49021" y="43446"/>
                  <a:pt x="59816"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Freeform 3"/>
          <p:cNvSpPr/>
          <p:nvPr/>
        </p:nvSpPr>
        <p:spPr>
          <a:xfrm>
            <a:off x="6282816" y="5578602"/>
            <a:ext cx="51943" cy="49212"/>
          </a:xfrm>
          <a:custGeom>
            <a:avLst/>
            <a:gdLst>
              <a:gd name="connsiteX0" fmla="*/ 18288 w 51943"/>
              <a:gd name="connsiteY0" fmla="*/ 9144 h 49212"/>
              <a:gd name="connsiteX1" fmla="*/ 42798 w 51943"/>
              <a:gd name="connsiteY1" fmla="*/ 29184 h 49212"/>
              <a:gd name="connsiteX2" fmla="*/ 32766 w 51943"/>
              <a:gd name="connsiteY2" fmla="*/ 40068 h 49212"/>
              <a:gd name="connsiteX3" fmla="*/ 9144 w 51943"/>
              <a:gd name="connsiteY3" fmla="*/ 18694 h 49212"/>
              <a:gd name="connsiteX4" fmla="*/ 18288 w 51943"/>
              <a:gd name="connsiteY4" fmla="*/ 9144 h 492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1943" h="49212">
                <a:moveTo>
                  <a:pt x="18288" y="9144"/>
                </a:moveTo>
                <a:cubicBezTo>
                  <a:pt x="26670" y="15392"/>
                  <a:pt x="34798" y="22059"/>
                  <a:pt x="42798" y="29184"/>
                </a:cubicBezTo>
                <a:lnTo>
                  <a:pt x="32766" y="40068"/>
                </a:lnTo>
                <a:cubicBezTo>
                  <a:pt x="25527" y="32677"/>
                  <a:pt x="17653" y="25552"/>
                  <a:pt x="9144" y="18694"/>
                </a:cubicBezTo>
                <a:lnTo>
                  <a:pt x="18288"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Freeform 3"/>
          <p:cNvSpPr/>
          <p:nvPr/>
        </p:nvSpPr>
        <p:spPr>
          <a:xfrm>
            <a:off x="8620506" y="5578475"/>
            <a:ext cx="157098" cy="205511"/>
          </a:xfrm>
          <a:custGeom>
            <a:avLst/>
            <a:gdLst>
              <a:gd name="connsiteX0" fmla="*/ 71881 w 157098"/>
              <a:gd name="connsiteY0" fmla="*/ 9144 h 205511"/>
              <a:gd name="connsiteX1" fmla="*/ 87375 w 157098"/>
              <a:gd name="connsiteY1" fmla="*/ 9144 h 205511"/>
              <a:gd name="connsiteX2" fmla="*/ 87375 w 157098"/>
              <a:gd name="connsiteY2" fmla="*/ 60287 h 205511"/>
              <a:gd name="connsiteX3" fmla="*/ 135508 w 157098"/>
              <a:gd name="connsiteY3" fmla="*/ 45732 h 205511"/>
              <a:gd name="connsiteX4" fmla="*/ 133095 w 157098"/>
              <a:gd name="connsiteY4" fmla="*/ 109473 h 205511"/>
              <a:gd name="connsiteX5" fmla="*/ 111759 w 157098"/>
              <a:gd name="connsiteY5" fmla="*/ 136397 h 205511"/>
              <a:gd name="connsiteX6" fmla="*/ 93852 w 157098"/>
              <a:gd name="connsiteY6" fmla="*/ 136397 h 205511"/>
              <a:gd name="connsiteX7" fmla="*/ 90931 w 157098"/>
              <a:gd name="connsiteY7" fmla="*/ 119964 h 205511"/>
              <a:gd name="connsiteX8" fmla="*/ 107314 w 157098"/>
              <a:gd name="connsiteY8" fmla="*/ 121158 h 205511"/>
              <a:gd name="connsiteX9" fmla="*/ 118109 w 157098"/>
              <a:gd name="connsiteY9" fmla="*/ 106108 h 205511"/>
              <a:gd name="connsiteX10" fmla="*/ 119506 w 157098"/>
              <a:gd name="connsiteY10" fmla="*/ 65138 h 205511"/>
              <a:gd name="connsiteX11" fmla="*/ 87375 w 157098"/>
              <a:gd name="connsiteY11" fmla="*/ 75133 h 205511"/>
              <a:gd name="connsiteX12" fmla="*/ 87375 w 157098"/>
              <a:gd name="connsiteY12" fmla="*/ 160934 h 205511"/>
              <a:gd name="connsiteX13" fmla="*/ 71881 w 157098"/>
              <a:gd name="connsiteY13" fmla="*/ 160934 h 205511"/>
              <a:gd name="connsiteX14" fmla="*/ 71881 w 157098"/>
              <a:gd name="connsiteY14" fmla="*/ 79883 h 205511"/>
              <a:gd name="connsiteX15" fmla="*/ 42036 w 157098"/>
              <a:gd name="connsiteY15" fmla="*/ 89192 h 205511"/>
              <a:gd name="connsiteX16" fmla="*/ 42036 w 157098"/>
              <a:gd name="connsiteY16" fmla="*/ 165887 h 205511"/>
              <a:gd name="connsiteX17" fmla="*/ 58927 w 157098"/>
              <a:gd name="connsiteY17" fmla="*/ 181330 h 205511"/>
              <a:gd name="connsiteX18" fmla="*/ 107314 w 157098"/>
              <a:gd name="connsiteY18" fmla="*/ 181330 h 205511"/>
              <a:gd name="connsiteX19" fmla="*/ 127507 w 157098"/>
              <a:gd name="connsiteY19" fmla="*/ 166674 h 205511"/>
              <a:gd name="connsiteX20" fmla="*/ 131571 w 157098"/>
              <a:gd name="connsiteY20" fmla="*/ 137185 h 205511"/>
              <a:gd name="connsiteX21" fmla="*/ 147954 w 157098"/>
              <a:gd name="connsiteY21" fmla="*/ 142925 h 205511"/>
              <a:gd name="connsiteX22" fmla="*/ 142620 w 157098"/>
              <a:gd name="connsiteY22" fmla="*/ 173812 h 205511"/>
              <a:gd name="connsiteX23" fmla="*/ 111505 w 157098"/>
              <a:gd name="connsiteY23" fmla="*/ 196367 h 205511"/>
              <a:gd name="connsiteX24" fmla="*/ 55117 w 157098"/>
              <a:gd name="connsiteY24" fmla="*/ 196367 h 205511"/>
              <a:gd name="connsiteX25" fmla="*/ 26669 w 157098"/>
              <a:gd name="connsiteY25" fmla="*/ 168465 h 205511"/>
              <a:gd name="connsiteX26" fmla="*/ 26669 w 157098"/>
              <a:gd name="connsiteY26" fmla="*/ 94030 h 205511"/>
              <a:gd name="connsiteX27" fmla="*/ 11810 w 157098"/>
              <a:gd name="connsiteY27" fmla="*/ 98590 h 205511"/>
              <a:gd name="connsiteX28" fmla="*/ 9143 w 157098"/>
              <a:gd name="connsiteY28" fmla="*/ 83946 h 205511"/>
              <a:gd name="connsiteX29" fmla="*/ 26669 w 157098"/>
              <a:gd name="connsiteY29" fmla="*/ 78689 h 205511"/>
              <a:gd name="connsiteX30" fmla="*/ 26669 w 157098"/>
              <a:gd name="connsiteY30" fmla="*/ 32473 h 205511"/>
              <a:gd name="connsiteX31" fmla="*/ 42036 w 157098"/>
              <a:gd name="connsiteY31" fmla="*/ 32473 h 205511"/>
              <a:gd name="connsiteX32" fmla="*/ 42036 w 157098"/>
              <a:gd name="connsiteY32" fmla="*/ 74040 h 205511"/>
              <a:gd name="connsiteX33" fmla="*/ 71881 w 157098"/>
              <a:gd name="connsiteY33" fmla="*/ 65036 h 205511"/>
              <a:gd name="connsiteX34" fmla="*/ 71881 w 157098"/>
              <a:gd name="connsiteY34" fmla="*/ 9144 h 2055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Lst>
            <a:rect l="l" t="t" r="r" b="b"/>
            <a:pathLst>
              <a:path w="157098" h="205511">
                <a:moveTo>
                  <a:pt x="71881" y="9144"/>
                </a:moveTo>
                <a:lnTo>
                  <a:pt x="87375" y="9144"/>
                </a:lnTo>
                <a:lnTo>
                  <a:pt x="87375" y="60287"/>
                </a:lnTo>
                <a:lnTo>
                  <a:pt x="135508" y="45732"/>
                </a:lnTo>
                <a:cubicBezTo>
                  <a:pt x="134746" y="71729"/>
                  <a:pt x="133857" y="92976"/>
                  <a:pt x="133095" y="109473"/>
                </a:cubicBezTo>
                <a:cubicBezTo>
                  <a:pt x="132333" y="127292"/>
                  <a:pt x="125221" y="136258"/>
                  <a:pt x="111759" y="136397"/>
                </a:cubicBezTo>
                <a:cubicBezTo>
                  <a:pt x="105663" y="136525"/>
                  <a:pt x="99694" y="136525"/>
                  <a:pt x="93852" y="136397"/>
                </a:cubicBezTo>
                <a:cubicBezTo>
                  <a:pt x="93090" y="131508"/>
                  <a:pt x="92075" y="126034"/>
                  <a:pt x="90931" y="119964"/>
                </a:cubicBezTo>
                <a:cubicBezTo>
                  <a:pt x="97281" y="120764"/>
                  <a:pt x="102742" y="121158"/>
                  <a:pt x="107314" y="121158"/>
                </a:cubicBezTo>
                <a:cubicBezTo>
                  <a:pt x="114172" y="121284"/>
                  <a:pt x="117855" y="116268"/>
                  <a:pt x="118109" y="106108"/>
                </a:cubicBezTo>
                <a:cubicBezTo>
                  <a:pt x="118871" y="94107"/>
                  <a:pt x="119252" y="80441"/>
                  <a:pt x="119506" y="65138"/>
                </a:cubicBezTo>
                <a:lnTo>
                  <a:pt x="87375" y="75133"/>
                </a:lnTo>
                <a:lnTo>
                  <a:pt x="87375" y="160934"/>
                </a:lnTo>
                <a:lnTo>
                  <a:pt x="71881" y="160934"/>
                </a:lnTo>
                <a:lnTo>
                  <a:pt x="71881" y="79883"/>
                </a:lnTo>
                <a:lnTo>
                  <a:pt x="42036" y="89192"/>
                </a:lnTo>
                <a:lnTo>
                  <a:pt x="42036" y="165887"/>
                </a:lnTo>
                <a:cubicBezTo>
                  <a:pt x="42036" y="176186"/>
                  <a:pt x="47625" y="181330"/>
                  <a:pt x="58927" y="181330"/>
                </a:cubicBezTo>
                <a:lnTo>
                  <a:pt x="107314" y="181330"/>
                </a:lnTo>
                <a:cubicBezTo>
                  <a:pt x="119506" y="181330"/>
                  <a:pt x="126237" y="176441"/>
                  <a:pt x="127507" y="166674"/>
                </a:cubicBezTo>
                <a:cubicBezTo>
                  <a:pt x="129158" y="158229"/>
                  <a:pt x="130428" y="148399"/>
                  <a:pt x="131571" y="137185"/>
                </a:cubicBezTo>
                <a:cubicBezTo>
                  <a:pt x="136778" y="139293"/>
                  <a:pt x="142239" y="141211"/>
                  <a:pt x="147954" y="142925"/>
                </a:cubicBezTo>
                <a:cubicBezTo>
                  <a:pt x="146050" y="155600"/>
                  <a:pt x="144271" y="165887"/>
                  <a:pt x="142620" y="173812"/>
                </a:cubicBezTo>
                <a:cubicBezTo>
                  <a:pt x="139445" y="188848"/>
                  <a:pt x="129031" y="196367"/>
                  <a:pt x="111505" y="196367"/>
                </a:cubicBezTo>
                <a:lnTo>
                  <a:pt x="55117" y="196367"/>
                </a:lnTo>
                <a:cubicBezTo>
                  <a:pt x="36067" y="196367"/>
                  <a:pt x="26669" y="187071"/>
                  <a:pt x="26669" y="168465"/>
                </a:cubicBezTo>
                <a:lnTo>
                  <a:pt x="26669" y="94030"/>
                </a:lnTo>
                <a:lnTo>
                  <a:pt x="11810" y="98590"/>
                </a:lnTo>
                <a:lnTo>
                  <a:pt x="9143" y="83946"/>
                </a:lnTo>
                <a:lnTo>
                  <a:pt x="26669" y="78689"/>
                </a:lnTo>
                <a:lnTo>
                  <a:pt x="26669" y="32473"/>
                </a:lnTo>
                <a:lnTo>
                  <a:pt x="42036" y="32473"/>
                </a:lnTo>
                <a:lnTo>
                  <a:pt x="42036" y="74040"/>
                </a:lnTo>
                <a:lnTo>
                  <a:pt x="71881" y="65036"/>
                </a:lnTo>
                <a:lnTo>
                  <a:pt x="71881"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Freeform 3"/>
          <p:cNvSpPr/>
          <p:nvPr/>
        </p:nvSpPr>
        <p:spPr>
          <a:xfrm>
            <a:off x="7795514" y="5578475"/>
            <a:ext cx="171323" cy="212839"/>
          </a:xfrm>
          <a:custGeom>
            <a:avLst/>
            <a:gdLst>
              <a:gd name="connsiteX0" fmla="*/ 78231 w 171323"/>
              <a:gd name="connsiteY0" fmla="*/ 9144 h 212839"/>
              <a:gd name="connsiteX1" fmla="*/ 93344 w 171323"/>
              <a:gd name="connsiteY1" fmla="*/ 9144 h 212839"/>
              <a:gd name="connsiteX2" fmla="*/ 93344 w 171323"/>
              <a:gd name="connsiteY2" fmla="*/ 52463 h 212839"/>
              <a:gd name="connsiteX3" fmla="*/ 154051 w 171323"/>
              <a:gd name="connsiteY3" fmla="*/ 52463 h 212839"/>
              <a:gd name="connsiteX4" fmla="*/ 154051 w 171323"/>
              <a:gd name="connsiteY4" fmla="*/ 66725 h 212839"/>
              <a:gd name="connsiteX5" fmla="*/ 99314 w 171323"/>
              <a:gd name="connsiteY5" fmla="*/ 66725 h 212839"/>
              <a:gd name="connsiteX6" fmla="*/ 162179 w 171323"/>
              <a:gd name="connsiteY6" fmla="*/ 160146 h 212839"/>
              <a:gd name="connsiteX7" fmla="*/ 148463 w 171323"/>
              <a:gd name="connsiteY7" fmla="*/ 174790 h 212839"/>
              <a:gd name="connsiteX8" fmla="*/ 93344 w 171323"/>
              <a:gd name="connsiteY8" fmla="*/ 83845 h 212839"/>
              <a:gd name="connsiteX9" fmla="*/ 93344 w 171323"/>
              <a:gd name="connsiteY9" fmla="*/ 203695 h 212839"/>
              <a:gd name="connsiteX10" fmla="*/ 78231 w 171323"/>
              <a:gd name="connsiteY10" fmla="*/ 203695 h 212839"/>
              <a:gd name="connsiteX11" fmla="*/ 78231 w 171323"/>
              <a:gd name="connsiteY11" fmla="*/ 81572 h 212839"/>
              <a:gd name="connsiteX12" fmla="*/ 20701 w 171323"/>
              <a:gd name="connsiteY12" fmla="*/ 176974 h 212839"/>
              <a:gd name="connsiteX13" fmla="*/ 9143 w 171323"/>
              <a:gd name="connsiteY13" fmla="*/ 163906 h 212839"/>
              <a:gd name="connsiteX14" fmla="*/ 71754 w 171323"/>
              <a:gd name="connsiteY14" fmla="*/ 66725 h 212839"/>
              <a:gd name="connsiteX15" fmla="*/ 19430 w 171323"/>
              <a:gd name="connsiteY15" fmla="*/ 66725 h 212839"/>
              <a:gd name="connsiteX16" fmla="*/ 19430 w 171323"/>
              <a:gd name="connsiteY16" fmla="*/ 52463 h 212839"/>
              <a:gd name="connsiteX17" fmla="*/ 78231 w 171323"/>
              <a:gd name="connsiteY17" fmla="*/ 52463 h 212839"/>
              <a:gd name="connsiteX18" fmla="*/ 78231 w 171323"/>
              <a:gd name="connsiteY18" fmla="*/ 9144 h 21283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171323" h="212839">
                <a:moveTo>
                  <a:pt x="78231" y="9144"/>
                </a:moveTo>
                <a:lnTo>
                  <a:pt x="93344" y="9144"/>
                </a:lnTo>
                <a:lnTo>
                  <a:pt x="93344" y="52463"/>
                </a:lnTo>
                <a:lnTo>
                  <a:pt x="154051" y="52463"/>
                </a:lnTo>
                <a:lnTo>
                  <a:pt x="154051" y="66725"/>
                </a:lnTo>
                <a:lnTo>
                  <a:pt x="99314" y="66725"/>
                </a:lnTo>
                <a:cubicBezTo>
                  <a:pt x="113538" y="106171"/>
                  <a:pt x="134492" y="137324"/>
                  <a:pt x="162179" y="160146"/>
                </a:cubicBezTo>
                <a:cubicBezTo>
                  <a:pt x="156971" y="165290"/>
                  <a:pt x="152527" y="170179"/>
                  <a:pt x="148463" y="174790"/>
                </a:cubicBezTo>
                <a:cubicBezTo>
                  <a:pt x="125348" y="151904"/>
                  <a:pt x="106933" y="121577"/>
                  <a:pt x="93344" y="83845"/>
                </a:cubicBezTo>
                <a:lnTo>
                  <a:pt x="93344" y="203695"/>
                </a:lnTo>
                <a:lnTo>
                  <a:pt x="78231" y="203695"/>
                </a:lnTo>
                <a:lnTo>
                  <a:pt x="78231" y="81572"/>
                </a:lnTo>
                <a:cubicBezTo>
                  <a:pt x="65913" y="116598"/>
                  <a:pt x="46735" y="148399"/>
                  <a:pt x="20701" y="176974"/>
                </a:cubicBezTo>
                <a:cubicBezTo>
                  <a:pt x="17271" y="172745"/>
                  <a:pt x="13334" y="168402"/>
                  <a:pt x="9143" y="163906"/>
                </a:cubicBezTo>
                <a:cubicBezTo>
                  <a:pt x="36829" y="135013"/>
                  <a:pt x="57784" y="102615"/>
                  <a:pt x="71754" y="66725"/>
                </a:cubicBezTo>
                <a:lnTo>
                  <a:pt x="19430" y="66725"/>
                </a:lnTo>
                <a:lnTo>
                  <a:pt x="19430" y="52463"/>
                </a:lnTo>
                <a:lnTo>
                  <a:pt x="78231" y="52463"/>
                </a:lnTo>
                <a:lnTo>
                  <a:pt x="78231"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Freeform 3"/>
          <p:cNvSpPr/>
          <p:nvPr/>
        </p:nvSpPr>
        <p:spPr>
          <a:xfrm>
            <a:off x="8445119" y="5577840"/>
            <a:ext cx="119888" cy="209714"/>
          </a:xfrm>
          <a:custGeom>
            <a:avLst/>
            <a:gdLst>
              <a:gd name="connsiteX0" fmla="*/ 40639 w 119888"/>
              <a:gd name="connsiteY0" fmla="*/ 9144 h 209714"/>
              <a:gd name="connsiteX1" fmla="*/ 57276 w 119888"/>
              <a:gd name="connsiteY1" fmla="*/ 13322 h 209714"/>
              <a:gd name="connsiteX2" fmla="*/ 46989 w 119888"/>
              <a:gd name="connsiteY2" fmla="*/ 41427 h 209714"/>
              <a:gd name="connsiteX3" fmla="*/ 110743 w 119888"/>
              <a:gd name="connsiteY3" fmla="*/ 41427 h 209714"/>
              <a:gd name="connsiteX4" fmla="*/ 106806 w 119888"/>
              <a:gd name="connsiteY4" fmla="*/ 169493 h 209714"/>
              <a:gd name="connsiteX5" fmla="*/ 74167 w 119888"/>
              <a:gd name="connsiteY5" fmla="*/ 200571 h 209714"/>
              <a:gd name="connsiteX6" fmla="*/ 37464 w 119888"/>
              <a:gd name="connsiteY6" fmla="*/ 199376 h 209714"/>
              <a:gd name="connsiteX7" fmla="*/ 34289 w 119888"/>
              <a:gd name="connsiteY7" fmla="*/ 181762 h 209714"/>
              <a:gd name="connsiteX8" fmla="*/ 34924 w 119888"/>
              <a:gd name="connsiteY8" fmla="*/ 181762 h 209714"/>
              <a:gd name="connsiteX9" fmla="*/ 71119 w 119888"/>
              <a:gd name="connsiteY9" fmla="*/ 184530 h 209714"/>
              <a:gd name="connsiteX10" fmla="*/ 90550 w 119888"/>
              <a:gd name="connsiteY10" fmla="*/ 165531 h 209714"/>
              <a:gd name="connsiteX11" fmla="*/ 93725 w 119888"/>
              <a:gd name="connsiteY11" fmla="*/ 56273 h 209714"/>
              <a:gd name="connsiteX12" fmla="*/ 40639 w 119888"/>
              <a:gd name="connsiteY12" fmla="*/ 56273 h 209714"/>
              <a:gd name="connsiteX13" fmla="*/ 22859 w 119888"/>
              <a:gd name="connsiteY13" fmla="*/ 89915 h 209714"/>
              <a:gd name="connsiteX14" fmla="*/ 9143 w 119888"/>
              <a:gd name="connsiteY14" fmla="*/ 82600 h 209714"/>
              <a:gd name="connsiteX15" fmla="*/ 40639 w 119888"/>
              <a:gd name="connsiteY15" fmla="*/ 9144 h 20971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Lst>
            <a:rect l="l" t="t" r="r" b="b"/>
            <a:pathLst>
              <a:path w="119888" h="209714">
                <a:moveTo>
                  <a:pt x="40639" y="9144"/>
                </a:moveTo>
                <a:lnTo>
                  <a:pt x="57276" y="13322"/>
                </a:lnTo>
                <a:cubicBezTo>
                  <a:pt x="53974" y="23278"/>
                  <a:pt x="50545" y="32651"/>
                  <a:pt x="46989" y="41427"/>
                </a:cubicBezTo>
                <a:lnTo>
                  <a:pt x="110743" y="41427"/>
                </a:lnTo>
                <a:cubicBezTo>
                  <a:pt x="109219" y="109258"/>
                  <a:pt x="107822" y="151942"/>
                  <a:pt x="106806" y="169493"/>
                </a:cubicBezTo>
                <a:cubicBezTo>
                  <a:pt x="105917" y="190207"/>
                  <a:pt x="94995" y="200571"/>
                  <a:pt x="74167" y="200571"/>
                </a:cubicBezTo>
                <a:cubicBezTo>
                  <a:pt x="62102" y="200571"/>
                  <a:pt x="49910" y="200177"/>
                  <a:pt x="37464" y="199376"/>
                </a:cubicBezTo>
                <a:cubicBezTo>
                  <a:pt x="36702" y="192785"/>
                  <a:pt x="35686" y="186905"/>
                  <a:pt x="34289" y="181762"/>
                </a:cubicBezTo>
                <a:lnTo>
                  <a:pt x="34924" y="181762"/>
                </a:lnTo>
                <a:cubicBezTo>
                  <a:pt x="48132" y="183616"/>
                  <a:pt x="60197" y="184530"/>
                  <a:pt x="71119" y="184530"/>
                </a:cubicBezTo>
                <a:cubicBezTo>
                  <a:pt x="83184" y="184530"/>
                  <a:pt x="89661" y="178206"/>
                  <a:pt x="90550" y="165531"/>
                </a:cubicBezTo>
                <a:cubicBezTo>
                  <a:pt x="91947" y="145872"/>
                  <a:pt x="93090" y="109448"/>
                  <a:pt x="93725" y="56273"/>
                </a:cubicBezTo>
                <a:lnTo>
                  <a:pt x="40639" y="56273"/>
                </a:lnTo>
                <a:cubicBezTo>
                  <a:pt x="34924" y="68998"/>
                  <a:pt x="28955" y="80225"/>
                  <a:pt x="22859" y="89915"/>
                </a:cubicBezTo>
                <a:cubicBezTo>
                  <a:pt x="19303" y="87414"/>
                  <a:pt x="14731" y="84975"/>
                  <a:pt x="9143" y="82600"/>
                </a:cubicBezTo>
                <a:cubicBezTo>
                  <a:pt x="21589" y="62928"/>
                  <a:pt x="32130" y="38455"/>
                  <a:pt x="40639"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Freeform 3"/>
          <p:cNvSpPr/>
          <p:nvPr/>
        </p:nvSpPr>
        <p:spPr>
          <a:xfrm>
            <a:off x="8365998" y="5577840"/>
            <a:ext cx="94488" cy="210108"/>
          </a:xfrm>
          <a:custGeom>
            <a:avLst/>
            <a:gdLst>
              <a:gd name="connsiteX0" fmla="*/ 41274 w 94488"/>
              <a:gd name="connsiteY0" fmla="*/ 9144 h 210108"/>
              <a:gd name="connsiteX1" fmla="*/ 57784 w 94488"/>
              <a:gd name="connsiteY1" fmla="*/ 13906 h 210108"/>
              <a:gd name="connsiteX2" fmla="*/ 45719 w 94488"/>
              <a:gd name="connsiteY2" fmla="*/ 42024 h 210108"/>
              <a:gd name="connsiteX3" fmla="*/ 85343 w 94488"/>
              <a:gd name="connsiteY3" fmla="*/ 42024 h 210108"/>
              <a:gd name="connsiteX4" fmla="*/ 85343 w 94488"/>
              <a:gd name="connsiteY4" fmla="*/ 199580 h 210108"/>
              <a:gd name="connsiteX5" fmla="*/ 69468 w 94488"/>
              <a:gd name="connsiteY5" fmla="*/ 199580 h 210108"/>
              <a:gd name="connsiteX6" fmla="*/ 69468 w 94488"/>
              <a:gd name="connsiteY6" fmla="*/ 184137 h 210108"/>
              <a:gd name="connsiteX7" fmla="*/ 25018 w 94488"/>
              <a:gd name="connsiteY7" fmla="*/ 184137 h 210108"/>
              <a:gd name="connsiteX8" fmla="*/ 25018 w 94488"/>
              <a:gd name="connsiteY8" fmla="*/ 200964 h 210108"/>
              <a:gd name="connsiteX9" fmla="*/ 9143 w 94488"/>
              <a:gd name="connsiteY9" fmla="*/ 200964 h 210108"/>
              <a:gd name="connsiteX10" fmla="*/ 9143 w 94488"/>
              <a:gd name="connsiteY10" fmla="*/ 42024 h 210108"/>
              <a:gd name="connsiteX11" fmla="*/ 29082 w 94488"/>
              <a:gd name="connsiteY11" fmla="*/ 42024 h 210108"/>
              <a:gd name="connsiteX12" fmla="*/ 41274 w 94488"/>
              <a:gd name="connsiteY12" fmla="*/ 9144 h 2101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94488" h="210108">
                <a:moveTo>
                  <a:pt x="41274" y="9144"/>
                </a:moveTo>
                <a:lnTo>
                  <a:pt x="57784" y="13906"/>
                </a:lnTo>
                <a:cubicBezTo>
                  <a:pt x="53719" y="24002"/>
                  <a:pt x="49656" y="33375"/>
                  <a:pt x="45719" y="42024"/>
                </a:cubicBezTo>
                <a:lnTo>
                  <a:pt x="85343" y="42024"/>
                </a:lnTo>
                <a:lnTo>
                  <a:pt x="85343" y="199580"/>
                </a:lnTo>
                <a:lnTo>
                  <a:pt x="69468" y="199580"/>
                </a:lnTo>
                <a:lnTo>
                  <a:pt x="69468" y="184137"/>
                </a:lnTo>
                <a:lnTo>
                  <a:pt x="25018" y="184137"/>
                </a:lnTo>
                <a:lnTo>
                  <a:pt x="25018" y="200964"/>
                </a:lnTo>
                <a:lnTo>
                  <a:pt x="9143" y="200964"/>
                </a:lnTo>
                <a:lnTo>
                  <a:pt x="9143" y="42024"/>
                </a:lnTo>
                <a:lnTo>
                  <a:pt x="29082" y="42024"/>
                </a:lnTo>
                <a:cubicBezTo>
                  <a:pt x="34035" y="30009"/>
                  <a:pt x="38099" y="19062"/>
                  <a:pt x="41274"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Freeform 3"/>
          <p:cNvSpPr/>
          <p:nvPr/>
        </p:nvSpPr>
        <p:spPr>
          <a:xfrm>
            <a:off x="7972933" y="5577840"/>
            <a:ext cx="57404" cy="57302"/>
          </a:xfrm>
          <a:custGeom>
            <a:avLst/>
            <a:gdLst>
              <a:gd name="connsiteX0" fmla="*/ 20319 w 57404"/>
              <a:gd name="connsiteY0" fmla="*/ 9144 h 57302"/>
              <a:gd name="connsiteX1" fmla="*/ 48259 w 57404"/>
              <a:gd name="connsiteY1" fmla="*/ 36867 h 57302"/>
              <a:gd name="connsiteX2" fmla="*/ 35432 w 57404"/>
              <a:gd name="connsiteY2" fmla="*/ 48158 h 57302"/>
              <a:gd name="connsiteX3" fmla="*/ 9143 w 57404"/>
              <a:gd name="connsiteY3" fmla="*/ 19253 h 57302"/>
              <a:gd name="connsiteX4" fmla="*/ 20319 w 57404"/>
              <a:gd name="connsiteY4" fmla="*/ 9144 h 5730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7404" h="57302">
                <a:moveTo>
                  <a:pt x="20319" y="9144"/>
                </a:moveTo>
                <a:cubicBezTo>
                  <a:pt x="27685" y="16027"/>
                  <a:pt x="36956" y="25260"/>
                  <a:pt x="48259" y="36867"/>
                </a:cubicBezTo>
                <a:lnTo>
                  <a:pt x="35432" y="48158"/>
                </a:lnTo>
                <a:cubicBezTo>
                  <a:pt x="24637" y="35750"/>
                  <a:pt x="15874" y="26111"/>
                  <a:pt x="9143" y="19253"/>
                </a:cubicBezTo>
                <a:lnTo>
                  <a:pt x="20319"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Freeform 3"/>
          <p:cNvSpPr/>
          <p:nvPr/>
        </p:nvSpPr>
        <p:spPr>
          <a:xfrm>
            <a:off x="6168644" y="5577840"/>
            <a:ext cx="176911" cy="213474"/>
          </a:xfrm>
          <a:custGeom>
            <a:avLst/>
            <a:gdLst>
              <a:gd name="connsiteX0" fmla="*/ 100202 w 176911"/>
              <a:gd name="connsiteY0" fmla="*/ 9144 h 213474"/>
              <a:gd name="connsiteX1" fmla="*/ 115823 w 176911"/>
              <a:gd name="connsiteY1" fmla="*/ 9144 h 213474"/>
              <a:gd name="connsiteX2" fmla="*/ 116077 w 176911"/>
              <a:gd name="connsiteY2" fmla="*/ 44983 h 213474"/>
              <a:gd name="connsiteX3" fmla="*/ 164972 w 176911"/>
              <a:gd name="connsiteY3" fmla="*/ 44983 h 213474"/>
              <a:gd name="connsiteX4" fmla="*/ 164972 w 176911"/>
              <a:gd name="connsiteY4" fmla="*/ 59245 h 213474"/>
              <a:gd name="connsiteX5" fmla="*/ 116585 w 176911"/>
              <a:gd name="connsiteY5" fmla="*/ 59245 h 213474"/>
              <a:gd name="connsiteX6" fmla="*/ 122935 w 176911"/>
              <a:gd name="connsiteY6" fmla="*/ 133857 h 213474"/>
              <a:gd name="connsiteX7" fmla="*/ 146939 w 176911"/>
              <a:gd name="connsiteY7" fmla="*/ 83591 h 213474"/>
              <a:gd name="connsiteX8" fmla="*/ 161544 w 176911"/>
              <a:gd name="connsiteY8" fmla="*/ 90512 h 213474"/>
              <a:gd name="connsiteX9" fmla="*/ 127380 w 176911"/>
              <a:gd name="connsiteY9" fmla="*/ 154152 h 213474"/>
              <a:gd name="connsiteX10" fmla="*/ 136271 w 176911"/>
              <a:gd name="connsiteY10" fmla="*/ 175031 h 213474"/>
              <a:gd name="connsiteX11" fmla="*/ 145541 w 176911"/>
              <a:gd name="connsiteY11" fmla="*/ 182955 h 213474"/>
              <a:gd name="connsiteX12" fmla="*/ 150240 w 176911"/>
              <a:gd name="connsiteY12" fmla="*/ 177406 h 213474"/>
              <a:gd name="connsiteX13" fmla="*/ 153289 w 176911"/>
              <a:gd name="connsiteY13" fmla="*/ 149694 h 213474"/>
              <a:gd name="connsiteX14" fmla="*/ 167766 w 176911"/>
              <a:gd name="connsiteY14" fmla="*/ 155041 h 213474"/>
              <a:gd name="connsiteX15" fmla="*/ 164084 w 176911"/>
              <a:gd name="connsiteY15" fmla="*/ 182955 h 213474"/>
              <a:gd name="connsiteX16" fmla="*/ 148463 w 176911"/>
              <a:gd name="connsiteY16" fmla="*/ 200964 h 213474"/>
              <a:gd name="connsiteX17" fmla="*/ 125984 w 176911"/>
              <a:gd name="connsiteY17" fmla="*/ 187705 h 213474"/>
              <a:gd name="connsiteX18" fmla="*/ 116332 w 176911"/>
              <a:gd name="connsiteY18" fmla="*/ 168795 h 213474"/>
              <a:gd name="connsiteX19" fmla="*/ 82041 w 176911"/>
              <a:gd name="connsiteY19" fmla="*/ 201752 h 213474"/>
              <a:gd name="connsiteX20" fmla="*/ 71120 w 176911"/>
              <a:gd name="connsiteY20" fmla="*/ 190080 h 213474"/>
              <a:gd name="connsiteX21" fmla="*/ 111252 w 176911"/>
              <a:gd name="connsiteY21" fmla="*/ 151180 h 213474"/>
              <a:gd name="connsiteX22" fmla="*/ 101600 w 176911"/>
              <a:gd name="connsiteY22" fmla="*/ 59245 h 213474"/>
              <a:gd name="connsiteX23" fmla="*/ 50291 w 176911"/>
              <a:gd name="connsiteY23" fmla="*/ 59245 h 213474"/>
              <a:gd name="connsiteX24" fmla="*/ 50291 w 176911"/>
              <a:gd name="connsiteY24" fmla="*/ 90118 h 213474"/>
              <a:gd name="connsiteX25" fmla="*/ 90296 w 176911"/>
              <a:gd name="connsiteY25" fmla="*/ 90118 h 213474"/>
              <a:gd name="connsiteX26" fmla="*/ 88900 w 176911"/>
              <a:gd name="connsiteY26" fmla="*/ 150494 h 213474"/>
              <a:gd name="connsiteX27" fmla="*/ 65023 w 176911"/>
              <a:gd name="connsiteY27" fmla="*/ 174840 h 213474"/>
              <a:gd name="connsiteX28" fmla="*/ 50291 w 176911"/>
              <a:gd name="connsiteY28" fmla="*/ 174637 h 213474"/>
              <a:gd name="connsiteX29" fmla="*/ 46990 w 176911"/>
              <a:gd name="connsiteY29" fmla="*/ 159194 h 213474"/>
              <a:gd name="connsiteX30" fmla="*/ 62610 w 176911"/>
              <a:gd name="connsiteY30" fmla="*/ 160184 h 213474"/>
              <a:gd name="connsiteX31" fmla="*/ 74676 w 176911"/>
              <a:gd name="connsiteY31" fmla="*/ 146735 h 213474"/>
              <a:gd name="connsiteX32" fmla="*/ 75691 w 176911"/>
              <a:gd name="connsiteY32" fmla="*/ 103580 h 213474"/>
              <a:gd name="connsiteX33" fmla="*/ 50165 w 176911"/>
              <a:gd name="connsiteY33" fmla="*/ 103580 h 213474"/>
              <a:gd name="connsiteX34" fmla="*/ 44450 w 176911"/>
              <a:gd name="connsiteY34" fmla="*/ 158800 h 213474"/>
              <a:gd name="connsiteX35" fmla="*/ 21209 w 176911"/>
              <a:gd name="connsiteY35" fmla="*/ 204330 h 213474"/>
              <a:gd name="connsiteX36" fmla="*/ 9144 w 176911"/>
              <a:gd name="connsiteY36" fmla="*/ 193052 h 213474"/>
              <a:gd name="connsiteX37" fmla="*/ 30479 w 176911"/>
              <a:gd name="connsiteY37" fmla="*/ 152272 h 213474"/>
              <a:gd name="connsiteX38" fmla="*/ 35433 w 176911"/>
              <a:gd name="connsiteY38" fmla="*/ 89522 h 213474"/>
              <a:gd name="connsiteX39" fmla="*/ 35433 w 176911"/>
              <a:gd name="connsiteY39" fmla="*/ 44983 h 213474"/>
              <a:gd name="connsiteX40" fmla="*/ 100965 w 176911"/>
              <a:gd name="connsiteY40" fmla="*/ 44983 h 213474"/>
              <a:gd name="connsiteX41" fmla="*/ 100202 w 176911"/>
              <a:gd name="connsiteY41" fmla="*/ 9144 h 21347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 ang="31">
                <a:pos x="connsiteX31" y="connsiteY31"/>
              </a:cxn>
              <a:cxn ang="32">
                <a:pos x="connsiteX32" y="connsiteY32"/>
              </a:cxn>
              <a:cxn ang="33">
                <a:pos x="connsiteX33" y="connsiteY33"/>
              </a:cxn>
              <a:cxn ang="34">
                <a:pos x="connsiteX34" y="connsiteY34"/>
              </a:cxn>
              <a:cxn ang="35">
                <a:pos x="connsiteX35" y="connsiteY35"/>
              </a:cxn>
              <a:cxn ang="36">
                <a:pos x="connsiteX36" y="connsiteY36"/>
              </a:cxn>
              <a:cxn ang="37">
                <a:pos x="connsiteX37" y="connsiteY37"/>
              </a:cxn>
              <a:cxn ang="38">
                <a:pos x="connsiteX38" y="connsiteY38"/>
              </a:cxn>
              <a:cxn ang="39">
                <a:pos x="connsiteX39" y="connsiteY39"/>
              </a:cxn>
              <a:cxn ang="40">
                <a:pos x="connsiteX40" y="connsiteY40"/>
              </a:cxn>
              <a:cxn ang="41">
                <a:pos x="connsiteX41" y="connsiteY41"/>
              </a:cxn>
            </a:cxnLst>
            <a:rect l="l" t="t" r="r" b="b"/>
            <a:pathLst>
              <a:path w="176911" h="213474">
                <a:moveTo>
                  <a:pt x="100202" y="9144"/>
                </a:moveTo>
                <a:lnTo>
                  <a:pt x="115823" y="9144"/>
                </a:lnTo>
                <a:cubicBezTo>
                  <a:pt x="115696" y="21831"/>
                  <a:pt x="115823" y="33769"/>
                  <a:pt x="116077" y="44983"/>
                </a:cubicBezTo>
                <a:lnTo>
                  <a:pt x="164972" y="44983"/>
                </a:lnTo>
                <a:lnTo>
                  <a:pt x="164972" y="59245"/>
                </a:lnTo>
                <a:lnTo>
                  <a:pt x="116585" y="59245"/>
                </a:lnTo>
                <a:cubicBezTo>
                  <a:pt x="117728" y="90246"/>
                  <a:pt x="119888" y="115125"/>
                  <a:pt x="122935" y="133857"/>
                </a:cubicBezTo>
                <a:cubicBezTo>
                  <a:pt x="132334" y="118948"/>
                  <a:pt x="140208" y="102196"/>
                  <a:pt x="146939" y="83591"/>
                </a:cubicBezTo>
                <a:lnTo>
                  <a:pt x="161544" y="90512"/>
                </a:lnTo>
                <a:cubicBezTo>
                  <a:pt x="151384" y="114922"/>
                  <a:pt x="139953" y="136144"/>
                  <a:pt x="127380" y="154152"/>
                </a:cubicBezTo>
                <a:cubicBezTo>
                  <a:pt x="129794" y="163055"/>
                  <a:pt x="132715" y="170014"/>
                  <a:pt x="136271" y="175031"/>
                </a:cubicBezTo>
                <a:cubicBezTo>
                  <a:pt x="139827" y="180314"/>
                  <a:pt x="142875" y="182955"/>
                  <a:pt x="145541" y="182955"/>
                </a:cubicBezTo>
                <a:cubicBezTo>
                  <a:pt x="148082" y="182955"/>
                  <a:pt x="149605" y="181101"/>
                  <a:pt x="150240" y="177406"/>
                </a:cubicBezTo>
                <a:cubicBezTo>
                  <a:pt x="151384" y="171602"/>
                  <a:pt x="152272" y="162369"/>
                  <a:pt x="153289" y="149694"/>
                </a:cubicBezTo>
                <a:cubicBezTo>
                  <a:pt x="158496" y="151942"/>
                  <a:pt x="163321" y="153720"/>
                  <a:pt x="167766" y="155041"/>
                </a:cubicBezTo>
                <a:cubicBezTo>
                  <a:pt x="166370" y="167969"/>
                  <a:pt x="165227" y="177279"/>
                  <a:pt x="164084" y="182955"/>
                </a:cubicBezTo>
                <a:cubicBezTo>
                  <a:pt x="161671" y="194957"/>
                  <a:pt x="156464" y="200964"/>
                  <a:pt x="148463" y="200964"/>
                </a:cubicBezTo>
                <a:cubicBezTo>
                  <a:pt x="140080" y="200964"/>
                  <a:pt x="132588" y="196544"/>
                  <a:pt x="125984" y="187705"/>
                </a:cubicBezTo>
                <a:cubicBezTo>
                  <a:pt x="122301" y="182816"/>
                  <a:pt x="118998" y="176517"/>
                  <a:pt x="116332" y="168795"/>
                </a:cubicBezTo>
                <a:cubicBezTo>
                  <a:pt x="105664" y="181800"/>
                  <a:pt x="94234" y="192785"/>
                  <a:pt x="82041" y="201752"/>
                </a:cubicBezTo>
                <a:cubicBezTo>
                  <a:pt x="78994" y="198056"/>
                  <a:pt x="75310" y="194170"/>
                  <a:pt x="71120" y="190080"/>
                </a:cubicBezTo>
                <a:cubicBezTo>
                  <a:pt x="86105" y="179450"/>
                  <a:pt x="99567" y="166496"/>
                  <a:pt x="111252" y="151180"/>
                </a:cubicBezTo>
                <a:cubicBezTo>
                  <a:pt x="106552" y="131317"/>
                  <a:pt x="103377" y="100672"/>
                  <a:pt x="101600" y="59245"/>
                </a:cubicBezTo>
                <a:lnTo>
                  <a:pt x="50291" y="59245"/>
                </a:lnTo>
                <a:lnTo>
                  <a:pt x="50291" y="90118"/>
                </a:lnTo>
                <a:lnTo>
                  <a:pt x="90296" y="90118"/>
                </a:lnTo>
                <a:cubicBezTo>
                  <a:pt x="90042" y="113347"/>
                  <a:pt x="89534" y="133464"/>
                  <a:pt x="88900" y="150494"/>
                </a:cubicBezTo>
                <a:cubicBezTo>
                  <a:pt x="88265" y="166725"/>
                  <a:pt x="80264" y="174840"/>
                  <a:pt x="65023" y="174840"/>
                </a:cubicBezTo>
                <a:cubicBezTo>
                  <a:pt x="59816" y="174840"/>
                  <a:pt x="54990" y="174777"/>
                  <a:pt x="50291" y="174637"/>
                </a:cubicBezTo>
                <a:cubicBezTo>
                  <a:pt x="49529" y="170281"/>
                  <a:pt x="48386" y="165137"/>
                  <a:pt x="46990" y="159194"/>
                </a:cubicBezTo>
                <a:cubicBezTo>
                  <a:pt x="52704" y="159854"/>
                  <a:pt x="58039" y="160184"/>
                  <a:pt x="62610" y="160184"/>
                </a:cubicBezTo>
                <a:cubicBezTo>
                  <a:pt x="70230" y="160184"/>
                  <a:pt x="74295" y="155701"/>
                  <a:pt x="74676" y="146735"/>
                </a:cubicBezTo>
                <a:cubicBezTo>
                  <a:pt x="75310" y="133934"/>
                  <a:pt x="75691" y="119545"/>
                  <a:pt x="75691" y="103580"/>
                </a:cubicBezTo>
                <a:lnTo>
                  <a:pt x="50165" y="103580"/>
                </a:lnTo>
                <a:cubicBezTo>
                  <a:pt x="49657" y="127266"/>
                  <a:pt x="47752" y="145669"/>
                  <a:pt x="44450" y="158800"/>
                </a:cubicBezTo>
                <a:cubicBezTo>
                  <a:pt x="40259" y="174370"/>
                  <a:pt x="32639" y="189547"/>
                  <a:pt x="21209" y="204330"/>
                </a:cubicBezTo>
                <a:cubicBezTo>
                  <a:pt x="17526" y="200507"/>
                  <a:pt x="13461" y="196748"/>
                  <a:pt x="9144" y="193052"/>
                </a:cubicBezTo>
                <a:cubicBezTo>
                  <a:pt x="19939" y="179196"/>
                  <a:pt x="27051" y="165595"/>
                  <a:pt x="30479" y="152272"/>
                </a:cubicBezTo>
                <a:cubicBezTo>
                  <a:pt x="33782" y="139471"/>
                  <a:pt x="35433" y="118554"/>
                  <a:pt x="35433" y="89522"/>
                </a:cubicBezTo>
                <a:lnTo>
                  <a:pt x="35433" y="44983"/>
                </a:lnTo>
                <a:lnTo>
                  <a:pt x="100965" y="44983"/>
                </a:lnTo>
                <a:cubicBezTo>
                  <a:pt x="100710" y="33642"/>
                  <a:pt x="100457" y="21691"/>
                  <a:pt x="100202"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Freeform 3"/>
          <p:cNvSpPr/>
          <p:nvPr/>
        </p:nvSpPr>
        <p:spPr>
          <a:xfrm>
            <a:off x="7749159" y="5577204"/>
            <a:ext cx="81153" cy="214109"/>
          </a:xfrm>
          <a:custGeom>
            <a:avLst/>
            <a:gdLst>
              <a:gd name="connsiteX0" fmla="*/ 55879 w 81153"/>
              <a:gd name="connsiteY0" fmla="*/ 9144 h 214109"/>
              <a:gd name="connsiteX1" fmla="*/ 72008 w 81153"/>
              <a:gd name="connsiteY1" fmla="*/ 14541 h 214109"/>
              <a:gd name="connsiteX2" fmla="*/ 50545 w 81153"/>
              <a:gd name="connsiteY2" fmla="*/ 65214 h 214109"/>
              <a:gd name="connsiteX3" fmla="*/ 50545 w 81153"/>
              <a:gd name="connsiteY3" fmla="*/ 204965 h 214109"/>
              <a:gd name="connsiteX4" fmla="*/ 35559 w 81153"/>
              <a:gd name="connsiteY4" fmla="*/ 204965 h 214109"/>
              <a:gd name="connsiteX5" fmla="*/ 35559 w 81153"/>
              <a:gd name="connsiteY5" fmla="*/ 92341 h 214109"/>
              <a:gd name="connsiteX6" fmla="*/ 15747 w 81153"/>
              <a:gd name="connsiteY6" fmla="*/ 120446 h 214109"/>
              <a:gd name="connsiteX7" fmla="*/ 9143 w 81153"/>
              <a:gd name="connsiteY7" fmla="*/ 102628 h 214109"/>
              <a:gd name="connsiteX8" fmla="*/ 55879 w 81153"/>
              <a:gd name="connsiteY8" fmla="*/ 9144 h 21410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81153" h="214109">
                <a:moveTo>
                  <a:pt x="55879" y="9144"/>
                </a:moveTo>
                <a:lnTo>
                  <a:pt x="72008" y="14541"/>
                </a:lnTo>
                <a:cubicBezTo>
                  <a:pt x="65404" y="32892"/>
                  <a:pt x="58292" y="49784"/>
                  <a:pt x="50545" y="65214"/>
                </a:cubicBezTo>
                <a:lnTo>
                  <a:pt x="50545" y="204965"/>
                </a:lnTo>
                <a:lnTo>
                  <a:pt x="35559" y="204965"/>
                </a:lnTo>
                <a:lnTo>
                  <a:pt x="35559" y="92341"/>
                </a:lnTo>
                <a:cubicBezTo>
                  <a:pt x="29209" y="102501"/>
                  <a:pt x="22605" y="111861"/>
                  <a:pt x="15747" y="120446"/>
                </a:cubicBezTo>
                <a:cubicBezTo>
                  <a:pt x="13842" y="114770"/>
                  <a:pt x="11683" y="108826"/>
                  <a:pt x="9143" y="102628"/>
                </a:cubicBezTo>
                <a:cubicBezTo>
                  <a:pt x="29971" y="74650"/>
                  <a:pt x="45465" y="43510"/>
                  <a:pt x="55879" y="9144"/>
                </a:cubicBez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Freeform 3"/>
          <p:cNvSpPr/>
          <p:nvPr/>
        </p:nvSpPr>
        <p:spPr>
          <a:xfrm>
            <a:off x="7345426" y="5577204"/>
            <a:ext cx="211836" cy="211937"/>
          </a:xfrm>
          <a:custGeom>
            <a:avLst/>
            <a:gdLst>
              <a:gd name="connsiteX0" fmla="*/ 105791 w 211836"/>
              <a:gd name="connsiteY0" fmla="*/ 9144 h 211937"/>
              <a:gd name="connsiteX1" fmla="*/ 122301 w 211836"/>
              <a:gd name="connsiteY1" fmla="*/ 36919 h 211937"/>
              <a:gd name="connsiteX2" fmla="*/ 108077 w 211836"/>
              <a:gd name="connsiteY2" fmla="*/ 44043 h 211937"/>
              <a:gd name="connsiteX3" fmla="*/ 201167 w 211836"/>
              <a:gd name="connsiteY3" fmla="*/ 44043 h 211937"/>
              <a:gd name="connsiteX4" fmla="*/ 201167 w 211836"/>
              <a:gd name="connsiteY4" fmla="*/ 58686 h 211937"/>
              <a:gd name="connsiteX5" fmla="*/ 164592 w 211836"/>
              <a:gd name="connsiteY5" fmla="*/ 58686 h 211937"/>
              <a:gd name="connsiteX6" fmla="*/ 119126 w 211836"/>
              <a:gd name="connsiteY6" fmla="*/ 149542 h 211937"/>
              <a:gd name="connsiteX7" fmla="*/ 202692 w 211836"/>
              <a:gd name="connsiteY7" fmla="*/ 183984 h 211937"/>
              <a:gd name="connsiteX8" fmla="*/ 188848 w 211836"/>
              <a:gd name="connsiteY8" fmla="*/ 201206 h 211937"/>
              <a:gd name="connsiteX9" fmla="*/ 106426 w 211836"/>
              <a:gd name="connsiteY9" fmla="*/ 160820 h 211937"/>
              <a:gd name="connsiteX10" fmla="*/ 20955 w 211836"/>
              <a:gd name="connsiteY10" fmla="*/ 202793 h 211937"/>
              <a:gd name="connsiteX11" fmla="*/ 9143 w 211836"/>
              <a:gd name="connsiteY11" fmla="*/ 187350 h 211937"/>
              <a:gd name="connsiteX12" fmla="*/ 94360 w 211836"/>
              <a:gd name="connsiteY12" fmla="*/ 149440 h 211937"/>
              <a:gd name="connsiteX13" fmla="*/ 48386 w 211836"/>
              <a:gd name="connsiteY13" fmla="*/ 58686 h 211937"/>
              <a:gd name="connsiteX14" fmla="*/ 11048 w 211836"/>
              <a:gd name="connsiteY14" fmla="*/ 58686 h 211937"/>
              <a:gd name="connsiteX15" fmla="*/ 11048 w 211836"/>
              <a:gd name="connsiteY15" fmla="*/ 44043 h 211937"/>
              <a:gd name="connsiteX16" fmla="*/ 106171 w 211836"/>
              <a:gd name="connsiteY16" fmla="*/ 44043 h 211937"/>
              <a:gd name="connsiteX17" fmla="*/ 90423 w 211836"/>
              <a:gd name="connsiteY17" fmla="*/ 16332 h 211937"/>
              <a:gd name="connsiteX18" fmla="*/ 105791 w 211836"/>
              <a:gd name="connsiteY18" fmla="*/ 9144 h 21193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Lst>
            <a:rect l="l" t="t" r="r" b="b"/>
            <a:pathLst>
              <a:path w="211836" h="211937">
                <a:moveTo>
                  <a:pt x="105791" y="9144"/>
                </a:moveTo>
                <a:cubicBezTo>
                  <a:pt x="109473" y="14871"/>
                  <a:pt x="114934" y="24117"/>
                  <a:pt x="122301" y="36919"/>
                </a:cubicBezTo>
                <a:lnTo>
                  <a:pt x="108077" y="44043"/>
                </a:lnTo>
                <a:lnTo>
                  <a:pt x="201167" y="44043"/>
                </a:lnTo>
                <a:lnTo>
                  <a:pt x="201167" y="58686"/>
                </a:lnTo>
                <a:lnTo>
                  <a:pt x="164592" y="58686"/>
                </a:lnTo>
                <a:cubicBezTo>
                  <a:pt x="157606" y="96367"/>
                  <a:pt x="142367" y="126644"/>
                  <a:pt x="119126" y="149542"/>
                </a:cubicBezTo>
                <a:cubicBezTo>
                  <a:pt x="136652" y="162344"/>
                  <a:pt x="164465" y="173825"/>
                  <a:pt x="202692" y="183984"/>
                </a:cubicBezTo>
                <a:cubicBezTo>
                  <a:pt x="196595" y="190843"/>
                  <a:pt x="192023" y="196583"/>
                  <a:pt x="188848" y="201206"/>
                </a:cubicBezTo>
                <a:cubicBezTo>
                  <a:pt x="151638" y="188341"/>
                  <a:pt x="124205" y="174879"/>
                  <a:pt x="106426" y="160820"/>
                </a:cubicBezTo>
                <a:cubicBezTo>
                  <a:pt x="88645" y="174675"/>
                  <a:pt x="60197" y="188671"/>
                  <a:pt x="20955" y="202793"/>
                </a:cubicBezTo>
                <a:cubicBezTo>
                  <a:pt x="17526" y="198170"/>
                  <a:pt x="13589" y="193027"/>
                  <a:pt x="9143" y="187350"/>
                </a:cubicBezTo>
                <a:cubicBezTo>
                  <a:pt x="46863" y="175996"/>
                  <a:pt x="75310" y="163360"/>
                  <a:pt x="94360" y="149440"/>
                </a:cubicBezTo>
                <a:cubicBezTo>
                  <a:pt x="70230" y="123710"/>
                  <a:pt x="54991" y="93459"/>
                  <a:pt x="48386" y="58686"/>
                </a:cubicBezTo>
                <a:lnTo>
                  <a:pt x="11048" y="58686"/>
                </a:lnTo>
                <a:lnTo>
                  <a:pt x="11048" y="44043"/>
                </a:lnTo>
                <a:lnTo>
                  <a:pt x="106171" y="44043"/>
                </a:lnTo>
                <a:cubicBezTo>
                  <a:pt x="99441" y="31369"/>
                  <a:pt x="94233" y="22136"/>
                  <a:pt x="90423" y="16332"/>
                </a:cubicBezTo>
                <a:lnTo>
                  <a:pt x="105791"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Freeform 3"/>
          <p:cNvSpPr/>
          <p:nvPr/>
        </p:nvSpPr>
        <p:spPr>
          <a:xfrm>
            <a:off x="6741541" y="5576696"/>
            <a:ext cx="123698" cy="59626"/>
          </a:xfrm>
          <a:custGeom>
            <a:avLst/>
            <a:gdLst>
              <a:gd name="connsiteX0" fmla="*/ 60578 w 123698"/>
              <a:gd name="connsiteY0" fmla="*/ 9144 h 59626"/>
              <a:gd name="connsiteX1" fmla="*/ 73278 w 123698"/>
              <a:gd name="connsiteY1" fmla="*/ 32664 h 59626"/>
              <a:gd name="connsiteX2" fmla="*/ 63500 w 123698"/>
              <a:gd name="connsiteY2" fmla="*/ 37223 h 59626"/>
              <a:gd name="connsiteX3" fmla="*/ 114553 w 123698"/>
              <a:gd name="connsiteY3" fmla="*/ 37223 h 59626"/>
              <a:gd name="connsiteX4" fmla="*/ 114553 w 123698"/>
              <a:gd name="connsiteY4" fmla="*/ 50482 h 59626"/>
              <a:gd name="connsiteX5" fmla="*/ 9143 w 123698"/>
              <a:gd name="connsiteY5" fmla="*/ 50482 h 59626"/>
              <a:gd name="connsiteX6" fmla="*/ 9143 w 123698"/>
              <a:gd name="connsiteY6" fmla="*/ 37223 h 59626"/>
              <a:gd name="connsiteX7" fmla="*/ 58546 w 123698"/>
              <a:gd name="connsiteY7" fmla="*/ 37223 h 59626"/>
              <a:gd name="connsiteX8" fmla="*/ 46863 w 123698"/>
              <a:gd name="connsiteY8" fmla="*/ 15456 h 59626"/>
              <a:gd name="connsiteX9" fmla="*/ 60578 w 123698"/>
              <a:gd name="connsiteY9" fmla="*/ 9144 h 5962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23698" h="59626">
                <a:moveTo>
                  <a:pt x="60578" y="9144"/>
                </a:moveTo>
                <a:cubicBezTo>
                  <a:pt x="66547" y="19012"/>
                  <a:pt x="70739" y="26860"/>
                  <a:pt x="73278" y="32664"/>
                </a:cubicBezTo>
                <a:lnTo>
                  <a:pt x="63500" y="37223"/>
                </a:lnTo>
                <a:lnTo>
                  <a:pt x="114553" y="37223"/>
                </a:lnTo>
                <a:lnTo>
                  <a:pt x="114553" y="50482"/>
                </a:lnTo>
                <a:lnTo>
                  <a:pt x="9143" y="50482"/>
                </a:lnTo>
                <a:lnTo>
                  <a:pt x="9143" y="37223"/>
                </a:lnTo>
                <a:lnTo>
                  <a:pt x="58546" y="37223"/>
                </a:lnTo>
                <a:cubicBezTo>
                  <a:pt x="56006" y="31280"/>
                  <a:pt x="52069" y="24028"/>
                  <a:pt x="46863" y="15456"/>
                </a:cubicBezTo>
                <a:lnTo>
                  <a:pt x="60578"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Freeform 3"/>
          <p:cNvSpPr/>
          <p:nvPr/>
        </p:nvSpPr>
        <p:spPr>
          <a:xfrm>
            <a:off x="7139813" y="5575934"/>
            <a:ext cx="212471" cy="144322"/>
          </a:xfrm>
          <a:custGeom>
            <a:avLst/>
            <a:gdLst>
              <a:gd name="connsiteX0" fmla="*/ 118744 w 212471"/>
              <a:gd name="connsiteY0" fmla="*/ 9144 h 144322"/>
              <a:gd name="connsiteX1" fmla="*/ 134366 w 212471"/>
              <a:gd name="connsiteY1" fmla="*/ 30657 h 144322"/>
              <a:gd name="connsiteX2" fmla="*/ 126872 w 212471"/>
              <a:gd name="connsiteY2" fmla="*/ 35217 h 144322"/>
              <a:gd name="connsiteX3" fmla="*/ 199263 w 212471"/>
              <a:gd name="connsiteY3" fmla="*/ 35217 h 144322"/>
              <a:gd name="connsiteX4" fmla="*/ 199263 w 212471"/>
              <a:gd name="connsiteY4" fmla="*/ 47485 h 144322"/>
              <a:gd name="connsiteX5" fmla="*/ 129031 w 212471"/>
              <a:gd name="connsiteY5" fmla="*/ 47485 h 144322"/>
              <a:gd name="connsiteX6" fmla="*/ 129031 w 212471"/>
              <a:gd name="connsiteY6" fmla="*/ 61734 h 144322"/>
              <a:gd name="connsiteX7" fmla="*/ 193167 w 212471"/>
              <a:gd name="connsiteY7" fmla="*/ 61734 h 144322"/>
              <a:gd name="connsiteX8" fmla="*/ 193167 w 212471"/>
              <a:gd name="connsiteY8" fmla="*/ 74015 h 144322"/>
              <a:gd name="connsiteX9" fmla="*/ 129031 w 212471"/>
              <a:gd name="connsiteY9" fmla="*/ 74015 h 144322"/>
              <a:gd name="connsiteX10" fmla="*/ 129031 w 212471"/>
              <a:gd name="connsiteY10" fmla="*/ 88265 h 144322"/>
              <a:gd name="connsiteX11" fmla="*/ 193167 w 212471"/>
              <a:gd name="connsiteY11" fmla="*/ 88265 h 144322"/>
              <a:gd name="connsiteX12" fmla="*/ 193167 w 212471"/>
              <a:gd name="connsiteY12" fmla="*/ 100533 h 144322"/>
              <a:gd name="connsiteX13" fmla="*/ 129031 w 212471"/>
              <a:gd name="connsiteY13" fmla="*/ 100533 h 144322"/>
              <a:gd name="connsiteX14" fmla="*/ 129031 w 212471"/>
              <a:gd name="connsiteY14" fmla="*/ 115189 h 144322"/>
              <a:gd name="connsiteX15" fmla="*/ 203327 w 212471"/>
              <a:gd name="connsiteY15" fmla="*/ 115189 h 144322"/>
              <a:gd name="connsiteX16" fmla="*/ 203327 w 212471"/>
              <a:gd name="connsiteY16" fmla="*/ 127457 h 144322"/>
              <a:gd name="connsiteX17" fmla="*/ 49656 w 212471"/>
              <a:gd name="connsiteY17" fmla="*/ 127457 h 144322"/>
              <a:gd name="connsiteX18" fmla="*/ 49656 w 212471"/>
              <a:gd name="connsiteY18" fmla="*/ 135178 h 144322"/>
              <a:gd name="connsiteX19" fmla="*/ 35052 w 212471"/>
              <a:gd name="connsiteY19" fmla="*/ 135178 h 144322"/>
              <a:gd name="connsiteX20" fmla="*/ 35052 w 212471"/>
              <a:gd name="connsiteY20" fmla="*/ 68072 h 144322"/>
              <a:gd name="connsiteX21" fmla="*/ 18415 w 212471"/>
              <a:gd name="connsiteY21" fmla="*/ 86080 h 144322"/>
              <a:gd name="connsiteX22" fmla="*/ 9143 w 212471"/>
              <a:gd name="connsiteY22" fmla="*/ 73609 h 144322"/>
              <a:gd name="connsiteX23" fmla="*/ 55371 w 212471"/>
              <a:gd name="connsiteY23" fmla="*/ 10414 h 144322"/>
              <a:gd name="connsiteX24" fmla="*/ 69595 w 212471"/>
              <a:gd name="connsiteY24" fmla="*/ 15621 h 144322"/>
              <a:gd name="connsiteX25" fmla="*/ 58419 w 212471"/>
              <a:gd name="connsiteY25" fmla="*/ 35217 h 144322"/>
              <a:gd name="connsiteX26" fmla="*/ 118491 w 212471"/>
              <a:gd name="connsiteY26" fmla="*/ 35217 h 144322"/>
              <a:gd name="connsiteX27" fmla="*/ 106044 w 212471"/>
              <a:gd name="connsiteY27" fmla="*/ 16611 h 144322"/>
              <a:gd name="connsiteX28" fmla="*/ 118744 w 212471"/>
              <a:gd name="connsiteY28" fmla="*/ 9144 h 14432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Lst>
            <a:rect l="l" t="t" r="r" b="b"/>
            <a:pathLst>
              <a:path w="212471" h="144322">
                <a:moveTo>
                  <a:pt x="118744" y="9144"/>
                </a:moveTo>
                <a:cubicBezTo>
                  <a:pt x="124586" y="16611"/>
                  <a:pt x="129793" y="23800"/>
                  <a:pt x="134366" y="30657"/>
                </a:cubicBezTo>
                <a:lnTo>
                  <a:pt x="126872" y="35217"/>
                </a:lnTo>
                <a:lnTo>
                  <a:pt x="199263" y="35217"/>
                </a:lnTo>
                <a:lnTo>
                  <a:pt x="199263" y="47485"/>
                </a:lnTo>
                <a:lnTo>
                  <a:pt x="129031" y="47485"/>
                </a:lnTo>
                <a:lnTo>
                  <a:pt x="129031" y="61734"/>
                </a:lnTo>
                <a:lnTo>
                  <a:pt x="193167" y="61734"/>
                </a:lnTo>
                <a:lnTo>
                  <a:pt x="193167" y="74015"/>
                </a:lnTo>
                <a:lnTo>
                  <a:pt x="129031" y="74015"/>
                </a:lnTo>
                <a:lnTo>
                  <a:pt x="129031" y="88265"/>
                </a:lnTo>
                <a:lnTo>
                  <a:pt x="193167" y="88265"/>
                </a:lnTo>
                <a:lnTo>
                  <a:pt x="193167" y="100533"/>
                </a:lnTo>
                <a:lnTo>
                  <a:pt x="129031" y="100533"/>
                </a:lnTo>
                <a:lnTo>
                  <a:pt x="129031" y="115189"/>
                </a:lnTo>
                <a:lnTo>
                  <a:pt x="203327" y="115189"/>
                </a:lnTo>
                <a:lnTo>
                  <a:pt x="203327" y="127457"/>
                </a:lnTo>
                <a:lnTo>
                  <a:pt x="49656" y="127457"/>
                </a:lnTo>
                <a:lnTo>
                  <a:pt x="49656" y="135178"/>
                </a:lnTo>
                <a:lnTo>
                  <a:pt x="35052" y="135178"/>
                </a:lnTo>
                <a:lnTo>
                  <a:pt x="35052" y="68072"/>
                </a:lnTo>
                <a:cubicBezTo>
                  <a:pt x="29591" y="74409"/>
                  <a:pt x="24003" y="80416"/>
                  <a:pt x="18415" y="86080"/>
                </a:cubicBezTo>
                <a:cubicBezTo>
                  <a:pt x="15747" y="81991"/>
                  <a:pt x="12700" y="77838"/>
                  <a:pt x="9143" y="73609"/>
                </a:cubicBezTo>
                <a:cubicBezTo>
                  <a:pt x="28702" y="55270"/>
                  <a:pt x="44195" y="34226"/>
                  <a:pt x="55371" y="10414"/>
                </a:cubicBezTo>
                <a:lnTo>
                  <a:pt x="69595" y="15621"/>
                </a:lnTo>
                <a:cubicBezTo>
                  <a:pt x="65913" y="22479"/>
                  <a:pt x="62230" y="29007"/>
                  <a:pt x="58419" y="35217"/>
                </a:cubicBezTo>
                <a:lnTo>
                  <a:pt x="118491" y="35217"/>
                </a:lnTo>
                <a:cubicBezTo>
                  <a:pt x="114807" y="29146"/>
                  <a:pt x="110743" y="22936"/>
                  <a:pt x="106044" y="16611"/>
                </a:cubicBezTo>
                <a:lnTo>
                  <a:pt x="118744"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1" name="Freeform 3"/>
          <p:cNvSpPr/>
          <p:nvPr/>
        </p:nvSpPr>
        <p:spPr>
          <a:xfrm>
            <a:off x="6333744" y="5575680"/>
            <a:ext cx="209931" cy="215633"/>
          </a:xfrm>
          <a:custGeom>
            <a:avLst/>
            <a:gdLst>
              <a:gd name="connsiteX0" fmla="*/ 102361 w 209931"/>
              <a:gd name="connsiteY0" fmla="*/ 9144 h 215633"/>
              <a:gd name="connsiteX1" fmla="*/ 117983 w 209931"/>
              <a:gd name="connsiteY1" fmla="*/ 34671 h 215633"/>
              <a:gd name="connsiteX2" fmla="*/ 104902 w 209931"/>
              <a:gd name="connsiteY2" fmla="*/ 41211 h 215633"/>
              <a:gd name="connsiteX3" fmla="*/ 200787 w 209931"/>
              <a:gd name="connsiteY3" fmla="*/ 41211 h 215633"/>
              <a:gd name="connsiteX4" fmla="*/ 200787 w 209931"/>
              <a:gd name="connsiteY4" fmla="*/ 56248 h 215633"/>
              <a:gd name="connsiteX5" fmla="*/ 112521 w 209931"/>
              <a:gd name="connsiteY5" fmla="*/ 56248 h 215633"/>
              <a:gd name="connsiteX6" fmla="*/ 112521 w 209931"/>
              <a:gd name="connsiteY6" fmla="*/ 83565 h 215633"/>
              <a:gd name="connsiteX7" fmla="*/ 184276 w 209931"/>
              <a:gd name="connsiteY7" fmla="*/ 83565 h 215633"/>
              <a:gd name="connsiteX8" fmla="*/ 184276 w 209931"/>
              <a:gd name="connsiteY8" fmla="*/ 157594 h 215633"/>
              <a:gd name="connsiteX9" fmla="*/ 160782 w 209931"/>
              <a:gd name="connsiteY9" fmla="*/ 182537 h 215633"/>
              <a:gd name="connsiteX10" fmla="*/ 132460 w 209931"/>
              <a:gd name="connsiteY10" fmla="*/ 182143 h 215633"/>
              <a:gd name="connsiteX11" fmla="*/ 129666 w 209931"/>
              <a:gd name="connsiteY11" fmla="*/ 166306 h 215633"/>
              <a:gd name="connsiteX12" fmla="*/ 155955 w 209931"/>
              <a:gd name="connsiteY12" fmla="*/ 167297 h 215633"/>
              <a:gd name="connsiteX13" fmla="*/ 168910 w 209931"/>
              <a:gd name="connsiteY13" fmla="*/ 154228 h 215633"/>
              <a:gd name="connsiteX14" fmla="*/ 168910 w 209931"/>
              <a:gd name="connsiteY14" fmla="*/ 98221 h 215633"/>
              <a:gd name="connsiteX15" fmla="*/ 112521 w 209931"/>
              <a:gd name="connsiteY15" fmla="*/ 98221 h 215633"/>
              <a:gd name="connsiteX16" fmla="*/ 112521 w 209931"/>
              <a:gd name="connsiteY16" fmla="*/ 206489 h 215633"/>
              <a:gd name="connsiteX17" fmla="*/ 96646 w 209931"/>
              <a:gd name="connsiteY17" fmla="*/ 206489 h 215633"/>
              <a:gd name="connsiteX18" fmla="*/ 96646 w 209931"/>
              <a:gd name="connsiteY18" fmla="*/ 98221 h 215633"/>
              <a:gd name="connsiteX19" fmla="*/ 41402 w 209931"/>
              <a:gd name="connsiteY19" fmla="*/ 98221 h 215633"/>
              <a:gd name="connsiteX20" fmla="*/ 41402 w 209931"/>
              <a:gd name="connsiteY20" fmla="*/ 185902 h 215633"/>
              <a:gd name="connsiteX21" fmla="*/ 25908 w 209931"/>
              <a:gd name="connsiteY21" fmla="*/ 185902 h 215633"/>
              <a:gd name="connsiteX22" fmla="*/ 25908 w 209931"/>
              <a:gd name="connsiteY22" fmla="*/ 83565 h 215633"/>
              <a:gd name="connsiteX23" fmla="*/ 96646 w 209931"/>
              <a:gd name="connsiteY23" fmla="*/ 83565 h 215633"/>
              <a:gd name="connsiteX24" fmla="*/ 96646 w 209931"/>
              <a:gd name="connsiteY24" fmla="*/ 56248 h 215633"/>
              <a:gd name="connsiteX25" fmla="*/ 9144 w 209931"/>
              <a:gd name="connsiteY25" fmla="*/ 56248 h 215633"/>
              <a:gd name="connsiteX26" fmla="*/ 9144 w 209931"/>
              <a:gd name="connsiteY26" fmla="*/ 41211 h 215633"/>
              <a:gd name="connsiteX27" fmla="*/ 101472 w 209931"/>
              <a:gd name="connsiteY27" fmla="*/ 41211 h 215633"/>
              <a:gd name="connsiteX28" fmla="*/ 87121 w 209931"/>
              <a:gd name="connsiteY28" fmla="*/ 16268 h 215633"/>
              <a:gd name="connsiteX29" fmla="*/ 102361 w 209931"/>
              <a:gd name="connsiteY29" fmla="*/ 9144 h 21563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Lst>
            <a:rect l="l" t="t" r="r" b="b"/>
            <a:pathLst>
              <a:path w="209931" h="215633">
                <a:moveTo>
                  <a:pt x="102361" y="9144"/>
                </a:moveTo>
                <a:cubicBezTo>
                  <a:pt x="108077" y="17449"/>
                  <a:pt x="113284" y="25971"/>
                  <a:pt x="117983" y="34671"/>
                </a:cubicBezTo>
                <a:lnTo>
                  <a:pt x="104902" y="41211"/>
                </a:lnTo>
                <a:lnTo>
                  <a:pt x="200787" y="41211"/>
                </a:lnTo>
                <a:lnTo>
                  <a:pt x="200787" y="56248"/>
                </a:lnTo>
                <a:lnTo>
                  <a:pt x="112521" y="56248"/>
                </a:lnTo>
                <a:lnTo>
                  <a:pt x="112521" y="83565"/>
                </a:lnTo>
                <a:lnTo>
                  <a:pt x="184276" y="83565"/>
                </a:lnTo>
                <a:lnTo>
                  <a:pt x="184276" y="157594"/>
                </a:lnTo>
                <a:cubicBezTo>
                  <a:pt x="184276" y="174231"/>
                  <a:pt x="176402" y="182537"/>
                  <a:pt x="160782" y="182537"/>
                </a:cubicBezTo>
                <a:cubicBezTo>
                  <a:pt x="153542" y="182537"/>
                  <a:pt x="144017" y="182410"/>
                  <a:pt x="132460" y="182143"/>
                </a:cubicBezTo>
                <a:cubicBezTo>
                  <a:pt x="131826" y="177787"/>
                  <a:pt x="130809" y="172504"/>
                  <a:pt x="129666" y="166306"/>
                </a:cubicBezTo>
                <a:cubicBezTo>
                  <a:pt x="140589" y="166966"/>
                  <a:pt x="149352" y="167297"/>
                  <a:pt x="155955" y="167297"/>
                </a:cubicBezTo>
                <a:cubicBezTo>
                  <a:pt x="164591" y="167297"/>
                  <a:pt x="168910" y="162940"/>
                  <a:pt x="168910" y="154228"/>
                </a:cubicBezTo>
                <a:lnTo>
                  <a:pt x="168910" y="98221"/>
                </a:lnTo>
                <a:lnTo>
                  <a:pt x="112521" y="98221"/>
                </a:lnTo>
                <a:lnTo>
                  <a:pt x="112521" y="206489"/>
                </a:lnTo>
                <a:lnTo>
                  <a:pt x="96646" y="206489"/>
                </a:lnTo>
                <a:lnTo>
                  <a:pt x="96646" y="98221"/>
                </a:lnTo>
                <a:lnTo>
                  <a:pt x="41402" y="98221"/>
                </a:lnTo>
                <a:lnTo>
                  <a:pt x="41402" y="185902"/>
                </a:lnTo>
                <a:lnTo>
                  <a:pt x="25908" y="185902"/>
                </a:lnTo>
                <a:lnTo>
                  <a:pt x="25908" y="83565"/>
                </a:lnTo>
                <a:lnTo>
                  <a:pt x="96646" y="83565"/>
                </a:lnTo>
                <a:lnTo>
                  <a:pt x="96646" y="56248"/>
                </a:lnTo>
                <a:lnTo>
                  <a:pt x="9144" y="56248"/>
                </a:lnTo>
                <a:lnTo>
                  <a:pt x="9144" y="41211"/>
                </a:lnTo>
                <a:lnTo>
                  <a:pt x="101472" y="41211"/>
                </a:lnTo>
                <a:cubicBezTo>
                  <a:pt x="97409" y="32956"/>
                  <a:pt x="92583" y="24650"/>
                  <a:pt x="87121" y="16268"/>
                </a:cubicBezTo>
                <a:lnTo>
                  <a:pt x="102361" y="9144"/>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857500" y="1447800"/>
            <a:ext cx="1117600" cy="698500"/>
          </a:xfrm>
          <a:prstGeom prst="rect">
            <a:avLst/>
          </a:prstGeom>
          <a:noFill/>
        </p:spPr>
      </p:pic>
      <p:pic>
        <p:nvPicPr>
          <p:cNvPr id="102" name="Picture 3"/>
          <p:cNvPicPr>
            <a:picLocks noChangeAspect="1" noChangeArrowheads="1"/>
          </p:cNvPicPr>
          <p:nvPr/>
        </p:nvPicPr>
        <p:blipFill>
          <a:blip r:embed="rId3"/>
          <a:srcRect/>
          <a:stretch>
            <a:fillRect/>
          </a:stretch>
        </p:blipFill>
        <p:spPr bwMode="auto">
          <a:xfrm>
            <a:off x="1765300" y="2247900"/>
            <a:ext cx="1130300" cy="685800"/>
          </a:xfrm>
          <a:prstGeom prst="rect">
            <a:avLst/>
          </a:prstGeom>
          <a:noFill/>
        </p:spPr>
      </p:pic>
      <p:pic>
        <p:nvPicPr>
          <p:cNvPr id="103" name="Picture 3"/>
          <p:cNvPicPr>
            <a:picLocks noChangeAspect="1" noChangeArrowheads="1"/>
          </p:cNvPicPr>
          <p:nvPr/>
        </p:nvPicPr>
        <p:blipFill>
          <a:blip r:embed="rId4"/>
          <a:srcRect/>
          <a:stretch>
            <a:fillRect/>
          </a:stretch>
        </p:blipFill>
        <p:spPr bwMode="auto">
          <a:xfrm>
            <a:off x="3937000" y="2247900"/>
            <a:ext cx="1130300" cy="685800"/>
          </a:xfrm>
          <a:prstGeom prst="rect">
            <a:avLst/>
          </a:prstGeom>
          <a:noFill/>
        </p:spPr>
      </p:pic>
      <p:pic>
        <p:nvPicPr>
          <p:cNvPr id="104" name="Picture 3"/>
          <p:cNvPicPr>
            <a:picLocks noChangeAspect="1" noChangeArrowheads="1"/>
          </p:cNvPicPr>
          <p:nvPr/>
        </p:nvPicPr>
        <p:blipFill>
          <a:blip r:embed="rId5"/>
          <a:srcRect/>
          <a:stretch>
            <a:fillRect/>
          </a:stretch>
        </p:blipFill>
        <p:spPr bwMode="auto">
          <a:xfrm>
            <a:off x="2247900" y="3517900"/>
            <a:ext cx="990600" cy="698500"/>
          </a:xfrm>
          <a:prstGeom prst="rect">
            <a:avLst/>
          </a:prstGeom>
          <a:noFill/>
        </p:spPr>
      </p:pic>
      <p:pic>
        <p:nvPicPr>
          <p:cNvPr id="105" name="Picture 3"/>
          <p:cNvPicPr>
            <a:picLocks noChangeAspect="1" noChangeArrowheads="1"/>
          </p:cNvPicPr>
          <p:nvPr/>
        </p:nvPicPr>
        <p:blipFill>
          <a:blip r:embed="rId6"/>
          <a:srcRect/>
          <a:stretch>
            <a:fillRect/>
          </a:stretch>
        </p:blipFill>
        <p:spPr bwMode="auto">
          <a:xfrm>
            <a:off x="3530600" y="3517900"/>
            <a:ext cx="1117600" cy="698500"/>
          </a:xfrm>
          <a:prstGeom prst="rect">
            <a:avLst/>
          </a:prstGeom>
          <a:noFill/>
        </p:spPr>
      </p:pic>
      <p:pic>
        <p:nvPicPr>
          <p:cNvPr id="106" name="Picture 3"/>
          <p:cNvPicPr>
            <a:picLocks noChangeAspect="1" noChangeArrowheads="1"/>
          </p:cNvPicPr>
          <p:nvPr/>
        </p:nvPicPr>
        <p:blipFill>
          <a:blip r:embed="rId7"/>
          <a:srcRect/>
          <a:stretch>
            <a:fillRect/>
          </a:stretch>
        </p:blipFill>
        <p:spPr bwMode="auto">
          <a:xfrm>
            <a:off x="6311900" y="5194300"/>
            <a:ext cx="2298700" cy="266700"/>
          </a:xfrm>
          <a:prstGeom prst="rect">
            <a:avLst/>
          </a:prstGeom>
          <a:noFill/>
        </p:spPr>
      </p:pic>
      <p:pic>
        <p:nvPicPr>
          <p:cNvPr id="107" name="Picture 3"/>
          <p:cNvPicPr>
            <a:picLocks noChangeAspect="1" noChangeArrowheads="1"/>
          </p:cNvPicPr>
          <p:nvPr/>
        </p:nvPicPr>
        <p:blipFill>
          <a:blip r:embed="rId8"/>
          <a:srcRect/>
          <a:stretch>
            <a:fillRect/>
          </a:stretch>
        </p:blipFill>
        <p:spPr bwMode="auto">
          <a:xfrm>
            <a:off x="6108700" y="5562600"/>
            <a:ext cx="2705100" cy="266700"/>
          </a:xfrm>
          <a:prstGeom prst="rect">
            <a:avLst/>
          </a:prstGeom>
          <a:noFill/>
        </p:spPr>
      </p:pic>
      <p:sp>
        <p:nvSpPr>
          <p:cNvPr id="108" name="TextBox 1"/>
          <p:cNvSpPr txBox="1"/>
          <p:nvPr/>
        </p:nvSpPr>
        <p:spPr>
          <a:xfrm>
            <a:off x="977900" y="4533900"/>
            <a:ext cx="4343400" cy="2336800"/>
          </a:xfrm>
          <a:prstGeom prst="rect">
            <a:avLst/>
          </a:prstGeom>
          <a:noFill/>
        </p:spPr>
        <p:txBody>
          <a:bodyPr wrap="none" lIns="0" tIns="0" rIns="0" rtlCol="0">
            <a:spAutoFit/>
          </a:bodyPr>
          <a:lstStyle/>
          <a:p>
            <a:pPr>
              <a:lnSpc>
                <a:spcPts val="2000"/>
              </a:lnSpc>
              <a:tabLst>
                <a:tab pos="38100" algn="l"/>
                <a:tab pos="228600" algn="l"/>
              </a:tabLst>
            </a:pPr>
            <a:r>
              <a:rPr lang="en-US" altLang="zh-CN" sz="1595" b="1" dirty="0">
                <a:solidFill>
                  <a:srgbClr val="0070C0"/>
                </a:solidFill>
                <a:latin typeface="微软雅黑" panose="020B0503020204020204" pitchFamily="18" charset="-122"/>
                <a:cs typeface="微软雅黑" panose="020B0503020204020204" pitchFamily="18" charset="-122"/>
              </a:rPr>
              <a:t>项目特性</a:t>
            </a:r>
          </a:p>
          <a:p>
            <a:pPr>
              <a:lnSpc>
                <a:spcPts val="2300"/>
              </a:lnSpc>
              <a:tabLst>
                <a:tab pos="38100" algn="l"/>
                <a:tab pos="2286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综合上述分析，本项目是深圳市城中村改造的重点项目之一，</a:t>
            </a:r>
          </a:p>
          <a:p>
            <a:pPr>
              <a:lnSpc>
                <a:spcPts val="1400"/>
              </a:lnSpc>
              <a:tabLst>
                <a:tab pos="38100" algn="l"/>
                <a:tab pos="22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是南山区开发的重点片区。作为地铁上盖的综合性开发项目，</a:t>
            </a:r>
          </a:p>
          <a:p>
            <a:pPr>
              <a:lnSpc>
                <a:spcPts val="1400"/>
              </a:lnSpc>
              <a:tabLst>
                <a:tab pos="38100" algn="l"/>
                <a:tab pos="22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地块周边的综合路网和公交枢纽的交通优势得天独厚。片区综</a:t>
            </a:r>
          </a:p>
          <a:p>
            <a:pPr>
              <a:lnSpc>
                <a:spcPts val="1400"/>
              </a:lnSpc>
              <a:tabLst>
                <a:tab pos="38100" algn="l"/>
                <a:tab pos="22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合开发包括商业、写字楼、住宅、酒店和公寓等各种物业类型</a:t>
            </a:r>
          </a:p>
          <a:p>
            <a:pPr>
              <a:lnSpc>
                <a:spcPts val="1400"/>
              </a:lnSpc>
              <a:tabLst>
                <a:tab pos="38100" algn="l"/>
                <a:tab pos="22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，形成相互之间的协同效应。作为深圳市单体商业开发体量较</a:t>
            </a:r>
          </a:p>
          <a:p>
            <a:pPr>
              <a:lnSpc>
                <a:spcPts val="1400"/>
              </a:lnSpc>
              <a:tabLst>
                <a:tab pos="38100" algn="l"/>
                <a:tab pos="22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大的项目之一，其规模效应将使得项目自身的竞争力进一步增</a:t>
            </a:r>
          </a:p>
          <a:p>
            <a:pPr>
              <a:lnSpc>
                <a:spcPts val="1400"/>
              </a:lnSpc>
              <a:tabLst>
                <a:tab pos="38100" algn="l"/>
                <a:tab pos="22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强，聚客能力也较强。此外，本项目的概念设计体现了商业形</a:t>
            </a:r>
          </a:p>
          <a:p>
            <a:pPr>
              <a:lnSpc>
                <a:spcPts val="1400"/>
              </a:lnSpc>
              <a:tabLst>
                <a:tab pos="38100" algn="l"/>
                <a:tab pos="22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态多样性的融合，将商业街和集中式商业进行了有机的结合。</a:t>
            </a:r>
          </a:p>
          <a:p>
            <a:pPr>
              <a:lnSpc>
                <a:spcPts val="1000"/>
              </a:lnSpc>
            </a:pPr>
            <a:endParaRPr lang="en-US" altLang="zh-CN" dirty="0"/>
          </a:p>
          <a:p>
            <a:pPr>
              <a:lnSpc>
                <a:spcPts val="1000"/>
              </a:lnSpc>
            </a:pPr>
            <a:endParaRPr lang="en-US" altLang="zh-CN" dirty="0"/>
          </a:p>
          <a:p>
            <a:pPr>
              <a:lnSpc>
                <a:spcPts val="1800"/>
              </a:lnSpc>
              <a:tabLst>
                <a:tab pos="38100" algn="l"/>
                <a:tab pos="2286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204</a:t>
            </a:r>
          </a:p>
        </p:txBody>
      </p:sp>
      <p:sp>
        <p:nvSpPr>
          <p:cNvPr id="109" name="TextBox 1"/>
          <p:cNvSpPr txBox="1"/>
          <p:nvPr/>
        </p:nvSpPr>
        <p:spPr>
          <a:xfrm>
            <a:off x="4140200" y="2438400"/>
            <a:ext cx="711200" cy="228600"/>
          </a:xfrm>
          <a:prstGeom prst="rect">
            <a:avLst/>
          </a:prstGeom>
          <a:noFill/>
        </p:spPr>
        <p:txBody>
          <a:bodyPr wrap="none" lIns="0" tIns="0" rIns="0" rtlCol="0">
            <a:spAutoFit/>
          </a:bodyPr>
          <a:lstStyle/>
          <a:p>
            <a:pPr>
              <a:lnSpc>
                <a:spcPts val="1800"/>
              </a:lnSpc>
            </a:pPr>
            <a:r>
              <a:rPr lang="en-US" altLang="zh-CN" sz="1405" b="1" dirty="0">
                <a:solidFill>
                  <a:srgbClr val="FFFFFF"/>
                </a:solidFill>
                <a:latin typeface="微软雅黑" panose="020B0503020204020204" pitchFamily="18" charset="-122"/>
                <a:cs typeface="微软雅黑" panose="020B0503020204020204" pitchFamily="18" charset="-122"/>
              </a:rPr>
              <a:t>综合开发</a:t>
            </a:r>
          </a:p>
        </p:txBody>
      </p:sp>
      <p:sp>
        <p:nvSpPr>
          <p:cNvPr id="110" name="TextBox 1"/>
          <p:cNvSpPr txBox="1"/>
          <p:nvPr/>
        </p:nvSpPr>
        <p:spPr>
          <a:xfrm>
            <a:off x="3733800" y="3721100"/>
            <a:ext cx="711200" cy="228600"/>
          </a:xfrm>
          <a:prstGeom prst="rect">
            <a:avLst/>
          </a:prstGeom>
          <a:noFill/>
        </p:spPr>
        <p:txBody>
          <a:bodyPr wrap="none" lIns="0" tIns="0" rIns="0" rtlCol="0">
            <a:spAutoFit/>
          </a:bodyPr>
          <a:lstStyle/>
          <a:p>
            <a:pPr>
              <a:lnSpc>
                <a:spcPts val="1800"/>
              </a:lnSpc>
            </a:pPr>
            <a:r>
              <a:rPr lang="en-US" altLang="zh-CN" sz="1405" b="1" dirty="0">
                <a:solidFill>
                  <a:srgbClr val="FFFFFF"/>
                </a:solidFill>
                <a:latin typeface="微软雅黑" panose="020B0503020204020204" pitchFamily="18" charset="-122"/>
                <a:cs typeface="微软雅黑" panose="020B0503020204020204" pitchFamily="18" charset="-122"/>
              </a:rPr>
              <a:t>规模效应</a:t>
            </a:r>
          </a:p>
        </p:txBody>
      </p:sp>
      <p:sp>
        <p:nvSpPr>
          <p:cNvPr id="111" name="TextBox 1"/>
          <p:cNvSpPr txBox="1"/>
          <p:nvPr/>
        </p:nvSpPr>
        <p:spPr>
          <a:xfrm>
            <a:off x="2476500" y="3721100"/>
            <a:ext cx="533400" cy="228600"/>
          </a:xfrm>
          <a:prstGeom prst="rect">
            <a:avLst/>
          </a:prstGeom>
          <a:noFill/>
        </p:spPr>
        <p:txBody>
          <a:bodyPr wrap="none" lIns="0" tIns="0" rIns="0" rtlCol="0">
            <a:spAutoFit/>
          </a:bodyPr>
          <a:lstStyle/>
          <a:p>
            <a:pPr>
              <a:lnSpc>
                <a:spcPts val="1800"/>
              </a:lnSpc>
            </a:pPr>
            <a:r>
              <a:rPr lang="en-US" altLang="zh-CN" sz="1405" b="1" dirty="0">
                <a:solidFill>
                  <a:srgbClr val="FFFFFF"/>
                </a:solidFill>
                <a:latin typeface="微软雅黑" panose="020B0503020204020204" pitchFamily="18" charset="-122"/>
                <a:cs typeface="微软雅黑" panose="020B0503020204020204" pitchFamily="18" charset="-122"/>
              </a:rPr>
              <a:t>多样性</a:t>
            </a:r>
          </a:p>
        </p:txBody>
      </p:sp>
      <p:sp>
        <p:nvSpPr>
          <p:cNvPr id="112" name="TextBox 1"/>
          <p:cNvSpPr txBox="1"/>
          <p:nvPr/>
        </p:nvSpPr>
        <p:spPr>
          <a:xfrm>
            <a:off x="1968500" y="2438400"/>
            <a:ext cx="711200" cy="228600"/>
          </a:xfrm>
          <a:prstGeom prst="rect">
            <a:avLst/>
          </a:prstGeom>
          <a:noFill/>
        </p:spPr>
        <p:txBody>
          <a:bodyPr wrap="none" lIns="0" tIns="0" rIns="0" rtlCol="0">
            <a:spAutoFit/>
          </a:bodyPr>
          <a:lstStyle/>
          <a:p>
            <a:pPr>
              <a:lnSpc>
                <a:spcPts val="1800"/>
              </a:lnSpc>
            </a:pPr>
            <a:r>
              <a:rPr lang="en-US" altLang="zh-CN" sz="1405" b="1" dirty="0">
                <a:solidFill>
                  <a:srgbClr val="FFFFFF"/>
                </a:solidFill>
                <a:latin typeface="微软雅黑" panose="020B0503020204020204" pitchFamily="18" charset="-122"/>
                <a:cs typeface="微软雅黑" panose="020B0503020204020204" pitchFamily="18" charset="-122"/>
              </a:rPr>
              <a:t>区域重点</a:t>
            </a:r>
          </a:p>
        </p:txBody>
      </p:sp>
      <p:sp>
        <p:nvSpPr>
          <p:cNvPr id="113" name="TextBox 1"/>
          <p:cNvSpPr txBox="1"/>
          <p:nvPr/>
        </p:nvSpPr>
        <p:spPr>
          <a:xfrm>
            <a:off x="2959100" y="2463800"/>
            <a:ext cx="901700" cy="838200"/>
          </a:xfrm>
          <a:prstGeom prst="rect">
            <a:avLst/>
          </a:prstGeom>
          <a:noFill/>
        </p:spPr>
        <p:txBody>
          <a:bodyPr wrap="none" lIns="0" tIns="0" rIns="0" rtlCol="0">
            <a:spAutoFit/>
          </a:bodyPr>
          <a:lstStyle/>
          <a:p>
            <a:pPr>
              <a:lnSpc>
                <a:spcPts val="2300"/>
              </a:lnSpc>
              <a:tabLst>
                <a:tab pos="114300" algn="l"/>
                <a:tab pos="228600" algn="l"/>
              </a:tabLst>
            </a:pPr>
            <a:r>
              <a:rPr lang="en-US" altLang="zh-CN" dirty="0"/>
              <a:t>	</a:t>
            </a:r>
            <a:r>
              <a:rPr lang="en-US" altLang="zh-CN" sz="1800" b="1" dirty="0">
                <a:solidFill>
                  <a:srgbClr val="006A4D"/>
                </a:solidFill>
                <a:latin typeface="微软雅黑" panose="020B0503020204020204" pitchFamily="18" charset="-122"/>
                <a:cs typeface="微软雅黑" panose="020B0503020204020204" pitchFamily="18" charset="-122"/>
              </a:rPr>
              <a:t>本项目</a:t>
            </a:r>
          </a:p>
          <a:p>
            <a:pPr>
              <a:lnSpc>
                <a:spcPts val="2100"/>
              </a:lnSpc>
              <a:tabLst>
                <a:tab pos="114300" algn="l"/>
                <a:tab pos="228600" algn="l"/>
              </a:tabLst>
            </a:pPr>
            <a:r>
              <a:rPr lang="en-US" altLang="zh-CN" sz="1800" b="1" dirty="0">
                <a:solidFill>
                  <a:srgbClr val="006A4D"/>
                </a:solidFill>
                <a:latin typeface="微软雅黑" panose="020B0503020204020204" pitchFamily="18" charset="-122"/>
                <a:cs typeface="微软雅黑" panose="020B0503020204020204" pitchFamily="18" charset="-122"/>
              </a:rPr>
              <a:t>商业先天</a:t>
            </a:r>
          </a:p>
          <a:p>
            <a:pPr>
              <a:lnSpc>
                <a:spcPts val="2100"/>
              </a:lnSpc>
              <a:tabLst>
                <a:tab pos="114300" algn="l"/>
                <a:tab pos="228600" algn="l"/>
              </a:tabLst>
            </a:pPr>
            <a:r>
              <a:rPr lang="en-US" altLang="zh-CN" dirty="0"/>
              <a:t>		</a:t>
            </a:r>
            <a:r>
              <a:rPr lang="en-US" altLang="zh-CN" sz="1800" b="1" dirty="0">
                <a:solidFill>
                  <a:srgbClr val="006A4D"/>
                </a:solidFill>
                <a:latin typeface="微软雅黑" panose="020B0503020204020204" pitchFamily="18" charset="-122"/>
                <a:cs typeface="微软雅黑" panose="020B0503020204020204" pitchFamily="18" charset="-122"/>
              </a:rPr>
              <a:t>优势</a:t>
            </a:r>
          </a:p>
        </p:txBody>
      </p:sp>
      <p:sp>
        <p:nvSpPr>
          <p:cNvPr id="114" name="TextBox 1"/>
          <p:cNvSpPr txBox="1"/>
          <p:nvPr/>
        </p:nvSpPr>
        <p:spPr>
          <a:xfrm>
            <a:off x="990600" y="177800"/>
            <a:ext cx="7797800" cy="1752600"/>
          </a:xfrm>
          <a:prstGeom prst="rect">
            <a:avLst/>
          </a:prstGeom>
          <a:noFill/>
        </p:spPr>
        <p:txBody>
          <a:bodyPr wrap="none" lIns="0" tIns="0" rIns="0" rtlCol="0">
            <a:spAutoFit/>
          </a:bodyPr>
          <a:lstStyle/>
          <a:p>
            <a:pPr>
              <a:lnSpc>
                <a:spcPts val="2700"/>
              </a:lnSpc>
              <a:tabLst>
                <a:tab pos="2070100" algn="l"/>
                <a:tab pos="56515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商业定位分析</a:t>
            </a:r>
          </a:p>
          <a:p>
            <a:pPr>
              <a:lnSpc>
                <a:spcPts val="1000"/>
              </a:lnSpc>
            </a:pPr>
            <a:endParaRPr lang="en-US" altLang="zh-CN" dirty="0"/>
          </a:p>
          <a:p>
            <a:pPr>
              <a:lnSpc>
                <a:spcPts val="2400"/>
              </a:lnSpc>
              <a:tabLst>
                <a:tab pos="2070100" algn="l"/>
                <a:tab pos="5651500" algn="l"/>
              </a:tabLst>
            </a:pPr>
            <a:r>
              <a:rPr lang="en-US" altLang="zh-CN" sz="1595" dirty="0">
                <a:solidFill>
                  <a:srgbClr val="000000"/>
                </a:solidFill>
                <a:latin typeface="微软雅黑" panose="020B0503020204020204" pitchFamily="18" charset="-122"/>
                <a:cs typeface="微软雅黑" panose="020B0503020204020204" pitchFamily="18" charset="-122"/>
              </a:rPr>
              <a:t>从项目自身特点出发，结合未来发展趋势，把握市场机会点，打造具有自身特色又适应</a:t>
            </a:r>
          </a:p>
          <a:p>
            <a:pPr>
              <a:lnSpc>
                <a:spcPts val="1900"/>
              </a:lnSpc>
              <a:tabLst>
                <a:tab pos="2070100" algn="l"/>
                <a:tab pos="5651500" algn="l"/>
              </a:tabLst>
            </a:pPr>
            <a:r>
              <a:rPr lang="en-US" altLang="zh-CN" sz="1595" dirty="0">
                <a:solidFill>
                  <a:srgbClr val="000000"/>
                </a:solidFill>
                <a:latin typeface="微软雅黑" panose="020B0503020204020204" pitchFamily="18" charset="-122"/>
                <a:cs typeface="微软雅黑" panose="020B0503020204020204" pitchFamily="18" charset="-122"/>
              </a:rPr>
              <a:t>发展的商业项目。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600"/>
              </a:lnSpc>
              <a:tabLst>
                <a:tab pos="2070100" algn="l"/>
                <a:tab pos="56515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交通便捷</a:t>
            </a:r>
          </a:p>
        </p:txBody>
      </p:sp>
      <p:sp>
        <p:nvSpPr>
          <p:cNvPr id="115" name="TextBox 1"/>
          <p:cNvSpPr txBox="1"/>
          <p:nvPr/>
        </p:nvSpPr>
        <p:spPr>
          <a:xfrm>
            <a:off x="5918200" y="2197100"/>
            <a:ext cx="2895600" cy="1079500"/>
          </a:xfrm>
          <a:prstGeom prst="rect">
            <a:avLst/>
          </a:prstGeom>
          <a:noFill/>
        </p:spPr>
        <p:txBody>
          <a:bodyPr wrap="none" lIns="0" tIns="0" rIns="0" rtlCol="0">
            <a:spAutoFit/>
          </a:bodyPr>
          <a:lstStyle/>
          <a:p>
            <a:pPr>
              <a:lnSpc>
                <a:spcPts val="1800"/>
              </a:lnSpc>
              <a:tabLst>
                <a:tab pos="2286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基于上述分析，本项目商业定位是</a:t>
            </a:r>
          </a:p>
          <a:p>
            <a:pPr>
              <a:lnSpc>
                <a:spcPts val="1600"/>
              </a:lnSpc>
              <a:tabLst>
                <a:tab pos="228600" algn="l"/>
              </a:tabLst>
            </a:pPr>
            <a:r>
              <a:rPr lang="en-US" altLang="zh-CN" dirty="0"/>
              <a:t>	</a:t>
            </a:r>
            <a:r>
              <a:rPr lang="en-US" altLang="zh-CN" sz="1405" b="1" dirty="0">
                <a:solidFill>
                  <a:srgbClr val="EC008C"/>
                </a:solidFill>
                <a:latin typeface="微软雅黑" panose="020B0503020204020204" pitchFamily="18" charset="-122"/>
                <a:cs typeface="微软雅黑" panose="020B0503020204020204" pitchFamily="18" charset="-122"/>
              </a:rPr>
              <a:t>一站式全客层的购物中心，立足周</a:t>
            </a:r>
          </a:p>
          <a:p>
            <a:pPr>
              <a:lnSpc>
                <a:spcPts val="1600"/>
              </a:lnSpc>
              <a:tabLst>
                <a:tab pos="228600" algn="l"/>
              </a:tabLst>
            </a:pPr>
            <a:r>
              <a:rPr lang="en-US" altLang="zh-CN" dirty="0"/>
              <a:t>	</a:t>
            </a:r>
            <a:r>
              <a:rPr lang="en-US" altLang="zh-CN" sz="1405" b="1" dirty="0">
                <a:solidFill>
                  <a:srgbClr val="EC008C"/>
                </a:solidFill>
                <a:latin typeface="微软雅黑" panose="020B0503020204020204" pitchFamily="18" charset="-122"/>
                <a:cs typeface="微软雅黑" panose="020B0503020204020204" pitchFamily="18" charset="-122"/>
              </a:rPr>
              <a:t>边，辐射全市。</a:t>
            </a:r>
            <a:r>
              <a:rPr lang="en-US" altLang="zh-CN" sz="1405" b="1" dirty="0">
                <a:solidFill>
                  <a:srgbClr val="000000"/>
                </a:solidFill>
                <a:latin typeface="微软雅黑" panose="020B0503020204020204" pitchFamily="18" charset="-122"/>
                <a:cs typeface="微软雅黑" panose="020B0503020204020204" pitchFamily="18" charset="-122"/>
              </a:rPr>
              <a:t>消费档次不宜过高</a:t>
            </a:r>
          </a:p>
          <a:p>
            <a:pPr>
              <a:lnSpc>
                <a:spcPts val="1600"/>
              </a:lnSpc>
              <a:tabLst>
                <a:tab pos="2286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，以中高端消费为主，未来可随着</a:t>
            </a:r>
          </a:p>
          <a:p>
            <a:pPr>
              <a:lnSpc>
                <a:spcPts val="1600"/>
              </a:lnSpc>
              <a:tabLst>
                <a:tab pos="2286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区域的不断成熟而逐步调整。</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653278" y="1703070"/>
            <a:ext cx="3127247" cy="4102608"/>
          </a:xfrm>
          <a:custGeom>
            <a:avLst/>
            <a:gdLst>
              <a:gd name="connsiteX0" fmla="*/ 0 w 3127247"/>
              <a:gd name="connsiteY0" fmla="*/ 4102608 h 4102608"/>
              <a:gd name="connsiteX1" fmla="*/ 3127247 w 3127247"/>
              <a:gd name="connsiteY1" fmla="*/ 4102608 h 4102608"/>
              <a:gd name="connsiteX2" fmla="*/ 3127247 w 3127247"/>
              <a:gd name="connsiteY2" fmla="*/ 0 h 4102608"/>
              <a:gd name="connsiteX3" fmla="*/ 0 w 3127247"/>
              <a:gd name="connsiteY3" fmla="*/ 0 h 4102608"/>
              <a:gd name="connsiteX4" fmla="*/ 0 w 3127247"/>
              <a:gd name="connsiteY4" fmla="*/ 4102608 h 41026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127247" h="4102608">
                <a:moveTo>
                  <a:pt x="0" y="4102608"/>
                </a:moveTo>
                <a:lnTo>
                  <a:pt x="3127247" y="4102608"/>
                </a:lnTo>
                <a:lnTo>
                  <a:pt x="3127247" y="0"/>
                </a:lnTo>
                <a:lnTo>
                  <a:pt x="0" y="0"/>
                </a:lnTo>
                <a:lnTo>
                  <a:pt x="0" y="410260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640324" y="1690116"/>
            <a:ext cx="3153155" cy="4128516"/>
          </a:xfrm>
          <a:custGeom>
            <a:avLst/>
            <a:gdLst>
              <a:gd name="connsiteX0" fmla="*/ 12953 w 3153155"/>
              <a:gd name="connsiteY0" fmla="*/ 4115562 h 4128516"/>
              <a:gd name="connsiteX1" fmla="*/ 3140201 w 3153155"/>
              <a:gd name="connsiteY1" fmla="*/ 4115562 h 4128516"/>
              <a:gd name="connsiteX2" fmla="*/ 3140201 w 3153155"/>
              <a:gd name="connsiteY2" fmla="*/ 12954 h 4128516"/>
              <a:gd name="connsiteX3" fmla="*/ 12953 w 3153155"/>
              <a:gd name="connsiteY3" fmla="*/ 12954 h 4128516"/>
              <a:gd name="connsiteX4" fmla="*/ 12953 w 3153155"/>
              <a:gd name="connsiteY4" fmla="*/ 4115562 h 41285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153155" h="4128516">
                <a:moveTo>
                  <a:pt x="12953" y="4115562"/>
                </a:moveTo>
                <a:lnTo>
                  <a:pt x="3140201" y="4115562"/>
                </a:lnTo>
                <a:lnTo>
                  <a:pt x="3140201" y="12954"/>
                </a:lnTo>
                <a:lnTo>
                  <a:pt x="12953" y="12954"/>
                </a:lnTo>
                <a:lnTo>
                  <a:pt x="12953" y="4115562"/>
                </a:lnTo>
              </a:path>
            </a:pathLst>
          </a:custGeom>
          <a:solidFill>
            <a:srgbClr val="000000">
              <a:alpha val="0"/>
            </a:srgbClr>
          </a:solidFill>
          <a:ln w="25400">
            <a:solidFill>
              <a:srgbClr val="9933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971550" y="1703070"/>
            <a:ext cx="4151376" cy="4102608"/>
          </a:xfrm>
          <a:custGeom>
            <a:avLst/>
            <a:gdLst>
              <a:gd name="connsiteX0" fmla="*/ 0 w 4151376"/>
              <a:gd name="connsiteY0" fmla="*/ 4102608 h 4102608"/>
              <a:gd name="connsiteX1" fmla="*/ 4151376 w 4151376"/>
              <a:gd name="connsiteY1" fmla="*/ 4102608 h 4102608"/>
              <a:gd name="connsiteX2" fmla="*/ 4151376 w 4151376"/>
              <a:gd name="connsiteY2" fmla="*/ 0 h 4102608"/>
              <a:gd name="connsiteX3" fmla="*/ 0 w 4151376"/>
              <a:gd name="connsiteY3" fmla="*/ 0 h 4102608"/>
              <a:gd name="connsiteX4" fmla="*/ 0 w 4151376"/>
              <a:gd name="connsiteY4" fmla="*/ 4102608 h 41026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51376" h="4102608">
                <a:moveTo>
                  <a:pt x="0" y="4102608"/>
                </a:moveTo>
                <a:lnTo>
                  <a:pt x="4151376" y="4102608"/>
                </a:lnTo>
                <a:lnTo>
                  <a:pt x="4151376" y="0"/>
                </a:lnTo>
                <a:lnTo>
                  <a:pt x="0" y="0"/>
                </a:lnTo>
                <a:lnTo>
                  <a:pt x="0" y="410260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958596" y="1690116"/>
            <a:ext cx="4177284" cy="4128516"/>
          </a:xfrm>
          <a:custGeom>
            <a:avLst/>
            <a:gdLst>
              <a:gd name="connsiteX0" fmla="*/ 12953 w 4177284"/>
              <a:gd name="connsiteY0" fmla="*/ 4115562 h 4128516"/>
              <a:gd name="connsiteX1" fmla="*/ 4164330 w 4177284"/>
              <a:gd name="connsiteY1" fmla="*/ 4115562 h 4128516"/>
              <a:gd name="connsiteX2" fmla="*/ 4164330 w 4177284"/>
              <a:gd name="connsiteY2" fmla="*/ 12954 h 4128516"/>
              <a:gd name="connsiteX3" fmla="*/ 12953 w 4177284"/>
              <a:gd name="connsiteY3" fmla="*/ 12954 h 4128516"/>
              <a:gd name="connsiteX4" fmla="*/ 12953 w 4177284"/>
              <a:gd name="connsiteY4" fmla="*/ 4115562 h 41285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77284" h="4128516">
                <a:moveTo>
                  <a:pt x="12953" y="4115562"/>
                </a:moveTo>
                <a:lnTo>
                  <a:pt x="4164330" y="4115562"/>
                </a:lnTo>
                <a:lnTo>
                  <a:pt x="4164330" y="12954"/>
                </a:lnTo>
                <a:lnTo>
                  <a:pt x="12953" y="12954"/>
                </a:lnTo>
                <a:lnTo>
                  <a:pt x="12953" y="4115562"/>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970788" y="1269491"/>
            <a:ext cx="4163567" cy="288036"/>
          </a:xfrm>
          <a:custGeom>
            <a:avLst/>
            <a:gdLst>
              <a:gd name="connsiteX0" fmla="*/ 0 w 4163567"/>
              <a:gd name="connsiteY0" fmla="*/ 288036 h 288036"/>
              <a:gd name="connsiteX1" fmla="*/ 4163567 w 4163567"/>
              <a:gd name="connsiteY1" fmla="*/ 288036 h 288036"/>
              <a:gd name="connsiteX2" fmla="*/ 4163567 w 4163567"/>
              <a:gd name="connsiteY2" fmla="*/ 0 h 288036"/>
              <a:gd name="connsiteX3" fmla="*/ 0 w 4163567"/>
              <a:gd name="connsiteY3" fmla="*/ 0 h 288036"/>
              <a:gd name="connsiteX4" fmla="*/ 0 w 4163567"/>
              <a:gd name="connsiteY4" fmla="*/ 288036 h 288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163567" h="288036">
                <a:moveTo>
                  <a:pt x="0" y="288036"/>
                </a:moveTo>
                <a:lnTo>
                  <a:pt x="4163567" y="288036"/>
                </a:lnTo>
                <a:lnTo>
                  <a:pt x="4163567" y="0"/>
                </a:lnTo>
                <a:lnTo>
                  <a:pt x="0" y="0"/>
                </a:lnTo>
                <a:lnTo>
                  <a:pt x="0" y="288036"/>
                </a:lnTo>
              </a:path>
            </a:pathLst>
          </a:custGeom>
          <a:solidFill>
            <a:srgbClr val="CC009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5652515" y="1269491"/>
            <a:ext cx="3127248" cy="288036"/>
          </a:xfrm>
          <a:custGeom>
            <a:avLst/>
            <a:gdLst>
              <a:gd name="connsiteX0" fmla="*/ 0 w 3127248"/>
              <a:gd name="connsiteY0" fmla="*/ 288036 h 288036"/>
              <a:gd name="connsiteX1" fmla="*/ 3127248 w 3127248"/>
              <a:gd name="connsiteY1" fmla="*/ 288036 h 288036"/>
              <a:gd name="connsiteX2" fmla="*/ 3127248 w 3127248"/>
              <a:gd name="connsiteY2" fmla="*/ 0 h 288036"/>
              <a:gd name="connsiteX3" fmla="*/ 0 w 3127248"/>
              <a:gd name="connsiteY3" fmla="*/ 0 h 288036"/>
              <a:gd name="connsiteX4" fmla="*/ 0 w 3127248"/>
              <a:gd name="connsiteY4" fmla="*/ 288036 h 288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127248" h="288036">
                <a:moveTo>
                  <a:pt x="0" y="288036"/>
                </a:moveTo>
                <a:lnTo>
                  <a:pt x="3127248" y="288036"/>
                </a:lnTo>
                <a:lnTo>
                  <a:pt x="3127248" y="0"/>
                </a:lnTo>
                <a:lnTo>
                  <a:pt x="0" y="0"/>
                </a:lnTo>
                <a:lnTo>
                  <a:pt x="0" y="288036"/>
                </a:lnTo>
              </a:path>
            </a:pathLst>
          </a:custGeom>
          <a:solidFill>
            <a:srgbClr val="9933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246370" y="1846326"/>
            <a:ext cx="359664" cy="431292"/>
          </a:xfrm>
          <a:custGeom>
            <a:avLst/>
            <a:gdLst>
              <a:gd name="connsiteX0" fmla="*/ 0 w 359664"/>
              <a:gd name="connsiteY0" fmla="*/ 107822 h 431292"/>
              <a:gd name="connsiteX1" fmla="*/ 179832 w 359664"/>
              <a:gd name="connsiteY1" fmla="*/ 107822 h 431292"/>
              <a:gd name="connsiteX2" fmla="*/ 179832 w 359664"/>
              <a:gd name="connsiteY2" fmla="*/ 0 h 431292"/>
              <a:gd name="connsiteX3" fmla="*/ 359664 w 359664"/>
              <a:gd name="connsiteY3" fmla="*/ 215645 h 431292"/>
              <a:gd name="connsiteX4" fmla="*/ 179832 w 359664"/>
              <a:gd name="connsiteY4" fmla="*/ 431291 h 431292"/>
              <a:gd name="connsiteX5" fmla="*/ 179832 w 359664"/>
              <a:gd name="connsiteY5" fmla="*/ 323469 h 431292"/>
              <a:gd name="connsiteX6" fmla="*/ 0 w 359664"/>
              <a:gd name="connsiteY6" fmla="*/ 323469 h 431292"/>
              <a:gd name="connsiteX7" fmla="*/ 0 w 359664"/>
              <a:gd name="connsiteY7" fmla="*/ 107822 h 4312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59664" h="431292">
                <a:moveTo>
                  <a:pt x="0" y="107822"/>
                </a:moveTo>
                <a:lnTo>
                  <a:pt x="179832" y="107822"/>
                </a:lnTo>
                <a:lnTo>
                  <a:pt x="179832" y="0"/>
                </a:lnTo>
                <a:lnTo>
                  <a:pt x="359664" y="215645"/>
                </a:lnTo>
                <a:lnTo>
                  <a:pt x="179832" y="431291"/>
                </a:lnTo>
                <a:lnTo>
                  <a:pt x="179832" y="323469"/>
                </a:lnTo>
                <a:lnTo>
                  <a:pt x="0" y="323469"/>
                </a:lnTo>
                <a:lnTo>
                  <a:pt x="0" y="107822"/>
                </a:lnTo>
              </a:path>
            </a:pathLst>
          </a:custGeom>
          <a:solidFill>
            <a:srgbClr val="B07BD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5233416" y="1833372"/>
            <a:ext cx="385572" cy="457200"/>
          </a:xfrm>
          <a:custGeom>
            <a:avLst/>
            <a:gdLst>
              <a:gd name="connsiteX0" fmla="*/ 12953 w 385572"/>
              <a:gd name="connsiteY0" fmla="*/ 120776 h 457200"/>
              <a:gd name="connsiteX1" fmla="*/ 192785 w 385572"/>
              <a:gd name="connsiteY1" fmla="*/ 120776 h 457200"/>
              <a:gd name="connsiteX2" fmla="*/ 192785 w 385572"/>
              <a:gd name="connsiteY2" fmla="*/ 12954 h 457200"/>
              <a:gd name="connsiteX3" fmla="*/ 372617 w 385572"/>
              <a:gd name="connsiteY3" fmla="*/ 228600 h 457200"/>
              <a:gd name="connsiteX4" fmla="*/ 192785 w 385572"/>
              <a:gd name="connsiteY4" fmla="*/ 444245 h 457200"/>
              <a:gd name="connsiteX5" fmla="*/ 192785 w 385572"/>
              <a:gd name="connsiteY5" fmla="*/ 336423 h 457200"/>
              <a:gd name="connsiteX6" fmla="*/ 12953 w 385572"/>
              <a:gd name="connsiteY6" fmla="*/ 336423 h 457200"/>
              <a:gd name="connsiteX7" fmla="*/ 12953 w 385572"/>
              <a:gd name="connsiteY7" fmla="*/ 120776 h 457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85572" h="457200">
                <a:moveTo>
                  <a:pt x="12953" y="120776"/>
                </a:moveTo>
                <a:lnTo>
                  <a:pt x="192785" y="120776"/>
                </a:lnTo>
                <a:lnTo>
                  <a:pt x="192785" y="12954"/>
                </a:lnTo>
                <a:lnTo>
                  <a:pt x="372617" y="228600"/>
                </a:lnTo>
                <a:lnTo>
                  <a:pt x="192785" y="444245"/>
                </a:lnTo>
                <a:lnTo>
                  <a:pt x="192785" y="336423"/>
                </a:lnTo>
                <a:lnTo>
                  <a:pt x="12953" y="336423"/>
                </a:lnTo>
                <a:lnTo>
                  <a:pt x="12953" y="120776"/>
                </a:lnTo>
              </a:path>
            </a:pathLst>
          </a:custGeom>
          <a:solidFill>
            <a:srgbClr val="000000">
              <a:alpha val="0"/>
            </a:srgbClr>
          </a:solidFill>
          <a:ln w="25400">
            <a:solidFill>
              <a:srgbClr val="B07BD7">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5252465" y="2775966"/>
            <a:ext cx="361188" cy="432816"/>
          </a:xfrm>
          <a:custGeom>
            <a:avLst/>
            <a:gdLst>
              <a:gd name="connsiteX0" fmla="*/ 0 w 361188"/>
              <a:gd name="connsiteY0" fmla="*/ 108204 h 432816"/>
              <a:gd name="connsiteX1" fmla="*/ 180594 w 361188"/>
              <a:gd name="connsiteY1" fmla="*/ 108204 h 432816"/>
              <a:gd name="connsiteX2" fmla="*/ 180594 w 361188"/>
              <a:gd name="connsiteY2" fmla="*/ 0 h 432816"/>
              <a:gd name="connsiteX3" fmla="*/ 361188 w 361188"/>
              <a:gd name="connsiteY3" fmla="*/ 216407 h 432816"/>
              <a:gd name="connsiteX4" fmla="*/ 180594 w 361188"/>
              <a:gd name="connsiteY4" fmla="*/ 432816 h 432816"/>
              <a:gd name="connsiteX5" fmla="*/ 180594 w 361188"/>
              <a:gd name="connsiteY5" fmla="*/ 324611 h 432816"/>
              <a:gd name="connsiteX6" fmla="*/ 0 w 361188"/>
              <a:gd name="connsiteY6" fmla="*/ 324611 h 432816"/>
              <a:gd name="connsiteX7" fmla="*/ 0 w 361188"/>
              <a:gd name="connsiteY7" fmla="*/ 108204 h 4328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61188" h="432816">
                <a:moveTo>
                  <a:pt x="0" y="108204"/>
                </a:moveTo>
                <a:lnTo>
                  <a:pt x="180594" y="108204"/>
                </a:lnTo>
                <a:lnTo>
                  <a:pt x="180594" y="0"/>
                </a:lnTo>
                <a:lnTo>
                  <a:pt x="361188" y="216407"/>
                </a:lnTo>
                <a:lnTo>
                  <a:pt x="180594" y="432816"/>
                </a:lnTo>
                <a:lnTo>
                  <a:pt x="180594" y="324611"/>
                </a:lnTo>
                <a:lnTo>
                  <a:pt x="0" y="324611"/>
                </a:lnTo>
                <a:lnTo>
                  <a:pt x="0" y="108204"/>
                </a:lnTo>
              </a:path>
            </a:pathLst>
          </a:custGeom>
          <a:solidFill>
            <a:srgbClr val="B07BD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239511" y="2763011"/>
            <a:ext cx="387096" cy="458724"/>
          </a:xfrm>
          <a:custGeom>
            <a:avLst/>
            <a:gdLst>
              <a:gd name="connsiteX0" fmla="*/ 12953 w 387096"/>
              <a:gd name="connsiteY0" fmla="*/ 121158 h 458724"/>
              <a:gd name="connsiteX1" fmla="*/ 193547 w 387096"/>
              <a:gd name="connsiteY1" fmla="*/ 121158 h 458724"/>
              <a:gd name="connsiteX2" fmla="*/ 193547 w 387096"/>
              <a:gd name="connsiteY2" fmla="*/ 12954 h 458724"/>
              <a:gd name="connsiteX3" fmla="*/ 374141 w 387096"/>
              <a:gd name="connsiteY3" fmla="*/ 229361 h 458724"/>
              <a:gd name="connsiteX4" fmla="*/ 193547 w 387096"/>
              <a:gd name="connsiteY4" fmla="*/ 445770 h 458724"/>
              <a:gd name="connsiteX5" fmla="*/ 193547 w 387096"/>
              <a:gd name="connsiteY5" fmla="*/ 337566 h 458724"/>
              <a:gd name="connsiteX6" fmla="*/ 12953 w 387096"/>
              <a:gd name="connsiteY6" fmla="*/ 337566 h 458724"/>
              <a:gd name="connsiteX7" fmla="*/ 12953 w 387096"/>
              <a:gd name="connsiteY7" fmla="*/ 121158 h 4587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87096" h="458724">
                <a:moveTo>
                  <a:pt x="12953" y="121158"/>
                </a:moveTo>
                <a:lnTo>
                  <a:pt x="193547" y="121158"/>
                </a:lnTo>
                <a:lnTo>
                  <a:pt x="193547" y="12954"/>
                </a:lnTo>
                <a:lnTo>
                  <a:pt x="374141" y="229361"/>
                </a:lnTo>
                <a:lnTo>
                  <a:pt x="193547" y="445770"/>
                </a:lnTo>
                <a:lnTo>
                  <a:pt x="193547" y="337566"/>
                </a:lnTo>
                <a:lnTo>
                  <a:pt x="12953" y="337566"/>
                </a:lnTo>
                <a:lnTo>
                  <a:pt x="12953" y="121158"/>
                </a:lnTo>
              </a:path>
            </a:pathLst>
          </a:custGeom>
          <a:solidFill>
            <a:srgbClr val="000000">
              <a:alpha val="0"/>
            </a:srgbClr>
          </a:solidFill>
          <a:ln w="25400">
            <a:solidFill>
              <a:srgbClr val="B07BD7">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220461" y="4906517"/>
            <a:ext cx="359664" cy="432816"/>
          </a:xfrm>
          <a:custGeom>
            <a:avLst/>
            <a:gdLst>
              <a:gd name="connsiteX0" fmla="*/ 0 w 359664"/>
              <a:gd name="connsiteY0" fmla="*/ 108203 h 432816"/>
              <a:gd name="connsiteX1" fmla="*/ 179832 w 359664"/>
              <a:gd name="connsiteY1" fmla="*/ 108203 h 432816"/>
              <a:gd name="connsiteX2" fmla="*/ 179832 w 359664"/>
              <a:gd name="connsiteY2" fmla="*/ 0 h 432816"/>
              <a:gd name="connsiteX3" fmla="*/ 359664 w 359664"/>
              <a:gd name="connsiteY3" fmla="*/ 216408 h 432816"/>
              <a:gd name="connsiteX4" fmla="*/ 179832 w 359664"/>
              <a:gd name="connsiteY4" fmla="*/ 432816 h 432816"/>
              <a:gd name="connsiteX5" fmla="*/ 179832 w 359664"/>
              <a:gd name="connsiteY5" fmla="*/ 324611 h 432816"/>
              <a:gd name="connsiteX6" fmla="*/ 0 w 359664"/>
              <a:gd name="connsiteY6" fmla="*/ 324611 h 432816"/>
              <a:gd name="connsiteX7" fmla="*/ 0 w 359664"/>
              <a:gd name="connsiteY7" fmla="*/ 108203 h 4328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59664" h="432816">
                <a:moveTo>
                  <a:pt x="0" y="108203"/>
                </a:moveTo>
                <a:lnTo>
                  <a:pt x="179832" y="108203"/>
                </a:lnTo>
                <a:lnTo>
                  <a:pt x="179832" y="0"/>
                </a:lnTo>
                <a:lnTo>
                  <a:pt x="359664" y="216408"/>
                </a:lnTo>
                <a:lnTo>
                  <a:pt x="179832" y="432816"/>
                </a:lnTo>
                <a:lnTo>
                  <a:pt x="179832" y="324611"/>
                </a:lnTo>
                <a:lnTo>
                  <a:pt x="0" y="324611"/>
                </a:lnTo>
                <a:lnTo>
                  <a:pt x="0" y="108203"/>
                </a:lnTo>
              </a:path>
            </a:pathLst>
          </a:custGeom>
          <a:solidFill>
            <a:srgbClr val="B07BD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5207508" y="4893564"/>
            <a:ext cx="385572" cy="458724"/>
          </a:xfrm>
          <a:custGeom>
            <a:avLst/>
            <a:gdLst>
              <a:gd name="connsiteX0" fmla="*/ 12953 w 385572"/>
              <a:gd name="connsiteY0" fmla="*/ 121157 h 458724"/>
              <a:gd name="connsiteX1" fmla="*/ 192785 w 385572"/>
              <a:gd name="connsiteY1" fmla="*/ 121157 h 458724"/>
              <a:gd name="connsiteX2" fmla="*/ 192785 w 385572"/>
              <a:gd name="connsiteY2" fmla="*/ 12953 h 458724"/>
              <a:gd name="connsiteX3" fmla="*/ 372617 w 385572"/>
              <a:gd name="connsiteY3" fmla="*/ 229361 h 458724"/>
              <a:gd name="connsiteX4" fmla="*/ 192785 w 385572"/>
              <a:gd name="connsiteY4" fmla="*/ 445770 h 458724"/>
              <a:gd name="connsiteX5" fmla="*/ 192785 w 385572"/>
              <a:gd name="connsiteY5" fmla="*/ 337565 h 458724"/>
              <a:gd name="connsiteX6" fmla="*/ 12953 w 385572"/>
              <a:gd name="connsiteY6" fmla="*/ 337565 h 458724"/>
              <a:gd name="connsiteX7" fmla="*/ 12953 w 385572"/>
              <a:gd name="connsiteY7" fmla="*/ 121157 h 4587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85572" h="458724">
                <a:moveTo>
                  <a:pt x="12953" y="121157"/>
                </a:moveTo>
                <a:lnTo>
                  <a:pt x="192785" y="121157"/>
                </a:lnTo>
                <a:lnTo>
                  <a:pt x="192785" y="12953"/>
                </a:lnTo>
                <a:lnTo>
                  <a:pt x="372617" y="229361"/>
                </a:lnTo>
                <a:lnTo>
                  <a:pt x="192785" y="445770"/>
                </a:lnTo>
                <a:lnTo>
                  <a:pt x="192785" y="337565"/>
                </a:lnTo>
                <a:lnTo>
                  <a:pt x="12953" y="337565"/>
                </a:lnTo>
                <a:lnTo>
                  <a:pt x="12953" y="121157"/>
                </a:lnTo>
              </a:path>
            </a:pathLst>
          </a:custGeom>
          <a:solidFill>
            <a:srgbClr val="000000">
              <a:alpha val="0"/>
            </a:srgbClr>
          </a:solidFill>
          <a:ln w="25400">
            <a:solidFill>
              <a:srgbClr val="B07BD7">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5220461" y="3772661"/>
            <a:ext cx="359664" cy="431292"/>
          </a:xfrm>
          <a:custGeom>
            <a:avLst/>
            <a:gdLst>
              <a:gd name="connsiteX0" fmla="*/ 0 w 359664"/>
              <a:gd name="connsiteY0" fmla="*/ 107822 h 431292"/>
              <a:gd name="connsiteX1" fmla="*/ 179832 w 359664"/>
              <a:gd name="connsiteY1" fmla="*/ 107822 h 431292"/>
              <a:gd name="connsiteX2" fmla="*/ 179832 w 359664"/>
              <a:gd name="connsiteY2" fmla="*/ 0 h 431292"/>
              <a:gd name="connsiteX3" fmla="*/ 359664 w 359664"/>
              <a:gd name="connsiteY3" fmla="*/ 215646 h 431292"/>
              <a:gd name="connsiteX4" fmla="*/ 179832 w 359664"/>
              <a:gd name="connsiteY4" fmla="*/ 431291 h 431292"/>
              <a:gd name="connsiteX5" fmla="*/ 179832 w 359664"/>
              <a:gd name="connsiteY5" fmla="*/ 323469 h 431292"/>
              <a:gd name="connsiteX6" fmla="*/ 0 w 359664"/>
              <a:gd name="connsiteY6" fmla="*/ 323469 h 431292"/>
              <a:gd name="connsiteX7" fmla="*/ 0 w 359664"/>
              <a:gd name="connsiteY7" fmla="*/ 107822 h 4312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59664" h="431292">
                <a:moveTo>
                  <a:pt x="0" y="107822"/>
                </a:moveTo>
                <a:lnTo>
                  <a:pt x="179832" y="107822"/>
                </a:lnTo>
                <a:lnTo>
                  <a:pt x="179832" y="0"/>
                </a:lnTo>
                <a:lnTo>
                  <a:pt x="359664" y="215646"/>
                </a:lnTo>
                <a:lnTo>
                  <a:pt x="179832" y="431291"/>
                </a:lnTo>
                <a:lnTo>
                  <a:pt x="179832" y="323469"/>
                </a:lnTo>
                <a:lnTo>
                  <a:pt x="0" y="323469"/>
                </a:lnTo>
                <a:lnTo>
                  <a:pt x="0" y="107822"/>
                </a:lnTo>
              </a:path>
            </a:pathLst>
          </a:custGeom>
          <a:solidFill>
            <a:srgbClr val="B07BD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5207508" y="3759708"/>
            <a:ext cx="385572" cy="457200"/>
          </a:xfrm>
          <a:custGeom>
            <a:avLst/>
            <a:gdLst>
              <a:gd name="connsiteX0" fmla="*/ 12953 w 385572"/>
              <a:gd name="connsiteY0" fmla="*/ 120776 h 457200"/>
              <a:gd name="connsiteX1" fmla="*/ 192785 w 385572"/>
              <a:gd name="connsiteY1" fmla="*/ 120776 h 457200"/>
              <a:gd name="connsiteX2" fmla="*/ 192785 w 385572"/>
              <a:gd name="connsiteY2" fmla="*/ 12953 h 457200"/>
              <a:gd name="connsiteX3" fmla="*/ 372617 w 385572"/>
              <a:gd name="connsiteY3" fmla="*/ 228600 h 457200"/>
              <a:gd name="connsiteX4" fmla="*/ 192785 w 385572"/>
              <a:gd name="connsiteY4" fmla="*/ 444245 h 457200"/>
              <a:gd name="connsiteX5" fmla="*/ 192785 w 385572"/>
              <a:gd name="connsiteY5" fmla="*/ 336422 h 457200"/>
              <a:gd name="connsiteX6" fmla="*/ 12953 w 385572"/>
              <a:gd name="connsiteY6" fmla="*/ 336422 h 457200"/>
              <a:gd name="connsiteX7" fmla="*/ 12953 w 385572"/>
              <a:gd name="connsiteY7" fmla="*/ 120776 h 457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385572" h="457200">
                <a:moveTo>
                  <a:pt x="12953" y="120776"/>
                </a:moveTo>
                <a:lnTo>
                  <a:pt x="192785" y="120776"/>
                </a:lnTo>
                <a:lnTo>
                  <a:pt x="192785" y="12953"/>
                </a:lnTo>
                <a:lnTo>
                  <a:pt x="372617" y="228600"/>
                </a:lnTo>
                <a:lnTo>
                  <a:pt x="192785" y="444245"/>
                </a:lnTo>
                <a:lnTo>
                  <a:pt x="192785" y="336422"/>
                </a:lnTo>
                <a:lnTo>
                  <a:pt x="12953" y="336422"/>
                </a:lnTo>
                <a:lnTo>
                  <a:pt x="12953" y="120776"/>
                </a:lnTo>
              </a:path>
            </a:pathLst>
          </a:custGeom>
          <a:solidFill>
            <a:srgbClr val="000000">
              <a:alpha val="0"/>
            </a:srgbClr>
          </a:solidFill>
          <a:ln w="25400">
            <a:solidFill>
              <a:srgbClr val="B07BD7">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14400" y="1155700"/>
            <a:ext cx="7962900" cy="4749800"/>
          </a:xfrm>
          <a:prstGeom prst="rect">
            <a:avLst/>
          </a:prstGeom>
          <a:noFill/>
        </p:spPr>
      </p:pic>
      <p:sp>
        <p:nvSpPr>
          <p:cNvPr id="21" name="TextBox 1"/>
          <p:cNvSpPr txBox="1"/>
          <p:nvPr/>
        </p:nvSpPr>
        <p:spPr>
          <a:xfrm>
            <a:off x="1104900" y="139700"/>
            <a:ext cx="7670800" cy="863600"/>
          </a:xfrm>
          <a:prstGeom prst="rect">
            <a:avLst/>
          </a:prstGeom>
          <a:noFill/>
        </p:spPr>
        <p:txBody>
          <a:bodyPr wrap="none" lIns="0" tIns="0" rIns="0" rtlCol="0">
            <a:spAutoFit/>
          </a:bodyPr>
          <a:lstStyle/>
          <a:p>
            <a:pPr>
              <a:lnSpc>
                <a:spcPts val="2700"/>
              </a:lnSpc>
              <a:tabLst>
                <a:tab pos="58928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市场机会点</a:t>
            </a:r>
          </a:p>
          <a:p>
            <a:pPr>
              <a:lnSpc>
                <a:spcPts val="1000"/>
              </a:lnSpc>
            </a:pPr>
            <a:endParaRPr lang="en-US" altLang="zh-CN" dirty="0"/>
          </a:p>
          <a:p>
            <a:pPr>
              <a:lnSpc>
                <a:spcPts val="3000"/>
              </a:lnSpc>
              <a:tabLst>
                <a:tab pos="5892800" algn="l"/>
              </a:tabLst>
            </a:pPr>
            <a:r>
              <a:rPr lang="en-US" altLang="zh-CN" sz="1595" dirty="0">
                <a:solidFill>
                  <a:srgbClr val="69BE28"/>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综合报告前述各个方面，提炼本项目需把握的机会点：</a:t>
            </a:r>
          </a:p>
        </p:txBody>
      </p:sp>
      <p:sp>
        <p:nvSpPr>
          <p:cNvPr id="22" name="TextBox 1"/>
          <p:cNvSpPr txBox="1"/>
          <p:nvPr/>
        </p:nvSpPr>
        <p:spPr>
          <a:xfrm>
            <a:off x="1016000" y="1435100"/>
            <a:ext cx="4013200" cy="5549900"/>
          </a:xfrm>
          <a:prstGeom prst="rect">
            <a:avLst/>
          </a:prstGeom>
          <a:noFill/>
        </p:spPr>
        <p:txBody>
          <a:bodyPr wrap="none" lIns="0" tIns="0" rIns="0" rtlCol="0">
            <a:spAutoFit/>
          </a:bodyPr>
          <a:lstStyle/>
          <a:p>
            <a:pPr>
              <a:lnSpc>
                <a:spcPts val="2300"/>
              </a:lnSpc>
              <a:tabLst>
                <a:tab pos="38100" algn="l"/>
                <a:tab pos="50800" algn="l"/>
                <a:tab pos="1346200" algn="l"/>
              </a:tabLst>
            </a:pPr>
            <a:r>
              <a:rPr lang="en-US" altLang="zh-CN" dirty="0"/>
              <a:t>			</a:t>
            </a:r>
            <a:r>
              <a:rPr lang="en-US" altLang="zh-CN" sz="1800" b="1" dirty="0">
                <a:solidFill>
                  <a:srgbClr val="FFFFFF"/>
                </a:solidFill>
                <a:latin typeface="微软雅黑" panose="020B0503020204020204" pitchFamily="18" charset="-122"/>
                <a:cs typeface="微软雅黑" panose="020B0503020204020204" pitchFamily="18" charset="-122"/>
              </a:rPr>
              <a:t>发展趋势分析</a:t>
            </a:r>
          </a:p>
          <a:p>
            <a:pPr>
              <a:lnSpc>
                <a:spcPts val="1000"/>
              </a:lnSpc>
            </a:pPr>
            <a:endParaRPr lang="en-US" altLang="zh-CN" dirty="0"/>
          </a:p>
          <a:p>
            <a:pPr>
              <a:lnSpc>
                <a:spcPts val="19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深圳市逐渐进入“后工业化”的经济发展时期，科技的发展</a:t>
            </a:r>
          </a:p>
          <a:p>
            <a:pPr>
              <a:lnSpc>
                <a:spcPts val="14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推动社会进步，现代服务业得到大力发展，人们更注重对生</a:t>
            </a:r>
          </a:p>
          <a:p>
            <a:pPr>
              <a:lnSpc>
                <a:spcPts val="14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态环境的保护。消费层次从物质消费转向精神消费的方向发</a:t>
            </a:r>
          </a:p>
          <a:p>
            <a:pPr>
              <a:lnSpc>
                <a:spcPts val="14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展。</a:t>
            </a:r>
          </a:p>
          <a:p>
            <a:pPr>
              <a:lnSpc>
                <a:spcPts val="1000"/>
              </a:lnSpc>
            </a:pPr>
            <a:endParaRPr lang="en-US" altLang="zh-CN" dirty="0"/>
          </a:p>
          <a:p>
            <a:pPr>
              <a:lnSpc>
                <a:spcPts val="1000"/>
              </a:lnSpc>
            </a:pPr>
            <a:endParaRPr lang="en-US" altLang="zh-CN" dirty="0"/>
          </a:p>
          <a:p>
            <a:pPr>
              <a:lnSpc>
                <a:spcPts val="21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科技进步，网络消费时代来临，支付方式产生重大变化，电</a:t>
            </a:r>
          </a:p>
          <a:p>
            <a:pPr>
              <a:lnSpc>
                <a:spcPts val="14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商对实体零售业的冲击较大。但是人的社交需求依旧存在，</a:t>
            </a:r>
          </a:p>
          <a:p>
            <a:pPr>
              <a:lnSpc>
                <a:spcPts val="14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购物中心正在朝着逐步增强体验性的方向发展。</a:t>
            </a:r>
          </a:p>
          <a:p>
            <a:pPr>
              <a:lnSpc>
                <a:spcPts val="1000"/>
              </a:lnSpc>
            </a:pPr>
            <a:endParaRPr lang="en-US" altLang="zh-CN" dirty="0"/>
          </a:p>
          <a:p>
            <a:pPr>
              <a:lnSpc>
                <a:spcPts val="1000"/>
              </a:lnSpc>
            </a:pPr>
            <a:endParaRPr lang="en-US" altLang="zh-CN" dirty="0"/>
          </a:p>
          <a:p>
            <a:pPr>
              <a:lnSpc>
                <a:spcPts val="25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随着市场竞争的日趋激烈，深圳逐渐进入购物中心的发展成</a:t>
            </a:r>
          </a:p>
          <a:p>
            <a:pPr>
              <a:lnSpc>
                <a:spcPts val="14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熟期，主题化、差异化竞争策略势在必行，消费者对购物中</a:t>
            </a:r>
          </a:p>
          <a:p>
            <a:pPr>
              <a:lnSpc>
                <a:spcPts val="14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心的细节的处理提出更高的要求。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国际零售资源，尤其是Bridge</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Brand关注并重视中国市</a:t>
            </a:r>
          </a:p>
          <a:p>
            <a:pPr>
              <a:lnSpc>
                <a:spcPts val="14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场，在未来的2-3年内将完成在上海、北京等城市的布点，</a:t>
            </a:r>
          </a:p>
          <a:p>
            <a:pPr>
              <a:lnSpc>
                <a:spcPts val="1400"/>
              </a:lnSpc>
              <a:tabLst>
                <a:tab pos="38100" algn="l"/>
                <a:tab pos="50800" algn="l"/>
                <a:tab pos="1346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并进一步向其他发达城市扩张。</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38100" algn="l"/>
                <a:tab pos="50800" algn="l"/>
                <a:tab pos="1346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205</a:t>
            </a:r>
          </a:p>
        </p:txBody>
      </p:sp>
      <p:sp>
        <p:nvSpPr>
          <p:cNvPr id="23" name="TextBox 1"/>
          <p:cNvSpPr txBox="1"/>
          <p:nvPr/>
        </p:nvSpPr>
        <p:spPr>
          <a:xfrm>
            <a:off x="5740400" y="1397000"/>
            <a:ext cx="2895600" cy="4318000"/>
          </a:xfrm>
          <a:prstGeom prst="rect">
            <a:avLst/>
          </a:prstGeom>
          <a:noFill/>
        </p:spPr>
        <p:txBody>
          <a:bodyPr wrap="none" lIns="0" tIns="0" rIns="0" rtlCol="0">
            <a:spAutoFit/>
          </a:bodyPr>
          <a:lstStyle/>
          <a:p>
            <a:pPr>
              <a:lnSpc>
                <a:spcPts val="2300"/>
              </a:lnSpc>
              <a:tabLst>
                <a:tab pos="673100" algn="l"/>
              </a:tabLst>
            </a:pPr>
            <a:r>
              <a:rPr lang="en-US" altLang="zh-CN" dirty="0"/>
              <a:t>	</a:t>
            </a:r>
            <a:r>
              <a:rPr lang="en-US" altLang="zh-CN" sz="1800" b="1" dirty="0">
                <a:solidFill>
                  <a:srgbClr val="FFFFFF"/>
                </a:solidFill>
                <a:latin typeface="微软雅黑" panose="020B0503020204020204" pitchFamily="18" charset="-122"/>
                <a:cs typeface="微软雅黑" panose="020B0503020204020204" pitchFamily="18" charset="-122"/>
              </a:rPr>
              <a:t>本项目的机会点</a:t>
            </a:r>
          </a:p>
          <a:p>
            <a:pPr>
              <a:lnSpc>
                <a:spcPts val="1000"/>
              </a:lnSpc>
            </a:pPr>
            <a:endParaRPr lang="en-US" altLang="zh-CN" dirty="0"/>
          </a:p>
          <a:p>
            <a:pPr>
              <a:lnSpc>
                <a:spcPts val="19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增加文化类的消费场所以满足人们更高层次</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的消费诉求；在项目中融入家庭、绿色、文</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化、科技等元素；</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提供无线网络覆盖，顺应支付方式变化的同</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时，增强项目的“社交”属性，利用餐饮、</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娱乐、休闲设施创造社交的空间和环境。</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通过特色业态及品牌的导入，实现差异化；</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通过不同区域的主题定位实现主题化的经营</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方式；在商业的开发与经营过程中，更注重</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细节和服务品质的提升。</a:t>
            </a:r>
          </a:p>
          <a:p>
            <a:pPr>
              <a:lnSpc>
                <a:spcPts val="1000"/>
              </a:lnSpc>
            </a:pPr>
            <a:endParaRPr lang="en-US" altLang="zh-CN" dirty="0"/>
          </a:p>
          <a:p>
            <a:pPr>
              <a:lnSpc>
                <a:spcPts val="1000"/>
              </a:lnSpc>
            </a:pPr>
            <a:endParaRPr lang="en-US" altLang="zh-CN" dirty="0"/>
          </a:p>
          <a:p>
            <a:pPr>
              <a:lnSpc>
                <a:spcPts val="21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引入市场较为稀缺的中高端品牌，弥补国际</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一线品牌和快时尚品牌中间的市场空白，丰</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富服装服饰类品牌的档次梯度，给顾客提供</a:t>
            </a:r>
          </a:p>
          <a:p>
            <a:pPr>
              <a:lnSpc>
                <a:spcPts val="1400"/>
              </a:lnSpc>
              <a:tabLst>
                <a:tab pos="673100" algn="l"/>
              </a:tabLst>
            </a:pPr>
            <a:r>
              <a:rPr lang="en-US" altLang="zh-CN" sz="1200" dirty="0">
                <a:solidFill>
                  <a:srgbClr val="000000"/>
                </a:solidFill>
                <a:latin typeface="微软雅黑" panose="020B0503020204020204" pitchFamily="18" charset="-122"/>
                <a:cs typeface="微软雅黑" panose="020B0503020204020204" pitchFamily="18" charset="-122"/>
              </a:rPr>
              <a:t>更多的可选择性。</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480559" y="2895600"/>
            <a:ext cx="899160" cy="533400"/>
          </a:xfrm>
          <a:custGeom>
            <a:avLst/>
            <a:gdLst>
              <a:gd name="connsiteX0" fmla="*/ 0 w 899160"/>
              <a:gd name="connsiteY0" fmla="*/ 266700 h 533400"/>
              <a:gd name="connsiteX1" fmla="*/ 224790 w 899160"/>
              <a:gd name="connsiteY1" fmla="*/ 266700 h 533400"/>
              <a:gd name="connsiteX2" fmla="*/ 224790 w 899160"/>
              <a:gd name="connsiteY2" fmla="*/ 0 h 533400"/>
              <a:gd name="connsiteX3" fmla="*/ 674370 w 899160"/>
              <a:gd name="connsiteY3" fmla="*/ 0 h 533400"/>
              <a:gd name="connsiteX4" fmla="*/ 674370 w 899160"/>
              <a:gd name="connsiteY4" fmla="*/ 266700 h 533400"/>
              <a:gd name="connsiteX5" fmla="*/ 899160 w 899160"/>
              <a:gd name="connsiteY5" fmla="*/ 266700 h 533400"/>
              <a:gd name="connsiteX6" fmla="*/ 449580 w 899160"/>
              <a:gd name="connsiteY6" fmla="*/ 533400 h 533400"/>
              <a:gd name="connsiteX7" fmla="*/ 0 w 899160"/>
              <a:gd name="connsiteY7" fmla="*/ 266700 h 533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99160" h="533400">
                <a:moveTo>
                  <a:pt x="0" y="266700"/>
                </a:moveTo>
                <a:lnTo>
                  <a:pt x="224790" y="266700"/>
                </a:lnTo>
                <a:lnTo>
                  <a:pt x="224790" y="0"/>
                </a:lnTo>
                <a:lnTo>
                  <a:pt x="674370" y="0"/>
                </a:lnTo>
                <a:lnTo>
                  <a:pt x="674370" y="266700"/>
                </a:lnTo>
                <a:lnTo>
                  <a:pt x="899160" y="266700"/>
                </a:lnTo>
                <a:lnTo>
                  <a:pt x="449580" y="533400"/>
                </a:lnTo>
                <a:lnTo>
                  <a:pt x="0" y="266700"/>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206</a:t>
            </a:r>
          </a:p>
        </p:txBody>
      </p:sp>
      <p:sp>
        <p:nvSpPr>
          <p:cNvPr id="9" name="TextBox 1"/>
          <p:cNvSpPr txBox="1"/>
          <p:nvPr/>
        </p:nvSpPr>
        <p:spPr>
          <a:xfrm>
            <a:off x="7721600" y="127000"/>
            <a:ext cx="1066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思考一</a:t>
            </a:r>
          </a:p>
        </p:txBody>
      </p:sp>
      <p:sp>
        <p:nvSpPr>
          <p:cNvPr id="10" name="TextBox 1"/>
          <p:cNvSpPr txBox="1"/>
          <p:nvPr/>
        </p:nvSpPr>
        <p:spPr>
          <a:xfrm>
            <a:off x="1422400" y="1803400"/>
            <a:ext cx="7010400" cy="3937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在大涌改造项目中，我们要做一个怎样的商业项目？</a:t>
            </a:r>
          </a:p>
        </p:txBody>
      </p:sp>
      <p:sp>
        <p:nvSpPr>
          <p:cNvPr id="11" name="TextBox 1"/>
          <p:cNvSpPr txBox="1"/>
          <p:nvPr/>
        </p:nvSpPr>
        <p:spPr>
          <a:xfrm>
            <a:off x="1257300" y="4089400"/>
            <a:ext cx="7315200" cy="533400"/>
          </a:xfrm>
          <a:prstGeom prst="rect">
            <a:avLst/>
          </a:prstGeom>
          <a:noFill/>
        </p:spPr>
        <p:txBody>
          <a:bodyPr wrap="none" lIns="0" tIns="0" rIns="0" rtlCol="0">
            <a:spAutoFit/>
          </a:bodyPr>
          <a:lstStyle/>
          <a:p>
            <a:pPr>
              <a:lnSpc>
                <a:spcPts val="4200"/>
              </a:lnSpc>
            </a:pPr>
            <a:r>
              <a:rPr lang="en-US" altLang="zh-CN" sz="3205" b="1" dirty="0">
                <a:solidFill>
                  <a:srgbClr val="69BE28"/>
                </a:solidFill>
                <a:latin typeface="微软雅黑" panose="020B0503020204020204" pitchFamily="18" charset="-122"/>
                <a:cs typeface="微软雅黑" panose="020B0503020204020204" pitchFamily="18" charset="-122"/>
              </a:rPr>
              <a:t>打造一个消费者乐于反复造访的商业空间</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6299200" y="5981700"/>
            <a:ext cx="18288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到深圳的必游之地</a:t>
            </a:r>
          </a:p>
        </p:txBody>
      </p:sp>
      <p:sp>
        <p:nvSpPr>
          <p:cNvPr id="8" name="TextBox 1"/>
          <p:cNvSpPr txBox="1"/>
          <p:nvPr/>
        </p:nvSpPr>
        <p:spPr>
          <a:xfrm>
            <a:off x="1397000" y="4711700"/>
            <a:ext cx="1409700" cy="889000"/>
          </a:xfrm>
          <a:prstGeom prst="rect">
            <a:avLst/>
          </a:prstGeom>
          <a:noFill/>
        </p:spPr>
        <p:txBody>
          <a:bodyPr wrap="none" lIns="0" tIns="0" rIns="0" rtlCol="0">
            <a:spAutoFit/>
          </a:bodyPr>
          <a:lstStyle/>
          <a:p>
            <a:pPr>
              <a:lnSpc>
                <a:spcPts val="3600"/>
              </a:lnSpc>
            </a:pPr>
            <a:r>
              <a:rPr lang="en-US" altLang="zh-CN" sz="2795" b="1" dirty="0">
                <a:solidFill>
                  <a:srgbClr val="000000"/>
                </a:solidFill>
                <a:latin typeface="微软雅黑" panose="020B0503020204020204" pitchFamily="18" charset="-122"/>
                <a:cs typeface="微软雅黑" panose="020B0503020204020204" pitchFamily="18" charset="-122"/>
              </a:rPr>
              <a:t>聚会的首</a:t>
            </a:r>
          </a:p>
          <a:p>
            <a:pPr>
              <a:lnSpc>
                <a:spcPts val="3300"/>
              </a:lnSpc>
            </a:pPr>
            <a:r>
              <a:rPr lang="en-US" altLang="zh-CN" sz="2795" b="1" dirty="0">
                <a:solidFill>
                  <a:srgbClr val="000000"/>
                </a:solidFill>
                <a:latin typeface="微软雅黑" panose="020B0503020204020204" pitchFamily="18" charset="-122"/>
                <a:cs typeface="微软雅黑" panose="020B0503020204020204" pitchFamily="18" charset="-122"/>
              </a:rPr>
              <a:t>选之地</a:t>
            </a:r>
          </a:p>
        </p:txBody>
      </p:sp>
      <p:sp>
        <p:nvSpPr>
          <p:cNvPr id="9" name="TextBox 1"/>
          <p:cNvSpPr txBox="1"/>
          <p:nvPr/>
        </p:nvSpPr>
        <p:spPr>
          <a:xfrm>
            <a:off x="6819900" y="3695700"/>
            <a:ext cx="1765300" cy="711200"/>
          </a:xfrm>
          <a:prstGeom prst="rect">
            <a:avLst/>
          </a:prstGeom>
          <a:noFill/>
        </p:spPr>
        <p:txBody>
          <a:bodyPr wrap="none" lIns="0" tIns="0" rIns="0" rtlCol="0">
            <a:spAutoFit/>
          </a:bodyPr>
          <a:lstStyle/>
          <a:p>
            <a:pPr>
              <a:lnSpc>
                <a:spcPts val="2700"/>
              </a:lnSpc>
              <a:tabLst>
                <a:tab pos="1003300" algn="l"/>
              </a:tabLst>
            </a:pPr>
            <a:r>
              <a:rPr lang="en-US" altLang="zh-CN" sz="2400" b="1" dirty="0">
                <a:solidFill>
                  <a:srgbClr val="69BE28"/>
                </a:solidFill>
                <a:latin typeface="Arial Narrow" pitchFamily="18" charset="0"/>
                <a:cs typeface="Arial Narrow" pitchFamily="18" charset="0"/>
              </a:rPr>
              <a:t>CITY</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69BE28"/>
                </a:solidFill>
                <a:latin typeface="Arial Narrow" pitchFamily="18" charset="0"/>
                <a:cs typeface="Arial Narrow" pitchFamily="18" charset="0"/>
              </a:rPr>
              <a:t>MEETING</a:t>
            </a:r>
          </a:p>
          <a:p>
            <a:pPr>
              <a:lnSpc>
                <a:spcPts val="2800"/>
              </a:lnSpc>
              <a:tabLst>
                <a:tab pos="1003300" algn="l"/>
              </a:tabLst>
            </a:pPr>
            <a:r>
              <a:rPr lang="en-US" altLang="zh-CN" dirty="0"/>
              <a:t>	</a:t>
            </a:r>
            <a:r>
              <a:rPr lang="en-US" altLang="zh-CN" sz="2400" b="1" dirty="0">
                <a:solidFill>
                  <a:srgbClr val="69BE28"/>
                </a:solidFill>
                <a:latin typeface="Arial Narrow" pitchFamily="18" charset="0"/>
                <a:cs typeface="Arial Narrow" pitchFamily="18" charset="0"/>
              </a:rPr>
              <a:t>ROOM</a:t>
            </a:r>
          </a:p>
        </p:txBody>
      </p:sp>
      <p:sp>
        <p:nvSpPr>
          <p:cNvPr id="10" name="TextBox 1"/>
          <p:cNvSpPr txBox="1"/>
          <p:nvPr/>
        </p:nvSpPr>
        <p:spPr>
          <a:xfrm>
            <a:off x="6032500" y="2844800"/>
            <a:ext cx="1270000" cy="457200"/>
          </a:xfrm>
          <a:prstGeom prst="rect">
            <a:avLst/>
          </a:prstGeom>
          <a:noFill/>
        </p:spPr>
        <p:txBody>
          <a:bodyPr wrap="none" lIns="0" tIns="0" rIns="0" rtlCol="0">
            <a:spAutoFit/>
          </a:bodyPr>
          <a:lstStyle/>
          <a:p>
            <a:pPr>
              <a:lnSpc>
                <a:spcPts val="3600"/>
              </a:lnSpc>
            </a:pPr>
            <a:r>
              <a:rPr lang="en-US" altLang="zh-CN" sz="3205" b="1" dirty="0">
                <a:solidFill>
                  <a:srgbClr val="000000"/>
                </a:solidFill>
                <a:latin typeface="Arial Narrow" pitchFamily="18" charset="0"/>
                <a:cs typeface="Arial Narrow" pitchFamily="18" charset="0"/>
              </a:rPr>
              <a:t>network</a:t>
            </a:r>
          </a:p>
        </p:txBody>
      </p:sp>
      <p:sp>
        <p:nvSpPr>
          <p:cNvPr id="11" name="TextBox 1"/>
          <p:cNvSpPr txBox="1"/>
          <p:nvPr/>
        </p:nvSpPr>
        <p:spPr>
          <a:xfrm>
            <a:off x="2032000" y="2832100"/>
            <a:ext cx="1701800" cy="457200"/>
          </a:xfrm>
          <a:prstGeom prst="rect">
            <a:avLst/>
          </a:prstGeom>
          <a:noFill/>
        </p:spPr>
        <p:txBody>
          <a:bodyPr wrap="none" lIns="0" tIns="0" rIns="0" rtlCol="0">
            <a:spAutoFit/>
          </a:bodyPr>
          <a:lstStyle/>
          <a:p>
            <a:pPr>
              <a:lnSpc>
                <a:spcPts val="3600"/>
              </a:lnSpc>
            </a:pPr>
            <a:r>
              <a:rPr lang="en-US" altLang="zh-CN" sz="3205" b="1" dirty="0">
                <a:solidFill>
                  <a:srgbClr val="69BE28"/>
                </a:solidFill>
                <a:latin typeface="Arial Narrow" pitchFamily="18" charset="0"/>
                <a:cs typeface="Arial Narrow" pitchFamily="18" charset="0"/>
              </a:rPr>
              <a:t>Inspiration</a:t>
            </a:r>
          </a:p>
        </p:txBody>
      </p:sp>
      <p:sp>
        <p:nvSpPr>
          <p:cNvPr id="12" name="TextBox 1"/>
          <p:cNvSpPr txBox="1"/>
          <p:nvPr/>
        </p:nvSpPr>
        <p:spPr>
          <a:xfrm>
            <a:off x="3390900" y="4889500"/>
            <a:ext cx="1701800" cy="457200"/>
          </a:xfrm>
          <a:prstGeom prst="rect">
            <a:avLst/>
          </a:prstGeom>
          <a:noFill/>
        </p:spPr>
        <p:txBody>
          <a:bodyPr wrap="none" lIns="0" tIns="0" rIns="0" rtlCol="0">
            <a:spAutoFit/>
          </a:bodyPr>
          <a:lstStyle/>
          <a:p>
            <a:pPr>
              <a:lnSpc>
                <a:spcPts val="3600"/>
              </a:lnSpc>
            </a:pPr>
            <a:r>
              <a:rPr lang="en-US" altLang="zh-CN" sz="3205" b="1" dirty="0">
                <a:solidFill>
                  <a:srgbClr val="A6A6A6"/>
                </a:solidFill>
                <a:latin typeface="Arial Narrow" pitchFamily="18" charset="0"/>
                <a:cs typeface="Arial Narrow" pitchFamily="18" charset="0"/>
              </a:rPr>
              <a:t>SURPRISE</a:t>
            </a:r>
          </a:p>
        </p:txBody>
      </p:sp>
      <p:sp>
        <p:nvSpPr>
          <p:cNvPr id="13" name="TextBox 1"/>
          <p:cNvSpPr txBox="1"/>
          <p:nvPr/>
        </p:nvSpPr>
        <p:spPr>
          <a:xfrm>
            <a:off x="3022600" y="5854700"/>
            <a:ext cx="2654300" cy="571500"/>
          </a:xfrm>
          <a:prstGeom prst="rect">
            <a:avLst/>
          </a:prstGeom>
          <a:noFill/>
        </p:spPr>
        <p:txBody>
          <a:bodyPr wrap="none" lIns="0" tIns="0" rIns="0" rtlCol="0">
            <a:spAutoFit/>
          </a:bodyPr>
          <a:lstStyle/>
          <a:p>
            <a:pPr>
              <a:lnSpc>
                <a:spcPts val="4500"/>
              </a:lnSpc>
            </a:pPr>
            <a:r>
              <a:rPr lang="en-US" altLang="zh-CN" sz="3995" b="1" dirty="0">
                <a:solidFill>
                  <a:srgbClr val="69BE28"/>
                </a:solidFill>
                <a:latin typeface="Arial Narrow" pitchFamily="18" charset="0"/>
                <a:cs typeface="Arial Narrow" pitchFamily="18" charset="0"/>
              </a:rPr>
              <a:t>CROSSOVER</a:t>
            </a:r>
          </a:p>
        </p:txBody>
      </p:sp>
      <p:sp>
        <p:nvSpPr>
          <p:cNvPr id="14" name="TextBox 1"/>
          <p:cNvSpPr txBox="1"/>
          <p:nvPr/>
        </p:nvSpPr>
        <p:spPr>
          <a:xfrm>
            <a:off x="3187700" y="190500"/>
            <a:ext cx="5588000" cy="2120900"/>
          </a:xfrm>
          <a:prstGeom prst="rect">
            <a:avLst/>
          </a:prstGeom>
          <a:noFill/>
        </p:spPr>
        <p:txBody>
          <a:bodyPr wrap="none" lIns="0" tIns="0" rIns="0" rtlCol="0">
            <a:spAutoFit/>
          </a:bodyPr>
          <a:lstStyle/>
          <a:p>
            <a:pPr>
              <a:lnSpc>
                <a:spcPts val="2700"/>
              </a:lnSpc>
              <a:tabLst>
                <a:tab pos="165100" algn="l"/>
                <a:tab pos="787400" algn="l"/>
                <a:tab pos="34544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项目核心精神</a:t>
            </a:r>
          </a:p>
          <a:p>
            <a:pPr>
              <a:lnSpc>
                <a:spcPts val="1000"/>
              </a:lnSpc>
            </a:pPr>
            <a:endParaRPr lang="en-US" altLang="zh-CN" dirty="0"/>
          </a:p>
          <a:p>
            <a:pPr>
              <a:lnSpc>
                <a:spcPts val="1000"/>
              </a:lnSpc>
            </a:pPr>
            <a:endParaRPr lang="en-US" altLang="zh-CN" dirty="0"/>
          </a:p>
          <a:p>
            <a:pPr>
              <a:lnSpc>
                <a:spcPts val="2000"/>
              </a:lnSpc>
              <a:tabLst>
                <a:tab pos="165100" algn="l"/>
                <a:tab pos="787400" algn="l"/>
                <a:tab pos="3454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本项目的核心精神可概括为</a:t>
            </a:r>
          </a:p>
          <a:p>
            <a:pPr>
              <a:lnSpc>
                <a:spcPts val="1000"/>
              </a:lnSpc>
            </a:pPr>
            <a:endParaRPr lang="en-US" altLang="zh-CN" dirty="0"/>
          </a:p>
          <a:p>
            <a:pPr>
              <a:lnSpc>
                <a:spcPts val="5400"/>
              </a:lnSpc>
              <a:tabLst>
                <a:tab pos="165100" algn="l"/>
                <a:tab pos="787400" algn="l"/>
                <a:tab pos="3454400" algn="l"/>
              </a:tabLst>
            </a:pPr>
            <a:r>
              <a:rPr lang="en-US" altLang="zh-CN" dirty="0"/>
              <a:t>	</a:t>
            </a:r>
            <a:r>
              <a:rPr lang="en-US" altLang="zh-CN" sz="3995" b="1" dirty="0">
                <a:solidFill>
                  <a:srgbClr val="69BE28"/>
                </a:solidFill>
                <a:latin typeface="Century" pitchFamily="18" charset="0"/>
                <a:cs typeface="Century" pitchFamily="18" charset="0"/>
              </a:rPr>
              <a:t>CONNECTED</a:t>
            </a:r>
          </a:p>
          <a:p>
            <a:pPr>
              <a:lnSpc>
                <a:spcPts val="1000"/>
              </a:lnSpc>
            </a:pPr>
            <a:endParaRPr lang="en-US" altLang="zh-CN" dirty="0"/>
          </a:p>
          <a:p>
            <a:pPr>
              <a:lnSpc>
                <a:spcPts val="2400"/>
              </a:lnSpc>
              <a:tabLst>
                <a:tab pos="165100" algn="l"/>
                <a:tab pos="787400" algn="l"/>
                <a:tab pos="3454400" algn="l"/>
              </a:tabLst>
            </a:pPr>
            <a:r>
              <a:rPr lang="en-US" altLang="zh-CN" sz="1595" b="1" dirty="0">
                <a:solidFill>
                  <a:srgbClr val="000000"/>
                </a:solidFill>
                <a:latin typeface="微软雅黑" panose="020B0503020204020204" pitchFamily="18" charset="-122"/>
                <a:cs typeface="微软雅黑" panose="020B0503020204020204" pitchFamily="18" charset="-122"/>
              </a:rPr>
              <a:t>提供一个适合各类“社交”活动的场所</a:t>
            </a:r>
          </a:p>
        </p:txBody>
      </p:sp>
      <p:sp>
        <p:nvSpPr>
          <p:cNvPr id="15" name="TextBox 1"/>
          <p:cNvSpPr txBox="1"/>
          <p:nvPr/>
        </p:nvSpPr>
        <p:spPr>
          <a:xfrm>
            <a:off x="4178300" y="2946400"/>
            <a:ext cx="889000" cy="457200"/>
          </a:xfrm>
          <a:prstGeom prst="rect">
            <a:avLst/>
          </a:prstGeom>
          <a:noFill/>
        </p:spPr>
        <p:txBody>
          <a:bodyPr wrap="none" lIns="0" tIns="0" rIns="0" rtlCol="0">
            <a:spAutoFit/>
          </a:bodyPr>
          <a:lstStyle/>
          <a:p>
            <a:pPr>
              <a:lnSpc>
                <a:spcPts val="3600"/>
              </a:lnSpc>
            </a:pPr>
            <a:r>
              <a:rPr lang="en-US" altLang="zh-CN" sz="3205" b="1" dirty="0">
                <a:solidFill>
                  <a:srgbClr val="A6A6A6"/>
                </a:solidFill>
                <a:latin typeface="Arial Narrow" pitchFamily="18" charset="0"/>
                <a:cs typeface="Arial Narrow" pitchFamily="18" charset="0"/>
              </a:rPr>
              <a:t>Relax</a:t>
            </a:r>
          </a:p>
        </p:txBody>
      </p:sp>
      <p:sp>
        <p:nvSpPr>
          <p:cNvPr id="16" name="TextBox 1"/>
          <p:cNvSpPr txBox="1"/>
          <p:nvPr/>
        </p:nvSpPr>
        <p:spPr>
          <a:xfrm>
            <a:off x="5372100" y="4660900"/>
            <a:ext cx="2717800" cy="1079500"/>
          </a:xfrm>
          <a:prstGeom prst="rect">
            <a:avLst/>
          </a:prstGeom>
          <a:noFill/>
        </p:spPr>
        <p:txBody>
          <a:bodyPr wrap="none" lIns="0" tIns="0" rIns="0" rtlCol="0">
            <a:spAutoFit/>
          </a:bodyPr>
          <a:lstStyle/>
          <a:p>
            <a:pPr>
              <a:lnSpc>
                <a:spcPts val="3600"/>
              </a:lnSpc>
              <a:tabLst>
                <a:tab pos="1143000" algn="l"/>
              </a:tabLst>
            </a:pPr>
            <a:r>
              <a:rPr lang="en-US" altLang="zh-CN" sz="3205" b="1" dirty="0">
                <a:solidFill>
                  <a:srgbClr val="000000"/>
                </a:solidFill>
                <a:latin typeface="Arial Narrow" pitchFamily="18" charset="0"/>
                <a:cs typeface="Arial Narrow" pitchFamily="18" charset="0"/>
              </a:rPr>
              <a:t>Aplace</a:t>
            </a:r>
            <a:r>
              <a:rPr lang="en-US" altLang="zh-CN" sz="3205" dirty="0">
                <a:latin typeface="Times New Roman" panose="02020603050405020304" pitchFamily="18" charset="0"/>
                <a:cs typeface="Times New Roman" panose="02020603050405020304" pitchFamily="18" charset="0"/>
              </a:rPr>
              <a:t> </a:t>
            </a:r>
            <a:r>
              <a:rPr lang="en-US" altLang="zh-CN" sz="3205" b="1" dirty="0">
                <a:solidFill>
                  <a:srgbClr val="000000"/>
                </a:solidFill>
                <a:latin typeface="Arial Narrow" pitchFamily="18" charset="0"/>
                <a:cs typeface="Arial Narrow" pitchFamily="18" charset="0"/>
              </a:rPr>
              <a:t>for</a:t>
            </a:r>
            <a:r>
              <a:rPr lang="en-US" altLang="zh-CN" sz="3205" dirty="0">
                <a:latin typeface="Times New Roman" panose="02020603050405020304" pitchFamily="18" charset="0"/>
                <a:cs typeface="Times New Roman" panose="02020603050405020304" pitchFamily="18" charset="0"/>
              </a:rPr>
              <a:t> </a:t>
            </a:r>
            <a:r>
              <a:rPr lang="en-US" altLang="zh-CN" sz="3205" b="1" dirty="0">
                <a:solidFill>
                  <a:srgbClr val="000000"/>
                </a:solidFill>
                <a:latin typeface="Arial Narrow" pitchFamily="18" charset="0"/>
                <a:cs typeface="Arial Narrow" pitchFamily="18" charset="0"/>
              </a:rPr>
              <a:t>fun</a:t>
            </a:r>
          </a:p>
          <a:p>
            <a:pPr>
              <a:lnSpc>
                <a:spcPts val="1000"/>
              </a:lnSpc>
            </a:pPr>
            <a:endParaRPr lang="en-US" altLang="zh-CN" dirty="0"/>
          </a:p>
          <a:p>
            <a:pPr>
              <a:lnSpc>
                <a:spcPts val="1000"/>
              </a:lnSpc>
            </a:pPr>
            <a:endParaRPr lang="en-US" altLang="zh-CN" dirty="0"/>
          </a:p>
          <a:p>
            <a:pPr>
              <a:lnSpc>
                <a:spcPts val="2800"/>
              </a:lnSpc>
              <a:tabLst>
                <a:tab pos="1143000" algn="l"/>
              </a:tabLst>
            </a:pPr>
            <a:r>
              <a:rPr lang="en-US" altLang="zh-CN" dirty="0"/>
              <a:t>	</a:t>
            </a:r>
            <a:r>
              <a:rPr lang="en-US" altLang="zh-CN" sz="2005" b="1" dirty="0">
                <a:solidFill>
                  <a:srgbClr val="69BE28"/>
                </a:solidFill>
                <a:latin typeface="Arial Narrow" pitchFamily="18" charset="0"/>
                <a:cs typeface="Arial Narrow" pitchFamily="18" charset="0"/>
              </a:rPr>
              <a:t>Communication</a:t>
            </a:r>
          </a:p>
        </p:txBody>
      </p:sp>
      <p:sp>
        <p:nvSpPr>
          <p:cNvPr id="17" name="TextBox 1"/>
          <p:cNvSpPr txBox="1"/>
          <p:nvPr/>
        </p:nvSpPr>
        <p:spPr>
          <a:xfrm>
            <a:off x="1206500" y="3695700"/>
            <a:ext cx="4127500" cy="889000"/>
          </a:xfrm>
          <a:prstGeom prst="rect">
            <a:avLst/>
          </a:prstGeom>
          <a:noFill/>
        </p:spPr>
        <p:txBody>
          <a:bodyPr wrap="none" lIns="0" tIns="0" rIns="0" rtlCol="0">
            <a:spAutoFit/>
          </a:bodyPr>
          <a:lstStyle/>
          <a:p>
            <a:pPr>
              <a:lnSpc>
                <a:spcPts val="3100"/>
              </a:lnSpc>
              <a:tabLst>
                <a:tab pos="1574800" algn="l"/>
              </a:tabLst>
            </a:pPr>
            <a:r>
              <a:rPr lang="en-US" altLang="zh-CN" sz="2400" b="1" dirty="0">
                <a:solidFill>
                  <a:srgbClr val="A6A6A6"/>
                </a:solidFill>
                <a:latin typeface="Arial Narrow" pitchFamily="18" charset="0"/>
                <a:cs typeface="Arial Narrow" pitchFamily="18" charset="0"/>
              </a:rPr>
              <a:t>Close</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A6A6A6"/>
                </a:solidFill>
                <a:latin typeface="Arial Narrow" pitchFamily="18" charset="0"/>
                <a:cs typeface="Arial Narrow" pitchFamily="18" charset="0"/>
              </a:rPr>
              <a:t>to</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A6A6A6"/>
                </a:solidFill>
                <a:latin typeface="Arial Narrow" pitchFamily="18" charset="0"/>
                <a:cs typeface="Arial Narrow" pitchFamily="18" charset="0"/>
              </a:rPr>
              <a:t>nature</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Arial Narrow" pitchFamily="18" charset="0"/>
                <a:cs typeface="Arial Narrow" pitchFamily="18" charset="0"/>
              </a:rPr>
              <a:t>SOCIAL</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Arial Narrow" pitchFamily="18" charset="0"/>
                <a:cs typeface="Arial Narrow" pitchFamily="18" charset="0"/>
              </a:rPr>
              <a:t>PLACE</a:t>
            </a:r>
          </a:p>
          <a:p>
            <a:pPr>
              <a:lnSpc>
                <a:spcPts val="1000"/>
              </a:lnSpc>
            </a:pPr>
            <a:endParaRPr lang="en-US" altLang="zh-CN" dirty="0"/>
          </a:p>
          <a:p>
            <a:pPr>
              <a:lnSpc>
                <a:spcPts val="2800"/>
              </a:lnSpc>
              <a:tabLst>
                <a:tab pos="1574800" algn="l"/>
              </a:tabLst>
            </a:pPr>
            <a:r>
              <a:rPr lang="en-US" altLang="zh-CN" dirty="0"/>
              <a:t>	</a:t>
            </a:r>
            <a:r>
              <a:rPr lang="en-US" altLang="zh-CN" sz="1800" b="1" dirty="0">
                <a:solidFill>
                  <a:srgbClr val="69BE28"/>
                </a:solidFill>
                <a:latin typeface="微软雅黑" panose="020B0503020204020204" pitchFamily="18" charset="-122"/>
                <a:cs typeface="微软雅黑" panose="020B0503020204020204" pitchFamily="18" charset="-122"/>
              </a:rPr>
              <a:t>Enjoy</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69BE28"/>
                </a:solidFill>
                <a:latin typeface="微软雅黑" panose="020B0503020204020204" pitchFamily="18" charset="-122"/>
                <a:cs typeface="微软雅黑" panose="020B0503020204020204" pitchFamily="18" charset="-122"/>
              </a:rPr>
              <a:t>the</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69BE28"/>
                </a:solidFill>
                <a:latin typeface="微软雅黑" panose="020B0503020204020204" pitchFamily="18" charset="-122"/>
                <a:cs typeface="微软雅黑" panose="020B0503020204020204" pitchFamily="18" charset="-122"/>
              </a:rPr>
              <a:t>life</a:t>
            </a:r>
          </a:p>
        </p:txBody>
      </p:sp>
      <p:sp>
        <p:nvSpPr>
          <p:cNvPr id="18" name="TextBox 1"/>
          <p:cNvSpPr txBox="1"/>
          <p:nvPr/>
        </p:nvSpPr>
        <p:spPr>
          <a:xfrm>
            <a:off x="1016000" y="5778500"/>
            <a:ext cx="1562100" cy="1054100"/>
          </a:xfrm>
          <a:prstGeom prst="rect">
            <a:avLst/>
          </a:prstGeom>
          <a:noFill/>
        </p:spPr>
        <p:txBody>
          <a:bodyPr wrap="none" lIns="0" tIns="0" rIns="0" rtlCol="0">
            <a:spAutoFit/>
          </a:bodyPr>
          <a:lstStyle/>
          <a:p>
            <a:pPr>
              <a:lnSpc>
                <a:spcPts val="2700"/>
              </a:lnSpc>
              <a:tabLst>
                <a:tab pos="190500" algn="l"/>
              </a:tabLst>
            </a:pPr>
            <a:r>
              <a:rPr lang="en-US" altLang="zh-CN" dirty="0"/>
              <a:t>	</a:t>
            </a:r>
            <a:r>
              <a:rPr lang="en-US" altLang="zh-CN" sz="2400" b="1" dirty="0">
                <a:solidFill>
                  <a:srgbClr val="A6A6A6"/>
                </a:solidFill>
                <a:latin typeface="Arial Narrow" pitchFamily="18" charset="0"/>
                <a:cs typeface="Arial Narrow" pitchFamily="18" charset="0"/>
              </a:rPr>
              <a:t>Technology</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90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207</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208</a:t>
            </a:r>
          </a:p>
        </p:txBody>
      </p:sp>
      <p:sp>
        <p:nvSpPr>
          <p:cNvPr id="8"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成功要素分析</a:t>
            </a:r>
          </a:p>
        </p:txBody>
      </p:sp>
      <p:sp>
        <p:nvSpPr>
          <p:cNvPr id="9" name="TextBox 1"/>
          <p:cNvSpPr txBox="1"/>
          <p:nvPr/>
        </p:nvSpPr>
        <p:spPr>
          <a:xfrm>
            <a:off x="1041400" y="889000"/>
            <a:ext cx="7747000" cy="1435100"/>
          </a:xfrm>
          <a:prstGeom prst="rect">
            <a:avLst/>
          </a:prstGeom>
          <a:noFill/>
        </p:spPr>
        <p:txBody>
          <a:bodyPr wrap="none" lIns="0" tIns="0" rIns="0" rtlCol="0">
            <a:spAutoFit/>
          </a:bodyPr>
          <a:lstStyle/>
          <a:p>
            <a:pPr>
              <a:lnSpc>
                <a:spcPts val="2000"/>
              </a:lnSpc>
              <a:tabLst>
                <a:tab pos="228600" algn="l"/>
              </a:tabLst>
            </a:pPr>
            <a:r>
              <a:rPr lang="en-US" altLang="zh-CN" sz="1595" dirty="0">
                <a:solidFill>
                  <a:srgbClr val="66CC33"/>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大涌项目属于旧区改造项目，通过案例分析的研究，我们对世界各地类似开发背景的</a:t>
            </a:r>
          </a:p>
          <a:p>
            <a:pPr>
              <a:lnSpc>
                <a:spcPts val="2300"/>
              </a:lnSpc>
              <a:tabLst>
                <a:tab pos="2286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先进商业项目进行了详尽的分析。根据对国外其他成功项目的案例分析，成功的旧区</a:t>
            </a:r>
          </a:p>
          <a:p>
            <a:pPr>
              <a:lnSpc>
                <a:spcPts val="2300"/>
              </a:lnSpc>
              <a:tabLst>
                <a:tab pos="2286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片区改造类商业项目，其共同的特质是在商业项目中融入自然和艺术文化的元素。相</a:t>
            </a:r>
          </a:p>
          <a:p>
            <a:pPr>
              <a:lnSpc>
                <a:spcPts val="2300"/>
              </a:lnSpc>
              <a:tabLst>
                <a:tab pos="228600" algn="l"/>
              </a:tabLst>
            </a:pPr>
            <a:r>
              <a:rPr lang="en-US" altLang="zh-CN" dirty="0"/>
              <a:t>	</a:t>
            </a:r>
            <a:r>
              <a:rPr lang="en-US" altLang="zh-CN" sz="1600" dirty="0">
                <a:solidFill>
                  <a:srgbClr val="000000"/>
                </a:solidFill>
                <a:latin typeface="微软雅黑" panose="020B0503020204020204" pitchFamily="18" charset="-122"/>
                <a:cs typeface="微软雅黑" panose="020B0503020204020204" pitchFamily="18" charset="-122"/>
              </a:rPr>
              <a:t>对于商品本身，购物中心的运营者更注重环境的营造，并从各方面的细节入手，打造</a:t>
            </a:r>
          </a:p>
          <a:p>
            <a:pPr>
              <a:lnSpc>
                <a:spcPts val="2300"/>
              </a:lnSpc>
              <a:tabLst>
                <a:tab pos="2286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精致的商业空间，从而促进消费。</a:t>
            </a:r>
          </a:p>
        </p:txBody>
      </p:sp>
      <p:sp>
        <p:nvSpPr>
          <p:cNvPr id="10" name="TextBox 1"/>
          <p:cNvSpPr txBox="1"/>
          <p:nvPr/>
        </p:nvSpPr>
        <p:spPr>
          <a:xfrm>
            <a:off x="1041400" y="2413000"/>
            <a:ext cx="7531100" cy="254000"/>
          </a:xfrm>
          <a:prstGeom prst="rect">
            <a:avLst/>
          </a:prstGeom>
          <a:noFill/>
        </p:spPr>
        <p:txBody>
          <a:bodyPr wrap="none" lIns="0" tIns="0" rIns="0" rtlCol="0">
            <a:spAutoFit/>
          </a:bodyPr>
          <a:lstStyle/>
          <a:p>
            <a:pPr>
              <a:lnSpc>
                <a:spcPts val="2000"/>
              </a:lnSpc>
            </a:pPr>
            <a:r>
              <a:rPr lang="en-US" altLang="zh-CN" sz="1595" dirty="0">
                <a:solidFill>
                  <a:srgbClr val="66CC33"/>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纵观各类旧区改造项目案例，我们总结出以下影响发展计划成功与否的关键因素：</a:t>
            </a:r>
          </a:p>
        </p:txBody>
      </p:sp>
      <p:sp>
        <p:nvSpPr>
          <p:cNvPr id="11" name="TextBox 1"/>
          <p:cNvSpPr txBox="1"/>
          <p:nvPr/>
        </p:nvSpPr>
        <p:spPr>
          <a:xfrm>
            <a:off x="1384300" y="2832100"/>
            <a:ext cx="6718300" cy="660400"/>
          </a:xfrm>
          <a:prstGeom prst="rect">
            <a:avLst/>
          </a:prstGeom>
          <a:noFill/>
        </p:spPr>
        <p:txBody>
          <a:bodyPr wrap="none" lIns="0" tIns="0" rIns="0" rtlCol="0">
            <a:spAutoFit/>
          </a:bodyPr>
          <a:lstStyle/>
          <a:p>
            <a:pPr>
              <a:lnSpc>
                <a:spcPts val="2000"/>
              </a:lnSpc>
            </a:pPr>
            <a:r>
              <a:rPr lang="en-US" altLang="zh-CN" sz="1595" dirty="0">
                <a:solidFill>
                  <a:srgbClr val="EC008C"/>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EC008C"/>
                </a:solidFill>
                <a:latin typeface="微软雅黑" panose="020B0503020204020204" pitchFamily="18" charset="-122"/>
                <a:cs typeface="微软雅黑" panose="020B0503020204020204" pitchFamily="18" charset="-122"/>
              </a:rPr>
              <a:t>综合的交通优势以及合理便捷的动线规划（强调与城市旧有脉络的连接）</a:t>
            </a:r>
          </a:p>
          <a:p>
            <a:pPr>
              <a:lnSpc>
                <a:spcPts val="1000"/>
              </a:lnSpc>
            </a:pPr>
            <a:endParaRPr lang="en-US" altLang="zh-CN" dirty="0"/>
          </a:p>
          <a:p>
            <a:pPr>
              <a:lnSpc>
                <a:spcPts val="2100"/>
              </a:lnSpc>
            </a:pPr>
            <a:r>
              <a:rPr lang="en-US" altLang="zh-CN" sz="1595" dirty="0">
                <a:solidFill>
                  <a:srgbClr val="EC008C"/>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EC008C"/>
                </a:solidFill>
                <a:latin typeface="微软雅黑" panose="020B0503020204020204" pitchFamily="18" charset="-122"/>
                <a:cs typeface="微软雅黑" panose="020B0503020204020204" pitchFamily="18" charset="-122"/>
              </a:rPr>
              <a:t>舒适自然的空间环境（绿地、公园）</a:t>
            </a:r>
          </a:p>
        </p:txBody>
      </p:sp>
      <p:sp>
        <p:nvSpPr>
          <p:cNvPr id="12" name="TextBox 1"/>
          <p:cNvSpPr txBox="1"/>
          <p:nvPr/>
        </p:nvSpPr>
        <p:spPr>
          <a:xfrm>
            <a:off x="1384300" y="3644900"/>
            <a:ext cx="4483100" cy="660400"/>
          </a:xfrm>
          <a:prstGeom prst="rect">
            <a:avLst/>
          </a:prstGeom>
          <a:noFill/>
        </p:spPr>
        <p:txBody>
          <a:bodyPr wrap="none" lIns="0" tIns="0" rIns="0" rtlCol="0">
            <a:spAutoFit/>
          </a:bodyPr>
          <a:lstStyle/>
          <a:p>
            <a:pPr>
              <a:lnSpc>
                <a:spcPts val="2000"/>
              </a:lnSpc>
            </a:pPr>
            <a:r>
              <a:rPr lang="en-US" altLang="zh-CN" sz="1595" dirty="0">
                <a:solidFill>
                  <a:srgbClr val="EC008C"/>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EC008C"/>
                </a:solidFill>
                <a:latin typeface="微软雅黑" panose="020B0503020204020204" pitchFamily="18" charset="-122"/>
                <a:cs typeface="微软雅黑" panose="020B0503020204020204" pitchFamily="18" charset="-122"/>
              </a:rPr>
              <a:t>必备的文化消费场所（综合书店、剧院剧场等）</a:t>
            </a:r>
          </a:p>
          <a:p>
            <a:pPr>
              <a:lnSpc>
                <a:spcPts val="1000"/>
              </a:lnSpc>
            </a:pPr>
            <a:endParaRPr lang="en-US" altLang="zh-CN" dirty="0"/>
          </a:p>
          <a:p>
            <a:pPr>
              <a:lnSpc>
                <a:spcPts val="2100"/>
              </a:lnSpc>
            </a:pPr>
            <a:r>
              <a:rPr lang="en-US" altLang="zh-CN" sz="1595" dirty="0">
                <a:solidFill>
                  <a:srgbClr val="EC008C"/>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EC008C"/>
                </a:solidFill>
                <a:latin typeface="微软雅黑" panose="020B0503020204020204" pitchFamily="18" charset="-122"/>
                <a:cs typeface="微软雅黑" panose="020B0503020204020204" pitchFamily="18" charset="-122"/>
              </a:rPr>
              <a:t>注重细节及人性化服务的经营理念</a:t>
            </a:r>
          </a:p>
        </p:txBody>
      </p:sp>
      <p:sp>
        <p:nvSpPr>
          <p:cNvPr id="13" name="TextBox 1"/>
          <p:cNvSpPr txBox="1"/>
          <p:nvPr/>
        </p:nvSpPr>
        <p:spPr>
          <a:xfrm>
            <a:off x="1041400" y="4445000"/>
            <a:ext cx="7747000" cy="850900"/>
          </a:xfrm>
          <a:prstGeom prst="rect">
            <a:avLst/>
          </a:prstGeom>
          <a:noFill/>
        </p:spPr>
        <p:txBody>
          <a:bodyPr wrap="none" lIns="0" tIns="0" rIns="0" rtlCol="0">
            <a:spAutoFit/>
          </a:bodyPr>
          <a:lstStyle/>
          <a:p>
            <a:pPr>
              <a:lnSpc>
                <a:spcPts val="2000"/>
              </a:lnSpc>
              <a:tabLst>
                <a:tab pos="228600" algn="l"/>
              </a:tabLst>
            </a:pPr>
            <a:r>
              <a:rPr lang="en-US" altLang="zh-CN" sz="1595" dirty="0">
                <a:solidFill>
                  <a:srgbClr val="66CC33"/>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上述所提及的各项要素是一个成功的购物中心所必备的，除此之外，在项目内或项目</a:t>
            </a:r>
          </a:p>
          <a:p>
            <a:pPr>
              <a:lnSpc>
                <a:spcPts val="2300"/>
              </a:lnSpc>
              <a:tabLst>
                <a:tab pos="2286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外仍旧需要具备以下的条件，才能够使得项目具有前瞻性以及独一无二的特质，并获</a:t>
            </a:r>
          </a:p>
          <a:p>
            <a:pPr>
              <a:lnSpc>
                <a:spcPts val="2300"/>
              </a:lnSpc>
              <a:tabLst>
                <a:tab pos="2286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得长期的生命力：</a:t>
            </a:r>
          </a:p>
        </p:txBody>
      </p:sp>
      <p:sp>
        <p:nvSpPr>
          <p:cNvPr id="14" name="TextBox 1"/>
          <p:cNvSpPr txBox="1"/>
          <p:nvPr/>
        </p:nvSpPr>
        <p:spPr>
          <a:xfrm>
            <a:off x="1384300" y="5435600"/>
            <a:ext cx="5295900" cy="660400"/>
          </a:xfrm>
          <a:prstGeom prst="rect">
            <a:avLst/>
          </a:prstGeom>
          <a:noFill/>
        </p:spPr>
        <p:txBody>
          <a:bodyPr wrap="none" lIns="0" tIns="0" rIns="0" rtlCol="0">
            <a:spAutoFit/>
          </a:bodyPr>
          <a:lstStyle/>
          <a:p>
            <a:pPr>
              <a:lnSpc>
                <a:spcPts val="2000"/>
              </a:lnSpc>
            </a:pPr>
            <a:r>
              <a:rPr lang="en-US" altLang="zh-CN" sz="1595" dirty="0">
                <a:solidFill>
                  <a:srgbClr val="0070C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70C0"/>
                </a:solidFill>
                <a:latin typeface="微软雅黑" panose="020B0503020204020204" pitchFamily="18" charset="-122"/>
                <a:cs typeface="微软雅黑" panose="020B0503020204020204" pitchFamily="18" charset="-122"/>
              </a:rPr>
              <a:t>创新的商业零售概念（新品牌、新业态、跨界合作）</a:t>
            </a:r>
          </a:p>
          <a:p>
            <a:pPr>
              <a:lnSpc>
                <a:spcPts val="1000"/>
              </a:lnSpc>
            </a:pPr>
            <a:endParaRPr lang="en-US" altLang="zh-CN" dirty="0"/>
          </a:p>
          <a:p>
            <a:pPr>
              <a:lnSpc>
                <a:spcPts val="2100"/>
              </a:lnSpc>
            </a:pPr>
            <a:r>
              <a:rPr lang="en-US" altLang="zh-CN" sz="1595" dirty="0">
                <a:solidFill>
                  <a:srgbClr val="0070C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70C0"/>
                </a:solidFill>
                <a:latin typeface="微软雅黑" panose="020B0503020204020204" pitchFamily="18" charset="-122"/>
                <a:cs typeface="微软雅黑" panose="020B0503020204020204" pitchFamily="18" charset="-122"/>
              </a:rPr>
              <a:t>项目综合环境的营造（建筑环境、品牌环境、服务环境）</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53261" y="1538477"/>
            <a:ext cx="7854695" cy="4934711"/>
          </a:xfrm>
          <a:custGeom>
            <a:avLst/>
            <a:gdLst>
              <a:gd name="connsiteX0" fmla="*/ 0 w 7854695"/>
              <a:gd name="connsiteY0" fmla="*/ 129286 h 4934711"/>
              <a:gd name="connsiteX1" fmla="*/ 129235 w 7854695"/>
              <a:gd name="connsiteY1" fmla="*/ 0 h 4934711"/>
              <a:gd name="connsiteX2" fmla="*/ 7725409 w 7854695"/>
              <a:gd name="connsiteY2" fmla="*/ 0 h 4934711"/>
              <a:gd name="connsiteX3" fmla="*/ 7854695 w 7854695"/>
              <a:gd name="connsiteY3" fmla="*/ 129286 h 4934711"/>
              <a:gd name="connsiteX4" fmla="*/ 7854695 w 7854695"/>
              <a:gd name="connsiteY4" fmla="*/ 4805476 h 4934711"/>
              <a:gd name="connsiteX5" fmla="*/ 7725409 w 7854695"/>
              <a:gd name="connsiteY5" fmla="*/ 4934712 h 4934711"/>
              <a:gd name="connsiteX6" fmla="*/ 129235 w 7854695"/>
              <a:gd name="connsiteY6" fmla="*/ 4934712 h 4934711"/>
              <a:gd name="connsiteX7" fmla="*/ 0 w 7854695"/>
              <a:gd name="connsiteY7" fmla="*/ 4805476 h 4934711"/>
              <a:gd name="connsiteX8" fmla="*/ 0 w 7854695"/>
              <a:gd name="connsiteY8" fmla="*/ 129286 h 493471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54695" h="4934711">
                <a:moveTo>
                  <a:pt x="0" y="129286"/>
                </a:moveTo>
                <a:cubicBezTo>
                  <a:pt x="0" y="57911"/>
                  <a:pt x="57861" y="0"/>
                  <a:pt x="129235" y="0"/>
                </a:cubicBezTo>
                <a:lnTo>
                  <a:pt x="7725409" y="0"/>
                </a:lnTo>
                <a:cubicBezTo>
                  <a:pt x="7796783" y="0"/>
                  <a:pt x="7854695" y="57911"/>
                  <a:pt x="7854695" y="129286"/>
                </a:cubicBezTo>
                <a:lnTo>
                  <a:pt x="7854695" y="4805476"/>
                </a:lnTo>
                <a:cubicBezTo>
                  <a:pt x="7854695" y="4876850"/>
                  <a:pt x="7796783" y="4934712"/>
                  <a:pt x="7725409" y="4934712"/>
                </a:cubicBezTo>
                <a:lnTo>
                  <a:pt x="129235" y="4934712"/>
                </a:lnTo>
                <a:cubicBezTo>
                  <a:pt x="57861" y="4934712"/>
                  <a:pt x="0" y="4876850"/>
                  <a:pt x="0" y="4805476"/>
                </a:cubicBezTo>
                <a:lnTo>
                  <a:pt x="0" y="12928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940308" y="1525524"/>
            <a:ext cx="7880603" cy="4960620"/>
          </a:xfrm>
          <a:custGeom>
            <a:avLst/>
            <a:gdLst>
              <a:gd name="connsiteX0" fmla="*/ 12953 w 7880603"/>
              <a:gd name="connsiteY0" fmla="*/ 142240 h 4960620"/>
              <a:gd name="connsiteX1" fmla="*/ 142189 w 7880603"/>
              <a:gd name="connsiteY1" fmla="*/ 12953 h 4960620"/>
              <a:gd name="connsiteX2" fmla="*/ 7738363 w 7880603"/>
              <a:gd name="connsiteY2" fmla="*/ 12953 h 4960620"/>
              <a:gd name="connsiteX3" fmla="*/ 7867649 w 7880603"/>
              <a:gd name="connsiteY3" fmla="*/ 142240 h 4960620"/>
              <a:gd name="connsiteX4" fmla="*/ 7867649 w 7880603"/>
              <a:gd name="connsiteY4" fmla="*/ 4818430 h 4960620"/>
              <a:gd name="connsiteX5" fmla="*/ 7738363 w 7880603"/>
              <a:gd name="connsiteY5" fmla="*/ 4947666 h 4960620"/>
              <a:gd name="connsiteX6" fmla="*/ 142189 w 7880603"/>
              <a:gd name="connsiteY6" fmla="*/ 4947666 h 4960620"/>
              <a:gd name="connsiteX7" fmla="*/ 12953 w 7880603"/>
              <a:gd name="connsiteY7" fmla="*/ 4818430 h 4960620"/>
              <a:gd name="connsiteX8" fmla="*/ 12953 w 7880603"/>
              <a:gd name="connsiteY8" fmla="*/ 142240 h 49606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80603" h="4960620">
                <a:moveTo>
                  <a:pt x="12953" y="142240"/>
                </a:moveTo>
                <a:cubicBezTo>
                  <a:pt x="12953" y="70865"/>
                  <a:pt x="70815" y="12953"/>
                  <a:pt x="142189" y="12953"/>
                </a:cubicBezTo>
                <a:lnTo>
                  <a:pt x="7738363" y="12953"/>
                </a:lnTo>
                <a:cubicBezTo>
                  <a:pt x="7809737" y="12953"/>
                  <a:pt x="7867649" y="70865"/>
                  <a:pt x="7867649" y="142240"/>
                </a:cubicBezTo>
                <a:lnTo>
                  <a:pt x="7867649" y="4818430"/>
                </a:lnTo>
                <a:cubicBezTo>
                  <a:pt x="7867649" y="4889804"/>
                  <a:pt x="7809737" y="4947666"/>
                  <a:pt x="7738363" y="4947666"/>
                </a:cubicBezTo>
                <a:lnTo>
                  <a:pt x="142189" y="4947666"/>
                </a:lnTo>
                <a:cubicBezTo>
                  <a:pt x="70815" y="4947666"/>
                  <a:pt x="12953" y="4889804"/>
                  <a:pt x="12953" y="4818430"/>
                </a:cubicBezTo>
                <a:lnTo>
                  <a:pt x="12953" y="142240"/>
                </a:lnTo>
              </a:path>
            </a:pathLst>
          </a:custGeom>
          <a:solidFill>
            <a:srgbClr val="000000">
              <a:alpha val="0"/>
            </a:srgbClr>
          </a:solidFill>
          <a:ln w="25400">
            <a:solidFill>
              <a:srgbClr val="006B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960882" y="822197"/>
            <a:ext cx="7847076" cy="629412"/>
          </a:xfrm>
          <a:custGeom>
            <a:avLst/>
            <a:gdLst>
              <a:gd name="connsiteX0" fmla="*/ 0 w 7847076"/>
              <a:gd name="connsiteY0" fmla="*/ 104902 h 629412"/>
              <a:gd name="connsiteX1" fmla="*/ 104901 w 7847076"/>
              <a:gd name="connsiteY1" fmla="*/ 0 h 629412"/>
              <a:gd name="connsiteX2" fmla="*/ 7742174 w 7847076"/>
              <a:gd name="connsiteY2" fmla="*/ 0 h 629412"/>
              <a:gd name="connsiteX3" fmla="*/ 7847075 w 7847076"/>
              <a:gd name="connsiteY3" fmla="*/ 104902 h 629412"/>
              <a:gd name="connsiteX4" fmla="*/ 7847075 w 7847076"/>
              <a:gd name="connsiteY4" fmla="*/ 524510 h 629412"/>
              <a:gd name="connsiteX5" fmla="*/ 7742174 w 7847076"/>
              <a:gd name="connsiteY5" fmla="*/ 629412 h 629412"/>
              <a:gd name="connsiteX6" fmla="*/ 104901 w 7847076"/>
              <a:gd name="connsiteY6" fmla="*/ 629412 h 629412"/>
              <a:gd name="connsiteX7" fmla="*/ 0 w 7847076"/>
              <a:gd name="connsiteY7" fmla="*/ 524510 h 629412"/>
              <a:gd name="connsiteX8" fmla="*/ 0 w 7847076"/>
              <a:gd name="connsiteY8" fmla="*/ 104902 h 6294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47076" h="629412">
                <a:moveTo>
                  <a:pt x="0" y="104902"/>
                </a:moveTo>
                <a:cubicBezTo>
                  <a:pt x="0" y="46990"/>
                  <a:pt x="46964" y="0"/>
                  <a:pt x="104901" y="0"/>
                </a:cubicBezTo>
                <a:lnTo>
                  <a:pt x="7742174" y="0"/>
                </a:lnTo>
                <a:cubicBezTo>
                  <a:pt x="7800086" y="0"/>
                  <a:pt x="7847075" y="46990"/>
                  <a:pt x="7847075" y="104902"/>
                </a:cubicBezTo>
                <a:lnTo>
                  <a:pt x="7847075" y="524510"/>
                </a:lnTo>
                <a:cubicBezTo>
                  <a:pt x="7847075" y="582422"/>
                  <a:pt x="7800086" y="629412"/>
                  <a:pt x="7742174" y="629412"/>
                </a:cubicBezTo>
                <a:lnTo>
                  <a:pt x="104901" y="629412"/>
                </a:lnTo>
                <a:cubicBezTo>
                  <a:pt x="46964" y="629412"/>
                  <a:pt x="0" y="582422"/>
                  <a:pt x="0" y="524510"/>
                </a:cubicBezTo>
                <a:lnTo>
                  <a:pt x="0" y="104902"/>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947928" y="809243"/>
            <a:ext cx="7872983" cy="655320"/>
          </a:xfrm>
          <a:custGeom>
            <a:avLst/>
            <a:gdLst>
              <a:gd name="connsiteX0" fmla="*/ 12953 w 7872983"/>
              <a:gd name="connsiteY0" fmla="*/ 117856 h 655320"/>
              <a:gd name="connsiteX1" fmla="*/ 117855 w 7872983"/>
              <a:gd name="connsiteY1" fmla="*/ 12954 h 655320"/>
              <a:gd name="connsiteX2" fmla="*/ 7755128 w 7872983"/>
              <a:gd name="connsiteY2" fmla="*/ 12954 h 655320"/>
              <a:gd name="connsiteX3" fmla="*/ 7860029 w 7872983"/>
              <a:gd name="connsiteY3" fmla="*/ 117856 h 655320"/>
              <a:gd name="connsiteX4" fmla="*/ 7860029 w 7872983"/>
              <a:gd name="connsiteY4" fmla="*/ 537464 h 655320"/>
              <a:gd name="connsiteX5" fmla="*/ 7755128 w 7872983"/>
              <a:gd name="connsiteY5" fmla="*/ 642366 h 655320"/>
              <a:gd name="connsiteX6" fmla="*/ 117855 w 7872983"/>
              <a:gd name="connsiteY6" fmla="*/ 642366 h 655320"/>
              <a:gd name="connsiteX7" fmla="*/ 12953 w 7872983"/>
              <a:gd name="connsiteY7" fmla="*/ 537464 h 655320"/>
              <a:gd name="connsiteX8" fmla="*/ 12953 w 7872983"/>
              <a:gd name="connsiteY8" fmla="*/ 117856 h 6553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72983" h="655320">
                <a:moveTo>
                  <a:pt x="12953" y="117856"/>
                </a:moveTo>
                <a:cubicBezTo>
                  <a:pt x="12953" y="59944"/>
                  <a:pt x="59918" y="12954"/>
                  <a:pt x="117855" y="12954"/>
                </a:cubicBezTo>
                <a:lnTo>
                  <a:pt x="7755128" y="12954"/>
                </a:lnTo>
                <a:cubicBezTo>
                  <a:pt x="7813040" y="12954"/>
                  <a:pt x="7860029" y="59944"/>
                  <a:pt x="7860029" y="117856"/>
                </a:cubicBezTo>
                <a:lnTo>
                  <a:pt x="7860029" y="537464"/>
                </a:lnTo>
                <a:cubicBezTo>
                  <a:pt x="7860029" y="595376"/>
                  <a:pt x="7813040" y="642366"/>
                  <a:pt x="7755128" y="642366"/>
                </a:cubicBezTo>
                <a:lnTo>
                  <a:pt x="117855" y="642366"/>
                </a:lnTo>
                <a:cubicBezTo>
                  <a:pt x="59918" y="642366"/>
                  <a:pt x="12953" y="595376"/>
                  <a:pt x="12953" y="537464"/>
                </a:cubicBezTo>
                <a:lnTo>
                  <a:pt x="12953" y="117856"/>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25500" y="774700"/>
            <a:ext cx="8089900" cy="5791200"/>
          </a:xfrm>
          <a:prstGeom prst="rect">
            <a:avLst/>
          </a:prstGeom>
          <a:noFill/>
        </p:spPr>
      </p:pic>
      <p:sp>
        <p:nvSpPr>
          <p:cNvPr id="11" name="TextBox 1"/>
          <p:cNvSpPr txBox="1"/>
          <p:nvPr/>
        </p:nvSpPr>
        <p:spPr>
          <a:xfrm>
            <a:off x="1257300" y="2159000"/>
            <a:ext cx="63500" cy="508000"/>
          </a:xfrm>
          <a:prstGeom prst="rect">
            <a:avLst/>
          </a:prstGeom>
          <a:noFill/>
        </p:spPr>
        <p:txBody>
          <a:bodyPr wrap="none" lIns="0" tIns="0" rIns="0" rtlCol="0">
            <a:spAutoFit/>
          </a:bodyPr>
          <a:lstStyle/>
          <a:p>
            <a:pPr>
              <a:lnSpc>
                <a:spcPts val="1700"/>
              </a:lnSpc>
            </a:pPr>
            <a:r>
              <a:rPr lang="en-US" altLang="zh-CN" sz="1600" dirty="0">
                <a:solidFill>
                  <a:srgbClr val="000000"/>
                </a:solidFill>
                <a:latin typeface="Times New Roman" panose="02020603050405020304" pitchFamily="18" charset="0"/>
                <a:cs typeface="Times New Roman" panose="02020603050405020304" pitchFamily="18" charset="0"/>
              </a:rPr>
              <a:t>•</a:t>
            </a:r>
          </a:p>
          <a:p>
            <a:pPr>
              <a:lnSpc>
                <a:spcPts val="2300"/>
              </a:lnSpc>
            </a:pPr>
            <a:r>
              <a:rPr lang="en-US" altLang="zh-CN" sz="1595" dirty="0">
                <a:solidFill>
                  <a:srgbClr val="000000"/>
                </a:solidFill>
                <a:latin typeface="Times New Roman" panose="02020603050405020304" pitchFamily="18" charset="0"/>
                <a:cs typeface="Times New Roman" panose="02020603050405020304" pitchFamily="18" charset="0"/>
              </a:rPr>
              <a:t>•</a:t>
            </a:r>
          </a:p>
        </p:txBody>
      </p:sp>
      <p:sp>
        <p:nvSpPr>
          <p:cNvPr id="12" name="TextBox 1"/>
          <p:cNvSpPr txBox="1"/>
          <p:nvPr/>
        </p:nvSpPr>
        <p:spPr>
          <a:xfrm>
            <a:off x="1536700" y="2120900"/>
            <a:ext cx="5880100" cy="558800"/>
          </a:xfrm>
          <a:prstGeom prst="rect">
            <a:avLst/>
          </a:prstGeom>
          <a:noFill/>
        </p:spPr>
        <p:txBody>
          <a:bodyPr wrap="none" lIns="0" tIns="0" rIns="0" rtlCol="0">
            <a:spAutoFit/>
          </a:bodyPr>
          <a:lstStyle/>
          <a:p>
            <a:pPr>
              <a:lnSpc>
                <a:spcPts val="2000"/>
              </a:lnSpc>
            </a:pPr>
            <a:r>
              <a:rPr lang="en-US" altLang="zh-CN" sz="1600" dirty="0">
                <a:solidFill>
                  <a:srgbClr val="000000"/>
                </a:solidFill>
                <a:latin typeface="微软雅黑" panose="020B0503020204020204" pitchFamily="18" charset="-122"/>
                <a:cs typeface="微软雅黑" panose="020B0503020204020204" pitchFamily="18" charset="-122"/>
              </a:rPr>
              <a:t>深圳市商业市场呈现多中心格局，并自西向东逐步发展；</a:t>
            </a:r>
          </a:p>
          <a:p>
            <a:pPr>
              <a:lnSpc>
                <a:spcPts val="2300"/>
              </a:lnSpc>
            </a:pPr>
            <a:r>
              <a:rPr lang="en-US" altLang="zh-CN" sz="1595" dirty="0">
                <a:solidFill>
                  <a:srgbClr val="000000"/>
                </a:solidFill>
                <a:latin typeface="微软雅黑" panose="020B0503020204020204" pitchFamily="18" charset="-122"/>
                <a:cs typeface="微软雅黑" panose="020B0503020204020204" pitchFamily="18" charset="-122"/>
              </a:rPr>
              <a:t>新兴商圈出现在西部，未来深圳西部是商业市场发展的重要区域。</a:t>
            </a:r>
          </a:p>
        </p:txBody>
      </p:sp>
      <p:sp>
        <p:nvSpPr>
          <p:cNvPr id="13" name="TextBox 1"/>
          <p:cNvSpPr txBox="1"/>
          <p:nvPr/>
        </p:nvSpPr>
        <p:spPr>
          <a:xfrm>
            <a:off x="1257300" y="2679700"/>
            <a:ext cx="44577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商业供应出现井喷，旧区改造与新区建设同步进行</a:t>
            </a:r>
          </a:p>
        </p:txBody>
      </p:sp>
      <p:sp>
        <p:nvSpPr>
          <p:cNvPr id="14" name="TextBox 1"/>
          <p:cNvSpPr txBox="1"/>
          <p:nvPr/>
        </p:nvSpPr>
        <p:spPr>
          <a:xfrm>
            <a:off x="1257300" y="2997200"/>
            <a:ext cx="63500" cy="800100"/>
          </a:xfrm>
          <a:prstGeom prst="rect">
            <a:avLst/>
          </a:prstGeom>
          <a:noFill/>
        </p:spPr>
        <p:txBody>
          <a:bodyPr wrap="none" lIns="0" tIns="0" rIns="0" rtlCol="0">
            <a:spAutoFit/>
          </a:bodyPr>
          <a:lstStyle/>
          <a:p>
            <a:pPr>
              <a:lnSpc>
                <a:spcPts val="1700"/>
              </a:lnSpc>
            </a:pPr>
            <a:r>
              <a:rPr lang="en-US" altLang="zh-CN" sz="1595" dirty="0">
                <a:solidFill>
                  <a:srgbClr val="000000"/>
                </a:solidFill>
                <a:latin typeface="Times New Roman" panose="02020603050405020304" pitchFamily="18" charset="0"/>
                <a:cs typeface="Times New Roman" panose="02020603050405020304" pitchFamily="18" charset="0"/>
              </a:rPr>
              <a:t>•</a:t>
            </a:r>
          </a:p>
          <a:p>
            <a:pPr>
              <a:lnSpc>
                <a:spcPts val="2300"/>
              </a:lnSpc>
            </a:pPr>
            <a:r>
              <a:rPr lang="en-US" altLang="zh-CN" sz="1595" dirty="0">
                <a:solidFill>
                  <a:srgbClr val="000000"/>
                </a:solidFill>
                <a:latin typeface="Times New Roman" panose="02020603050405020304" pitchFamily="18" charset="0"/>
                <a:cs typeface="Times New Roman" panose="02020603050405020304" pitchFamily="18" charset="0"/>
              </a:rPr>
              <a:t>•</a:t>
            </a:r>
          </a:p>
          <a:p>
            <a:pPr>
              <a:lnSpc>
                <a:spcPts val="2300"/>
              </a:lnSpc>
            </a:pPr>
            <a:r>
              <a:rPr lang="en-US" altLang="zh-CN" sz="1600" dirty="0">
                <a:solidFill>
                  <a:srgbClr val="000000"/>
                </a:solidFill>
                <a:latin typeface="Times New Roman" panose="02020603050405020304" pitchFamily="18" charset="0"/>
                <a:cs typeface="Times New Roman" panose="02020603050405020304" pitchFamily="18" charset="0"/>
              </a:rPr>
              <a:t>•</a:t>
            </a:r>
          </a:p>
        </p:txBody>
      </p:sp>
      <p:sp>
        <p:nvSpPr>
          <p:cNvPr id="15" name="TextBox 1"/>
          <p:cNvSpPr txBox="1"/>
          <p:nvPr/>
        </p:nvSpPr>
        <p:spPr>
          <a:xfrm>
            <a:off x="1536700" y="2971800"/>
            <a:ext cx="6553200" cy="8509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传统商圈需要升级调整，旧区改造项目有望推动传统商圈扩容；</a:t>
            </a:r>
          </a:p>
          <a:p>
            <a:pPr>
              <a:lnSpc>
                <a:spcPts val="2300"/>
              </a:lnSpc>
            </a:pPr>
            <a:r>
              <a:rPr lang="en-US" altLang="zh-CN" sz="1595" dirty="0">
                <a:solidFill>
                  <a:srgbClr val="000000"/>
                </a:solidFill>
                <a:latin typeface="微软雅黑" panose="020B0503020204020204" pitchFamily="18" charset="-122"/>
                <a:cs typeface="微软雅黑" panose="020B0503020204020204" pitchFamily="18" charset="-122"/>
              </a:rPr>
              <a:t>未来供应主要位于新兴商圈，新兴商圈规模提升，有望形成新的商圈；</a:t>
            </a:r>
          </a:p>
          <a:p>
            <a:pPr>
              <a:lnSpc>
                <a:spcPts val="2300"/>
              </a:lnSpc>
            </a:pPr>
            <a:r>
              <a:rPr lang="en-US" altLang="zh-CN" sz="1600" dirty="0">
                <a:solidFill>
                  <a:srgbClr val="000000"/>
                </a:solidFill>
                <a:latin typeface="微软雅黑" panose="020B0503020204020204" pitchFamily="18" charset="-122"/>
                <a:cs typeface="微软雅黑" panose="020B0503020204020204" pitchFamily="18" charset="-122"/>
              </a:rPr>
              <a:t>至2017年，新增商业规模将为现有规模的1.47倍，市场规模进一步扩大。</a:t>
            </a:r>
          </a:p>
        </p:txBody>
      </p:sp>
      <p:sp>
        <p:nvSpPr>
          <p:cNvPr id="16" name="TextBox 1"/>
          <p:cNvSpPr txBox="1"/>
          <p:nvPr/>
        </p:nvSpPr>
        <p:spPr>
          <a:xfrm>
            <a:off x="1257300" y="3797300"/>
            <a:ext cx="62865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大型连锁性开发商占市场主导，体验型的购物中心是未来商业的风向标</a:t>
            </a:r>
          </a:p>
        </p:txBody>
      </p:sp>
      <p:sp>
        <p:nvSpPr>
          <p:cNvPr id="17" name="TextBox 1"/>
          <p:cNvSpPr txBox="1"/>
          <p:nvPr/>
        </p:nvSpPr>
        <p:spPr>
          <a:xfrm>
            <a:off x="1257300" y="4140200"/>
            <a:ext cx="63500" cy="1384300"/>
          </a:xfrm>
          <a:prstGeom prst="rect">
            <a:avLst/>
          </a:prstGeom>
          <a:noFill/>
        </p:spPr>
        <p:txBody>
          <a:bodyPr wrap="none" lIns="0" tIns="0" rIns="0" rtlCol="0">
            <a:spAutoFit/>
          </a:bodyPr>
          <a:lstStyle/>
          <a:p>
            <a:pPr>
              <a:lnSpc>
                <a:spcPts val="1700"/>
              </a:lnSpc>
            </a:pPr>
            <a:r>
              <a:rPr lang="en-US" altLang="zh-CN" sz="159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2600"/>
              </a:lnSpc>
            </a:pPr>
            <a:r>
              <a:rPr lang="en-US" altLang="zh-CN" sz="1595" dirty="0">
                <a:solidFill>
                  <a:srgbClr val="000000"/>
                </a:solidFill>
                <a:latin typeface="Times New Roman" panose="02020603050405020304" pitchFamily="18" charset="0"/>
                <a:cs typeface="Times New Roman" panose="02020603050405020304" pitchFamily="18" charset="0"/>
              </a:rPr>
              <a:t>•</a:t>
            </a:r>
          </a:p>
          <a:p>
            <a:pPr>
              <a:lnSpc>
                <a:spcPts val="2300"/>
              </a:lnSpc>
            </a:pPr>
            <a:r>
              <a:rPr lang="en-US" altLang="zh-CN" sz="1600" dirty="0">
                <a:solidFill>
                  <a:srgbClr val="000000"/>
                </a:solidFill>
                <a:latin typeface="Times New Roman" panose="02020603050405020304" pitchFamily="18" charset="0"/>
                <a:cs typeface="Times New Roman" panose="02020603050405020304" pitchFamily="18" charset="0"/>
              </a:rPr>
              <a:t>•</a:t>
            </a:r>
          </a:p>
          <a:p>
            <a:pPr>
              <a:lnSpc>
                <a:spcPts val="2300"/>
              </a:lnSpc>
            </a:pPr>
            <a:r>
              <a:rPr lang="en-US" altLang="zh-CN" sz="1595" dirty="0">
                <a:solidFill>
                  <a:srgbClr val="000000"/>
                </a:solidFill>
                <a:latin typeface="Times New Roman" panose="02020603050405020304" pitchFamily="18" charset="0"/>
                <a:cs typeface="Times New Roman" panose="02020603050405020304" pitchFamily="18" charset="0"/>
              </a:rPr>
              <a:t>•</a:t>
            </a:r>
          </a:p>
        </p:txBody>
      </p:sp>
      <p:sp>
        <p:nvSpPr>
          <p:cNvPr id="18" name="TextBox 1"/>
          <p:cNvSpPr txBox="1"/>
          <p:nvPr/>
        </p:nvSpPr>
        <p:spPr>
          <a:xfrm>
            <a:off x="1536700" y="4114800"/>
            <a:ext cx="6896100" cy="14351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具有较强实力的大型连锁性商业地产发展商占据市场主导地位，市场竞争日趋</a:t>
            </a:r>
          </a:p>
          <a:p>
            <a:pPr>
              <a:lnSpc>
                <a:spcPts val="2300"/>
              </a:lnSpc>
            </a:pPr>
            <a:r>
              <a:rPr lang="en-US" altLang="zh-CN" sz="1595" dirty="0">
                <a:solidFill>
                  <a:srgbClr val="000000"/>
                </a:solidFill>
                <a:latin typeface="微软雅黑" panose="020B0503020204020204" pitchFamily="18" charset="-122"/>
                <a:cs typeface="微软雅黑" panose="020B0503020204020204" pitchFamily="18" charset="-122"/>
              </a:rPr>
              <a:t>激烈；</a:t>
            </a:r>
          </a:p>
          <a:p>
            <a:pPr>
              <a:lnSpc>
                <a:spcPts val="2300"/>
              </a:lnSpc>
            </a:pPr>
            <a:r>
              <a:rPr lang="en-US" altLang="zh-CN" sz="1595" dirty="0">
                <a:solidFill>
                  <a:srgbClr val="000000"/>
                </a:solidFill>
                <a:latin typeface="微软雅黑" panose="020B0503020204020204" pitchFamily="18" charset="-122"/>
                <a:cs typeface="微软雅黑" panose="020B0503020204020204" pitchFamily="18" charset="-122"/>
              </a:rPr>
              <a:t>传统商业类型受到挑战，购物中心是未来商业市场开发的主要方向；</a:t>
            </a:r>
          </a:p>
          <a:p>
            <a:pPr>
              <a:lnSpc>
                <a:spcPts val="2300"/>
              </a:lnSpc>
            </a:pPr>
            <a:r>
              <a:rPr lang="en-US" altLang="zh-CN" sz="1600" dirty="0">
                <a:solidFill>
                  <a:srgbClr val="000000"/>
                </a:solidFill>
                <a:latin typeface="微软雅黑" panose="020B0503020204020204" pitchFamily="18" charset="-122"/>
                <a:cs typeface="微软雅黑" panose="020B0503020204020204" pitchFamily="18" charset="-122"/>
              </a:rPr>
              <a:t>注重消费体验，提升商业环境，吸引消费者，是商业市场重要的发展趋势；</a:t>
            </a:r>
          </a:p>
          <a:p>
            <a:pPr>
              <a:lnSpc>
                <a:spcPts val="2300"/>
              </a:lnSpc>
            </a:pPr>
            <a:r>
              <a:rPr lang="en-US" altLang="zh-CN" sz="1595" dirty="0">
                <a:solidFill>
                  <a:srgbClr val="000000"/>
                </a:solidFill>
                <a:latin typeface="微软雅黑" panose="020B0503020204020204" pitchFamily="18" charset="-122"/>
                <a:cs typeface="微软雅黑" panose="020B0503020204020204" pitchFamily="18" charset="-122"/>
              </a:rPr>
              <a:t>中高档项目在各个商圈内的比例逐步提高，未来多个商圈档次将有所提升。</a:t>
            </a:r>
          </a:p>
        </p:txBody>
      </p:sp>
      <p:sp>
        <p:nvSpPr>
          <p:cNvPr id="19" name="TextBox 1"/>
          <p:cNvSpPr txBox="1"/>
          <p:nvPr/>
        </p:nvSpPr>
        <p:spPr>
          <a:xfrm>
            <a:off x="1016000" y="5778500"/>
            <a:ext cx="7543800" cy="1054100"/>
          </a:xfrm>
          <a:prstGeom prst="rect">
            <a:avLst/>
          </a:prstGeom>
          <a:noFill/>
        </p:spPr>
        <p:txBody>
          <a:bodyPr wrap="none" lIns="0" tIns="0" rIns="0" rtlCol="0">
            <a:spAutoFit/>
          </a:bodyPr>
          <a:lstStyle/>
          <a:p>
            <a:pPr>
              <a:lnSpc>
                <a:spcPts val="2000"/>
              </a:lnSpc>
              <a:tabLst>
                <a:tab pos="241300" algn="l"/>
              </a:tabLst>
            </a:pPr>
            <a:r>
              <a:rPr lang="en-US" altLang="zh-CN" dirty="0"/>
              <a:t>	</a:t>
            </a:r>
            <a:r>
              <a:rPr lang="en-US" altLang="zh-CN" sz="1595" b="1" dirty="0">
                <a:solidFill>
                  <a:srgbClr val="000000"/>
                </a:solidFill>
                <a:latin typeface="微软雅黑" panose="020B0503020204020204" pitchFamily="18" charset="-122"/>
                <a:cs typeface="微软雅黑" panose="020B0503020204020204" pitchFamily="18" charset="-122"/>
              </a:rPr>
              <a:t>未来几年深圳市商业物业市场进入迅速发展的通道，目前优质商业项目数量有限，</a:t>
            </a:r>
          </a:p>
          <a:p>
            <a:pPr>
              <a:lnSpc>
                <a:spcPts val="1900"/>
              </a:lnSpc>
              <a:tabLst>
                <a:tab pos="241300" algn="l"/>
              </a:tabLst>
            </a:pPr>
            <a:r>
              <a:rPr lang="en-US" altLang="zh-CN" dirty="0"/>
              <a:t>	</a:t>
            </a:r>
            <a:r>
              <a:rPr lang="en-US" altLang="zh-CN" sz="1595" b="1" dirty="0">
                <a:solidFill>
                  <a:srgbClr val="000000"/>
                </a:solidFill>
                <a:latin typeface="微软雅黑" panose="020B0503020204020204" pitchFamily="18" charset="-122"/>
                <a:cs typeface="微软雅黑" panose="020B0503020204020204" pitchFamily="18" charset="-122"/>
              </a:rPr>
              <a:t>市场仍存在发展潜力。</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241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a:t>
            </a:r>
          </a:p>
        </p:txBody>
      </p:sp>
      <p:sp>
        <p:nvSpPr>
          <p:cNvPr id="20" name="TextBox 1"/>
          <p:cNvSpPr txBox="1"/>
          <p:nvPr/>
        </p:nvSpPr>
        <p:spPr>
          <a:xfrm>
            <a:off x="1079500" y="177800"/>
            <a:ext cx="7696200" cy="1993900"/>
          </a:xfrm>
          <a:prstGeom prst="rect">
            <a:avLst/>
          </a:prstGeom>
          <a:noFill/>
        </p:spPr>
        <p:txBody>
          <a:bodyPr wrap="none" lIns="0" tIns="0" rIns="0" rtlCol="0">
            <a:spAutoFit/>
          </a:bodyPr>
          <a:lstStyle/>
          <a:p>
            <a:pPr>
              <a:lnSpc>
                <a:spcPts val="2700"/>
              </a:lnSpc>
              <a:tabLst>
                <a:tab pos="177800" algn="l"/>
                <a:tab pos="44958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深圳市整体商业市场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900"/>
              </a:lnSpc>
              <a:tabLst>
                <a:tab pos="177800" algn="l"/>
                <a:tab pos="4495800" algn="l"/>
              </a:tabLst>
            </a:pPr>
            <a:r>
              <a:rPr lang="en-US" altLang="zh-CN" sz="2795" b="1" dirty="0">
                <a:solidFill>
                  <a:srgbClr val="FFFFFF"/>
                </a:solidFill>
                <a:latin typeface="微软雅黑" panose="020B0503020204020204" pitchFamily="18" charset="-122"/>
                <a:cs typeface="微软雅黑" panose="020B0503020204020204" pitchFamily="18" charset="-122"/>
              </a:rPr>
              <a:t>主要结论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177800" algn="l"/>
                <a:tab pos="4495800" algn="l"/>
              </a:tabLst>
            </a:pPr>
            <a:r>
              <a:rPr lang="en-US" altLang="zh-CN" dirty="0"/>
              <a:t>	</a:t>
            </a:r>
            <a:r>
              <a:rPr lang="en-US" altLang="zh-CN" sz="1595" b="1" dirty="0">
                <a:solidFill>
                  <a:srgbClr val="000000"/>
                </a:solidFill>
                <a:latin typeface="微软雅黑" panose="020B0503020204020204" pitchFamily="18" charset="-122"/>
                <a:cs typeface="微软雅黑" panose="020B0503020204020204" pitchFamily="18" charset="-122"/>
              </a:rPr>
              <a:t>东部发展相对成熟，西部是未来发展重点</a:t>
            </a:r>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990600" y="1124711"/>
          <a:ext cx="7772400" cy="4986528"/>
        </p:xfrm>
        <a:graphic>
          <a:graphicData uri="http://schemas.openxmlformats.org/drawingml/2006/table">
            <a:tbl>
              <a:tblPr/>
              <a:tblGrid>
                <a:gridCol w="1709166">
                  <a:extLst>
                    <a:ext uri="{9D8B030D-6E8A-4147-A177-3AD203B41FA5}">
                      <a16:colId xmlns:a16="http://schemas.microsoft.com/office/drawing/2014/main" val="20000"/>
                    </a:ext>
                  </a:extLst>
                </a:gridCol>
                <a:gridCol w="2519933">
                  <a:extLst>
                    <a:ext uri="{9D8B030D-6E8A-4147-A177-3AD203B41FA5}">
                      <a16:colId xmlns:a16="http://schemas.microsoft.com/office/drawing/2014/main" val="20001"/>
                    </a:ext>
                  </a:extLst>
                </a:gridCol>
                <a:gridCol w="3543300">
                  <a:extLst>
                    <a:ext uri="{9D8B030D-6E8A-4147-A177-3AD203B41FA5}">
                      <a16:colId xmlns:a16="http://schemas.microsoft.com/office/drawing/2014/main" val="20002"/>
                    </a:ext>
                  </a:extLst>
                </a:gridCol>
              </a:tblGrid>
              <a:tr h="431800">
                <a:tc>
                  <a:txBody>
                    <a:bodyPr/>
                    <a:lstStyle/>
                    <a:p>
                      <a:endParaRPr lang="zh-CN" altLang="en-US" dirty="0"/>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69BE28"/>
                    </a:solidFill>
                  </a:tcPr>
                </a:tc>
                <a:tc>
                  <a:txBody>
                    <a:bodyPr/>
                    <a:lstStyle/>
                    <a:p>
                      <a:pPr algn="ctr"/>
                      <a:r>
                        <a:rPr lang="en-US" altLang="zh-CN" sz="1600" b="1" dirty="0">
                          <a:solidFill>
                            <a:srgbClr val="000000"/>
                          </a:solidFill>
                          <a:latin typeface="微软雅黑" panose="020B0503020204020204" pitchFamily="18" charset="-122"/>
                          <a:cs typeface="微软雅黑" panose="020B0503020204020204" pitchFamily="18" charset="-122"/>
                        </a:rPr>
                        <a:t>现有条件</a:t>
                      </a:r>
                      <a:endParaRPr lang="zh-CN" altLang="en-US" sz="16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69BE28"/>
                    </a:solidFill>
                  </a:tcPr>
                </a:tc>
                <a:tc>
                  <a:txBody>
                    <a:bodyPr/>
                    <a:lstStyle/>
                    <a:p>
                      <a:pPr algn="ctr"/>
                      <a:r>
                        <a:rPr lang="en-US" altLang="zh-CN" sz="1600" b="1" dirty="0">
                          <a:solidFill>
                            <a:srgbClr val="000000"/>
                          </a:solidFill>
                          <a:latin typeface="微软雅黑" panose="020B0503020204020204" pitchFamily="18" charset="-122"/>
                          <a:cs typeface="微软雅黑" panose="020B0503020204020204" pitchFamily="18" charset="-122"/>
                        </a:rPr>
                        <a:t>开发策略</a:t>
                      </a:r>
                      <a:endParaRPr lang="zh-CN" altLang="en-US" sz="16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69BE28"/>
                    </a:solidFill>
                  </a:tcPr>
                </a:tc>
                <a:extLst>
                  <a:ext uri="{0D108BD9-81ED-4DB2-BD59-A6C34878D82A}">
                    <a16:rowId xmlns:a16="http://schemas.microsoft.com/office/drawing/2014/main" val="10000"/>
                  </a:ext>
                </a:extLst>
              </a:tr>
              <a:tr h="759079">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交通优势与动线规划</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2F8DD"/>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充分，拥有多重交通到达方式</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2F8DD"/>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并能合理安排项目的动线组织。</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2F8DD"/>
                    </a:solidFill>
                  </a:tcPr>
                </a:tc>
                <a:extLst>
                  <a:ext uri="{0D108BD9-81ED-4DB2-BD59-A6C34878D82A}">
                    <a16:rowId xmlns:a16="http://schemas.microsoft.com/office/drawing/2014/main" val="10001"/>
                  </a:ext>
                </a:extLst>
              </a:tr>
              <a:tr h="759205">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舒适自然空间环境</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无</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将自然元素融入商场的设计中，并通过建筑手段，</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打造舒适的空间，使之成为消费者愿意在本项目逗</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留的原因之一。</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extLst>
                  <a:ext uri="{0D108BD9-81ED-4DB2-BD59-A6C34878D82A}">
                    <a16:rowId xmlns:a16="http://schemas.microsoft.com/office/drawing/2014/main" val="10002"/>
                  </a:ext>
                </a:extLst>
              </a:tr>
              <a:tr h="759079">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文化消费场所</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2F8DD"/>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少量，项目周边已有</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2F8DD"/>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引入满足消费者日益提升的消费需求的文化类消费</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场所，例如：综合书店、剧场剧院等设施。</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2F8DD"/>
                    </a:solidFill>
                  </a:tcPr>
                </a:tc>
                <a:extLst>
                  <a:ext uri="{0D108BD9-81ED-4DB2-BD59-A6C34878D82A}">
                    <a16:rowId xmlns:a16="http://schemas.microsoft.com/office/drawing/2014/main" val="10003"/>
                  </a:ext>
                </a:extLst>
              </a:tr>
              <a:tr h="759078">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注重细节及人性化服务</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的经营理念</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无</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在保证硬件设施符合未来发展需要的前提下，加强</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在软件上的竞争实力。</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extLst>
                  <a:ext uri="{0D108BD9-81ED-4DB2-BD59-A6C34878D82A}">
                    <a16:rowId xmlns:a16="http://schemas.microsoft.com/office/drawing/2014/main" val="10004"/>
                  </a:ext>
                </a:extLst>
              </a:tr>
              <a:tr h="759205">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创新的零售概念</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2F8DD"/>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无</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2F8DD"/>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结合深圳市“勇于创新”的城市精神，引进国际具</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有创新精神的国际品牌，或在现有品牌的基础上提</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出新的零售概念，来增强项目的差异化和特色。</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2F8DD"/>
                    </a:solidFill>
                  </a:tcPr>
                </a:tc>
                <a:extLst>
                  <a:ext uri="{0D108BD9-81ED-4DB2-BD59-A6C34878D82A}">
                    <a16:rowId xmlns:a16="http://schemas.microsoft.com/office/drawing/2014/main" val="10005"/>
                  </a:ext>
                </a:extLst>
              </a:tr>
              <a:tr h="759079">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项目综合环境的营造</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充分，项目体量较大，有足够容纳</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各类业态和品牌的空间，且空间变</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化丰富</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从品牌环境、硬件环境和服务环境等多个维度对项</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目的整体综合环境进行打造，营造出满足消费者长</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时间逗留的公共空间。</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extLst>
                  <a:ext uri="{0D108BD9-81ED-4DB2-BD59-A6C34878D82A}">
                    <a16:rowId xmlns:a16="http://schemas.microsoft.com/office/drawing/2014/main" val="10006"/>
                  </a:ext>
                </a:extLst>
              </a:tr>
            </a:tbl>
          </a:graphicData>
        </a:graphic>
      </p:graphicFrame>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209</a:t>
            </a:r>
          </a:p>
        </p:txBody>
      </p:sp>
      <p:sp>
        <p:nvSpPr>
          <p:cNvPr id="9"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项目开发策略</a:t>
            </a:r>
          </a:p>
        </p:txBody>
      </p:sp>
      <p:sp>
        <p:nvSpPr>
          <p:cNvPr id="10" name="TextBox 1"/>
          <p:cNvSpPr txBox="1"/>
          <p:nvPr/>
        </p:nvSpPr>
        <p:spPr>
          <a:xfrm>
            <a:off x="1041400" y="698500"/>
            <a:ext cx="6527800" cy="292100"/>
          </a:xfrm>
          <a:prstGeom prst="rect">
            <a:avLst/>
          </a:prstGeom>
          <a:noFill/>
        </p:spPr>
        <p:txBody>
          <a:bodyPr wrap="none" lIns="0" tIns="0" rIns="0" rtlCol="0">
            <a:spAutoFit/>
          </a:bodyPr>
          <a:lstStyle/>
          <a:p>
            <a:pPr>
              <a:lnSpc>
                <a:spcPts val="2300"/>
              </a:lnSpc>
            </a:pPr>
            <a:r>
              <a:rPr lang="en-US" altLang="zh-CN" sz="1800" dirty="0">
                <a:solidFill>
                  <a:srgbClr val="66CC33"/>
                </a:solidFill>
                <a:latin typeface="Wingdings" panose="05000000000000000000" pitchFamily="18" charset="0"/>
                <a:cs typeface="Wingdings" panose="05000000000000000000"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EC008C"/>
                </a:solidFill>
                <a:latin typeface="微软雅黑" panose="020B0503020204020204" pitchFamily="18" charset="-122"/>
                <a:cs typeface="微软雅黑" panose="020B0503020204020204" pitchFamily="18" charset="-122"/>
              </a:rPr>
              <a:t>大涌项目如何利用现有的周边环境，来实现前面6个成功要素？</a:t>
            </a:r>
          </a:p>
        </p:txBody>
      </p:sp>
      <p:sp>
        <p:nvSpPr>
          <p:cNvPr id="11" name="TextBox 1"/>
          <p:cNvSpPr txBox="1"/>
          <p:nvPr/>
        </p:nvSpPr>
        <p:spPr>
          <a:xfrm>
            <a:off x="5308600" y="1739900"/>
            <a:ext cx="3505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在设计上注重与周边的道路及公共交通设施的衔接，</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092451" y="1453895"/>
            <a:ext cx="5850636" cy="3085973"/>
          </a:xfrm>
          <a:custGeom>
            <a:avLst/>
            <a:gdLst>
              <a:gd name="connsiteX0" fmla="*/ 317754 w 5850636"/>
              <a:gd name="connsiteY0" fmla="*/ 2768219 h 3085973"/>
              <a:gd name="connsiteX1" fmla="*/ 317754 w 5850636"/>
              <a:gd name="connsiteY1" fmla="*/ 2755392 h 3085973"/>
              <a:gd name="connsiteX2" fmla="*/ 2925318 w 5850636"/>
              <a:gd name="connsiteY2" fmla="*/ 317754 h 3085973"/>
              <a:gd name="connsiteX3" fmla="*/ 5532881 w 5850636"/>
              <a:gd name="connsiteY3" fmla="*/ 2755264 h 3085973"/>
            </a:gdLst>
            <a:ahLst/>
            <a:cxnLst>
              <a:cxn ang="0">
                <a:pos x="connsiteX0" y="connsiteY0"/>
              </a:cxn>
              <a:cxn ang="1">
                <a:pos x="connsiteX1" y="connsiteY1"/>
              </a:cxn>
              <a:cxn ang="2">
                <a:pos x="connsiteX2" y="connsiteY2"/>
              </a:cxn>
              <a:cxn ang="3">
                <a:pos x="connsiteX3" y="connsiteY3"/>
              </a:cxn>
            </a:cxnLst>
            <a:rect l="l" t="t" r="r" b="b"/>
            <a:pathLst>
              <a:path w="5850636" h="3085973">
                <a:moveTo>
                  <a:pt x="317754" y="2768219"/>
                </a:moveTo>
                <a:cubicBezTo>
                  <a:pt x="317754" y="2763900"/>
                  <a:pt x="317754" y="2759710"/>
                  <a:pt x="317754" y="2755392"/>
                </a:cubicBezTo>
                <a:cubicBezTo>
                  <a:pt x="317754" y="1409064"/>
                  <a:pt x="1485138" y="317754"/>
                  <a:pt x="2925318" y="317754"/>
                </a:cubicBezTo>
                <a:cubicBezTo>
                  <a:pt x="4365370" y="317627"/>
                  <a:pt x="5532754" y="1409064"/>
                  <a:pt x="5532881" y="2755264"/>
                </a:cubicBezTo>
              </a:path>
            </a:pathLst>
          </a:custGeom>
          <a:ln w="635000">
            <a:solidFill>
              <a:srgbClr val="66CC3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3865371" y="4543552"/>
            <a:ext cx="2435352" cy="266700"/>
          </a:xfrm>
          <a:custGeom>
            <a:avLst/>
            <a:gdLst>
              <a:gd name="connsiteX0" fmla="*/ 0 w 2435352"/>
              <a:gd name="connsiteY0" fmla="*/ 0 h 266700"/>
              <a:gd name="connsiteX1" fmla="*/ 1217676 w 2435352"/>
              <a:gd name="connsiteY1" fmla="*/ 266700 h 266700"/>
              <a:gd name="connsiteX2" fmla="*/ 2435352 w 2435352"/>
              <a:gd name="connsiteY2" fmla="*/ 0 h 266700"/>
              <a:gd name="connsiteX3" fmla="*/ 0 w 2435352"/>
              <a:gd name="connsiteY3" fmla="*/ 0 h 266700"/>
            </a:gdLst>
            <a:ahLst/>
            <a:cxnLst>
              <a:cxn ang="0">
                <a:pos x="connsiteX0" y="connsiteY0"/>
              </a:cxn>
              <a:cxn ang="1">
                <a:pos x="connsiteX1" y="connsiteY1"/>
              </a:cxn>
              <a:cxn ang="2">
                <a:pos x="connsiteX2" y="connsiteY2"/>
              </a:cxn>
              <a:cxn ang="3">
                <a:pos x="connsiteX3" y="connsiteY3"/>
              </a:cxn>
            </a:cxnLst>
            <a:rect l="l" t="t" r="r" b="b"/>
            <a:pathLst>
              <a:path w="2435352" h="266700">
                <a:moveTo>
                  <a:pt x="0" y="0"/>
                </a:moveTo>
                <a:lnTo>
                  <a:pt x="1217676" y="266700"/>
                </a:lnTo>
                <a:lnTo>
                  <a:pt x="2435352" y="0"/>
                </a:lnTo>
                <a:lnTo>
                  <a:pt x="0" y="0"/>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852671" y="4530852"/>
            <a:ext cx="2435352" cy="266700"/>
          </a:xfrm>
          <a:custGeom>
            <a:avLst/>
            <a:gdLst>
              <a:gd name="connsiteX0" fmla="*/ 0 w 2435352"/>
              <a:gd name="connsiteY0" fmla="*/ 0 h 266700"/>
              <a:gd name="connsiteX1" fmla="*/ 1217676 w 2435352"/>
              <a:gd name="connsiteY1" fmla="*/ 266700 h 266700"/>
              <a:gd name="connsiteX2" fmla="*/ 2435352 w 2435352"/>
              <a:gd name="connsiteY2" fmla="*/ 0 h 266700"/>
              <a:gd name="connsiteX3" fmla="*/ 0 w 2435352"/>
              <a:gd name="connsiteY3" fmla="*/ 0 h 266700"/>
            </a:gdLst>
            <a:ahLst/>
            <a:cxnLst>
              <a:cxn ang="0">
                <a:pos x="connsiteX0" y="connsiteY0"/>
              </a:cxn>
              <a:cxn ang="1">
                <a:pos x="connsiteX1" y="connsiteY1"/>
              </a:cxn>
              <a:cxn ang="2">
                <a:pos x="connsiteX2" y="connsiteY2"/>
              </a:cxn>
              <a:cxn ang="3">
                <a:pos x="connsiteX3" y="connsiteY3"/>
              </a:cxn>
            </a:cxnLst>
            <a:rect l="l" t="t" r="r" b="b"/>
            <a:pathLst>
              <a:path w="2435352" h="266700">
                <a:moveTo>
                  <a:pt x="0" y="0"/>
                </a:moveTo>
                <a:lnTo>
                  <a:pt x="1217676" y="266700"/>
                </a:lnTo>
                <a:lnTo>
                  <a:pt x="2435352" y="0"/>
                </a:lnTo>
                <a:lnTo>
                  <a:pt x="0" y="0"/>
                </a:lnTo>
              </a:path>
            </a:pathLst>
          </a:custGeom>
          <a:solidFill>
            <a:srgbClr val="66CC3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186180" y="2912872"/>
            <a:ext cx="1712976" cy="964692"/>
          </a:xfrm>
          <a:custGeom>
            <a:avLst/>
            <a:gdLst>
              <a:gd name="connsiteX0" fmla="*/ 0 w 1712976"/>
              <a:gd name="connsiteY0" fmla="*/ 482345 h 964692"/>
              <a:gd name="connsiteX1" fmla="*/ 856487 w 1712976"/>
              <a:gd name="connsiteY1" fmla="*/ 0 h 964692"/>
              <a:gd name="connsiteX2" fmla="*/ 1712975 w 1712976"/>
              <a:gd name="connsiteY2" fmla="*/ 482345 h 964692"/>
              <a:gd name="connsiteX3" fmla="*/ 856487 w 1712976"/>
              <a:gd name="connsiteY3" fmla="*/ 964692 h 964692"/>
              <a:gd name="connsiteX4" fmla="*/ 0 w 1712976"/>
              <a:gd name="connsiteY4" fmla="*/ 482345 h 964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2976" h="964692">
                <a:moveTo>
                  <a:pt x="0" y="482345"/>
                </a:moveTo>
                <a:cubicBezTo>
                  <a:pt x="0" y="215900"/>
                  <a:pt x="383412" y="0"/>
                  <a:pt x="856487" y="0"/>
                </a:cubicBezTo>
                <a:cubicBezTo>
                  <a:pt x="1329562" y="0"/>
                  <a:pt x="1712975" y="215900"/>
                  <a:pt x="1712975" y="482345"/>
                </a:cubicBezTo>
                <a:cubicBezTo>
                  <a:pt x="1712975" y="748792"/>
                  <a:pt x="1329562" y="964692"/>
                  <a:pt x="856487" y="964692"/>
                </a:cubicBezTo>
                <a:cubicBezTo>
                  <a:pt x="383412" y="964692"/>
                  <a:pt x="0" y="748792"/>
                  <a:pt x="0" y="482345"/>
                </a:cubicBez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173480" y="2900172"/>
            <a:ext cx="1712976" cy="964692"/>
          </a:xfrm>
          <a:custGeom>
            <a:avLst/>
            <a:gdLst>
              <a:gd name="connsiteX0" fmla="*/ 0 w 1712976"/>
              <a:gd name="connsiteY0" fmla="*/ 482345 h 964692"/>
              <a:gd name="connsiteX1" fmla="*/ 856487 w 1712976"/>
              <a:gd name="connsiteY1" fmla="*/ 0 h 964692"/>
              <a:gd name="connsiteX2" fmla="*/ 1712975 w 1712976"/>
              <a:gd name="connsiteY2" fmla="*/ 482345 h 964692"/>
              <a:gd name="connsiteX3" fmla="*/ 856487 w 1712976"/>
              <a:gd name="connsiteY3" fmla="*/ 964692 h 964692"/>
              <a:gd name="connsiteX4" fmla="*/ 0 w 1712976"/>
              <a:gd name="connsiteY4" fmla="*/ 482345 h 964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2976" h="964692">
                <a:moveTo>
                  <a:pt x="0" y="482345"/>
                </a:moveTo>
                <a:cubicBezTo>
                  <a:pt x="0" y="215900"/>
                  <a:pt x="383412" y="0"/>
                  <a:pt x="856487" y="0"/>
                </a:cubicBezTo>
                <a:cubicBezTo>
                  <a:pt x="1329562" y="0"/>
                  <a:pt x="1712975" y="215900"/>
                  <a:pt x="1712975" y="482345"/>
                </a:cubicBezTo>
                <a:cubicBezTo>
                  <a:pt x="1712975" y="748792"/>
                  <a:pt x="1329562" y="964692"/>
                  <a:pt x="856487" y="964692"/>
                </a:cubicBezTo>
                <a:cubicBezTo>
                  <a:pt x="383412" y="964692"/>
                  <a:pt x="0" y="748792"/>
                  <a:pt x="0" y="482345"/>
                </a:cubicBezTo>
              </a:path>
            </a:pathLst>
          </a:custGeom>
          <a:solidFill>
            <a:srgbClr val="006B5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124452" y="927100"/>
            <a:ext cx="1712976" cy="964692"/>
          </a:xfrm>
          <a:custGeom>
            <a:avLst/>
            <a:gdLst>
              <a:gd name="connsiteX0" fmla="*/ 0 w 1712976"/>
              <a:gd name="connsiteY0" fmla="*/ 482346 h 964692"/>
              <a:gd name="connsiteX1" fmla="*/ 856488 w 1712976"/>
              <a:gd name="connsiteY1" fmla="*/ 0 h 964692"/>
              <a:gd name="connsiteX2" fmla="*/ 1712976 w 1712976"/>
              <a:gd name="connsiteY2" fmla="*/ 482346 h 964692"/>
              <a:gd name="connsiteX3" fmla="*/ 856488 w 1712976"/>
              <a:gd name="connsiteY3" fmla="*/ 964692 h 964692"/>
              <a:gd name="connsiteX4" fmla="*/ 0 w 1712976"/>
              <a:gd name="connsiteY4" fmla="*/ 482346 h 964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2976" h="964692">
                <a:moveTo>
                  <a:pt x="0" y="482346"/>
                </a:moveTo>
                <a:cubicBezTo>
                  <a:pt x="0" y="215900"/>
                  <a:pt x="383413" y="0"/>
                  <a:pt x="856488" y="0"/>
                </a:cubicBezTo>
                <a:cubicBezTo>
                  <a:pt x="1329563" y="0"/>
                  <a:pt x="1712976" y="215900"/>
                  <a:pt x="1712976" y="482346"/>
                </a:cubicBezTo>
                <a:cubicBezTo>
                  <a:pt x="1712976" y="748792"/>
                  <a:pt x="1329563" y="964692"/>
                  <a:pt x="856488" y="964692"/>
                </a:cubicBezTo>
                <a:cubicBezTo>
                  <a:pt x="383413" y="964692"/>
                  <a:pt x="0" y="748792"/>
                  <a:pt x="0" y="482346"/>
                </a:cubicBez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111752" y="914400"/>
            <a:ext cx="1712976" cy="964692"/>
          </a:xfrm>
          <a:custGeom>
            <a:avLst/>
            <a:gdLst>
              <a:gd name="connsiteX0" fmla="*/ 0 w 1712976"/>
              <a:gd name="connsiteY0" fmla="*/ 482346 h 964692"/>
              <a:gd name="connsiteX1" fmla="*/ 856488 w 1712976"/>
              <a:gd name="connsiteY1" fmla="*/ 0 h 964692"/>
              <a:gd name="connsiteX2" fmla="*/ 1712976 w 1712976"/>
              <a:gd name="connsiteY2" fmla="*/ 482346 h 964692"/>
              <a:gd name="connsiteX3" fmla="*/ 856488 w 1712976"/>
              <a:gd name="connsiteY3" fmla="*/ 964692 h 964692"/>
              <a:gd name="connsiteX4" fmla="*/ 0 w 1712976"/>
              <a:gd name="connsiteY4" fmla="*/ 482346 h 964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2976" h="964692">
                <a:moveTo>
                  <a:pt x="0" y="482346"/>
                </a:moveTo>
                <a:cubicBezTo>
                  <a:pt x="0" y="215900"/>
                  <a:pt x="383413" y="0"/>
                  <a:pt x="856488" y="0"/>
                </a:cubicBezTo>
                <a:cubicBezTo>
                  <a:pt x="1329563" y="0"/>
                  <a:pt x="1712976" y="215900"/>
                  <a:pt x="1712976" y="482346"/>
                </a:cubicBezTo>
                <a:cubicBezTo>
                  <a:pt x="1712976" y="748792"/>
                  <a:pt x="1329563" y="964692"/>
                  <a:pt x="856488" y="964692"/>
                </a:cubicBezTo>
                <a:cubicBezTo>
                  <a:pt x="383413" y="964692"/>
                  <a:pt x="0" y="748792"/>
                  <a:pt x="0" y="482346"/>
                </a:cubicBezTo>
              </a:path>
            </a:pathLst>
          </a:custGeom>
          <a:solidFill>
            <a:srgbClr val="006B5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843023" y="1561083"/>
            <a:ext cx="1711452" cy="964691"/>
          </a:xfrm>
          <a:custGeom>
            <a:avLst/>
            <a:gdLst>
              <a:gd name="connsiteX0" fmla="*/ 0 w 1711452"/>
              <a:gd name="connsiteY0" fmla="*/ 482345 h 964691"/>
              <a:gd name="connsiteX1" fmla="*/ 855726 w 1711452"/>
              <a:gd name="connsiteY1" fmla="*/ 0 h 964691"/>
              <a:gd name="connsiteX2" fmla="*/ 1711452 w 1711452"/>
              <a:gd name="connsiteY2" fmla="*/ 482345 h 964691"/>
              <a:gd name="connsiteX3" fmla="*/ 855726 w 1711452"/>
              <a:gd name="connsiteY3" fmla="*/ 964692 h 964691"/>
              <a:gd name="connsiteX4" fmla="*/ 0 w 1711452"/>
              <a:gd name="connsiteY4" fmla="*/ 482345 h 964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1452" h="964691">
                <a:moveTo>
                  <a:pt x="0" y="482345"/>
                </a:moveTo>
                <a:cubicBezTo>
                  <a:pt x="0" y="215900"/>
                  <a:pt x="383158" y="0"/>
                  <a:pt x="855726" y="0"/>
                </a:cubicBezTo>
                <a:cubicBezTo>
                  <a:pt x="1328293" y="0"/>
                  <a:pt x="1711452" y="215900"/>
                  <a:pt x="1711452" y="482345"/>
                </a:cubicBezTo>
                <a:cubicBezTo>
                  <a:pt x="1711452" y="748792"/>
                  <a:pt x="1328293" y="964692"/>
                  <a:pt x="855726" y="964692"/>
                </a:cubicBezTo>
                <a:cubicBezTo>
                  <a:pt x="383158" y="964692"/>
                  <a:pt x="0" y="748792"/>
                  <a:pt x="0" y="482345"/>
                </a:cubicBez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830323" y="1548383"/>
            <a:ext cx="1711452" cy="964691"/>
          </a:xfrm>
          <a:custGeom>
            <a:avLst/>
            <a:gdLst>
              <a:gd name="connsiteX0" fmla="*/ 0 w 1711452"/>
              <a:gd name="connsiteY0" fmla="*/ 482345 h 964691"/>
              <a:gd name="connsiteX1" fmla="*/ 855726 w 1711452"/>
              <a:gd name="connsiteY1" fmla="*/ 0 h 964691"/>
              <a:gd name="connsiteX2" fmla="*/ 1711452 w 1711452"/>
              <a:gd name="connsiteY2" fmla="*/ 482345 h 964691"/>
              <a:gd name="connsiteX3" fmla="*/ 855726 w 1711452"/>
              <a:gd name="connsiteY3" fmla="*/ 964692 h 964691"/>
              <a:gd name="connsiteX4" fmla="*/ 0 w 1711452"/>
              <a:gd name="connsiteY4" fmla="*/ 482345 h 964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1452" h="964691">
                <a:moveTo>
                  <a:pt x="0" y="482345"/>
                </a:moveTo>
                <a:cubicBezTo>
                  <a:pt x="0" y="215900"/>
                  <a:pt x="383158" y="0"/>
                  <a:pt x="855726" y="0"/>
                </a:cubicBezTo>
                <a:cubicBezTo>
                  <a:pt x="1328293" y="0"/>
                  <a:pt x="1711452" y="215900"/>
                  <a:pt x="1711452" y="482345"/>
                </a:cubicBezTo>
                <a:cubicBezTo>
                  <a:pt x="1711452" y="748792"/>
                  <a:pt x="1328293" y="964692"/>
                  <a:pt x="855726" y="964692"/>
                </a:cubicBezTo>
                <a:cubicBezTo>
                  <a:pt x="383158" y="964692"/>
                  <a:pt x="0" y="748792"/>
                  <a:pt x="0" y="482345"/>
                </a:cubicBezTo>
              </a:path>
            </a:pathLst>
          </a:custGeom>
          <a:solidFill>
            <a:srgbClr val="006B5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7192264" y="2912872"/>
            <a:ext cx="1712976" cy="964692"/>
          </a:xfrm>
          <a:custGeom>
            <a:avLst/>
            <a:gdLst>
              <a:gd name="connsiteX0" fmla="*/ 1712976 w 1712976"/>
              <a:gd name="connsiteY0" fmla="*/ 482345 h 964692"/>
              <a:gd name="connsiteX1" fmla="*/ 856488 w 1712976"/>
              <a:gd name="connsiteY1" fmla="*/ 0 h 964692"/>
              <a:gd name="connsiteX2" fmla="*/ 0 w 1712976"/>
              <a:gd name="connsiteY2" fmla="*/ 482345 h 964692"/>
              <a:gd name="connsiteX3" fmla="*/ 856488 w 1712976"/>
              <a:gd name="connsiteY3" fmla="*/ 964692 h 964692"/>
              <a:gd name="connsiteX4" fmla="*/ 1712976 w 1712976"/>
              <a:gd name="connsiteY4" fmla="*/ 482345 h 964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2976" h="964692">
                <a:moveTo>
                  <a:pt x="1712976" y="482345"/>
                </a:moveTo>
                <a:cubicBezTo>
                  <a:pt x="1712976" y="215900"/>
                  <a:pt x="1329563" y="0"/>
                  <a:pt x="856488" y="0"/>
                </a:cubicBezTo>
                <a:cubicBezTo>
                  <a:pt x="383413" y="0"/>
                  <a:pt x="0" y="215900"/>
                  <a:pt x="0" y="482345"/>
                </a:cubicBezTo>
                <a:cubicBezTo>
                  <a:pt x="0" y="748792"/>
                  <a:pt x="383413" y="964692"/>
                  <a:pt x="856488" y="964692"/>
                </a:cubicBezTo>
                <a:cubicBezTo>
                  <a:pt x="1329563" y="964692"/>
                  <a:pt x="1712976" y="748792"/>
                  <a:pt x="1712976" y="482345"/>
                </a:cubicBez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7179564" y="2900172"/>
            <a:ext cx="1712976" cy="964692"/>
          </a:xfrm>
          <a:custGeom>
            <a:avLst/>
            <a:gdLst>
              <a:gd name="connsiteX0" fmla="*/ 1712976 w 1712976"/>
              <a:gd name="connsiteY0" fmla="*/ 482345 h 964692"/>
              <a:gd name="connsiteX1" fmla="*/ 856488 w 1712976"/>
              <a:gd name="connsiteY1" fmla="*/ 0 h 964692"/>
              <a:gd name="connsiteX2" fmla="*/ 0 w 1712976"/>
              <a:gd name="connsiteY2" fmla="*/ 482345 h 964692"/>
              <a:gd name="connsiteX3" fmla="*/ 856488 w 1712976"/>
              <a:gd name="connsiteY3" fmla="*/ 964692 h 964692"/>
              <a:gd name="connsiteX4" fmla="*/ 1712976 w 1712976"/>
              <a:gd name="connsiteY4" fmla="*/ 482345 h 964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2976" h="964692">
                <a:moveTo>
                  <a:pt x="1712976" y="482345"/>
                </a:moveTo>
                <a:cubicBezTo>
                  <a:pt x="1712976" y="215900"/>
                  <a:pt x="1329563" y="0"/>
                  <a:pt x="856488" y="0"/>
                </a:cubicBezTo>
                <a:cubicBezTo>
                  <a:pt x="383413" y="0"/>
                  <a:pt x="0" y="215900"/>
                  <a:pt x="0" y="482345"/>
                </a:cubicBezTo>
                <a:cubicBezTo>
                  <a:pt x="0" y="748792"/>
                  <a:pt x="383413" y="964692"/>
                  <a:pt x="856488" y="964692"/>
                </a:cubicBezTo>
                <a:cubicBezTo>
                  <a:pt x="1329563" y="964692"/>
                  <a:pt x="1712976" y="748792"/>
                  <a:pt x="1712976" y="482345"/>
                </a:cubicBezTo>
              </a:path>
            </a:pathLst>
          </a:custGeom>
          <a:solidFill>
            <a:srgbClr val="006B5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6399784" y="1600708"/>
            <a:ext cx="1712975" cy="964691"/>
          </a:xfrm>
          <a:custGeom>
            <a:avLst/>
            <a:gdLst>
              <a:gd name="connsiteX0" fmla="*/ 1712975 w 1712975"/>
              <a:gd name="connsiteY0" fmla="*/ 482346 h 964691"/>
              <a:gd name="connsiteX1" fmla="*/ 856487 w 1712975"/>
              <a:gd name="connsiteY1" fmla="*/ 0 h 964691"/>
              <a:gd name="connsiteX2" fmla="*/ 0 w 1712975"/>
              <a:gd name="connsiteY2" fmla="*/ 482346 h 964691"/>
              <a:gd name="connsiteX3" fmla="*/ 856487 w 1712975"/>
              <a:gd name="connsiteY3" fmla="*/ 964691 h 964691"/>
              <a:gd name="connsiteX4" fmla="*/ 1712975 w 1712975"/>
              <a:gd name="connsiteY4" fmla="*/ 482346 h 964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2975" h="964691">
                <a:moveTo>
                  <a:pt x="1712975" y="482346"/>
                </a:moveTo>
                <a:cubicBezTo>
                  <a:pt x="1712975" y="215899"/>
                  <a:pt x="1329562" y="0"/>
                  <a:pt x="856487" y="0"/>
                </a:cubicBezTo>
                <a:cubicBezTo>
                  <a:pt x="383412" y="0"/>
                  <a:pt x="0" y="215899"/>
                  <a:pt x="0" y="482346"/>
                </a:cubicBezTo>
                <a:cubicBezTo>
                  <a:pt x="0" y="748791"/>
                  <a:pt x="383412" y="964691"/>
                  <a:pt x="856487" y="964691"/>
                </a:cubicBezTo>
                <a:cubicBezTo>
                  <a:pt x="1329562" y="964691"/>
                  <a:pt x="1712975" y="748791"/>
                  <a:pt x="1712975" y="482346"/>
                </a:cubicBez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6387084" y="1588008"/>
            <a:ext cx="1712975" cy="964691"/>
          </a:xfrm>
          <a:custGeom>
            <a:avLst/>
            <a:gdLst>
              <a:gd name="connsiteX0" fmla="*/ 1712975 w 1712975"/>
              <a:gd name="connsiteY0" fmla="*/ 482346 h 964691"/>
              <a:gd name="connsiteX1" fmla="*/ 856487 w 1712975"/>
              <a:gd name="connsiteY1" fmla="*/ 0 h 964691"/>
              <a:gd name="connsiteX2" fmla="*/ 0 w 1712975"/>
              <a:gd name="connsiteY2" fmla="*/ 482346 h 964691"/>
              <a:gd name="connsiteX3" fmla="*/ 856487 w 1712975"/>
              <a:gd name="connsiteY3" fmla="*/ 964691 h 964691"/>
              <a:gd name="connsiteX4" fmla="*/ 1712975 w 1712975"/>
              <a:gd name="connsiteY4" fmla="*/ 482346 h 964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12975" h="964691">
                <a:moveTo>
                  <a:pt x="1712975" y="482346"/>
                </a:moveTo>
                <a:cubicBezTo>
                  <a:pt x="1712975" y="215899"/>
                  <a:pt x="1329562" y="0"/>
                  <a:pt x="856487" y="0"/>
                </a:cubicBezTo>
                <a:cubicBezTo>
                  <a:pt x="383412" y="0"/>
                  <a:pt x="0" y="215899"/>
                  <a:pt x="0" y="482346"/>
                </a:cubicBezTo>
                <a:cubicBezTo>
                  <a:pt x="0" y="748791"/>
                  <a:pt x="383412" y="964691"/>
                  <a:pt x="856487" y="964691"/>
                </a:cubicBezTo>
                <a:cubicBezTo>
                  <a:pt x="1329562" y="964691"/>
                  <a:pt x="1712975" y="748791"/>
                  <a:pt x="1712975" y="482346"/>
                </a:cubicBezTo>
              </a:path>
            </a:pathLst>
          </a:custGeom>
          <a:solidFill>
            <a:srgbClr val="006B5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1946655" y="5159247"/>
            <a:ext cx="6205728" cy="638555"/>
          </a:xfrm>
          <a:custGeom>
            <a:avLst/>
            <a:gdLst>
              <a:gd name="connsiteX0" fmla="*/ 0 w 6205728"/>
              <a:gd name="connsiteY0" fmla="*/ 638555 h 638555"/>
              <a:gd name="connsiteX1" fmla="*/ 6205727 w 6205728"/>
              <a:gd name="connsiteY1" fmla="*/ 638555 h 638555"/>
              <a:gd name="connsiteX2" fmla="*/ 6205727 w 6205728"/>
              <a:gd name="connsiteY2" fmla="*/ 0 h 638555"/>
              <a:gd name="connsiteX3" fmla="*/ 0 w 6205728"/>
              <a:gd name="connsiteY3" fmla="*/ 0 h 638555"/>
              <a:gd name="connsiteX4" fmla="*/ 0 w 6205728"/>
              <a:gd name="connsiteY4" fmla="*/ 638555 h 638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05728" h="638555">
                <a:moveTo>
                  <a:pt x="0" y="638555"/>
                </a:moveTo>
                <a:lnTo>
                  <a:pt x="6205727" y="638555"/>
                </a:lnTo>
                <a:lnTo>
                  <a:pt x="6205727" y="0"/>
                </a:lnTo>
                <a:lnTo>
                  <a:pt x="0" y="0"/>
                </a:lnTo>
                <a:lnTo>
                  <a:pt x="0" y="638555"/>
                </a:lnTo>
              </a:path>
            </a:pathLst>
          </a:custGeom>
          <a:solidFill>
            <a:srgbClr val="80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933955" y="5146547"/>
            <a:ext cx="6205728" cy="638555"/>
          </a:xfrm>
          <a:custGeom>
            <a:avLst/>
            <a:gdLst>
              <a:gd name="connsiteX0" fmla="*/ 0 w 6205728"/>
              <a:gd name="connsiteY0" fmla="*/ 638555 h 638555"/>
              <a:gd name="connsiteX1" fmla="*/ 6205727 w 6205728"/>
              <a:gd name="connsiteY1" fmla="*/ 638555 h 638555"/>
              <a:gd name="connsiteX2" fmla="*/ 6205727 w 6205728"/>
              <a:gd name="connsiteY2" fmla="*/ 0 h 638555"/>
              <a:gd name="connsiteX3" fmla="*/ 0 w 6205728"/>
              <a:gd name="connsiteY3" fmla="*/ 0 h 638555"/>
              <a:gd name="connsiteX4" fmla="*/ 0 w 6205728"/>
              <a:gd name="connsiteY4" fmla="*/ 638555 h 638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05728" h="638555">
                <a:moveTo>
                  <a:pt x="0" y="638555"/>
                </a:moveTo>
                <a:lnTo>
                  <a:pt x="6205727" y="638555"/>
                </a:lnTo>
                <a:lnTo>
                  <a:pt x="6205727" y="0"/>
                </a:lnTo>
                <a:lnTo>
                  <a:pt x="0" y="0"/>
                </a:lnTo>
                <a:lnTo>
                  <a:pt x="0" y="638555"/>
                </a:lnTo>
              </a:path>
            </a:pathLst>
          </a:custGeom>
          <a:solidFill>
            <a:srgbClr val="FF66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517900" y="5346700"/>
            <a:ext cx="3035300" cy="266700"/>
          </a:xfrm>
          <a:prstGeom prst="rect">
            <a:avLst/>
          </a:prstGeom>
          <a:noFill/>
        </p:spPr>
      </p:pic>
      <p:sp>
        <p:nvSpPr>
          <p:cNvPr id="22" name="TextBox 1"/>
          <p:cNvSpPr txBox="1"/>
          <p:nvPr/>
        </p:nvSpPr>
        <p:spPr>
          <a:xfrm>
            <a:off x="4038600" y="2286000"/>
            <a:ext cx="1930400" cy="1231900"/>
          </a:xfrm>
          <a:prstGeom prst="rect">
            <a:avLst/>
          </a:prstGeom>
          <a:noFill/>
        </p:spPr>
        <p:txBody>
          <a:bodyPr wrap="none" lIns="0" tIns="0" rIns="0" rtlCol="0">
            <a:spAutoFit/>
          </a:bodyPr>
          <a:lstStyle/>
          <a:p>
            <a:pPr>
              <a:lnSpc>
                <a:spcPts val="2000"/>
              </a:lnSpc>
              <a:tabLst>
                <a:tab pos="215900" algn="l"/>
                <a:tab pos="317500" algn="l"/>
              </a:tabLst>
            </a:pPr>
            <a:r>
              <a:rPr lang="en-US" altLang="zh-CN" dirty="0"/>
              <a:t>		</a:t>
            </a:r>
            <a:r>
              <a:rPr lang="en-US" altLang="zh-CN" sz="1595" dirty="0">
                <a:solidFill>
                  <a:srgbClr val="005137"/>
                </a:solidFill>
                <a:latin typeface="微软雅黑" panose="020B0503020204020204" pitchFamily="18" charset="-122"/>
                <a:cs typeface="微软雅黑" panose="020B0503020204020204" pitchFamily="18" charset="-122"/>
              </a:rPr>
              <a:t>Iconic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5137"/>
                </a:solidFill>
                <a:latin typeface="微软雅黑" panose="020B0503020204020204" pitchFamily="18" charset="-122"/>
                <a:cs typeface="微软雅黑" panose="020B0503020204020204" pitchFamily="18" charset="-122"/>
              </a:rPr>
              <a:t>标志性</a:t>
            </a:r>
          </a:p>
          <a:p>
            <a:pPr>
              <a:lnSpc>
                <a:spcPts val="1000"/>
              </a:lnSpc>
            </a:pPr>
            <a:endParaRPr lang="en-US" altLang="zh-CN" dirty="0"/>
          </a:p>
          <a:p>
            <a:pPr>
              <a:lnSpc>
                <a:spcPts val="2800"/>
              </a:lnSpc>
              <a:tabLst>
                <a:tab pos="215900" algn="l"/>
                <a:tab pos="317500" algn="l"/>
              </a:tabLst>
            </a:pPr>
            <a:r>
              <a:rPr lang="en-US" altLang="zh-CN" dirty="0"/>
              <a:t>	</a:t>
            </a:r>
            <a:r>
              <a:rPr lang="en-US" altLang="zh-CN" sz="1595" dirty="0">
                <a:solidFill>
                  <a:srgbClr val="005137"/>
                </a:solidFill>
                <a:latin typeface="微软雅黑" panose="020B0503020204020204" pitchFamily="18" charset="-122"/>
                <a:cs typeface="微软雅黑" panose="020B0503020204020204" pitchFamily="18" charset="-122"/>
              </a:rPr>
              <a:t>Inspiring</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5137"/>
                </a:solidFill>
                <a:latin typeface="微软雅黑" panose="020B0503020204020204" pitchFamily="18" charset="-122"/>
                <a:cs typeface="微软雅黑" panose="020B0503020204020204" pitchFamily="18" charset="-122"/>
              </a:rPr>
              <a:t>引领性</a:t>
            </a:r>
          </a:p>
          <a:p>
            <a:pPr>
              <a:lnSpc>
                <a:spcPts val="1000"/>
              </a:lnSpc>
            </a:pPr>
            <a:endParaRPr lang="en-US" altLang="zh-CN" dirty="0"/>
          </a:p>
          <a:p>
            <a:pPr>
              <a:lnSpc>
                <a:spcPts val="2800"/>
              </a:lnSpc>
              <a:tabLst>
                <a:tab pos="215900" algn="l"/>
                <a:tab pos="317500" algn="l"/>
              </a:tabLst>
            </a:pPr>
            <a:r>
              <a:rPr lang="en-US" altLang="zh-CN" sz="1595" dirty="0">
                <a:solidFill>
                  <a:srgbClr val="005137"/>
                </a:solidFill>
                <a:latin typeface="微软雅黑" panose="020B0503020204020204" pitchFamily="18" charset="-122"/>
                <a:cs typeface="微软雅黑" panose="020B0503020204020204" pitchFamily="18" charset="-122"/>
              </a:rPr>
              <a:t>Experimental</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5137"/>
                </a:solidFill>
                <a:latin typeface="微软雅黑" panose="020B0503020204020204" pitchFamily="18" charset="-122"/>
                <a:cs typeface="微软雅黑" panose="020B0503020204020204" pitchFamily="18" charset="-122"/>
              </a:rPr>
              <a:t>体验性</a:t>
            </a:r>
          </a:p>
        </p:txBody>
      </p:sp>
      <p:sp>
        <p:nvSpPr>
          <p:cNvPr id="23" name="TextBox 1"/>
          <p:cNvSpPr txBox="1"/>
          <p:nvPr/>
        </p:nvSpPr>
        <p:spPr>
          <a:xfrm>
            <a:off x="1727200" y="3187700"/>
            <a:ext cx="609600" cy="393700"/>
          </a:xfrm>
          <a:prstGeom prst="rect">
            <a:avLst/>
          </a:prstGeom>
          <a:noFill/>
        </p:spPr>
        <p:txBody>
          <a:bodyPr wrap="none" lIns="0" tIns="0" rIns="0" rtlCol="0">
            <a:spAutoFit/>
          </a:bodyPr>
          <a:lstStyle/>
          <a:p>
            <a:pPr>
              <a:lnSpc>
                <a:spcPts val="3100"/>
              </a:lnSpc>
            </a:pPr>
            <a:r>
              <a:rPr lang="en-US" altLang="zh-CN" sz="2400" b="1" dirty="0">
                <a:solidFill>
                  <a:srgbClr val="FFFFFF"/>
                </a:solidFill>
                <a:latin typeface="微软雅黑" panose="020B0503020204020204" pitchFamily="18" charset="-122"/>
                <a:cs typeface="微软雅黑" panose="020B0503020204020204" pitchFamily="18" charset="-122"/>
              </a:rPr>
              <a:t>科技</a:t>
            </a:r>
          </a:p>
        </p:txBody>
      </p:sp>
      <p:sp>
        <p:nvSpPr>
          <p:cNvPr id="24" name="TextBox 1"/>
          <p:cNvSpPr txBox="1"/>
          <p:nvPr/>
        </p:nvSpPr>
        <p:spPr>
          <a:xfrm>
            <a:off x="4660900" y="165100"/>
            <a:ext cx="4114800" cy="1422400"/>
          </a:xfrm>
          <a:prstGeom prst="rect">
            <a:avLst/>
          </a:prstGeom>
          <a:noFill/>
        </p:spPr>
        <p:txBody>
          <a:bodyPr wrap="none" lIns="0" tIns="0" rIns="0" rtlCol="0">
            <a:spAutoFit/>
          </a:bodyPr>
          <a:lstStyle/>
          <a:p>
            <a:pPr>
              <a:lnSpc>
                <a:spcPts val="2700"/>
              </a:lnSpc>
              <a:tabLst>
                <a:tab pos="27051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商业元素</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2705100" algn="l"/>
              </a:tabLst>
            </a:pPr>
            <a:r>
              <a:rPr lang="en-US" altLang="zh-CN" sz="2400" b="1" dirty="0">
                <a:solidFill>
                  <a:srgbClr val="FFFFFF"/>
                </a:solidFill>
                <a:latin typeface="微软雅黑" panose="020B0503020204020204" pitchFamily="18" charset="-122"/>
                <a:cs typeface="微软雅黑" panose="020B0503020204020204" pitchFamily="18" charset="-122"/>
              </a:rPr>
              <a:t>自然</a:t>
            </a:r>
          </a:p>
        </p:txBody>
      </p:sp>
      <p:sp>
        <p:nvSpPr>
          <p:cNvPr id="25" name="TextBox 1"/>
          <p:cNvSpPr txBox="1"/>
          <p:nvPr/>
        </p:nvSpPr>
        <p:spPr>
          <a:xfrm>
            <a:off x="2374900" y="1790700"/>
            <a:ext cx="609600" cy="393700"/>
          </a:xfrm>
          <a:prstGeom prst="rect">
            <a:avLst/>
          </a:prstGeom>
          <a:noFill/>
        </p:spPr>
        <p:txBody>
          <a:bodyPr wrap="none" lIns="0" tIns="0" rIns="0" rtlCol="0">
            <a:spAutoFit/>
          </a:bodyPr>
          <a:lstStyle/>
          <a:p>
            <a:pPr>
              <a:lnSpc>
                <a:spcPts val="3100"/>
              </a:lnSpc>
            </a:pPr>
            <a:r>
              <a:rPr lang="en-US" altLang="zh-CN" sz="2400" b="1" dirty="0">
                <a:solidFill>
                  <a:srgbClr val="FFFFFF"/>
                </a:solidFill>
                <a:latin typeface="微软雅黑" panose="020B0503020204020204" pitchFamily="18" charset="-122"/>
                <a:cs typeface="微软雅黑" panose="020B0503020204020204" pitchFamily="18" charset="-122"/>
              </a:rPr>
              <a:t>文化</a:t>
            </a:r>
          </a:p>
        </p:txBody>
      </p:sp>
      <p:sp>
        <p:nvSpPr>
          <p:cNvPr id="26" name="TextBox 1"/>
          <p:cNvSpPr txBox="1"/>
          <p:nvPr/>
        </p:nvSpPr>
        <p:spPr>
          <a:xfrm>
            <a:off x="7747000" y="3187700"/>
            <a:ext cx="609600" cy="393700"/>
          </a:xfrm>
          <a:prstGeom prst="rect">
            <a:avLst/>
          </a:prstGeom>
          <a:noFill/>
        </p:spPr>
        <p:txBody>
          <a:bodyPr wrap="none" lIns="0" tIns="0" rIns="0" rtlCol="0">
            <a:spAutoFit/>
          </a:bodyPr>
          <a:lstStyle/>
          <a:p>
            <a:pPr>
              <a:lnSpc>
                <a:spcPts val="3100"/>
              </a:lnSpc>
            </a:pPr>
            <a:r>
              <a:rPr lang="en-US" altLang="zh-CN" sz="2400" b="1" dirty="0">
                <a:solidFill>
                  <a:srgbClr val="FFFFFF"/>
                </a:solidFill>
                <a:latin typeface="微软雅黑" panose="020B0503020204020204" pitchFamily="18" charset="-122"/>
                <a:cs typeface="微软雅黑" panose="020B0503020204020204" pitchFamily="18" charset="-122"/>
              </a:rPr>
              <a:t>潮流</a:t>
            </a:r>
          </a:p>
        </p:txBody>
      </p:sp>
      <p:sp>
        <p:nvSpPr>
          <p:cNvPr id="27" name="TextBox 1"/>
          <p:cNvSpPr txBox="1"/>
          <p:nvPr/>
        </p:nvSpPr>
        <p:spPr>
          <a:xfrm>
            <a:off x="6921500" y="1866900"/>
            <a:ext cx="609600" cy="393700"/>
          </a:xfrm>
          <a:prstGeom prst="rect">
            <a:avLst/>
          </a:prstGeom>
          <a:noFill/>
        </p:spPr>
        <p:txBody>
          <a:bodyPr wrap="none" lIns="0" tIns="0" rIns="0" rtlCol="0">
            <a:spAutoFit/>
          </a:bodyPr>
          <a:lstStyle/>
          <a:p>
            <a:pPr>
              <a:lnSpc>
                <a:spcPts val="3100"/>
              </a:lnSpc>
            </a:pPr>
            <a:r>
              <a:rPr lang="en-US" altLang="zh-CN" sz="2400" b="1" dirty="0">
                <a:solidFill>
                  <a:srgbClr val="FFFFFF"/>
                </a:solidFill>
                <a:latin typeface="微软雅黑" panose="020B0503020204020204" pitchFamily="18" charset="-122"/>
                <a:cs typeface="微软雅黑" panose="020B0503020204020204" pitchFamily="18" charset="-122"/>
              </a:rPr>
              <a:t>家庭</a:t>
            </a:r>
          </a:p>
        </p:txBody>
      </p:sp>
      <p:sp>
        <p:nvSpPr>
          <p:cNvPr id="28" name="TextBox 1"/>
          <p:cNvSpPr txBox="1"/>
          <p:nvPr/>
        </p:nvSpPr>
        <p:spPr>
          <a:xfrm>
            <a:off x="1016000" y="3810000"/>
            <a:ext cx="5537200" cy="3086100"/>
          </a:xfrm>
          <a:prstGeom prst="rect">
            <a:avLst/>
          </a:prstGeom>
          <a:noFill/>
        </p:spPr>
        <p:txBody>
          <a:bodyPr wrap="none" lIns="0" tIns="0" rIns="0" rtlCol="0">
            <a:spAutoFit/>
          </a:bodyPr>
          <a:lstStyle/>
          <a:p>
            <a:pPr>
              <a:lnSpc>
                <a:spcPts val="2000"/>
              </a:lnSpc>
              <a:tabLst>
                <a:tab pos="2489200" algn="l"/>
                <a:tab pos="2984500" algn="l"/>
                <a:tab pos="3263900" algn="l"/>
              </a:tabLst>
            </a:pPr>
            <a:r>
              <a:rPr lang="en-US" altLang="zh-CN" dirty="0"/>
              <a:t>		</a:t>
            </a:r>
            <a:r>
              <a:rPr lang="en-US" altLang="zh-CN" sz="1595" dirty="0">
                <a:solidFill>
                  <a:srgbClr val="005137"/>
                </a:solidFill>
                <a:latin typeface="微软雅黑" panose="020B0503020204020204" pitchFamily="18" charset="-122"/>
                <a:cs typeface="微软雅黑" panose="020B0503020204020204" pitchFamily="18" charset="-122"/>
              </a:rPr>
              <a:t>Operational</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5137"/>
                </a:solidFill>
                <a:latin typeface="微软雅黑" panose="020B0503020204020204" pitchFamily="18" charset="-122"/>
                <a:cs typeface="微软雅黑" panose="020B0503020204020204" pitchFamily="18" charset="-122"/>
              </a:rPr>
              <a:t>可操作性</a:t>
            </a:r>
          </a:p>
          <a:p>
            <a:pPr>
              <a:lnSpc>
                <a:spcPts val="1000"/>
              </a:lnSpc>
            </a:pPr>
            <a:endParaRPr lang="en-US" altLang="zh-CN" dirty="0"/>
          </a:p>
          <a:p>
            <a:pPr>
              <a:lnSpc>
                <a:spcPts val="2800"/>
              </a:lnSpc>
              <a:tabLst>
                <a:tab pos="2489200" algn="l"/>
                <a:tab pos="2984500" algn="l"/>
                <a:tab pos="3263900" algn="l"/>
              </a:tabLst>
            </a:pPr>
            <a:r>
              <a:rPr lang="en-US" altLang="zh-CN" dirty="0"/>
              <a:t>			</a:t>
            </a:r>
            <a:r>
              <a:rPr lang="en-US" altLang="zh-CN" sz="1595" dirty="0">
                <a:solidFill>
                  <a:srgbClr val="005137"/>
                </a:solidFill>
                <a:latin typeface="微软雅黑" panose="020B0503020204020204" pitchFamily="18" charset="-122"/>
                <a:cs typeface="微软雅黑" panose="020B0503020204020204" pitchFamily="18" charset="-122"/>
              </a:rPr>
              <a:t>Creative</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5137"/>
                </a:solidFill>
                <a:latin typeface="微软雅黑" panose="020B0503020204020204" pitchFamily="18" charset="-122"/>
                <a:cs typeface="微软雅黑" panose="020B0503020204020204" pitchFamily="18" charset="-122"/>
              </a:rPr>
              <a:t>创造性</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100"/>
              </a:lnSpc>
              <a:tabLst>
                <a:tab pos="2489200" algn="l"/>
                <a:tab pos="2984500" algn="l"/>
                <a:tab pos="3263900" algn="l"/>
              </a:tabLst>
            </a:pPr>
            <a:r>
              <a:rPr lang="en-US" altLang="zh-CN" dirty="0"/>
              <a:t>	</a:t>
            </a:r>
            <a:r>
              <a:rPr lang="en-US" altLang="zh-CN" sz="2005" b="1" dirty="0">
                <a:solidFill>
                  <a:srgbClr val="FFFFFF"/>
                </a:solidFill>
                <a:latin typeface="微软雅黑" panose="020B0503020204020204" pitchFamily="18" charset="-122"/>
                <a:cs typeface="微软雅黑" panose="020B0503020204020204" pitchFamily="18" charset="-122"/>
              </a:rPr>
              <a:t>华润深圳万象天地商业项目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2489200" algn="l"/>
                <a:tab pos="2984500" algn="l"/>
                <a:tab pos="32639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210</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1020991" y="1052702"/>
          <a:ext cx="7967433" cy="5376646"/>
        </p:xfrm>
        <a:graphic>
          <a:graphicData uri="http://schemas.openxmlformats.org/drawingml/2006/table">
            <a:tbl>
              <a:tblPr/>
              <a:tblGrid>
                <a:gridCol w="1267167">
                  <a:extLst>
                    <a:ext uri="{9D8B030D-6E8A-4147-A177-3AD203B41FA5}">
                      <a16:colId xmlns:a16="http://schemas.microsoft.com/office/drawing/2014/main" val="20000"/>
                    </a:ext>
                  </a:extLst>
                </a:gridCol>
                <a:gridCol w="842898">
                  <a:extLst>
                    <a:ext uri="{9D8B030D-6E8A-4147-A177-3AD203B41FA5}">
                      <a16:colId xmlns:a16="http://schemas.microsoft.com/office/drawing/2014/main" val="20001"/>
                    </a:ext>
                  </a:extLst>
                </a:gridCol>
                <a:gridCol w="1461770">
                  <a:extLst>
                    <a:ext uri="{9D8B030D-6E8A-4147-A177-3AD203B41FA5}">
                      <a16:colId xmlns:a16="http://schemas.microsoft.com/office/drawing/2014/main" val="20002"/>
                    </a:ext>
                  </a:extLst>
                </a:gridCol>
                <a:gridCol w="1367662">
                  <a:extLst>
                    <a:ext uri="{9D8B030D-6E8A-4147-A177-3AD203B41FA5}">
                      <a16:colId xmlns:a16="http://schemas.microsoft.com/office/drawing/2014/main" val="20003"/>
                    </a:ext>
                  </a:extLst>
                </a:gridCol>
                <a:gridCol w="1121155">
                  <a:extLst>
                    <a:ext uri="{9D8B030D-6E8A-4147-A177-3AD203B41FA5}">
                      <a16:colId xmlns:a16="http://schemas.microsoft.com/office/drawing/2014/main" val="20004"/>
                    </a:ext>
                  </a:extLst>
                </a:gridCol>
                <a:gridCol w="992505">
                  <a:extLst>
                    <a:ext uri="{9D8B030D-6E8A-4147-A177-3AD203B41FA5}">
                      <a16:colId xmlns:a16="http://schemas.microsoft.com/office/drawing/2014/main" val="20005"/>
                    </a:ext>
                  </a:extLst>
                </a:gridCol>
                <a:gridCol w="914272">
                  <a:extLst>
                    <a:ext uri="{9D8B030D-6E8A-4147-A177-3AD203B41FA5}">
                      <a16:colId xmlns:a16="http://schemas.microsoft.com/office/drawing/2014/main" val="20006"/>
                    </a:ext>
                  </a:extLst>
                </a:gridCol>
              </a:tblGrid>
              <a:tr h="274319">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业态</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0" cmpd="sng">
                      <a:solidFill>
                        <a:srgbClr val="69BE28"/>
                      </a:solidFill>
                      <a:prstDash val="solid"/>
                    </a:lnL>
                    <a:lnR w="1" cap="flat" cmpd="sng" algn="ctr">
                      <a:solidFill>
                        <a:srgbClr val="69BE28"/>
                      </a:solidFill>
                      <a:prstDash val="solid"/>
                      <a:round/>
                      <a:headEnd type="none" w="med" len="med"/>
                      <a:tailEnd type="none" w="med" len="med"/>
                    </a:lnR>
                    <a:lnT w="1" cmpd="sng">
                      <a:solidFill>
                        <a:srgbClr val="69BE28"/>
                      </a:solidFill>
                      <a:prstDash val="solid"/>
                    </a:lnT>
                    <a:lnB w="1" cap="flat" cmpd="sng" algn="ctr">
                      <a:solidFill>
                        <a:srgbClr val="69BE28"/>
                      </a:solidFill>
                      <a:prstDash val="solid"/>
                      <a:round/>
                      <a:headEnd type="none" w="med" len="med"/>
                      <a:tailEnd type="none" w="med" len="med"/>
                    </a:lnB>
                    <a:solidFill>
                      <a:srgbClr val="69BE28"/>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互动主题</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69BE28"/>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涉及内容</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69BE28"/>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品牌举例</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69BE28"/>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分布地点</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69BE28"/>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辐射群体</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69BE28"/>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辐射档次</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mpd="sng">
                      <a:solidFill>
                        <a:srgbClr val="69BE28"/>
                      </a:solidFill>
                      <a:prstDash val="soli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69BE28"/>
                    </a:solidFill>
                  </a:tcPr>
                </a:tc>
                <a:extLst>
                  <a:ext uri="{0D108BD9-81ED-4DB2-BD59-A6C34878D82A}">
                    <a16:rowId xmlns:a16="http://schemas.microsoft.com/office/drawing/2014/main" val="10000"/>
                  </a:ext>
                </a:extLst>
              </a:tr>
              <a:tr h="500634">
                <a:tc rowSpan="2">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旗舰展示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rowSpan="2">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科技</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体验</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数码品牌旗舰</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Apple，三星</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rowSpan="2">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旗舰展示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全市</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全部</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00633">
                <a:tc vMerge="1">
                  <a:txBody>
                    <a:bodyPr/>
                    <a:lstStyle/>
                    <a:p>
                      <a:endParaRPr lang="zh-CN"/>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高科技产品展示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TeslaCar,</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Googleglass</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全市</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全部</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00633">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综合书店</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文化</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图书销售、文化讲</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座、艺术品赏鉴等</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诚品书店</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生活风尚中心</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全市</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全部</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extLst>
                  <a:ext uri="{0D108BD9-81ED-4DB2-BD59-A6C34878D82A}">
                    <a16:rowId xmlns:a16="http://schemas.microsoft.com/office/drawing/2014/main" val="10003"/>
                  </a:ext>
                </a:extLst>
              </a:tr>
              <a:tr h="500634">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剧场、剧院</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文化</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演出、活动</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AEG等</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TBC</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全市</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全部</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500633">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BridgeBrand</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潮流</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服装服饰</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KarenMillen,</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TedBaker等</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时尚街区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全市</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中高档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extLst>
                  <a:ext uri="{0D108BD9-81ED-4DB2-BD59-A6C34878D82A}">
                    <a16:rowId xmlns:a16="http://schemas.microsoft.com/office/drawing/2014/main" val="10005"/>
                  </a:ext>
                </a:extLst>
              </a:tr>
              <a:tr h="548640">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设计师品牌</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潮流</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服装服饰</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Stayreal,</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休闲景观步道</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生活风尚中心</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全市</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中高档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548639">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运动概念店</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科技</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潮流</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运动体验、产品销</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售</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Nike,Puma等</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旗舰展示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全市</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中高档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extLst>
                  <a:ext uri="{0D108BD9-81ED-4DB2-BD59-A6C34878D82A}">
                    <a16:rowId xmlns:a16="http://schemas.microsoft.com/office/drawing/2014/main" val="10007"/>
                  </a:ext>
                </a:extLst>
              </a:tr>
              <a:tr h="500634">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个人护理</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自然</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有机提取的护肤品</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Origins,</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innisfree,</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生活风尚中心</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南山</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中高档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00621">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儿童综合娱乐与</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教育</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家庭</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儿童早教，综合娱</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乐等</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ThomasTown</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购物中心</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全市</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中高档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E1F6D1"/>
                    </a:solidFill>
                  </a:tcPr>
                </a:tc>
                <a:extLst>
                  <a:ext uri="{0D108BD9-81ED-4DB2-BD59-A6C34878D82A}">
                    <a16:rowId xmlns:a16="http://schemas.microsoft.com/office/drawing/2014/main" val="10009"/>
                  </a:ext>
                </a:extLst>
              </a:tr>
              <a:tr h="500620">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宠物类</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mpd="sng">
                      <a:solidFill>
                        <a:srgbClr val="69BE28"/>
                      </a:solidFill>
                      <a:prstDash val="soli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家庭</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宠物美容、食品、</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训练等</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PetParadise,</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Petland</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购物中心</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南山</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中高档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69BE28"/>
                      </a:solidFill>
                      <a:prstDash val="solid"/>
                      <a:round/>
                      <a:headEnd type="none" w="med" len="med"/>
                      <a:tailEnd type="none" w="med" len="med"/>
                    </a:lnL>
                    <a:lnR w="1" cap="flat" cmpd="sng" algn="ctr">
                      <a:solidFill>
                        <a:srgbClr val="69BE28"/>
                      </a:solidFill>
                      <a:prstDash val="solid"/>
                      <a:round/>
                      <a:headEnd type="none" w="med" len="med"/>
                      <a:tailEnd type="none" w="med" len="med"/>
                    </a:lnR>
                    <a:lnT w="1" cap="flat" cmpd="sng" algn="ctr">
                      <a:solidFill>
                        <a:srgbClr val="69BE28"/>
                      </a:solidFill>
                      <a:prstDash val="solid"/>
                      <a:round/>
                      <a:headEnd type="none" w="med" len="med"/>
                      <a:tailEnd type="none" w="med" len="med"/>
                    </a:lnT>
                    <a:lnB w="1" cap="flat" cmpd="sng" algn="ctr">
                      <a:solidFill>
                        <a:srgbClr val="69BE28"/>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bl>
          </a:graphicData>
        </a:graphic>
      </p:graphicFrame>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211</a:t>
            </a:r>
          </a:p>
        </p:txBody>
      </p:sp>
      <p:sp>
        <p:nvSpPr>
          <p:cNvPr id="9" name="TextBox 1"/>
          <p:cNvSpPr txBox="1"/>
          <p:nvPr/>
        </p:nvSpPr>
        <p:spPr>
          <a:xfrm>
            <a:off x="4864100" y="127000"/>
            <a:ext cx="3911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商业主题在项目中的体现</a:t>
            </a:r>
          </a:p>
        </p:txBody>
      </p:sp>
      <p:sp>
        <p:nvSpPr>
          <p:cNvPr id="10" name="TextBox 1"/>
          <p:cNvSpPr txBox="1"/>
          <p:nvPr/>
        </p:nvSpPr>
        <p:spPr>
          <a:xfrm>
            <a:off x="990600" y="673100"/>
            <a:ext cx="2044700" cy="254000"/>
          </a:xfrm>
          <a:prstGeom prst="rect">
            <a:avLst/>
          </a:prstGeom>
          <a:noFill/>
        </p:spPr>
        <p:txBody>
          <a:bodyPr wrap="none" lIns="0" tIns="0" rIns="0" rtlCol="0">
            <a:spAutoFit/>
          </a:bodyPr>
          <a:lstStyle/>
          <a:p>
            <a:pPr>
              <a:lnSpc>
                <a:spcPts val="2000"/>
              </a:lnSpc>
            </a:pPr>
            <a:r>
              <a:rPr lang="en-US" altLang="zh-CN" sz="1595" dirty="0">
                <a:solidFill>
                  <a:srgbClr val="66CC33"/>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紧扣主题的业态详解</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480559" y="2895600"/>
            <a:ext cx="899160" cy="533400"/>
          </a:xfrm>
          <a:custGeom>
            <a:avLst/>
            <a:gdLst>
              <a:gd name="connsiteX0" fmla="*/ 0 w 899160"/>
              <a:gd name="connsiteY0" fmla="*/ 266700 h 533400"/>
              <a:gd name="connsiteX1" fmla="*/ 224790 w 899160"/>
              <a:gd name="connsiteY1" fmla="*/ 266700 h 533400"/>
              <a:gd name="connsiteX2" fmla="*/ 224790 w 899160"/>
              <a:gd name="connsiteY2" fmla="*/ 0 h 533400"/>
              <a:gd name="connsiteX3" fmla="*/ 674370 w 899160"/>
              <a:gd name="connsiteY3" fmla="*/ 0 h 533400"/>
              <a:gd name="connsiteX4" fmla="*/ 674370 w 899160"/>
              <a:gd name="connsiteY4" fmla="*/ 266700 h 533400"/>
              <a:gd name="connsiteX5" fmla="*/ 899160 w 899160"/>
              <a:gd name="connsiteY5" fmla="*/ 266700 h 533400"/>
              <a:gd name="connsiteX6" fmla="*/ 449580 w 899160"/>
              <a:gd name="connsiteY6" fmla="*/ 533400 h 533400"/>
              <a:gd name="connsiteX7" fmla="*/ 0 w 899160"/>
              <a:gd name="connsiteY7" fmla="*/ 266700 h 533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99160" h="533400">
                <a:moveTo>
                  <a:pt x="0" y="266700"/>
                </a:moveTo>
                <a:lnTo>
                  <a:pt x="224790" y="266700"/>
                </a:lnTo>
                <a:lnTo>
                  <a:pt x="224790" y="0"/>
                </a:lnTo>
                <a:lnTo>
                  <a:pt x="674370" y="0"/>
                </a:lnTo>
                <a:lnTo>
                  <a:pt x="674370" y="266700"/>
                </a:lnTo>
                <a:lnTo>
                  <a:pt x="899160" y="266700"/>
                </a:lnTo>
                <a:lnTo>
                  <a:pt x="449580" y="533400"/>
                </a:lnTo>
                <a:lnTo>
                  <a:pt x="0" y="266700"/>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212</a:t>
            </a:r>
          </a:p>
        </p:txBody>
      </p:sp>
      <p:sp>
        <p:nvSpPr>
          <p:cNvPr id="9" name="TextBox 1"/>
          <p:cNvSpPr txBox="1"/>
          <p:nvPr/>
        </p:nvSpPr>
        <p:spPr>
          <a:xfrm>
            <a:off x="7721600" y="127000"/>
            <a:ext cx="1066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思考二</a:t>
            </a:r>
          </a:p>
        </p:txBody>
      </p:sp>
      <p:sp>
        <p:nvSpPr>
          <p:cNvPr id="10" name="TextBox 1"/>
          <p:cNvSpPr txBox="1"/>
          <p:nvPr/>
        </p:nvSpPr>
        <p:spPr>
          <a:xfrm>
            <a:off x="2336800" y="1803400"/>
            <a:ext cx="5181600" cy="3937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大涌项目依靠什么吸引人群反复造访？</a:t>
            </a:r>
          </a:p>
        </p:txBody>
      </p:sp>
      <p:sp>
        <p:nvSpPr>
          <p:cNvPr id="11" name="TextBox 1"/>
          <p:cNvSpPr txBox="1"/>
          <p:nvPr/>
        </p:nvSpPr>
        <p:spPr>
          <a:xfrm>
            <a:off x="2692400" y="4089400"/>
            <a:ext cx="4470400" cy="533400"/>
          </a:xfrm>
          <a:prstGeom prst="rect">
            <a:avLst/>
          </a:prstGeom>
          <a:noFill/>
        </p:spPr>
        <p:txBody>
          <a:bodyPr wrap="none" lIns="0" tIns="0" rIns="0" rtlCol="0">
            <a:spAutoFit/>
          </a:bodyPr>
          <a:lstStyle/>
          <a:p>
            <a:pPr>
              <a:lnSpc>
                <a:spcPts val="4200"/>
              </a:lnSpc>
            </a:pPr>
            <a:r>
              <a:rPr lang="en-US" altLang="zh-CN" sz="3205" b="1" dirty="0">
                <a:solidFill>
                  <a:srgbClr val="69BE28"/>
                </a:solidFill>
                <a:latin typeface="微软雅黑" panose="020B0503020204020204" pitchFamily="18" charset="-122"/>
                <a:cs typeface="微软雅黑" panose="020B0503020204020204" pitchFamily="18" charset="-122"/>
              </a:rPr>
              <a:t>差异性、体验性、创新性</a:t>
            </a: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359151" y="2682239"/>
            <a:ext cx="1069848" cy="1127760"/>
          </a:xfrm>
          <a:custGeom>
            <a:avLst/>
            <a:gdLst>
              <a:gd name="connsiteX0" fmla="*/ 0 w 1069848"/>
              <a:gd name="connsiteY0" fmla="*/ 563880 h 1127760"/>
              <a:gd name="connsiteX1" fmla="*/ 534924 w 1069848"/>
              <a:gd name="connsiteY1" fmla="*/ 0 h 1127760"/>
              <a:gd name="connsiteX2" fmla="*/ 1069848 w 1069848"/>
              <a:gd name="connsiteY2" fmla="*/ 563880 h 1127760"/>
              <a:gd name="connsiteX3" fmla="*/ 534924 w 1069848"/>
              <a:gd name="connsiteY3" fmla="*/ 1127760 h 1127760"/>
              <a:gd name="connsiteX4" fmla="*/ 0 w 1069848"/>
              <a:gd name="connsiteY4" fmla="*/ 563880 h 11277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9848" h="1127760">
                <a:moveTo>
                  <a:pt x="0" y="563880"/>
                </a:moveTo>
                <a:cubicBezTo>
                  <a:pt x="0" y="252476"/>
                  <a:pt x="239522" y="0"/>
                  <a:pt x="534924" y="0"/>
                </a:cubicBezTo>
                <a:cubicBezTo>
                  <a:pt x="830326" y="0"/>
                  <a:pt x="1069848" y="252476"/>
                  <a:pt x="1069848" y="563880"/>
                </a:cubicBezTo>
                <a:cubicBezTo>
                  <a:pt x="1069848" y="875283"/>
                  <a:pt x="830326" y="1127760"/>
                  <a:pt x="534924" y="1127760"/>
                </a:cubicBezTo>
                <a:cubicBezTo>
                  <a:pt x="239522" y="1127760"/>
                  <a:pt x="0" y="875283"/>
                  <a:pt x="0" y="563880"/>
                </a:cubicBezTo>
              </a:path>
            </a:pathLst>
          </a:custGeom>
          <a:solidFill>
            <a:srgbClr val="FFDD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90016" y="1731264"/>
            <a:ext cx="2938272" cy="2938271"/>
          </a:xfrm>
          <a:custGeom>
            <a:avLst/>
            <a:gdLst>
              <a:gd name="connsiteX0" fmla="*/ 28955 w 2938272"/>
              <a:gd name="connsiteY0" fmla="*/ 1469135 h 2938271"/>
              <a:gd name="connsiteX1" fmla="*/ 1469135 w 2938272"/>
              <a:gd name="connsiteY1" fmla="*/ 28955 h 2938271"/>
              <a:gd name="connsiteX2" fmla="*/ 2909316 w 2938272"/>
              <a:gd name="connsiteY2" fmla="*/ 1469135 h 2938271"/>
              <a:gd name="connsiteX3" fmla="*/ 1469135 w 2938272"/>
              <a:gd name="connsiteY3" fmla="*/ 2909315 h 2938271"/>
              <a:gd name="connsiteX4" fmla="*/ 28955 w 2938272"/>
              <a:gd name="connsiteY4" fmla="*/ 1469135 h 29382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38272" h="2938271">
                <a:moveTo>
                  <a:pt x="28955" y="1469135"/>
                </a:moveTo>
                <a:cubicBezTo>
                  <a:pt x="28955" y="673734"/>
                  <a:pt x="673734" y="28955"/>
                  <a:pt x="1469135" y="28955"/>
                </a:cubicBezTo>
                <a:cubicBezTo>
                  <a:pt x="2264536" y="28955"/>
                  <a:pt x="2909316" y="673734"/>
                  <a:pt x="2909316" y="1469135"/>
                </a:cubicBezTo>
                <a:cubicBezTo>
                  <a:pt x="2909316" y="2264536"/>
                  <a:pt x="2264536" y="2909315"/>
                  <a:pt x="1469135" y="2909315"/>
                </a:cubicBezTo>
                <a:cubicBezTo>
                  <a:pt x="673734" y="2909315"/>
                  <a:pt x="28955" y="2264536"/>
                  <a:pt x="28955" y="1469135"/>
                </a:cubicBezTo>
              </a:path>
            </a:pathLst>
          </a:custGeom>
          <a:solidFill>
            <a:srgbClr val="000000">
              <a:alpha val="0"/>
            </a:srgbClr>
          </a:solidFill>
          <a:ln w="635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466082" y="1235202"/>
            <a:ext cx="1554479" cy="944880"/>
          </a:xfrm>
          <a:custGeom>
            <a:avLst/>
            <a:gdLst>
              <a:gd name="connsiteX0" fmla="*/ 0 w 1554479"/>
              <a:gd name="connsiteY0" fmla="*/ 157480 h 944880"/>
              <a:gd name="connsiteX1" fmla="*/ 157479 w 1554479"/>
              <a:gd name="connsiteY1" fmla="*/ 0 h 944880"/>
              <a:gd name="connsiteX2" fmla="*/ 1397000 w 1554479"/>
              <a:gd name="connsiteY2" fmla="*/ 0 h 944880"/>
              <a:gd name="connsiteX3" fmla="*/ 1554479 w 1554479"/>
              <a:gd name="connsiteY3" fmla="*/ 157480 h 944880"/>
              <a:gd name="connsiteX4" fmla="*/ 1554479 w 1554479"/>
              <a:gd name="connsiteY4" fmla="*/ 787399 h 944880"/>
              <a:gd name="connsiteX5" fmla="*/ 1397000 w 1554479"/>
              <a:gd name="connsiteY5" fmla="*/ 944880 h 944880"/>
              <a:gd name="connsiteX6" fmla="*/ 157479 w 1554479"/>
              <a:gd name="connsiteY6" fmla="*/ 944880 h 944880"/>
              <a:gd name="connsiteX7" fmla="*/ 0 w 1554479"/>
              <a:gd name="connsiteY7" fmla="*/ 787399 h 944880"/>
              <a:gd name="connsiteX8" fmla="*/ 0 w 1554479"/>
              <a:gd name="connsiteY8" fmla="*/ 157480 h 9448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54479" h="944880">
                <a:moveTo>
                  <a:pt x="0" y="157480"/>
                </a:moveTo>
                <a:cubicBezTo>
                  <a:pt x="0" y="70484"/>
                  <a:pt x="70484" y="0"/>
                  <a:pt x="157479" y="0"/>
                </a:cubicBezTo>
                <a:lnTo>
                  <a:pt x="1397000" y="0"/>
                </a:lnTo>
                <a:cubicBezTo>
                  <a:pt x="1483995" y="0"/>
                  <a:pt x="1554479" y="70484"/>
                  <a:pt x="1554479" y="157480"/>
                </a:cubicBezTo>
                <a:lnTo>
                  <a:pt x="1554479" y="787399"/>
                </a:lnTo>
                <a:cubicBezTo>
                  <a:pt x="1554479" y="874394"/>
                  <a:pt x="1483995" y="944880"/>
                  <a:pt x="1397000" y="944880"/>
                </a:cubicBezTo>
                <a:lnTo>
                  <a:pt x="157479" y="944880"/>
                </a:lnTo>
                <a:cubicBezTo>
                  <a:pt x="70484" y="944880"/>
                  <a:pt x="0" y="874394"/>
                  <a:pt x="0" y="787399"/>
                </a:cubicBezTo>
                <a:lnTo>
                  <a:pt x="0" y="157480"/>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453128" y="1222248"/>
            <a:ext cx="1580387" cy="970788"/>
          </a:xfrm>
          <a:custGeom>
            <a:avLst/>
            <a:gdLst>
              <a:gd name="connsiteX0" fmla="*/ 12953 w 1580387"/>
              <a:gd name="connsiteY0" fmla="*/ 170433 h 970788"/>
              <a:gd name="connsiteX1" fmla="*/ 170433 w 1580387"/>
              <a:gd name="connsiteY1" fmla="*/ 12953 h 970788"/>
              <a:gd name="connsiteX2" fmla="*/ 1409953 w 1580387"/>
              <a:gd name="connsiteY2" fmla="*/ 12953 h 970788"/>
              <a:gd name="connsiteX3" fmla="*/ 1567433 w 1580387"/>
              <a:gd name="connsiteY3" fmla="*/ 170433 h 970788"/>
              <a:gd name="connsiteX4" fmla="*/ 1567433 w 1580387"/>
              <a:gd name="connsiteY4" fmla="*/ 800353 h 970788"/>
              <a:gd name="connsiteX5" fmla="*/ 1409953 w 1580387"/>
              <a:gd name="connsiteY5" fmla="*/ 957833 h 970788"/>
              <a:gd name="connsiteX6" fmla="*/ 170433 w 1580387"/>
              <a:gd name="connsiteY6" fmla="*/ 957833 h 970788"/>
              <a:gd name="connsiteX7" fmla="*/ 12953 w 1580387"/>
              <a:gd name="connsiteY7" fmla="*/ 800353 h 970788"/>
              <a:gd name="connsiteX8" fmla="*/ 12953 w 1580387"/>
              <a:gd name="connsiteY8" fmla="*/ 170433 h 97078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80387" h="970788">
                <a:moveTo>
                  <a:pt x="12953" y="170433"/>
                </a:moveTo>
                <a:cubicBezTo>
                  <a:pt x="12953" y="83438"/>
                  <a:pt x="83438" y="12953"/>
                  <a:pt x="170433" y="12953"/>
                </a:cubicBezTo>
                <a:lnTo>
                  <a:pt x="1409953" y="12953"/>
                </a:lnTo>
                <a:cubicBezTo>
                  <a:pt x="1496948" y="12953"/>
                  <a:pt x="1567433" y="83438"/>
                  <a:pt x="1567433" y="170433"/>
                </a:cubicBezTo>
                <a:lnTo>
                  <a:pt x="1567433" y="800353"/>
                </a:lnTo>
                <a:cubicBezTo>
                  <a:pt x="1567433" y="887348"/>
                  <a:pt x="1496948" y="957833"/>
                  <a:pt x="1409953" y="957833"/>
                </a:cubicBezTo>
                <a:lnTo>
                  <a:pt x="170433" y="957833"/>
                </a:lnTo>
                <a:cubicBezTo>
                  <a:pt x="83438" y="957833"/>
                  <a:pt x="12953" y="887348"/>
                  <a:pt x="12953" y="800353"/>
                </a:cubicBezTo>
                <a:lnTo>
                  <a:pt x="12953" y="170433"/>
                </a:ln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466082" y="2865882"/>
            <a:ext cx="1554479" cy="944879"/>
          </a:xfrm>
          <a:custGeom>
            <a:avLst/>
            <a:gdLst>
              <a:gd name="connsiteX0" fmla="*/ 0 w 1554479"/>
              <a:gd name="connsiteY0" fmla="*/ 157479 h 944879"/>
              <a:gd name="connsiteX1" fmla="*/ 157479 w 1554479"/>
              <a:gd name="connsiteY1" fmla="*/ 0 h 944879"/>
              <a:gd name="connsiteX2" fmla="*/ 1397000 w 1554479"/>
              <a:gd name="connsiteY2" fmla="*/ 0 h 944879"/>
              <a:gd name="connsiteX3" fmla="*/ 1554479 w 1554479"/>
              <a:gd name="connsiteY3" fmla="*/ 157479 h 944879"/>
              <a:gd name="connsiteX4" fmla="*/ 1554479 w 1554479"/>
              <a:gd name="connsiteY4" fmla="*/ 787400 h 944879"/>
              <a:gd name="connsiteX5" fmla="*/ 1397000 w 1554479"/>
              <a:gd name="connsiteY5" fmla="*/ 944879 h 944879"/>
              <a:gd name="connsiteX6" fmla="*/ 157479 w 1554479"/>
              <a:gd name="connsiteY6" fmla="*/ 944879 h 944879"/>
              <a:gd name="connsiteX7" fmla="*/ 0 w 1554479"/>
              <a:gd name="connsiteY7" fmla="*/ 787400 h 944879"/>
              <a:gd name="connsiteX8" fmla="*/ 0 w 1554479"/>
              <a:gd name="connsiteY8" fmla="*/ 157479 h 9448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54479" h="944879">
                <a:moveTo>
                  <a:pt x="0" y="157479"/>
                </a:moveTo>
                <a:cubicBezTo>
                  <a:pt x="0" y="70485"/>
                  <a:pt x="70484" y="0"/>
                  <a:pt x="157479" y="0"/>
                </a:cubicBezTo>
                <a:lnTo>
                  <a:pt x="1397000" y="0"/>
                </a:lnTo>
                <a:cubicBezTo>
                  <a:pt x="1483995" y="0"/>
                  <a:pt x="1554479" y="70485"/>
                  <a:pt x="1554479" y="157479"/>
                </a:cubicBezTo>
                <a:lnTo>
                  <a:pt x="1554479" y="787400"/>
                </a:lnTo>
                <a:cubicBezTo>
                  <a:pt x="1554479" y="874395"/>
                  <a:pt x="1483995" y="944879"/>
                  <a:pt x="1397000" y="944879"/>
                </a:cubicBezTo>
                <a:lnTo>
                  <a:pt x="157479" y="944879"/>
                </a:lnTo>
                <a:cubicBezTo>
                  <a:pt x="70484" y="944879"/>
                  <a:pt x="0" y="874395"/>
                  <a:pt x="0" y="787400"/>
                </a:cubicBezTo>
                <a:lnTo>
                  <a:pt x="0" y="157479"/>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453128" y="2852927"/>
            <a:ext cx="1580387" cy="970787"/>
          </a:xfrm>
          <a:custGeom>
            <a:avLst/>
            <a:gdLst>
              <a:gd name="connsiteX0" fmla="*/ 12953 w 1580387"/>
              <a:gd name="connsiteY0" fmla="*/ 170433 h 970787"/>
              <a:gd name="connsiteX1" fmla="*/ 170433 w 1580387"/>
              <a:gd name="connsiteY1" fmla="*/ 12954 h 970787"/>
              <a:gd name="connsiteX2" fmla="*/ 1409953 w 1580387"/>
              <a:gd name="connsiteY2" fmla="*/ 12954 h 970787"/>
              <a:gd name="connsiteX3" fmla="*/ 1567433 w 1580387"/>
              <a:gd name="connsiteY3" fmla="*/ 170433 h 970787"/>
              <a:gd name="connsiteX4" fmla="*/ 1567433 w 1580387"/>
              <a:gd name="connsiteY4" fmla="*/ 800354 h 970787"/>
              <a:gd name="connsiteX5" fmla="*/ 1409953 w 1580387"/>
              <a:gd name="connsiteY5" fmla="*/ 957833 h 970787"/>
              <a:gd name="connsiteX6" fmla="*/ 170433 w 1580387"/>
              <a:gd name="connsiteY6" fmla="*/ 957833 h 970787"/>
              <a:gd name="connsiteX7" fmla="*/ 12953 w 1580387"/>
              <a:gd name="connsiteY7" fmla="*/ 800354 h 970787"/>
              <a:gd name="connsiteX8" fmla="*/ 12953 w 1580387"/>
              <a:gd name="connsiteY8" fmla="*/ 170433 h 9707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80387" h="970787">
                <a:moveTo>
                  <a:pt x="12953" y="170433"/>
                </a:moveTo>
                <a:cubicBezTo>
                  <a:pt x="12953" y="83439"/>
                  <a:pt x="83438" y="12954"/>
                  <a:pt x="170433" y="12954"/>
                </a:cubicBezTo>
                <a:lnTo>
                  <a:pt x="1409953" y="12954"/>
                </a:lnTo>
                <a:cubicBezTo>
                  <a:pt x="1496948" y="12954"/>
                  <a:pt x="1567433" y="83439"/>
                  <a:pt x="1567433" y="170433"/>
                </a:cubicBezTo>
                <a:lnTo>
                  <a:pt x="1567433" y="800354"/>
                </a:lnTo>
                <a:cubicBezTo>
                  <a:pt x="1567433" y="887349"/>
                  <a:pt x="1496948" y="957833"/>
                  <a:pt x="1409953" y="957833"/>
                </a:cubicBezTo>
                <a:lnTo>
                  <a:pt x="170433" y="957833"/>
                </a:lnTo>
                <a:cubicBezTo>
                  <a:pt x="83438" y="957833"/>
                  <a:pt x="12953" y="887349"/>
                  <a:pt x="12953" y="800354"/>
                </a:cubicBezTo>
                <a:lnTo>
                  <a:pt x="12953" y="170433"/>
                </a:lnTo>
              </a:path>
            </a:pathLst>
          </a:custGeom>
          <a:solidFill>
            <a:srgbClr val="000000">
              <a:alpha val="0"/>
            </a:srgbClr>
          </a:solidFill>
          <a:ln w="25400">
            <a:solidFill>
              <a:srgbClr val="0086A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466082" y="4548378"/>
            <a:ext cx="1554479" cy="944879"/>
          </a:xfrm>
          <a:custGeom>
            <a:avLst/>
            <a:gdLst>
              <a:gd name="connsiteX0" fmla="*/ 0 w 1554479"/>
              <a:gd name="connsiteY0" fmla="*/ 157479 h 944879"/>
              <a:gd name="connsiteX1" fmla="*/ 157479 w 1554479"/>
              <a:gd name="connsiteY1" fmla="*/ 0 h 944879"/>
              <a:gd name="connsiteX2" fmla="*/ 1397000 w 1554479"/>
              <a:gd name="connsiteY2" fmla="*/ 0 h 944879"/>
              <a:gd name="connsiteX3" fmla="*/ 1554479 w 1554479"/>
              <a:gd name="connsiteY3" fmla="*/ 157479 h 944879"/>
              <a:gd name="connsiteX4" fmla="*/ 1554479 w 1554479"/>
              <a:gd name="connsiteY4" fmla="*/ 787400 h 944879"/>
              <a:gd name="connsiteX5" fmla="*/ 1397000 w 1554479"/>
              <a:gd name="connsiteY5" fmla="*/ 944879 h 944879"/>
              <a:gd name="connsiteX6" fmla="*/ 157479 w 1554479"/>
              <a:gd name="connsiteY6" fmla="*/ 944879 h 944879"/>
              <a:gd name="connsiteX7" fmla="*/ 0 w 1554479"/>
              <a:gd name="connsiteY7" fmla="*/ 787400 h 944879"/>
              <a:gd name="connsiteX8" fmla="*/ 0 w 1554479"/>
              <a:gd name="connsiteY8" fmla="*/ 157479 h 9448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54479" h="944879">
                <a:moveTo>
                  <a:pt x="0" y="157479"/>
                </a:moveTo>
                <a:cubicBezTo>
                  <a:pt x="0" y="70484"/>
                  <a:pt x="70484" y="0"/>
                  <a:pt x="157479" y="0"/>
                </a:cubicBezTo>
                <a:lnTo>
                  <a:pt x="1397000" y="0"/>
                </a:lnTo>
                <a:cubicBezTo>
                  <a:pt x="1483995" y="0"/>
                  <a:pt x="1554479" y="70484"/>
                  <a:pt x="1554479" y="157479"/>
                </a:cubicBezTo>
                <a:lnTo>
                  <a:pt x="1554479" y="787400"/>
                </a:lnTo>
                <a:cubicBezTo>
                  <a:pt x="1554479" y="874394"/>
                  <a:pt x="1483995" y="944879"/>
                  <a:pt x="1397000" y="944879"/>
                </a:cubicBezTo>
                <a:lnTo>
                  <a:pt x="157479" y="944879"/>
                </a:lnTo>
                <a:cubicBezTo>
                  <a:pt x="70484" y="944879"/>
                  <a:pt x="0" y="874394"/>
                  <a:pt x="0" y="787400"/>
                </a:cubicBezTo>
                <a:lnTo>
                  <a:pt x="0" y="157479"/>
                </a:lnTo>
              </a:path>
            </a:pathLst>
          </a:custGeom>
          <a:solidFill>
            <a:srgbClr val="FF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453128" y="4535424"/>
            <a:ext cx="1580387" cy="970787"/>
          </a:xfrm>
          <a:custGeom>
            <a:avLst/>
            <a:gdLst>
              <a:gd name="connsiteX0" fmla="*/ 12953 w 1580387"/>
              <a:gd name="connsiteY0" fmla="*/ 170433 h 970787"/>
              <a:gd name="connsiteX1" fmla="*/ 170433 w 1580387"/>
              <a:gd name="connsiteY1" fmla="*/ 12953 h 970787"/>
              <a:gd name="connsiteX2" fmla="*/ 1409953 w 1580387"/>
              <a:gd name="connsiteY2" fmla="*/ 12953 h 970787"/>
              <a:gd name="connsiteX3" fmla="*/ 1567433 w 1580387"/>
              <a:gd name="connsiteY3" fmla="*/ 170433 h 970787"/>
              <a:gd name="connsiteX4" fmla="*/ 1567433 w 1580387"/>
              <a:gd name="connsiteY4" fmla="*/ 800353 h 970787"/>
              <a:gd name="connsiteX5" fmla="*/ 1409953 w 1580387"/>
              <a:gd name="connsiteY5" fmla="*/ 957833 h 970787"/>
              <a:gd name="connsiteX6" fmla="*/ 170433 w 1580387"/>
              <a:gd name="connsiteY6" fmla="*/ 957833 h 970787"/>
              <a:gd name="connsiteX7" fmla="*/ 12953 w 1580387"/>
              <a:gd name="connsiteY7" fmla="*/ 800353 h 970787"/>
              <a:gd name="connsiteX8" fmla="*/ 12953 w 1580387"/>
              <a:gd name="connsiteY8" fmla="*/ 170433 h 9707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80387" h="970787">
                <a:moveTo>
                  <a:pt x="12953" y="170433"/>
                </a:moveTo>
                <a:cubicBezTo>
                  <a:pt x="12953" y="83438"/>
                  <a:pt x="83438" y="12953"/>
                  <a:pt x="170433" y="12953"/>
                </a:cubicBezTo>
                <a:lnTo>
                  <a:pt x="1409953" y="12953"/>
                </a:lnTo>
                <a:cubicBezTo>
                  <a:pt x="1496948" y="12953"/>
                  <a:pt x="1567433" y="83438"/>
                  <a:pt x="1567433" y="170433"/>
                </a:cubicBezTo>
                <a:lnTo>
                  <a:pt x="1567433" y="800353"/>
                </a:lnTo>
                <a:cubicBezTo>
                  <a:pt x="1567433" y="887348"/>
                  <a:pt x="1496948" y="957833"/>
                  <a:pt x="1409953" y="957833"/>
                </a:cubicBezTo>
                <a:lnTo>
                  <a:pt x="170433" y="957833"/>
                </a:lnTo>
                <a:cubicBezTo>
                  <a:pt x="83438" y="957833"/>
                  <a:pt x="12953" y="887348"/>
                  <a:pt x="12953" y="800353"/>
                </a:cubicBezTo>
                <a:lnTo>
                  <a:pt x="12953" y="170433"/>
                </a:lnTo>
              </a:path>
            </a:pathLst>
          </a:custGeom>
          <a:solidFill>
            <a:srgbClr val="000000">
              <a:alpha val="0"/>
            </a:srgbClr>
          </a:solidFill>
          <a:ln w="25400">
            <a:solidFill>
              <a:srgbClr val="F6822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661028" y="1564894"/>
            <a:ext cx="530098" cy="571880"/>
          </a:xfrm>
          <a:custGeom>
            <a:avLst/>
            <a:gdLst>
              <a:gd name="connsiteX0" fmla="*/ 530098 w 530098"/>
              <a:gd name="connsiteY0" fmla="*/ 543686 h 571880"/>
              <a:gd name="connsiteX1" fmla="*/ 422529 w 530098"/>
              <a:gd name="connsiteY1" fmla="*/ 407670 h 571880"/>
              <a:gd name="connsiteX2" fmla="*/ 215138 w 530098"/>
              <a:gd name="connsiteY2" fmla="*/ 571880 h 571880"/>
              <a:gd name="connsiteX3" fmla="*/ 0 w 530098"/>
              <a:gd name="connsiteY3" fmla="*/ 300101 h 571880"/>
              <a:gd name="connsiteX4" fmla="*/ 207391 w 530098"/>
              <a:gd name="connsiteY4" fmla="*/ 135889 h 571880"/>
              <a:gd name="connsiteX5" fmla="*/ 99822 w 530098"/>
              <a:gd name="connsiteY5" fmla="*/ 0 h 571880"/>
              <a:gd name="connsiteX6" fmla="*/ 522478 w 530098"/>
              <a:gd name="connsiteY6" fmla="*/ 107569 h 571880"/>
              <a:gd name="connsiteX7" fmla="*/ 530098 w 530098"/>
              <a:gd name="connsiteY7" fmla="*/ 543686 h 5718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530098" h="571880">
                <a:moveTo>
                  <a:pt x="530098" y="543686"/>
                </a:moveTo>
                <a:lnTo>
                  <a:pt x="422529" y="407670"/>
                </a:lnTo>
                <a:lnTo>
                  <a:pt x="215138" y="571880"/>
                </a:lnTo>
                <a:lnTo>
                  <a:pt x="0" y="300101"/>
                </a:lnTo>
                <a:lnTo>
                  <a:pt x="207391" y="135889"/>
                </a:lnTo>
                <a:lnTo>
                  <a:pt x="99822" y="0"/>
                </a:lnTo>
                <a:lnTo>
                  <a:pt x="522478" y="107569"/>
                </a:lnTo>
                <a:lnTo>
                  <a:pt x="530098" y="543686"/>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648328" y="1552194"/>
            <a:ext cx="555498" cy="597280"/>
          </a:xfrm>
          <a:custGeom>
            <a:avLst/>
            <a:gdLst>
              <a:gd name="connsiteX0" fmla="*/ 542798 w 555498"/>
              <a:gd name="connsiteY0" fmla="*/ 556386 h 597280"/>
              <a:gd name="connsiteX1" fmla="*/ 435229 w 555498"/>
              <a:gd name="connsiteY1" fmla="*/ 420370 h 597280"/>
              <a:gd name="connsiteX2" fmla="*/ 227838 w 555498"/>
              <a:gd name="connsiteY2" fmla="*/ 584580 h 597280"/>
              <a:gd name="connsiteX3" fmla="*/ 12700 w 555498"/>
              <a:gd name="connsiteY3" fmla="*/ 312801 h 597280"/>
              <a:gd name="connsiteX4" fmla="*/ 220091 w 555498"/>
              <a:gd name="connsiteY4" fmla="*/ 148589 h 597280"/>
              <a:gd name="connsiteX5" fmla="*/ 112522 w 555498"/>
              <a:gd name="connsiteY5" fmla="*/ 12700 h 597280"/>
              <a:gd name="connsiteX6" fmla="*/ 535178 w 555498"/>
              <a:gd name="connsiteY6" fmla="*/ 120269 h 597280"/>
              <a:gd name="connsiteX7" fmla="*/ 542798 w 555498"/>
              <a:gd name="connsiteY7" fmla="*/ 556386 h 5972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555498" h="597280">
                <a:moveTo>
                  <a:pt x="542798" y="556386"/>
                </a:moveTo>
                <a:lnTo>
                  <a:pt x="435229" y="420370"/>
                </a:lnTo>
                <a:lnTo>
                  <a:pt x="227838" y="584580"/>
                </a:lnTo>
                <a:lnTo>
                  <a:pt x="12700" y="312801"/>
                </a:lnTo>
                <a:lnTo>
                  <a:pt x="220091" y="148589"/>
                </a:lnTo>
                <a:lnTo>
                  <a:pt x="112522" y="12700"/>
                </a:lnTo>
                <a:lnTo>
                  <a:pt x="535178" y="120269"/>
                </a:lnTo>
                <a:lnTo>
                  <a:pt x="542798" y="556386"/>
                </a:ln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3807714" y="2871977"/>
            <a:ext cx="528828" cy="693419"/>
          </a:xfrm>
          <a:custGeom>
            <a:avLst/>
            <a:gdLst>
              <a:gd name="connsiteX0" fmla="*/ 264414 w 528828"/>
              <a:gd name="connsiteY0" fmla="*/ 693419 h 693419"/>
              <a:gd name="connsiteX1" fmla="*/ 264414 w 528828"/>
              <a:gd name="connsiteY1" fmla="*/ 520064 h 693419"/>
              <a:gd name="connsiteX2" fmla="*/ 0 w 528828"/>
              <a:gd name="connsiteY2" fmla="*/ 520064 h 693419"/>
              <a:gd name="connsiteX3" fmla="*/ 0 w 528828"/>
              <a:gd name="connsiteY3" fmla="*/ 173354 h 693419"/>
              <a:gd name="connsiteX4" fmla="*/ 264414 w 528828"/>
              <a:gd name="connsiteY4" fmla="*/ 173354 h 693419"/>
              <a:gd name="connsiteX5" fmla="*/ 264414 w 528828"/>
              <a:gd name="connsiteY5" fmla="*/ 0 h 693419"/>
              <a:gd name="connsiteX6" fmla="*/ 528827 w 528828"/>
              <a:gd name="connsiteY6" fmla="*/ 346710 h 693419"/>
              <a:gd name="connsiteX7" fmla="*/ 264414 w 528828"/>
              <a:gd name="connsiteY7" fmla="*/ 693419 h 69341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528828" h="693419">
                <a:moveTo>
                  <a:pt x="264414" y="693419"/>
                </a:moveTo>
                <a:lnTo>
                  <a:pt x="264414" y="520064"/>
                </a:lnTo>
                <a:lnTo>
                  <a:pt x="0" y="520064"/>
                </a:lnTo>
                <a:lnTo>
                  <a:pt x="0" y="173354"/>
                </a:lnTo>
                <a:lnTo>
                  <a:pt x="264414" y="173354"/>
                </a:lnTo>
                <a:lnTo>
                  <a:pt x="264414" y="0"/>
                </a:lnTo>
                <a:lnTo>
                  <a:pt x="528827" y="346710"/>
                </a:lnTo>
                <a:lnTo>
                  <a:pt x="264414" y="693419"/>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794760" y="2859023"/>
            <a:ext cx="554736" cy="719327"/>
          </a:xfrm>
          <a:custGeom>
            <a:avLst/>
            <a:gdLst>
              <a:gd name="connsiteX0" fmla="*/ 277367 w 554736"/>
              <a:gd name="connsiteY0" fmla="*/ 706373 h 719327"/>
              <a:gd name="connsiteX1" fmla="*/ 277367 w 554736"/>
              <a:gd name="connsiteY1" fmla="*/ 533019 h 719327"/>
              <a:gd name="connsiteX2" fmla="*/ 12953 w 554736"/>
              <a:gd name="connsiteY2" fmla="*/ 533019 h 719327"/>
              <a:gd name="connsiteX3" fmla="*/ 12953 w 554736"/>
              <a:gd name="connsiteY3" fmla="*/ 186308 h 719327"/>
              <a:gd name="connsiteX4" fmla="*/ 277367 w 554736"/>
              <a:gd name="connsiteY4" fmla="*/ 186308 h 719327"/>
              <a:gd name="connsiteX5" fmla="*/ 277367 w 554736"/>
              <a:gd name="connsiteY5" fmla="*/ 12954 h 719327"/>
              <a:gd name="connsiteX6" fmla="*/ 541781 w 554736"/>
              <a:gd name="connsiteY6" fmla="*/ 359664 h 719327"/>
              <a:gd name="connsiteX7" fmla="*/ 277367 w 554736"/>
              <a:gd name="connsiteY7" fmla="*/ 706373 h 7193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554736" h="719327">
                <a:moveTo>
                  <a:pt x="277367" y="706373"/>
                </a:moveTo>
                <a:lnTo>
                  <a:pt x="277367" y="533019"/>
                </a:lnTo>
                <a:lnTo>
                  <a:pt x="12953" y="533019"/>
                </a:lnTo>
                <a:lnTo>
                  <a:pt x="12953" y="186308"/>
                </a:lnTo>
                <a:lnTo>
                  <a:pt x="277367" y="186308"/>
                </a:lnTo>
                <a:lnTo>
                  <a:pt x="277367" y="12954"/>
                </a:lnTo>
                <a:lnTo>
                  <a:pt x="541781" y="359664"/>
                </a:lnTo>
                <a:lnTo>
                  <a:pt x="277367" y="706373"/>
                </a:ln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622547" y="4489958"/>
            <a:ext cx="542671" cy="593979"/>
          </a:xfrm>
          <a:custGeom>
            <a:avLst/>
            <a:gdLst>
              <a:gd name="connsiteX0" fmla="*/ 137160 w 542671"/>
              <a:gd name="connsiteY0" fmla="*/ 593978 h 593979"/>
              <a:gd name="connsiteX1" fmla="*/ 226567 w 542671"/>
              <a:gd name="connsiteY1" fmla="*/ 445515 h 593979"/>
              <a:gd name="connsiteX2" fmla="*/ 0 w 542671"/>
              <a:gd name="connsiteY2" fmla="*/ 309117 h 593979"/>
              <a:gd name="connsiteX3" fmla="*/ 178689 w 542671"/>
              <a:gd name="connsiteY3" fmla="*/ 12064 h 593979"/>
              <a:gd name="connsiteX4" fmla="*/ 405384 w 542671"/>
              <a:gd name="connsiteY4" fmla="*/ 148463 h 593979"/>
              <a:gd name="connsiteX5" fmla="*/ 494792 w 542671"/>
              <a:gd name="connsiteY5" fmla="*/ 0 h 593979"/>
              <a:gd name="connsiteX6" fmla="*/ 542671 w 542671"/>
              <a:gd name="connsiteY6" fmla="*/ 433451 h 593979"/>
              <a:gd name="connsiteX7" fmla="*/ 137160 w 542671"/>
              <a:gd name="connsiteY7" fmla="*/ 593978 h 5939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542671" h="593979">
                <a:moveTo>
                  <a:pt x="137160" y="593978"/>
                </a:moveTo>
                <a:lnTo>
                  <a:pt x="226567" y="445515"/>
                </a:lnTo>
                <a:lnTo>
                  <a:pt x="0" y="309117"/>
                </a:lnTo>
                <a:lnTo>
                  <a:pt x="178689" y="12064"/>
                </a:lnTo>
                <a:lnTo>
                  <a:pt x="405384" y="148463"/>
                </a:lnTo>
                <a:lnTo>
                  <a:pt x="494792" y="0"/>
                </a:lnTo>
                <a:lnTo>
                  <a:pt x="542671" y="433451"/>
                </a:lnTo>
                <a:lnTo>
                  <a:pt x="137160" y="593978"/>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609847" y="4477258"/>
            <a:ext cx="568071" cy="619379"/>
          </a:xfrm>
          <a:custGeom>
            <a:avLst/>
            <a:gdLst>
              <a:gd name="connsiteX0" fmla="*/ 149860 w 568071"/>
              <a:gd name="connsiteY0" fmla="*/ 606678 h 619379"/>
              <a:gd name="connsiteX1" fmla="*/ 239267 w 568071"/>
              <a:gd name="connsiteY1" fmla="*/ 458215 h 619379"/>
              <a:gd name="connsiteX2" fmla="*/ 12700 w 568071"/>
              <a:gd name="connsiteY2" fmla="*/ 321817 h 619379"/>
              <a:gd name="connsiteX3" fmla="*/ 191389 w 568071"/>
              <a:gd name="connsiteY3" fmla="*/ 24764 h 619379"/>
              <a:gd name="connsiteX4" fmla="*/ 418084 w 568071"/>
              <a:gd name="connsiteY4" fmla="*/ 161163 h 619379"/>
              <a:gd name="connsiteX5" fmla="*/ 507492 w 568071"/>
              <a:gd name="connsiteY5" fmla="*/ 12700 h 619379"/>
              <a:gd name="connsiteX6" fmla="*/ 555371 w 568071"/>
              <a:gd name="connsiteY6" fmla="*/ 446151 h 619379"/>
              <a:gd name="connsiteX7" fmla="*/ 149860 w 568071"/>
              <a:gd name="connsiteY7" fmla="*/ 606678 h 6193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568071" h="619379">
                <a:moveTo>
                  <a:pt x="149860" y="606678"/>
                </a:moveTo>
                <a:lnTo>
                  <a:pt x="239267" y="458215"/>
                </a:lnTo>
                <a:lnTo>
                  <a:pt x="12700" y="321817"/>
                </a:lnTo>
                <a:lnTo>
                  <a:pt x="191389" y="24764"/>
                </a:lnTo>
                <a:lnTo>
                  <a:pt x="418084" y="161163"/>
                </a:lnTo>
                <a:lnTo>
                  <a:pt x="507492" y="12700"/>
                </a:lnTo>
                <a:lnTo>
                  <a:pt x="555371" y="446151"/>
                </a:lnTo>
                <a:lnTo>
                  <a:pt x="149860" y="606678"/>
                </a:ln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6020561" y="1235202"/>
            <a:ext cx="2910840" cy="1037843"/>
          </a:xfrm>
          <a:custGeom>
            <a:avLst/>
            <a:gdLst>
              <a:gd name="connsiteX0" fmla="*/ 0 w 2910840"/>
              <a:gd name="connsiteY0" fmla="*/ 172973 h 1037843"/>
              <a:gd name="connsiteX1" fmla="*/ 172973 w 2910840"/>
              <a:gd name="connsiteY1" fmla="*/ 0 h 1037843"/>
              <a:gd name="connsiteX2" fmla="*/ 2737866 w 2910840"/>
              <a:gd name="connsiteY2" fmla="*/ 0 h 1037843"/>
              <a:gd name="connsiteX3" fmla="*/ 2910840 w 2910840"/>
              <a:gd name="connsiteY3" fmla="*/ 172973 h 1037843"/>
              <a:gd name="connsiteX4" fmla="*/ 2910840 w 2910840"/>
              <a:gd name="connsiteY4" fmla="*/ 864869 h 1037843"/>
              <a:gd name="connsiteX5" fmla="*/ 2737866 w 2910840"/>
              <a:gd name="connsiteY5" fmla="*/ 1037843 h 1037843"/>
              <a:gd name="connsiteX6" fmla="*/ 172973 w 2910840"/>
              <a:gd name="connsiteY6" fmla="*/ 1037843 h 1037843"/>
              <a:gd name="connsiteX7" fmla="*/ 0 w 2910840"/>
              <a:gd name="connsiteY7" fmla="*/ 864869 h 1037843"/>
              <a:gd name="connsiteX8" fmla="*/ 0 w 2910840"/>
              <a:gd name="connsiteY8" fmla="*/ 172973 h 103784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910840" h="1037843">
                <a:moveTo>
                  <a:pt x="0" y="172973"/>
                </a:moveTo>
                <a:cubicBezTo>
                  <a:pt x="0" y="77469"/>
                  <a:pt x="77470" y="0"/>
                  <a:pt x="172973" y="0"/>
                </a:cubicBezTo>
                <a:lnTo>
                  <a:pt x="2737866" y="0"/>
                </a:lnTo>
                <a:cubicBezTo>
                  <a:pt x="2833369" y="0"/>
                  <a:pt x="2910840" y="77469"/>
                  <a:pt x="2910840" y="172973"/>
                </a:cubicBezTo>
                <a:lnTo>
                  <a:pt x="2910840" y="864869"/>
                </a:lnTo>
                <a:cubicBezTo>
                  <a:pt x="2910840" y="960374"/>
                  <a:pt x="2833369" y="1037843"/>
                  <a:pt x="2737866" y="1037843"/>
                </a:cubicBezTo>
                <a:lnTo>
                  <a:pt x="172973" y="1037843"/>
                </a:lnTo>
                <a:cubicBezTo>
                  <a:pt x="77470" y="1037843"/>
                  <a:pt x="0" y="960374"/>
                  <a:pt x="0" y="864869"/>
                </a:cubicBezTo>
                <a:lnTo>
                  <a:pt x="0" y="17297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6007608" y="1222248"/>
            <a:ext cx="2936748" cy="1063751"/>
          </a:xfrm>
          <a:custGeom>
            <a:avLst/>
            <a:gdLst>
              <a:gd name="connsiteX0" fmla="*/ 12953 w 2936748"/>
              <a:gd name="connsiteY0" fmla="*/ 185927 h 1063751"/>
              <a:gd name="connsiteX1" fmla="*/ 185927 w 2936748"/>
              <a:gd name="connsiteY1" fmla="*/ 12953 h 1063751"/>
              <a:gd name="connsiteX2" fmla="*/ 2750820 w 2936748"/>
              <a:gd name="connsiteY2" fmla="*/ 12953 h 1063751"/>
              <a:gd name="connsiteX3" fmla="*/ 2923794 w 2936748"/>
              <a:gd name="connsiteY3" fmla="*/ 185927 h 1063751"/>
              <a:gd name="connsiteX4" fmla="*/ 2923794 w 2936748"/>
              <a:gd name="connsiteY4" fmla="*/ 877823 h 1063751"/>
              <a:gd name="connsiteX5" fmla="*/ 2750820 w 2936748"/>
              <a:gd name="connsiteY5" fmla="*/ 1050797 h 1063751"/>
              <a:gd name="connsiteX6" fmla="*/ 185927 w 2936748"/>
              <a:gd name="connsiteY6" fmla="*/ 1050797 h 1063751"/>
              <a:gd name="connsiteX7" fmla="*/ 12953 w 2936748"/>
              <a:gd name="connsiteY7" fmla="*/ 877823 h 1063751"/>
              <a:gd name="connsiteX8" fmla="*/ 12953 w 2936748"/>
              <a:gd name="connsiteY8" fmla="*/ 185927 h 106375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936748" h="1063751">
                <a:moveTo>
                  <a:pt x="12953" y="185927"/>
                </a:moveTo>
                <a:cubicBezTo>
                  <a:pt x="12953" y="90423"/>
                  <a:pt x="90423" y="12953"/>
                  <a:pt x="185927" y="12953"/>
                </a:cubicBezTo>
                <a:lnTo>
                  <a:pt x="2750820" y="12953"/>
                </a:lnTo>
                <a:cubicBezTo>
                  <a:pt x="2846323" y="12953"/>
                  <a:pt x="2923794" y="90423"/>
                  <a:pt x="2923794" y="185927"/>
                </a:cubicBezTo>
                <a:lnTo>
                  <a:pt x="2923794" y="877823"/>
                </a:lnTo>
                <a:cubicBezTo>
                  <a:pt x="2923794" y="973327"/>
                  <a:pt x="2846323" y="1050797"/>
                  <a:pt x="2750820" y="1050797"/>
                </a:cubicBezTo>
                <a:lnTo>
                  <a:pt x="185927" y="1050797"/>
                </a:lnTo>
                <a:cubicBezTo>
                  <a:pt x="90423" y="1050797"/>
                  <a:pt x="12953" y="973327"/>
                  <a:pt x="12953" y="877823"/>
                </a:cubicBezTo>
                <a:lnTo>
                  <a:pt x="12953" y="185927"/>
                </a:ln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6020561" y="2801873"/>
            <a:ext cx="2910840" cy="1039368"/>
          </a:xfrm>
          <a:custGeom>
            <a:avLst/>
            <a:gdLst>
              <a:gd name="connsiteX0" fmla="*/ 0 w 2910840"/>
              <a:gd name="connsiteY0" fmla="*/ 173227 h 1039368"/>
              <a:gd name="connsiteX1" fmla="*/ 173228 w 2910840"/>
              <a:gd name="connsiteY1" fmla="*/ 0 h 1039368"/>
              <a:gd name="connsiteX2" fmla="*/ 2737611 w 2910840"/>
              <a:gd name="connsiteY2" fmla="*/ 0 h 1039368"/>
              <a:gd name="connsiteX3" fmla="*/ 2910840 w 2910840"/>
              <a:gd name="connsiteY3" fmla="*/ 173227 h 1039368"/>
              <a:gd name="connsiteX4" fmla="*/ 2910840 w 2910840"/>
              <a:gd name="connsiteY4" fmla="*/ 866140 h 1039368"/>
              <a:gd name="connsiteX5" fmla="*/ 2737611 w 2910840"/>
              <a:gd name="connsiteY5" fmla="*/ 1039367 h 1039368"/>
              <a:gd name="connsiteX6" fmla="*/ 173228 w 2910840"/>
              <a:gd name="connsiteY6" fmla="*/ 1039367 h 1039368"/>
              <a:gd name="connsiteX7" fmla="*/ 0 w 2910840"/>
              <a:gd name="connsiteY7" fmla="*/ 866140 h 1039368"/>
              <a:gd name="connsiteX8" fmla="*/ 0 w 2910840"/>
              <a:gd name="connsiteY8" fmla="*/ 173227 h 10393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910840" h="1039368">
                <a:moveTo>
                  <a:pt x="0" y="173227"/>
                </a:moveTo>
                <a:cubicBezTo>
                  <a:pt x="0" y="77597"/>
                  <a:pt x="77597" y="0"/>
                  <a:pt x="173228" y="0"/>
                </a:cubicBezTo>
                <a:lnTo>
                  <a:pt x="2737611" y="0"/>
                </a:lnTo>
                <a:cubicBezTo>
                  <a:pt x="2833243" y="0"/>
                  <a:pt x="2910840" y="77597"/>
                  <a:pt x="2910840" y="173227"/>
                </a:cubicBezTo>
                <a:lnTo>
                  <a:pt x="2910840" y="866140"/>
                </a:lnTo>
                <a:cubicBezTo>
                  <a:pt x="2910840" y="961771"/>
                  <a:pt x="2833243" y="1039367"/>
                  <a:pt x="2737611" y="1039367"/>
                </a:cubicBezTo>
                <a:lnTo>
                  <a:pt x="173228" y="1039367"/>
                </a:lnTo>
                <a:cubicBezTo>
                  <a:pt x="77597" y="1039367"/>
                  <a:pt x="0" y="961771"/>
                  <a:pt x="0" y="866140"/>
                </a:cubicBezTo>
                <a:lnTo>
                  <a:pt x="0" y="1732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6007608" y="2788919"/>
            <a:ext cx="2936748" cy="1065276"/>
          </a:xfrm>
          <a:custGeom>
            <a:avLst/>
            <a:gdLst>
              <a:gd name="connsiteX0" fmla="*/ 12953 w 2936748"/>
              <a:gd name="connsiteY0" fmla="*/ 186182 h 1065276"/>
              <a:gd name="connsiteX1" fmla="*/ 186182 w 2936748"/>
              <a:gd name="connsiteY1" fmla="*/ 12954 h 1065276"/>
              <a:gd name="connsiteX2" fmla="*/ 2750565 w 2936748"/>
              <a:gd name="connsiteY2" fmla="*/ 12954 h 1065276"/>
              <a:gd name="connsiteX3" fmla="*/ 2923794 w 2936748"/>
              <a:gd name="connsiteY3" fmla="*/ 186182 h 1065276"/>
              <a:gd name="connsiteX4" fmla="*/ 2923794 w 2936748"/>
              <a:gd name="connsiteY4" fmla="*/ 879094 h 1065276"/>
              <a:gd name="connsiteX5" fmla="*/ 2750565 w 2936748"/>
              <a:gd name="connsiteY5" fmla="*/ 1052322 h 1065276"/>
              <a:gd name="connsiteX6" fmla="*/ 186182 w 2936748"/>
              <a:gd name="connsiteY6" fmla="*/ 1052322 h 1065276"/>
              <a:gd name="connsiteX7" fmla="*/ 12953 w 2936748"/>
              <a:gd name="connsiteY7" fmla="*/ 879094 h 1065276"/>
              <a:gd name="connsiteX8" fmla="*/ 12953 w 2936748"/>
              <a:gd name="connsiteY8" fmla="*/ 186182 h 10652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936748" h="1065276">
                <a:moveTo>
                  <a:pt x="12953" y="186182"/>
                </a:moveTo>
                <a:cubicBezTo>
                  <a:pt x="12953" y="90551"/>
                  <a:pt x="90551" y="12954"/>
                  <a:pt x="186182" y="12954"/>
                </a:cubicBezTo>
                <a:lnTo>
                  <a:pt x="2750565" y="12954"/>
                </a:lnTo>
                <a:cubicBezTo>
                  <a:pt x="2846197" y="12954"/>
                  <a:pt x="2923794" y="90551"/>
                  <a:pt x="2923794" y="186182"/>
                </a:cubicBezTo>
                <a:lnTo>
                  <a:pt x="2923794" y="879094"/>
                </a:lnTo>
                <a:cubicBezTo>
                  <a:pt x="2923794" y="974725"/>
                  <a:pt x="2846197" y="1052322"/>
                  <a:pt x="2750565" y="1052322"/>
                </a:cubicBezTo>
                <a:lnTo>
                  <a:pt x="186182" y="1052322"/>
                </a:lnTo>
                <a:cubicBezTo>
                  <a:pt x="90551" y="1052322"/>
                  <a:pt x="12953" y="974725"/>
                  <a:pt x="12953" y="879094"/>
                </a:cubicBezTo>
                <a:lnTo>
                  <a:pt x="12953" y="186182"/>
                </a:lnTo>
              </a:path>
            </a:pathLst>
          </a:custGeom>
          <a:solidFill>
            <a:srgbClr val="000000">
              <a:alpha val="0"/>
            </a:srgbClr>
          </a:solidFill>
          <a:ln w="25400">
            <a:solidFill>
              <a:srgbClr val="0086A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6020561" y="4502658"/>
            <a:ext cx="2910840" cy="1037844"/>
          </a:xfrm>
          <a:custGeom>
            <a:avLst/>
            <a:gdLst>
              <a:gd name="connsiteX0" fmla="*/ 0 w 2910840"/>
              <a:gd name="connsiteY0" fmla="*/ 172973 h 1037844"/>
              <a:gd name="connsiteX1" fmla="*/ 172973 w 2910840"/>
              <a:gd name="connsiteY1" fmla="*/ 0 h 1037844"/>
              <a:gd name="connsiteX2" fmla="*/ 2737866 w 2910840"/>
              <a:gd name="connsiteY2" fmla="*/ 0 h 1037844"/>
              <a:gd name="connsiteX3" fmla="*/ 2910840 w 2910840"/>
              <a:gd name="connsiteY3" fmla="*/ 172973 h 1037844"/>
              <a:gd name="connsiteX4" fmla="*/ 2910840 w 2910840"/>
              <a:gd name="connsiteY4" fmla="*/ 864870 h 1037844"/>
              <a:gd name="connsiteX5" fmla="*/ 2737866 w 2910840"/>
              <a:gd name="connsiteY5" fmla="*/ 1037844 h 1037844"/>
              <a:gd name="connsiteX6" fmla="*/ 172973 w 2910840"/>
              <a:gd name="connsiteY6" fmla="*/ 1037844 h 1037844"/>
              <a:gd name="connsiteX7" fmla="*/ 0 w 2910840"/>
              <a:gd name="connsiteY7" fmla="*/ 864870 h 1037844"/>
              <a:gd name="connsiteX8" fmla="*/ 0 w 2910840"/>
              <a:gd name="connsiteY8" fmla="*/ 172973 h 10378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910840" h="1037844">
                <a:moveTo>
                  <a:pt x="0" y="172973"/>
                </a:moveTo>
                <a:cubicBezTo>
                  <a:pt x="0" y="77470"/>
                  <a:pt x="77470" y="0"/>
                  <a:pt x="172973" y="0"/>
                </a:cubicBezTo>
                <a:lnTo>
                  <a:pt x="2737866" y="0"/>
                </a:lnTo>
                <a:cubicBezTo>
                  <a:pt x="2833369" y="0"/>
                  <a:pt x="2910840" y="77470"/>
                  <a:pt x="2910840" y="172973"/>
                </a:cubicBezTo>
                <a:lnTo>
                  <a:pt x="2910840" y="864870"/>
                </a:lnTo>
                <a:cubicBezTo>
                  <a:pt x="2910840" y="960373"/>
                  <a:pt x="2833369" y="1037844"/>
                  <a:pt x="2737866" y="1037844"/>
                </a:cubicBezTo>
                <a:lnTo>
                  <a:pt x="172973" y="1037844"/>
                </a:lnTo>
                <a:cubicBezTo>
                  <a:pt x="77470" y="1037844"/>
                  <a:pt x="0" y="960373"/>
                  <a:pt x="0" y="864870"/>
                </a:cubicBezTo>
                <a:lnTo>
                  <a:pt x="0" y="17297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6007608" y="4489704"/>
            <a:ext cx="2936748" cy="1063752"/>
          </a:xfrm>
          <a:custGeom>
            <a:avLst/>
            <a:gdLst>
              <a:gd name="connsiteX0" fmla="*/ 12953 w 2936748"/>
              <a:gd name="connsiteY0" fmla="*/ 185927 h 1063752"/>
              <a:gd name="connsiteX1" fmla="*/ 185927 w 2936748"/>
              <a:gd name="connsiteY1" fmla="*/ 12953 h 1063752"/>
              <a:gd name="connsiteX2" fmla="*/ 2750820 w 2936748"/>
              <a:gd name="connsiteY2" fmla="*/ 12953 h 1063752"/>
              <a:gd name="connsiteX3" fmla="*/ 2923794 w 2936748"/>
              <a:gd name="connsiteY3" fmla="*/ 185927 h 1063752"/>
              <a:gd name="connsiteX4" fmla="*/ 2923794 w 2936748"/>
              <a:gd name="connsiteY4" fmla="*/ 877823 h 1063752"/>
              <a:gd name="connsiteX5" fmla="*/ 2750820 w 2936748"/>
              <a:gd name="connsiteY5" fmla="*/ 1050797 h 1063752"/>
              <a:gd name="connsiteX6" fmla="*/ 185927 w 2936748"/>
              <a:gd name="connsiteY6" fmla="*/ 1050797 h 1063752"/>
              <a:gd name="connsiteX7" fmla="*/ 12953 w 2936748"/>
              <a:gd name="connsiteY7" fmla="*/ 877823 h 1063752"/>
              <a:gd name="connsiteX8" fmla="*/ 12953 w 2936748"/>
              <a:gd name="connsiteY8" fmla="*/ 185927 h 10637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936748" h="1063752">
                <a:moveTo>
                  <a:pt x="12953" y="185927"/>
                </a:moveTo>
                <a:cubicBezTo>
                  <a:pt x="12953" y="90423"/>
                  <a:pt x="90423" y="12953"/>
                  <a:pt x="185927" y="12953"/>
                </a:cubicBezTo>
                <a:lnTo>
                  <a:pt x="2750820" y="12953"/>
                </a:lnTo>
                <a:cubicBezTo>
                  <a:pt x="2846323" y="12953"/>
                  <a:pt x="2923794" y="90423"/>
                  <a:pt x="2923794" y="185927"/>
                </a:cubicBezTo>
                <a:lnTo>
                  <a:pt x="2923794" y="877823"/>
                </a:lnTo>
                <a:cubicBezTo>
                  <a:pt x="2923794" y="973327"/>
                  <a:pt x="2846323" y="1050797"/>
                  <a:pt x="2750820" y="1050797"/>
                </a:cubicBezTo>
                <a:lnTo>
                  <a:pt x="185927" y="1050797"/>
                </a:lnTo>
                <a:cubicBezTo>
                  <a:pt x="90423" y="1050797"/>
                  <a:pt x="12953" y="973327"/>
                  <a:pt x="12953" y="877823"/>
                </a:cubicBezTo>
                <a:lnTo>
                  <a:pt x="12953" y="185927"/>
                </a:lnTo>
              </a:path>
            </a:pathLst>
          </a:custGeom>
          <a:solidFill>
            <a:srgbClr val="000000">
              <a:alpha val="0"/>
            </a:srgbClr>
          </a:solidFill>
          <a:ln w="25400">
            <a:solidFill>
              <a:srgbClr val="F6822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TextBox 1"/>
          <p:cNvSpPr txBox="1"/>
          <p:nvPr/>
        </p:nvSpPr>
        <p:spPr>
          <a:xfrm>
            <a:off x="6997700" y="127000"/>
            <a:ext cx="17780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定位关键点</a:t>
            </a:r>
          </a:p>
        </p:txBody>
      </p:sp>
      <p:sp>
        <p:nvSpPr>
          <p:cNvPr id="28" name="TextBox 1"/>
          <p:cNvSpPr txBox="1"/>
          <p:nvPr/>
        </p:nvSpPr>
        <p:spPr>
          <a:xfrm>
            <a:off x="1016000" y="2806700"/>
            <a:ext cx="2311400" cy="4127500"/>
          </a:xfrm>
          <a:prstGeom prst="rect">
            <a:avLst/>
          </a:prstGeom>
          <a:noFill/>
        </p:spPr>
        <p:txBody>
          <a:bodyPr wrap="none" lIns="0" tIns="0" rIns="0" rtlCol="0">
            <a:spAutoFit/>
          </a:bodyPr>
          <a:lstStyle/>
          <a:p>
            <a:pPr>
              <a:lnSpc>
                <a:spcPts val="8500"/>
              </a:lnSpc>
              <a:tabLst>
                <a:tab pos="355600" algn="l"/>
              </a:tabLst>
            </a:pPr>
            <a:r>
              <a:rPr lang="en-US" altLang="zh-CN" dirty="0"/>
              <a:t>	</a:t>
            </a:r>
            <a:r>
              <a:rPr lang="en-US" altLang="zh-CN" sz="7500" b="1" dirty="0">
                <a:solidFill>
                  <a:srgbClr val="006A4D"/>
                </a:solidFill>
                <a:latin typeface="Arial Narrow" pitchFamily="18" charset="0"/>
                <a:cs typeface="Arial Narrow" pitchFamily="18" charset="0"/>
              </a:rPr>
              <a:t>80</a:t>
            </a:r>
            <a:r>
              <a:rPr lang="en-US" altLang="zh-CN" sz="7500" b="1" dirty="0">
                <a:solidFill>
                  <a:srgbClr val="7F7F7F"/>
                </a:solidFill>
                <a:latin typeface="Arial Narrow" pitchFamily="18" charset="0"/>
                <a:cs typeface="Arial Narrow" pitchFamily="18" charset="0"/>
              </a:rPr>
              <a:t>/</a:t>
            </a:r>
            <a:r>
              <a:rPr lang="en-US" altLang="zh-CN" sz="7500" b="1" dirty="0">
                <a:solidFill>
                  <a:srgbClr val="69BE28"/>
                </a:solidFill>
                <a:latin typeface="Arial Narrow" pitchFamily="18" charset="0"/>
                <a:cs typeface="Arial Narrow" pitchFamily="18" charset="0"/>
              </a:rPr>
              <a:t>20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900"/>
              </a:lnSpc>
              <a:tabLst>
                <a:tab pos="355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213</a:t>
            </a:r>
          </a:p>
        </p:txBody>
      </p:sp>
      <p:sp>
        <p:nvSpPr>
          <p:cNvPr id="29" name="TextBox 1"/>
          <p:cNvSpPr txBox="1"/>
          <p:nvPr/>
        </p:nvSpPr>
        <p:spPr>
          <a:xfrm>
            <a:off x="4775200" y="1498600"/>
            <a:ext cx="914400" cy="393700"/>
          </a:xfrm>
          <a:prstGeom prst="rect">
            <a:avLst/>
          </a:prstGeom>
          <a:noFill/>
        </p:spPr>
        <p:txBody>
          <a:bodyPr wrap="none" lIns="0" tIns="0" rIns="0" rtlCol="0">
            <a:spAutoFit/>
          </a:bodyPr>
          <a:lstStyle/>
          <a:p>
            <a:pPr>
              <a:lnSpc>
                <a:spcPts val="3100"/>
              </a:lnSpc>
            </a:pPr>
            <a:r>
              <a:rPr lang="en-US" altLang="zh-CN" sz="2400" b="1" dirty="0">
                <a:solidFill>
                  <a:srgbClr val="FFFFFF"/>
                </a:solidFill>
                <a:latin typeface="微软雅黑" panose="020B0503020204020204" pitchFamily="18" charset="-122"/>
                <a:cs typeface="微软雅黑" panose="020B0503020204020204" pitchFamily="18" charset="-122"/>
              </a:rPr>
              <a:t>差异性</a:t>
            </a:r>
          </a:p>
        </p:txBody>
      </p:sp>
      <p:sp>
        <p:nvSpPr>
          <p:cNvPr id="30" name="TextBox 1"/>
          <p:cNvSpPr txBox="1"/>
          <p:nvPr/>
        </p:nvSpPr>
        <p:spPr>
          <a:xfrm>
            <a:off x="4775200" y="3187700"/>
            <a:ext cx="914400" cy="2082800"/>
          </a:xfrm>
          <a:prstGeom prst="rect">
            <a:avLst/>
          </a:prstGeom>
          <a:noFill/>
        </p:spPr>
        <p:txBody>
          <a:bodyPr wrap="none" lIns="0" tIns="0" rIns="0" rtlCol="0">
            <a:spAutoFit/>
          </a:bodyPr>
          <a:lstStyle/>
          <a:p>
            <a:pPr>
              <a:lnSpc>
                <a:spcPts val="3100"/>
              </a:lnSpc>
            </a:pPr>
            <a:r>
              <a:rPr lang="en-US" altLang="zh-CN" sz="2400" b="1" dirty="0">
                <a:solidFill>
                  <a:srgbClr val="FFFFFF"/>
                </a:solidFill>
                <a:latin typeface="微软雅黑" panose="020B0503020204020204" pitchFamily="18" charset="-122"/>
                <a:cs typeface="微软雅黑" panose="020B0503020204020204" pitchFamily="18" charset="-122"/>
              </a:rPr>
              <a:t>体验性</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200"/>
              </a:lnSpc>
            </a:pPr>
            <a:r>
              <a:rPr lang="en-US" altLang="zh-CN" sz="2400" b="1" dirty="0">
                <a:solidFill>
                  <a:srgbClr val="FFFFFF"/>
                </a:solidFill>
                <a:latin typeface="微软雅黑" panose="020B0503020204020204" pitchFamily="18" charset="-122"/>
                <a:cs typeface="微软雅黑" panose="020B0503020204020204" pitchFamily="18" charset="-122"/>
              </a:rPr>
              <a:t>创新性</a:t>
            </a:r>
          </a:p>
        </p:txBody>
      </p:sp>
      <p:sp>
        <p:nvSpPr>
          <p:cNvPr id="31" name="TextBox 1"/>
          <p:cNvSpPr txBox="1"/>
          <p:nvPr/>
        </p:nvSpPr>
        <p:spPr>
          <a:xfrm>
            <a:off x="6159500" y="1435100"/>
            <a:ext cx="2489200" cy="6604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所提供的经营内容，与市场其他</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项目的差异性。主要表现在：业</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态差异化和品牌差异化。</a:t>
            </a:r>
          </a:p>
        </p:txBody>
      </p:sp>
      <p:sp>
        <p:nvSpPr>
          <p:cNvPr id="32" name="TextBox 1"/>
          <p:cNvSpPr txBox="1"/>
          <p:nvPr/>
        </p:nvSpPr>
        <p:spPr>
          <a:xfrm>
            <a:off x="6159500" y="2959100"/>
            <a:ext cx="2489200" cy="25654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消费者在大涌项目逗留期间，除</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了购物消费活动以外，所经历的</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整个过程。主要表现在：体验性</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业态和体验性空间。</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pPr>
            <a:r>
              <a:rPr lang="en-US" altLang="zh-CN" sz="1405" dirty="0">
                <a:solidFill>
                  <a:srgbClr val="000000"/>
                </a:solidFill>
                <a:latin typeface="微软雅黑" panose="020B0503020204020204" pitchFamily="18" charset="-122"/>
                <a:cs typeface="微软雅黑" panose="020B0503020204020204" pitchFamily="18" charset="-122"/>
              </a:rPr>
              <a:t>鼓励并网罗更多的原创、跨界、</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新鲜的元素融入商业空间。主要</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表现在：创新的零售概念和创新</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的经营方法</a:t>
            </a: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94588" y="1121663"/>
            <a:ext cx="7882127" cy="3140963"/>
          </a:xfrm>
          <a:custGeom>
            <a:avLst/>
            <a:gdLst>
              <a:gd name="connsiteX0" fmla="*/ 12953 w 7882127"/>
              <a:gd name="connsiteY0" fmla="*/ 202564 h 3140963"/>
              <a:gd name="connsiteX1" fmla="*/ 202501 w 7882127"/>
              <a:gd name="connsiteY1" fmla="*/ 12953 h 3140963"/>
              <a:gd name="connsiteX2" fmla="*/ 7679563 w 7882127"/>
              <a:gd name="connsiteY2" fmla="*/ 12953 h 3140963"/>
              <a:gd name="connsiteX3" fmla="*/ 7869173 w 7882127"/>
              <a:gd name="connsiteY3" fmla="*/ 202564 h 3140963"/>
              <a:gd name="connsiteX4" fmla="*/ 7869173 w 7882127"/>
              <a:gd name="connsiteY4" fmla="*/ 2938399 h 3140963"/>
              <a:gd name="connsiteX5" fmla="*/ 7679563 w 7882127"/>
              <a:gd name="connsiteY5" fmla="*/ 3128009 h 3140963"/>
              <a:gd name="connsiteX6" fmla="*/ 202501 w 7882127"/>
              <a:gd name="connsiteY6" fmla="*/ 3128009 h 3140963"/>
              <a:gd name="connsiteX7" fmla="*/ 12953 w 7882127"/>
              <a:gd name="connsiteY7" fmla="*/ 2938399 h 3140963"/>
              <a:gd name="connsiteX8" fmla="*/ 12953 w 7882127"/>
              <a:gd name="connsiteY8" fmla="*/ 202564 h 31409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82127" h="3140963">
                <a:moveTo>
                  <a:pt x="12953" y="202564"/>
                </a:moveTo>
                <a:cubicBezTo>
                  <a:pt x="12953" y="97789"/>
                  <a:pt x="97815" y="12953"/>
                  <a:pt x="202501" y="12953"/>
                </a:cubicBezTo>
                <a:lnTo>
                  <a:pt x="7679563" y="12953"/>
                </a:lnTo>
                <a:cubicBezTo>
                  <a:pt x="7784338" y="12953"/>
                  <a:pt x="7869173" y="97789"/>
                  <a:pt x="7869173" y="202564"/>
                </a:cubicBezTo>
                <a:lnTo>
                  <a:pt x="7869173" y="2938399"/>
                </a:lnTo>
                <a:cubicBezTo>
                  <a:pt x="7869173" y="3043174"/>
                  <a:pt x="7784338" y="3128009"/>
                  <a:pt x="7679563" y="3128009"/>
                </a:cubicBezTo>
                <a:lnTo>
                  <a:pt x="202501" y="3128009"/>
                </a:lnTo>
                <a:cubicBezTo>
                  <a:pt x="97815" y="3128009"/>
                  <a:pt x="12953" y="3043174"/>
                  <a:pt x="12953" y="2938399"/>
                </a:cubicBezTo>
                <a:lnTo>
                  <a:pt x="12953" y="202564"/>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338833" y="936497"/>
            <a:ext cx="1584960" cy="396240"/>
          </a:xfrm>
          <a:custGeom>
            <a:avLst/>
            <a:gdLst>
              <a:gd name="connsiteX0" fmla="*/ 0 w 1584960"/>
              <a:gd name="connsiteY0" fmla="*/ 66040 h 396240"/>
              <a:gd name="connsiteX1" fmla="*/ 66040 w 1584960"/>
              <a:gd name="connsiteY1" fmla="*/ 0 h 396240"/>
              <a:gd name="connsiteX2" fmla="*/ 1518920 w 1584960"/>
              <a:gd name="connsiteY2" fmla="*/ 0 h 396240"/>
              <a:gd name="connsiteX3" fmla="*/ 1584960 w 1584960"/>
              <a:gd name="connsiteY3" fmla="*/ 66040 h 396240"/>
              <a:gd name="connsiteX4" fmla="*/ 1584960 w 1584960"/>
              <a:gd name="connsiteY4" fmla="*/ 330200 h 396240"/>
              <a:gd name="connsiteX5" fmla="*/ 1518920 w 1584960"/>
              <a:gd name="connsiteY5" fmla="*/ 396240 h 396240"/>
              <a:gd name="connsiteX6" fmla="*/ 66040 w 1584960"/>
              <a:gd name="connsiteY6" fmla="*/ 396240 h 396240"/>
              <a:gd name="connsiteX7" fmla="*/ 0 w 1584960"/>
              <a:gd name="connsiteY7" fmla="*/ 330200 h 396240"/>
              <a:gd name="connsiteX8" fmla="*/ 0 w 1584960"/>
              <a:gd name="connsiteY8" fmla="*/ 66040 h 3962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84960" h="396240">
                <a:moveTo>
                  <a:pt x="0" y="66040"/>
                </a:moveTo>
                <a:cubicBezTo>
                  <a:pt x="0" y="29591"/>
                  <a:pt x="29591" y="0"/>
                  <a:pt x="66040" y="0"/>
                </a:cubicBezTo>
                <a:lnTo>
                  <a:pt x="1518920" y="0"/>
                </a:lnTo>
                <a:cubicBezTo>
                  <a:pt x="1555369" y="0"/>
                  <a:pt x="1584960" y="29591"/>
                  <a:pt x="1584960" y="66040"/>
                </a:cubicBezTo>
                <a:lnTo>
                  <a:pt x="1584960" y="330200"/>
                </a:lnTo>
                <a:cubicBezTo>
                  <a:pt x="1584960" y="366649"/>
                  <a:pt x="1555369" y="396240"/>
                  <a:pt x="1518920" y="396240"/>
                </a:cubicBezTo>
                <a:lnTo>
                  <a:pt x="66040" y="396240"/>
                </a:lnTo>
                <a:cubicBezTo>
                  <a:pt x="29591" y="396240"/>
                  <a:pt x="0" y="366649"/>
                  <a:pt x="0" y="330200"/>
                </a:cubicBezTo>
                <a:lnTo>
                  <a:pt x="0" y="66040"/>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325880" y="923544"/>
            <a:ext cx="1610868" cy="422148"/>
          </a:xfrm>
          <a:custGeom>
            <a:avLst/>
            <a:gdLst>
              <a:gd name="connsiteX0" fmla="*/ 12953 w 1610868"/>
              <a:gd name="connsiteY0" fmla="*/ 78994 h 422148"/>
              <a:gd name="connsiteX1" fmla="*/ 78994 w 1610868"/>
              <a:gd name="connsiteY1" fmla="*/ 12953 h 422148"/>
              <a:gd name="connsiteX2" fmla="*/ 1531874 w 1610868"/>
              <a:gd name="connsiteY2" fmla="*/ 12953 h 422148"/>
              <a:gd name="connsiteX3" fmla="*/ 1597913 w 1610868"/>
              <a:gd name="connsiteY3" fmla="*/ 78994 h 422148"/>
              <a:gd name="connsiteX4" fmla="*/ 1597913 w 1610868"/>
              <a:gd name="connsiteY4" fmla="*/ 343153 h 422148"/>
              <a:gd name="connsiteX5" fmla="*/ 1531874 w 1610868"/>
              <a:gd name="connsiteY5" fmla="*/ 409194 h 422148"/>
              <a:gd name="connsiteX6" fmla="*/ 78994 w 1610868"/>
              <a:gd name="connsiteY6" fmla="*/ 409194 h 422148"/>
              <a:gd name="connsiteX7" fmla="*/ 12953 w 1610868"/>
              <a:gd name="connsiteY7" fmla="*/ 343153 h 422148"/>
              <a:gd name="connsiteX8" fmla="*/ 12953 w 1610868"/>
              <a:gd name="connsiteY8" fmla="*/ 78994 h 4221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610868" h="422148">
                <a:moveTo>
                  <a:pt x="12953" y="78994"/>
                </a:moveTo>
                <a:cubicBezTo>
                  <a:pt x="12953" y="42544"/>
                  <a:pt x="42544" y="12953"/>
                  <a:pt x="78994" y="12953"/>
                </a:cubicBezTo>
                <a:lnTo>
                  <a:pt x="1531874" y="12953"/>
                </a:lnTo>
                <a:cubicBezTo>
                  <a:pt x="1568322" y="12953"/>
                  <a:pt x="1597913" y="42544"/>
                  <a:pt x="1597913" y="78994"/>
                </a:cubicBezTo>
                <a:lnTo>
                  <a:pt x="1597913" y="343153"/>
                </a:lnTo>
                <a:cubicBezTo>
                  <a:pt x="1597913" y="379602"/>
                  <a:pt x="1568322" y="409194"/>
                  <a:pt x="1531874" y="409194"/>
                </a:cubicBezTo>
                <a:lnTo>
                  <a:pt x="78994" y="409194"/>
                </a:lnTo>
                <a:cubicBezTo>
                  <a:pt x="42544" y="409194"/>
                  <a:pt x="12953" y="379602"/>
                  <a:pt x="12953" y="343153"/>
                </a:cubicBezTo>
                <a:lnTo>
                  <a:pt x="12953" y="78994"/>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214</a:t>
            </a:r>
          </a:p>
        </p:txBody>
      </p:sp>
      <p:sp>
        <p:nvSpPr>
          <p:cNvPr id="11" name="TextBox 1"/>
          <p:cNvSpPr txBox="1"/>
          <p:nvPr/>
        </p:nvSpPr>
        <p:spPr>
          <a:xfrm>
            <a:off x="5219700" y="127000"/>
            <a:ext cx="35560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定位关键点——差异性</a:t>
            </a:r>
          </a:p>
        </p:txBody>
      </p:sp>
      <p:sp>
        <p:nvSpPr>
          <p:cNvPr id="12" name="TextBox 1"/>
          <p:cNvSpPr txBox="1"/>
          <p:nvPr/>
        </p:nvSpPr>
        <p:spPr>
          <a:xfrm>
            <a:off x="1041400" y="1549400"/>
            <a:ext cx="7505700" cy="508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通过对深圳市场现有及未来商业项目的了解，制定经营内容上的差异性，一方面是为</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了实现差异化的竞争策略；另一方面，扩大项目对客群的吸引力。</a:t>
            </a:r>
          </a:p>
        </p:txBody>
      </p:sp>
      <p:sp>
        <p:nvSpPr>
          <p:cNvPr id="13" name="TextBox 1"/>
          <p:cNvSpPr txBox="1"/>
          <p:nvPr/>
        </p:nvSpPr>
        <p:spPr>
          <a:xfrm>
            <a:off x="1041400" y="2578100"/>
            <a:ext cx="74803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业态差异化：</a:t>
            </a:r>
            <a:r>
              <a:rPr lang="en-US" altLang="zh-CN" sz="1595" dirty="0">
                <a:solidFill>
                  <a:srgbClr val="000000"/>
                </a:solidFill>
                <a:latin typeface="微软雅黑" panose="020B0503020204020204" pitchFamily="18" charset="-122"/>
                <a:cs typeface="微软雅黑" panose="020B0503020204020204" pitchFamily="18" charset="-122"/>
              </a:rPr>
              <a:t>引入特色业态，如：综合书店、汽车展厅、新型宠物业态、特色儿童</a:t>
            </a:r>
          </a:p>
        </p:txBody>
      </p:sp>
      <p:sp>
        <p:nvSpPr>
          <p:cNvPr id="14" name="TextBox 1"/>
          <p:cNvSpPr txBox="1"/>
          <p:nvPr/>
        </p:nvSpPr>
        <p:spPr>
          <a:xfrm>
            <a:off x="1231900" y="2819400"/>
            <a:ext cx="596900" cy="254000"/>
          </a:xfrm>
          <a:prstGeom prst="rect">
            <a:avLst/>
          </a:prstGeom>
          <a:noFill/>
        </p:spPr>
        <p:txBody>
          <a:bodyPr wrap="none" lIns="0" tIns="0" rIns="0" rtlCol="0">
            <a:spAutoFit/>
          </a:bodyPr>
          <a:lstStyle/>
          <a:p>
            <a:pPr>
              <a:lnSpc>
                <a:spcPts val="2000"/>
              </a:lnSpc>
            </a:pPr>
            <a:r>
              <a:rPr lang="en-US" altLang="zh-CN" sz="1600" dirty="0">
                <a:solidFill>
                  <a:srgbClr val="000000"/>
                </a:solidFill>
                <a:latin typeface="微软雅黑" panose="020B0503020204020204" pitchFamily="18" charset="-122"/>
                <a:cs typeface="微软雅黑" panose="020B0503020204020204" pitchFamily="18" charset="-122"/>
              </a:rPr>
              <a:t>业态。</a:t>
            </a:r>
          </a:p>
        </p:txBody>
      </p:sp>
      <p:sp>
        <p:nvSpPr>
          <p:cNvPr id="15" name="TextBox 1"/>
          <p:cNvSpPr txBox="1"/>
          <p:nvPr/>
        </p:nvSpPr>
        <p:spPr>
          <a:xfrm>
            <a:off x="1041400" y="3606800"/>
            <a:ext cx="74803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品牌差异化：</a:t>
            </a:r>
            <a:r>
              <a:rPr lang="en-US" altLang="zh-CN" sz="1595" dirty="0">
                <a:solidFill>
                  <a:srgbClr val="000000"/>
                </a:solidFill>
                <a:latin typeface="微软雅黑" panose="020B0503020204020204" pitchFamily="18" charset="-122"/>
                <a:cs typeface="微软雅黑" panose="020B0503020204020204" pitchFamily="18" charset="-122"/>
              </a:rPr>
              <a:t>引入首次进入深圳市场的品牌，尤其是介于快销服饰与国际一线品牌</a:t>
            </a:r>
          </a:p>
        </p:txBody>
      </p:sp>
      <p:sp>
        <p:nvSpPr>
          <p:cNvPr id="16" name="TextBox 1"/>
          <p:cNvSpPr txBox="1"/>
          <p:nvPr/>
        </p:nvSpPr>
        <p:spPr>
          <a:xfrm>
            <a:off x="1231900" y="3860800"/>
            <a:ext cx="38481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之间档次定位的品牌，引领城市时尚潮流。</a:t>
            </a:r>
          </a:p>
        </p:txBody>
      </p:sp>
      <p:sp>
        <p:nvSpPr>
          <p:cNvPr id="17" name="TextBox 1"/>
          <p:cNvSpPr txBox="1"/>
          <p:nvPr/>
        </p:nvSpPr>
        <p:spPr>
          <a:xfrm>
            <a:off x="1739900" y="965200"/>
            <a:ext cx="762000" cy="330200"/>
          </a:xfrm>
          <a:prstGeom prst="rect">
            <a:avLst/>
          </a:prstGeom>
          <a:noFill/>
        </p:spPr>
        <p:txBody>
          <a:bodyPr wrap="none" lIns="0" tIns="0" rIns="0" rtlCol="0">
            <a:spAutoFit/>
          </a:bodyPr>
          <a:lstStyle/>
          <a:p>
            <a:pPr>
              <a:lnSpc>
                <a:spcPts val="2600"/>
              </a:lnSpc>
            </a:pPr>
            <a:r>
              <a:rPr lang="en-US" altLang="zh-CN" sz="2005" b="1" dirty="0">
                <a:solidFill>
                  <a:srgbClr val="FFFFFF"/>
                </a:solidFill>
                <a:latin typeface="微软雅黑" panose="020B0503020204020204" pitchFamily="18" charset="-122"/>
                <a:cs typeface="微软雅黑" panose="020B0503020204020204" pitchFamily="18" charset="-122"/>
              </a:rPr>
              <a:t>差异性</a:t>
            </a: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11200" y="825500"/>
            <a:ext cx="8407400" cy="5880100"/>
          </a:xfrm>
          <a:prstGeom prst="rect">
            <a:avLst/>
          </a:prstGeom>
          <a:noFill/>
        </p:spPr>
      </p:pic>
      <p:sp>
        <p:nvSpPr>
          <p:cNvPr id="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215</a:t>
            </a:r>
          </a:p>
        </p:txBody>
      </p:sp>
      <p:sp>
        <p:nvSpPr>
          <p:cNvPr id="8" name="TextBox 1"/>
          <p:cNvSpPr txBox="1"/>
          <p:nvPr/>
        </p:nvSpPr>
        <p:spPr>
          <a:xfrm>
            <a:off x="4775200" y="101600"/>
            <a:ext cx="39116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差异性——特色儿童业态</a:t>
            </a:r>
          </a:p>
        </p:txBody>
      </p:sp>
      <p:sp>
        <p:nvSpPr>
          <p:cNvPr id="9" name="TextBox 1"/>
          <p:cNvSpPr txBox="1"/>
          <p:nvPr/>
        </p:nvSpPr>
        <p:spPr>
          <a:xfrm>
            <a:off x="4673600" y="4419600"/>
            <a:ext cx="11557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美国-makedo</a:t>
            </a:r>
          </a:p>
        </p:txBody>
      </p:sp>
      <p:sp>
        <p:nvSpPr>
          <p:cNvPr id="10" name="TextBox 1"/>
          <p:cNvSpPr txBox="1"/>
          <p:nvPr/>
        </p:nvSpPr>
        <p:spPr>
          <a:xfrm>
            <a:off x="3581400" y="4775200"/>
            <a:ext cx="3340100" cy="16891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“只需要一个箱子，就可以开始玩乐”——makedo</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美度扣™</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是一套可重复使用的扣具系统，能夠赋予一</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般回收材质新生命，以环保再造的美学态度，创作出</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各众具特色的空间、物件或艺术品。在寻找素材与手</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作過程中，自然培养创造力、问题解決力并建立环保</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回收概念。不仅适合全家一起动手做，也适合学校集</a:t>
            </a:r>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体创作。</a:t>
            </a:r>
          </a:p>
        </p:txBody>
      </p:sp>
      <p:sp>
        <p:nvSpPr>
          <p:cNvPr id="11" name="TextBox 1"/>
          <p:cNvSpPr txBox="1"/>
          <p:nvPr/>
        </p:nvSpPr>
        <p:spPr>
          <a:xfrm>
            <a:off x="965200" y="558800"/>
            <a:ext cx="800100" cy="254000"/>
          </a:xfrm>
          <a:prstGeom prst="rect">
            <a:avLst/>
          </a:prstGeom>
          <a:noFill/>
        </p:spPr>
        <p:txBody>
          <a:bodyPr wrap="none" lIns="0" tIns="0" rIns="0" rtlCol="0">
            <a:spAutoFit/>
          </a:bodyPr>
          <a:lstStyle/>
          <a:p>
            <a:pPr>
              <a:lnSpc>
                <a:spcPts val="2000"/>
              </a:lnSpc>
            </a:pPr>
            <a:r>
              <a:rPr lang="en-US" altLang="zh-CN" sz="1595" b="1" dirty="0">
                <a:solidFill>
                  <a:srgbClr val="0000FF"/>
                </a:solidFill>
                <a:latin typeface="微软雅黑" panose="020B0503020204020204" pitchFamily="18" charset="-122"/>
                <a:cs typeface="微软雅黑" panose="020B0503020204020204" pitchFamily="18" charset="-122"/>
              </a:rPr>
              <a:t>儿童教育</a:t>
            </a: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736600"/>
            <a:ext cx="8089900" cy="6007100"/>
          </a:xfrm>
          <a:prstGeom prst="rect">
            <a:avLst/>
          </a:prstGeom>
          <a:noFill/>
        </p:spPr>
      </p:pic>
      <p:sp>
        <p:nvSpPr>
          <p:cNvPr id="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216</a:t>
            </a:r>
          </a:p>
        </p:txBody>
      </p:sp>
      <p:sp>
        <p:nvSpPr>
          <p:cNvPr id="8" name="TextBox 1"/>
          <p:cNvSpPr txBox="1"/>
          <p:nvPr/>
        </p:nvSpPr>
        <p:spPr>
          <a:xfrm>
            <a:off x="4864100" y="101600"/>
            <a:ext cx="3911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差异性——特色儿童业态</a:t>
            </a:r>
          </a:p>
        </p:txBody>
      </p:sp>
      <p:sp>
        <p:nvSpPr>
          <p:cNvPr id="9" name="TextBox 1"/>
          <p:cNvSpPr txBox="1"/>
          <p:nvPr/>
        </p:nvSpPr>
        <p:spPr>
          <a:xfrm>
            <a:off x="914400" y="3289300"/>
            <a:ext cx="19177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上海浦东嘉里城——儿童探险乐园</a:t>
            </a:r>
          </a:p>
        </p:txBody>
      </p:sp>
      <p:sp>
        <p:nvSpPr>
          <p:cNvPr id="10" name="TextBox 1"/>
          <p:cNvSpPr txBox="1"/>
          <p:nvPr/>
        </p:nvSpPr>
        <p:spPr>
          <a:xfrm>
            <a:off x="914400" y="3543300"/>
            <a:ext cx="2273300" cy="8509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上海浦东嘉里城的儿童探险乐园，位于浦</a:t>
            </a:r>
          </a:p>
          <a:p>
            <a:pPr>
              <a:lnSpc>
                <a:spcPts val="1800"/>
              </a:lnSpc>
            </a:pPr>
            <a:r>
              <a:rPr lang="en-US" altLang="zh-CN" sz="995" dirty="0">
                <a:solidFill>
                  <a:srgbClr val="000000"/>
                </a:solidFill>
                <a:latin typeface="微软雅黑" panose="020B0503020204020204" pitchFamily="18" charset="-122"/>
                <a:cs typeface="微软雅黑" panose="020B0503020204020204" pitchFamily="18" charset="-122"/>
              </a:rPr>
              <a:t>东嘉里城的嘉里大酒店内，主要提供各种</a:t>
            </a:r>
          </a:p>
          <a:p>
            <a:pPr>
              <a:lnSpc>
                <a:spcPts val="1800"/>
              </a:lnSpc>
            </a:pPr>
            <a:r>
              <a:rPr lang="en-US" altLang="zh-CN" sz="995" dirty="0">
                <a:solidFill>
                  <a:srgbClr val="000000"/>
                </a:solidFill>
                <a:latin typeface="微软雅黑" panose="020B0503020204020204" pitchFamily="18" charset="-122"/>
                <a:cs typeface="微软雅黑" panose="020B0503020204020204" pitchFamily="18" charset="-122"/>
              </a:rPr>
              <a:t>儿童室内探险的游艺设施，包括滑滑板、</a:t>
            </a:r>
          </a:p>
          <a:p>
            <a:pPr>
              <a:lnSpc>
                <a:spcPts val="1800"/>
              </a:lnSpc>
            </a:pPr>
            <a:r>
              <a:rPr lang="en-US" altLang="zh-CN" sz="995" dirty="0">
                <a:solidFill>
                  <a:srgbClr val="000000"/>
                </a:solidFill>
                <a:latin typeface="微软雅黑" panose="020B0503020204020204" pitchFamily="18" charset="-122"/>
                <a:cs typeface="微软雅黑" panose="020B0503020204020204" pitchFamily="18" charset="-122"/>
              </a:rPr>
              <a:t>室内网绳攀爬、室内海洋球等儿童设施</a:t>
            </a:r>
          </a:p>
        </p:txBody>
      </p:sp>
      <p:sp>
        <p:nvSpPr>
          <p:cNvPr id="11" name="TextBox 1"/>
          <p:cNvSpPr txBox="1"/>
          <p:nvPr/>
        </p:nvSpPr>
        <p:spPr>
          <a:xfrm>
            <a:off x="965200" y="558800"/>
            <a:ext cx="800100" cy="254000"/>
          </a:xfrm>
          <a:prstGeom prst="rect">
            <a:avLst/>
          </a:prstGeom>
          <a:noFill/>
        </p:spPr>
        <p:txBody>
          <a:bodyPr wrap="none" lIns="0" tIns="0" rIns="0" rtlCol="0">
            <a:spAutoFit/>
          </a:bodyPr>
          <a:lstStyle/>
          <a:p>
            <a:pPr>
              <a:lnSpc>
                <a:spcPts val="2000"/>
              </a:lnSpc>
            </a:pPr>
            <a:r>
              <a:rPr lang="en-US" altLang="zh-CN" sz="1595" b="1" dirty="0">
                <a:solidFill>
                  <a:srgbClr val="0000FF"/>
                </a:solidFill>
                <a:latin typeface="微软雅黑" panose="020B0503020204020204" pitchFamily="18" charset="-122"/>
                <a:cs typeface="微软雅黑" panose="020B0503020204020204" pitchFamily="18" charset="-122"/>
              </a:rPr>
              <a:t>亲子娱乐</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927100"/>
            <a:ext cx="2540000" cy="14478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3479800" y="1346200"/>
            <a:ext cx="2692400" cy="20193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6210300" y="609600"/>
            <a:ext cx="2692400" cy="19939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812800" y="3492500"/>
            <a:ext cx="2133600" cy="31877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2971800" y="3492500"/>
            <a:ext cx="2908300" cy="3187700"/>
          </a:xfrm>
          <a:prstGeom prst="rect">
            <a:avLst/>
          </a:prstGeom>
          <a:noFill/>
        </p:spPr>
      </p:pic>
      <p:pic>
        <p:nvPicPr>
          <p:cNvPr id="11" name="Picture 3"/>
          <p:cNvPicPr>
            <a:picLocks noChangeAspect="1" noChangeArrowheads="1"/>
          </p:cNvPicPr>
          <p:nvPr/>
        </p:nvPicPr>
        <p:blipFill>
          <a:blip r:embed="rId7"/>
          <a:srcRect/>
          <a:stretch>
            <a:fillRect/>
          </a:stretch>
        </p:blipFill>
        <p:spPr bwMode="auto">
          <a:xfrm>
            <a:off x="5905500" y="3556000"/>
            <a:ext cx="2997200" cy="2184400"/>
          </a:xfrm>
          <a:prstGeom prst="rect">
            <a:avLst/>
          </a:prstGeom>
          <a:noFill/>
        </p:spPr>
      </p:pic>
      <p:sp>
        <p:nvSpPr>
          <p:cNvPr id="12" name="TextBox 1"/>
          <p:cNvSpPr txBox="1"/>
          <p:nvPr/>
        </p:nvSpPr>
        <p:spPr>
          <a:xfrm>
            <a:off x="914400" y="2768600"/>
            <a:ext cx="2311400" cy="393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设置有儿童4D电影，让孩子们以更有互动</a:t>
            </a:r>
          </a:p>
          <a:p>
            <a:pPr>
              <a:lnSpc>
                <a:spcPts val="1800"/>
              </a:lnSpc>
            </a:pPr>
            <a:r>
              <a:rPr lang="en-US" altLang="zh-CN" sz="995" dirty="0">
                <a:solidFill>
                  <a:srgbClr val="000000"/>
                </a:solidFill>
                <a:latin typeface="微软雅黑" panose="020B0503020204020204" pitchFamily="18" charset="-122"/>
                <a:cs typeface="微软雅黑" panose="020B0503020204020204" pitchFamily="18" charset="-122"/>
              </a:rPr>
              <a:t>性和有乐趣的方式，学习更多新的知识</a:t>
            </a:r>
          </a:p>
        </p:txBody>
      </p:sp>
      <p:sp>
        <p:nvSpPr>
          <p:cNvPr id="13" name="TextBox 1"/>
          <p:cNvSpPr txBox="1"/>
          <p:nvPr/>
        </p:nvSpPr>
        <p:spPr>
          <a:xfrm>
            <a:off x="6388100" y="2730500"/>
            <a:ext cx="2400300" cy="3937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新加坡Discovery</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Center</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儿童教育</a:t>
            </a:r>
          </a:p>
          <a:p>
            <a:pPr>
              <a:lnSpc>
                <a:spcPts val="1800"/>
              </a:lnSpc>
            </a:pPr>
            <a:r>
              <a:rPr lang="en-US" altLang="zh-CN" sz="995" dirty="0">
                <a:solidFill>
                  <a:srgbClr val="000000"/>
                </a:solidFill>
                <a:latin typeface="微软雅黑" panose="020B0503020204020204" pitchFamily="18" charset="-122"/>
                <a:cs typeface="微软雅黑" panose="020B0503020204020204" pitchFamily="18" charset="-122"/>
              </a:rPr>
              <a:t>卡通梦想墙，收集孩子们可爱的卡通画和梦</a:t>
            </a:r>
          </a:p>
        </p:txBody>
      </p:sp>
      <p:sp>
        <p:nvSpPr>
          <p:cNvPr id="14" name="TextBox 1"/>
          <p:cNvSpPr txBox="1"/>
          <p:nvPr/>
        </p:nvSpPr>
        <p:spPr>
          <a:xfrm>
            <a:off x="1016000" y="3302000"/>
            <a:ext cx="7594600" cy="3619500"/>
          </a:xfrm>
          <a:prstGeom prst="rect">
            <a:avLst/>
          </a:prstGeom>
          <a:noFill/>
        </p:spPr>
        <p:txBody>
          <a:bodyPr wrap="none" lIns="0" tIns="0" rIns="0" rtlCol="0">
            <a:spAutoFit/>
          </a:bodyPr>
          <a:lstStyle/>
          <a:p>
            <a:pPr>
              <a:lnSpc>
                <a:spcPts val="1300"/>
              </a:lnSpc>
              <a:tabLst>
                <a:tab pos="5156200" algn="l"/>
                <a:tab pos="5372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想宣言，鼓励孩子们拥有自己的梦想</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5156200" algn="l"/>
                <a:tab pos="53721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阿联酋</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沙迦</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Discovery</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Center</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儿童娱乐</a:t>
            </a:r>
          </a:p>
          <a:p>
            <a:pPr>
              <a:lnSpc>
                <a:spcPts val="1800"/>
              </a:lnSpc>
              <a:tabLst>
                <a:tab pos="5156200" algn="l"/>
                <a:tab pos="5372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在室内设计有儿童攀岩、卡丁车、大吊车等</a:t>
            </a:r>
          </a:p>
          <a:p>
            <a:pPr>
              <a:lnSpc>
                <a:spcPts val="1800"/>
              </a:lnSpc>
              <a:tabLst>
                <a:tab pos="5156200" algn="l"/>
                <a:tab pos="5372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设施，可以增强孩子们的动手能力</a:t>
            </a:r>
          </a:p>
          <a:p>
            <a:pPr>
              <a:lnSpc>
                <a:spcPts val="1000"/>
              </a:lnSpc>
            </a:pPr>
            <a:endParaRPr lang="en-US" altLang="zh-CN" dirty="0"/>
          </a:p>
          <a:p>
            <a:pPr>
              <a:lnSpc>
                <a:spcPts val="1000"/>
              </a:lnSpc>
              <a:tabLst>
                <a:tab pos="5156200" algn="l"/>
                <a:tab pos="5372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217</a:t>
            </a:r>
          </a:p>
        </p:txBody>
      </p:sp>
      <p:sp>
        <p:nvSpPr>
          <p:cNvPr id="15" name="TextBox 1"/>
          <p:cNvSpPr txBox="1"/>
          <p:nvPr/>
        </p:nvSpPr>
        <p:spPr>
          <a:xfrm>
            <a:off x="914400" y="203200"/>
            <a:ext cx="7861300" cy="2578100"/>
          </a:xfrm>
          <a:prstGeom prst="rect">
            <a:avLst/>
          </a:prstGeom>
          <a:noFill/>
        </p:spPr>
        <p:txBody>
          <a:bodyPr wrap="none" lIns="0" tIns="0" rIns="0" rtlCol="0">
            <a:spAutoFit/>
          </a:bodyPr>
          <a:lstStyle/>
          <a:p>
            <a:pPr>
              <a:lnSpc>
                <a:spcPts val="2700"/>
              </a:lnSpc>
              <a:tabLst>
                <a:tab pos="50800" algn="l"/>
                <a:tab pos="39497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差异性——特色儿童业态</a:t>
            </a:r>
          </a:p>
          <a:p>
            <a:pPr>
              <a:lnSpc>
                <a:spcPts val="2700"/>
              </a:lnSpc>
              <a:tabLst>
                <a:tab pos="50800" algn="l"/>
                <a:tab pos="3949700" algn="l"/>
              </a:tabLst>
            </a:pPr>
            <a:r>
              <a:rPr lang="en-US" altLang="zh-CN" dirty="0"/>
              <a:t>	</a:t>
            </a:r>
            <a:r>
              <a:rPr lang="en-US" altLang="zh-CN" sz="1595" b="1" dirty="0">
                <a:solidFill>
                  <a:srgbClr val="0000FF"/>
                </a:solidFill>
                <a:latin typeface="微软雅黑" panose="020B0503020204020204" pitchFamily="18" charset="-122"/>
                <a:cs typeface="微软雅黑" panose="020B0503020204020204" pitchFamily="18" charset="-122"/>
              </a:rPr>
              <a:t>其他儿童类业态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50800" algn="l"/>
                <a:tab pos="3949700" algn="l"/>
              </a:tabLst>
            </a:pPr>
            <a:r>
              <a:rPr lang="en-US" altLang="zh-CN" sz="995" b="1" dirty="0">
                <a:solidFill>
                  <a:srgbClr val="000000"/>
                </a:solidFill>
                <a:latin typeface="微软雅黑" panose="020B0503020204020204" pitchFamily="18" charset="-122"/>
                <a:cs typeface="微软雅黑" panose="020B0503020204020204" pitchFamily="18" charset="-122"/>
              </a:rPr>
              <a:t>新加坡Discovery</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Center-儿童4D电影</a:t>
            </a: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16000" y="889000"/>
            <a:ext cx="8089900" cy="5727700"/>
          </a:xfrm>
          <a:prstGeom prst="rect">
            <a:avLst/>
          </a:prstGeom>
          <a:noFill/>
        </p:spPr>
      </p:pic>
      <p:sp>
        <p:nvSpPr>
          <p:cNvPr id="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218</a:t>
            </a:r>
          </a:p>
        </p:txBody>
      </p:sp>
      <p:sp>
        <p:nvSpPr>
          <p:cNvPr id="8" name="TextBox 1"/>
          <p:cNvSpPr txBox="1"/>
          <p:nvPr/>
        </p:nvSpPr>
        <p:spPr>
          <a:xfrm>
            <a:off x="5486400" y="127000"/>
            <a:ext cx="32004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差异性——宠物业态</a:t>
            </a:r>
          </a:p>
        </p:txBody>
      </p:sp>
      <p:sp>
        <p:nvSpPr>
          <p:cNvPr id="9" name="TextBox 1"/>
          <p:cNvSpPr txBox="1"/>
          <p:nvPr/>
        </p:nvSpPr>
        <p:spPr>
          <a:xfrm>
            <a:off x="5232400" y="939800"/>
            <a:ext cx="17907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日本-Harness</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Dog</a:t>
            </a:r>
          </a:p>
        </p:txBody>
      </p:sp>
      <p:sp>
        <p:nvSpPr>
          <p:cNvPr id="10" name="TextBox 1"/>
          <p:cNvSpPr txBox="1"/>
          <p:nvPr/>
        </p:nvSpPr>
        <p:spPr>
          <a:xfrm>
            <a:off x="5232400" y="1270000"/>
            <a:ext cx="3810000" cy="850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日本Harness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Dog宠物连锁商店为主人和宠物狗提供了</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一个“爱人爱狗”的体验环境。店内销售各类高品质的宠</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物服饰、推车和日用品等，受到日本宠物狗和狗主人们的</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喜爱。</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7289800" y="1511300"/>
            <a:ext cx="1016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2</a:t>
            </a:r>
          </a:p>
        </p:txBody>
      </p:sp>
      <p:sp>
        <p:nvSpPr>
          <p:cNvPr id="3" name="TextBox 1"/>
          <p:cNvSpPr txBox="1"/>
          <p:nvPr/>
        </p:nvSpPr>
        <p:spPr>
          <a:xfrm>
            <a:off x="4686300" y="3175000"/>
            <a:ext cx="101600" cy="241300"/>
          </a:xfrm>
          <a:prstGeom prst="rect">
            <a:avLst/>
          </a:prstGeom>
          <a:noFill/>
        </p:spPr>
        <p:txBody>
          <a:bodyPr wrap="none" lIns="0" tIns="0" rIns="0" rtlCol="0">
            <a:spAutoFit/>
          </a:bodyPr>
          <a:lstStyle/>
          <a:p>
            <a:pPr>
              <a:lnSpc>
                <a:spcPts val="1900"/>
              </a:lnSpc>
            </a:pPr>
            <a:r>
              <a:rPr lang="en-US" altLang="zh-CN" sz="1595" dirty="0">
                <a:solidFill>
                  <a:srgbClr val="FFFFFF"/>
                </a:solidFill>
                <a:latin typeface="Century" pitchFamily="18" charset="0"/>
                <a:cs typeface="Century" pitchFamily="18" charset="0"/>
              </a:rPr>
              <a:t>5</a:t>
            </a:r>
          </a:p>
        </p:txBody>
      </p:sp>
      <p:sp>
        <p:nvSpPr>
          <p:cNvPr id="4"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a:t>
            </a:r>
          </a:p>
        </p:txBody>
      </p:sp>
      <p:sp>
        <p:nvSpPr>
          <p:cNvPr id="5" name="TextBox 1"/>
          <p:cNvSpPr txBox="1"/>
          <p:nvPr/>
        </p:nvSpPr>
        <p:spPr>
          <a:xfrm>
            <a:off x="7327900" y="2578100"/>
            <a:ext cx="101600" cy="5588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4</a:t>
            </a:r>
          </a:p>
          <a:p>
            <a:pPr>
              <a:lnSpc>
                <a:spcPts val="2600"/>
              </a:lnSpc>
            </a:pPr>
            <a:r>
              <a:rPr lang="en-US" altLang="zh-CN" sz="1405" dirty="0">
                <a:solidFill>
                  <a:srgbClr val="000000"/>
                </a:solidFill>
                <a:latin typeface="微软雅黑" panose="020B0503020204020204" pitchFamily="18" charset="-122"/>
                <a:cs typeface="微软雅黑" panose="020B0503020204020204" pitchFamily="18" charset="-122"/>
              </a:rPr>
              <a:t>5</a:t>
            </a:r>
          </a:p>
        </p:txBody>
      </p:sp>
      <p:sp>
        <p:nvSpPr>
          <p:cNvPr id="6" name="TextBox 1"/>
          <p:cNvSpPr txBox="1"/>
          <p:nvPr/>
        </p:nvSpPr>
        <p:spPr>
          <a:xfrm>
            <a:off x="7048500" y="1231900"/>
            <a:ext cx="330200" cy="863600"/>
          </a:xfrm>
          <a:prstGeom prst="rect">
            <a:avLst/>
          </a:prstGeom>
          <a:noFill/>
        </p:spPr>
        <p:txBody>
          <a:bodyPr wrap="none" lIns="0" tIns="0" rIns="0" rtlCol="0">
            <a:spAutoFit/>
          </a:bodyPr>
          <a:lstStyle/>
          <a:p>
            <a:pPr>
              <a:lnSpc>
                <a:spcPts val="1800"/>
              </a:lnSpc>
              <a:tabLst>
                <a:tab pos="2413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1</a:t>
            </a:r>
          </a:p>
          <a:p>
            <a:pPr>
              <a:lnSpc>
                <a:spcPts val="800"/>
              </a:lnSpc>
              <a:tabLst>
                <a:tab pos="241300" algn="l"/>
              </a:tabLst>
            </a:pPr>
            <a:r>
              <a:rPr lang="en-US" altLang="zh-CN" sz="805" dirty="0">
                <a:solidFill>
                  <a:srgbClr val="006B54"/>
                </a:solidFill>
                <a:latin typeface="Times New Roman" panose="02020603050405020304" pitchFamily="18" charset="0"/>
                <a:cs typeface="Times New Roman" panose="02020603050405020304" pitchFamily="18" charset="0"/>
              </a:rPr>
              <a:t>罗湖区</a:t>
            </a:r>
          </a:p>
          <a:p>
            <a:pPr>
              <a:lnSpc>
                <a:spcPts val="1000"/>
              </a:lnSpc>
              <a:tabLst>
                <a:tab pos="241300" algn="l"/>
              </a:tabLst>
            </a:pPr>
            <a:r>
              <a:rPr lang="en-US" altLang="zh-CN" sz="805" b="1" dirty="0">
                <a:solidFill>
                  <a:srgbClr val="006B54"/>
                </a:solidFill>
                <a:latin typeface="Times New Roman" panose="02020603050405020304" pitchFamily="18" charset="0"/>
                <a:cs typeface="Times New Roman" panose="02020603050405020304" pitchFamily="18" charset="0"/>
              </a:rPr>
              <a:t>Luohu</a:t>
            </a:r>
          </a:p>
          <a:p>
            <a:pPr>
              <a:lnSpc>
                <a:spcPts val="1000"/>
              </a:lnSpc>
            </a:pPr>
            <a:endParaRPr lang="en-US" altLang="zh-CN" dirty="0"/>
          </a:p>
          <a:p>
            <a:pPr>
              <a:lnSpc>
                <a:spcPts val="2000"/>
              </a:lnSpc>
              <a:tabLst>
                <a:tab pos="2413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3</a:t>
            </a:r>
          </a:p>
        </p:txBody>
      </p:sp>
      <p:sp>
        <p:nvSpPr>
          <p:cNvPr id="7" name="TextBox 1"/>
          <p:cNvSpPr txBox="1"/>
          <p:nvPr/>
        </p:nvSpPr>
        <p:spPr>
          <a:xfrm>
            <a:off x="7683500" y="1231900"/>
            <a:ext cx="889000" cy="863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蔡屋围商圈</a:t>
            </a:r>
          </a:p>
          <a:p>
            <a:pPr>
              <a:lnSpc>
                <a:spcPts val="2400"/>
              </a:lnSpc>
            </a:pPr>
            <a:r>
              <a:rPr lang="en-US" altLang="zh-CN" sz="1405" dirty="0">
                <a:solidFill>
                  <a:srgbClr val="000000"/>
                </a:solidFill>
                <a:latin typeface="微软雅黑" panose="020B0503020204020204" pitchFamily="18" charset="-122"/>
                <a:cs typeface="微软雅黑" panose="020B0503020204020204" pitchFamily="18" charset="-122"/>
              </a:rPr>
              <a:t>人民南商圈</a:t>
            </a:r>
          </a:p>
          <a:p>
            <a:pPr>
              <a:lnSpc>
                <a:spcPts val="2400"/>
              </a:lnSpc>
            </a:pPr>
            <a:r>
              <a:rPr lang="en-US" altLang="zh-CN" sz="1405" dirty="0">
                <a:solidFill>
                  <a:srgbClr val="000000"/>
                </a:solidFill>
                <a:latin typeface="微软雅黑" panose="020B0503020204020204" pitchFamily="18" charset="-122"/>
                <a:cs typeface="微软雅黑" panose="020B0503020204020204" pitchFamily="18" charset="-122"/>
              </a:rPr>
              <a:t>东门商圈</a:t>
            </a:r>
          </a:p>
        </p:txBody>
      </p:sp>
      <p:sp>
        <p:nvSpPr>
          <p:cNvPr id="8" name="TextBox 1"/>
          <p:cNvSpPr txBox="1"/>
          <p:nvPr/>
        </p:nvSpPr>
        <p:spPr>
          <a:xfrm>
            <a:off x="7696200" y="2260600"/>
            <a:ext cx="889000" cy="1320800"/>
          </a:xfrm>
          <a:prstGeom prst="rect">
            <a:avLst/>
          </a:prstGeom>
          <a:noFill/>
        </p:spPr>
        <p:txBody>
          <a:bodyPr wrap="none" lIns="0" tIns="0" rIns="0" rtlCol="0">
            <a:spAutoFit/>
          </a:bodyPr>
          <a:lstStyle/>
          <a:p>
            <a:pPr>
              <a:lnSpc>
                <a:spcPts val="1800"/>
              </a:lnSpc>
              <a:tabLst>
                <a:tab pos="1016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福田区</a:t>
            </a:r>
          </a:p>
          <a:p>
            <a:pPr>
              <a:lnSpc>
                <a:spcPts val="2600"/>
              </a:lnSpc>
              <a:tabLst>
                <a:tab pos="101600" algn="l"/>
              </a:tabLst>
            </a:pPr>
            <a:r>
              <a:rPr lang="en-US" altLang="zh-CN" sz="1405" dirty="0">
                <a:solidFill>
                  <a:srgbClr val="000000"/>
                </a:solidFill>
                <a:latin typeface="微软雅黑" panose="020B0503020204020204" pitchFamily="18" charset="-122"/>
                <a:cs typeface="微软雅黑" panose="020B0503020204020204" pitchFamily="18" charset="-122"/>
              </a:rPr>
              <a:t>华强北商圈</a:t>
            </a:r>
          </a:p>
          <a:p>
            <a:pPr>
              <a:lnSpc>
                <a:spcPts val="2600"/>
              </a:lnSpc>
              <a:tabLst>
                <a:tab pos="101600" algn="l"/>
              </a:tabLst>
            </a:pPr>
            <a:r>
              <a:rPr lang="en-US" altLang="zh-CN" sz="1405" dirty="0">
                <a:solidFill>
                  <a:srgbClr val="000000"/>
                </a:solidFill>
                <a:latin typeface="微软雅黑" panose="020B0503020204020204" pitchFamily="18" charset="-122"/>
                <a:cs typeface="微软雅黑" panose="020B0503020204020204" pitchFamily="18" charset="-122"/>
              </a:rPr>
              <a:t>中心区商圈</a:t>
            </a:r>
          </a:p>
          <a:p>
            <a:pPr>
              <a:lnSpc>
                <a:spcPts val="1000"/>
              </a:lnSpc>
            </a:pPr>
            <a:endParaRPr lang="en-US" altLang="zh-CN" dirty="0"/>
          </a:p>
          <a:p>
            <a:pPr>
              <a:lnSpc>
                <a:spcPts val="2300"/>
              </a:lnSpc>
              <a:tabLst>
                <a:tab pos="1016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南山区</a:t>
            </a:r>
          </a:p>
        </p:txBody>
      </p:sp>
      <p:sp>
        <p:nvSpPr>
          <p:cNvPr id="9" name="TextBox 1"/>
          <p:cNvSpPr txBox="1"/>
          <p:nvPr/>
        </p:nvSpPr>
        <p:spPr>
          <a:xfrm>
            <a:off x="5486400" y="165100"/>
            <a:ext cx="3200400" cy="977900"/>
          </a:xfrm>
          <a:prstGeom prst="rect">
            <a:avLst/>
          </a:prstGeom>
          <a:noFill/>
        </p:spPr>
        <p:txBody>
          <a:bodyPr wrap="none" lIns="0" tIns="0" rIns="0" rtlCol="0">
            <a:spAutoFit/>
          </a:bodyPr>
          <a:lstStyle/>
          <a:p>
            <a:pPr>
              <a:lnSpc>
                <a:spcPts val="2700"/>
              </a:lnSpc>
              <a:tabLst>
                <a:tab pos="2311400" algn="l"/>
              </a:tabLst>
            </a:pPr>
            <a:r>
              <a:rPr lang="en-US" altLang="zh-CN" sz="2795" dirty="0">
                <a:solidFill>
                  <a:srgbClr val="000000"/>
                </a:solidFill>
                <a:latin typeface="Times New Roman" panose="02020603050405020304" pitchFamily="18" charset="0"/>
                <a:cs typeface="Times New Roman" panose="02020603050405020304" pitchFamily="18" charset="0"/>
              </a:rPr>
              <a:t>深圳市主要商圈分布</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23114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罗湖区</a:t>
            </a:r>
          </a:p>
        </p:txBody>
      </p:sp>
      <p:sp>
        <p:nvSpPr>
          <p:cNvPr id="10" name="TextBox 1"/>
          <p:cNvSpPr txBox="1"/>
          <p:nvPr/>
        </p:nvSpPr>
        <p:spPr>
          <a:xfrm>
            <a:off x="2908300" y="4978400"/>
            <a:ext cx="22606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新增商业商圈</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（2005年后）</a:t>
            </a:r>
          </a:p>
        </p:txBody>
      </p:sp>
      <p:sp>
        <p:nvSpPr>
          <p:cNvPr id="11" name="TextBox 1"/>
          <p:cNvSpPr txBox="1"/>
          <p:nvPr/>
        </p:nvSpPr>
        <p:spPr>
          <a:xfrm>
            <a:off x="2908300" y="5257800"/>
            <a:ext cx="114300" cy="673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5.</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6.</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7.</a:t>
            </a:r>
          </a:p>
        </p:txBody>
      </p:sp>
      <p:sp>
        <p:nvSpPr>
          <p:cNvPr id="12" name="TextBox 1"/>
          <p:cNvSpPr txBox="1"/>
          <p:nvPr/>
        </p:nvSpPr>
        <p:spPr>
          <a:xfrm>
            <a:off x="3251200" y="5257800"/>
            <a:ext cx="762000" cy="673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中心区商圈</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华侨城商圈</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南山中心区</a:t>
            </a:r>
          </a:p>
        </p:txBody>
      </p:sp>
      <p:sp>
        <p:nvSpPr>
          <p:cNvPr id="13" name="TextBox 1"/>
          <p:cNvSpPr txBox="1"/>
          <p:nvPr/>
        </p:nvSpPr>
        <p:spPr>
          <a:xfrm>
            <a:off x="2908300" y="5956300"/>
            <a:ext cx="1143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8.</a:t>
            </a:r>
          </a:p>
        </p:txBody>
      </p:sp>
      <p:sp>
        <p:nvSpPr>
          <p:cNvPr id="14" name="TextBox 1"/>
          <p:cNvSpPr txBox="1"/>
          <p:nvPr/>
        </p:nvSpPr>
        <p:spPr>
          <a:xfrm>
            <a:off x="3251200" y="59563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宝安商圈</a:t>
            </a:r>
          </a:p>
        </p:txBody>
      </p:sp>
      <p:sp>
        <p:nvSpPr>
          <p:cNvPr id="15" name="TextBox 1"/>
          <p:cNvSpPr txBox="1"/>
          <p:nvPr/>
        </p:nvSpPr>
        <p:spPr>
          <a:xfrm>
            <a:off x="1257300" y="4978400"/>
            <a:ext cx="10668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传统商业商圈</a:t>
            </a:r>
          </a:p>
        </p:txBody>
      </p:sp>
      <p:sp>
        <p:nvSpPr>
          <p:cNvPr id="16" name="TextBox 1"/>
          <p:cNvSpPr txBox="1"/>
          <p:nvPr/>
        </p:nvSpPr>
        <p:spPr>
          <a:xfrm>
            <a:off x="1257300" y="5257800"/>
            <a:ext cx="927100" cy="673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1.</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蔡屋围商圈</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2.</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人民南商圈</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3.</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东门商圈</a:t>
            </a:r>
          </a:p>
        </p:txBody>
      </p:sp>
      <p:sp>
        <p:nvSpPr>
          <p:cNvPr id="17" name="TextBox 1"/>
          <p:cNvSpPr txBox="1"/>
          <p:nvPr/>
        </p:nvSpPr>
        <p:spPr>
          <a:xfrm>
            <a:off x="1257300" y="5956300"/>
            <a:ext cx="9271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4.</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华强北商圈</a:t>
            </a:r>
          </a:p>
        </p:txBody>
      </p:sp>
      <p:sp>
        <p:nvSpPr>
          <p:cNvPr id="18" name="TextBox 1"/>
          <p:cNvSpPr txBox="1"/>
          <p:nvPr/>
        </p:nvSpPr>
        <p:spPr>
          <a:xfrm>
            <a:off x="7327900" y="3657600"/>
            <a:ext cx="114300" cy="13081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6</a:t>
            </a:r>
          </a:p>
          <a:p>
            <a:pPr>
              <a:lnSpc>
                <a:spcPts val="2400"/>
              </a:lnSpc>
            </a:pPr>
            <a:r>
              <a:rPr lang="en-US" altLang="zh-CN" sz="1405" dirty="0">
                <a:solidFill>
                  <a:srgbClr val="000000"/>
                </a:solidFill>
                <a:latin typeface="微软雅黑" panose="020B0503020204020204" pitchFamily="18" charset="-122"/>
                <a:cs typeface="微软雅黑" panose="020B0503020204020204" pitchFamily="18" charset="-122"/>
              </a:rPr>
              <a:t>7</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8</a:t>
            </a:r>
          </a:p>
        </p:txBody>
      </p:sp>
      <p:sp>
        <p:nvSpPr>
          <p:cNvPr id="19" name="TextBox 1"/>
          <p:cNvSpPr txBox="1"/>
          <p:nvPr/>
        </p:nvSpPr>
        <p:spPr>
          <a:xfrm>
            <a:off x="7696200" y="3657600"/>
            <a:ext cx="889000" cy="1308100"/>
          </a:xfrm>
          <a:prstGeom prst="rect">
            <a:avLst/>
          </a:prstGeom>
          <a:noFill/>
        </p:spPr>
        <p:txBody>
          <a:bodyPr wrap="none" lIns="0" tIns="0" rIns="0" rtlCol="0">
            <a:spAutoFit/>
          </a:bodyPr>
          <a:lstStyle/>
          <a:p>
            <a:pPr>
              <a:lnSpc>
                <a:spcPts val="1800"/>
              </a:lnSpc>
              <a:tabLst>
                <a:tab pos="25400" algn="l"/>
                <a:tab pos="127000" algn="l"/>
              </a:tabLst>
            </a:pPr>
            <a:r>
              <a:rPr lang="en-US" altLang="zh-CN" sz="1405" dirty="0">
                <a:solidFill>
                  <a:srgbClr val="000000"/>
                </a:solidFill>
                <a:latin typeface="微软雅黑" panose="020B0503020204020204" pitchFamily="18" charset="-122"/>
                <a:cs typeface="微软雅黑" panose="020B0503020204020204" pitchFamily="18" charset="-122"/>
              </a:rPr>
              <a:t>华侨城商圈</a:t>
            </a:r>
          </a:p>
          <a:p>
            <a:pPr>
              <a:lnSpc>
                <a:spcPts val="2400"/>
              </a:lnSpc>
              <a:tabLst>
                <a:tab pos="25400" algn="l"/>
                <a:tab pos="127000" algn="l"/>
              </a:tabLst>
            </a:pPr>
            <a:r>
              <a:rPr lang="en-US" altLang="zh-CN" sz="1405" dirty="0">
                <a:solidFill>
                  <a:srgbClr val="000000"/>
                </a:solidFill>
                <a:latin typeface="微软雅黑" panose="020B0503020204020204" pitchFamily="18" charset="-122"/>
                <a:cs typeface="微软雅黑" panose="020B0503020204020204" pitchFamily="18" charset="-122"/>
              </a:rPr>
              <a:t>南山中心区</a:t>
            </a:r>
          </a:p>
          <a:p>
            <a:pPr>
              <a:lnSpc>
                <a:spcPts val="1000"/>
              </a:lnSpc>
            </a:pPr>
            <a:endParaRPr lang="en-US" altLang="zh-CN" dirty="0"/>
          </a:p>
          <a:p>
            <a:pPr>
              <a:lnSpc>
                <a:spcPts val="2500"/>
              </a:lnSpc>
              <a:tabLst>
                <a:tab pos="25400" algn="l"/>
                <a:tab pos="1270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宝安区</a:t>
            </a:r>
          </a:p>
          <a:p>
            <a:pPr>
              <a:lnSpc>
                <a:spcPts val="2500"/>
              </a:lnSpc>
              <a:tabLst>
                <a:tab pos="25400" algn="l"/>
                <a:tab pos="1270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宝安商圈</a:t>
            </a:r>
          </a:p>
        </p:txBody>
      </p:sp>
      <p:sp>
        <p:nvSpPr>
          <p:cNvPr id="20" name="TextBox 1"/>
          <p:cNvSpPr txBox="1"/>
          <p:nvPr/>
        </p:nvSpPr>
        <p:spPr>
          <a:xfrm>
            <a:off x="5321300" y="3060700"/>
            <a:ext cx="101600" cy="241300"/>
          </a:xfrm>
          <a:prstGeom prst="rect">
            <a:avLst/>
          </a:prstGeom>
          <a:noFill/>
        </p:spPr>
        <p:txBody>
          <a:bodyPr wrap="none" lIns="0" tIns="0" rIns="0" rtlCol="0">
            <a:spAutoFit/>
          </a:bodyPr>
          <a:lstStyle/>
          <a:p>
            <a:pPr>
              <a:lnSpc>
                <a:spcPts val="1900"/>
              </a:lnSpc>
            </a:pPr>
            <a:r>
              <a:rPr lang="en-US" altLang="zh-CN" sz="1595" dirty="0">
                <a:solidFill>
                  <a:srgbClr val="FFFFFF"/>
                </a:solidFill>
                <a:latin typeface="Century" pitchFamily="18" charset="0"/>
                <a:cs typeface="Century" pitchFamily="18" charset="0"/>
              </a:rPr>
              <a:t>4</a:t>
            </a:r>
          </a:p>
        </p:txBody>
      </p:sp>
      <p:sp>
        <p:nvSpPr>
          <p:cNvPr id="21" name="TextBox 1"/>
          <p:cNvSpPr txBox="1"/>
          <p:nvPr/>
        </p:nvSpPr>
        <p:spPr>
          <a:xfrm>
            <a:off x="2400300" y="3289300"/>
            <a:ext cx="101600" cy="241300"/>
          </a:xfrm>
          <a:prstGeom prst="rect">
            <a:avLst/>
          </a:prstGeom>
          <a:noFill/>
        </p:spPr>
        <p:txBody>
          <a:bodyPr wrap="none" lIns="0" tIns="0" rIns="0" rtlCol="0">
            <a:spAutoFit/>
          </a:bodyPr>
          <a:lstStyle/>
          <a:p>
            <a:pPr>
              <a:lnSpc>
                <a:spcPts val="1900"/>
              </a:lnSpc>
            </a:pPr>
            <a:r>
              <a:rPr lang="en-US" altLang="zh-CN" sz="1595" dirty="0">
                <a:solidFill>
                  <a:srgbClr val="FFFFFF"/>
                </a:solidFill>
                <a:latin typeface="Century" pitchFamily="18" charset="0"/>
                <a:cs typeface="Century" pitchFamily="18" charset="0"/>
              </a:rPr>
              <a:t>7</a:t>
            </a:r>
          </a:p>
        </p:txBody>
      </p:sp>
      <p:sp>
        <p:nvSpPr>
          <p:cNvPr id="22" name="TextBox 1"/>
          <p:cNvSpPr txBox="1"/>
          <p:nvPr/>
        </p:nvSpPr>
        <p:spPr>
          <a:xfrm>
            <a:off x="5981700" y="2222500"/>
            <a:ext cx="457200" cy="1016000"/>
          </a:xfrm>
          <a:prstGeom prst="rect">
            <a:avLst/>
          </a:prstGeom>
          <a:noFill/>
        </p:spPr>
        <p:txBody>
          <a:bodyPr wrap="none" lIns="0" tIns="0" rIns="0" rtlCol="0">
            <a:spAutoFit/>
          </a:bodyPr>
          <a:lstStyle/>
          <a:p>
            <a:pPr>
              <a:lnSpc>
                <a:spcPts val="2300"/>
              </a:lnSpc>
              <a:tabLst>
                <a:tab pos="38100" algn="l"/>
                <a:tab pos="241300" algn="l"/>
              </a:tabLst>
            </a:pPr>
            <a:r>
              <a:rPr lang="en-US" altLang="zh-CN" sz="1800" b="1" dirty="0">
                <a:solidFill>
                  <a:srgbClr val="FFFFFF"/>
                </a:solidFill>
                <a:latin typeface="微软雅黑" panose="020B0503020204020204" pitchFamily="18" charset="-122"/>
                <a:cs typeface="微软雅黑" panose="020B0503020204020204" pitchFamily="18" charset="-122"/>
              </a:rPr>
              <a:t>罗湖</a:t>
            </a:r>
          </a:p>
          <a:p>
            <a:pPr>
              <a:lnSpc>
                <a:spcPts val="1000"/>
              </a:lnSpc>
            </a:pPr>
            <a:endParaRPr lang="en-US" altLang="zh-CN" dirty="0"/>
          </a:p>
          <a:p>
            <a:pPr>
              <a:lnSpc>
                <a:spcPts val="2400"/>
              </a:lnSpc>
              <a:tabLst>
                <a:tab pos="38100" algn="l"/>
                <a:tab pos="241300" algn="l"/>
              </a:tabLst>
            </a:pPr>
            <a:r>
              <a:rPr lang="en-US" altLang="zh-CN" dirty="0"/>
              <a:t>		</a:t>
            </a:r>
            <a:r>
              <a:rPr lang="en-US" altLang="zh-CN" sz="1595" dirty="0">
                <a:solidFill>
                  <a:srgbClr val="FFFFFF"/>
                </a:solidFill>
                <a:latin typeface="Century" pitchFamily="18" charset="0"/>
                <a:cs typeface="Century" pitchFamily="18" charset="0"/>
              </a:rPr>
              <a:t>3</a:t>
            </a:r>
          </a:p>
          <a:p>
            <a:pPr>
              <a:lnSpc>
                <a:spcPts val="2200"/>
              </a:lnSpc>
              <a:tabLst>
                <a:tab pos="38100" algn="l"/>
                <a:tab pos="241300" algn="l"/>
              </a:tabLst>
            </a:pPr>
            <a:r>
              <a:rPr lang="en-US" altLang="zh-CN" dirty="0"/>
              <a:t>	</a:t>
            </a:r>
            <a:r>
              <a:rPr lang="en-US" altLang="zh-CN" sz="1600" dirty="0">
                <a:solidFill>
                  <a:srgbClr val="FFFFFF"/>
                </a:solidFill>
                <a:latin typeface="Century" pitchFamily="18" charset="0"/>
                <a:cs typeface="Century" pitchFamily="18" charset="0"/>
              </a:rPr>
              <a:t>1</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FFFF"/>
                </a:solidFill>
                <a:latin typeface="Century" pitchFamily="18" charset="0"/>
                <a:cs typeface="Century" pitchFamily="18" charset="0"/>
              </a:rPr>
              <a:t>2</a:t>
            </a:r>
          </a:p>
        </p:txBody>
      </p:sp>
      <p:sp>
        <p:nvSpPr>
          <p:cNvPr id="23" name="TextBox 1"/>
          <p:cNvSpPr txBox="1"/>
          <p:nvPr/>
        </p:nvSpPr>
        <p:spPr>
          <a:xfrm>
            <a:off x="4495800" y="2374900"/>
            <a:ext cx="571500" cy="1143000"/>
          </a:xfrm>
          <a:prstGeom prst="rect">
            <a:avLst/>
          </a:prstGeom>
          <a:noFill/>
        </p:spPr>
        <p:txBody>
          <a:bodyPr wrap="none" lIns="0" tIns="0" rIns="0" rtlCol="0">
            <a:spAutoFit/>
          </a:bodyPr>
          <a:lstStyle/>
          <a:p>
            <a:pPr>
              <a:lnSpc>
                <a:spcPts val="2300"/>
              </a:lnSpc>
              <a:tabLst>
                <a:tab pos="76200" algn="l"/>
                <a:tab pos="114300" algn="l"/>
                <a:tab pos="203200" algn="l"/>
                <a:tab pos="228600" algn="l"/>
                <a:tab pos="241300" algn="l"/>
              </a:tabLst>
            </a:pPr>
            <a:r>
              <a:rPr lang="en-US" altLang="zh-CN" dirty="0"/>
              <a:t>		</a:t>
            </a:r>
            <a:r>
              <a:rPr lang="en-US" altLang="zh-CN" sz="1800" b="1" dirty="0">
                <a:solidFill>
                  <a:srgbClr val="FFFFFF"/>
                </a:solidFill>
                <a:latin typeface="微软雅黑" panose="020B0503020204020204" pitchFamily="18" charset="-122"/>
                <a:cs typeface="微软雅黑" panose="020B0503020204020204" pitchFamily="18" charset="-122"/>
              </a:rPr>
              <a:t>福田</a:t>
            </a:r>
          </a:p>
          <a:p>
            <a:pPr>
              <a:lnSpc>
                <a:spcPts val="1000"/>
              </a:lnSpc>
            </a:pPr>
            <a:endParaRPr lang="en-US" altLang="zh-CN" dirty="0"/>
          </a:p>
          <a:p>
            <a:pPr>
              <a:lnSpc>
                <a:spcPts val="1300"/>
              </a:lnSpc>
              <a:tabLst>
                <a:tab pos="76200" algn="l"/>
                <a:tab pos="114300" algn="l"/>
                <a:tab pos="203200" algn="l"/>
                <a:tab pos="228600" algn="l"/>
                <a:tab pos="241300" algn="l"/>
              </a:tabLst>
            </a:pPr>
            <a:r>
              <a:rPr lang="en-US" altLang="zh-CN" dirty="0"/>
              <a:t>	</a:t>
            </a:r>
            <a:r>
              <a:rPr lang="en-US" altLang="zh-CN" sz="505" dirty="0">
                <a:solidFill>
                  <a:srgbClr val="FFFFFF"/>
                </a:solidFill>
                <a:latin typeface="微软雅黑" panose="020B0503020204020204" pitchFamily="18" charset="-122"/>
                <a:cs typeface="微软雅黑" panose="020B0503020204020204" pitchFamily="18" charset="-122"/>
              </a:rPr>
              <a:t>香蜜湖</a:t>
            </a:r>
          </a:p>
          <a:p>
            <a:pPr>
              <a:lnSpc>
                <a:spcPts val="600"/>
              </a:lnSpc>
              <a:tabLst>
                <a:tab pos="76200" algn="l"/>
                <a:tab pos="114300" algn="l"/>
                <a:tab pos="203200" algn="l"/>
                <a:tab pos="228600" algn="l"/>
                <a:tab pos="241300" algn="l"/>
              </a:tabLst>
            </a:pPr>
            <a:r>
              <a:rPr lang="en-US" altLang="zh-CN" sz="505" dirty="0">
                <a:solidFill>
                  <a:srgbClr val="FFFFFF"/>
                </a:solidFill>
                <a:latin typeface="Times New Roman" panose="02020603050405020304" pitchFamily="18" charset="0"/>
                <a:cs typeface="Times New Roman" panose="02020603050405020304" pitchFamily="18" charset="0"/>
              </a:rPr>
              <a:t>Honey</a:t>
            </a:r>
            <a:r>
              <a:rPr lang="en-US" altLang="zh-CN" sz="505" dirty="0">
                <a:latin typeface="Times New Roman" panose="02020603050405020304" pitchFamily="18" charset="0"/>
                <a:cs typeface="Times New Roman" panose="02020603050405020304" pitchFamily="18" charset="0"/>
              </a:rPr>
              <a:t> </a:t>
            </a:r>
            <a:r>
              <a:rPr lang="en-US" altLang="zh-CN" sz="505" dirty="0">
                <a:solidFill>
                  <a:srgbClr val="FFFFFF"/>
                </a:solidFill>
                <a:latin typeface="Times New Roman" panose="02020603050405020304" pitchFamily="18" charset="0"/>
                <a:cs typeface="Times New Roman" panose="02020603050405020304" pitchFamily="18" charset="0"/>
              </a:rPr>
              <a:t>Lake</a:t>
            </a:r>
          </a:p>
          <a:p>
            <a:pPr>
              <a:lnSpc>
                <a:spcPts val="1000"/>
              </a:lnSpc>
            </a:pPr>
            <a:endParaRPr lang="en-US" altLang="zh-CN" dirty="0"/>
          </a:p>
          <a:p>
            <a:pPr>
              <a:lnSpc>
                <a:spcPts val="1400"/>
              </a:lnSpc>
              <a:tabLst>
                <a:tab pos="76200" algn="l"/>
                <a:tab pos="114300" algn="l"/>
                <a:tab pos="203200" algn="l"/>
                <a:tab pos="228600" algn="l"/>
                <a:tab pos="241300" algn="l"/>
              </a:tabLst>
            </a:pPr>
            <a:r>
              <a:rPr lang="en-US" altLang="zh-CN" dirty="0"/>
              <a:t>			</a:t>
            </a:r>
            <a:r>
              <a:rPr lang="en-US" altLang="zh-CN" sz="505" dirty="0">
                <a:solidFill>
                  <a:srgbClr val="FFFFFF"/>
                </a:solidFill>
                <a:latin typeface="Times New Roman" panose="02020603050405020304" pitchFamily="18" charset="0"/>
                <a:cs typeface="Times New Roman" panose="02020603050405020304" pitchFamily="18" charset="0"/>
              </a:rPr>
              <a:t>特发高尔夫</a:t>
            </a:r>
          </a:p>
          <a:p>
            <a:pPr>
              <a:lnSpc>
                <a:spcPts val="600"/>
              </a:lnSpc>
              <a:tabLst>
                <a:tab pos="76200" algn="l"/>
                <a:tab pos="114300" algn="l"/>
                <a:tab pos="203200" algn="l"/>
                <a:tab pos="228600" algn="l"/>
                <a:tab pos="241300" algn="l"/>
              </a:tabLst>
            </a:pPr>
            <a:r>
              <a:rPr lang="en-US" altLang="zh-CN" dirty="0"/>
              <a:t>				</a:t>
            </a:r>
            <a:r>
              <a:rPr lang="en-US" altLang="zh-CN" sz="505" dirty="0">
                <a:solidFill>
                  <a:srgbClr val="FFFFFF"/>
                </a:solidFill>
                <a:latin typeface="Times New Roman" panose="02020603050405020304" pitchFamily="18" charset="0"/>
                <a:cs typeface="Times New Roman" panose="02020603050405020304" pitchFamily="18" charset="0"/>
              </a:rPr>
              <a:t>Shenzhen</a:t>
            </a:r>
          </a:p>
          <a:p>
            <a:pPr>
              <a:lnSpc>
                <a:spcPts val="600"/>
              </a:lnSpc>
              <a:tabLst>
                <a:tab pos="76200" algn="l"/>
                <a:tab pos="114300" algn="l"/>
                <a:tab pos="203200" algn="l"/>
                <a:tab pos="228600" algn="l"/>
                <a:tab pos="241300" algn="l"/>
              </a:tabLst>
            </a:pPr>
            <a:r>
              <a:rPr lang="en-US" altLang="zh-CN" dirty="0"/>
              <a:t>					</a:t>
            </a:r>
            <a:r>
              <a:rPr lang="en-US" altLang="zh-CN" sz="505" dirty="0">
                <a:solidFill>
                  <a:srgbClr val="FFFFFF"/>
                </a:solidFill>
                <a:latin typeface="Times New Roman" panose="02020603050405020304" pitchFamily="18" charset="0"/>
                <a:cs typeface="Times New Roman" panose="02020603050405020304" pitchFamily="18" charset="0"/>
              </a:rPr>
              <a:t>Golf</a:t>
            </a:r>
            <a:r>
              <a:rPr lang="en-US" altLang="zh-CN" sz="505" dirty="0">
                <a:latin typeface="Times New Roman" panose="02020603050405020304" pitchFamily="18" charset="0"/>
                <a:cs typeface="Times New Roman" panose="02020603050405020304" pitchFamily="18" charset="0"/>
              </a:rPr>
              <a:t> </a:t>
            </a:r>
            <a:r>
              <a:rPr lang="en-US" altLang="zh-CN" sz="505" dirty="0">
                <a:solidFill>
                  <a:srgbClr val="FFFFFF"/>
                </a:solidFill>
                <a:latin typeface="Times New Roman" panose="02020603050405020304" pitchFamily="18" charset="0"/>
                <a:cs typeface="Times New Roman" panose="02020603050405020304" pitchFamily="18" charset="0"/>
              </a:rPr>
              <a:t>Club</a:t>
            </a:r>
          </a:p>
        </p:txBody>
      </p:sp>
      <p:sp>
        <p:nvSpPr>
          <p:cNvPr id="24" name="TextBox 1"/>
          <p:cNvSpPr txBox="1"/>
          <p:nvPr/>
        </p:nvSpPr>
        <p:spPr>
          <a:xfrm>
            <a:off x="1003300" y="2108200"/>
            <a:ext cx="508000" cy="838200"/>
          </a:xfrm>
          <a:prstGeom prst="rect">
            <a:avLst/>
          </a:prstGeom>
          <a:noFill/>
        </p:spPr>
        <p:txBody>
          <a:bodyPr wrap="none" lIns="0" tIns="0" rIns="0" rtlCol="0">
            <a:spAutoFit/>
          </a:bodyPr>
          <a:lstStyle/>
          <a:p>
            <a:pPr>
              <a:lnSpc>
                <a:spcPts val="2300"/>
              </a:lnSpc>
              <a:tabLst>
                <a:tab pos="393700" algn="l"/>
              </a:tabLst>
            </a:pPr>
            <a:r>
              <a:rPr lang="en-US" altLang="zh-CN" sz="1800" b="1" dirty="0">
                <a:solidFill>
                  <a:srgbClr val="FFFFFF"/>
                </a:solidFill>
                <a:latin typeface="微软雅黑" panose="020B0503020204020204" pitchFamily="18" charset="-122"/>
                <a:cs typeface="微软雅黑" panose="020B0503020204020204" pitchFamily="18" charset="-122"/>
              </a:rPr>
              <a:t>宝安</a:t>
            </a:r>
          </a:p>
          <a:p>
            <a:pPr>
              <a:lnSpc>
                <a:spcPts val="1000"/>
              </a:lnSpc>
            </a:pPr>
            <a:endParaRPr lang="en-US" altLang="zh-CN" dirty="0"/>
          </a:p>
          <a:p>
            <a:pPr>
              <a:lnSpc>
                <a:spcPts val="1000"/>
              </a:lnSpc>
            </a:pPr>
            <a:endParaRPr lang="en-US" altLang="zh-CN" dirty="0"/>
          </a:p>
          <a:p>
            <a:pPr>
              <a:lnSpc>
                <a:spcPts val="2300"/>
              </a:lnSpc>
              <a:tabLst>
                <a:tab pos="393700" algn="l"/>
              </a:tabLst>
            </a:pPr>
            <a:r>
              <a:rPr lang="en-US" altLang="zh-CN" dirty="0"/>
              <a:t>	</a:t>
            </a:r>
            <a:r>
              <a:rPr lang="en-US" altLang="zh-CN" sz="1595" dirty="0">
                <a:solidFill>
                  <a:srgbClr val="FFFFFF"/>
                </a:solidFill>
                <a:latin typeface="Century" pitchFamily="18" charset="0"/>
                <a:cs typeface="Century" pitchFamily="18" charset="0"/>
              </a:rPr>
              <a:t>8</a:t>
            </a:r>
          </a:p>
        </p:txBody>
      </p:sp>
      <p:sp>
        <p:nvSpPr>
          <p:cNvPr id="25" name="TextBox 1"/>
          <p:cNvSpPr txBox="1"/>
          <p:nvPr/>
        </p:nvSpPr>
        <p:spPr>
          <a:xfrm>
            <a:off x="2616200" y="2374900"/>
            <a:ext cx="533400" cy="1054100"/>
          </a:xfrm>
          <a:prstGeom prst="rect">
            <a:avLst/>
          </a:prstGeom>
          <a:noFill/>
        </p:spPr>
        <p:txBody>
          <a:bodyPr wrap="none" lIns="0" tIns="0" rIns="0" rtlCol="0">
            <a:spAutoFit/>
          </a:bodyPr>
          <a:lstStyle/>
          <a:p>
            <a:pPr>
              <a:lnSpc>
                <a:spcPts val="2300"/>
              </a:lnSpc>
              <a:tabLst>
                <a:tab pos="50800" algn="l"/>
                <a:tab pos="419100" algn="l"/>
              </a:tabLst>
            </a:pPr>
            <a:r>
              <a:rPr lang="en-US" altLang="zh-CN" dirty="0"/>
              <a:t>	</a:t>
            </a:r>
            <a:r>
              <a:rPr lang="en-US" altLang="zh-CN" sz="1800" b="1" dirty="0">
                <a:solidFill>
                  <a:srgbClr val="FFFFFF"/>
                </a:solidFill>
                <a:latin typeface="微软雅黑" panose="020B0503020204020204" pitchFamily="18" charset="-122"/>
                <a:cs typeface="微软雅黑" panose="020B0503020204020204" pitchFamily="18" charset="-122"/>
              </a:rPr>
              <a:t>南山</a:t>
            </a:r>
          </a:p>
          <a:p>
            <a:pPr>
              <a:lnSpc>
                <a:spcPts val="1000"/>
              </a:lnSpc>
            </a:pPr>
            <a:endParaRPr lang="en-US" altLang="zh-CN" dirty="0"/>
          </a:p>
          <a:p>
            <a:pPr>
              <a:lnSpc>
                <a:spcPts val="1000"/>
              </a:lnSpc>
            </a:pPr>
            <a:endParaRPr lang="en-US" altLang="zh-CN" dirty="0"/>
          </a:p>
          <a:p>
            <a:pPr>
              <a:lnSpc>
                <a:spcPts val="2600"/>
              </a:lnSpc>
              <a:tabLst>
                <a:tab pos="50800" algn="l"/>
                <a:tab pos="419100" algn="l"/>
              </a:tabLst>
            </a:pPr>
            <a:r>
              <a:rPr lang="en-US" altLang="zh-CN" dirty="0"/>
              <a:t>		</a:t>
            </a:r>
            <a:r>
              <a:rPr lang="en-US" altLang="zh-CN" sz="1595" dirty="0">
                <a:solidFill>
                  <a:srgbClr val="FFFFFF"/>
                </a:solidFill>
                <a:latin typeface="Century" pitchFamily="18" charset="0"/>
                <a:cs typeface="Century" pitchFamily="18" charset="0"/>
              </a:rPr>
              <a:t>6</a:t>
            </a:r>
          </a:p>
          <a:p>
            <a:pPr>
              <a:lnSpc>
                <a:spcPts val="1200"/>
              </a:lnSpc>
              <a:tabLst>
                <a:tab pos="50800" algn="l"/>
                <a:tab pos="419100" algn="l"/>
              </a:tabLst>
            </a:pPr>
            <a:r>
              <a:rPr lang="en-US" altLang="zh-CN" sz="995" b="1" dirty="0">
                <a:solidFill>
                  <a:srgbClr val="000000"/>
                </a:solidFill>
                <a:latin typeface="微软雅黑" panose="020B0503020204020204" pitchFamily="18" charset="-122"/>
                <a:cs typeface="微软雅黑" panose="020B0503020204020204" pitchFamily="18" charset="-122"/>
              </a:rPr>
              <a:t>本项目</a:t>
            </a:r>
          </a:p>
        </p:txBody>
      </p:sp>
      <p:sp>
        <p:nvSpPr>
          <p:cNvPr id="26" name="TextBox 1"/>
          <p:cNvSpPr txBox="1"/>
          <p:nvPr/>
        </p:nvSpPr>
        <p:spPr>
          <a:xfrm>
            <a:off x="5702300" y="6045200"/>
            <a:ext cx="3289300" cy="5588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主要商圈的定义：深圳市特区中心地带的商圈，</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且区域内现在或未来5年内有一个或以上区域级购</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物中心或更大型的购物中心。</a:t>
            </a:r>
          </a:p>
        </p:txBody>
      </p:sp>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90600" y="901700"/>
            <a:ext cx="4102100" cy="57785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5105400" y="2032000"/>
            <a:ext cx="3797300" cy="4648200"/>
          </a:xfrm>
          <a:prstGeom prst="rect">
            <a:avLst/>
          </a:prstGeom>
          <a:noFill/>
        </p:spPr>
      </p:pic>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219</a:t>
            </a:r>
          </a:p>
        </p:txBody>
      </p:sp>
      <p:sp>
        <p:nvSpPr>
          <p:cNvPr id="9" name="TextBox 1"/>
          <p:cNvSpPr txBox="1"/>
          <p:nvPr/>
        </p:nvSpPr>
        <p:spPr>
          <a:xfrm>
            <a:off x="5486400" y="127000"/>
            <a:ext cx="32004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差异性——宠物业态</a:t>
            </a:r>
          </a:p>
        </p:txBody>
      </p:sp>
      <p:sp>
        <p:nvSpPr>
          <p:cNvPr id="10" name="TextBox 1"/>
          <p:cNvSpPr txBox="1"/>
          <p:nvPr/>
        </p:nvSpPr>
        <p:spPr>
          <a:xfrm>
            <a:off x="5232400" y="1104900"/>
            <a:ext cx="11938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日本-Han</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nari</a:t>
            </a:r>
          </a:p>
        </p:txBody>
      </p:sp>
      <p:sp>
        <p:nvSpPr>
          <p:cNvPr id="11" name="TextBox 1"/>
          <p:cNvSpPr txBox="1"/>
          <p:nvPr/>
        </p:nvSpPr>
        <p:spPr>
          <a:xfrm>
            <a:off x="5232400" y="1371600"/>
            <a:ext cx="3784600" cy="5842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日本Han</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nari宠物连锁商店在日本、美国都颇具人气，它提倡</a:t>
            </a:r>
          </a:p>
          <a:p>
            <a:pPr>
              <a:lnSpc>
                <a:spcPts val="1500"/>
              </a:lnSpc>
            </a:pPr>
            <a:r>
              <a:rPr lang="en-US" altLang="zh-CN" sz="1105" dirty="0">
                <a:solidFill>
                  <a:srgbClr val="000000"/>
                </a:solidFill>
                <a:latin typeface="微软雅黑" panose="020B0503020204020204" pitchFamily="18" charset="-122"/>
                <a:cs typeface="微软雅黑" panose="020B0503020204020204" pitchFamily="18" charset="-122"/>
              </a:rPr>
              <a:t>打造精致、多彩、活力的品牌，店内品牌丰富、质量上乘，让</a:t>
            </a:r>
          </a:p>
          <a:p>
            <a:pPr>
              <a:lnSpc>
                <a:spcPts val="1500"/>
              </a:lnSpc>
            </a:pPr>
            <a:r>
              <a:rPr lang="en-US" altLang="zh-CN" sz="1105" dirty="0">
                <a:solidFill>
                  <a:srgbClr val="000000"/>
                </a:solidFill>
                <a:latin typeface="微软雅黑" panose="020B0503020204020204" pitchFamily="18" charset="-122"/>
                <a:cs typeface="微软雅黑" panose="020B0503020204020204" pitchFamily="18" charset="-122"/>
              </a:rPr>
              <a:t>爱宠和主人有非常广泛的挑选余地。</a:t>
            </a: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20800" y="965200"/>
            <a:ext cx="3543300" cy="23749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320800" y="3467100"/>
            <a:ext cx="3556000" cy="24130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4953000" y="914400"/>
            <a:ext cx="3606800" cy="24003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5003800" y="3467100"/>
            <a:ext cx="3619500" cy="24130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220</a:t>
            </a:r>
          </a:p>
        </p:txBody>
      </p:sp>
      <p:sp>
        <p:nvSpPr>
          <p:cNvPr id="11" name="TextBox 1"/>
          <p:cNvSpPr txBox="1"/>
          <p:nvPr/>
        </p:nvSpPr>
        <p:spPr>
          <a:xfrm>
            <a:off x="5486400" y="127000"/>
            <a:ext cx="32004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差异性——宠物业态</a:t>
            </a:r>
          </a:p>
        </p:txBody>
      </p:sp>
      <p:sp>
        <p:nvSpPr>
          <p:cNvPr id="12" name="TextBox 1"/>
          <p:cNvSpPr txBox="1"/>
          <p:nvPr/>
        </p:nvSpPr>
        <p:spPr>
          <a:xfrm>
            <a:off x="1130300" y="5943600"/>
            <a:ext cx="12065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日本-Pet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Days</a:t>
            </a:r>
          </a:p>
        </p:txBody>
      </p:sp>
      <p:sp>
        <p:nvSpPr>
          <p:cNvPr id="13" name="TextBox 1"/>
          <p:cNvSpPr txBox="1"/>
          <p:nvPr/>
        </p:nvSpPr>
        <p:spPr>
          <a:xfrm>
            <a:off x="1130300" y="6197600"/>
            <a:ext cx="7531100" cy="3810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日本Pet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Days是位于东京中城的顶级六星级宠物专门店，包含大型宠物商店、宠物美容&amp;SPA、宠物旅馆和高级宠物诊所。</a:t>
            </a:r>
          </a:p>
          <a:p>
            <a:pPr>
              <a:lnSpc>
                <a:spcPts val="1500"/>
              </a:lnSpc>
            </a:pPr>
            <a:r>
              <a:rPr lang="en-US" altLang="zh-CN" sz="1105" dirty="0">
                <a:solidFill>
                  <a:srgbClr val="000000"/>
                </a:solidFill>
                <a:latin typeface="微软雅黑" panose="020B0503020204020204" pitchFamily="18" charset="-122"/>
                <a:cs typeface="微软雅黑" panose="020B0503020204020204" pitchFamily="18" charset="-122"/>
              </a:rPr>
              <a:t>购物环境宽敞通透、干净卫生，成为爱宠和主人的理想去处。</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94588" y="1121663"/>
            <a:ext cx="7882127" cy="3140963"/>
          </a:xfrm>
          <a:custGeom>
            <a:avLst/>
            <a:gdLst>
              <a:gd name="connsiteX0" fmla="*/ 12953 w 7882127"/>
              <a:gd name="connsiteY0" fmla="*/ 202564 h 3140963"/>
              <a:gd name="connsiteX1" fmla="*/ 202501 w 7882127"/>
              <a:gd name="connsiteY1" fmla="*/ 12953 h 3140963"/>
              <a:gd name="connsiteX2" fmla="*/ 7679563 w 7882127"/>
              <a:gd name="connsiteY2" fmla="*/ 12953 h 3140963"/>
              <a:gd name="connsiteX3" fmla="*/ 7869173 w 7882127"/>
              <a:gd name="connsiteY3" fmla="*/ 202564 h 3140963"/>
              <a:gd name="connsiteX4" fmla="*/ 7869173 w 7882127"/>
              <a:gd name="connsiteY4" fmla="*/ 2938399 h 3140963"/>
              <a:gd name="connsiteX5" fmla="*/ 7679563 w 7882127"/>
              <a:gd name="connsiteY5" fmla="*/ 3128009 h 3140963"/>
              <a:gd name="connsiteX6" fmla="*/ 202501 w 7882127"/>
              <a:gd name="connsiteY6" fmla="*/ 3128009 h 3140963"/>
              <a:gd name="connsiteX7" fmla="*/ 12953 w 7882127"/>
              <a:gd name="connsiteY7" fmla="*/ 2938399 h 3140963"/>
              <a:gd name="connsiteX8" fmla="*/ 12953 w 7882127"/>
              <a:gd name="connsiteY8" fmla="*/ 202564 h 31409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82127" h="3140963">
                <a:moveTo>
                  <a:pt x="12953" y="202564"/>
                </a:moveTo>
                <a:cubicBezTo>
                  <a:pt x="12953" y="97789"/>
                  <a:pt x="97815" y="12953"/>
                  <a:pt x="202501" y="12953"/>
                </a:cubicBezTo>
                <a:lnTo>
                  <a:pt x="7679563" y="12953"/>
                </a:lnTo>
                <a:cubicBezTo>
                  <a:pt x="7784338" y="12953"/>
                  <a:pt x="7869173" y="97789"/>
                  <a:pt x="7869173" y="202564"/>
                </a:cubicBezTo>
                <a:lnTo>
                  <a:pt x="7869173" y="2938399"/>
                </a:lnTo>
                <a:cubicBezTo>
                  <a:pt x="7869173" y="3043174"/>
                  <a:pt x="7784338" y="3128009"/>
                  <a:pt x="7679563" y="3128009"/>
                </a:cubicBezTo>
                <a:lnTo>
                  <a:pt x="202501" y="3128009"/>
                </a:lnTo>
                <a:cubicBezTo>
                  <a:pt x="97815" y="3128009"/>
                  <a:pt x="12953" y="3043174"/>
                  <a:pt x="12953" y="2938399"/>
                </a:cubicBezTo>
                <a:lnTo>
                  <a:pt x="12953" y="202564"/>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338833" y="936497"/>
            <a:ext cx="1584960" cy="396240"/>
          </a:xfrm>
          <a:custGeom>
            <a:avLst/>
            <a:gdLst>
              <a:gd name="connsiteX0" fmla="*/ 0 w 1584960"/>
              <a:gd name="connsiteY0" fmla="*/ 66040 h 396240"/>
              <a:gd name="connsiteX1" fmla="*/ 66040 w 1584960"/>
              <a:gd name="connsiteY1" fmla="*/ 0 h 396240"/>
              <a:gd name="connsiteX2" fmla="*/ 1518920 w 1584960"/>
              <a:gd name="connsiteY2" fmla="*/ 0 h 396240"/>
              <a:gd name="connsiteX3" fmla="*/ 1584960 w 1584960"/>
              <a:gd name="connsiteY3" fmla="*/ 66040 h 396240"/>
              <a:gd name="connsiteX4" fmla="*/ 1584960 w 1584960"/>
              <a:gd name="connsiteY4" fmla="*/ 330200 h 396240"/>
              <a:gd name="connsiteX5" fmla="*/ 1518920 w 1584960"/>
              <a:gd name="connsiteY5" fmla="*/ 396240 h 396240"/>
              <a:gd name="connsiteX6" fmla="*/ 66040 w 1584960"/>
              <a:gd name="connsiteY6" fmla="*/ 396240 h 396240"/>
              <a:gd name="connsiteX7" fmla="*/ 0 w 1584960"/>
              <a:gd name="connsiteY7" fmla="*/ 330200 h 396240"/>
              <a:gd name="connsiteX8" fmla="*/ 0 w 1584960"/>
              <a:gd name="connsiteY8" fmla="*/ 66040 h 3962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84960" h="396240">
                <a:moveTo>
                  <a:pt x="0" y="66040"/>
                </a:moveTo>
                <a:cubicBezTo>
                  <a:pt x="0" y="29591"/>
                  <a:pt x="29591" y="0"/>
                  <a:pt x="66040" y="0"/>
                </a:cubicBezTo>
                <a:lnTo>
                  <a:pt x="1518920" y="0"/>
                </a:lnTo>
                <a:cubicBezTo>
                  <a:pt x="1555369" y="0"/>
                  <a:pt x="1584960" y="29591"/>
                  <a:pt x="1584960" y="66040"/>
                </a:cubicBezTo>
                <a:lnTo>
                  <a:pt x="1584960" y="330200"/>
                </a:lnTo>
                <a:cubicBezTo>
                  <a:pt x="1584960" y="366649"/>
                  <a:pt x="1555369" y="396240"/>
                  <a:pt x="1518920" y="396240"/>
                </a:cubicBezTo>
                <a:lnTo>
                  <a:pt x="66040" y="396240"/>
                </a:lnTo>
                <a:cubicBezTo>
                  <a:pt x="29591" y="396240"/>
                  <a:pt x="0" y="366649"/>
                  <a:pt x="0" y="330200"/>
                </a:cubicBezTo>
                <a:lnTo>
                  <a:pt x="0" y="66040"/>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325880" y="923544"/>
            <a:ext cx="1610868" cy="422148"/>
          </a:xfrm>
          <a:custGeom>
            <a:avLst/>
            <a:gdLst>
              <a:gd name="connsiteX0" fmla="*/ 12953 w 1610868"/>
              <a:gd name="connsiteY0" fmla="*/ 78994 h 422148"/>
              <a:gd name="connsiteX1" fmla="*/ 78994 w 1610868"/>
              <a:gd name="connsiteY1" fmla="*/ 12953 h 422148"/>
              <a:gd name="connsiteX2" fmla="*/ 1531874 w 1610868"/>
              <a:gd name="connsiteY2" fmla="*/ 12953 h 422148"/>
              <a:gd name="connsiteX3" fmla="*/ 1597913 w 1610868"/>
              <a:gd name="connsiteY3" fmla="*/ 78994 h 422148"/>
              <a:gd name="connsiteX4" fmla="*/ 1597913 w 1610868"/>
              <a:gd name="connsiteY4" fmla="*/ 343153 h 422148"/>
              <a:gd name="connsiteX5" fmla="*/ 1531874 w 1610868"/>
              <a:gd name="connsiteY5" fmla="*/ 409194 h 422148"/>
              <a:gd name="connsiteX6" fmla="*/ 78994 w 1610868"/>
              <a:gd name="connsiteY6" fmla="*/ 409194 h 422148"/>
              <a:gd name="connsiteX7" fmla="*/ 12953 w 1610868"/>
              <a:gd name="connsiteY7" fmla="*/ 343153 h 422148"/>
              <a:gd name="connsiteX8" fmla="*/ 12953 w 1610868"/>
              <a:gd name="connsiteY8" fmla="*/ 78994 h 4221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610868" h="422148">
                <a:moveTo>
                  <a:pt x="12953" y="78994"/>
                </a:moveTo>
                <a:cubicBezTo>
                  <a:pt x="12953" y="42544"/>
                  <a:pt x="42544" y="12953"/>
                  <a:pt x="78994" y="12953"/>
                </a:cubicBezTo>
                <a:lnTo>
                  <a:pt x="1531874" y="12953"/>
                </a:lnTo>
                <a:cubicBezTo>
                  <a:pt x="1568322" y="12953"/>
                  <a:pt x="1597913" y="42544"/>
                  <a:pt x="1597913" y="78994"/>
                </a:cubicBezTo>
                <a:lnTo>
                  <a:pt x="1597913" y="343153"/>
                </a:lnTo>
                <a:cubicBezTo>
                  <a:pt x="1597913" y="379602"/>
                  <a:pt x="1568322" y="409194"/>
                  <a:pt x="1531874" y="409194"/>
                </a:cubicBezTo>
                <a:lnTo>
                  <a:pt x="78994" y="409194"/>
                </a:lnTo>
                <a:cubicBezTo>
                  <a:pt x="42544" y="409194"/>
                  <a:pt x="12953" y="379602"/>
                  <a:pt x="12953" y="343153"/>
                </a:cubicBezTo>
                <a:lnTo>
                  <a:pt x="12953" y="78994"/>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221</a:t>
            </a:r>
          </a:p>
        </p:txBody>
      </p:sp>
      <p:sp>
        <p:nvSpPr>
          <p:cNvPr id="11" name="TextBox 1"/>
          <p:cNvSpPr txBox="1"/>
          <p:nvPr/>
        </p:nvSpPr>
        <p:spPr>
          <a:xfrm>
            <a:off x="5219700" y="127000"/>
            <a:ext cx="35560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定位关键点——体验性</a:t>
            </a:r>
          </a:p>
        </p:txBody>
      </p:sp>
      <p:sp>
        <p:nvSpPr>
          <p:cNvPr id="12" name="TextBox 1"/>
          <p:cNvSpPr txBox="1"/>
          <p:nvPr/>
        </p:nvSpPr>
        <p:spPr>
          <a:xfrm>
            <a:off x="1041400" y="1562100"/>
            <a:ext cx="7505700" cy="7493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“体验性”是未来购物中心的发展趋势，也是传统的实体零售对抗电商冲击的重要法</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宝。体验性强调的是让消费者在商场逗留的整个过程中，获得除了物质消费层面上的</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满足以外，能享受整个过程。</a:t>
            </a:r>
          </a:p>
        </p:txBody>
      </p:sp>
      <p:sp>
        <p:nvSpPr>
          <p:cNvPr id="13" name="TextBox 1"/>
          <p:cNvSpPr txBox="1"/>
          <p:nvPr/>
        </p:nvSpPr>
        <p:spPr>
          <a:xfrm>
            <a:off x="1041400" y="2425700"/>
            <a:ext cx="76835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体验性业态：</a:t>
            </a:r>
            <a:r>
              <a:rPr lang="en-US" altLang="zh-CN" sz="1595" dirty="0">
                <a:solidFill>
                  <a:srgbClr val="000000"/>
                </a:solidFill>
                <a:latin typeface="微软雅黑" panose="020B0503020204020204" pitchFamily="18" charset="-122"/>
                <a:cs typeface="微软雅黑" panose="020B0503020204020204" pitchFamily="18" charset="-122"/>
              </a:rPr>
              <a:t>是指一些能够与消费者形成一定环节互动的业态，来增强购物的体验，</a:t>
            </a:r>
          </a:p>
        </p:txBody>
      </p:sp>
      <p:sp>
        <p:nvSpPr>
          <p:cNvPr id="14" name="TextBox 1"/>
          <p:cNvSpPr txBox="1"/>
          <p:nvPr/>
        </p:nvSpPr>
        <p:spPr>
          <a:xfrm>
            <a:off x="1231900" y="2667000"/>
            <a:ext cx="58166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而并非只是买卖商品。例如：极食餐厅、ABC</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Cooking</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Studio等</a:t>
            </a:r>
          </a:p>
        </p:txBody>
      </p:sp>
      <p:sp>
        <p:nvSpPr>
          <p:cNvPr id="15" name="TextBox 1"/>
          <p:cNvSpPr txBox="1"/>
          <p:nvPr/>
        </p:nvSpPr>
        <p:spPr>
          <a:xfrm>
            <a:off x="1041400" y="3086100"/>
            <a:ext cx="7480300" cy="749300"/>
          </a:xfrm>
          <a:prstGeom prst="rect">
            <a:avLst/>
          </a:prstGeom>
          <a:noFill/>
        </p:spPr>
        <p:txBody>
          <a:bodyPr wrap="none" lIns="0" tIns="0" rIns="0" rtlCol="0">
            <a:spAutoFit/>
          </a:bodyPr>
          <a:lstStyle/>
          <a:p>
            <a:pPr>
              <a:lnSpc>
                <a:spcPts val="2000"/>
              </a:lnSpc>
              <a:tabLst>
                <a:tab pos="190500" algn="l"/>
              </a:tabLst>
            </a:pP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体验性的公共空间：</a:t>
            </a:r>
            <a:r>
              <a:rPr lang="en-US" altLang="zh-CN" sz="1595" dirty="0">
                <a:solidFill>
                  <a:srgbClr val="000000"/>
                </a:solidFill>
                <a:latin typeface="微软雅黑" panose="020B0503020204020204" pitchFamily="18" charset="-122"/>
                <a:cs typeface="微软雅黑" panose="020B0503020204020204" pitchFamily="18" charset="-122"/>
              </a:rPr>
              <a:t>商场的公共空间的设计也能够给消费者带来良好的购物体验，</a:t>
            </a:r>
          </a:p>
          <a:p>
            <a:pPr>
              <a:lnSpc>
                <a:spcPts val="1900"/>
              </a:lnSpc>
              <a:tabLst>
                <a:tab pos="1905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例如：在公共空间中植入自然绿色的元素加强舒适感；单个区域空间主题化的设计</a:t>
            </a:r>
          </a:p>
          <a:p>
            <a:pPr>
              <a:lnSpc>
                <a:spcPts val="1900"/>
              </a:lnSpc>
              <a:tabLst>
                <a:tab pos="1905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等。</a:t>
            </a:r>
          </a:p>
        </p:txBody>
      </p:sp>
      <p:sp>
        <p:nvSpPr>
          <p:cNvPr id="16" name="TextBox 1"/>
          <p:cNvSpPr txBox="1"/>
          <p:nvPr/>
        </p:nvSpPr>
        <p:spPr>
          <a:xfrm>
            <a:off x="1739900" y="965200"/>
            <a:ext cx="762000" cy="330200"/>
          </a:xfrm>
          <a:prstGeom prst="rect">
            <a:avLst/>
          </a:prstGeom>
          <a:noFill/>
        </p:spPr>
        <p:txBody>
          <a:bodyPr wrap="none" lIns="0" tIns="0" rIns="0" rtlCol="0">
            <a:spAutoFit/>
          </a:bodyPr>
          <a:lstStyle/>
          <a:p>
            <a:pPr>
              <a:lnSpc>
                <a:spcPts val="2600"/>
              </a:lnSpc>
            </a:pPr>
            <a:r>
              <a:rPr lang="en-US" altLang="zh-CN" sz="2005" b="1" dirty="0">
                <a:solidFill>
                  <a:srgbClr val="FFFFFF"/>
                </a:solidFill>
                <a:latin typeface="微软雅黑" panose="020B0503020204020204" pitchFamily="18" charset="-122"/>
                <a:cs typeface="微软雅黑" panose="020B0503020204020204" pitchFamily="18" charset="-122"/>
              </a:rPr>
              <a:t>体验性</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03300" y="3987800"/>
            <a:ext cx="2832100" cy="20701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3886200" y="3987800"/>
            <a:ext cx="3124200" cy="20828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7048500" y="3987800"/>
            <a:ext cx="1701800" cy="20955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222</a:t>
            </a:r>
          </a:p>
        </p:txBody>
      </p:sp>
      <p:sp>
        <p:nvSpPr>
          <p:cNvPr id="10" name="TextBox 1"/>
          <p:cNvSpPr txBox="1"/>
          <p:nvPr/>
        </p:nvSpPr>
        <p:spPr>
          <a:xfrm>
            <a:off x="5219700" y="101600"/>
            <a:ext cx="35560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体验性——体验性业态</a:t>
            </a:r>
          </a:p>
        </p:txBody>
      </p:sp>
      <p:sp>
        <p:nvSpPr>
          <p:cNvPr id="11" name="TextBox 1"/>
          <p:cNvSpPr txBox="1"/>
          <p:nvPr/>
        </p:nvSpPr>
        <p:spPr>
          <a:xfrm>
            <a:off x="1104900" y="1320800"/>
            <a:ext cx="7645400" cy="863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极食</a:t>
            </a:r>
            <a:r>
              <a:rPr lang="en-US" altLang="zh-CN" sz="1405" dirty="0">
                <a:solidFill>
                  <a:srgbClr val="000000"/>
                </a:solidFill>
                <a:latin typeface="微软雅黑" panose="020B0503020204020204" pitchFamily="18" charset="-122"/>
                <a:cs typeface="微软雅黑" panose="020B0503020204020204" pitchFamily="18" charset="-122"/>
              </a:rPr>
              <a:t>餐厅采用国际领先植物种植科技，成为国内首个在餐厅室内种植各种菌菇、芽苗菜和各种香料</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的创意餐厅。餐厅中可以提供10余种芽苗菜和菌菇，即摘即食，真正提供零公里运输、不含任何</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化学剂的新鲜食材！餐厅由米其林星级厨师掌勺，精心制作，为客人提供前所未有的美食体验。</a:t>
            </a:r>
          </a:p>
        </p:txBody>
      </p:sp>
      <p:sp>
        <p:nvSpPr>
          <p:cNvPr id="12" name="TextBox 1"/>
          <p:cNvSpPr txBox="1"/>
          <p:nvPr/>
        </p:nvSpPr>
        <p:spPr>
          <a:xfrm>
            <a:off x="1104900" y="2438400"/>
            <a:ext cx="7645400" cy="11938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在</a:t>
            </a:r>
            <a:r>
              <a:rPr lang="en-US" altLang="zh-CN" sz="1405" b="1" dirty="0">
                <a:solidFill>
                  <a:srgbClr val="000000"/>
                </a:solidFill>
                <a:latin typeface="微软雅黑" panose="020B0503020204020204" pitchFamily="18" charset="-122"/>
                <a:cs typeface="微软雅黑" panose="020B0503020204020204" pitchFamily="18" charset="-122"/>
              </a:rPr>
              <a:t>极食</a:t>
            </a:r>
            <a:r>
              <a:rPr lang="en-US" altLang="zh-CN" sz="1405" dirty="0">
                <a:solidFill>
                  <a:srgbClr val="000000"/>
                </a:solidFill>
                <a:latin typeface="微软雅黑" panose="020B0503020204020204" pitchFamily="18" charset="-122"/>
                <a:cs typeface="微软雅黑" panose="020B0503020204020204" pitchFamily="18" charset="-122"/>
              </a:rPr>
              <a:t>餐厅小憩，用餐，用到的不仅仅是美食，而要是全新概念的健康生活理念。这里不单单是一</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家餐厅，还是一种生活方式的体验场所。来用餐的客户可以尊享苗圃iPlant智能蔬菜种植机特别种</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植的芽苗菜品种，通过餐厅的App系统随时随地的了解自家自留地中蔬菜的成长状态，并可以预约</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特制自己的佳肴并预定用餐时间和亲朋好友们一起分享收获的快乐。</a:t>
            </a:r>
          </a:p>
        </p:txBody>
      </p:sp>
      <p:sp>
        <p:nvSpPr>
          <p:cNvPr id="13" name="TextBox 1"/>
          <p:cNvSpPr txBox="1"/>
          <p:nvPr/>
        </p:nvSpPr>
        <p:spPr>
          <a:xfrm>
            <a:off x="1130300" y="723900"/>
            <a:ext cx="2514600" cy="292100"/>
          </a:xfrm>
          <a:prstGeom prst="rect">
            <a:avLst/>
          </a:prstGeom>
          <a:noFill/>
        </p:spPr>
        <p:txBody>
          <a:bodyPr wrap="none" lIns="0" tIns="0" rIns="0" rtlCol="0">
            <a:spAutoFit/>
          </a:bodyPr>
          <a:lstStyle/>
          <a:p>
            <a:pPr>
              <a:lnSpc>
                <a:spcPts val="2300"/>
              </a:lnSpc>
            </a:pPr>
            <a:r>
              <a:rPr lang="en-US" altLang="zh-CN" sz="1800" b="1" dirty="0">
                <a:solidFill>
                  <a:srgbClr val="0070C0"/>
                </a:solidFill>
                <a:latin typeface="微软雅黑" panose="020B0503020204020204" pitchFamily="18" charset="-122"/>
                <a:cs typeface="微软雅黑" panose="020B0503020204020204" pitchFamily="18" charset="-122"/>
              </a:rPr>
              <a:t>享用新鲜蔬菜的极食餐厅</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070600" y="825500"/>
            <a:ext cx="2654300" cy="3175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028700" y="3276600"/>
            <a:ext cx="3213100" cy="14605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4343400" y="3276600"/>
            <a:ext cx="2184400" cy="14605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6642100" y="3276600"/>
            <a:ext cx="1346200" cy="14605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1028700" y="4851400"/>
            <a:ext cx="3657600" cy="1473200"/>
          </a:xfrm>
          <a:prstGeom prst="rect">
            <a:avLst/>
          </a:prstGeom>
          <a:noFill/>
        </p:spPr>
      </p:pic>
      <p:pic>
        <p:nvPicPr>
          <p:cNvPr id="11" name="Picture 3"/>
          <p:cNvPicPr>
            <a:picLocks noChangeAspect="1" noChangeArrowheads="1"/>
          </p:cNvPicPr>
          <p:nvPr/>
        </p:nvPicPr>
        <p:blipFill>
          <a:blip r:embed="rId7"/>
          <a:srcRect/>
          <a:stretch>
            <a:fillRect/>
          </a:stretch>
        </p:blipFill>
        <p:spPr bwMode="auto">
          <a:xfrm>
            <a:off x="4826000" y="4851400"/>
            <a:ext cx="2133600" cy="1473200"/>
          </a:xfrm>
          <a:prstGeom prst="rect">
            <a:avLst/>
          </a:prstGeom>
          <a:noFill/>
        </p:spPr>
      </p:pic>
      <p:sp>
        <p:nvSpPr>
          <p:cNvPr id="12"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223</a:t>
            </a:r>
          </a:p>
        </p:txBody>
      </p:sp>
      <p:sp>
        <p:nvSpPr>
          <p:cNvPr id="13" name="TextBox 1"/>
          <p:cNvSpPr txBox="1"/>
          <p:nvPr/>
        </p:nvSpPr>
        <p:spPr>
          <a:xfrm>
            <a:off x="5219700" y="101600"/>
            <a:ext cx="35560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体验性——体验性业态</a:t>
            </a:r>
          </a:p>
        </p:txBody>
      </p:sp>
      <p:sp>
        <p:nvSpPr>
          <p:cNvPr id="14" name="TextBox 1"/>
          <p:cNvSpPr txBox="1"/>
          <p:nvPr/>
        </p:nvSpPr>
        <p:spPr>
          <a:xfrm>
            <a:off x="990600" y="1511300"/>
            <a:ext cx="7493000" cy="4445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ABC</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Cooking</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Studio是一家能快乐地学习制作蛋糕、料理、面包的实行完全预约制的女性专用</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料理教室。</a:t>
            </a:r>
          </a:p>
        </p:txBody>
      </p:sp>
      <p:sp>
        <p:nvSpPr>
          <p:cNvPr id="15" name="TextBox 1"/>
          <p:cNvSpPr txBox="1"/>
          <p:nvPr/>
        </p:nvSpPr>
        <p:spPr>
          <a:xfrm>
            <a:off x="990600" y="2159000"/>
            <a:ext cx="5181600" cy="6604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ABC</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Cooking</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Studio的企业理念：让全世界的餐桌都洋溢笑容！</a:t>
            </a:r>
          </a:p>
          <a:p>
            <a:pPr>
              <a:lnSpc>
                <a:spcPts val="1000"/>
              </a:lnSpc>
            </a:pPr>
            <a:endParaRPr lang="en-US" altLang="zh-CN" dirty="0"/>
          </a:p>
          <a:p>
            <a:pPr>
              <a:lnSpc>
                <a:spcPts val="2300"/>
              </a:lnSpc>
            </a:pPr>
            <a:r>
              <a:rPr lang="en-US" altLang="zh-CN" sz="1405" dirty="0">
                <a:solidFill>
                  <a:srgbClr val="000000"/>
                </a:solidFill>
                <a:latin typeface="微软雅黑" panose="020B0503020204020204" pitchFamily="18" charset="-122"/>
                <a:cs typeface="微软雅黑" panose="020B0503020204020204" pitchFamily="18" charset="-122"/>
              </a:rPr>
              <a:t>在ABC料理工作室可以体会到手工制作的快乐和重要。</a:t>
            </a:r>
          </a:p>
        </p:txBody>
      </p:sp>
      <p:sp>
        <p:nvSpPr>
          <p:cNvPr id="16" name="TextBox 1"/>
          <p:cNvSpPr txBox="1"/>
          <p:nvPr/>
        </p:nvSpPr>
        <p:spPr>
          <a:xfrm>
            <a:off x="990600" y="2781300"/>
            <a:ext cx="6578600" cy="4445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不论是朋友聚餐还是独自享用，手工制作的佳更加美味，并且能获得更多的、幸福感</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从这里会让餐桌诞生更多的快乐，并把这快乐的笑容传播到世界各地的餐桌上。</a:t>
            </a:r>
          </a:p>
        </p:txBody>
      </p:sp>
      <p:sp>
        <p:nvSpPr>
          <p:cNvPr id="17" name="TextBox 1"/>
          <p:cNvSpPr txBox="1"/>
          <p:nvPr/>
        </p:nvSpPr>
        <p:spPr>
          <a:xfrm>
            <a:off x="1054100" y="762000"/>
            <a:ext cx="1600200" cy="292100"/>
          </a:xfrm>
          <a:prstGeom prst="rect">
            <a:avLst/>
          </a:prstGeom>
          <a:noFill/>
        </p:spPr>
        <p:txBody>
          <a:bodyPr wrap="none" lIns="0" tIns="0" rIns="0" rtlCol="0">
            <a:spAutoFit/>
          </a:bodyPr>
          <a:lstStyle/>
          <a:p>
            <a:pPr>
              <a:lnSpc>
                <a:spcPts val="2300"/>
              </a:lnSpc>
            </a:pPr>
            <a:r>
              <a:rPr lang="en-US" altLang="zh-CN" sz="1800" b="1" dirty="0">
                <a:solidFill>
                  <a:srgbClr val="0070C0"/>
                </a:solidFill>
                <a:latin typeface="微软雅黑" panose="020B0503020204020204" pitchFamily="18" charset="-122"/>
                <a:cs typeface="微软雅黑" panose="020B0503020204020204" pitchFamily="18" charset="-122"/>
              </a:rPr>
              <a:t>烹饪料理体验店</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119115" y="909827"/>
            <a:ext cx="2042160" cy="1804416"/>
          </a:xfrm>
          <a:custGeom>
            <a:avLst/>
            <a:gdLst>
              <a:gd name="connsiteX0" fmla="*/ 0 w 2042160"/>
              <a:gd name="connsiteY0" fmla="*/ 1804416 h 1804416"/>
              <a:gd name="connsiteX1" fmla="*/ 2042160 w 2042160"/>
              <a:gd name="connsiteY1" fmla="*/ 1804416 h 1804416"/>
              <a:gd name="connsiteX2" fmla="*/ 2042160 w 2042160"/>
              <a:gd name="connsiteY2" fmla="*/ 0 h 1804416"/>
              <a:gd name="connsiteX3" fmla="*/ 0 w 2042160"/>
              <a:gd name="connsiteY3" fmla="*/ 0 h 1804416"/>
              <a:gd name="connsiteX4" fmla="*/ 0 w 2042160"/>
              <a:gd name="connsiteY4" fmla="*/ 1804416 h 18044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2160" h="1804416">
                <a:moveTo>
                  <a:pt x="0" y="1804416"/>
                </a:moveTo>
                <a:lnTo>
                  <a:pt x="2042160" y="1804416"/>
                </a:lnTo>
                <a:lnTo>
                  <a:pt x="2042160" y="0"/>
                </a:lnTo>
                <a:lnTo>
                  <a:pt x="0" y="0"/>
                </a:lnTo>
                <a:lnTo>
                  <a:pt x="0" y="1804416"/>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232904" y="908303"/>
            <a:ext cx="1588007" cy="1289303"/>
          </a:xfrm>
          <a:custGeom>
            <a:avLst/>
            <a:gdLst>
              <a:gd name="connsiteX0" fmla="*/ 0 w 1588007"/>
              <a:gd name="connsiteY0" fmla="*/ 1289303 h 1289303"/>
              <a:gd name="connsiteX1" fmla="*/ 1588007 w 1588007"/>
              <a:gd name="connsiteY1" fmla="*/ 1289303 h 1289303"/>
              <a:gd name="connsiteX2" fmla="*/ 1588007 w 1588007"/>
              <a:gd name="connsiteY2" fmla="*/ 0 h 1289303"/>
              <a:gd name="connsiteX3" fmla="*/ 0 w 1588007"/>
              <a:gd name="connsiteY3" fmla="*/ 0 h 1289303"/>
              <a:gd name="connsiteX4" fmla="*/ 0 w 1588007"/>
              <a:gd name="connsiteY4" fmla="*/ 1289303 h 12893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88007" h="1289303">
                <a:moveTo>
                  <a:pt x="0" y="1289303"/>
                </a:moveTo>
                <a:lnTo>
                  <a:pt x="1588007" y="1289303"/>
                </a:lnTo>
                <a:lnTo>
                  <a:pt x="1588007" y="0"/>
                </a:lnTo>
                <a:lnTo>
                  <a:pt x="0" y="0"/>
                </a:lnTo>
                <a:lnTo>
                  <a:pt x="0" y="1289303"/>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119115" y="2787395"/>
            <a:ext cx="2043684" cy="1717548"/>
          </a:xfrm>
          <a:custGeom>
            <a:avLst/>
            <a:gdLst>
              <a:gd name="connsiteX0" fmla="*/ 0 w 2043684"/>
              <a:gd name="connsiteY0" fmla="*/ 1717548 h 1717548"/>
              <a:gd name="connsiteX1" fmla="*/ 2043684 w 2043684"/>
              <a:gd name="connsiteY1" fmla="*/ 1717548 h 1717548"/>
              <a:gd name="connsiteX2" fmla="*/ 2043684 w 2043684"/>
              <a:gd name="connsiteY2" fmla="*/ 0 h 1717548"/>
              <a:gd name="connsiteX3" fmla="*/ 0 w 2043684"/>
              <a:gd name="connsiteY3" fmla="*/ 0 h 1717548"/>
              <a:gd name="connsiteX4" fmla="*/ 0 w 2043684"/>
              <a:gd name="connsiteY4" fmla="*/ 1717548 h 17175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3684" h="1717548">
                <a:moveTo>
                  <a:pt x="0" y="1717548"/>
                </a:moveTo>
                <a:lnTo>
                  <a:pt x="2043684" y="1717548"/>
                </a:lnTo>
                <a:lnTo>
                  <a:pt x="2043684" y="0"/>
                </a:lnTo>
                <a:lnTo>
                  <a:pt x="0" y="0"/>
                </a:lnTo>
                <a:lnTo>
                  <a:pt x="0" y="1717548"/>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232904" y="2276855"/>
            <a:ext cx="1586483" cy="2220467"/>
          </a:xfrm>
          <a:custGeom>
            <a:avLst/>
            <a:gdLst>
              <a:gd name="connsiteX0" fmla="*/ 0 w 1586483"/>
              <a:gd name="connsiteY0" fmla="*/ 2220467 h 2220467"/>
              <a:gd name="connsiteX1" fmla="*/ 1586483 w 1586483"/>
              <a:gd name="connsiteY1" fmla="*/ 2220467 h 2220467"/>
              <a:gd name="connsiteX2" fmla="*/ 1586483 w 1586483"/>
              <a:gd name="connsiteY2" fmla="*/ 0 h 2220467"/>
              <a:gd name="connsiteX3" fmla="*/ 0 w 1586483"/>
              <a:gd name="connsiteY3" fmla="*/ 0 h 2220467"/>
              <a:gd name="connsiteX4" fmla="*/ 0 w 1586483"/>
              <a:gd name="connsiteY4" fmla="*/ 2220467 h 22204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86483" h="2220467">
                <a:moveTo>
                  <a:pt x="0" y="2220467"/>
                </a:moveTo>
                <a:lnTo>
                  <a:pt x="1586483" y="2220467"/>
                </a:lnTo>
                <a:lnTo>
                  <a:pt x="1586483" y="0"/>
                </a:lnTo>
                <a:lnTo>
                  <a:pt x="0" y="0"/>
                </a:lnTo>
                <a:lnTo>
                  <a:pt x="0" y="222046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90600" y="1346200"/>
            <a:ext cx="2311400" cy="9271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3390900" y="1346200"/>
            <a:ext cx="1460500" cy="9144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977900" y="2362200"/>
            <a:ext cx="3873500" cy="2590800"/>
          </a:xfrm>
          <a:prstGeom prst="rect">
            <a:avLst/>
          </a:prstGeom>
          <a:noFill/>
        </p:spPr>
      </p:pic>
      <p:pic>
        <p:nvPicPr>
          <p:cNvPr id="13" name="Picture 3"/>
          <p:cNvPicPr>
            <a:picLocks noChangeAspect="1" noChangeArrowheads="1"/>
          </p:cNvPicPr>
          <p:nvPr/>
        </p:nvPicPr>
        <p:blipFill>
          <a:blip r:embed="rId5"/>
          <a:srcRect/>
          <a:stretch>
            <a:fillRect/>
          </a:stretch>
        </p:blipFill>
        <p:spPr bwMode="auto">
          <a:xfrm>
            <a:off x="5143500" y="901700"/>
            <a:ext cx="2032000" cy="1828800"/>
          </a:xfrm>
          <a:prstGeom prst="rect">
            <a:avLst/>
          </a:prstGeom>
          <a:noFill/>
        </p:spPr>
      </p:pic>
      <p:pic>
        <p:nvPicPr>
          <p:cNvPr id="14" name="Picture 3"/>
          <p:cNvPicPr>
            <a:picLocks noChangeAspect="1" noChangeArrowheads="1"/>
          </p:cNvPicPr>
          <p:nvPr/>
        </p:nvPicPr>
        <p:blipFill>
          <a:blip r:embed="rId6"/>
          <a:srcRect/>
          <a:stretch>
            <a:fillRect/>
          </a:stretch>
        </p:blipFill>
        <p:spPr bwMode="auto">
          <a:xfrm>
            <a:off x="5105400" y="2806700"/>
            <a:ext cx="2070100" cy="1714500"/>
          </a:xfrm>
          <a:prstGeom prst="rect">
            <a:avLst/>
          </a:prstGeom>
          <a:noFill/>
        </p:spPr>
      </p:pic>
      <p:pic>
        <p:nvPicPr>
          <p:cNvPr id="15" name="Picture 3"/>
          <p:cNvPicPr>
            <a:picLocks noChangeAspect="1" noChangeArrowheads="1"/>
          </p:cNvPicPr>
          <p:nvPr/>
        </p:nvPicPr>
        <p:blipFill>
          <a:blip r:embed="rId7"/>
          <a:srcRect/>
          <a:stretch>
            <a:fillRect/>
          </a:stretch>
        </p:blipFill>
        <p:spPr bwMode="auto">
          <a:xfrm>
            <a:off x="7226300" y="927100"/>
            <a:ext cx="1612900" cy="1282700"/>
          </a:xfrm>
          <a:prstGeom prst="rect">
            <a:avLst/>
          </a:prstGeom>
          <a:noFill/>
        </p:spPr>
      </p:pic>
      <p:pic>
        <p:nvPicPr>
          <p:cNvPr id="16" name="Picture 3"/>
          <p:cNvPicPr>
            <a:picLocks noChangeAspect="1" noChangeArrowheads="1"/>
          </p:cNvPicPr>
          <p:nvPr/>
        </p:nvPicPr>
        <p:blipFill>
          <a:blip r:embed="rId8"/>
          <a:srcRect/>
          <a:stretch>
            <a:fillRect/>
          </a:stretch>
        </p:blipFill>
        <p:spPr bwMode="auto">
          <a:xfrm>
            <a:off x="7226300" y="2349500"/>
            <a:ext cx="1600200" cy="2159000"/>
          </a:xfrm>
          <a:prstGeom prst="rect">
            <a:avLst/>
          </a:prstGeom>
          <a:noFill/>
        </p:spPr>
      </p:pic>
      <p:pic>
        <p:nvPicPr>
          <p:cNvPr id="17" name="Picture 3"/>
          <p:cNvPicPr>
            <a:picLocks noChangeAspect="1" noChangeArrowheads="1"/>
          </p:cNvPicPr>
          <p:nvPr/>
        </p:nvPicPr>
        <p:blipFill>
          <a:blip r:embed="rId9"/>
          <a:srcRect/>
          <a:stretch>
            <a:fillRect/>
          </a:stretch>
        </p:blipFill>
        <p:spPr bwMode="auto">
          <a:xfrm>
            <a:off x="5295900" y="4648200"/>
            <a:ext cx="3340100" cy="2070100"/>
          </a:xfrm>
          <a:prstGeom prst="rect">
            <a:avLst/>
          </a:prstGeom>
          <a:noFill/>
        </p:spPr>
      </p:pic>
      <p:sp>
        <p:nvSpPr>
          <p:cNvPr id="18" name="TextBox 1"/>
          <p:cNvSpPr txBox="1"/>
          <p:nvPr/>
        </p:nvSpPr>
        <p:spPr>
          <a:xfrm>
            <a:off x="1079500" y="-114300"/>
            <a:ext cx="3632200" cy="355600"/>
          </a:xfrm>
          <a:prstGeom prst="rect">
            <a:avLst/>
          </a:prstGeom>
          <a:noFill/>
        </p:spPr>
        <p:txBody>
          <a:bodyPr wrap="none" lIns="0" tIns="0" rIns="0" rtlCol="0">
            <a:spAutoFit/>
          </a:bodyPr>
          <a:lstStyle/>
          <a:p>
            <a:pPr>
              <a:lnSpc>
                <a:spcPts val="2800"/>
              </a:lnSpc>
            </a:pPr>
            <a:r>
              <a:rPr lang="en-US" altLang="zh-CN" sz="2115" dirty="0">
                <a:solidFill>
                  <a:srgbClr val="ECF763"/>
                </a:solidFill>
                <a:latin typeface="Wingdings" panose="05000000000000000000" pitchFamily="18" charset="0"/>
                <a:cs typeface="Wingdings" panose="05000000000000000000" pitchFamily="18" charset="0"/>
              </a:rPr>
              <a:t>❖</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Existing</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Shop</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Location:</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Regent</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in</a:t>
            </a:r>
          </a:p>
        </p:txBody>
      </p:sp>
      <p:sp>
        <p:nvSpPr>
          <p:cNvPr id="19" name="TextBox 1"/>
          <p:cNvSpPr txBox="1"/>
          <p:nvPr/>
        </p:nvSpPr>
        <p:spPr>
          <a:xfrm>
            <a:off x="2146300" y="165100"/>
            <a:ext cx="977900" cy="279400"/>
          </a:xfrm>
          <a:prstGeom prst="rect">
            <a:avLst/>
          </a:prstGeom>
          <a:noFill/>
        </p:spPr>
        <p:txBody>
          <a:bodyPr wrap="none" lIns="0" tIns="0" rIns="0" rtlCol="0">
            <a:spAutoFit/>
          </a:bodyPr>
          <a:lstStyle/>
          <a:p>
            <a:pPr>
              <a:lnSpc>
                <a:spcPts val="2200"/>
              </a:lnSpc>
            </a:pPr>
            <a:r>
              <a:rPr lang="en-US" altLang="zh-CN" sz="1655" dirty="0">
                <a:solidFill>
                  <a:srgbClr val="ECF763"/>
                </a:solidFill>
                <a:latin typeface="Times New Roman" panose="02020603050405020304" pitchFamily="18" charset="0"/>
                <a:cs typeface="Times New Roman" panose="02020603050405020304" pitchFamily="18" charset="0"/>
              </a:rPr>
              <a:t>Interactive</a:t>
            </a:r>
            <a:r>
              <a:rPr lang="en-US" altLang="zh-CN" sz="1375" dirty="0">
                <a:latin typeface="Times New Roman" panose="02020603050405020304" pitchFamily="18" charset="0"/>
                <a:cs typeface="Times New Roman" panose="02020603050405020304" pitchFamily="18" charset="0"/>
              </a:rPr>
              <a:t> </a:t>
            </a:r>
            <a:r>
              <a:rPr lang="en-US" altLang="zh-CN" sz="1375" dirty="0">
                <a:solidFill>
                  <a:srgbClr val="ECF763"/>
                </a:solidFill>
                <a:latin typeface="Times New Roman" panose="02020603050405020304" pitchFamily="18" charset="0"/>
                <a:cs typeface="Times New Roman" panose="02020603050405020304" pitchFamily="18" charset="0"/>
              </a:rPr>
              <a:t>st</a:t>
            </a:r>
          </a:p>
        </p:txBody>
      </p:sp>
      <p:sp>
        <p:nvSpPr>
          <p:cNvPr id="20" name="TextBox 1"/>
          <p:cNvSpPr txBox="1"/>
          <p:nvPr/>
        </p:nvSpPr>
        <p:spPr>
          <a:xfrm>
            <a:off x="1689100" y="558800"/>
            <a:ext cx="2870200" cy="317500"/>
          </a:xfrm>
          <a:prstGeom prst="rect">
            <a:avLst/>
          </a:prstGeom>
          <a:noFill/>
        </p:spPr>
        <p:txBody>
          <a:bodyPr wrap="none" lIns="0" tIns="0" rIns="0" rtlCol="0">
            <a:spAutoFit/>
          </a:bodyPr>
          <a:lstStyle/>
          <a:p>
            <a:pPr>
              <a:lnSpc>
                <a:spcPts val="2500"/>
              </a:lnSpc>
            </a:pPr>
            <a:r>
              <a:rPr lang="en-US" altLang="zh-CN" sz="2115" dirty="0">
                <a:solidFill>
                  <a:srgbClr val="ECF763"/>
                </a:solidFill>
                <a:latin typeface="Times New Roman" panose="02020603050405020304" pitchFamily="18" charset="0"/>
                <a:cs typeface="Times New Roman" panose="02020603050405020304" pitchFamily="18" charset="0"/>
              </a:rPr>
              <a:t>store,</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introduced</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Geographic</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opened</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in</a:t>
            </a:r>
          </a:p>
        </p:txBody>
      </p:sp>
      <p:sp>
        <p:nvSpPr>
          <p:cNvPr id="21" name="TextBox 1"/>
          <p:cNvSpPr txBox="1"/>
          <p:nvPr/>
        </p:nvSpPr>
        <p:spPr>
          <a:xfrm>
            <a:off x="2146300" y="596900"/>
            <a:ext cx="1765300" cy="266700"/>
          </a:xfrm>
          <a:prstGeom prst="rect">
            <a:avLst/>
          </a:prstGeom>
          <a:noFill/>
        </p:spPr>
        <p:txBody>
          <a:bodyPr wrap="none" lIns="0" tIns="0" rIns="0" rtlCol="0">
            <a:spAutoFit/>
          </a:bodyPr>
          <a:lstStyle/>
          <a:p>
            <a:pPr>
              <a:lnSpc>
                <a:spcPts val="2100"/>
              </a:lnSpc>
            </a:pPr>
            <a:r>
              <a:rPr lang="en-US" altLang="zh-CN" sz="1655" dirty="0">
                <a:solidFill>
                  <a:srgbClr val="ECF763"/>
                </a:solidFill>
                <a:latin typeface="Times New Roman" panose="02020603050405020304" pitchFamily="18" charset="0"/>
                <a:cs typeface="Times New Roman" panose="02020603050405020304" pitchFamily="18" charset="0"/>
              </a:rPr>
              <a:t>Nov</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Shop</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Location:</a:t>
            </a:r>
          </a:p>
        </p:txBody>
      </p:sp>
      <p:sp>
        <p:nvSpPr>
          <p:cNvPr id="22" name="TextBox 1"/>
          <p:cNvSpPr txBox="1"/>
          <p:nvPr/>
        </p:nvSpPr>
        <p:spPr>
          <a:xfrm>
            <a:off x="1079500" y="1066800"/>
            <a:ext cx="3175000" cy="330200"/>
          </a:xfrm>
          <a:prstGeom prst="rect">
            <a:avLst/>
          </a:prstGeom>
          <a:noFill/>
        </p:spPr>
        <p:txBody>
          <a:bodyPr wrap="none" lIns="0" tIns="0" rIns="0" rtlCol="0">
            <a:spAutoFit/>
          </a:bodyPr>
          <a:lstStyle/>
          <a:p>
            <a:pPr>
              <a:lnSpc>
                <a:spcPts val="2600"/>
              </a:lnSpc>
            </a:pPr>
            <a:r>
              <a:rPr lang="en-US" altLang="zh-CN" sz="2115" dirty="0">
                <a:solidFill>
                  <a:srgbClr val="ECF763"/>
                </a:solidFill>
                <a:latin typeface="Wingdings" panose="05000000000000000000" pitchFamily="18" charset="0"/>
                <a:cs typeface="Wingdings" panose="05000000000000000000" pitchFamily="18" charset="0"/>
              </a:rPr>
              <a:t>❖</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FFFF66"/>
                </a:solidFill>
                <a:latin typeface="Times New Roman" panose="02020603050405020304" pitchFamily="18" charset="0"/>
                <a:cs typeface="Times New Roman" panose="02020603050405020304" pitchFamily="18" charset="0"/>
              </a:rPr>
              <a:t>Area:</a:t>
            </a:r>
            <a:r>
              <a:rPr lang="en-US" altLang="zh-CN" sz="1630" dirty="0">
                <a:solidFill>
                  <a:srgbClr val="ECF763"/>
                </a:solidFill>
                <a:latin typeface="Wingdings" panose="05000000000000000000" pitchFamily="18" charset="0"/>
                <a:cs typeface="Wingdings" panose="05000000000000000000" pitchFamily="18" charset="0"/>
              </a:rPr>
              <a:t>❖</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FFFF66"/>
                </a:solidFill>
                <a:latin typeface="Times New Roman" panose="02020603050405020304" pitchFamily="18" charset="0"/>
                <a:cs typeface="Times New Roman" panose="02020603050405020304" pitchFamily="18" charset="0"/>
              </a:rPr>
              <a:t>19,375</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FFFF66"/>
                </a:solidFill>
                <a:latin typeface="Times New Roman" panose="02020603050405020304" pitchFamily="18" charset="0"/>
                <a:cs typeface="Times New Roman" panose="02020603050405020304" pitchFamily="18" charset="0"/>
              </a:rPr>
              <a:t>sf</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Shop</a:t>
            </a:r>
            <a:r>
              <a:rPr lang="en-US" altLang="zh-CN" sz="2115" dirty="0">
                <a:solidFill>
                  <a:srgbClr val="FFFF66"/>
                </a:solidFill>
                <a:latin typeface="Times New Roman" panose="02020603050405020304" pitchFamily="18" charset="0"/>
                <a:cs typeface="Times New Roman" panose="02020603050405020304" pitchFamily="18" charset="0"/>
              </a:rPr>
              <a:t>floors</a:t>
            </a:r>
            <a:r>
              <a:rPr lang="en-US" altLang="zh-CN" sz="1900" dirty="0">
                <a:solidFill>
                  <a:srgbClr val="ECF763"/>
                </a:solidFill>
                <a:latin typeface="Times New Roman" panose="02020603050405020304" pitchFamily="18" charset="0"/>
                <a:cs typeface="Times New Roman" panose="02020603050405020304" pitchFamily="18" charset="0"/>
              </a:rPr>
              <a:t>CBRE)</a:t>
            </a:r>
          </a:p>
        </p:txBody>
      </p:sp>
      <p:sp>
        <p:nvSpPr>
          <p:cNvPr id="23" name="TextBox 1"/>
          <p:cNvSpPr txBox="1"/>
          <p:nvPr/>
        </p:nvSpPr>
        <p:spPr>
          <a:xfrm>
            <a:off x="2984500" y="1117600"/>
            <a:ext cx="1587500" cy="266700"/>
          </a:xfrm>
          <a:prstGeom prst="rect">
            <a:avLst/>
          </a:prstGeom>
          <a:noFill/>
        </p:spPr>
        <p:txBody>
          <a:bodyPr wrap="none" lIns="0" tIns="0" rIns="0" rtlCol="0">
            <a:spAutoFit/>
          </a:bodyPr>
          <a:lstStyle/>
          <a:p>
            <a:pPr>
              <a:lnSpc>
                <a:spcPts val="2100"/>
              </a:lnSpc>
            </a:pPr>
            <a:r>
              <a:rPr lang="en-US" altLang="zh-CN" sz="2115" dirty="0">
                <a:solidFill>
                  <a:srgbClr val="FFFF66"/>
                </a:solidFill>
                <a:latin typeface="Times New Roman" panose="02020603050405020304" pitchFamily="18" charset="0"/>
                <a:cs typeface="Times New Roman" panose="02020603050405020304" pitchFamily="18" charset="0"/>
              </a:rPr>
              <a:t>3</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Location:</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Regent</a:t>
            </a:r>
          </a:p>
        </p:txBody>
      </p:sp>
      <p:sp>
        <p:nvSpPr>
          <p:cNvPr id="24" name="TextBox 1"/>
          <p:cNvSpPr txBox="1"/>
          <p:nvPr/>
        </p:nvSpPr>
        <p:spPr>
          <a:xfrm>
            <a:off x="1981200" y="1181100"/>
            <a:ext cx="2603500" cy="317500"/>
          </a:xfrm>
          <a:prstGeom prst="rect">
            <a:avLst/>
          </a:prstGeom>
          <a:noFill/>
        </p:spPr>
        <p:txBody>
          <a:bodyPr wrap="none" lIns="0" tIns="0" rIns="0" rtlCol="0">
            <a:spAutoFit/>
          </a:bodyPr>
          <a:lstStyle/>
          <a:p>
            <a:pPr>
              <a:lnSpc>
                <a:spcPts val="2500"/>
              </a:lnSpc>
            </a:pPr>
            <a:r>
              <a:rPr lang="en-US" altLang="zh-CN" sz="1900" dirty="0">
                <a:solidFill>
                  <a:srgbClr val="ECF763"/>
                </a:solidFill>
                <a:latin typeface="Times New Roman" panose="02020603050405020304" pitchFamily="18" charset="0"/>
                <a:cs typeface="Times New Roman" panose="02020603050405020304" pitchFamily="18" charset="0"/>
              </a:rPr>
              <a:t>store,</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introduced</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(1</a:t>
            </a:r>
            <a:r>
              <a:rPr lang="en-US" altLang="zh-CN" sz="1900" dirty="0">
                <a:solidFill>
                  <a:srgbClr val="ECF763"/>
                </a:solidFill>
                <a:latin typeface="Times New Roman" panose="02020603050405020304" pitchFamily="18" charset="0"/>
                <a:cs typeface="Times New Roman" panose="02020603050405020304" pitchFamily="18" charset="0"/>
              </a:rPr>
              <a:t>by</a:t>
            </a:r>
            <a:r>
              <a:rPr lang="en-US" altLang="zh-CN" sz="1655" dirty="0">
                <a:solidFill>
                  <a:srgbClr val="ECF763"/>
                </a:solidFill>
                <a:latin typeface="Times New Roman" panose="02020603050405020304" pitchFamily="18" charset="0"/>
                <a:cs typeface="Times New Roman" panose="02020603050405020304" pitchFamily="18" charset="0"/>
              </a:rPr>
              <a:t>global</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retail</a:t>
            </a:r>
          </a:p>
        </p:txBody>
      </p:sp>
      <p:sp>
        <p:nvSpPr>
          <p:cNvPr id="25" name="TextBox 1"/>
          <p:cNvSpPr txBox="1"/>
          <p:nvPr/>
        </p:nvSpPr>
        <p:spPr>
          <a:xfrm>
            <a:off x="2146300" y="1193800"/>
            <a:ext cx="584200" cy="190500"/>
          </a:xfrm>
          <a:prstGeom prst="rect">
            <a:avLst/>
          </a:prstGeom>
          <a:noFill/>
        </p:spPr>
        <p:txBody>
          <a:bodyPr wrap="none" lIns="0" tIns="0" rIns="0" rtlCol="0">
            <a:spAutoFit/>
          </a:bodyPr>
          <a:lstStyle/>
          <a:p>
            <a:pPr>
              <a:lnSpc>
                <a:spcPts val="1500"/>
              </a:lnSpc>
            </a:pPr>
            <a:r>
              <a:rPr lang="en-US" altLang="zh-CN" sz="1630" dirty="0">
                <a:solidFill>
                  <a:srgbClr val="ECF763"/>
                </a:solidFill>
                <a:latin typeface="Times New Roman" panose="02020603050405020304" pitchFamily="18" charset="0"/>
                <a:cs typeface="Times New Roman" panose="02020603050405020304" pitchFamily="18" charset="0"/>
              </a:rPr>
              <a:t>Existing</a:t>
            </a:r>
          </a:p>
        </p:txBody>
      </p:sp>
      <p:sp>
        <p:nvSpPr>
          <p:cNvPr id="26" name="TextBox 1"/>
          <p:cNvSpPr txBox="1"/>
          <p:nvPr/>
        </p:nvSpPr>
        <p:spPr>
          <a:xfrm>
            <a:off x="2146300" y="1308100"/>
            <a:ext cx="1143000" cy="190500"/>
          </a:xfrm>
          <a:prstGeom prst="rect">
            <a:avLst/>
          </a:prstGeom>
          <a:noFill/>
        </p:spPr>
        <p:txBody>
          <a:bodyPr wrap="none" lIns="0" tIns="0" rIns="0" rtlCol="0">
            <a:spAutoFit/>
          </a:bodyPr>
          <a:lstStyle/>
          <a:p>
            <a:pPr>
              <a:lnSpc>
                <a:spcPts val="1500"/>
              </a:lnSpc>
            </a:pPr>
            <a:r>
              <a:rPr lang="en-US" altLang="zh-CN" sz="1655" dirty="0">
                <a:solidFill>
                  <a:srgbClr val="ECF763"/>
                </a:solidFill>
                <a:latin typeface="Times New Roman" panose="02020603050405020304" pitchFamily="18" charset="0"/>
                <a:cs typeface="Times New Roman" panose="02020603050405020304" pitchFamily="18" charset="0"/>
              </a:rPr>
              <a:t>Street,</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London</a:t>
            </a:r>
          </a:p>
        </p:txBody>
      </p:sp>
      <p:sp>
        <p:nvSpPr>
          <p:cNvPr id="27" name="TextBox 1"/>
          <p:cNvSpPr txBox="1"/>
          <p:nvPr/>
        </p:nvSpPr>
        <p:spPr>
          <a:xfrm>
            <a:off x="1079500" y="1549400"/>
            <a:ext cx="203200" cy="292100"/>
          </a:xfrm>
          <a:prstGeom prst="rect">
            <a:avLst/>
          </a:prstGeom>
          <a:noFill/>
        </p:spPr>
        <p:txBody>
          <a:bodyPr wrap="none" lIns="0" tIns="0" rIns="0" rtlCol="0">
            <a:spAutoFit/>
          </a:bodyPr>
          <a:lstStyle/>
          <a:p>
            <a:pPr>
              <a:lnSpc>
                <a:spcPts val="2300"/>
              </a:lnSpc>
            </a:pPr>
            <a:r>
              <a:rPr lang="en-US" altLang="zh-CN" sz="2115" dirty="0">
                <a:solidFill>
                  <a:srgbClr val="ECF763"/>
                </a:solidFill>
                <a:latin typeface="Wingdings" panose="05000000000000000000" pitchFamily="18" charset="0"/>
                <a:cs typeface="Wingdings" panose="05000000000000000000" pitchFamily="18" charset="0"/>
                <a:hlinkClick r:id="rId10"/>
              </a:rPr>
              <a:t>❖</a:t>
            </a:r>
          </a:p>
        </p:txBody>
      </p:sp>
      <p:sp>
        <p:nvSpPr>
          <p:cNvPr id="28" name="TextBox 1"/>
          <p:cNvSpPr txBox="1"/>
          <p:nvPr/>
        </p:nvSpPr>
        <p:spPr>
          <a:xfrm>
            <a:off x="1397000" y="1574800"/>
            <a:ext cx="2933700" cy="266700"/>
          </a:xfrm>
          <a:prstGeom prst="rect">
            <a:avLst/>
          </a:prstGeom>
          <a:noFill/>
        </p:spPr>
        <p:txBody>
          <a:bodyPr wrap="none" lIns="0" tIns="0" rIns="0" rtlCol="0">
            <a:spAutoFit/>
          </a:bodyPr>
          <a:lstStyle/>
          <a:p>
            <a:pPr>
              <a:lnSpc>
                <a:spcPts val="2100"/>
              </a:lnSpc>
            </a:pPr>
            <a:r>
              <a:rPr lang="en-US" altLang="zh-CN" sz="2115" dirty="0">
                <a:solidFill>
                  <a:srgbClr val="FFFF66"/>
                </a:solidFill>
                <a:latin typeface="Times New Roman" panose="02020603050405020304" pitchFamily="18" charset="0"/>
                <a:cs typeface="Times New Roman" panose="02020603050405020304" pitchFamily="18" charset="0"/>
                <a:hlinkClick r:id="rId10"/>
              </a:rPr>
              <a:t>With</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Wingdings" panose="05000000000000000000" pitchFamily="18" charset="0"/>
                <a:cs typeface="Wingdings" panose="05000000000000000000" pitchFamily="18" charset="0"/>
                <a:hlinkClick r:id="rId10"/>
              </a:rPr>
              <a:t>❖</a:t>
            </a:r>
            <a:r>
              <a:rPr lang="en-US" altLang="zh-CN" sz="2115" dirty="0">
                <a:solidFill>
                  <a:srgbClr val="FFFF66"/>
                </a:solidFill>
                <a:latin typeface="Times New Roman" panose="02020603050405020304" pitchFamily="18" charset="0"/>
                <a:cs typeface="Times New Roman" panose="02020603050405020304" pitchFamily="18" charset="0"/>
                <a:hlinkClick r:id="rId10"/>
              </a:rPr>
              <a:t>interactive</a:t>
            </a:r>
            <a:r>
              <a:rPr lang="en-US" altLang="zh-CN" sz="2115" dirty="0">
                <a:solidFill>
                  <a:srgbClr val="ECF763"/>
                </a:solidFill>
                <a:latin typeface="Times New Roman" panose="02020603050405020304" pitchFamily="18" charset="0"/>
                <a:cs typeface="Times New Roman" panose="02020603050405020304" pitchFamily="18" charset="0"/>
              </a:rPr>
              <a:t>visual</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FFFF66"/>
                </a:solidFill>
                <a:latin typeface="Times New Roman" panose="02020603050405020304" pitchFamily="18" charset="0"/>
                <a:cs typeface="Times New Roman" panose="02020603050405020304" pitchFamily="18" charset="0"/>
              </a:rPr>
              <a:t>3</a:t>
            </a:r>
            <a:r>
              <a:rPr lang="en-US" altLang="zh-CN" sz="2115" dirty="0">
                <a:solidFill>
                  <a:srgbClr val="ECF763"/>
                </a:solidFill>
                <a:latin typeface="Times New Roman" panose="02020603050405020304" pitchFamily="18" charset="0"/>
                <a:cs typeface="Times New Roman" panose="02020603050405020304" pitchFamily="18" charset="0"/>
              </a:rPr>
              <a:t>displays,</a:t>
            </a:r>
          </a:p>
        </p:txBody>
      </p:sp>
      <p:sp>
        <p:nvSpPr>
          <p:cNvPr id="29" name="TextBox 1"/>
          <p:cNvSpPr txBox="1"/>
          <p:nvPr/>
        </p:nvSpPr>
        <p:spPr>
          <a:xfrm>
            <a:off x="1981200" y="1612900"/>
            <a:ext cx="2286000" cy="266700"/>
          </a:xfrm>
          <a:prstGeom prst="rect">
            <a:avLst/>
          </a:prstGeom>
          <a:noFill/>
        </p:spPr>
        <p:txBody>
          <a:bodyPr wrap="none" lIns="0" tIns="0" rIns="0" rtlCol="0">
            <a:spAutoFit/>
          </a:bodyPr>
          <a:lstStyle/>
          <a:p>
            <a:pPr>
              <a:lnSpc>
                <a:spcPts val="2100"/>
              </a:lnSpc>
            </a:pPr>
            <a:r>
              <a:rPr lang="en-US" altLang="zh-CN" sz="1900" dirty="0">
                <a:solidFill>
                  <a:srgbClr val="FFFF66"/>
                </a:solidFill>
                <a:latin typeface="Times New Roman" panose="02020603050405020304" pitchFamily="18" charset="0"/>
                <a:cs typeface="Times New Roman" panose="02020603050405020304" pitchFamily="18" charset="0"/>
                <a:hlinkClick r:id="rId10"/>
              </a:rPr>
              <a:t>Area:</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FFFF66"/>
                </a:solidFill>
                <a:latin typeface="Times New Roman" panose="02020603050405020304" pitchFamily="18" charset="0"/>
                <a:cs typeface="Times New Roman" panose="02020603050405020304" pitchFamily="18" charset="0"/>
                <a:hlinkClick r:id="rId10"/>
              </a:rPr>
              <a:t>19,375</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FFFF66"/>
                </a:solidFill>
                <a:latin typeface="Times New Roman" panose="02020603050405020304" pitchFamily="18" charset="0"/>
                <a:cs typeface="Times New Roman" panose="02020603050405020304" pitchFamily="18" charset="0"/>
              </a:rPr>
              <a:t>sf</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byCBRE)</a:t>
            </a:r>
          </a:p>
        </p:txBody>
      </p:sp>
      <p:sp>
        <p:nvSpPr>
          <p:cNvPr id="30" name="TextBox 1"/>
          <p:cNvSpPr txBox="1"/>
          <p:nvPr/>
        </p:nvSpPr>
        <p:spPr>
          <a:xfrm>
            <a:off x="2146300" y="1612900"/>
            <a:ext cx="1905000" cy="266700"/>
          </a:xfrm>
          <a:prstGeom prst="rect">
            <a:avLst/>
          </a:prstGeom>
          <a:noFill/>
        </p:spPr>
        <p:txBody>
          <a:bodyPr wrap="none" lIns="0" tIns="0" rIns="0" rtlCol="0">
            <a:spAutoFit/>
          </a:bodyPr>
          <a:lstStyle/>
          <a:p>
            <a:pPr>
              <a:lnSpc>
                <a:spcPts val="2100"/>
              </a:lnSpc>
            </a:pPr>
            <a:r>
              <a:rPr lang="en-US" altLang="zh-CN" sz="1630" dirty="0">
                <a:solidFill>
                  <a:srgbClr val="ECF763"/>
                </a:solidFill>
                <a:latin typeface="Times New Roman" panose="02020603050405020304" pitchFamily="18" charset="0"/>
                <a:cs typeface="Times New Roman" panose="02020603050405020304" pitchFamily="18" charset="0"/>
                <a:hlinkClick r:id="rId10"/>
              </a:rPr>
              <a:t>store,</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introduced</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FFFF66"/>
                </a:solidFill>
                <a:latin typeface="Times New Roman" panose="02020603050405020304" pitchFamily="18" charset="0"/>
                <a:cs typeface="Times New Roman" panose="02020603050405020304" pitchFamily="18" charset="0"/>
              </a:rPr>
              <a:t>floors</a:t>
            </a:r>
          </a:p>
        </p:txBody>
      </p:sp>
      <p:sp>
        <p:nvSpPr>
          <p:cNvPr id="31" name="TextBox 1"/>
          <p:cNvSpPr txBox="1"/>
          <p:nvPr/>
        </p:nvSpPr>
        <p:spPr>
          <a:xfrm>
            <a:off x="1689100" y="2006600"/>
            <a:ext cx="2895600" cy="266700"/>
          </a:xfrm>
          <a:prstGeom prst="rect">
            <a:avLst/>
          </a:prstGeom>
          <a:noFill/>
        </p:spPr>
        <p:txBody>
          <a:bodyPr wrap="none" lIns="0" tIns="0" rIns="0" rtlCol="0">
            <a:spAutoFit/>
          </a:bodyPr>
          <a:lstStyle/>
          <a:p>
            <a:pPr>
              <a:lnSpc>
                <a:spcPts val="2100"/>
              </a:lnSpc>
            </a:pPr>
            <a:r>
              <a:rPr lang="en-US" altLang="zh-CN" sz="1900" dirty="0">
                <a:solidFill>
                  <a:srgbClr val="ECF763"/>
                </a:solidFill>
                <a:latin typeface="Wingdings" panose="05000000000000000000" pitchFamily="18" charset="0"/>
                <a:cs typeface="Wingdings" panose="05000000000000000000" pitchFamily="18" charset="0"/>
                <a:hlinkClick r:id="rId10"/>
              </a:rPr>
              <a:t>❖</a:t>
            </a:r>
            <a:r>
              <a:rPr lang="en-US" altLang="zh-CN" sz="1630" dirty="0">
                <a:solidFill>
                  <a:srgbClr val="ECF763"/>
                </a:solidFill>
                <a:latin typeface="Wingdings" panose="05000000000000000000" pitchFamily="18" charset="0"/>
                <a:cs typeface="Wingdings" panose="05000000000000000000" pitchFamily="18" charset="0"/>
                <a:hlinkClick r:id="rId10"/>
              </a:rPr>
              <a:t>❖</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FFFF66"/>
                </a:solidFill>
                <a:latin typeface="Times New Roman" panose="02020603050405020304" pitchFamily="18" charset="0"/>
                <a:cs typeface="Times New Roman" panose="02020603050405020304" pitchFamily="18" charset="0"/>
                <a:hlinkClick r:id="rId10"/>
              </a:rPr>
              <a:t>With</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FFFF66"/>
                </a:solidFill>
                <a:latin typeface="Times New Roman" panose="02020603050405020304" pitchFamily="18" charset="0"/>
                <a:cs typeface="Times New Roman" panose="02020603050405020304" pitchFamily="18" charset="0"/>
                <a:hlinkClick r:id="rId10"/>
              </a:rPr>
              <a:t>interactive</a:t>
            </a:r>
            <a:r>
              <a:rPr lang="en-US" altLang="zh-CN" sz="1630" dirty="0">
                <a:solidFill>
                  <a:srgbClr val="FFFF66"/>
                </a:solidFill>
                <a:latin typeface="Times New Roman" panose="02020603050405020304" pitchFamily="18" charset="0"/>
                <a:cs typeface="Times New Roman" panose="02020603050405020304" pitchFamily="18" charset="0"/>
              </a:rPr>
              <a:t>sf</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visual</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displays,</a:t>
            </a:r>
          </a:p>
        </p:txBody>
      </p:sp>
      <p:sp>
        <p:nvSpPr>
          <p:cNvPr id="32" name="TextBox 1"/>
          <p:cNvSpPr txBox="1"/>
          <p:nvPr/>
        </p:nvSpPr>
        <p:spPr>
          <a:xfrm>
            <a:off x="2032000" y="2197100"/>
            <a:ext cx="2552700" cy="317500"/>
          </a:xfrm>
          <a:prstGeom prst="rect">
            <a:avLst/>
          </a:prstGeom>
          <a:noFill/>
        </p:spPr>
        <p:txBody>
          <a:bodyPr wrap="none" lIns="0" tIns="0" rIns="0" rtlCol="0">
            <a:spAutoFit/>
          </a:bodyPr>
          <a:lstStyle/>
          <a:p>
            <a:pPr>
              <a:lnSpc>
                <a:spcPts val="2500"/>
              </a:lnSpc>
            </a:pPr>
            <a:r>
              <a:rPr lang="en-US" altLang="zh-CN" sz="2115" dirty="0">
                <a:solidFill>
                  <a:srgbClr val="ECF763"/>
                </a:solidFill>
                <a:latin typeface="Times New Roman" panose="02020603050405020304" pitchFamily="18" charset="0"/>
                <a:cs typeface="Times New Roman" panose="02020603050405020304" pitchFamily="18" charset="0"/>
              </a:rPr>
              <a:t>Tapas</a:t>
            </a:r>
            <a:r>
              <a:rPr lang="en-US" altLang="zh-CN" sz="1900" dirty="0">
                <a:solidFill>
                  <a:srgbClr val="ECF763"/>
                </a:solidFill>
                <a:latin typeface="Times New Roman" panose="02020603050405020304" pitchFamily="18" charset="0"/>
                <a:cs typeface="Times New Roman" panose="02020603050405020304" pitchFamily="18" charset="0"/>
              </a:rPr>
              <a:t>Exhibition</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FFFF66"/>
                </a:solidFill>
                <a:latin typeface="Times New Roman" panose="02020603050405020304" pitchFamily="18" charset="0"/>
                <a:cs typeface="Times New Roman" panose="02020603050405020304" pitchFamily="18" charset="0"/>
              </a:rPr>
              <a:t>interactive</a:t>
            </a:r>
            <a:r>
              <a:rPr lang="en-US" altLang="zh-CN" sz="1900" dirty="0">
                <a:solidFill>
                  <a:srgbClr val="ECF763"/>
                </a:solidFill>
                <a:latin typeface="Times New Roman" panose="02020603050405020304" pitchFamily="18" charset="0"/>
                <a:cs typeface="Times New Roman" panose="02020603050405020304" pitchFamily="18" charset="0"/>
              </a:rPr>
              <a:t>Auditorium,</a:t>
            </a:r>
          </a:p>
        </p:txBody>
      </p:sp>
      <p:sp>
        <p:nvSpPr>
          <p:cNvPr id="33" name="TextBox 1"/>
          <p:cNvSpPr txBox="1"/>
          <p:nvPr/>
        </p:nvSpPr>
        <p:spPr>
          <a:xfrm>
            <a:off x="1397000" y="2565400"/>
            <a:ext cx="3289300" cy="304800"/>
          </a:xfrm>
          <a:prstGeom prst="rect">
            <a:avLst/>
          </a:prstGeom>
          <a:noFill/>
        </p:spPr>
        <p:txBody>
          <a:bodyPr wrap="none" lIns="0" tIns="0" rIns="0" rtlCol="0">
            <a:spAutoFit/>
          </a:bodyPr>
          <a:lstStyle/>
          <a:p>
            <a:pPr>
              <a:lnSpc>
                <a:spcPts val="2400"/>
              </a:lnSpc>
            </a:pPr>
            <a:r>
              <a:rPr lang="en-US" altLang="zh-CN" sz="2115" dirty="0">
                <a:solidFill>
                  <a:srgbClr val="ECF763"/>
                </a:solidFill>
                <a:latin typeface="Times New Roman" panose="02020603050405020304" pitchFamily="18" charset="0"/>
                <a:cs typeface="Times New Roman" panose="02020603050405020304" pitchFamily="18" charset="0"/>
              </a:rPr>
              <a:t>expeditions</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Exhibition</a:t>
            </a:r>
            <a:r>
              <a:rPr lang="en-US" altLang="zh-CN" sz="2115" dirty="0">
                <a:solidFill>
                  <a:srgbClr val="ECF763"/>
                </a:solidFill>
                <a:latin typeface="Times New Roman" panose="02020603050405020304" pitchFamily="18" charset="0"/>
                <a:cs typeface="Times New Roman" panose="02020603050405020304" pitchFamily="18" charset="0"/>
              </a:rPr>
              <a:t>local</a:t>
            </a:r>
            <a:r>
              <a:rPr lang="en-US" altLang="zh-CN" sz="1630" dirty="0">
                <a:solidFill>
                  <a:srgbClr val="ECF763"/>
                </a:solidFill>
                <a:latin typeface="Times New Roman" panose="02020603050405020304" pitchFamily="18" charset="0"/>
                <a:cs typeface="Times New Roman" panose="02020603050405020304" pitchFamily="18" charset="0"/>
              </a:rPr>
              <a:t>Auditorium,</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book</a:t>
            </a:r>
          </a:p>
        </p:txBody>
      </p:sp>
      <p:sp>
        <p:nvSpPr>
          <p:cNvPr id="34" name="TextBox 1"/>
          <p:cNvSpPr txBox="1"/>
          <p:nvPr/>
        </p:nvSpPr>
        <p:spPr>
          <a:xfrm>
            <a:off x="1981200" y="2590800"/>
            <a:ext cx="2209800" cy="266700"/>
          </a:xfrm>
          <a:prstGeom prst="rect">
            <a:avLst/>
          </a:prstGeom>
          <a:noFill/>
        </p:spPr>
        <p:txBody>
          <a:bodyPr wrap="none" lIns="0" tIns="0" rIns="0" rtlCol="0">
            <a:spAutoFit/>
          </a:bodyPr>
          <a:lstStyle/>
          <a:p>
            <a:pPr>
              <a:lnSpc>
                <a:spcPts val="2100"/>
              </a:lnSpc>
            </a:pPr>
            <a:r>
              <a:rPr lang="en-US" altLang="zh-CN" sz="1900" dirty="0">
                <a:solidFill>
                  <a:srgbClr val="ECF763"/>
                </a:solidFill>
                <a:latin typeface="Times New Roman" panose="02020603050405020304" pitchFamily="18" charset="0"/>
                <a:cs typeface="Times New Roman" panose="02020603050405020304" pitchFamily="18" charset="0"/>
              </a:rPr>
              <a:t>TapasCafé,</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Travel</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desk</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a:t>
            </a:r>
          </a:p>
        </p:txBody>
      </p:sp>
      <p:sp>
        <p:nvSpPr>
          <p:cNvPr id="35" name="TextBox 1"/>
          <p:cNvSpPr txBox="1"/>
          <p:nvPr/>
        </p:nvSpPr>
        <p:spPr>
          <a:xfrm>
            <a:off x="1397000" y="2781300"/>
            <a:ext cx="3276600" cy="342900"/>
          </a:xfrm>
          <a:prstGeom prst="rect">
            <a:avLst/>
          </a:prstGeom>
          <a:noFill/>
        </p:spPr>
        <p:txBody>
          <a:bodyPr wrap="none" lIns="0" tIns="0" rIns="0" rtlCol="0">
            <a:spAutoFit/>
          </a:bodyPr>
          <a:lstStyle/>
          <a:p>
            <a:pPr>
              <a:lnSpc>
                <a:spcPts val="2700"/>
              </a:lnSpc>
            </a:pPr>
            <a:r>
              <a:rPr lang="en-US" altLang="zh-CN" sz="2115" dirty="0">
                <a:solidFill>
                  <a:srgbClr val="ECF763"/>
                </a:solidFill>
                <a:latin typeface="Times New Roman" panose="02020603050405020304" pitchFamily="18" charset="0"/>
                <a:cs typeface="Times New Roman" panose="02020603050405020304" pitchFamily="18" charset="0"/>
              </a:rPr>
              <a:t>Photographystudio</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Travel</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tours,</a:t>
            </a:r>
            <a:r>
              <a:rPr lang="en-US" altLang="zh-CN" sz="1630" dirty="0">
                <a:solidFill>
                  <a:srgbClr val="ECF763"/>
                </a:solidFill>
                <a:latin typeface="Times New Roman" panose="02020603050405020304" pitchFamily="18" charset="0"/>
                <a:cs typeface="Times New Roman" panose="02020603050405020304" pitchFamily="18" charset="0"/>
              </a:rPr>
              <a:t>book</a:t>
            </a:r>
          </a:p>
        </p:txBody>
      </p:sp>
      <p:sp>
        <p:nvSpPr>
          <p:cNvPr id="36" name="TextBox 1"/>
          <p:cNvSpPr txBox="1"/>
          <p:nvPr/>
        </p:nvSpPr>
        <p:spPr>
          <a:xfrm>
            <a:off x="2146300" y="2832100"/>
            <a:ext cx="1917700" cy="190500"/>
          </a:xfrm>
          <a:prstGeom prst="rect">
            <a:avLst/>
          </a:prstGeom>
          <a:noFill/>
        </p:spPr>
        <p:txBody>
          <a:bodyPr wrap="none" lIns="0" tIns="0" rIns="0" rtlCol="0">
            <a:spAutoFit/>
          </a:bodyPr>
          <a:lstStyle/>
          <a:p>
            <a:pPr>
              <a:lnSpc>
                <a:spcPts val="1500"/>
              </a:lnSpc>
            </a:pPr>
            <a:r>
              <a:rPr lang="en-US" altLang="zh-CN" sz="1655" dirty="0">
                <a:solidFill>
                  <a:srgbClr val="ECF763"/>
                </a:solidFill>
                <a:latin typeface="Times New Roman" panose="02020603050405020304" pitchFamily="18" charset="0"/>
                <a:cs typeface="Times New Roman" panose="02020603050405020304" pitchFamily="18" charset="0"/>
              </a:rPr>
              <a:t>TapasCafé,</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Travel</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desk</a:t>
            </a:r>
          </a:p>
        </p:txBody>
      </p:sp>
      <p:sp>
        <p:nvSpPr>
          <p:cNvPr id="37" name="TextBox 1"/>
          <p:cNvSpPr txBox="1"/>
          <p:nvPr/>
        </p:nvSpPr>
        <p:spPr>
          <a:xfrm>
            <a:off x="2146300" y="3073400"/>
            <a:ext cx="2171700" cy="190500"/>
          </a:xfrm>
          <a:prstGeom prst="rect">
            <a:avLst/>
          </a:prstGeom>
          <a:noFill/>
        </p:spPr>
        <p:txBody>
          <a:bodyPr wrap="none" lIns="0" tIns="0" rIns="0" rtlCol="0">
            <a:spAutoFit/>
          </a:bodyPr>
          <a:lstStyle/>
          <a:p>
            <a:pPr>
              <a:lnSpc>
                <a:spcPts val="1500"/>
              </a:lnSpc>
            </a:pPr>
            <a:r>
              <a:rPr lang="en-US" altLang="zh-CN" sz="1655" dirty="0">
                <a:solidFill>
                  <a:srgbClr val="ECF763"/>
                </a:solidFill>
                <a:latin typeface="Times New Roman" panose="02020603050405020304" pitchFamily="18" charset="0"/>
                <a:cs typeface="Times New Roman" panose="02020603050405020304" pitchFamily="18" charset="0"/>
              </a:rPr>
              <a:t>expeditionsand</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local</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tours,</a:t>
            </a:r>
          </a:p>
        </p:txBody>
      </p:sp>
      <p:sp>
        <p:nvSpPr>
          <p:cNvPr id="38" name="TextBox 1"/>
          <p:cNvSpPr txBox="1"/>
          <p:nvPr/>
        </p:nvSpPr>
        <p:spPr>
          <a:xfrm>
            <a:off x="1981200" y="3213100"/>
            <a:ext cx="1625600" cy="215900"/>
          </a:xfrm>
          <a:prstGeom prst="rect">
            <a:avLst/>
          </a:prstGeom>
          <a:noFill/>
        </p:spPr>
        <p:txBody>
          <a:bodyPr wrap="none" lIns="0" tIns="0" rIns="0" rtlCol="0">
            <a:spAutoFit/>
          </a:bodyPr>
          <a:lstStyle/>
          <a:p>
            <a:pPr>
              <a:lnSpc>
                <a:spcPts val="1700"/>
              </a:lnSpc>
            </a:pPr>
            <a:r>
              <a:rPr lang="en-US" altLang="zh-CN" sz="1900" dirty="0">
                <a:solidFill>
                  <a:srgbClr val="ECF763"/>
                </a:solidFill>
                <a:latin typeface="Times New Roman" panose="02020603050405020304" pitchFamily="18" charset="0"/>
                <a:cs typeface="Times New Roman" panose="02020603050405020304" pitchFamily="18" charset="0"/>
              </a:rPr>
              <a:t>Photographystudio</a:t>
            </a:r>
          </a:p>
        </p:txBody>
      </p:sp>
      <p:sp>
        <p:nvSpPr>
          <p:cNvPr id="39" name="TextBox 1"/>
          <p:cNvSpPr txBox="1"/>
          <p:nvPr/>
        </p:nvSpPr>
        <p:spPr>
          <a:xfrm>
            <a:off x="1397000" y="3378200"/>
            <a:ext cx="3162300" cy="241300"/>
          </a:xfrm>
          <a:prstGeom prst="rect">
            <a:avLst/>
          </a:prstGeom>
          <a:noFill/>
        </p:spPr>
        <p:txBody>
          <a:bodyPr wrap="none" lIns="0" tIns="0" rIns="0" rtlCol="0">
            <a:spAutoFit/>
          </a:bodyPr>
          <a:lstStyle/>
          <a:p>
            <a:pPr>
              <a:lnSpc>
                <a:spcPts val="1900"/>
              </a:lnSpc>
            </a:pPr>
            <a:r>
              <a:rPr lang="en-US" altLang="zh-CN" sz="2115" dirty="0">
                <a:solidFill>
                  <a:srgbClr val="ECF763"/>
                </a:solidFill>
                <a:latin typeface="Times New Roman" panose="02020603050405020304" pitchFamily="18" charset="0"/>
                <a:cs typeface="Times New Roman" panose="02020603050405020304" pitchFamily="18" charset="0"/>
              </a:rPr>
              <a:t>Retail</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storefor</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apparel</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and</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gear,</a:t>
            </a:r>
          </a:p>
        </p:txBody>
      </p:sp>
      <p:sp>
        <p:nvSpPr>
          <p:cNvPr id="40" name="TextBox 1"/>
          <p:cNvSpPr txBox="1"/>
          <p:nvPr/>
        </p:nvSpPr>
        <p:spPr>
          <a:xfrm>
            <a:off x="2146300" y="3327400"/>
            <a:ext cx="1524000" cy="190500"/>
          </a:xfrm>
          <a:prstGeom prst="rect">
            <a:avLst/>
          </a:prstGeom>
          <a:noFill/>
        </p:spPr>
        <p:txBody>
          <a:bodyPr wrap="none" lIns="0" tIns="0" rIns="0" rtlCol="0">
            <a:spAutoFit/>
          </a:bodyPr>
          <a:lstStyle/>
          <a:p>
            <a:pPr>
              <a:lnSpc>
                <a:spcPts val="1500"/>
              </a:lnSpc>
            </a:pPr>
            <a:r>
              <a:rPr lang="en-US" altLang="zh-CN" sz="1655" dirty="0">
                <a:solidFill>
                  <a:srgbClr val="ECF763"/>
                </a:solidFill>
                <a:latin typeface="Times New Roman" panose="02020603050405020304" pitchFamily="18" charset="0"/>
                <a:cs typeface="Times New Roman" panose="02020603050405020304" pitchFamily="18" charset="0"/>
              </a:rPr>
              <a:t>Photographystudio</a:t>
            </a:r>
          </a:p>
        </p:txBody>
      </p:sp>
      <p:sp>
        <p:nvSpPr>
          <p:cNvPr id="41" name="TextBox 1"/>
          <p:cNvSpPr txBox="1"/>
          <p:nvPr/>
        </p:nvSpPr>
        <p:spPr>
          <a:xfrm>
            <a:off x="2146300" y="3962400"/>
            <a:ext cx="2159000" cy="279400"/>
          </a:xfrm>
          <a:prstGeom prst="rect">
            <a:avLst/>
          </a:prstGeom>
          <a:noFill/>
        </p:spPr>
        <p:txBody>
          <a:bodyPr wrap="none" lIns="0" tIns="0" rIns="0" rtlCol="0">
            <a:spAutoFit/>
          </a:bodyPr>
          <a:lstStyle/>
          <a:p>
            <a:pPr>
              <a:lnSpc>
                <a:spcPts val="2200"/>
              </a:lnSpc>
            </a:pPr>
            <a:r>
              <a:rPr lang="en-US" altLang="zh-CN" sz="1630" dirty="0">
                <a:solidFill>
                  <a:srgbClr val="ECF763"/>
                </a:solidFill>
                <a:latin typeface="Times New Roman" panose="02020603050405020304" pitchFamily="18" charset="0"/>
                <a:cs typeface="Times New Roman" panose="02020603050405020304" pitchFamily="18" charset="0"/>
              </a:rPr>
              <a:t>magazines,</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books</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DVDs,</a:t>
            </a:r>
          </a:p>
        </p:txBody>
      </p:sp>
      <p:sp>
        <p:nvSpPr>
          <p:cNvPr id="42" name="TextBox 1"/>
          <p:cNvSpPr txBox="1"/>
          <p:nvPr/>
        </p:nvSpPr>
        <p:spPr>
          <a:xfrm>
            <a:off x="1397000" y="4025900"/>
            <a:ext cx="3124200" cy="241300"/>
          </a:xfrm>
          <a:prstGeom prst="rect">
            <a:avLst/>
          </a:prstGeom>
          <a:noFill/>
        </p:spPr>
        <p:txBody>
          <a:bodyPr wrap="none" lIns="0" tIns="0" rIns="0" rtlCol="0">
            <a:spAutoFit/>
          </a:bodyPr>
          <a:lstStyle/>
          <a:p>
            <a:pPr>
              <a:lnSpc>
                <a:spcPts val="1900"/>
              </a:lnSpc>
            </a:pPr>
            <a:r>
              <a:rPr lang="en-US" altLang="zh-CN" sz="2115" dirty="0">
                <a:solidFill>
                  <a:srgbClr val="ECF763"/>
                </a:solidFill>
                <a:latin typeface="Times New Roman" panose="02020603050405020304" pitchFamily="18" charset="0"/>
                <a:cs typeface="Times New Roman" panose="02020603050405020304" pitchFamily="18" charset="0"/>
              </a:rPr>
              <a:t>hand-crafted</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items,</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books&amp;</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DVDs,</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and</a:t>
            </a:r>
          </a:p>
        </p:txBody>
      </p:sp>
      <p:sp>
        <p:nvSpPr>
          <p:cNvPr id="43" name="TextBox 1"/>
          <p:cNvSpPr txBox="1"/>
          <p:nvPr/>
        </p:nvSpPr>
        <p:spPr>
          <a:xfrm>
            <a:off x="3302000" y="4025900"/>
            <a:ext cx="800100" cy="241300"/>
          </a:xfrm>
          <a:prstGeom prst="rect">
            <a:avLst/>
          </a:prstGeom>
          <a:noFill/>
        </p:spPr>
        <p:txBody>
          <a:bodyPr wrap="none" lIns="0" tIns="0" rIns="0" rtlCol="0">
            <a:spAutoFit/>
          </a:bodyPr>
          <a:lstStyle/>
          <a:p>
            <a:pPr>
              <a:lnSpc>
                <a:spcPts val="1900"/>
              </a:lnSpc>
            </a:pPr>
            <a:r>
              <a:rPr lang="en-US" altLang="zh-CN" sz="2115" dirty="0">
                <a:solidFill>
                  <a:srgbClr val="ECF763"/>
                </a:solidFill>
                <a:latin typeface="Times New Roman" panose="02020603050405020304" pitchFamily="18" charset="0"/>
                <a:cs typeface="Times New Roman" panose="02020603050405020304" pitchFamily="18" charset="0"/>
              </a:rPr>
              <a:t>furniture</a:t>
            </a:r>
          </a:p>
        </p:txBody>
      </p:sp>
      <p:sp>
        <p:nvSpPr>
          <p:cNvPr id="44" name="TextBox 1"/>
          <p:cNvSpPr txBox="1"/>
          <p:nvPr/>
        </p:nvSpPr>
        <p:spPr>
          <a:xfrm>
            <a:off x="2146300" y="4216400"/>
            <a:ext cx="2603500" cy="279400"/>
          </a:xfrm>
          <a:prstGeom prst="rect">
            <a:avLst/>
          </a:prstGeom>
          <a:noFill/>
        </p:spPr>
        <p:txBody>
          <a:bodyPr wrap="none" lIns="0" tIns="0" rIns="0" rtlCol="0">
            <a:spAutoFit/>
          </a:bodyPr>
          <a:lstStyle/>
          <a:p>
            <a:pPr>
              <a:lnSpc>
                <a:spcPts val="2200"/>
              </a:lnSpc>
            </a:pPr>
            <a:r>
              <a:rPr lang="en-US" altLang="zh-CN" sz="1655" dirty="0">
                <a:solidFill>
                  <a:srgbClr val="ECF763"/>
                </a:solidFill>
                <a:latin typeface="Times New Roman" panose="02020603050405020304" pitchFamily="18" charset="0"/>
                <a:cs typeface="Times New Roman" panose="02020603050405020304" pitchFamily="18" charset="0"/>
              </a:rPr>
              <a:t>hand-crafted</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items,</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furniture</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and</a:t>
            </a:r>
          </a:p>
        </p:txBody>
      </p:sp>
      <p:sp>
        <p:nvSpPr>
          <p:cNvPr id="45" name="TextBox 1"/>
          <p:cNvSpPr txBox="1"/>
          <p:nvPr/>
        </p:nvSpPr>
        <p:spPr>
          <a:xfrm>
            <a:off x="1981200" y="4229100"/>
            <a:ext cx="2781300" cy="215900"/>
          </a:xfrm>
          <a:prstGeom prst="rect">
            <a:avLst/>
          </a:prstGeom>
          <a:noFill/>
        </p:spPr>
        <p:txBody>
          <a:bodyPr wrap="none" lIns="0" tIns="0" rIns="0" rtlCol="0">
            <a:spAutoFit/>
          </a:bodyPr>
          <a:lstStyle/>
          <a:p>
            <a:pPr>
              <a:lnSpc>
                <a:spcPts val="1700"/>
              </a:lnSpc>
            </a:pPr>
            <a:r>
              <a:rPr lang="en-US" altLang="zh-CN" sz="1900" dirty="0">
                <a:solidFill>
                  <a:srgbClr val="ECF763"/>
                </a:solidFill>
                <a:latin typeface="Times New Roman" panose="02020603050405020304" pitchFamily="18" charset="0"/>
                <a:cs typeface="Times New Roman" panose="02020603050405020304" pitchFamily="18" charset="0"/>
              </a:rPr>
              <a:t>hand-crafted</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items,</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furnitureand</a:t>
            </a:r>
          </a:p>
        </p:txBody>
      </p:sp>
      <p:sp>
        <p:nvSpPr>
          <p:cNvPr id="46" name="TextBox 1"/>
          <p:cNvSpPr txBox="1"/>
          <p:nvPr/>
        </p:nvSpPr>
        <p:spPr>
          <a:xfrm>
            <a:off x="1397000" y="4318000"/>
            <a:ext cx="2184400" cy="342900"/>
          </a:xfrm>
          <a:prstGeom prst="rect">
            <a:avLst/>
          </a:prstGeom>
          <a:noFill/>
        </p:spPr>
        <p:txBody>
          <a:bodyPr wrap="none" lIns="0" tIns="0" rIns="0" rtlCol="0">
            <a:spAutoFit/>
          </a:bodyPr>
          <a:lstStyle/>
          <a:p>
            <a:pPr>
              <a:lnSpc>
                <a:spcPts val="2700"/>
              </a:lnSpc>
            </a:pPr>
            <a:r>
              <a:rPr lang="en-US" altLang="zh-CN" sz="2115" dirty="0">
                <a:solidFill>
                  <a:srgbClr val="ECF763"/>
                </a:solidFill>
                <a:latin typeface="Times New Roman" panose="02020603050405020304" pitchFamily="18" charset="0"/>
                <a:cs typeface="Times New Roman" panose="02020603050405020304" pitchFamily="18" charset="0"/>
              </a:rPr>
              <a:t>homedé</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hand-crafted</a:t>
            </a:r>
            <a:r>
              <a:rPr lang="en-US" altLang="zh-CN" sz="1655" dirty="0">
                <a:solidFill>
                  <a:srgbClr val="ECF763"/>
                </a:solidFill>
                <a:latin typeface="Times New Roman" panose="02020603050405020304" pitchFamily="18" charset="0"/>
                <a:cs typeface="Times New Roman" panose="02020603050405020304" pitchFamily="18" charset="0"/>
              </a:rPr>
              <a:t>items</a:t>
            </a:r>
          </a:p>
        </p:txBody>
      </p:sp>
      <p:sp>
        <p:nvSpPr>
          <p:cNvPr id="47" name="TextBox 1"/>
          <p:cNvSpPr txBox="1"/>
          <p:nvPr/>
        </p:nvSpPr>
        <p:spPr>
          <a:xfrm>
            <a:off x="2146300" y="4343400"/>
            <a:ext cx="977900" cy="304800"/>
          </a:xfrm>
          <a:prstGeom prst="rect">
            <a:avLst/>
          </a:prstGeom>
          <a:noFill/>
        </p:spPr>
        <p:txBody>
          <a:bodyPr wrap="none" lIns="0" tIns="0" rIns="0" rtlCol="0">
            <a:spAutoFit/>
          </a:bodyPr>
          <a:lstStyle/>
          <a:p>
            <a:pPr>
              <a:lnSpc>
                <a:spcPts val="2400"/>
              </a:lnSpc>
            </a:pPr>
            <a:r>
              <a:rPr lang="en-US" altLang="zh-CN" sz="1655" dirty="0">
                <a:solidFill>
                  <a:srgbClr val="ECF763"/>
                </a:solidFill>
                <a:latin typeface="Times New Roman" panose="02020603050405020304" pitchFamily="18" charset="0"/>
                <a:cs typeface="Times New Roman" panose="02020603050405020304" pitchFamily="18" charset="0"/>
              </a:rPr>
              <a:t>home</a:t>
            </a:r>
            <a:r>
              <a:rPr lang="en-US" altLang="zh-CN" sz="2115" dirty="0">
                <a:solidFill>
                  <a:srgbClr val="ECF763"/>
                </a:solidFill>
                <a:latin typeface="Times New Roman" panose="02020603050405020304" pitchFamily="18" charset="0"/>
                <a:cs typeface="Times New Roman" panose="02020603050405020304" pitchFamily="18" charset="0"/>
              </a:rPr>
              <a:t>items</a:t>
            </a:r>
          </a:p>
        </p:txBody>
      </p:sp>
      <p:sp>
        <p:nvSpPr>
          <p:cNvPr id="48" name="TextBox 1"/>
          <p:cNvSpPr txBox="1"/>
          <p:nvPr/>
        </p:nvSpPr>
        <p:spPr>
          <a:xfrm>
            <a:off x="2146300" y="4470400"/>
            <a:ext cx="1435100" cy="279400"/>
          </a:xfrm>
          <a:prstGeom prst="rect">
            <a:avLst/>
          </a:prstGeom>
          <a:noFill/>
        </p:spPr>
        <p:txBody>
          <a:bodyPr wrap="none" lIns="0" tIns="0" rIns="0" rtlCol="0">
            <a:spAutoFit/>
          </a:bodyPr>
          <a:lstStyle/>
          <a:p>
            <a:pPr>
              <a:lnSpc>
                <a:spcPts val="2200"/>
              </a:lnSpc>
            </a:pPr>
            <a:r>
              <a:rPr lang="en-US" altLang="zh-CN" sz="1630" dirty="0">
                <a:solidFill>
                  <a:srgbClr val="ECF763"/>
                </a:solidFill>
                <a:latin typeface="Times New Roman" panose="02020603050405020304" pitchFamily="18" charset="0"/>
                <a:cs typeface="Times New Roman" panose="02020603050405020304" pitchFamily="18" charset="0"/>
              </a:rPr>
              <a:t>home</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décor</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items</a:t>
            </a:r>
          </a:p>
        </p:txBody>
      </p:sp>
      <p:sp>
        <p:nvSpPr>
          <p:cNvPr id="49" name="TextBox 1"/>
          <p:cNvSpPr txBox="1"/>
          <p:nvPr/>
        </p:nvSpPr>
        <p:spPr>
          <a:xfrm>
            <a:off x="5219700" y="101600"/>
            <a:ext cx="35560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体验性——体验性业态</a:t>
            </a:r>
          </a:p>
        </p:txBody>
      </p:sp>
      <p:sp>
        <p:nvSpPr>
          <p:cNvPr id="50" name="TextBox 1"/>
          <p:cNvSpPr txBox="1"/>
          <p:nvPr/>
        </p:nvSpPr>
        <p:spPr>
          <a:xfrm>
            <a:off x="1079500" y="3340100"/>
            <a:ext cx="203200" cy="292100"/>
          </a:xfrm>
          <a:prstGeom prst="rect">
            <a:avLst/>
          </a:prstGeom>
          <a:noFill/>
        </p:spPr>
        <p:txBody>
          <a:bodyPr wrap="none" lIns="0" tIns="0" rIns="0" rtlCol="0">
            <a:spAutoFit/>
          </a:bodyPr>
          <a:lstStyle/>
          <a:p>
            <a:pPr>
              <a:lnSpc>
                <a:spcPts val="2300"/>
              </a:lnSpc>
            </a:pPr>
            <a:r>
              <a:rPr lang="en-US" altLang="zh-CN" sz="2115" dirty="0">
                <a:solidFill>
                  <a:srgbClr val="ECF763"/>
                </a:solidFill>
                <a:latin typeface="Wingdings" panose="05000000000000000000" pitchFamily="18" charset="0"/>
                <a:cs typeface="Wingdings" panose="05000000000000000000" pitchFamily="18" charset="0"/>
              </a:rPr>
              <a:t>❖</a:t>
            </a:r>
          </a:p>
        </p:txBody>
      </p:sp>
      <p:sp>
        <p:nvSpPr>
          <p:cNvPr id="51" name="TextBox 1"/>
          <p:cNvSpPr txBox="1"/>
          <p:nvPr/>
        </p:nvSpPr>
        <p:spPr>
          <a:xfrm>
            <a:off x="1879600" y="279400"/>
            <a:ext cx="2451100" cy="330200"/>
          </a:xfrm>
          <a:prstGeom prst="rect">
            <a:avLst/>
          </a:prstGeom>
          <a:noFill/>
        </p:spPr>
        <p:txBody>
          <a:bodyPr wrap="none" lIns="0" tIns="0" rIns="0" rtlCol="0">
            <a:spAutoFit/>
          </a:bodyPr>
          <a:lstStyle/>
          <a:p>
            <a:pPr>
              <a:lnSpc>
                <a:spcPts val="2600"/>
              </a:lnSpc>
            </a:pPr>
            <a:r>
              <a:rPr lang="en-US" altLang="zh-CN" sz="1630" dirty="0">
                <a:solidFill>
                  <a:srgbClr val="ECF763"/>
                </a:solidFill>
                <a:latin typeface="Wingdings" panose="05000000000000000000" pitchFamily="18" charset="0"/>
                <a:cs typeface="Wingdings" panose="05000000000000000000" pitchFamily="18" charset="0"/>
              </a:rPr>
              <a:t>❖</a:t>
            </a:r>
            <a:r>
              <a:rPr lang="en-US" altLang="zh-CN" sz="2115" dirty="0">
                <a:solidFill>
                  <a:srgbClr val="ECF763"/>
                </a:solidFill>
                <a:latin typeface="Times New Roman" panose="02020603050405020304" pitchFamily="18" charset="0"/>
                <a:cs typeface="Times New Roman" panose="02020603050405020304" pitchFamily="18" charset="0"/>
              </a:rPr>
              <a:t>London</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(1</a:t>
            </a:r>
            <a:r>
              <a:rPr lang="en-US" altLang="zh-CN" sz="1630" dirty="0">
                <a:solidFill>
                  <a:srgbClr val="ECF763"/>
                </a:solidFill>
                <a:latin typeface="Times New Roman" panose="02020603050405020304" pitchFamily="18" charset="0"/>
                <a:cs typeface="Times New Roman" panose="02020603050405020304" pitchFamily="18" charset="0"/>
              </a:rPr>
              <a:t>retail</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store</a:t>
            </a:r>
            <a:r>
              <a:rPr lang="en-US" altLang="zh-CN" sz="2115" dirty="0">
                <a:solidFill>
                  <a:srgbClr val="ECF763"/>
                </a:solidFill>
                <a:latin typeface="Times New Roman" panose="02020603050405020304" pitchFamily="18" charset="0"/>
                <a:cs typeface="Times New Roman" panose="02020603050405020304" pitchFamily="18" charset="0"/>
              </a:rPr>
              <a:t>retail</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global</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for</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National</a:t>
            </a:r>
          </a:p>
        </p:txBody>
      </p:sp>
      <p:sp>
        <p:nvSpPr>
          <p:cNvPr id="52" name="TextBox 1"/>
          <p:cNvSpPr txBox="1"/>
          <p:nvPr/>
        </p:nvSpPr>
        <p:spPr>
          <a:xfrm>
            <a:off x="1879600" y="1905000"/>
            <a:ext cx="2209800" cy="228600"/>
          </a:xfrm>
          <a:prstGeom prst="rect">
            <a:avLst/>
          </a:prstGeom>
          <a:noFill/>
        </p:spPr>
        <p:txBody>
          <a:bodyPr wrap="none" lIns="0" tIns="0" rIns="0" rtlCol="0">
            <a:spAutoFit/>
          </a:bodyPr>
          <a:lstStyle/>
          <a:p>
            <a:pPr>
              <a:lnSpc>
                <a:spcPts val="1800"/>
              </a:lnSpc>
            </a:pPr>
            <a:r>
              <a:rPr lang="en-US" altLang="zh-CN" sz="1655" dirty="0">
                <a:solidFill>
                  <a:srgbClr val="ECF763"/>
                </a:solidFill>
                <a:latin typeface="Wingdings" panose="05000000000000000000" pitchFamily="18" charset="0"/>
                <a:cs typeface="Wingdings" panose="05000000000000000000" pitchFamily="18" charset="0"/>
                <a:hlinkClick r:id="rId10"/>
              </a:rPr>
              <a:t>❖</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FFFF66"/>
                </a:solidFill>
                <a:latin typeface="Times New Roman" panose="02020603050405020304" pitchFamily="18" charset="0"/>
                <a:cs typeface="Times New Roman" panose="02020603050405020304" pitchFamily="18" charset="0"/>
              </a:rPr>
              <a:t>sf</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FFFF66"/>
                </a:solidFill>
                <a:latin typeface="Times New Roman" panose="02020603050405020304" pitchFamily="18" charset="0"/>
                <a:cs typeface="Times New Roman" panose="02020603050405020304" pitchFamily="18" charset="0"/>
              </a:rPr>
              <a:t>3</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FFFF66"/>
                </a:solidFill>
                <a:latin typeface="Times New Roman" panose="02020603050405020304" pitchFamily="18" charset="0"/>
                <a:cs typeface="Times New Roman" panose="02020603050405020304" pitchFamily="18" charset="0"/>
              </a:rPr>
              <a:t>floors</a:t>
            </a:r>
          </a:p>
        </p:txBody>
      </p:sp>
      <p:sp>
        <p:nvSpPr>
          <p:cNvPr id="53" name="TextBox 1"/>
          <p:cNvSpPr txBox="1"/>
          <p:nvPr/>
        </p:nvSpPr>
        <p:spPr>
          <a:xfrm>
            <a:off x="1689100" y="3606800"/>
            <a:ext cx="2286000" cy="393700"/>
          </a:xfrm>
          <a:prstGeom prst="rect">
            <a:avLst/>
          </a:prstGeom>
          <a:noFill/>
        </p:spPr>
        <p:txBody>
          <a:bodyPr wrap="none" lIns="0" tIns="0" rIns="0" rtlCol="0">
            <a:spAutoFit/>
          </a:bodyPr>
          <a:lstStyle/>
          <a:p>
            <a:pPr>
              <a:lnSpc>
                <a:spcPts val="3100"/>
              </a:lnSpc>
            </a:pPr>
            <a:r>
              <a:rPr lang="en-US" altLang="zh-CN" sz="1900" dirty="0">
                <a:solidFill>
                  <a:srgbClr val="ECF763"/>
                </a:solidFill>
                <a:latin typeface="Wingdings" panose="05000000000000000000" pitchFamily="18" charset="0"/>
                <a:cs typeface="Wingdings" panose="05000000000000000000" pitchFamily="18" charset="0"/>
              </a:rPr>
              <a:t>❖</a:t>
            </a:r>
            <a:r>
              <a:rPr lang="en-US" altLang="zh-CN" sz="1655" dirty="0">
                <a:solidFill>
                  <a:srgbClr val="ECF763"/>
                </a:solidFill>
                <a:latin typeface="Wingdings" panose="05000000000000000000" pitchFamily="18" charset="0"/>
                <a:cs typeface="Wingdings" panose="05000000000000000000" pitchFamily="18" charset="0"/>
              </a:rPr>
              <a:t>❖</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Retail</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storefor</a:t>
            </a:r>
            <a:r>
              <a:rPr lang="en-US" altLang="zh-CN" sz="2115" dirty="0">
                <a:solidFill>
                  <a:srgbClr val="ECF763"/>
                </a:solidFill>
                <a:latin typeface="Times New Roman" panose="02020603050405020304" pitchFamily="18" charset="0"/>
                <a:cs typeface="Times New Roman" panose="02020603050405020304" pitchFamily="18" charset="0"/>
              </a:rPr>
              <a:t>&amp;</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DVDs,</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Retail</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store</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Wingdings" panose="05000000000000000000" pitchFamily="18" charset="0"/>
                <a:cs typeface="Wingdings" panose="05000000000000000000" pitchFamily="18" charset="0"/>
              </a:rPr>
              <a:t>❖</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Retail</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store</a:t>
            </a:r>
          </a:p>
        </p:txBody>
      </p:sp>
      <p:sp>
        <p:nvSpPr>
          <p:cNvPr id="54" name="TextBox 1"/>
          <p:cNvSpPr txBox="1"/>
          <p:nvPr/>
        </p:nvSpPr>
        <p:spPr>
          <a:xfrm>
            <a:off x="1397000" y="2019300"/>
            <a:ext cx="3390900" cy="2819400"/>
          </a:xfrm>
          <a:prstGeom prst="rect">
            <a:avLst/>
          </a:prstGeom>
          <a:noFill/>
        </p:spPr>
        <p:txBody>
          <a:bodyPr wrap="none" lIns="0" tIns="0" rIns="0" rtlCol="0">
            <a:spAutoFit/>
          </a:bodyPr>
          <a:lstStyle/>
          <a:p>
            <a:pPr>
              <a:lnSpc>
                <a:spcPts val="1900"/>
              </a:lnSpc>
              <a:tabLst>
                <a:tab pos="482600" algn="l"/>
                <a:tab pos="584200" algn="l"/>
                <a:tab pos="749300" algn="l"/>
                <a:tab pos="838200" algn="l"/>
                <a:tab pos="1828800" algn="l"/>
              </a:tabLst>
            </a:pPr>
            <a:r>
              <a:rPr lang="en-US" altLang="zh-CN" sz="2115" dirty="0">
                <a:solidFill>
                  <a:srgbClr val="ECF763"/>
                </a:solidFill>
                <a:latin typeface="Times New Roman" panose="02020603050405020304" pitchFamily="18" charset="0"/>
                <a:cs typeface="Times New Roman" panose="02020603050405020304" pitchFamily="18" charset="0"/>
                <a:hlinkClick r:id="rId10"/>
              </a:rPr>
              <a:t>Exhibition</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FFFF66"/>
                </a:solidFill>
                <a:latin typeface="Times New Roman" panose="02020603050405020304" pitchFamily="18" charset="0"/>
                <a:cs typeface="Times New Roman" panose="02020603050405020304" pitchFamily="18" charset="0"/>
                <a:hlinkClick r:id="rId10"/>
              </a:rPr>
              <a:t>Area:</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hlinkClick r:id="rId10"/>
              </a:rPr>
              <a:t>area,</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FFFF66"/>
                </a:solidFill>
                <a:latin typeface="Times New Roman" panose="02020603050405020304" pitchFamily="18" charset="0"/>
                <a:cs typeface="Times New Roman" panose="02020603050405020304" pitchFamily="18" charset="0"/>
                <a:hlinkClick r:id="rId10"/>
              </a:rPr>
              <a:t>19,375</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Auditorium,</a:t>
            </a:r>
          </a:p>
          <a:p>
            <a:pPr>
              <a:lnSpc>
                <a:spcPts val="700"/>
              </a:lnSpc>
              <a:tabLst>
                <a:tab pos="482600" algn="l"/>
                <a:tab pos="584200" algn="l"/>
                <a:tab pos="749300" algn="l"/>
                <a:tab pos="838200" algn="l"/>
                <a:tab pos="1828800" algn="l"/>
              </a:tabLst>
            </a:pPr>
            <a:r>
              <a:rPr lang="en-US" altLang="zh-CN" dirty="0"/>
              <a:t>			</a:t>
            </a:r>
            <a:r>
              <a:rPr lang="en-US" altLang="zh-CN" sz="1630" dirty="0">
                <a:solidFill>
                  <a:srgbClr val="FFFF66"/>
                </a:solidFill>
                <a:latin typeface="Times New Roman" panose="02020603050405020304" pitchFamily="18" charset="0"/>
                <a:cs typeface="Times New Roman" panose="02020603050405020304" pitchFamily="18" charset="0"/>
                <a:hlinkClick r:id="rId10"/>
              </a:rPr>
              <a:t>Area:</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FFFF66"/>
                </a:solidFill>
                <a:latin typeface="Times New Roman" panose="02020603050405020304" pitchFamily="18" charset="0"/>
                <a:cs typeface="Times New Roman" panose="02020603050405020304" pitchFamily="18" charset="0"/>
                <a:hlinkClick r:id="rId10"/>
              </a:rPr>
              <a:t>19,375</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FFFF66"/>
                </a:solidFill>
                <a:latin typeface="Times New Roman" panose="02020603050405020304" pitchFamily="18" charset="0"/>
                <a:cs typeface="Times New Roman" panose="02020603050405020304" pitchFamily="18" charset="0"/>
              </a:rPr>
              <a:t>3</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FFFF66"/>
                </a:solidFill>
                <a:latin typeface="Times New Roman" panose="02020603050405020304" pitchFamily="18" charset="0"/>
                <a:cs typeface="Times New Roman" panose="02020603050405020304" pitchFamily="18" charset="0"/>
              </a:rPr>
              <a:t>floors</a:t>
            </a:r>
          </a:p>
          <a:p>
            <a:pPr>
              <a:lnSpc>
                <a:spcPts val="1000"/>
              </a:lnSpc>
            </a:pPr>
            <a:endParaRPr lang="en-US" altLang="zh-CN" dirty="0"/>
          </a:p>
          <a:p>
            <a:pPr>
              <a:lnSpc>
                <a:spcPts val="1900"/>
              </a:lnSpc>
              <a:tabLst>
                <a:tab pos="482600" algn="l"/>
                <a:tab pos="584200" algn="l"/>
                <a:tab pos="749300" algn="l"/>
                <a:tab pos="838200" algn="l"/>
                <a:tab pos="1828800" algn="l"/>
              </a:tabLst>
            </a:pPr>
            <a:r>
              <a:rPr lang="en-US" altLang="zh-CN" dirty="0"/>
              <a:t>	</a:t>
            </a:r>
            <a:r>
              <a:rPr lang="en-US" altLang="zh-CN" sz="1630" dirty="0">
                <a:solidFill>
                  <a:srgbClr val="ECF763"/>
                </a:solidFill>
                <a:latin typeface="Wingdings" panose="05000000000000000000" pitchFamily="18" charset="0"/>
                <a:cs typeface="Wingdings" panose="05000000000000000000" pitchFamily="18" charset="0"/>
              </a:rPr>
              <a:t>❖</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FFFF66"/>
                </a:solidFill>
                <a:latin typeface="Times New Roman" panose="02020603050405020304" pitchFamily="18" charset="0"/>
                <a:cs typeface="Times New Roman" panose="02020603050405020304" pitchFamily="18" charset="0"/>
              </a:rPr>
              <a:t>With</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FFFF66"/>
                </a:solidFill>
                <a:latin typeface="Times New Roman" panose="02020603050405020304" pitchFamily="18" charset="0"/>
                <a:cs typeface="Times New Roman" panose="02020603050405020304" pitchFamily="18" charset="0"/>
              </a:rPr>
              <a:t>interactive</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visual</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displays,</a:t>
            </a:r>
          </a:p>
          <a:p>
            <a:pPr>
              <a:lnSpc>
                <a:spcPts val="1000"/>
              </a:lnSpc>
              <a:tabLst>
                <a:tab pos="482600" algn="l"/>
                <a:tab pos="584200" algn="l"/>
                <a:tab pos="749300" algn="l"/>
                <a:tab pos="838200" algn="l"/>
                <a:tab pos="1828800" algn="l"/>
              </a:tabLst>
            </a:pPr>
            <a:r>
              <a:rPr lang="en-US" altLang="zh-CN" dirty="0"/>
              <a:t>			</a:t>
            </a:r>
            <a:r>
              <a:rPr lang="en-US" altLang="zh-CN" sz="1655" dirty="0">
                <a:solidFill>
                  <a:srgbClr val="ECF763"/>
                </a:solidFill>
                <a:latin typeface="Times New Roman" panose="02020603050405020304" pitchFamily="18" charset="0"/>
                <a:cs typeface="Times New Roman" panose="02020603050405020304" pitchFamily="18" charset="0"/>
              </a:rPr>
              <a:t>Exhibition</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area,</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Auditorium,</a:t>
            </a:r>
          </a:p>
          <a:p>
            <a:pPr>
              <a:lnSpc>
                <a:spcPts val="1000"/>
              </a:lnSpc>
            </a:pPr>
            <a:endParaRPr lang="en-US" altLang="zh-CN" dirty="0"/>
          </a:p>
          <a:p>
            <a:pPr>
              <a:lnSpc>
                <a:spcPts val="1800"/>
              </a:lnSpc>
              <a:tabLst>
                <a:tab pos="482600" algn="l"/>
                <a:tab pos="584200" algn="l"/>
                <a:tab pos="749300" algn="l"/>
                <a:tab pos="838200" algn="l"/>
                <a:tab pos="1828800" algn="l"/>
              </a:tabLst>
            </a:pPr>
            <a:r>
              <a:rPr lang="en-US" altLang="zh-CN" dirty="0"/>
              <a:t>			</a:t>
            </a:r>
            <a:r>
              <a:rPr lang="en-US" altLang="zh-CN" sz="1630" dirty="0">
                <a:solidFill>
                  <a:srgbClr val="ECF763"/>
                </a:solidFill>
                <a:latin typeface="Times New Roman" panose="02020603050405020304" pitchFamily="18" charset="0"/>
                <a:cs typeface="Times New Roman" panose="02020603050405020304" pitchFamily="18" charset="0"/>
              </a:rPr>
              <a:t>TapasCafé,</a:t>
            </a:r>
          </a:p>
          <a:p>
            <a:pPr>
              <a:lnSpc>
                <a:spcPts val="1900"/>
              </a:lnSpc>
              <a:tabLst>
                <a:tab pos="482600" algn="l"/>
                <a:tab pos="584200" algn="l"/>
                <a:tab pos="749300" algn="l"/>
                <a:tab pos="838200" algn="l"/>
                <a:tab pos="1828800" algn="l"/>
              </a:tabLst>
            </a:pPr>
            <a:r>
              <a:rPr lang="en-US" altLang="zh-CN" dirty="0"/>
              <a:t>			</a:t>
            </a:r>
            <a:r>
              <a:rPr lang="en-US" altLang="zh-CN" sz="1630" dirty="0">
                <a:solidFill>
                  <a:srgbClr val="ECF763"/>
                </a:solidFill>
                <a:latin typeface="Times New Roman" panose="02020603050405020304" pitchFamily="18" charset="0"/>
                <a:cs typeface="Times New Roman" panose="02020603050405020304" pitchFamily="18" charset="0"/>
              </a:rPr>
              <a:t>expeditionsand</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local</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tours,</a:t>
            </a:r>
          </a:p>
          <a:p>
            <a:pPr>
              <a:lnSpc>
                <a:spcPts val="1900"/>
              </a:lnSpc>
              <a:tabLst>
                <a:tab pos="482600" algn="l"/>
                <a:tab pos="584200" algn="l"/>
                <a:tab pos="749300" algn="l"/>
                <a:tab pos="838200" algn="l"/>
                <a:tab pos="1828800" algn="l"/>
              </a:tabLst>
            </a:pPr>
            <a:r>
              <a:rPr lang="en-US" altLang="zh-CN" dirty="0"/>
              <a:t>			</a:t>
            </a:r>
            <a:r>
              <a:rPr lang="en-US" altLang="zh-CN" sz="1630" dirty="0">
                <a:solidFill>
                  <a:srgbClr val="ECF763"/>
                </a:solidFill>
                <a:latin typeface="Times New Roman" panose="02020603050405020304" pitchFamily="18" charset="0"/>
                <a:cs typeface="Times New Roman" panose="02020603050405020304" pitchFamily="18" charset="0"/>
              </a:rPr>
              <a:t>Photographystudio</a:t>
            </a:r>
          </a:p>
          <a:p>
            <a:pPr>
              <a:lnSpc>
                <a:spcPts val="2900"/>
              </a:lnSpc>
              <a:tabLst>
                <a:tab pos="482600" algn="l"/>
                <a:tab pos="584200" algn="l"/>
                <a:tab pos="749300" algn="l"/>
                <a:tab pos="838200" algn="l"/>
                <a:tab pos="1828800" algn="l"/>
              </a:tabLst>
            </a:pPr>
            <a:r>
              <a:rPr lang="en-US" altLang="zh-CN" sz="2115" dirty="0">
                <a:solidFill>
                  <a:srgbClr val="ECF763"/>
                </a:solidFill>
                <a:latin typeface="Times New Roman" panose="02020603050405020304" pitchFamily="18" charset="0"/>
                <a:cs typeface="Times New Roman" panose="02020603050405020304" pitchFamily="18" charset="0"/>
              </a:rPr>
              <a:t>magazines,</a:t>
            </a:r>
            <a:r>
              <a:rPr lang="en-US" altLang="zh-CN" sz="2115" dirty="0">
                <a:latin typeface="Times New Roman" panose="02020603050405020304" pitchFamily="18" charset="0"/>
                <a:cs typeface="Times New Roman" panose="02020603050405020304" pitchFamily="18" charset="0"/>
              </a:rPr>
              <a:t> </a:t>
            </a:r>
            <a:r>
              <a:rPr lang="en-US" altLang="zh-CN" sz="2115" dirty="0">
                <a:solidFill>
                  <a:srgbClr val="ECF763"/>
                </a:solidFill>
                <a:latin typeface="Times New Roman" panose="02020603050405020304" pitchFamily="18" charset="0"/>
                <a:cs typeface="Times New Roman" panose="02020603050405020304" pitchFamily="18" charset="0"/>
              </a:rPr>
              <a:t>books</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for</a:t>
            </a:r>
            <a:r>
              <a:rPr lang="en-US" altLang="zh-CN" sz="1900" dirty="0">
                <a:solidFill>
                  <a:srgbClr val="ECF763"/>
                </a:solidFill>
                <a:latin typeface="Times New Roman" panose="02020603050405020304" pitchFamily="18" charset="0"/>
                <a:cs typeface="Times New Roman" panose="02020603050405020304" pitchFamily="18" charset="0"/>
              </a:rPr>
              <a:t>apparel</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and</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gear,</a:t>
            </a:r>
          </a:p>
          <a:p>
            <a:pPr>
              <a:lnSpc>
                <a:spcPts val="1200"/>
              </a:lnSpc>
              <a:tabLst>
                <a:tab pos="482600" algn="l"/>
                <a:tab pos="584200" algn="l"/>
                <a:tab pos="749300" algn="l"/>
                <a:tab pos="838200" algn="l"/>
                <a:tab pos="1828800" algn="l"/>
              </a:tabLst>
            </a:pPr>
            <a:r>
              <a:rPr lang="en-US" altLang="zh-CN" dirty="0"/>
              <a:t>		</a:t>
            </a:r>
            <a:r>
              <a:rPr lang="en-US" altLang="zh-CN" sz="1900" dirty="0">
                <a:solidFill>
                  <a:srgbClr val="ECF763"/>
                </a:solidFill>
                <a:latin typeface="Times New Roman" panose="02020603050405020304" pitchFamily="18" charset="0"/>
                <a:cs typeface="Times New Roman" panose="02020603050405020304" pitchFamily="18" charset="0"/>
              </a:rPr>
              <a:t>magazines,</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books&amp;</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DVDs,</a:t>
            </a:r>
          </a:p>
          <a:p>
            <a:pPr>
              <a:lnSpc>
                <a:spcPts val="1900"/>
              </a:lnSpc>
              <a:tabLst>
                <a:tab pos="482600" algn="l"/>
                <a:tab pos="584200" algn="l"/>
                <a:tab pos="749300" algn="l"/>
                <a:tab pos="838200" algn="l"/>
                <a:tab pos="1828800" algn="l"/>
              </a:tabLst>
            </a:pPr>
            <a:r>
              <a:rPr lang="en-US" altLang="zh-CN" dirty="0"/>
              <a:t>					</a:t>
            </a:r>
            <a:r>
              <a:rPr lang="en-US" altLang="zh-CN" sz="1655" dirty="0">
                <a:solidFill>
                  <a:srgbClr val="ECF763"/>
                </a:solidFill>
                <a:latin typeface="Times New Roman" panose="02020603050405020304" pitchFamily="18" charset="0"/>
                <a:cs typeface="Times New Roman" panose="02020603050405020304" pitchFamily="18" charset="0"/>
              </a:rPr>
              <a:t>items,</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furniture</a:t>
            </a:r>
          </a:p>
          <a:p>
            <a:pPr>
              <a:lnSpc>
                <a:spcPts val="1400"/>
              </a:lnSpc>
              <a:tabLst>
                <a:tab pos="482600" algn="l"/>
                <a:tab pos="584200" algn="l"/>
                <a:tab pos="749300" algn="l"/>
                <a:tab pos="838200" algn="l"/>
                <a:tab pos="1828800" algn="l"/>
              </a:tabLst>
            </a:pPr>
            <a:r>
              <a:rPr lang="en-US" altLang="zh-CN" dirty="0"/>
              <a:t>				</a:t>
            </a:r>
            <a:r>
              <a:rPr lang="en-US" altLang="zh-CN" sz="2115" dirty="0">
                <a:solidFill>
                  <a:srgbClr val="ECF763"/>
                </a:solidFill>
                <a:latin typeface="Times New Roman" panose="02020603050405020304" pitchFamily="18" charset="0"/>
                <a:cs typeface="Times New Roman" panose="02020603050405020304" pitchFamily="18" charset="0"/>
              </a:rPr>
              <a:t>cor</a:t>
            </a:r>
          </a:p>
          <a:p>
            <a:pPr>
              <a:lnSpc>
                <a:spcPts val="1200"/>
              </a:lnSpc>
              <a:tabLst>
                <a:tab pos="482600" algn="l"/>
                <a:tab pos="584200" algn="l"/>
                <a:tab pos="749300" algn="l"/>
                <a:tab pos="838200" algn="l"/>
                <a:tab pos="1828800" algn="l"/>
              </a:tabLst>
            </a:pPr>
            <a:r>
              <a:rPr lang="en-US" altLang="zh-CN" dirty="0"/>
              <a:t>		</a:t>
            </a:r>
            <a:r>
              <a:rPr lang="en-US" altLang="zh-CN" sz="1900" dirty="0">
                <a:solidFill>
                  <a:srgbClr val="ECF763"/>
                </a:solidFill>
                <a:latin typeface="Times New Roman" panose="02020603050405020304" pitchFamily="18" charset="0"/>
                <a:cs typeface="Times New Roman" panose="02020603050405020304" pitchFamily="18" charset="0"/>
              </a:rPr>
              <a:t>home</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décor</a:t>
            </a:r>
            <a:r>
              <a:rPr lang="en-US" altLang="zh-CN" sz="1900" dirty="0">
                <a:solidFill>
                  <a:srgbClr val="ECF763"/>
                </a:solidFill>
                <a:latin typeface="Times New Roman" panose="02020603050405020304" pitchFamily="18" charset="0"/>
                <a:cs typeface="Times New Roman" panose="02020603050405020304" pitchFamily="18" charset="0"/>
              </a:rPr>
              <a:t>items</a:t>
            </a:r>
          </a:p>
        </p:txBody>
      </p:sp>
      <p:sp>
        <p:nvSpPr>
          <p:cNvPr id="55" name="TextBox 1"/>
          <p:cNvSpPr txBox="1"/>
          <p:nvPr/>
        </p:nvSpPr>
        <p:spPr>
          <a:xfrm>
            <a:off x="1016000" y="5080000"/>
            <a:ext cx="3721100" cy="1765300"/>
          </a:xfrm>
          <a:prstGeom prst="rect">
            <a:avLst/>
          </a:prstGeom>
          <a:noFill/>
        </p:spPr>
        <p:txBody>
          <a:bodyPr wrap="none" lIns="0" tIns="0" rIns="0" rtlCol="0">
            <a:spAutoFit/>
          </a:bodyPr>
          <a:lstStyle/>
          <a:p>
            <a:pPr>
              <a:lnSpc>
                <a:spcPts val="1400"/>
              </a:lnSpc>
              <a:tabLst>
                <a:tab pos="635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目前，国际地理的亚洲体验店位于新加坡市中心Vivo</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City商</a:t>
            </a:r>
          </a:p>
          <a:p>
            <a:pPr>
              <a:lnSpc>
                <a:spcPts val="1900"/>
              </a:lnSpc>
              <a:tabLst>
                <a:tab pos="635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场一楼，在这里出售的商品有书籍、工艺品、装备等等。只</a:t>
            </a:r>
          </a:p>
          <a:p>
            <a:pPr>
              <a:lnSpc>
                <a:spcPts val="1900"/>
              </a:lnSpc>
              <a:tabLst>
                <a:tab pos="635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要是与国家地理有关的东西，基本上都可以在这里找到。其</a:t>
            </a:r>
          </a:p>
          <a:p>
            <a:pPr>
              <a:lnSpc>
                <a:spcPts val="1900"/>
              </a:lnSpc>
              <a:tabLst>
                <a:tab pos="635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中展示了大师们的各类照片、旅行的装备、各类书籍。店中</a:t>
            </a:r>
          </a:p>
          <a:p>
            <a:pPr>
              <a:lnSpc>
                <a:spcPts val="1900"/>
              </a:lnSpc>
              <a:tabLst>
                <a:tab pos="635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还有一个特别的冷冻室，只要花上一元新币就可以到里面去</a:t>
            </a:r>
          </a:p>
          <a:p>
            <a:pPr>
              <a:lnSpc>
                <a:spcPts val="1900"/>
              </a:lnSpc>
              <a:tabLst>
                <a:tab pos="635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体验零下39度的严寒。</a:t>
            </a:r>
          </a:p>
          <a:p>
            <a:pPr>
              <a:lnSpc>
                <a:spcPts val="1000"/>
              </a:lnSpc>
            </a:pPr>
            <a:endParaRPr lang="en-US" altLang="zh-CN" dirty="0"/>
          </a:p>
          <a:p>
            <a:pPr>
              <a:lnSpc>
                <a:spcPts val="1600"/>
              </a:lnSpc>
              <a:tabLst>
                <a:tab pos="63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224</a:t>
            </a:r>
          </a:p>
        </p:txBody>
      </p:sp>
      <p:sp>
        <p:nvSpPr>
          <p:cNvPr id="56" name="TextBox 1"/>
          <p:cNvSpPr txBox="1"/>
          <p:nvPr/>
        </p:nvSpPr>
        <p:spPr>
          <a:xfrm>
            <a:off x="1054100" y="-50800"/>
            <a:ext cx="3644900" cy="1879600"/>
          </a:xfrm>
          <a:prstGeom prst="rect">
            <a:avLst/>
          </a:prstGeom>
          <a:noFill/>
        </p:spPr>
        <p:txBody>
          <a:bodyPr wrap="none" lIns="0" tIns="0" rIns="0" rtlCol="0">
            <a:spAutoFit/>
          </a:bodyPr>
          <a:lstStyle/>
          <a:p>
            <a:pPr>
              <a:lnSpc>
                <a:spcPts val="1700"/>
              </a:lnSpc>
              <a:tabLst>
                <a:tab pos="342900" algn="l"/>
                <a:tab pos="825500" algn="l"/>
                <a:tab pos="927100" algn="l"/>
                <a:tab pos="1092200" algn="l"/>
                <a:tab pos="2451100" algn="l"/>
              </a:tabLst>
            </a:pPr>
            <a:r>
              <a:rPr lang="en-US" altLang="zh-CN" dirty="0"/>
              <a:t>			</a:t>
            </a:r>
            <a:r>
              <a:rPr lang="en-US" altLang="zh-CN" sz="1900" dirty="0">
                <a:solidFill>
                  <a:srgbClr val="ECF763"/>
                </a:solidFill>
                <a:latin typeface="Times New Roman" panose="02020603050405020304" pitchFamily="18" charset="0"/>
                <a:cs typeface="Times New Roman" panose="02020603050405020304" pitchFamily="18" charset="0"/>
              </a:rPr>
              <a:t>National</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Geographic</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opened</a:t>
            </a:r>
          </a:p>
          <a:p>
            <a:pPr>
              <a:lnSpc>
                <a:spcPts val="2200"/>
              </a:lnSpc>
              <a:tabLst>
                <a:tab pos="342900" algn="l"/>
                <a:tab pos="825500" algn="l"/>
                <a:tab pos="927100" algn="l"/>
                <a:tab pos="1092200" algn="l"/>
                <a:tab pos="2451100" algn="l"/>
              </a:tabLst>
            </a:pPr>
            <a:r>
              <a:rPr lang="en-US" altLang="zh-CN" dirty="0"/>
              <a:t>		</a:t>
            </a:r>
            <a:r>
              <a:rPr lang="en-US" altLang="zh-CN" sz="1655" dirty="0">
                <a:solidFill>
                  <a:srgbClr val="ECF763"/>
                </a:solidFill>
                <a:latin typeface="Wingdings" panose="05000000000000000000" pitchFamily="18" charset="0"/>
                <a:cs typeface="Wingdings" panose="05000000000000000000" pitchFamily="18" charset="0"/>
              </a:rPr>
              <a:t>❖</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Nov2008</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retail</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store</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for</a:t>
            </a:r>
          </a:p>
          <a:p>
            <a:pPr>
              <a:lnSpc>
                <a:spcPts val="1800"/>
              </a:lnSpc>
              <a:tabLst>
                <a:tab pos="342900" algn="l"/>
                <a:tab pos="825500" algn="l"/>
                <a:tab pos="927100" algn="l"/>
                <a:tab pos="1092200" algn="l"/>
                <a:tab pos="2451100" algn="l"/>
              </a:tabLst>
            </a:pPr>
            <a:r>
              <a:rPr lang="en-US" altLang="zh-CN" dirty="0"/>
              <a:t>	</a:t>
            </a:r>
            <a:r>
              <a:rPr lang="en-US" altLang="zh-CN" sz="2115" dirty="0">
                <a:solidFill>
                  <a:srgbClr val="ECF763"/>
                </a:solidFill>
                <a:latin typeface="Times New Roman" panose="02020603050405020304" pitchFamily="18" charset="0"/>
                <a:cs typeface="Times New Roman" panose="02020603050405020304" pitchFamily="18" charset="0"/>
              </a:rPr>
              <a:t>Street,</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Interactive</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Geographic</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opened</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in</a:t>
            </a:r>
          </a:p>
          <a:p>
            <a:pPr>
              <a:lnSpc>
                <a:spcPts val="1100"/>
              </a:lnSpc>
              <a:tabLst>
                <a:tab pos="342900" algn="l"/>
                <a:tab pos="825500" algn="l"/>
                <a:tab pos="927100" algn="l"/>
                <a:tab pos="1092200" algn="l"/>
                <a:tab pos="2451100" algn="l"/>
              </a:tabLst>
            </a:pPr>
            <a:r>
              <a:rPr lang="en-US" altLang="zh-CN" dirty="0"/>
              <a:t>				</a:t>
            </a:r>
            <a:r>
              <a:rPr lang="en-US" altLang="zh-CN" sz="1630" dirty="0">
                <a:solidFill>
                  <a:srgbClr val="ECF763"/>
                </a:solidFill>
                <a:latin typeface="Times New Roman" panose="02020603050405020304" pitchFamily="18" charset="0"/>
                <a:cs typeface="Times New Roman" panose="02020603050405020304" pitchFamily="18" charset="0"/>
              </a:rPr>
              <a:t>National</a:t>
            </a:r>
          </a:p>
          <a:p>
            <a:pPr>
              <a:lnSpc>
                <a:spcPts val="2700"/>
              </a:lnSpc>
              <a:tabLst>
                <a:tab pos="342900" algn="l"/>
                <a:tab pos="825500" algn="l"/>
                <a:tab pos="927100" algn="l"/>
                <a:tab pos="1092200" algn="l"/>
                <a:tab pos="2451100" algn="l"/>
              </a:tabLst>
            </a:pPr>
            <a:r>
              <a:rPr lang="en-US" altLang="zh-CN" sz="2005" b="1" dirty="0">
                <a:solidFill>
                  <a:srgbClr val="0070C0"/>
                </a:solidFill>
                <a:latin typeface="微软雅黑" panose="020B0503020204020204" pitchFamily="18" charset="-122"/>
                <a:cs typeface="微软雅黑" panose="020B0503020204020204" pitchFamily="18" charset="-122"/>
              </a:rPr>
              <a:t>国际地理</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Street,</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London</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(1</a:t>
            </a:r>
            <a:r>
              <a:rPr lang="en-US" altLang="zh-CN" sz="1240" dirty="0">
                <a:solidFill>
                  <a:srgbClr val="ECF763"/>
                </a:solidFill>
                <a:latin typeface="Times New Roman" panose="02020603050405020304" pitchFamily="18" charset="0"/>
                <a:cs typeface="Times New Roman" panose="02020603050405020304" pitchFamily="18" charset="0"/>
              </a:rPr>
              <a:t>st</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global</a:t>
            </a:r>
            <a:r>
              <a:rPr lang="en-US" altLang="zh-CN" sz="1900" dirty="0">
                <a:latin typeface="Times New Roman" panose="02020603050405020304" pitchFamily="18" charset="0"/>
                <a:cs typeface="Times New Roman" panose="02020603050405020304" pitchFamily="18" charset="0"/>
              </a:rPr>
              <a:t> </a:t>
            </a:r>
            <a:r>
              <a:rPr lang="en-US" altLang="zh-CN" sz="1900" dirty="0">
                <a:solidFill>
                  <a:srgbClr val="ECF763"/>
                </a:solidFill>
                <a:latin typeface="Times New Roman" panose="02020603050405020304" pitchFamily="18" charset="0"/>
                <a:cs typeface="Times New Roman" panose="02020603050405020304" pitchFamily="18" charset="0"/>
              </a:rPr>
              <a:t>retail</a:t>
            </a:r>
          </a:p>
          <a:p>
            <a:pPr>
              <a:lnSpc>
                <a:spcPts val="1000"/>
              </a:lnSpc>
              <a:tabLst>
                <a:tab pos="342900" algn="l"/>
                <a:tab pos="825500" algn="l"/>
                <a:tab pos="927100" algn="l"/>
                <a:tab pos="1092200" algn="l"/>
                <a:tab pos="2451100" algn="l"/>
              </a:tabLst>
            </a:pPr>
            <a:r>
              <a:rPr lang="en-US" altLang="zh-CN" dirty="0"/>
              <a:t>		</a:t>
            </a:r>
            <a:r>
              <a:rPr lang="en-US" altLang="zh-CN" sz="1655" dirty="0">
                <a:solidFill>
                  <a:srgbClr val="ECF763"/>
                </a:solidFill>
                <a:latin typeface="Wingdings" panose="05000000000000000000" pitchFamily="18" charset="0"/>
                <a:cs typeface="Wingdings" panose="05000000000000000000" pitchFamily="18" charset="0"/>
              </a:rPr>
              <a:t>❖</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Existing</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Shop</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Location:</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Regent</a:t>
            </a:r>
          </a:p>
          <a:p>
            <a:pPr>
              <a:lnSpc>
                <a:spcPts val="1300"/>
              </a:lnSpc>
              <a:tabLst>
                <a:tab pos="342900" algn="l"/>
                <a:tab pos="825500" algn="l"/>
                <a:tab pos="927100" algn="l"/>
                <a:tab pos="1092200" algn="l"/>
                <a:tab pos="2451100" algn="l"/>
              </a:tabLst>
            </a:pPr>
            <a:r>
              <a:rPr lang="en-US" altLang="zh-CN" dirty="0"/>
              <a:t>					</a:t>
            </a:r>
            <a:r>
              <a:rPr lang="en-US" altLang="zh-CN" sz="1075" dirty="0">
                <a:solidFill>
                  <a:srgbClr val="ECF763"/>
                </a:solidFill>
                <a:latin typeface="Times New Roman" panose="02020603050405020304" pitchFamily="18" charset="0"/>
                <a:cs typeface="Times New Roman" panose="02020603050405020304" pitchFamily="18" charset="0"/>
              </a:rPr>
              <a:t>st</a:t>
            </a:r>
          </a:p>
          <a:p>
            <a:pPr>
              <a:lnSpc>
                <a:spcPts val="1600"/>
              </a:lnSpc>
              <a:tabLst>
                <a:tab pos="342900" algn="l"/>
                <a:tab pos="825500" algn="l"/>
                <a:tab pos="927100" algn="l"/>
                <a:tab pos="1092200" algn="l"/>
                <a:tab pos="2451100" algn="l"/>
              </a:tabLst>
            </a:pPr>
            <a:r>
              <a:rPr lang="en-US" altLang="zh-CN" dirty="0"/>
              <a:t>				</a:t>
            </a:r>
            <a:r>
              <a:rPr lang="en-US" altLang="zh-CN" sz="1630" dirty="0">
                <a:solidFill>
                  <a:srgbClr val="ECF763"/>
                </a:solidFill>
                <a:latin typeface="Times New Roman" panose="02020603050405020304" pitchFamily="18" charset="0"/>
                <a:cs typeface="Times New Roman" panose="02020603050405020304" pitchFamily="18" charset="0"/>
                <a:hlinkClick r:id="rId10"/>
              </a:rPr>
              <a:t>Street,</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hlinkClick r:id="rId10"/>
              </a:rPr>
              <a:t>London</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(1</a:t>
            </a:r>
            <a:r>
              <a:rPr lang="en-US" altLang="zh-CN" sz="1060" dirty="0">
                <a:solidFill>
                  <a:srgbClr val="ECF763"/>
                </a:solidFill>
                <a:latin typeface="Times New Roman" panose="02020603050405020304" pitchFamily="18" charset="0"/>
                <a:cs typeface="Times New Roman" panose="02020603050405020304" pitchFamily="18" charset="0"/>
              </a:rPr>
              <a:t>st</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global</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retail</a:t>
            </a:r>
          </a:p>
          <a:p>
            <a:pPr>
              <a:lnSpc>
                <a:spcPts val="900"/>
              </a:lnSpc>
              <a:tabLst>
                <a:tab pos="342900" algn="l"/>
                <a:tab pos="825500" algn="l"/>
                <a:tab pos="927100" algn="l"/>
                <a:tab pos="1092200" algn="l"/>
                <a:tab pos="2451100" algn="l"/>
              </a:tabLst>
            </a:pPr>
            <a:r>
              <a:rPr lang="en-US" altLang="zh-CN" dirty="0"/>
              <a:t>				</a:t>
            </a:r>
            <a:r>
              <a:rPr lang="en-US" altLang="zh-CN" sz="1655" dirty="0">
                <a:solidFill>
                  <a:srgbClr val="ECF763"/>
                </a:solidFill>
                <a:latin typeface="Times New Roman" panose="02020603050405020304" pitchFamily="18" charset="0"/>
                <a:cs typeface="Times New Roman" panose="02020603050405020304" pitchFamily="18" charset="0"/>
                <a:hlinkClick r:id="rId10"/>
              </a:rPr>
              <a:t>store,</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introduced</a:t>
            </a:r>
            <a:r>
              <a:rPr lang="en-US" altLang="zh-CN" sz="1655" dirty="0">
                <a:latin typeface="Times New Roman" panose="02020603050405020304" pitchFamily="18" charset="0"/>
                <a:cs typeface="Times New Roman" panose="02020603050405020304" pitchFamily="18" charset="0"/>
              </a:rPr>
              <a:t> </a:t>
            </a:r>
            <a:r>
              <a:rPr lang="en-US" altLang="zh-CN" sz="1655" dirty="0">
                <a:solidFill>
                  <a:srgbClr val="ECF763"/>
                </a:solidFill>
                <a:latin typeface="Times New Roman" panose="02020603050405020304" pitchFamily="18" charset="0"/>
                <a:cs typeface="Times New Roman" panose="02020603050405020304" pitchFamily="18" charset="0"/>
              </a:rPr>
              <a:t>byCBRE)</a:t>
            </a:r>
          </a:p>
        </p:txBody>
      </p:sp>
      <p:sp>
        <p:nvSpPr>
          <p:cNvPr id="57" name="TextBox 1"/>
          <p:cNvSpPr txBox="1"/>
          <p:nvPr/>
        </p:nvSpPr>
        <p:spPr>
          <a:xfrm>
            <a:off x="2070100" y="723900"/>
            <a:ext cx="876300" cy="330200"/>
          </a:xfrm>
          <a:prstGeom prst="rect">
            <a:avLst/>
          </a:prstGeom>
          <a:noFill/>
        </p:spPr>
        <p:txBody>
          <a:bodyPr wrap="none" lIns="0" tIns="0" rIns="0" rtlCol="0">
            <a:spAutoFit/>
          </a:bodyPr>
          <a:lstStyle/>
          <a:p>
            <a:pPr>
              <a:lnSpc>
                <a:spcPts val="2600"/>
              </a:lnSpc>
            </a:pPr>
            <a:r>
              <a:rPr lang="en-US" altLang="zh-CN" sz="2005" b="1" dirty="0">
                <a:solidFill>
                  <a:srgbClr val="0070C0"/>
                </a:solidFill>
                <a:latin typeface="微软雅黑" panose="020B0503020204020204" pitchFamily="18" charset="-122"/>
                <a:cs typeface="微软雅黑" panose="020B0503020204020204" pitchFamily="18" charset="-122"/>
              </a:rPr>
              <a:t>体验</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2008</a:t>
            </a:r>
            <a:r>
              <a:rPr lang="en-US" altLang="zh-CN" sz="1630" dirty="0">
                <a:latin typeface="Times New Roman" panose="02020603050405020304" pitchFamily="18" charset="0"/>
                <a:cs typeface="Times New Roman" panose="02020603050405020304" pitchFamily="18" charset="0"/>
              </a:rPr>
              <a:t> </a:t>
            </a:r>
            <a:r>
              <a:rPr lang="en-US" altLang="zh-CN" sz="1630" dirty="0">
                <a:solidFill>
                  <a:srgbClr val="ECF763"/>
                </a:solidFill>
                <a:latin typeface="Times New Roman" panose="02020603050405020304" pitchFamily="18" charset="0"/>
                <a:cs typeface="Times New Roman" panose="02020603050405020304" pitchFamily="18" charset="0"/>
              </a:rPr>
              <a:t>Nov</a:t>
            </a:r>
            <a:r>
              <a:rPr lang="en-US" altLang="zh-CN" sz="2005" dirty="0">
                <a:latin typeface="Times New Roman" panose="02020603050405020304" pitchFamily="18" charset="0"/>
                <a:cs typeface="Times New Roman" panose="02020603050405020304" pitchFamily="18" charset="0"/>
              </a:rPr>
              <a:t> </a:t>
            </a:r>
            <a:r>
              <a:rPr lang="en-US" altLang="zh-CN" sz="2005" b="1" dirty="0">
                <a:solidFill>
                  <a:srgbClr val="0070C0"/>
                </a:solidFill>
                <a:latin typeface="微软雅黑" panose="020B0503020204020204" pitchFamily="18" charset="-122"/>
                <a:cs typeface="微软雅黑" panose="020B0503020204020204" pitchFamily="18" charset="-122"/>
              </a:rPr>
              <a:t>店</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1130300"/>
            <a:ext cx="7772400" cy="5549900"/>
          </a:xfrm>
          <a:prstGeom prst="rect">
            <a:avLst/>
          </a:prstGeom>
          <a:noFill/>
        </p:spPr>
      </p:pic>
      <p:sp>
        <p:nvSpPr>
          <p:cNvPr id="7" name="TextBox 1"/>
          <p:cNvSpPr txBox="1"/>
          <p:nvPr/>
        </p:nvSpPr>
        <p:spPr>
          <a:xfrm>
            <a:off x="914400" y="3594100"/>
            <a:ext cx="2273300" cy="3314700"/>
          </a:xfrm>
          <a:prstGeom prst="rect">
            <a:avLst/>
          </a:prstGeom>
          <a:noFill/>
        </p:spPr>
        <p:txBody>
          <a:bodyPr wrap="none" lIns="0" tIns="0" rIns="0" rtlCol="0">
            <a:spAutoFit/>
          </a:bodyPr>
          <a:lstStyle/>
          <a:p>
            <a:pPr>
              <a:lnSpc>
                <a:spcPts val="1300"/>
              </a:lnSpc>
              <a:tabLst>
                <a:tab pos="101600" algn="l"/>
              </a:tabLst>
            </a:pPr>
            <a:r>
              <a:rPr lang="en-US" altLang="zh-CN" sz="995" dirty="0">
                <a:solidFill>
                  <a:srgbClr val="000000"/>
                </a:solidFill>
                <a:latin typeface="微软雅黑" panose="020B0503020204020204" pitchFamily="18" charset="-122"/>
                <a:cs typeface="微软雅黑" panose="020B0503020204020204" pitchFamily="18" charset="-122"/>
              </a:rPr>
              <a:t>屋】、【花生校园】、【垒球游乐场】、</a:t>
            </a:r>
          </a:p>
          <a:p>
            <a:pPr>
              <a:lnSpc>
                <a:spcPts val="1800"/>
              </a:lnSpc>
              <a:tabLst>
                <a:tab pos="101600" algn="l"/>
              </a:tabLst>
            </a:pPr>
            <a:r>
              <a:rPr lang="en-US" altLang="zh-CN" sz="995" dirty="0">
                <a:solidFill>
                  <a:srgbClr val="000000"/>
                </a:solidFill>
                <a:latin typeface="微软雅黑" panose="020B0503020204020204" pitchFamily="18" charset="-122"/>
                <a:cs typeface="微软雅黑" panose="020B0503020204020204" pitchFamily="18" charset="-122"/>
              </a:rPr>
              <a:t>【独木舟探趣】等色彩丰富的儿童游乐设</a:t>
            </a:r>
          </a:p>
          <a:p>
            <a:pPr>
              <a:lnSpc>
                <a:spcPts val="1800"/>
              </a:lnSpc>
              <a:tabLst>
                <a:tab pos="101600" algn="l"/>
              </a:tabLst>
            </a:pPr>
            <a:r>
              <a:rPr lang="en-US" altLang="zh-CN" sz="995" dirty="0">
                <a:solidFill>
                  <a:srgbClr val="000000"/>
                </a:solidFill>
                <a:latin typeface="微软雅黑" panose="020B0503020204020204" pitchFamily="18" charset="-122"/>
                <a:cs typeface="微软雅黑" panose="020B0503020204020204" pitchFamily="18" charset="-122"/>
              </a:rPr>
              <a:t>施</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1016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225</a:t>
            </a:r>
          </a:p>
        </p:txBody>
      </p:sp>
      <p:sp>
        <p:nvSpPr>
          <p:cNvPr id="8" name="TextBox 1"/>
          <p:cNvSpPr txBox="1"/>
          <p:nvPr/>
        </p:nvSpPr>
        <p:spPr>
          <a:xfrm>
            <a:off x="5613400" y="3594100"/>
            <a:ext cx="2654300" cy="6223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香港城市广场</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史努比开心世界</a:t>
            </a:r>
          </a:p>
          <a:p>
            <a:pPr>
              <a:lnSpc>
                <a:spcPts val="1800"/>
              </a:lnSpc>
            </a:pPr>
            <a:r>
              <a:rPr lang="en-US" altLang="zh-CN" sz="995" dirty="0">
                <a:solidFill>
                  <a:srgbClr val="000000"/>
                </a:solidFill>
                <a:latin typeface="微软雅黑" panose="020B0503020204020204" pitchFamily="18" charset="-122"/>
                <a:cs typeface="微软雅黑" panose="020B0503020204020204" pitchFamily="18" charset="-122"/>
              </a:rPr>
              <a:t>新城市广场还推出别出心裁的童话式婚礼服务，</a:t>
            </a:r>
          </a:p>
          <a:p>
            <a:pPr>
              <a:lnSpc>
                <a:spcPts val="1800"/>
              </a:lnSpc>
            </a:pPr>
            <a:r>
              <a:rPr lang="en-US" altLang="zh-CN" sz="995" dirty="0">
                <a:solidFill>
                  <a:srgbClr val="000000"/>
                </a:solidFill>
                <a:latin typeface="微软雅黑" panose="020B0503020204020204" pitchFamily="18" charset="-122"/>
                <a:cs typeface="微软雅黑" panose="020B0503020204020204" pitchFamily="18" charset="-122"/>
              </a:rPr>
              <a:t>受到喜欢童话浪漫的年轻夫妇们的欢迎</a:t>
            </a:r>
          </a:p>
        </p:txBody>
      </p:sp>
      <p:sp>
        <p:nvSpPr>
          <p:cNvPr id="9" name="TextBox 1"/>
          <p:cNvSpPr txBox="1"/>
          <p:nvPr/>
        </p:nvSpPr>
        <p:spPr>
          <a:xfrm>
            <a:off x="914400" y="203200"/>
            <a:ext cx="7861300" cy="3314700"/>
          </a:xfrm>
          <a:prstGeom prst="rect">
            <a:avLst/>
          </a:prstGeom>
          <a:noFill/>
        </p:spPr>
        <p:txBody>
          <a:bodyPr wrap="none" lIns="0" tIns="0" rIns="0" rtlCol="0">
            <a:spAutoFit/>
          </a:bodyPr>
          <a:lstStyle/>
          <a:p>
            <a:pPr>
              <a:lnSpc>
                <a:spcPts val="2700"/>
              </a:lnSpc>
              <a:tabLst>
                <a:tab pos="46609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体验性——公共空间</a:t>
            </a:r>
          </a:p>
          <a:p>
            <a:pPr>
              <a:lnSpc>
                <a:spcPts val="1000"/>
              </a:lnSpc>
            </a:pPr>
            <a:endParaRPr lang="en-US" altLang="zh-CN" dirty="0"/>
          </a:p>
          <a:p>
            <a:pPr>
              <a:lnSpc>
                <a:spcPts val="3000"/>
              </a:lnSpc>
              <a:tabLst>
                <a:tab pos="4660900" algn="l"/>
              </a:tabLst>
            </a:pPr>
            <a:r>
              <a:rPr lang="en-US" altLang="zh-CN" sz="1800" b="1" dirty="0">
                <a:solidFill>
                  <a:srgbClr val="0070C0"/>
                </a:solidFill>
                <a:latin typeface="微软雅黑" panose="020B0503020204020204" pitchFamily="18" charset="-122"/>
                <a:cs typeface="微软雅黑" panose="020B0503020204020204" pitchFamily="18" charset="-122"/>
              </a:rPr>
              <a:t>更多趣味的屋顶——区域的主题设计</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4660900" algn="l"/>
              </a:tabLst>
            </a:pPr>
            <a:r>
              <a:rPr lang="en-US" altLang="zh-CN" sz="995" b="1" dirty="0">
                <a:solidFill>
                  <a:srgbClr val="000000"/>
                </a:solidFill>
                <a:latin typeface="微软雅黑" panose="020B0503020204020204" pitchFamily="18" charset="-122"/>
                <a:cs typeface="微软雅黑" panose="020B0503020204020204" pitchFamily="18" charset="-122"/>
              </a:rPr>
              <a:t>香港城市广场</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史努比开心世界</a:t>
            </a:r>
          </a:p>
          <a:p>
            <a:pPr>
              <a:lnSpc>
                <a:spcPts val="1800"/>
              </a:lnSpc>
              <a:tabLst>
                <a:tab pos="4660900" algn="l"/>
              </a:tabLst>
            </a:pPr>
            <a:r>
              <a:rPr lang="en-US" altLang="zh-CN" sz="1000" dirty="0">
                <a:solidFill>
                  <a:srgbClr val="000000"/>
                </a:solidFill>
                <a:latin typeface="微软雅黑" panose="020B0503020204020204" pitchFamily="18" charset="-122"/>
                <a:cs typeface="微软雅黑" panose="020B0503020204020204" pitchFamily="18" charset="-122"/>
              </a:rPr>
              <a:t>屋顶的史努比主题乐园，包含【史努比大</a:t>
            </a: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20800" y="1485900"/>
            <a:ext cx="2565400" cy="15113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1066800" y="4406900"/>
            <a:ext cx="2463800" cy="18669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3987800" y="1447800"/>
            <a:ext cx="3098800" cy="16510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4038600" y="4000500"/>
            <a:ext cx="1701800" cy="23368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5969000" y="4000500"/>
            <a:ext cx="2971800" cy="2247900"/>
          </a:xfrm>
          <a:prstGeom prst="rect">
            <a:avLst/>
          </a:prstGeom>
          <a:noFill/>
        </p:spPr>
      </p:pic>
      <p:sp>
        <p:nvSpPr>
          <p:cNvPr id="11" name="TextBox 1"/>
          <p:cNvSpPr txBox="1"/>
          <p:nvPr/>
        </p:nvSpPr>
        <p:spPr>
          <a:xfrm>
            <a:off x="1409700" y="3086100"/>
            <a:ext cx="10160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Liverpool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One</a:t>
            </a:r>
          </a:p>
        </p:txBody>
      </p:sp>
      <p:sp>
        <p:nvSpPr>
          <p:cNvPr id="12" name="TextBox 1"/>
          <p:cNvSpPr txBox="1"/>
          <p:nvPr/>
        </p:nvSpPr>
        <p:spPr>
          <a:xfrm>
            <a:off x="4165600" y="31242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东京中城</a:t>
            </a:r>
          </a:p>
        </p:txBody>
      </p:sp>
      <p:sp>
        <p:nvSpPr>
          <p:cNvPr id="13" name="TextBox 1"/>
          <p:cNvSpPr txBox="1"/>
          <p:nvPr/>
        </p:nvSpPr>
        <p:spPr>
          <a:xfrm>
            <a:off x="914400" y="190500"/>
            <a:ext cx="7899400" cy="2438400"/>
          </a:xfrm>
          <a:prstGeom prst="rect">
            <a:avLst/>
          </a:prstGeom>
          <a:noFill/>
        </p:spPr>
        <p:txBody>
          <a:bodyPr wrap="none" lIns="0" tIns="0" rIns="0" rtlCol="0">
            <a:spAutoFit/>
          </a:bodyPr>
          <a:lstStyle/>
          <a:p>
            <a:pPr>
              <a:lnSpc>
                <a:spcPts val="2700"/>
              </a:lnSpc>
              <a:tabLst>
                <a:tab pos="4660900" algn="l"/>
                <a:tab pos="6299200" algn="l"/>
                <a:tab pos="64770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体验性——公共空间</a:t>
            </a:r>
          </a:p>
          <a:p>
            <a:pPr>
              <a:lnSpc>
                <a:spcPts val="1000"/>
              </a:lnSpc>
            </a:pPr>
            <a:endParaRPr lang="en-US" altLang="zh-CN" dirty="0"/>
          </a:p>
          <a:p>
            <a:pPr>
              <a:lnSpc>
                <a:spcPts val="2800"/>
              </a:lnSpc>
              <a:tabLst>
                <a:tab pos="4660900" algn="l"/>
                <a:tab pos="6299200" algn="l"/>
                <a:tab pos="6477000" algn="l"/>
              </a:tabLst>
            </a:pPr>
            <a:r>
              <a:rPr lang="en-US" altLang="zh-CN" sz="1800" b="1" dirty="0">
                <a:solidFill>
                  <a:srgbClr val="0070C0"/>
                </a:solidFill>
                <a:latin typeface="微软雅黑" panose="020B0503020204020204" pitchFamily="18" charset="-122"/>
                <a:cs typeface="微软雅黑" panose="020B0503020204020204" pitchFamily="18" charset="-122"/>
              </a:rPr>
              <a:t>大面积绿地结合商业空间</a:t>
            </a:r>
          </a:p>
          <a:p>
            <a:pPr>
              <a:lnSpc>
                <a:spcPts val="1000"/>
              </a:lnSpc>
            </a:pPr>
            <a:endParaRPr lang="en-US" altLang="zh-CN" dirty="0"/>
          </a:p>
          <a:p>
            <a:pPr>
              <a:lnSpc>
                <a:spcPts val="2500"/>
              </a:lnSpc>
              <a:tabLst>
                <a:tab pos="4660900" algn="l"/>
                <a:tab pos="6299200" algn="l"/>
                <a:tab pos="6477000" algn="l"/>
              </a:tabLst>
            </a:pPr>
            <a:r>
              <a:rPr lang="en-US" altLang="zh-CN" sz="1405" dirty="0">
                <a:solidFill>
                  <a:srgbClr val="000000"/>
                </a:solidFill>
                <a:latin typeface="微软雅黑" panose="020B0503020204020204" pitchFamily="18" charset="-122"/>
                <a:cs typeface="微软雅黑" panose="020B0503020204020204" pitchFamily="18" charset="-122"/>
              </a:rPr>
              <a:t>参考案例：英国利物浦Liverpool</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One、日本东京中城</a:t>
            </a:r>
          </a:p>
          <a:p>
            <a:pPr>
              <a:lnSpc>
                <a:spcPts val="2200"/>
              </a:lnSpc>
              <a:tabLst>
                <a:tab pos="4660900" algn="l"/>
                <a:tab pos="6299200" algn="l"/>
                <a:tab pos="6477000" algn="l"/>
              </a:tabLst>
            </a:pPr>
            <a:r>
              <a:rPr lang="en-US" altLang="zh-CN" dirty="0"/>
              <a:t>		</a:t>
            </a: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以公园或集中绿地</a:t>
            </a:r>
          </a:p>
          <a:p>
            <a:pPr>
              <a:lnSpc>
                <a:spcPts val="1600"/>
              </a:lnSpc>
              <a:tabLst>
                <a:tab pos="4660900" algn="l"/>
                <a:tab pos="6299200" algn="l"/>
                <a:tab pos="64770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作为城市综合体的</a:t>
            </a:r>
          </a:p>
          <a:p>
            <a:pPr>
              <a:lnSpc>
                <a:spcPts val="1600"/>
              </a:lnSpc>
              <a:tabLst>
                <a:tab pos="4660900" algn="l"/>
                <a:tab pos="6299200" algn="l"/>
                <a:tab pos="64770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一个重要组成部</a:t>
            </a:r>
          </a:p>
          <a:p>
            <a:pPr>
              <a:lnSpc>
                <a:spcPts val="1600"/>
              </a:lnSpc>
              <a:tabLst>
                <a:tab pos="4660900" algn="l"/>
                <a:tab pos="6299200" algn="l"/>
                <a:tab pos="64770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分，作为项目人流</a:t>
            </a:r>
          </a:p>
          <a:p>
            <a:pPr>
              <a:lnSpc>
                <a:spcPts val="1600"/>
              </a:lnSpc>
              <a:tabLst>
                <a:tab pos="4660900" algn="l"/>
                <a:tab pos="6299200" algn="l"/>
                <a:tab pos="64770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集散地；</a:t>
            </a:r>
          </a:p>
        </p:txBody>
      </p:sp>
      <p:sp>
        <p:nvSpPr>
          <p:cNvPr id="14" name="TextBox 1"/>
          <p:cNvSpPr txBox="1"/>
          <p:nvPr/>
        </p:nvSpPr>
        <p:spPr>
          <a:xfrm>
            <a:off x="977900" y="3594100"/>
            <a:ext cx="38100" cy="152400"/>
          </a:xfrm>
          <a:prstGeom prst="rect">
            <a:avLst/>
          </a:prstGeom>
          <a:noFill/>
        </p:spPr>
        <p:txBody>
          <a:bodyPr wrap="none" lIns="0" tIns="0" rIns="0" rtlCol="0">
            <a:spAutoFit/>
          </a:bodyPr>
          <a:lstStyle/>
          <a:p>
            <a:pPr>
              <a:lnSpc>
                <a:spcPts val="1200"/>
              </a:lnSpc>
            </a:pPr>
            <a:r>
              <a:rPr lang="en-US" altLang="zh-CN" sz="1105" dirty="0">
                <a:solidFill>
                  <a:srgbClr val="000000"/>
                </a:solidFill>
                <a:latin typeface="Times New Roman" panose="02020603050405020304" pitchFamily="18" charset="0"/>
                <a:cs typeface="Times New Roman" panose="02020603050405020304" pitchFamily="18" charset="0"/>
              </a:rPr>
              <a:t>•</a:t>
            </a:r>
          </a:p>
        </p:txBody>
      </p:sp>
      <p:sp>
        <p:nvSpPr>
          <p:cNvPr id="15" name="TextBox 1"/>
          <p:cNvSpPr txBox="1"/>
          <p:nvPr/>
        </p:nvSpPr>
        <p:spPr>
          <a:xfrm>
            <a:off x="1270000" y="3581400"/>
            <a:ext cx="16764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商场外公共区域的景观绿化</a:t>
            </a:r>
          </a:p>
        </p:txBody>
      </p:sp>
      <p:sp>
        <p:nvSpPr>
          <p:cNvPr id="16" name="TextBox 1"/>
          <p:cNvSpPr txBox="1"/>
          <p:nvPr/>
        </p:nvSpPr>
        <p:spPr>
          <a:xfrm>
            <a:off x="1016000" y="6362700"/>
            <a:ext cx="901700" cy="444500"/>
          </a:xfrm>
          <a:prstGeom prst="rect">
            <a:avLst/>
          </a:prstGeom>
          <a:noFill/>
        </p:spPr>
        <p:txBody>
          <a:bodyPr wrap="none" lIns="0" tIns="0" rIns="0" rtlCol="0">
            <a:spAutoFit/>
          </a:bodyPr>
          <a:lstStyle/>
          <a:p>
            <a:pPr>
              <a:lnSpc>
                <a:spcPts val="1500"/>
              </a:lnSpc>
              <a:tabLst>
                <a:tab pos="139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六本木新城</a:t>
            </a:r>
          </a:p>
          <a:p>
            <a:pPr>
              <a:lnSpc>
                <a:spcPts val="1000"/>
              </a:lnSpc>
            </a:pPr>
            <a:endParaRPr lang="en-US" altLang="zh-CN" dirty="0"/>
          </a:p>
          <a:p>
            <a:pPr>
              <a:lnSpc>
                <a:spcPts val="900"/>
              </a:lnSpc>
              <a:tabLst>
                <a:tab pos="1397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226</a:t>
            </a:r>
          </a:p>
        </p:txBody>
      </p:sp>
      <p:sp>
        <p:nvSpPr>
          <p:cNvPr id="17" name="TextBox 1"/>
          <p:cNvSpPr txBox="1"/>
          <p:nvPr/>
        </p:nvSpPr>
        <p:spPr>
          <a:xfrm>
            <a:off x="4165600" y="63627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希慎广场</a:t>
            </a:r>
          </a:p>
        </p:txBody>
      </p:sp>
      <p:sp>
        <p:nvSpPr>
          <p:cNvPr id="18" name="TextBox 1"/>
          <p:cNvSpPr txBox="1"/>
          <p:nvPr/>
        </p:nvSpPr>
        <p:spPr>
          <a:xfrm>
            <a:off x="977900" y="4013200"/>
            <a:ext cx="26670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参考案例：六本木新城、希慎广场</a:t>
            </a:r>
          </a:p>
        </p:txBody>
      </p:sp>
      <p:sp>
        <p:nvSpPr>
          <p:cNvPr id="19" name="TextBox 1"/>
          <p:cNvSpPr txBox="1"/>
          <p:nvPr/>
        </p:nvSpPr>
        <p:spPr>
          <a:xfrm>
            <a:off x="6070600" y="3594100"/>
            <a:ext cx="38100" cy="152400"/>
          </a:xfrm>
          <a:prstGeom prst="rect">
            <a:avLst/>
          </a:prstGeom>
          <a:noFill/>
        </p:spPr>
        <p:txBody>
          <a:bodyPr wrap="none" lIns="0" tIns="0" rIns="0" rtlCol="0">
            <a:spAutoFit/>
          </a:bodyPr>
          <a:lstStyle/>
          <a:p>
            <a:pPr>
              <a:lnSpc>
                <a:spcPts val="1200"/>
              </a:lnSpc>
            </a:pPr>
            <a:r>
              <a:rPr lang="en-US" altLang="zh-CN" sz="1105" dirty="0">
                <a:solidFill>
                  <a:srgbClr val="000000"/>
                </a:solidFill>
                <a:latin typeface="Times New Roman" panose="02020603050405020304" pitchFamily="18" charset="0"/>
                <a:cs typeface="Times New Roman" panose="02020603050405020304" pitchFamily="18" charset="0"/>
              </a:rPr>
              <a:t>•</a:t>
            </a:r>
          </a:p>
        </p:txBody>
      </p:sp>
      <p:sp>
        <p:nvSpPr>
          <p:cNvPr id="20" name="TextBox 1"/>
          <p:cNvSpPr txBox="1"/>
          <p:nvPr/>
        </p:nvSpPr>
        <p:spPr>
          <a:xfrm>
            <a:off x="6350000" y="3581400"/>
            <a:ext cx="13970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商场立面的绿植运用；</a:t>
            </a:r>
          </a:p>
        </p:txBody>
      </p:sp>
      <p:sp>
        <p:nvSpPr>
          <p:cNvPr id="21" name="TextBox 1"/>
          <p:cNvSpPr txBox="1"/>
          <p:nvPr/>
        </p:nvSpPr>
        <p:spPr>
          <a:xfrm>
            <a:off x="6146800" y="63627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勤美天地</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901700" y="3111500"/>
            <a:ext cx="2184400" cy="29083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3200400" y="1816100"/>
            <a:ext cx="1955800" cy="2616200"/>
          </a:xfrm>
          <a:prstGeom prst="rect">
            <a:avLst/>
          </a:prstGeom>
          <a:noFill/>
        </p:spPr>
      </p:pic>
      <p:pic>
        <p:nvPicPr>
          <p:cNvPr id="8" name="Picture 3"/>
          <p:cNvPicPr>
            <a:picLocks noChangeAspect="1" noChangeArrowheads="1"/>
          </p:cNvPicPr>
          <p:nvPr/>
        </p:nvPicPr>
        <p:blipFill>
          <a:blip r:embed="rId5"/>
          <a:srcRect/>
          <a:stretch>
            <a:fillRect/>
          </a:stretch>
        </p:blipFill>
        <p:spPr bwMode="auto">
          <a:xfrm>
            <a:off x="5943600" y="762000"/>
            <a:ext cx="1701800" cy="12827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5930900" y="2120900"/>
            <a:ext cx="1689100" cy="1333500"/>
          </a:xfrm>
          <a:prstGeom prst="rect">
            <a:avLst/>
          </a:prstGeom>
          <a:noFill/>
        </p:spPr>
      </p:pic>
      <p:pic>
        <p:nvPicPr>
          <p:cNvPr id="10" name="Picture 3"/>
          <p:cNvPicPr>
            <a:picLocks noChangeAspect="1" noChangeArrowheads="1"/>
          </p:cNvPicPr>
          <p:nvPr/>
        </p:nvPicPr>
        <p:blipFill>
          <a:blip r:embed="rId7"/>
          <a:srcRect/>
          <a:stretch>
            <a:fillRect/>
          </a:stretch>
        </p:blipFill>
        <p:spPr bwMode="auto">
          <a:xfrm>
            <a:off x="4318000" y="4572000"/>
            <a:ext cx="2717800" cy="1828800"/>
          </a:xfrm>
          <a:prstGeom prst="rect">
            <a:avLst/>
          </a:prstGeom>
          <a:noFill/>
        </p:spPr>
      </p:pic>
      <p:pic>
        <p:nvPicPr>
          <p:cNvPr id="11" name="Picture 3"/>
          <p:cNvPicPr>
            <a:picLocks noChangeAspect="1" noChangeArrowheads="1"/>
          </p:cNvPicPr>
          <p:nvPr/>
        </p:nvPicPr>
        <p:blipFill>
          <a:blip r:embed="rId8"/>
          <a:srcRect/>
          <a:stretch>
            <a:fillRect/>
          </a:stretch>
        </p:blipFill>
        <p:spPr bwMode="auto">
          <a:xfrm>
            <a:off x="7835900" y="571500"/>
            <a:ext cx="1206500" cy="1524000"/>
          </a:xfrm>
          <a:prstGeom prst="rect">
            <a:avLst/>
          </a:prstGeom>
          <a:noFill/>
        </p:spPr>
      </p:pic>
      <p:pic>
        <p:nvPicPr>
          <p:cNvPr id="12" name="Picture 3"/>
          <p:cNvPicPr>
            <a:picLocks noChangeAspect="1" noChangeArrowheads="1"/>
          </p:cNvPicPr>
          <p:nvPr/>
        </p:nvPicPr>
        <p:blipFill>
          <a:blip r:embed="rId9"/>
          <a:srcRect/>
          <a:stretch>
            <a:fillRect/>
          </a:stretch>
        </p:blipFill>
        <p:spPr bwMode="auto">
          <a:xfrm>
            <a:off x="7708900" y="2298700"/>
            <a:ext cx="1435100" cy="1104900"/>
          </a:xfrm>
          <a:prstGeom prst="rect">
            <a:avLst/>
          </a:prstGeom>
          <a:noFill/>
        </p:spPr>
      </p:pic>
      <p:sp>
        <p:nvSpPr>
          <p:cNvPr id="13"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227</a:t>
            </a:r>
          </a:p>
        </p:txBody>
      </p:sp>
      <p:sp>
        <p:nvSpPr>
          <p:cNvPr id="14"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体验性——公共空间</a:t>
            </a:r>
          </a:p>
        </p:txBody>
      </p:sp>
      <p:sp>
        <p:nvSpPr>
          <p:cNvPr id="15" name="TextBox 1"/>
          <p:cNvSpPr txBox="1"/>
          <p:nvPr/>
        </p:nvSpPr>
        <p:spPr>
          <a:xfrm>
            <a:off x="914400" y="673100"/>
            <a:ext cx="1600200" cy="292100"/>
          </a:xfrm>
          <a:prstGeom prst="rect">
            <a:avLst/>
          </a:prstGeom>
          <a:noFill/>
        </p:spPr>
        <p:txBody>
          <a:bodyPr wrap="none" lIns="0" tIns="0" rIns="0" rtlCol="0">
            <a:spAutoFit/>
          </a:bodyPr>
          <a:lstStyle/>
          <a:p>
            <a:pPr>
              <a:lnSpc>
                <a:spcPts val="2300"/>
              </a:lnSpc>
            </a:pPr>
            <a:r>
              <a:rPr lang="en-US" altLang="zh-CN" sz="1800" b="1" dirty="0">
                <a:solidFill>
                  <a:srgbClr val="0070C0"/>
                </a:solidFill>
                <a:latin typeface="微软雅黑" panose="020B0503020204020204" pitchFamily="18" charset="-122"/>
                <a:cs typeface="微软雅黑" panose="020B0503020204020204" pitchFamily="18" charset="-122"/>
              </a:rPr>
              <a:t>商场节点的设计</a:t>
            </a:r>
          </a:p>
        </p:txBody>
      </p:sp>
      <p:sp>
        <p:nvSpPr>
          <p:cNvPr id="16" name="TextBox 1"/>
          <p:cNvSpPr txBox="1"/>
          <p:nvPr/>
        </p:nvSpPr>
        <p:spPr>
          <a:xfrm>
            <a:off x="876300" y="1066800"/>
            <a:ext cx="21082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参考案例：东京中城</a:t>
            </a:r>
          </a:p>
        </p:txBody>
      </p:sp>
      <p:sp>
        <p:nvSpPr>
          <p:cNvPr id="17" name="TextBox 1"/>
          <p:cNvSpPr txBox="1"/>
          <p:nvPr/>
        </p:nvSpPr>
        <p:spPr>
          <a:xfrm>
            <a:off x="876300" y="1308100"/>
            <a:ext cx="43434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艺术与商业相结合-商场内艺术性的建筑设计体现</a:t>
            </a:r>
          </a:p>
        </p:txBody>
      </p:sp>
      <p:sp>
        <p:nvSpPr>
          <p:cNvPr id="18" name="TextBox 1"/>
          <p:cNvSpPr txBox="1"/>
          <p:nvPr/>
        </p:nvSpPr>
        <p:spPr>
          <a:xfrm>
            <a:off x="1003300" y="6032500"/>
            <a:ext cx="19812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室内悬河水线</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水流依钢丝引</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导，形成20米高的悬高水线</a:t>
            </a:r>
          </a:p>
        </p:txBody>
      </p:sp>
      <p:sp>
        <p:nvSpPr>
          <p:cNvPr id="19" name="TextBox 1"/>
          <p:cNvSpPr txBox="1"/>
          <p:nvPr/>
        </p:nvSpPr>
        <p:spPr>
          <a:xfrm>
            <a:off x="5410200" y="3898900"/>
            <a:ext cx="19939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日式吊灯</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每个图案都经过工</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艺设计</a:t>
            </a:r>
          </a:p>
        </p:txBody>
      </p:sp>
      <p:sp>
        <p:nvSpPr>
          <p:cNvPr id="20" name="TextBox 1"/>
          <p:cNvSpPr txBox="1"/>
          <p:nvPr/>
        </p:nvSpPr>
        <p:spPr>
          <a:xfrm>
            <a:off x="7200900" y="5270500"/>
            <a:ext cx="1689100" cy="4699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设计风格</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用木质材料体</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现古色古香的日式氛围</a:t>
            </a: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94588" y="1121663"/>
            <a:ext cx="7775447" cy="3140963"/>
          </a:xfrm>
          <a:custGeom>
            <a:avLst/>
            <a:gdLst>
              <a:gd name="connsiteX0" fmla="*/ 12953 w 7775447"/>
              <a:gd name="connsiteY0" fmla="*/ 202564 h 3140963"/>
              <a:gd name="connsiteX1" fmla="*/ 202501 w 7775447"/>
              <a:gd name="connsiteY1" fmla="*/ 12953 h 3140963"/>
              <a:gd name="connsiteX2" fmla="*/ 7572882 w 7775447"/>
              <a:gd name="connsiteY2" fmla="*/ 12953 h 3140963"/>
              <a:gd name="connsiteX3" fmla="*/ 7762493 w 7775447"/>
              <a:gd name="connsiteY3" fmla="*/ 202564 h 3140963"/>
              <a:gd name="connsiteX4" fmla="*/ 7762493 w 7775447"/>
              <a:gd name="connsiteY4" fmla="*/ 2938399 h 3140963"/>
              <a:gd name="connsiteX5" fmla="*/ 7572882 w 7775447"/>
              <a:gd name="connsiteY5" fmla="*/ 3128009 h 3140963"/>
              <a:gd name="connsiteX6" fmla="*/ 202501 w 7775447"/>
              <a:gd name="connsiteY6" fmla="*/ 3128009 h 3140963"/>
              <a:gd name="connsiteX7" fmla="*/ 12953 w 7775447"/>
              <a:gd name="connsiteY7" fmla="*/ 2938399 h 3140963"/>
              <a:gd name="connsiteX8" fmla="*/ 12953 w 7775447"/>
              <a:gd name="connsiteY8" fmla="*/ 202564 h 314096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75447" h="3140963">
                <a:moveTo>
                  <a:pt x="12953" y="202564"/>
                </a:moveTo>
                <a:cubicBezTo>
                  <a:pt x="12953" y="97789"/>
                  <a:pt x="97815" y="12953"/>
                  <a:pt x="202501" y="12953"/>
                </a:cubicBezTo>
                <a:lnTo>
                  <a:pt x="7572882" y="12953"/>
                </a:lnTo>
                <a:cubicBezTo>
                  <a:pt x="7677657" y="12953"/>
                  <a:pt x="7762493" y="97789"/>
                  <a:pt x="7762493" y="202564"/>
                </a:cubicBezTo>
                <a:lnTo>
                  <a:pt x="7762493" y="2938399"/>
                </a:lnTo>
                <a:cubicBezTo>
                  <a:pt x="7762493" y="3043174"/>
                  <a:pt x="7677657" y="3128009"/>
                  <a:pt x="7572882" y="3128009"/>
                </a:cubicBezTo>
                <a:lnTo>
                  <a:pt x="202501" y="3128009"/>
                </a:lnTo>
                <a:cubicBezTo>
                  <a:pt x="97815" y="3128009"/>
                  <a:pt x="12953" y="3043174"/>
                  <a:pt x="12953" y="2938399"/>
                </a:cubicBezTo>
                <a:lnTo>
                  <a:pt x="12953" y="202564"/>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338833" y="936497"/>
            <a:ext cx="1584960" cy="396240"/>
          </a:xfrm>
          <a:custGeom>
            <a:avLst/>
            <a:gdLst>
              <a:gd name="connsiteX0" fmla="*/ 0 w 1584960"/>
              <a:gd name="connsiteY0" fmla="*/ 66040 h 396240"/>
              <a:gd name="connsiteX1" fmla="*/ 66040 w 1584960"/>
              <a:gd name="connsiteY1" fmla="*/ 0 h 396240"/>
              <a:gd name="connsiteX2" fmla="*/ 1518920 w 1584960"/>
              <a:gd name="connsiteY2" fmla="*/ 0 h 396240"/>
              <a:gd name="connsiteX3" fmla="*/ 1584960 w 1584960"/>
              <a:gd name="connsiteY3" fmla="*/ 66040 h 396240"/>
              <a:gd name="connsiteX4" fmla="*/ 1584960 w 1584960"/>
              <a:gd name="connsiteY4" fmla="*/ 330200 h 396240"/>
              <a:gd name="connsiteX5" fmla="*/ 1518920 w 1584960"/>
              <a:gd name="connsiteY5" fmla="*/ 396240 h 396240"/>
              <a:gd name="connsiteX6" fmla="*/ 66040 w 1584960"/>
              <a:gd name="connsiteY6" fmla="*/ 396240 h 396240"/>
              <a:gd name="connsiteX7" fmla="*/ 0 w 1584960"/>
              <a:gd name="connsiteY7" fmla="*/ 330200 h 396240"/>
              <a:gd name="connsiteX8" fmla="*/ 0 w 1584960"/>
              <a:gd name="connsiteY8" fmla="*/ 66040 h 3962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84960" h="396240">
                <a:moveTo>
                  <a:pt x="0" y="66040"/>
                </a:moveTo>
                <a:cubicBezTo>
                  <a:pt x="0" y="29591"/>
                  <a:pt x="29591" y="0"/>
                  <a:pt x="66040" y="0"/>
                </a:cubicBezTo>
                <a:lnTo>
                  <a:pt x="1518920" y="0"/>
                </a:lnTo>
                <a:cubicBezTo>
                  <a:pt x="1555369" y="0"/>
                  <a:pt x="1584960" y="29591"/>
                  <a:pt x="1584960" y="66040"/>
                </a:cubicBezTo>
                <a:lnTo>
                  <a:pt x="1584960" y="330200"/>
                </a:lnTo>
                <a:cubicBezTo>
                  <a:pt x="1584960" y="366649"/>
                  <a:pt x="1555369" y="396240"/>
                  <a:pt x="1518920" y="396240"/>
                </a:cubicBezTo>
                <a:lnTo>
                  <a:pt x="66040" y="396240"/>
                </a:lnTo>
                <a:cubicBezTo>
                  <a:pt x="29591" y="396240"/>
                  <a:pt x="0" y="366649"/>
                  <a:pt x="0" y="330200"/>
                </a:cubicBezTo>
                <a:lnTo>
                  <a:pt x="0" y="66040"/>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325880" y="923544"/>
            <a:ext cx="1610868" cy="422148"/>
          </a:xfrm>
          <a:custGeom>
            <a:avLst/>
            <a:gdLst>
              <a:gd name="connsiteX0" fmla="*/ 12953 w 1610868"/>
              <a:gd name="connsiteY0" fmla="*/ 78994 h 422148"/>
              <a:gd name="connsiteX1" fmla="*/ 78994 w 1610868"/>
              <a:gd name="connsiteY1" fmla="*/ 12953 h 422148"/>
              <a:gd name="connsiteX2" fmla="*/ 1531874 w 1610868"/>
              <a:gd name="connsiteY2" fmla="*/ 12953 h 422148"/>
              <a:gd name="connsiteX3" fmla="*/ 1597913 w 1610868"/>
              <a:gd name="connsiteY3" fmla="*/ 78994 h 422148"/>
              <a:gd name="connsiteX4" fmla="*/ 1597913 w 1610868"/>
              <a:gd name="connsiteY4" fmla="*/ 343153 h 422148"/>
              <a:gd name="connsiteX5" fmla="*/ 1531874 w 1610868"/>
              <a:gd name="connsiteY5" fmla="*/ 409194 h 422148"/>
              <a:gd name="connsiteX6" fmla="*/ 78994 w 1610868"/>
              <a:gd name="connsiteY6" fmla="*/ 409194 h 422148"/>
              <a:gd name="connsiteX7" fmla="*/ 12953 w 1610868"/>
              <a:gd name="connsiteY7" fmla="*/ 343153 h 422148"/>
              <a:gd name="connsiteX8" fmla="*/ 12953 w 1610868"/>
              <a:gd name="connsiteY8" fmla="*/ 78994 h 4221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610868" h="422148">
                <a:moveTo>
                  <a:pt x="12953" y="78994"/>
                </a:moveTo>
                <a:cubicBezTo>
                  <a:pt x="12953" y="42544"/>
                  <a:pt x="42544" y="12953"/>
                  <a:pt x="78994" y="12953"/>
                </a:cubicBezTo>
                <a:lnTo>
                  <a:pt x="1531874" y="12953"/>
                </a:lnTo>
                <a:cubicBezTo>
                  <a:pt x="1568322" y="12953"/>
                  <a:pt x="1597913" y="42544"/>
                  <a:pt x="1597913" y="78994"/>
                </a:cubicBezTo>
                <a:lnTo>
                  <a:pt x="1597913" y="343153"/>
                </a:lnTo>
                <a:cubicBezTo>
                  <a:pt x="1597913" y="379602"/>
                  <a:pt x="1568322" y="409194"/>
                  <a:pt x="1531874" y="409194"/>
                </a:cubicBezTo>
                <a:lnTo>
                  <a:pt x="78994" y="409194"/>
                </a:lnTo>
                <a:cubicBezTo>
                  <a:pt x="42544" y="409194"/>
                  <a:pt x="12953" y="379602"/>
                  <a:pt x="12953" y="343153"/>
                </a:cubicBezTo>
                <a:lnTo>
                  <a:pt x="12953" y="78994"/>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228</a:t>
            </a:r>
          </a:p>
        </p:txBody>
      </p:sp>
      <p:sp>
        <p:nvSpPr>
          <p:cNvPr id="11" name="TextBox 1"/>
          <p:cNvSpPr txBox="1"/>
          <p:nvPr/>
        </p:nvSpPr>
        <p:spPr>
          <a:xfrm>
            <a:off x="5219700" y="127000"/>
            <a:ext cx="35560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定位关键点——创新性</a:t>
            </a:r>
          </a:p>
        </p:txBody>
      </p:sp>
      <p:sp>
        <p:nvSpPr>
          <p:cNvPr id="12" name="TextBox 1"/>
          <p:cNvSpPr txBox="1"/>
          <p:nvPr/>
        </p:nvSpPr>
        <p:spPr>
          <a:xfrm>
            <a:off x="1041400" y="1562100"/>
            <a:ext cx="7302500" cy="7493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深圳是一个具有“创新”精神的城市，外加上其城市人口结构的年轻化，对新鲜事</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物的接受度和包容力很强，因此，为了能够制造话题、吸引眼球，大涌项目可以在</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以下两大方面实现项目的创新性：</a:t>
            </a:r>
          </a:p>
        </p:txBody>
      </p:sp>
      <p:sp>
        <p:nvSpPr>
          <p:cNvPr id="13" name="TextBox 1"/>
          <p:cNvSpPr txBox="1"/>
          <p:nvPr/>
        </p:nvSpPr>
        <p:spPr>
          <a:xfrm>
            <a:off x="1041400" y="2819400"/>
            <a:ext cx="7480300" cy="254000"/>
          </a:xfrm>
          <a:prstGeom prst="rect">
            <a:avLst/>
          </a:prstGeom>
          <a:noFill/>
        </p:spPr>
        <p:txBody>
          <a:bodyPr wrap="none" lIns="0" tIns="0" rIns="0" rtlCol="0">
            <a:spAutoFit/>
          </a:bodyPr>
          <a:lstStyle/>
          <a:p>
            <a:pPr>
              <a:lnSpc>
                <a:spcPts val="2000"/>
              </a:lnSpc>
            </a:pPr>
            <a:r>
              <a:rPr lang="en-US" altLang="zh-CN" sz="1600" dirty="0">
                <a:solidFill>
                  <a:srgbClr val="000000"/>
                </a:solidFill>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000000"/>
                </a:solidFill>
                <a:latin typeface="微软雅黑" panose="020B0503020204020204" pitchFamily="18" charset="-122"/>
                <a:cs typeface="微软雅黑" panose="020B0503020204020204" pitchFamily="18" charset="-122"/>
              </a:rPr>
              <a:t>创新零售概念：</a:t>
            </a:r>
            <a:r>
              <a:rPr lang="en-US" altLang="zh-CN" sz="1600" dirty="0">
                <a:solidFill>
                  <a:srgbClr val="000000"/>
                </a:solidFill>
                <a:latin typeface="微软雅黑" panose="020B0503020204020204" pitchFamily="18" charset="-122"/>
                <a:cs typeface="微软雅黑" panose="020B0503020204020204" pitchFamily="18" charset="-122"/>
              </a:rPr>
              <a:t>将科技融入产品，创造新的零售产品，如健康手环、多功能眼镜、</a:t>
            </a:r>
          </a:p>
        </p:txBody>
      </p:sp>
      <p:sp>
        <p:nvSpPr>
          <p:cNvPr id="14" name="TextBox 1"/>
          <p:cNvSpPr txBox="1"/>
          <p:nvPr/>
        </p:nvSpPr>
        <p:spPr>
          <a:xfrm>
            <a:off x="1231900" y="3060700"/>
            <a:ext cx="50673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新能源汽车。不同业态之间的跨界合作产生新的火花，如</a:t>
            </a:r>
          </a:p>
        </p:txBody>
      </p:sp>
      <p:sp>
        <p:nvSpPr>
          <p:cNvPr id="15" name="TextBox 1"/>
          <p:cNvSpPr txBox="1"/>
          <p:nvPr/>
        </p:nvSpPr>
        <p:spPr>
          <a:xfrm>
            <a:off x="1041400" y="3454400"/>
            <a:ext cx="70739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Times New Roman" panose="02020603050405020304" pitchFamily="18" charset="0"/>
                <a:cs typeface="Times New Roman" panose="02020603050405020304"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创新的经营方法：</a:t>
            </a:r>
            <a:r>
              <a:rPr lang="en-US" altLang="zh-CN" sz="1595" dirty="0">
                <a:solidFill>
                  <a:srgbClr val="000000"/>
                </a:solidFill>
                <a:latin typeface="微软雅黑" panose="020B0503020204020204" pitchFamily="18" charset="-122"/>
                <a:cs typeface="微软雅黑" panose="020B0503020204020204" pitchFamily="18" charset="-122"/>
              </a:rPr>
              <a:t>将高科技元素融入运营，如智能公共空间，虚拟试穿影像。</a:t>
            </a:r>
          </a:p>
        </p:txBody>
      </p:sp>
      <p:sp>
        <p:nvSpPr>
          <p:cNvPr id="16" name="TextBox 1"/>
          <p:cNvSpPr txBox="1"/>
          <p:nvPr/>
        </p:nvSpPr>
        <p:spPr>
          <a:xfrm>
            <a:off x="1739900" y="965200"/>
            <a:ext cx="762000" cy="330200"/>
          </a:xfrm>
          <a:prstGeom prst="rect">
            <a:avLst/>
          </a:prstGeom>
          <a:noFill/>
        </p:spPr>
        <p:txBody>
          <a:bodyPr wrap="none" lIns="0" tIns="0" rIns="0" rtlCol="0">
            <a:spAutoFit/>
          </a:bodyPr>
          <a:lstStyle/>
          <a:p>
            <a:pPr>
              <a:lnSpc>
                <a:spcPts val="2600"/>
              </a:lnSpc>
            </a:pPr>
            <a:r>
              <a:rPr lang="en-US" altLang="zh-CN" sz="2005" b="1" dirty="0">
                <a:solidFill>
                  <a:srgbClr val="FFFFFF"/>
                </a:solidFill>
                <a:latin typeface="微软雅黑" panose="020B0503020204020204" pitchFamily="18" charset="-122"/>
                <a:cs typeface="微软雅黑" panose="020B0503020204020204" pitchFamily="18" charset="-122"/>
              </a:rPr>
              <a:t>创新性</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589276" y="1132332"/>
            <a:ext cx="2394203" cy="3268979"/>
          </a:xfrm>
          <a:custGeom>
            <a:avLst/>
            <a:gdLst>
              <a:gd name="connsiteX0" fmla="*/ 9905 w 2394203"/>
              <a:gd name="connsiteY0" fmla="*/ 405637 h 3268979"/>
              <a:gd name="connsiteX1" fmla="*/ 405638 w 2394203"/>
              <a:gd name="connsiteY1" fmla="*/ 9905 h 3268979"/>
              <a:gd name="connsiteX2" fmla="*/ 1988565 w 2394203"/>
              <a:gd name="connsiteY2" fmla="*/ 9905 h 3268979"/>
              <a:gd name="connsiteX3" fmla="*/ 2384297 w 2394203"/>
              <a:gd name="connsiteY3" fmla="*/ 405637 h 3268979"/>
              <a:gd name="connsiteX4" fmla="*/ 2384297 w 2394203"/>
              <a:gd name="connsiteY4" fmla="*/ 2863341 h 3268979"/>
              <a:gd name="connsiteX5" fmla="*/ 1988565 w 2394203"/>
              <a:gd name="connsiteY5" fmla="*/ 3259073 h 3268979"/>
              <a:gd name="connsiteX6" fmla="*/ 405638 w 2394203"/>
              <a:gd name="connsiteY6" fmla="*/ 3259073 h 3268979"/>
              <a:gd name="connsiteX7" fmla="*/ 9905 w 2394203"/>
              <a:gd name="connsiteY7" fmla="*/ 2863341 h 3268979"/>
              <a:gd name="connsiteX8" fmla="*/ 9905 w 2394203"/>
              <a:gd name="connsiteY8" fmla="*/ 405637 h 32689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94203" h="3268979">
                <a:moveTo>
                  <a:pt x="9905" y="405637"/>
                </a:moveTo>
                <a:cubicBezTo>
                  <a:pt x="9905" y="187070"/>
                  <a:pt x="187070" y="9905"/>
                  <a:pt x="405638" y="9905"/>
                </a:cubicBezTo>
                <a:lnTo>
                  <a:pt x="1988565" y="9905"/>
                </a:lnTo>
                <a:cubicBezTo>
                  <a:pt x="2207133" y="9905"/>
                  <a:pt x="2384297" y="187070"/>
                  <a:pt x="2384297" y="405637"/>
                </a:cubicBezTo>
                <a:lnTo>
                  <a:pt x="2384297" y="2863341"/>
                </a:lnTo>
                <a:cubicBezTo>
                  <a:pt x="2384297" y="3081908"/>
                  <a:pt x="2207133" y="3259073"/>
                  <a:pt x="1988565" y="3259073"/>
                </a:cubicBezTo>
                <a:lnTo>
                  <a:pt x="405638" y="3259073"/>
                </a:lnTo>
                <a:cubicBezTo>
                  <a:pt x="187070" y="3259073"/>
                  <a:pt x="9905" y="3081908"/>
                  <a:pt x="9905" y="2863341"/>
                </a:cubicBezTo>
                <a:lnTo>
                  <a:pt x="9905" y="405637"/>
                </a:lnTo>
              </a:path>
            </a:pathLst>
          </a:custGeom>
          <a:solidFill>
            <a:srgbClr val="000000">
              <a:alpha val="0"/>
            </a:srgbClr>
          </a:solidFill>
          <a:ln w="25400">
            <a:solidFill>
              <a:srgbClr val="0070C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023103" y="1103376"/>
            <a:ext cx="2392680" cy="3299460"/>
          </a:xfrm>
          <a:custGeom>
            <a:avLst/>
            <a:gdLst>
              <a:gd name="connsiteX0" fmla="*/ 9905 w 2392680"/>
              <a:gd name="connsiteY0" fmla="*/ 405383 h 3299460"/>
              <a:gd name="connsiteX1" fmla="*/ 405384 w 2392680"/>
              <a:gd name="connsiteY1" fmla="*/ 9905 h 3299460"/>
              <a:gd name="connsiteX2" fmla="*/ 1987296 w 2392680"/>
              <a:gd name="connsiteY2" fmla="*/ 9905 h 3299460"/>
              <a:gd name="connsiteX3" fmla="*/ 2382774 w 2392680"/>
              <a:gd name="connsiteY3" fmla="*/ 405383 h 3299460"/>
              <a:gd name="connsiteX4" fmla="*/ 2382774 w 2392680"/>
              <a:gd name="connsiteY4" fmla="*/ 2894076 h 3299460"/>
              <a:gd name="connsiteX5" fmla="*/ 1987296 w 2392680"/>
              <a:gd name="connsiteY5" fmla="*/ 3289553 h 3299460"/>
              <a:gd name="connsiteX6" fmla="*/ 405384 w 2392680"/>
              <a:gd name="connsiteY6" fmla="*/ 3289553 h 3299460"/>
              <a:gd name="connsiteX7" fmla="*/ 9905 w 2392680"/>
              <a:gd name="connsiteY7" fmla="*/ 2894076 h 3299460"/>
              <a:gd name="connsiteX8" fmla="*/ 9905 w 2392680"/>
              <a:gd name="connsiteY8" fmla="*/ 405383 h 32994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392680" h="3299460">
                <a:moveTo>
                  <a:pt x="9905" y="405383"/>
                </a:moveTo>
                <a:cubicBezTo>
                  <a:pt x="9905" y="186943"/>
                  <a:pt x="186944" y="9905"/>
                  <a:pt x="405384" y="9905"/>
                </a:cubicBezTo>
                <a:lnTo>
                  <a:pt x="1987296" y="9905"/>
                </a:lnTo>
                <a:cubicBezTo>
                  <a:pt x="2205736" y="9905"/>
                  <a:pt x="2382774" y="186943"/>
                  <a:pt x="2382774" y="405383"/>
                </a:cubicBezTo>
                <a:lnTo>
                  <a:pt x="2382774" y="2894076"/>
                </a:lnTo>
                <a:cubicBezTo>
                  <a:pt x="2382774" y="3112515"/>
                  <a:pt x="2205736" y="3289553"/>
                  <a:pt x="1987296" y="3289553"/>
                </a:cubicBezTo>
                <a:lnTo>
                  <a:pt x="405384" y="3289553"/>
                </a:lnTo>
                <a:cubicBezTo>
                  <a:pt x="186944" y="3289553"/>
                  <a:pt x="9905" y="3112515"/>
                  <a:pt x="9905" y="2894076"/>
                </a:cubicBezTo>
                <a:lnTo>
                  <a:pt x="9905" y="405383"/>
                </a:lnTo>
              </a:path>
            </a:pathLst>
          </a:custGeom>
          <a:solidFill>
            <a:srgbClr val="000000">
              <a:alpha val="0"/>
            </a:srgbClr>
          </a:solidFill>
          <a:ln w="25400">
            <a:solidFill>
              <a:srgbClr val="0070C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098803" y="4658867"/>
            <a:ext cx="7840980" cy="2023872"/>
          </a:xfrm>
          <a:custGeom>
            <a:avLst/>
            <a:gdLst>
              <a:gd name="connsiteX0" fmla="*/ 0 w 7840980"/>
              <a:gd name="connsiteY0" fmla="*/ 2023872 h 2023872"/>
              <a:gd name="connsiteX1" fmla="*/ 7840979 w 7840980"/>
              <a:gd name="connsiteY1" fmla="*/ 2023872 h 2023872"/>
              <a:gd name="connsiteX2" fmla="*/ 7840979 w 7840980"/>
              <a:gd name="connsiteY2" fmla="*/ 0 h 2023872"/>
              <a:gd name="connsiteX3" fmla="*/ 0 w 7840980"/>
              <a:gd name="connsiteY3" fmla="*/ 0 h 2023872"/>
              <a:gd name="connsiteX4" fmla="*/ 0 w 7840980"/>
              <a:gd name="connsiteY4" fmla="*/ 2023872 h 20238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40980" h="2023872">
                <a:moveTo>
                  <a:pt x="0" y="2023872"/>
                </a:moveTo>
                <a:lnTo>
                  <a:pt x="7840979" y="2023872"/>
                </a:lnTo>
                <a:lnTo>
                  <a:pt x="7840979" y="0"/>
                </a:lnTo>
                <a:lnTo>
                  <a:pt x="0" y="0"/>
                </a:lnTo>
                <a:lnTo>
                  <a:pt x="0" y="2023872"/>
                </a:lnTo>
              </a:path>
            </a:pathLst>
          </a:custGeom>
          <a:solidFill>
            <a:srgbClr val="E1F6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599689" y="3320541"/>
            <a:ext cx="4862067" cy="21844"/>
          </a:xfrm>
          <a:custGeom>
            <a:avLst/>
            <a:gdLst>
              <a:gd name="connsiteX0" fmla="*/ 6350 w 4862067"/>
              <a:gd name="connsiteY0" fmla="*/ 6350 h 21844"/>
              <a:gd name="connsiteX1" fmla="*/ 4855717 w 4862067"/>
              <a:gd name="connsiteY1" fmla="*/ 6350 h 21844"/>
            </a:gdLst>
            <a:ahLst/>
            <a:cxnLst>
              <a:cxn ang="0">
                <a:pos x="connsiteX0" y="connsiteY0"/>
              </a:cxn>
              <a:cxn ang="1">
                <a:pos x="connsiteX1" y="connsiteY1"/>
              </a:cxn>
            </a:cxnLst>
            <a:rect l="l" t="t" r="r" b="b"/>
            <a:pathLst>
              <a:path w="4862067" h="21844">
                <a:moveTo>
                  <a:pt x="6350" y="6350"/>
                </a:moveTo>
                <a:lnTo>
                  <a:pt x="4855717" y="6350"/>
                </a:lnTo>
              </a:path>
            </a:pathLst>
          </a:custGeom>
          <a:ln w="12700">
            <a:solidFill>
              <a:srgbClr val="868686">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2599689" y="2890773"/>
            <a:ext cx="4862067" cy="21844"/>
          </a:xfrm>
          <a:custGeom>
            <a:avLst/>
            <a:gdLst>
              <a:gd name="connsiteX0" fmla="*/ 6350 w 4862067"/>
              <a:gd name="connsiteY0" fmla="*/ 6350 h 21844"/>
              <a:gd name="connsiteX1" fmla="*/ 4855717 w 4862067"/>
              <a:gd name="connsiteY1" fmla="*/ 6350 h 21844"/>
            </a:gdLst>
            <a:ahLst/>
            <a:cxnLst>
              <a:cxn ang="0">
                <a:pos x="connsiteX0" y="connsiteY0"/>
              </a:cxn>
              <a:cxn ang="1">
                <a:pos x="connsiteX1" y="connsiteY1"/>
              </a:cxn>
            </a:cxnLst>
            <a:rect l="l" t="t" r="r" b="b"/>
            <a:pathLst>
              <a:path w="4862067" h="21844">
                <a:moveTo>
                  <a:pt x="6350" y="6350"/>
                </a:moveTo>
                <a:lnTo>
                  <a:pt x="4855717" y="6350"/>
                </a:lnTo>
              </a:path>
            </a:pathLst>
          </a:custGeom>
          <a:ln w="12700">
            <a:solidFill>
              <a:srgbClr val="868686">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2599689" y="2462529"/>
            <a:ext cx="4862067" cy="21844"/>
          </a:xfrm>
          <a:custGeom>
            <a:avLst/>
            <a:gdLst>
              <a:gd name="connsiteX0" fmla="*/ 6350 w 4862067"/>
              <a:gd name="connsiteY0" fmla="*/ 6350 h 21844"/>
              <a:gd name="connsiteX1" fmla="*/ 4855717 w 4862067"/>
              <a:gd name="connsiteY1" fmla="*/ 6350 h 21844"/>
            </a:gdLst>
            <a:ahLst/>
            <a:cxnLst>
              <a:cxn ang="0">
                <a:pos x="connsiteX0" y="connsiteY0"/>
              </a:cxn>
              <a:cxn ang="1">
                <a:pos x="connsiteX1" y="connsiteY1"/>
              </a:cxn>
            </a:cxnLst>
            <a:rect l="l" t="t" r="r" b="b"/>
            <a:pathLst>
              <a:path w="4862067" h="21844">
                <a:moveTo>
                  <a:pt x="6350" y="6350"/>
                </a:moveTo>
                <a:lnTo>
                  <a:pt x="4855717" y="6350"/>
                </a:lnTo>
              </a:path>
            </a:pathLst>
          </a:custGeom>
          <a:ln w="12700">
            <a:solidFill>
              <a:srgbClr val="868686">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2599689" y="2032761"/>
            <a:ext cx="4862067" cy="21844"/>
          </a:xfrm>
          <a:custGeom>
            <a:avLst/>
            <a:gdLst>
              <a:gd name="connsiteX0" fmla="*/ 6350 w 4862067"/>
              <a:gd name="connsiteY0" fmla="*/ 6350 h 21844"/>
              <a:gd name="connsiteX1" fmla="*/ 4855717 w 4862067"/>
              <a:gd name="connsiteY1" fmla="*/ 6350 h 21844"/>
            </a:gdLst>
            <a:ahLst/>
            <a:cxnLst>
              <a:cxn ang="0">
                <a:pos x="connsiteX0" y="connsiteY0"/>
              </a:cxn>
              <a:cxn ang="1">
                <a:pos x="connsiteX1" y="connsiteY1"/>
              </a:cxn>
            </a:cxnLst>
            <a:rect l="l" t="t" r="r" b="b"/>
            <a:pathLst>
              <a:path w="4862067" h="21844">
                <a:moveTo>
                  <a:pt x="6350" y="6350"/>
                </a:moveTo>
                <a:lnTo>
                  <a:pt x="4855717" y="6350"/>
                </a:lnTo>
              </a:path>
            </a:pathLst>
          </a:custGeom>
          <a:ln w="12700">
            <a:solidFill>
              <a:srgbClr val="868686">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2599689" y="1602994"/>
            <a:ext cx="4862067" cy="21844"/>
          </a:xfrm>
          <a:custGeom>
            <a:avLst/>
            <a:gdLst>
              <a:gd name="connsiteX0" fmla="*/ 6350 w 4862067"/>
              <a:gd name="connsiteY0" fmla="*/ 6350 h 21844"/>
              <a:gd name="connsiteX1" fmla="*/ 4855717 w 4862067"/>
              <a:gd name="connsiteY1" fmla="*/ 6350 h 21844"/>
            </a:gdLst>
            <a:ahLst/>
            <a:cxnLst>
              <a:cxn ang="0">
                <a:pos x="connsiteX0" y="connsiteY0"/>
              </a:cxn>
              <a:cxn ang="1">
                <a:pos x="connsiteX1" y="connsiteY1"/>
              </a:cxn>
            </a:cxnLst>
            <a:rect l="l" t="t" r="r" b="b"/>
            <a:pathLst>
              <a:path w="4862067" h="21844">
                <a:moveTo>
                  <a:pt x="6350" y="6350"/>
                </a:moveTo>
                <a:lnTo>
                  <a:pt x="4855717" y="6350"/>
                </a:lnTo>
              </a:path>
            </a:pathLst>
          </a:custGeom>
          <a:ln w="12700">
            <a:solidFill>
              <a:srgbClr val="868686">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2599689" y="1174750"/>
            <a:ext cx="4862067" cy="21844"/>
          </a:xfrm>
          <a:custGeom>
            <a:avLst/>
            <a:gdLst>
              <a:gd name="connsiteX0" fmla="*/ 6350 w 4862067"/>
              <a:gd name="connsiteY0" fmla="*/ 6350 h 21844"/>
              <a:gd name="connsiteX1" fmla="*/ 4855717 w 4862067"/>
              <a:gd name="connsiteY1" fmla="*/ 6350 h 21844"/>
            </a:gdLst>
            <a:ahLst/>
            <a:cxnLst>
              <a:cxn ang="0">
                <a:pos x="connsiteX0" y="connsiteY0"/>
              </a:cxn>
              <a:cxn ang="1">
                <a:pos x="connsiteX1" y="connsiteY1"/>
              </a:cxn>
            </a:cxnLst>
            <a:rect l="l" t="t" r="r" b="b"/>
            <a:pathLst>
              <a:path w="4862067" h="21844">
                <a:moveTo>
                  <a:pt x="6350" y="6350"/>
                </a:moveTo>
                <a:lnTo>
                  <a:pt x="4855717" y="6350"/>
                </a:lnTo>
              </a:path>
            </a:pathLst>
          </a:custGeom>
          <a:ln w="12700">
            <a:solidFill>
              <a:srgbClr val="868686">
                <a:alpha val="100000"/>
              </a:srgbClr>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2706623" y="3019044"/>
            <a:ext cx="202692" cy="736091"/>
          </a:xfrm>
          <a:custGeom>
            <a:avLst/>
            <a:gdLst>
              <a:gd name="connsiteX0" fmla="*/ 0 w 202692"/>
              <a:gd name="connsiteY0" fmla="*/ 0 h 736091"/>
              <a:gd name="connsiteX1" fmla="*/ 202692 w 202692"/>
              <a:gd name="connsiteY1" fmla="*/ 0 h 736091"/>
              <a:gd name="connsiteX2" fmla="*/ 202692 w 202692"/>
              <a:gd name="connsiteY2" fmla="*/ 736091 h 736091"/>
              <a:gd name="connsiteX3" fmla="*/ 0 w 202692"/>
              <a:gd name="connsiteY3" fmla="*/ 736091 h 736091"/>
              <a:gd name="connsiteX4" fmla="*/ 0 w 202692"/>
              <a:gd name="connsiteY4" fmla="*/ 0 h 7360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2" h="736091">
                <a:moveTo>
                  <a:pt x="0" y="0"/>
                </a:moveTo>
                <a:lnTo>
                  <a:pt x="202692" y="0"/>
                </a:lnTo>
                <a:lnTo>
                  <a:pt x="202692" y="736091"/>
                </a:lnTo>
                <a:lnTo>
                  <a:pt x="0" y="736091"/>
                </a:lnTo>
                <a:lnTo>
                  <a:pt x="0" y="0"/>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3313176" y="1914144"/>
            <a:ext cx="202691" cy="1840991"/>
          </a:xfrm>
          <a:custGeom>
            <a:avLst/>
            <a:gdLst>
              <a:gd name="connsiteX0" fmla="*/ 0 w 202691"/>
              <a:gd name="connsiteY0" fmla="*/ 0 h 1840991"/>
              <a:gd name="connsiteX1" fmla="*/ 202691 w 202691"/>
              <a:gd name="connsiteY1" fmla="*/ 0 h 1840991"/>
              <a:gd name="connsiteX2" fmla="*/ 202691 w 202691"/>
              <a:gd name="connsiteY2" fmla="*/ 1840991 h 1840991"/>
              <a:gd name="connsiteX3" fmla="*/ 0 w 202691"/>
              <a:gd name="connsiteY3" fmla="*/ 1840991 h 1840991"/>
              <a:gd name="connsiteX4" fmla="*/ 0 w 202691"/>
              <a:gd name="connsiteY4" fmla="*/ 0 h 18409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1" h="1840991">
                <a:moveTo>
                  <a:pt x="0" y="0"/>
                </a:moveTo>
                <a:lnTo>
                  <a:pt x="202691" y="0"/>
                </a:lnTo>
                <a:lnTo>
                  <a:pt x="202691" y="1840991"/>
                </a:lnTo>
                <a:lnTo>
                  <a:pt x="0" y="1840991"/>
                </a:lnTo>
                <a:lnTo>
                  <a:pt x="0" y="0"/>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919728" y="3171444"/>
            <a:ext cx="201167" cy="583691"/>
          </a:xfrm>
          <a:custGeom>
            <a:avLst/>
            <a:gdLst>
              <a:gd name="connsiteX0" fmla="*/ 0 w 201167"/>
              <a:gd name="connsiteY0" fmla="*/ 0 h 583691"/>
              <a:gd name="connsiteX1" fmla="*/ 201167 w 201167"/>
              <a:gd name="connsiteY1" fmla="*/ 0 h 583691"/>
              <a:gd name="connsiteX2" fmla="*/ 201167 w 201167"/>
              <a:gd name="connsiteY2" fmla="*/ 583691 h 583691"/>
              <a:gd name="connsiteX3" fmla="*/ 0 w 201167"/>
              <a:gd name="connsiteY3" fmla="*/ 583691 h 583691"/>
              <a:gd name="connsiteX4" fmla="*/ 0 w 201167"/>
              <a:gd name="connsiteY4" fmla="*/ 0 h 583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1167" h="583691">
                <a:moveTo>
                  <a:pt x="0" y="0"/>
                </a:moveTo>
                <a:lnTo>
                  <a:pt x="201167" y="0"/>
                </a:lnTo>
                <a:lnTo>
                  <a:pt x="201167" y="583691"/>
                </a:lnTo>
                <a:lnTo>
                  <a:pt x="0" y="583691"/>
                </a:lnTo>
                <a:lnTo>
                  <a:pt x="0" y="0"/>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4524755" y="3258311"/>
            <a:ext cx="202691" cy="496823"/>
          </a:xfrm>
          <a:custGeom>
            <a:avLst/>
            <a:gdLst>
              <a:gd name="connsiteX0" fmla="*/ 0 w 202691"/>
              <a:gd name="connsiteY0" fmla="*/ 0 h 496823"/>
              <a:gd name="connsiteX1" fmla="*/ 202691 w 202691"/>
              <a:gd name="connsiteY1" fmla="*/ 0 h 496823"/>
              <a:gd name="connsiteX2" fmla="*/ 202691 w 202691"/>
              <a:gd name="connsiteY2" fmla="*/ 496823 h 496823"/>
              <a:gd name="connsiteX3" fmla="*/ 0 w 202691"/>
              <a:gd name="connsiteY3" fmla="*/ 496823 h 496823"/>
              <a:gd name="connsiteX4" fmla="*/ 0 w 202691"/>
              <a:gd name="connsiteY4" fmla="*/ 0 h 4968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1" h="496823">
                <a:moveTo>
                  <a:pt x="0" y="0"/>
                </a:moveTo>
                <a:lnTo>
                  <a:pt x="202691" y="0"/>
                </a:lnTo>
                <a:lnTo>
                  <a:pt x="202691" y="496823"/>
                </a:lnTo>
                <a:lnTo>
                  <a:pt x="0" y="496823"/>
                </a:lnTo>
                <a:lnTo>
                  <a:pt x="0" y="0"/>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5131308" y="2532888"/>
            <a:ext cx="202691" cy="1222247"/>
          </a:xfrm>
          <a:custGeom>
            <a:avLst/>
            <a:gdLst>
              <a:gd name="connsiteX0" fmla="*/ 0 w 202691"/>
              <a:gd name="connsiteY0" fmla="*/ 0 h 1222247"/>
              <a:gd name="connsiteX1" fmla="*/ 202691 w 202691"/>
              <a:gd name="connsiteY1" fmla="*/ 0 h 1222247"/>
              <a:gd name="connsiteX2" fmla="*/ 202691 w 202691"/>
              <a:gd name="connsiteY2" fmla="*/ 1222247 h 1222247"/>
              <a:gd name="connsiteX3" fmla="*/ 0 w 202691"/>
              <a:gd name="connsiteY3" fmla="*/ 1222247 h 1222247"/>
              <a:gd name="connsiteX4" fmla="*/ 0 w 202691"/>
              <a:gd name="connsiteY4" fmla="*/ 0 h 12222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1" h="1222247">
                <a:moveTo>
                  <a:pt x="0" y="0"/>
                </a:moveTo>
                <a:lnTo>
                  <a:pt x="202691" y="0"/>
                </a:lnTo>
                <a:lnTo>
                  <a:pt x="202691" y="1222247"/>
                </a:lnTo>
                <a:lnTo>
                  <a:pt x="0" y="1222247"/>
                </a:lnTo>
                <a:lnTo>
                  <a:pt x="0" y="0"/>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5737859" y="1616963"/>
            <a:ext cx="201168" cy="2138171"/>
          </a:xfrm>
          <a:custGeom>
            <a:avLst/>
            <a:gdLst>
              <a:gd name="connsiteX0" fmla="*/ 0 w 201168"/>
              <a:gd name="connsiteY0" fmla="*/ 0 h 2138171"/>
              <a:gd name="connsiteX1" fmla="*/ 201168 w 201168"/>
              <a:gd name="connsiteY1" fmla="*/ 0 h 2138171"/>
              <a:gd name="connsiteX2" fmla="*/ 201168 w 201168"/>
              <a:gd name="connsiteY2" fmla="*/ 2138171 h 2138171"/>
              <a:gd name="connsiteX3" fmla="*/ 0 w 201168"/>
              <a:gd name="connsiteY3" fmla="*/ 2138171 h 2138171"/>
              <a:gd name="connsiteX4" fmla="*/ 0 w 201168"/>
              <a:gd name="connsiteY4" fmla="*/ 0 h 21381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1168" h="2138171">
                <a:moveTo>
                  <a:pt x="0" y="0"/>
                </a:moveTo>
                <a:lnTo>
                  <a:pt x="201168" y="0"/>
                </a:lnTo>
                <a:lnTo>
                  <a:pt x="201168" y="2138171"/>
                </a:lnTo>
                <a:lnTo>
                  <a:pt x="0" y="2138171"/>
                </a:lnTo>
                <a:lnTo>
                  <a:pt x="0" y="0"/>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6344411" y="2906267"/>
            <a:ext cx="201168" cy="848867"/>
          </a:xfrm>
          <a:custGeom>
            <a:avLst/>
            <a:gdLst>
              <a:gd name="connsiteX0" fmla="*/ 0 w 201168"/>
              <a:gd name="connsiteY0" fmla="*/ 0 h 848867"/>
              <a:gd name="connsiteX1" fmla="*/ 201168 w 201168"/>
              <a:gd name="connsiteY1" fmla="*/ 0 h 848867"/>
              <a:gd name="connsiteX2" fmla="*/ 201168 w 201168"/>
              <a:gd name="connsiteY2" fmla="*/ 848867 h 848867"/>
              <a:gd name="connsiteX3" fmla="*/ 0 w 201168"/>
              <a:gd name="connsiteY3" fmla="*/ 848867 h 848867"/>
              <a:gd name="connsiteX4" fmla="*/ 0 w 201168"/>
              <a:gd name="connsiteY4" fmla="*/ 0 h 848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1168" h="848867">
                <a:moveTo>
                  <a:pt x="0" y="0"/>
                </a:moveTo>
                <a:lnTo>
                  <a:pt x="201168" y="0"/>
                </a:lnTo>
                <a:lnTo>
                  <a:pt x="201168" y="848867"/>
                </a:lnTo>
                <a:lnTo>
                  <a:pt x="0" y="848867"/>
                </a:lnTo>
                <a:lnTo>
                  <a:pt x="0" y="0"/>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6949440" y="2755392"/>
            <a:ext cx="202692" cy="999743"/>
          </a:xfrm>
          <a:custGeom>
            <a:avLst/>
            <a:gdLst>
              <a:gd name="connsiteX0" fmla="*/ 0 w 202692"/>
              <a:gd name="connsiteY0" fmla="*/ 0 h 999743"/>
              <a:gd name="connsiteX1" fmla="*/ 202691 w 202692"/>
              <a:gd name="connsiteY1" fmla="*/ 0 h 999743"/>
              <a:gd name="connsiteX2" fmla="*/ 202691 w 202692"/>
              <a:gd name="connsiteY2" fmla="*/ 999743 h 999743"/>
              <a:gd name="connsiteX3" fmla="*/ 0 w 202692"/>
              <a:gd name="connsiteY3" fmla="*/ 999743 h 999743"/>
              <a:gd name="connsiteX4" fmla="*/ 0 w 202692"/>
              <a:gd name="connsiteY4" fmla="*/ 0 h 9997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2" h="999743">
                <a:moveTo>
                  <a:pt x="0" y="0"/>
                </a:moveTo>
                <a:lnTo>
                  <a:pt x="202691" y="0"/>
                </a:lnTo>
                <a:lnTo>
                  <a:pt x="202691" y="999743"/>
                </a:lnTo>
                <a:lnTo>
                  <a:pt x="0" y="999743"/>
                </a:lnTo>
                <a:lnTo>
                  <a:pt x="0" y="0"/>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3515867" y="3412235"/>
            <a:ext cx="201167" cy="342900"/>
          </a:xfrm>
          <a:custGeom>
            <a:avLst/>
            <a:gdLst>
              <a:gd name="connsiteX0" fmla="*/ 0 w 201167"/>
              <a:gd name="connsiteY0" fmla="*/ 0 h 342900"/>
              <a:gd name="connsiteX1" fmla="*/ 201167 w 201167"/>
              <a:gd name="connsiteY1" fmla="*/ 0 h 342900"/>
              <a:gd name="connsiteX2" fmla="*/ 201167 w 201167"/>
              <a:gd name="connsiteY2" fmla="*/ 342900 h 342900"/>
              <a:gd name="connsiteX3" fmla="*/ 0 w 201167"/>
              <a:gd name="connsiteY3" fmla="*/ 342900 h 342900"/>
              <a:gd name="connsiteX4" fmla="*/ 0 w 201167"/>
              <a:gd name="connsiteY4" fmla="*/ 0 h 3429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1167" h="342900">
                <a:moveTo>
                  <a:pt x="0" y="0"/>
                </a:moveTo>
                <a:lnTo>
                  <a:pt x="201167" y="0"/>
                </a:lnTo>
                <a:lnTo>
                  <a:pt x="201167" y="342900"/>
                </a:lnTo>
                <a:lnTo>
                  <a:pt x="0" y="342900"/>
                </a:lnTo>
                <a:lnTo>
                  <a:pt x="0" y="0"/>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4727447" y="3073907"/>
            <a:ext cx="202692" cy="681227"/>
          </a:xfrm>
          <a:custGeom>
            <a:avLst/>
            <a:gdLst>
              <a:gd name="connsiteX0" fmla="*/ 0 w 202692"/>
              <a:gd name="connsiteY0" fmla="*/ 0 h 681227"/>
              <a:gd name="connsiteX1" fmla="*/ 202692 w 202692"/>
              <a:gd name="connsiteY1" fmla="*/ 0 h 681227"/>
              <a:gd name="connsiteX2" fmla="*/ 202692 w 202692"/>
              <a:gd name="connsiteY2" fmla="*/ 681227 h 681227"/>
              <a:gd name="connsiteX3" fmla="*/ 0 w 202692"/>
              <a:gd name="connsiteY3" fmla="*/ 681227 h 681227"/>
              <a:gd name="connsiteX4" fmla="*/ 0 w 202692"/>
              <a:gd name="connsiteY4" fmla="*/ 0 h 6812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2" h="681227">
                <a:moveTo>
                  <a:pt x="0" y="0"/>
                </a:moveTo>
                <a:lnTo>
                  <a:pt x="202692" y="0"/>
                </a:lnTo>
                <a:lnTo>
                  <a:pt x="202692" y="681227"/>
                </a:lnTo>
                <a:lnTo>
                  <a:pt x="0" y="681227"/>
                </a:lnTo>
                <a:lnTo>
                  <a:pt x="0" y="0"/>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5334000" y="3154679"/>
            <a:ext cx="201167" cy="600455"/>
          </a:xfrm>
          <a:custGeom>
            <a:avLst/>
            <a:gdLst>
              <a:gd name="connsiteX0" fmla="*/ 0 w 201167"/>
              <a:gd name="connsiteY0" fmla="*/ 0 h 600455"/>
              <a:gd name="connsiteX1" fmla="*/ 201167 w 201167"/>
              <a:gd name="connsiteY1" fmla="*/ 0 h 600455"/>
              <a:gd name="connsiteX2" fmla="*/ 201167 w 201167"/>
              <a:gd name="connsiteY2" fmla="*/ 600455 h 600455"/>
              <a:gd name="connsiteX3" fmla="*/ 0 w 201167"/>
              <a:gd name="connsiteY3" fmla="*/ 600455 h 600455"/>
              <a:gd name="connsiteX4" fmla="*/ 0 w 201167"/>
              <a:gd name="connsiteY4" fmla="*/ 0 h 6004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1167" h="600455">
                <a:moveTo>
                  <a:pt x="0" y="0"/>
                </a:moveTo>
                <a:lnTo>
                  <a:pt x="201167" y="0"/>
                </a:lnTo>
                <a:lnTo>
                  <a:pt x="201167" y="600455"/>
                </a:lnTo>
                <a:lnTo>
                  <a:pt x="0" y="600455"/>
                </a:lnTo>
                <a:lnTo>
                  <a:pt x="0" y="0"/>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5939028" y="2772155"/>
            <a:ext cx="202691" cy="982979"/>
          </a:xfrm>
          <a:custGeom>
            <a:avLst/>
            <a:gdLst>
              <a:gd name="connsiteX0" fmla="*/ 0 w 202691"/>
              <a:gd name="connsiteY0" fmla="*/ 0 h 982979"/>
              <a:gd name="connsiteX1" fmla="*/ 202691 w 202691"/>
              <a:gd name="connsiteY1" fmla="*/ 0 h 982979"/>
              <a:gd name="connsiteX2" fmla="*/ 202691 w 202691"/>
              <a:gd name="connsiteY2" fmla="*/ 982979 h 982979"/>
              <a:gd name="connsiteX3" fmla="*/ 0 w 202691"/>
              <a:gd name="connsiteY3" fmla="*/ 982979 h 982979"/>
              <a:gd name="connsiteX4" fmla="*/ 0 w 202691"/>
              <a:gd name="connsiteY4" fmla="*/ 0 h 9829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1" h="982979">
                <a:moveTo>
                  <a:pt x="0" y="0"/>
                </a:moveTo>
                <a:lnTo>
                  <a:pt x="202691" y="0"/>
                </a:lnTo>
                <a:lnTo>
                  <a:pt x="202691" y="982979"/>
                </a:lnTo>
                <a:lnTo>
                  <a:pt x="0" y="982979"/>
                </a:lnTo>
                <a:lnTo>
                  <a:pt x="0" y="0"/>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6545580" y="2275332"/>
            <a:ext cx="202692" cy="1479803"/>
          </a:xfrm>
          <a:custGeom>
            <a:avLst/>
            <a:gdLst>
              <a:gd name="connsiteX0" fmla="*/ 0 w 202692"/>
              <a:gd name="connsiteY0" fmla="*/ 0 h 1479803"/>
              <a:gd name="connsiteX1" fmla="*/ 202691 w 202692"/>
              <a:gd name="connsiteY1" fmla="*/ 0 h 1479803"/>
              <a:gd name="connsiteX2" fmla="*/ 202691 w 202692"/>
              <a:gd name="connsiteY2" fmla="*/ 1479803 h 1479803"/>
              <a:gd name="connsiteX3" fmla="*/ 0 w 202692"/>
              <a:gd name="connsiteY3" fmla="*/ 1479803 h 1479803"/>
              <a:gd name="connsiteX4" fmla="*/ 0 w 202692"/>
              <a:gd name="connsiteY4" fmla="*/ 0 h 14798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2" h="1479803">
                <a:moveTo>
                  <a:pt x="0" y="0"/>
                </a:moveTo>
                <a:lnTo>
                  <a:pt x="202691" y="0"/>
                </a:lnTo>
                <a:lnTo>
                  <a:pt x="202691" y="1479803"/>
                </a:lnTo>
                <a:lnTo>
                  <a:pt x="0" y="1479803"/>
                </a:lnTo>
                <a:lnTo>
                  <a:pt x="0" y="0"/>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7152131" y="1772411"/>
            <a:ext cx="201168" cy="1982723"/>
          </a:xfrm>
          <a:custGeom>
            <a:avLst/>
            <a:gdLst>
              <a:gd name="connsiteX0" fmla="*/ 0 w 201168"/>
              <a:gd name="connsiteY0" fmla="*/ 0 h 1982723"/>
              <a:gd name="connsiteX1" fmla="*/ 201168 w 201168"/>
              <a:gd name="connsiteY1" fmla="*/ 0 h 1982723"/>
              <a:gd name="connsiteX2" fmla="*/ 201168 w 201168"/>
              <a:gd name="connsiteY2" fmla="*/ 1982723 h 1982723"/>
              <a:gd name="connsiteX3" fmla="*/ 0 w 201168"/>
              <a:gd name="connsiteY3" fmla="*/ 1982723 h 1982723"/>
              <a:gd name="connsiteX4" fmla="*/ 0 w 201168"/>
              <a:gd name="connsiteY4" fmla="*/ 0 h 19827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1168" h="1982723">
                <a:moveTo>
                  <a:pt x="0" y="0"/>
                </a:moveTo>
                <a:lnTo>
                  <a:pt x="201168" y="0"/>
                </a:lnTo>
                <a:lnTo>
                  <a:pt x="201168" y="1982723"/>
                </a:lnTo>
                <a:lnTo>
                  <a:pt x="0" y="1982723"/>
                </a:lnTo>
                <a:lnTo>
                  <a:pt x="0" y="0"/>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2599689" y="1174750"/>
            <a:ext cx="21844" cy="2586735"/>
          </a:xfrm>
          <a:custGeom>
            <a:avLst/>
            <a:gdLst>
              <a:gd name="connsiteX0" fmla="*/ 6350 w 21844"/>
              <a:gd name="connsiteY0" fmla="*/ 2580385 h 2586735"/>
              <a:gd name="connsiteX1" fmla="*/ 6350 w 21844"/>
              <a:gd name="connsiteY1" fmla="*/ 6350 h 2586735"/>
            </a:gdLst>
            <a:ahLst/>
            <a:cxnLst>
              <a:cxn ang="0">
                <a:pos x="connsiteX0" y="connsiteY0"/>
              </a:cxn>
              <a:cxn ang="1">
                <a:pos x="connsiteX1" y="connsiteY1"/>
              </a:cxn>
            </a:cxnLst>
            <a:rect l="l" t="t" r="r" b="b"/>
            <a:pathLst>
              <a:path w="21844" h="2586735">
                <a:moveTo>
                  <a:pt x="6350" y="2580385"/>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2561589" y="3748785"/>
            <a:ext cx="50800" cy="21844"/>
          </a:xfrm>
          <a:custGeom>
            <a:avLst/>
            <a:gdLst>
              <a:gd name="connsiteX0" fmla="*/ 6350 w 50800"/>
              <a:gd name="connsiteY0" fmla="*/ 6350 h 21844"/>
              <a:gd name="connsiteX1" fmla="*/ 44450 w 50800"/>
              <a:gd name="connsiteY1" fmla="*/ 6350 h 21844"/>
            </a:gdLst>
            <a:ahLst/>
            <a:cxnLst>
              <a:cxn ang="0">
                <a:pos x="connsiteX0" y="connsiteY0"/>
              </a:cxn>
              <a:cxn ang="1">
                <a:pos x="connsiteX1" y="connsiteY1"/>
              </a:cxn>
            </a:cxnLst>
            <a:rect l="l" t="t" r="r" b="b"/>
            <a:pathLst>
              <a:path w="50800" h="21844">
                <a:moveTo>
                  <a:pt x="6350" y="6350"/>
                </a:moveTo>
                <a:lnTo>
                  <a:pt x="444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2561589" y="3320541"/>
            <a:ext cx="50800" cy="21844"/>
          </a:xfrm>
          <a:custGeom>
            <a:avLst/>
            <a:gdLst>
              <a:gd name="connsiteX0" fmla="*/ 6350 w 50800"/>
              <a:gd name="connsiteY0" fmla="*/ 6350 h 21844"/>
              <a:gd name="connsiteX1" fmla="*/ 44450 w 50800"/>
              <a:gd name="connsiteY1" fmla="*/ 6350 h 21844"/>
            </a:gdLst>
            <a:ahLst/>
            <a:cxnLst>
              <a:cxn ang="0">
                <a:pos x="connsiteX0" y="connsiteY0"/>
              </a:cxn>
              <a:cxn ang="1">
                <a:pos x="connsiteX1" y="connsiteY1"/>
              </a:cxn>
            </a:cxnLst>
            <a:rect l="l" t="t" r="r" b="b"/>
            <a:pathLst>
              <a:path w="50800" h="21844">
                <a:moveTo>
                  <a:pt x="6350" y="6350"/>
                </a:moveTo>
                <a:lnTo>
                  <a:pt x="444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2561589" y="2890773"/>
            <a:ext cx="50800" cy="21844"/>
          </a:xfrm>
          <a:custGeom>
            <a:avLst/>
            <a:gdLst>
              <a:gd name="connsiteX0" fmla="*/ 6350 w 50800"/>
              <a:gd name="connsiteY0" fmla="*/ 6350 h 21844"/>
              <a:gd name="connsiteX1" fmla="*/ 44450 w 50800"/>
              <a:gd name="connsiteY1" fmla="*/ 6350 h 21844"/>
            </a:gdLst>
            <a:ahLst/>
            <a:cxnLst>
              <a:cxn ang="0">
                <a:pos x="connsiteX0" y="connsiteY0"/>
              </a:cxn>
              <a:cxn ang="1">
                <a:pos x="connsiteX1" y="connsiteY1"/>
              </a:cxn>
            </a:cxnLst>
            <a:rect l="l" t="t" r="r" b="b"/>
            <a:pathLst>
              <a:path w="50800" h="21844">
                <a:moveTo>
                  <a:pt x="6350" y="6350"/>
                </a:moveTo>
                <a:lnTo>
                  <a:pt x="444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Freeform 3"/>
          <p:cNvSpPr/>
          <p:nvPr/>
        </p:nvSpPr>
        <p:spPr>
          <a:xfrm>
            <a:off x="2561589" y="2462529"/>
            <a:ext cx="50800" cy="21844"/>
          </a:xfrm>
          <a:custGeom>
            <a:avLst/>
            <a:gdLst>
              <a:gd name="connsiteX0" fmla="*/ 6350 w 50800"/>
              <a:gd name="connsiteY0" fmla="*/ 6350 h 21844"/>
              <a:gd name="connsiteX1" fmla="*/ 44450 w 50800"/>
              <a:gd name="connsiteY1" fmla="*/ 6350 h 21844"/>
            </a:gdLst>
            <a:ahLst/>
            <a:cxnLst>
              <a:cxn ang="0">
                <a:pos x="connsiteX0" y="connsiteY0"/>
              </a:cxn>
              <a:cxn ang="1">
                <a:pos x="connsiteX1" y="connsiteY1"/>
              </a:cxn>
            </a:cxnLst>
            <a:rect l="l" t="t" r="r" b="b"/>
            <a:pathLst>
              <a:path w="50800" h="21844">
                <a:moveTo>
                  <a:pt x="6350" y="6350"/>
                </a:moveTo>
                <a:lnTo>
                  <a:pt x="444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2561589" y="2032761"/>
            <a:ext cx="50800" cy="21844"/>
          </a:xfrm>
          <a:custGeom>
            <a:avLst/>
            <a:gdLst>
              <a:gd name="connsiteX0" fmla="*/ 6350 w 50800"/>
              <a:gd name="connsiteY0" fmla="*/ 6350 h 21844"/>
              <a:gd name="connsiteX1" fmla="*/ 44450 w 50800"/>
              <a:gd name="connsiteY1" fmla="*/ 6350 h 21844"/>
            </a:gdLst>
            <a:ahLst/>
            <a:cxnLst>
              <a:cxn ang="0">
                <a:pos x="connsiteX0" y="connsiteY0"/>
              </a:cxn>
              <a:cxn ang="1">
                <a:pos x="connsiteX1" y="connsiteY1"/>
              </a:cxn>
            </a:cxnLst>
            <a:rect l="l" t="t" r="r" b="b"/>
            <a:pathLst>
              <a:path w="50800" h="21844">
                <a:moveTo>
                  <a:pt x="6350" y="6350"/>
                </a:moveTo>
                <a:lnTo>
                  <a:pt x="444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2561589" y="1602994"/>
            <a:ext cx="50800" cy="21844"/>
          </a:xfrm>
          <a:custGeom>
            <a:avLst/>
            <a:gdLst>
              <a:gd name="connsiteX0" fmla="*/ 6350 w 50800"/>
              <a:gd name="connsiteY0" fmla="*/ 6350 h 21844"/>
              <a:gd name="connsiteX1" fmla="*/ 44450 w 50800"/>
              <a:gd name="connsiteY1" fmla="*/ 6350 h 21844"/>
            </a:gdLst>
            <a:ahLst/>
            <a:cxnLst>
              <a:cxn ang="0">
                <a:pos x="connsiteX0" y="connsiteY0"/>
              </a:cxn>
              <a:cxn ang="1">
                <a:pos x="connsiteX1" y="connsiteY1"/>
              </a:cxn>
            </a:cxnLst>
            <a:rect l="l" t="t" r="r" b="b"/>
            <a:pathLst>
              <a:path w="50800" h="21844">
                <a:moveTo>
                  <a:pt x="6350" y="6350"/>
                </a:moveTo>
                <a:lnTo>
                  <a:pt x="444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2561589" y="1174750"/>
            <a:ext cx="50800" cy="21844"/>
          </a:xfrm>
          <a:custGeom>
            <a:avLst/>
            <a:gdLst>
              <a:gd name="connsiteX0" fmla="*/ 6350 w 50800"/>
              <a:gd name="connsiteY0" fmla="*/ 6350 h 21844"/>
              <a:gd name="connsiteX1" fmla="*/ 44450 w 50800"/>
              <a:gd name="connsiteY1" fmla="*/ 6350 h 21844"/>
            </a:gdLst>
            <a:ahLst/>
            <a:cxnLst>
              <a:cxn ang="0">
                <a:pos x="connsiteX0" y="connsiteY0"/>
              </a:cxn>
              <a:cxn ang="1">
                <a:pos x="connsiteX1" y="connsiteY1"/>
              </a:cxn>
            </a:cxnLst>
            <a:rect l="l" t="t" r="r" b="b"/>
            <a:pathLst>
              <a:path w="50800" h="21844">
                <a:moveTo>
                  <a:pt x="6350" y="6350"/>
                </a:moveTo>
                <a:lnTo>
                  <a:pt x="444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2599689" y="3748785"/>
            <a:ext cx="4862067" cy="21844"/>
          </a:xfrm>
          <a:custGeom>
            <a:avLst/>
            <a:gdLst>
              <a:gd name="connsiteX0" fmla="*/ 6350 w 4862067"/>
              <a:gd name="connsiteY0" fmla="*/ 6350 h 21844"/>
              <a:gd name="connsiteX1" fmla="*/ 4855717 w 4862067"/>
              <a:gd name="connsiteY1" fmla="*/ 6350 h 21844"/>
            </a:gdLst>
            <a:ahLst/>
            <a:cxnLst>
              <a:cxn ang="0">
                <a:pos x="connsiteX0" y="connsiteY0"/>
              </a:cxn>
              <a:cxn ang="1">
                <a:pos x="connsiteX1" y="connsiteY1"/>
              </a:cxn>
            </a:cxnLst>
            <a:rect l="l" t="t" r="r" b="b"/>
            <a:pathLst>
              <a:path w="4862067" h="21844">
                <a:moveTo>
                  <a:pt x="6350" y="6350"/>
                </a:moveTo>
                <a:lnTo>
                  <a:pt x="485571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Freeform 3"/>
          <p:cNvSpPr/>
          <p:nvPr/>
        </p:nvSpPr>
        <p:spPr>
          <a:xfrm>
            <a:off x="2599689" y="3748785"/>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Freeform 3"/>
          <p:cNvSpPr/>
          <p:nvPr/>
        </p:nvSpPr>
        <p:spPr>
          <a:xfrm>
            <a:off x="3206242" y="3748785"/>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Freeform 3"/>
          <p:cNvSpPr/>
          <p:nvPr/>
        </p:nvSpPr>
        <p:spPr>
          <a:xfrm>
            <a:off x="3811270" y="3748785"/>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Freeform 3"/>
          <p:cNvSpPr/>
          <p:nvPr/>
        </p:nvSpPr>
        <p:spPr>
          <a:xfrm>
            <a:off x="4417821" y="3748785"/>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Freeform 3"/>
          <p:cNvSpPr/>
          <p:nvPr/>
        </p:nvSpPr>
        <p:spPr>
          <a:xfrm>
            <a:off x="5024373" y="3748785"/>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Freeform 3"/>
          <p:cNvSpPr/>
          <p:nvPr/>
        </p:nvSpPr>
        <p:spPr>
          <a:xfrm>
            <a:off x="5630926" y="3748785"/>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Freeform 3"/>
          <p:cNvSpPr/>
          <p:nvPr/>
        </p:nvSpPr>
        <p:spPr>
          <a:xfrm>
            <a:off x="6235953" y="3748785"/>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Freeform 3"/>
          <p:cNvSpPr/>
          <p:nvPr/>
        </p:nvSpPr>
        <p:spPr>
          <a:xfrm>
            <a:off x="6842506" y="3748785"/>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Freeform 3"/>
          <p:cNvSpPr/>
          <p:nvPr/>
        </p:nvSpPr>
        <p:spPr>
          <a:xfrm>
            <a:off x="7449057" y="3748785"/>
            <a:ext cx="21844" cy="58419"/>
          </a:xfrm>
          <a:custGeom>
            <a:avLst/>
            <a:gdLst>
              <a:gd name="connsiteX0" fmla="*/ 6350 w 21844"/>
              <a:gd name="connsiteY0" fmla="*/ 6350 h 58419"/>
              <a:gd name="connsiteX1" fmla="*/ 6350 w 21844"/>
              <a:gd name="connsiteY1" fmla="*/ 52070 h 58419"/>
            </a:gdLst>
            <a:ahLst/>
            <a:cxnLst>
              <a:cxn ang="0">
                <a:pos x="connsiteX0" y="connsiteY0"/>
              </a:cxn>
              <a:cxn ang="1">
                <a:pos x="connsiteX1" y="connsiteY1"/>
              </a:cxn>
            </a:cxnLst>
            <a:rect l="l" t="t" r="r" b="b"/>
            <a:pathLst>
              <a:path w="21844" h="58419">
                <a:moveTo>
                  <a:pt x="6350" y="6350"/>
                </a:moveTo>
                <a:lnTo>
                  <a:pt x="6350" y="5207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Freeform 3"/>
          <p:cNvSpPr/>
          <p:nvPr/>
        </p:nvSpPr>
        <p:spPr>
          <a:xfrm>
            <a:off x="6522719" y="1272539"/>
            <a:ext cx="74676" cy="76200"/>
          </a:xfrm>
          <a:custGeom>
            <a:avLst/>
            <a:gdLst>
              <a:gd name="connsiteX0" fmla="*/ 0 w 74676"/>
              <a:gd name="connsiteY0" fmla="*/ 76200 h 76200"/>
              <a:gd name="connsiteX1" fmla="*/ 74676 w 74676"/>
              <a:gd name="connsiteY1" fmla="*/ 76200 h 76200"/>
              <a:gd name="connsiteX2" fmla="*/ 74676 w 74676"/>
              <a:gd name="connsiteY2" fmla="*/ 0 h 76200"/>
              <a:gd name="connsiteX3" fmla="*/ 0 w 74676"/>
              <a:gd name="connsiteY3" fmla="*/ 0 h 76200"/>
              <a:gd name="connsiteX4" fmla="*/ 0 w 74676"/>
              <a:gd name="connsiteY4" fmla="*/ 76200 h 76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676" h="76200">
                <a:moveTo>
                  <a:pt x="0" y="76200"/>
                </a:moveTo>
                <a:lnTo>
                  <a:pt x="74676" y="76200"/>
                </a:lnTo>
                <a:lnTo>
                  <a:pt x="74676" y="0"/>
                </a:lnTo>
                <a:lnTo>
                  <a:pt x="0" y="0"/>
                </a:lnTo>
                <a:lnTo>
                  <a:pt x="0" y="76200"/>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
          <p:cNvSpPr/>
          <p:nvPr/>
        </p:nvSpPr>
        <p:spPr>
          <a:xfrm>
            <a:off x="6522719" y="1505711"/>
            <a:ext cx="74676" cy="74676"/>
          </a:xfrm>
          <a:custGeom>
            <a:avLst/>
            <a:gdLst>
              <a:gd name="connsiteX0" fmla="*/ 0 w 74676"/>
              <a:gd name="connsiteY0" fmla="*/ 74676 h 74676"/>
              <a:gd name="connsiteX1" fmla="*/ 74676 w 74676"/>
              <a:gd name="connsiteY1" fmla="*/ 74676 h 74676"/>
              <a:gd name="connsiteX2" fmla="*/ 74676 w 74676"/>
              <a:gd name="connsiteY2" fmla="*/ 0 h 74676"/>
              <a:gd name="connsiteX3" fmla="*/ 0 w 74676"/>
              <a:gd name="connsiteY3" fmla="*/ 0 h 74676"/>
              <a:gd name="connsiteX4" fmla="*/ 0 w 74676"/>
              <a:gd name="connsiteY4" fmla="*/ 74676 h 74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676" h="74676">
                <a:moveTo>
                  <a:pt x="0" y="74676"/>
                </a:moveTo>
                <a:lnTo>
                  <a:pt x="74676" y="74676"/>
                </a:lnTo>
                <a:lnTo>
                  <a:pt x="74676" y="0"/>
                </a:lnTo>
                <a:lnTo>
                  <a:pt x="0" y="0"/>
                </a:lnTo>
                <a:lnTo>
                  <a:pt x="0" y="74676"/>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1"/>
          <p:cNvSpPr txBox="1"/>
          <p:nvPr/>
        </p:nvSpPr>
        <p:spPr>
          <a:xfrm rot="16200000">
            <a:off x="3987800" y="3886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东门</a:t>
            </a:r>
          </a:p>
        </p:txBody>
      </p:sp>
      <p:sp>
        <p:nvSpPr>
          <p:cNvPr id="51" name="TextBox 1"/>
          <p:cNvSpPr txBox="1"/>
          <p:nvPr/>
        </p:nvSpPr>
        <p:spPr>
          <a:xfrm rot="16200000">
            <a:off x="2717800" y="39497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人民南</a:t>
            </a:r>
          </a:p>
        </p:txBody>
      </p:sp>
      <p:sp>
        <p:nvSpPr>
          <p:cNvPr id="52" name="TextBox 1"/>
          <p:cNvSpPr txBox="1"/>
          <p:nvPr/>
        </p:nvSpPr>
        <p:spPr>
          <a:xfrm rot="16200000">
            <a:off x="3314700" y="39497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蔡屋围</a:t>
            </a:r>
          </a:p>
        </p:txBody>
      </p:sp>
      <p:sp>
        <p:nvSpPr>
          <p:cNvPr id="53" name="TextBox 1"/>
          <p:cNvSpPr txBox="1"/>
          <p:nvPr/>
        </p:nvSpPr>
        <p:spPr>
          <a:xfrm rot="16200000">
            <a:off x="4533900" y="39497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华强北</a:t>
            </a:r>
          </a:p>
        </p:txBody>
      </p:sp>
      <p:sp>
        <p:nvSpPr>
          <p:cNvPr id="54" name="TextBox 1"/>
          <p:cNvSpPr txBox="1"/>
          <p:nvPr/>
        </p:nvSpPr>
        <p:spPr>
          <a:xfrm rot="16200000">
            <a:off x="5143500" y="39497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华侨城</a:t>
            </a:r>
          </a:p>
        </p:txBody>
      </p:sp>
      <p:sp>
        <p:nvSpPr>
          <p:cNvPr id="55" name="TextBox 1"/>
          <p:cNvSpPr txBox="1"/>
          <p:nvPr/>
        </p:nvSpPr>
        <p:spPr>
          <a:xfrm rot="16200000">
            <a:off x="6413500" y="3886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宝安</a:t>
            </a:r>
          </a:p>
        </p:txBody>
      </p:sp>
      <p:sp>
        <p:nvSpPr>
          <p:cNvPr id="56" name="TextBox 1"/>
          <p:cNvSpPr txBox="1"/>
          <p:nvPr/>
        </p:nvSpPr>
        <p:spPr>
          <a:xfrm rot="16200000">
            <a:off x="5613400" y="4076700"/>
            <a:ext cx="622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南山中心区</a:t>
            </a:r>
          </a:p>
        </p:txBody>
      </p:sp>
      <p:sp>
        <p:nvSpPr>
          <p:cNvPr id="57" name="TextBox 1"/>
          <p:cNvSpPr txBox="1"/>
          <p:nvPr/>
        </p:nvSpPr>
        <p:spPr>
          <a:xfrm rot="16200000">
            <a:off x="6959600" y="3949700"/>
            <a:ext cx="368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中心区</a:t>
            </a:r>
          </a:p>
        </p:txBody>
      </p:sp>
      <p:sp>
        <p:nvSpPr>
          <p:cNvPr id="58" name="TextBox 1"/>
          <p:cNvSpPr txBox="1"/>
          <p:nvPr/>
        </p:nvSpPr>
        <p:spPr>
          <a:xfrm>
            <a:off x="5219700" y="127000"/>
            <a:ext cx="35560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深圳商业市场供应分析</a:t>
            </a:r>
          </a:p>
        </p:txBody>
      </p:sp>
      <p:sp>
        <p:nvSpPr>
          <p:cNvPr id="59" name="TextBox 1"/>
          <p:cNvSpPr txBox="1"/>
          <p:nvPr/>
        </p:nvSpPr>
        <p:spPr>
          <a:xfrm>
            <a:off x="6985000" y="4343400"/>
            <a:ext cx="1892300" cy="165100"/>
          </a:xfrm>
          <a:prstGeom prst="rect">
            <a:avLst/>
          </a:prstGeom>
          <a:noFill/>
        </p:spPr>
        <p:txBody>
          <a:bodyPr wrap="none" lIns="0" tIns="0" rIns="0" rtlCol="0">
            <a:spAutoFit/>
          </a:bodyPr>
          <a:lstStyle/>
          <a:p>
            <a:pPr>
              <a:lnSpc>
                <a:spcPts val="1300"/>
              </a:lnSpc>
            </a:pPr>
            <a:r>
              <a:rPr lang="en-US" altLang="zh-CN" sz="1050" dirty="0">
                <a:solidFill>
                  <a:srgbClr val="000000"/>
                </a:solidFill>
                <a:latin typeface="微软雅黑" panose="020B0503020204020204" pitchFamily="18" charset="-122"/>
                <a:cs typeface="微软雅黑" panose="020B0503020204020204" pitchFamily="18" charset="-122"/>
              </a:rPr>
              <a:t>数据来源：世邦魏理仕商业服务部</a:t>
            </a:r>
          </a:p>
        </p:txBody>
      </p:sp>
      <p:sp>
        <p:nvSpPr>
          <p:cNvPr id="60" name="TextBox 1"/>
          <p:cNvSpPr txBox="1"/>
          <p:nvPr/>
        </p:nvSpPr>
        <p:spPr>
          <a:xfrm>
            <a:off x="1130300" y="723900"/>
            <a:ext cx="749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单位：平方米</a:t>
            </a:r>
          </a:p>
        </p:txBody>
      </p:sp>
      <p:sp>
        <p:nvSpPr>
          <p:cNvPr id="61" name="TextBox 1"/>
          <p:cNvSpPr txBox="1"/>
          <p:nvPr/>
        </p:nvSpPr>
        <p:spPr>
          <a:xfrm>
            <a:off x="3492500" y="787400"/>
            <a:ext cx="2590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深圳主要商圈优质商业现有及未来供应</a:t>
            </a:r>
          </a:p>
        </p:txBody>
      </p:sp>
      <p:sp>
        <p:nvSpPr>
          <p:cNvPr id="62" name="TextBox 1"/>
          <p:cNvSpPr txBox="1"/>
          <p:nvPr/>
        </p:nvSpPr>
        <p:spPr>
          <a:xfrm>
            <a:off x="3594100" y="4394200"/>
            <a:ext cx="609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传统商圈</a:t>
            </a:r>
          </a:p>
        </p:txBody>
      </p:sp>
      <p:sp>
        <p:nvSpPr>
          <p:cNvPr id="63" name="TextBox 1"/>
          <p:cNvSpPr txBox="1"/>
          <p:nvPr/>
        </p:nvSpPr>
        <p:spPr>
          <a:xfrm>
            <a:off x="6032500" y="4406900"/>
            <a:ext cx="609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新兴商圈</a:t>
            </a:r>
          </a:p>
        </p:txBody>
      </p:sp>
      <p:sp>
        <p:nvSpPr>
          <p:cNvPr id="64" name="TextBox 1"/>
          <p:cNvSpPr txBox="1"/>
          <p:nvPr/>
        </p:nvSpPr>
        <p:spPr>
          <a:xfrm>
            <a:off x="1016000" y="4813300"/>
            <a:ext cx="7772400" cy="2044700"/>
          </a:xfrm>
          <a:prstGeom prst="rect">
            <a:avLst/>
          </a:prstGeom>
          <a:noFill/>
        </p:spPr>
        <p:txBody>
          <a:bodyPr wrap="none" lIns="0" tIns="0" rIns="0" rtlCol="0">
            <a:spAutoFit/>
          </a:bodyPr>
          <a:lstStyle/>
          <a:p>
            <a:pPr>
              <a:lnSpc>
                <a:spcPts val="1400"/>
              </a:lnSpc>
              <a:tabLst>
                <a:tab pos="165100" algn="l"/>
                <a:tab pos="342900" algn="l"/>
              </a:tabLst>
            </a:pPr>
            <a:r>
              <a:rPr lang="en-US" altLang="zh-CN" dirty="0"/>
              <a:t>	</a:t>
            </a:r>
            <a:r>
              <a:rPr lang="en-US" altLang="zh-CN" sz="1105" dirty="0">
                <a:solidFill>
                  <a:srgbClr val="006600"/>
                </a:solidFill>
                <a:latin typeface="Wingdings" panose="05000000000000000000" pitchFamily="18" charset="0"/>
                <a:cs typeface="Wingdings" panose="05000000000000000000" pitchFamily="18" charset="0"/>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现有优质供应主要集中在蔡屋围和南山中心区商圈，现有存量均超过40万平方米；多个大体量购物中心，如万象城、KK</a:t>
            </a:r>
          </a:p>
          <a:p>
            <a:pPr>
              <a:lnSpc>
                <a:spcPts val="1900"/>
              </a:lnSpc>
              <a:tabLst>
                <a:tab pos="165100" algn="l"/>
                <a:tab pos="3429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Mall、海岸城等，使得这两个商圈规模在深圳市处于领先地位。人民南、东门、华强北等传统商圈由于优质商业有限，规</a:t>
            </a:r>
          </a:p>
          <a:p>
            <a:pPr>
              <a:lnSpc>
                <a:spcPts val="1900"/>
              </a:lnSpc>
              <a:tabLst>
                <a:tab pos="165100" algn="l"/>
                <a:tab pos="3429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模相对较小。</a:t>
            </a:r>
          </a:p>
          <a:p>
            <a:pPr>
              <a:lnSpc>
                <a:spcPts val="1000"/>
              </a:lnSpc>
            </a:pPr>
            <a:endParaRPr lang="en-US" altLang="zh-CN" dirty="0"/>
          </a:p>
          <a:p>
            <a:pPr>
              <a:lnSpc>
                <a:spcPts val="1500"/>
              </a:lnSpc>
              <a:tabLst>
                <a:tab pos="165100" algn="l"/>
                <a:tab pos="342900" algn="l"/>
              </a:tabLst>
            </a:pPr>
            <a:r>
              <a:rPr lang="en-US" altLang="zh-CN" dirty="0"/>
              <a:t>	</a:t>
            </a:r>
            <a:r>
              <a:rPr lang="en-US" altLang="zh-CN" sz="1105" dirty="0">
                <a:solidFill>
                  <a:srgbClr val="006600"/>
                </a:solidFill>
                <a:latin typeface="Wingdings" panose="05000000000000000000" pitchFamily="18" charset="0"/>
                <a:cs typeface="Wingdings" panose="05000000000000000000" pitchFamily="18" charset="0"/>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由于未来有金地大百汇等近30万体量的商业项目，中心区商圈未来供应超过45万；壹方中心、中粮大悦城等项目相继建</a:t>
            </a:r>
          </a:p>
          <a:p>
            <a:pPr>
              <a:lnSpc>
                <a:spcPts val="1900"/>
              </a:lnSpc>
              <a:tabLst>
                <a:tab pos="165100" algn="l"/>
                <a:tab pos="3429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成，使得宝安商圈未来供应将近35万，预计未来该商圈将有新的发展；传统商圈由于土地资源和城市发展等约束，将依托</a:t>
            </a:r>
          </a:p>
          <a:p>
            <a:pPr>
              <a:lnSpc>
                <a:spcPts val="1900"/>
              </a:lnSpc>
              <a:tabLst>
                <a:tab pos="165100" algn="l"/>
                <a:tab pos="3429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多个旧城改造项目项目，如华润湖贝项目、京基晶都项目等，推动商圈升级改造。</a:t>
            </a:r>
          </a:p>
          <a:p>
            <a:pPr>
              <a:lnSpc>
                <a:spcPts val="1000"/>
              </a:lnSpc>
            </a:pPr>
            <a:endParaRPr lang="en-US" altLang="zh-CN" dirty="0"/>
          </a:p>
          <a:p>
            <a:pPr>
              <a:lnSpc>
                <a:spcPts val="1500"/>
              </a:lnSpc>
              <a:tabLst>
                <a:tab pos="165100" algn="l"/>
                <a:tab pos="342900" algn="l"/>
              </a:tabLst>
            </a:pPr>
            <a:r>
              <a:rPr lang="en-US" altLang="zh-CN" dirty="0"/>
              <a:t>	</a:t>
            </a:r>
            <a:r>
              <a:rPr lang="en-US" altLang="zh-CN" sz="1105" dirty="0">
                <a:solidFill>
                  <a:srgbClr val="006600"/>
                </a:solidFill>
                <a:latin typeface="Wingdings" panose="05000000000000000000" pitchFamily="18" charset="0"/>
                <a:cs typeface="Wingdings" panose="05000000000000000000" pitchFamily="18" charset="0"/>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本项目周边的南山中心区、华侨城、宝安等商圈，总体供应较大，未来商圈规模将进一步继续提升。</a:t>
            </a:r>
          </a:p>
          <a:p>
            <a:pPr>
              <a:lnSpc>
                <a:spcPts val="1600"/>
              </a:lnSpc>
              <a:tabLst>
                <a:tab pos="165100" algn="l"/>
                <a:tab pos="3429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a:t>
            </a:r>
          </a:p>
        </p:txBody>
      </p:sp>
      <p:sp>
        <p:nvSpPr>
          <p:cNvPr id="65" name="TextBox 1"/>
          <p:cNvSpPr txBox="1"/>
          <p:nvPr/>
        </p:nvSpPr>
        <p:spPr>
          <a:xfrm>
            <a:off x="1993900" y="1219200"/>
            <a:ext cx="457200" cy="2679700"/>
          </a:xfrm>
          <a:prstGeom prst="rect">
            <a:avLst/>
          </a:prstGeom>
          <a:noFill/>
        </p:spPr>
        <p:txBody>
          <a:bodyPr wrap="none" lIns="0" tIns="0" rIns="0" rtlCol="0">
            <a:spAutoFit/>
          </a:bodyPr>
          <a:lstStyle/>
          <a:p>
            <a:pPr>
              <a:lnSpc>
                <a:spcPts val="900"/>
              </a:lnSpc>
              <a:tabLst>
                <a:tab pos="393700" algn="l"/>
              </a:tabLst>
            </a:pPr>
            <a:r>
              <a:rPr lang="en-US" altLang="zh-CN" sz="995" dirty="0">
                <a:solidFill>
                  <a:srgbClr val="000000"/>
                </a:solidFill>
                <a:latin typeface="Times New Roman" panose="02020603050405020304" pitchFamily="18" charset="0"/>
                <a:cs typeface="Times New Roman" panose="02020603050405020304" pitchFamily="18" charset="0"/>
              </a:rPr>
              <a:t>600,000</a:t>
            </a:r>
          </a:p>
          <a:p>
            <a:pPr>
              <a:lnSpc>
                <a:spcPts val="1000"/>
              </a:lnSpc>
            </a:pPr>
            <a:endParaRPr lang="en-US" altLang="zh-CN" dirty="0"/>
          </a:p>
          <a:p>
            <a:pPr>
              <a:lnSpc>
                <a:spcPts val="1000"/>
              </a:lnSpc>
            </a:pPr>
            <a:endParaRPr lang="en-US" altLang="zh-CN" dirty="0"/>
          </a:p>
          <a:p>
            <a:pPr>
              <a:lnSpc>
                <a:spcPts val="1300"/>
              </a:lnSpc>
              <a:tabLst>
                <a:tab pos="393700" algn="l"/>
              </a:tabLst>
            </a:pPr>
            <a:r>
              <a:rPr lang="en-US" altLang="zh-CN" sz="995" dirty="0">
                <a:solidFill>
                  <a:srgbClr val="000000"/>
                </a:solidFill>
                <a:latin typeface="Times New Roman" panose="02020603050405020304" pitchFamily="18" charset="0"/>
                <a:cs typeface="Times New Roman" panose="02020603050405020304" pitchFamily="18" charset="0"/>
              </a:rPr>
              <a:t>500,000</a:t>
            </a:r>
          </a:p>
          <a:p>
            <a:pPr>
              <a:lnSpc>
                <a:spcPts val="1000"/>
              </a:lnSpc>
            </a:pPr>
            <a:endParaRPr lang="en-US" altLang="zh-CN" dirty="0"/>
          </a:p>
          <a:p>
            <a:pPr>
              <a:lnSpc>
                <a:spcPts val="1000"/>
              </a:lnSpc>
            </a:pPr>
            <a:endParaRPr lang="en-US" altLang="zh-CN" dirty="0"/>
          </a:p>
          <a:p>
            <a:pPr>
              <a:lnSpc>
                <a:spcPts val="1300"/>
              </a:lnSpc>
              <a:tabLst>
                <a:tab pos="393700" algn="l"/>
              </a:tabLst>
            </a:pPr>
            <a:r>
              <a:rPr lang="en-US" altLang="zh-CN" sz="995" dirty="0">
                <a:solidFill>
                  <a:srgbClr val="000000"/>
                </a:solidFill>
                <a:latin typeface="Times New Roman" panose="02020603050405020304" pitchFamily="18" charset="0"/>
                <a:cs typeface="Times New Roman" panose="02020603050405020304" pitchFamily="18" charset="0"/>
              </a:rPr>
              <a:t>400,000</a:t>
            </a:r>
          </a:p>
          <a:p>
            <a:pPr>
              <a:lnSpc>
                <a:spcPts val="1000"/>
              </a:lnSpc>
            </a:pPr>
            <a:endParaRPr lang="en-US" altLang="zh-CN" dirty="0"/>
          </a:p>
          <a:p>
            <a:pPr>
              <a:lnSpc>
                <a:spcPts val="1000"/>
              </a:lnSpc>
            </a:pPr>
            <a:endParaRPr lang="en-US" altLang="zh-CN" dirty="0"/>
          </a:p>
          <a:p>
            <a:pPr>
              <a:lnSpc>
                <a:spcPts val="1300"/>
              </a:lnSpc>
              <a:tabLst>
                <a:tab pos="393700" algn="l"/>
              </a:tabLst>
            </a:pPr>
            <a:r>
              <a:rPr lang="en-US" altLang="zh-CN" sz="1000" dirty="0">
                <a:solidFill>
                  <a:srgbClr val="000000"/>
                </a:solidFill>
                <a:latin typeface="Times New Roman" panose="02020603050405020304" pitchFamily="18" charset="0"/>
                <a:cs typeface="Times New Roman" panose="02020603050405020304" pitchFamily="18" charset="0"/>
              </a:rPr>
              <a:t>300,000</a:t>
            </a:r>
          </a:p>
          <a:p>
            <a:pPr>
              <a:lnSpc>
                <a:spcPts val="1000"/>
              </a:lnSpc>
            </a:pPr>
            <a:endParaRPr lang="en-US" altLang="zh-CN" dirty="0"/>
          </a:p>
          <a:p>
            <a:pPr>
              <a:lnSpc>
                <a:spcPts val="1000"/>
              </a:lnSpc>
            </a:pPr>
            <a:endParaRPr lang="en-US" altLang="zh-CN" dirty="0"/>
          </a:p>
          <a:p>
            <a:pPr>
              <a:lnSpc>
                <a:spcPts val="1300"/>
              </a:lnSpc>
              <a:tabLst>
                <a:tab pos="393700" algn="l"/>
              </a:tabLst>
            </a:pPr>
            <a:r>
              <a:rPr lang="en-US" altLang="zh-CN" sz="995" dirty="0">
                <a:solidFill>
                  <a:srgbClr val="000000"/>
                </a:solidFill>
                <a:latin typeface="Times New Roman" panose="02020603050405020304" pitchFamily="18" charset="0"/>
                <a:cs typeface="Times New Roman" panose="02020603050405020304" pitchFamily="18" charset="0"/>
              </a:rPr>
              <a:t>200,000</a:t>
            </a:r>
          </a:p>
          <a:p>
            <a:pPr>
              <a:lnSpc>
                <a:spcPts val="1000"/>
              </a:lnSpc>
            </a:pPr>
            <a:endParaRPr lang="en-US" altLang="zh-CN" dirty="0"/>
          </a:p>
          <a:p>
            <a:pPr>
              <a:lnSpc>
                <a:spcPts val="1000"/>
              </a:lnSpc>
            </a:pPr>
            <a:endParaRPr lang="en-US" altLang="zh-CN" dirty="0"/>
          </a:p>
          <a:p>
            <a:pPr>
              <a:lnSpc>
                <a:spcPts val="1300"/>
              </a:lnSpc>
              <a:tabLst>
                <a:tab pos="393700" algn="l"/>
              </a:tabLst>
            </a:pPr>
            <a:r>
              <a:rPr lang="en-US" altLang="zh-CN" sz="995" dirty="0">
                <a:solidFill>
                  <a:srgbClr val="000000"/>
                </a:solidFill>
                <a:latin typeface="Times New Roman" panose="02020603050405020304" pitchFamily="18" charset="0"/>
                <a:cs typeface="Times New Roman" panose="02020603050405020304" pitchFamily="18" charset="0"/>
              </a:rPr>
              <a:t>100,000</a:t>
            </a:r>
          </a:p>
          <a:p>
            <a:pPr>
              <a:lnSpc>
                <a:spcPts val="1000"/>
              </a:lnSpc>
            </a:pPr>
            <a:endParaRPr lang="en-US" altLang="zh-CN" dirty="0"/>
          </a:p>
          <a:p>
            <a:pPr>
              <a:lnSpc>
                <a:spcPts val="1000"/>
              </a:lnSpc>
            </a:pPr>
            <a:endParaRPr lang="en-US" altLang="zh-CN" dirty="0"/>
          </a:p>
          <a:p>
            <a:pPr>
              <a:lnSpc>
                <a:spcPts val="1300"/>
              </a:lnSpc>
              <a:tabLst>
                <a:tab pos="3937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0</a:t>
            </a:r>
          </a:p>
        </p:txBody>
      </p:sp>
      <p:sp>
        <p:nvSpPr>
          <p:cNvPr id="66" name="TextBox 1"/>
          <p:cNvSpPr txBox="1"/>
          <p:nvPr/>
        </p:nvSpPr>
        <p:spPr>
          <a:xfrm>
            <a:off x="6629400" y="1219200"/>
            <a:ext cx="495300" cy="393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现有存量</a:t>
            </a:r>
          </a:p>
          <a:p>
            <a:pPr>
              <a:lnSpc>
                <a:spcPts val="1800"/>
              </a:lnSpc>
            </a:pPr>
            <a:r>
              <a:rPr lang="en-US" altLang="zh-CN" sz="995" dirty="0">
                <a:solidFill>
                  <a:srgbClr val="000000"/>
                </a:solidFill>
                <a:latin typeface="微软雅黑" panose="020B0503020204020204" pitchFamily="18" charset="-122"/>
                <a:cs typeface="微软雅黑" panose="020B0503020204020204" pitchFamily="18" charset="-122"/>
              </a:rPr>
              <a:t>未来供应</a:t>
            </a: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181100"/>
            <a:ext cx="2616200" cy="49276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4267200" y="1181100"/>
            <a:ext cx="2362200" cy="16129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7518400" y="1828800"/>
            <a:ext cx="1168400" cy="18288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3695700" y="3670300"/>
            <a:ext cx="5207000" cy="27305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229</a:t>
            </a:r>
          </a:p>
        </p:txBody>
      </p:sp>
      <p:sp>
        <p:nvSpPr>
          <p:cNvPr id="11" name="TextBox 1"/>
          <p:cNvSpPr txBox="1"/>
          <p:nvPr/>
        </p:nvSpPr>
        <p:spPr>
          <a:xfrm>
            <a:off x="914400" y="787400"/>
            <a:ext cx="5892800" cy="292100"/>
          </a:xfrm>
          <a:prstGeom prst="rect">
            <a:avLst/>
          </a:prstGeom>
          <a:noFill/>
        </p:spPr>
        <p:txBody>
          <a:bodyPr wrap="none" lIns="0" tIns="0" rIns="0" rtlCol="0">
            <a:spAutoFit/>
          </a:bodyPr>
          <a:lstStyle/>
          <a:p>
            <a:pPr>
              <a:lnSpc>
                <a:spcPts val="2300"/>
              </a:lnSpc>
            </a:pPr>
            <a:r>
              <a:rPr lang="en-US" altLang="zh-CN" sz="1800" dirty="0">
                <a:solidFill>
                  <a:srgbClr val="0070C0"/>
                </a:solidFill>
                <a:latin typeface="Wingdings" panose="05000000000000000000" pitchFamily="18" charset="0"/>
                <a:cs typeface="Wingdings" panose="05000000000000000000" pitchFamily="18" charset="0"/>
              </a:rPr>
              <a:t>➢</a:t>
            </a:r>
            <a:r>
              <a:rPr lang="en-US" altLang="zh-CN" sz="1800" b="1" dirty="0">
                <a:solidFill>
                  <a:srgbClr val="0070C0"/>
                </a:solidFill>
                <a:latin typeface="微软雅黑" panose="020B0503020204020204" pitchFamily="18" charset="-122"/>
                <a:cs typeface="微软雅黑" panose="020B0503020204020204" pitchFamily="18" charset="-122"/>
              </a:rPr>
              <a:t>日本星巴克零售商店：咖啡曼妙与书香体验的后现代结合</a:t>
            </a:r>
          </a:p>
        </p:txBody>
      </p:sp>
      <p:sp>
        <p:nvSpPr>
          <p:cNvPr id="12" name="TextBox 1"/>
          <p:cNvSpPr txBox="1"/>
          <p:nvPr/>
        </p:nvSpPr>
        <p:spPr>
          <a:xfrm>
            <a:off x="4368800" y="2857500"/>
            <a:ext cx="2971800" cy="774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星巴克涩谷零售店大胆打破传统零售模式，跨出“品</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尝咖啡”的单调地界，引入“书香体验”概念却又仍</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与产品主题紧紧关联而不越界，开启了全新体验式的</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咖啡文化，成功吸引大量来自世界各地的消费者前来</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购买产品的同时感受星巴克的另一番人文内涵。</a:t>
            </a:r>
          </a:p>
        </p:txBody>
      </p:sp>
      <p:sp>
        <p:nvSpPr>
          <p:cNvPr id="13" name="TextBox 1"/>
          <p:cNvSpPr txBox="1"/>
          <p:nvPr/>
        </p:nvSpPr>
        <p:spPr>
          <a:xfrm>
            <a:off x="6743700" y="1257300"/>
            <a:ext cx="2082800" cy="774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位于日本涉谷的星巴克咖啡商店设计</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独特，采用图书馆构造配备各类书籍</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从而让顾客了解更多咖啡知识，如拿</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铁、卡布奇诺、摩卡等的来源以及制</a:t>
            </a:r>
          </a:p>
          <a:p>
            <a:pPr>
              <a:lnSpc>
                <a:spcPts val="1200"/>
              </a:lnSpc>
            </a:pPr>
            <a:r>
              <a:rPr lang="en-US" altLang="zh-CN" sz="1000" dirty="0">
                <a:solidFill>
                  <a:srgbClr val="000000"/>
                </a:solidFill>
                <a:latin typeface="微软雅黑" panose="020B0503020204020204" pitchFamily="18" charset="-122"/>
                <a:cs typeface="微软雅黑" panose="020B0503020204020204" pitchFamily="18" charset="-122"/>
              </a:rPr>
              <a:t>作等。</a:t>
            </a:r>
          </a:p>
        </p:txBody>
      </p:sp>
      <p:sp>
        <p:nvSpPr>
          <p:cNvPr id="14"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创新性——零售概念</a:t>
            </a: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1333500"/>
            <a:ext cx="8166100" cy="4775200"/>
          </a:xfrm>
          <a:prstGeom prst="rect">
            <a:avLst/>
          </a:prstGeom>
          <a:noFill/>
        </p:spPr>
      </p:pic>
      <p:sp>
        <p:nvSpPr>
          <p:cNvPr id="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230</a:t>
            </a:r>
          </a:p>
        </p:txBody>
      </p:sp>
      <p:sp>
        <p:nvSpPr>
          <p:cNvPr id="8" name="TextBox 1"/>
          <p:cNvSpPr txBox="1"/>
          <p:nvPr/>
        </p:nvSpPr>
        <p:spPr>
          <a:xfrm>
            <a:off x="5575300" y="1016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创新性——零售概念</a:t>
            </a:r>
          </a:p>
        </p:txBody>
      </p:sp>
      <p:sp>
        <p:nvSpPr>
          <p:cNvPr id="9" name="TextBox 1"/>
          <p:cNvSpPr txBox="1"/>
          <p:nvPr/>
        </p:nvSpPr>
        <p:spPr>
          <a:xfrm>
            <a:off x="914400" y="800100"/>
            <a:ext cx="3022600" cy="292100"/>
          </a:xfrm>
          <a:prstGeom prst="rect">
            <a:avLst/>
          </a:prstGeom>
          <a:noFill/>
        </p:spPr>
        <p:txBody>
          <a:bodyPr wrap="none" lIns="0" tIns="0" rIns="0" rtlCol="0">
            <a:spAutoFit/>
          </a:bodyPr>
          <a:lstStyle/>
          <a:p>
            <a:pPr>
              <a:lnSpc>
                <a:spcPts val="2300"/>
              </a:lnSpc>
            </a:pPr>
            <a:r>
              <a:rPr lang="en-US" altLang="zh-CN" sz="1800" dirty="0">
                <a:solidFill>
                  <a:srgbClr val="0070C0"/>
                </a:solidFill>
                <a:latin typeface="Wingdings" panose="05000000000000000000" pitchFamily="18" charset="0"/>
                <a:cs typeface="Wingdings" panose="05000000000000000000" pitchFamily="18" charset="0"/>
              </a:rPr>
              <a:t>➢</a:t>
            </a:r>
            <a:r>
              <a:rPr lang="en-US" altLang="zh-CN" sz="1800" b="1" dirty="0">
                <a:solidFill>
                  <a:srgbClr val="0070C0"/>
                </a:solidFill>
                <a:latin typeface="微软雅黑" panose="020B0503020204020204" pitchFamily="18" charset="-122"/>
                <a:cs typeface="微软雅黑" panose="020B0503020204020204" pitchFamily="18" charset="-122"/>
              </a:rPr>
              <a:t>Puma</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70C0"/>
                </a:solidFill>
                <a:latin typeface="微软雅黑" panose="020B0503020204020204" pitchFamily="18" charset="-122"/>
                <a:cs typeface="微软雅黑" panose="020B0503020204020204" pitchFamily="18" charset="-122"/>
              </a:rPr>
              <a:t>大阪店:不仅仅是购物</a:t>
            </a:r>
          </a:p>
        </p:txBody>
      </p:sp>
      <p:sp>
        <p:nvSpPr>
          <p:cNvPr id="10" name="TextBox 1"/>
          <p:cNvSpPr txBox="1"/>
          <p:nvPr/>
        </p:nvSpPr>
        <p:spPr>
          <a:xfrm>
            <a:off x="5232400" y="4737100"/>
            <a:ext cx="1612900" cy="622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店内巨大的玉米型鞋类展示</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布置引人注目，给人视觉冲</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击之余亦向世界宣告其产品</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的独特魅力。</a:t>
            </a:r>
          </a:p>
        </p:txBody>
      </p:sp>
      <p:sp>
        <p:nvSpPr>
          <p:cNvPr id="11" name="TextBox 1"/>
          <p:cNvSpPr txBox="1"/>
          <p:nvPr/>
        </p:nvSpPr>
        <p:spPr>
          <a:xfrm>
            <a:off x="5232400" y="5499100"/>
            <a:ext cx="1612900" cy="622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灵动的设计和日本元素的完</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美结合使得客户能够轻而易</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举地在这里发现Puma发现运</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动的自己。</a:t>
            </a:r>
          </a:p>
        </p:txBody>
      </p:sp>
      <p:sp>
        <p:nvSpPr>
          <p:cNvPr id="12" name="TextBox 1"/>
          <p:cNvSpPr txBox="1"/>
          <p:nvPr/>
        </p:nvSpPr>
        <p:spPr>
          <a:xfrm>
            <a:off x="3073400" y="3632200"/>
            <a:ext cx="1536700" cy="774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Puma在大阪的零售店将品</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牌理念和其生活哲学融入到</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零售店的方方面面-简洁的</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布置、强烈的空间感和品牌</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互动成了最大的亮点。</a:t>
            </a: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1308100"/>
            <a:ext cx="3263900" cy="24257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812800" y="3822700"/>
            <a:ext cx="3340100" cy="24003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4203700" y="2628900"/>
            <a:ext cx="4699000" cy="2400300"/>
          </a:xfrm>
          <a:prstGeom prst="rect">
            <a:avLst/>
          </a:prstGeom>
          <a:noFill/>
        </p:spPr>
      </p:pic>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231</a:t>
            </a:r>
          </a:p>
        </p:txBody>
      </p:sp>
      <p:sp>
        <p:nvSpPr>
          <p:cNvPr id="10"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创新性——零售概念</a:t>
            </a:r>
          </a:p>
        </p:txBody>
      </p:sp>
      <p:sp>
        <p:nvSpPr>
          <p:cNvPr id="11" name="TextBox 1"/>
          <p:cNvSpPr txBox="1"/>
          <p:nvPr/>
        </p:nvSpPr>
        <p:spPr>
          <a:xfrm>
            <a:off x="876300" y="673100"/>
            <a:ext cx="3149600" cy="292100"/>
          </a:xfrm>
          <a:prstGeom prst="rect">
            <a:avLst/>
          </a:prstGeom>
          <a:noFill/>
        </p:spPr>
        <p:txBody>
          <a:bodyPr wrap="none" lIns="0" tIns="0" rIns="0" rtlCol="0">
            <a:spAutoFit/>
          </a:bodyPr>
          <a:lstStyle/>
          <a:p>
            <a:pPr>
              <a:lnSpc>
                <a:spcPts val="2300"/>
              </a:lnSpc>
            </a:pPr>
            <a:r>
              <a:rPr lang="en-US" altLang="zh-CN" sz="1800" dirty="0">
                <a:solidFill>
                  <a:srgbClr val="0070C0"/>
                </a:solidFill>
                <a:latin typeface="Wingdings" panose="05000000000000000000" pitchFamily="18" charset="0"/>
                <a:cs typeface="Wingdings" panose="05000000000000000000" pitchFamily="18" charset="0"/>
              </a:rPr>
              <a:t>➢</a:t>
            </a:r>
            <a:r>
              <a:rPr lang="en-US" altLang="zh-CN" sz="1800" b="1" dirty="0">
                <a:solidFill>
                  <a:srgbClr val="0070C0"/>
                </a:solidFill>
                <a:latin typeface="微软雅黑" panose="020B0503020204020204" pitchFamily="18" charset="-122"/>
                <a:cs typeface="微软雅黑" panose="020B0503020204020204" pitchFamily="18" charset="-122"/>
              </a:rPr>
              <a:t>智能健康手环：科技联系健康</a:t>
            </a:r>
          </a:p>
        </p:txBody>
      </p:sp>
      <p:sp>
        <p:nvSpPr>
          <p:cNvPr id="12" name="TextBox 1"/>
          <p:cNvSpPr txBox="1"/>
          <p:nvPr/>
        </p:nvSpPr>
        <p:spPr>
          <a:xfrm>
            <a:off x="4292600" y="1384300"/>
            <a:ext cx="4495800" cy="4699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Jawbone</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UP2是由Jawbone推出的一款智能健身腕带产品。配合iPhone或</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Android智能手机，该产品能记录用户的日常活动、睡眠和饮食数据，帮助了解</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和改善健康状况。</a:t>
            </a:r>
          </a:p>
        </p:txBody>
      </p:sp>
      <p:sp>
        <p:nvSpPr>
          <p:cNvPr id="13" name="TextBox 1"/>
          <p:cNvSpPr txBox="1"/>
          <p:nvPr/>
        </p:nvSpPr>
        <p:spPr>
          <a:xfrm>
            <a:off x="4292600" y="1993900"/>
            <a:ext cx="4483100" cy="4699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该腕带的工作原理是通过内置震动马达，在用户睡眠时按照预先设置的时间震动</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提醒起床，也可在工作一定时间后提醒休息和运动。另外其内置的动作感应加速</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器，可以记录每天走的步数并根据身体数据计算出每天燃烧的卡路里。</a:t>
            </a:r>
          </a:p>
        </p:txBody>
      </p:sp>
      <p:sp>
        <p:nvSpPr>
          <p:cNvPr id="14" name="TextBox 1"/>
          <p:cNvSpPr txBox="1"/>
          <p:nvPr/>
        </p:nvSpPr>
        <p:spPr>
          <a:xfrm>
            <a:off x="4229100" y="5118100"/>
            <a:ext cx="4635500" cy="4699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“腕带+智能手机APP”打造了全新的智能健康生活新主张，顺应潮流成为现代零</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售商创新产品的一大亮点和未来大势所趋。该腕带提供的数据丰富，它能检测身体</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数据并做出提醒。</a:t>
            </a:r>
          </a:p>
        </p:txBody>
      </p:sp>
      <p:sp>
        <p:nvSpPr>
          <p:cNvPr id="15" name="TextBox 1"/>
          <p:cNvSpPr txBox="1"/>
          <p:nvPr/>
        </p:nvSpPr>
        <p:spPr>
          <a:xfrm>
            <a:off x="4229100" y="5715000"/>
            <a:ext cx="4635500" cy="3175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此外，产品自带的“互动+分享”功能很好地诠释了现代人“快乐源于你我分享，</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智能引领健康生活”的理念。</a:t>
            </a: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87196" y="1266444"/>
            <a:ext cx="3096767" cy="2810255"/>
          </a:xfrm>
          <a:custGeom>
            <a:avLst/>
            <a:gdLst>
              <a:gd name="connsiteX0" fmla="*/ 0 w 3096767"/>
              <a:gd name="connsiteY0" fmla="*/ 2810255 h 2810255"/>
              <a:gd name="connsiteX1" fmla="*/ 3096768 w 3096767"/>
              <a:gd name="connsiteY1" fmla="*/ 2810255 h 2810255"/>
              <a:gd name="connsiteX2" fmla="*/ 3096768 w 3096767"/>
              <a:gd name="connsiteY2" fmla="*/ 0 h 2810255"/>
              <a:gd name="connsiteX3" fmla="*/ 0 w 3096767"/>
              <a:gd name="connsiteY3" fmla="*/ 0 h 2810255"/>
              <a:gd name="connsiteX4" fmla="*/ 0 w 3096767"/>
              <a:gd name="connsiteY4" fmla="*/ 2810255 h 2810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96767" h="2810255">
                <a:moveTo>
                  <a:pt x="0" y="2810255"/>
                </a:moveTo>
                <a:lnTo>
                  <a:pt x="3096768" y="2810255"/>
                </a:lnTo>
                <a:lnTo>
                  <a:pt x="3096768" y="0"/>
                </a:lnTo>
                <a:lnTo>
                  <a:pt x="0" y="0"/>
                </a:lnTo>
                <a:lnTo>
                  <a:pt x="0" y="2810255"/>
                </a:lnTo>
              </a:path>
            </a:pathLst>
          </a:custGeom>
          <a:solidFill>
            <a:srgbClr val="EDEDE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68400" y="1257300"/>
            <a:ext cx="3124200" cy="2832100"/>
          </a:xfrm>
          <a:prstGeom prst="rect">
            <a:avLst/>
          </a:prstGeom>
          <a:noFill/>
        </p:spPr>
      </p:pic>
      <p:pic>
        <p:nvPicPr>
          <p:cNvPr id="8" name="Picture 3">
            <a:hlinkClick r:id="rId3"/>
          </p:cNvPr>
          <p:cNvPicPr>
            <a:picLocks noChangeAspect="1" noChangeArrowheads="1"/>
          </p:cNvPicPr>
          <p:nvPr/>
        </p:nvPicPr>
        <p:blipFill>
          <a:blip r:embed="rId4"/>
          <a:srcRect/>
          <a:stretch>
            <a:fillRect/>
          </a:stretch>
        </p:blipFill>
        <p:spPr bwMode="auto">
          <a:xfrm>
            <a:off x="1168400" y="4127500"/>
            <a:ext cx="3124200" cy="21209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4343400" y="1866900"/>
            <a:ext cx="4279900" cy="20701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4343400" y="4749800"/>
            <a:ext cx="4279900" cy="1485900"/>
          </a:xfrm>
          <a:prstGeom prst="rect">
            <a:avLst/>
          </a:prstGeom>
          <a:noFill/>
        </p:spPr>
      </p:pic>
      <p:sp>
        <p:nvSpPr>
          <p:cNvPr id="11"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232</a:t>
            </a:r>
          </a:p>
        </p:txBody>
      </p:sp>
      <p:sp>
        <p:nvSpPr>
          <p:cNvPr id="12"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创新性——零售概念</a:t>
            </a:r>
          </a:p>
        </p:txBody>
      </p:sp>
      <p:sp>
        <p:nvSpPr>
          <p:cNvPr id="13" name="TextBox 1"/>
          <p:cNvSpPr txBox="1"/>
          <p:nvPr/>
        </p:nvSpPr>
        <p:spPr>
          <a:xfrm>
            <a:off x="4368800" y="1117600"/>
            <a:ext cx="4254500" cy="622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谷歌眼镜通过Wi-Fi、蓝牙链接互联网，使用用户手机的无线服，通过说话、</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触摸镜框或是移动脑袋，眼镜就会作出回应。佩戴者，不需要使用自己的</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双手便可拍摄照片、视频，并把分享影像，查看旅行路线，通过语音指令</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实现网络搜索，以及查看语言翻译等功能。</a:t>
            </a:r>
          </a:p>
        </p:txBody>
      </p:sp>
      <p:sp>
        <p:nvSpPr>
          <p:cNvPr id="14" name="TextBox 1"/>
          <p:cNvSpPr txBox="1"/>
          <p:nvPr/>
        </p:nvSpPr>
        <p:spPr>
          <a:xfrm>
            <a:off x="4432300" y="4025900"/>
            <a:ext cx="4064000" cy="622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谷歌眼镜功能丰富且强大；例如，最新版本的谷歌眼睛，可以利用谷歌地</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图服务，提供步行和远足的路线。而Google</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Now可以提醒即将进行的</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会议，或警报道路拥堵的情况。用户还能通过Google</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Hangouts进行视</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频聊天。</a:t>
            </a:r>
          </a:p>
        </p:txBody>
      </p:sp>
      <p:sp>
        <p:nvSpPr>
          <p:cNvPr id="15" name="TextBox 1"/>
          <p:cNvSpPr txBox="1"/>
          <p:nvPr/>
        </p:nvSpPr>
        <p:spPr>
          <a:xfrm>
            <a:off x="876300" y="673100"/>
            <a:ext cx="3276600" cy="292100"/>
          </a:xfrm>
          <a:prstGeom prst="rect">
            <a:avLst/>
          </a:prstGeom>
          <a:noFill/>
        </p:spPr>
        <p:txBody>
          <a:bodyPr wrap="none" lIns="0" tIns="0" rIns="0" rtlCol="0">
            <a:spAutoFit/>
          </a:bodyPr>
          <a:lstStyle/>
          <a:p>
            <a:pPr>
              <a:lnSpc>
                <a:spcPts val="2300"/>
              </a:lnSpc>
            </a:pPr>
            <a:r>
              <a:rPr lang="en-US" altLang="zh-CN" sz="1800" dirty="0">
                <a:solidFill>
                  <a:srgbClr val="0070C0"/>
                </a:solidFill>
                <a:latin typeface="Wingdings" panose="05000000000000000000" pitchFamily="18" charset="0"/>
                <a:cs typeface="Wingdings" panose="05000000000000000000" pitchFamily="18" charset="0"/>
              </a:rPr>
              <a:t>➢</a:t>
            </a:r>
            <a:r>
              <a:rPr lang="en-US" altLang="zh-CN" sz="1800" b="1" dirty="0">
                <a:solidFill>
                  <a:srgbClr val="0070C0"/>
                </a:solidFill>
                <a:latin typeface="微软雅黑" panose="020B0503020204020204" pitchFamily="18" charset="-122"/>
                <a:cs typeface="微软雅黑" panose="020B0503020204020204" pitchFamily="18" charset="-122"/>
              </a:rPr>
              <a:t>Google</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70C0"/>
                </a:solidFill>
                <a:latin typeface="微软雅黑" panose="020B0503020204020204" pitchFamily="18" charset="-122"/>
                <a:cs typeface="微软雅黑" panose="020B0503020204020204" pitchFamily="18" charset="-122"/>
              </a:rPr>
              <a:t>Glass：智能联系生活</a:t>
            </a: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16000" y="1333500"/>
            <a:ext cx="7734300" cy="5168900"/>
          </a:xfrm>
          <a:prstGeom prst="rect">
            <a:avLst/>
          </a:prstGeom>
          <a:noFill/>
        </p:spPr>
      </p:pic>
      <p:sp>
        <p:nvSpPr>
          <p:cNvPr id="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233</a:t>
            </a:r>
          </a:p>
        </p:txBody>
      </p:sp>
      <p:sp>
        <p:nvSpPr>
          <p:cNvPr id="8"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创新性——零售概念</a:t>
            </a:r>
          </a:p>
        </p:txBody>
      </p:sp>
      <p:sp>
        <p:nvSpPr>
          <p:cNvPr id="9" name="TextBox 1"/>
          <p:cNvSpPr txBox="1"/>
          <p:nvPr/>
        </p:nvSpPr>
        <p:spPr>
          <a:xfrm>
            <a:off x="1054100" y="749300"/>
            <a:ext cx="3251200" cy="292100"/>
          </a:xfrm>
          <a:prstGeom prst="rect">
            <a:avLst/>
          </a:prstGeom>
          <a:noFill/>
        </p:spPr>
        <p:txBody>
          <a:bodyPr wrap="none" lIns="0" tIns="0" rIns="0" rtlCol="0">
            <a:spAutoFit/>
          </a:bodyPr>
          <a:lstStyle/>
          <a:p>
            <a:pPr>
              <a:lnSpc>
                <a:spcPts val="2300"/>
              </a:lnSpc>
            </a:pPr>
            <a:r>
              <a:rPr lang="en-US" altLang="zh-CN" sz="1800" dirty="0">
                <a:solidFill>
                  <a:srgbClr val="0070C0"/>
                </a:solidFill>
                <a:latin typeface="Wingdings" panose="05000000000000000000" pitchFamily="18" charset="0"/>
                <a:cs typeface="Wingdings" panose="05000000000000000000" pitchFamily="18" charset="0"/>
              </a:rPr>
              <a:t>➢</a:t>
            </a:r>
            <a:r>
              <a:rPr lang="en-US" altLang="zh-CN" sz="1800" b="1" dirty="0">
                <a:solidFill>
                  <a:srgbClr val="0070C0"/>
                </a:solidFill>
                <a:latin typeface="微软雅黑" panose="020B0503020204020204" pitchFamily="18" charset="-122"/>
                <a:cs typeface="微软雅黑" panose="020B0503020204020204" pitchFamily="18" charset="-122"/>
              </a:rPr>
              <a:t>Tesla</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70C0"/>
                </a:solidFill>
                <a:latin typeface="微软雅黑" panose="020B0503020204020204" pitchFamily="18" charset="-122"/>
                <a:cs typeface="微软雅黑" panose="020B0503020204020204" pitchFamily="18" charset="-122"/>
              </a:rPr>
              <a:t>Motors：清洁能源汽车</a:t>
            </a:r>
          </a:p>
        </p:txBody>
      </p:sp>
      <p:sp>
        <p:nvSpPr>
          <p:cNvPr id="10" name="TextBox 1"/>
          <p:cNvSpPr txBox="1"/>
          <p:nvPr/>
        </p:nvSpPr>
        <p:spPr>
          <a:xfrm>
            <a:off x="5232400" y="1384300"/>
            <a:ext cx="3441700" cy="7493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特斯拉汽车公司是世界上第一个采用锂</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离子电池的电动车公司，其推出的首部</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电动车为Roadster。</a:t>
            </a:r>
          </a:p>
        </p:txBody>
      </p:sp>
      <p:sp>
        <p:nvSpPr>
          <p:cNvPr id="11" name="TextBox 1"/>
          <p:cNvSpPr txBox="1"/>
          <p:nvPr/>
        </p:nvSpPr>
        <p:spPr>
          <a:xfrm>
            <a:off x="5232400" y="2133600"/>
            <a:ext cx="3644900" cy="1231900"/>
          </a:xfrm>
          <a:prstGeom prst="rect">
            <a:avLst/>
          </a:prstGeom>
          <a:noFill/>
        </p:spPr>
        <p:txBody>
          <a:bodyPr wrap="none" lIns="0" tIns="0" rIns="0" rtlCol="0">
            <a:spAutoFit/>
          </a:bodyPr>
          <a:lstStyle/>
          <a:p>
            <a:pPr>
              <a:lnSpc>
                <a:spcPts val="2000"/>
              </a:lnSpc>
            </a:pPr>
            <a:r>
              <a:rPr lang="en-US" altLang="zh-CN" sz="1600" dirty="0">
                <a:solidFill>
                  <a:srgbClr val="000000"/>
                </a:solidFill>
                <a:latin typeface="微软雅黑" panose="020B0503020204020204" pitchFamily="18" charset="-122"/>
                <a:cs typeface="微软雅黑" panose="020B0503020204020204" pitchFamily="18" charset="-122"/>
              </a:rPr>
              <a:t>清洁能源与跑车的结合得益于一群具有</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环保意识的高收入人士和社会名流，他</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们选择购买这类超级跑车不是为了省油，</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而是这群人表达对环境问题关注的一种</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方式。</a:t>
            </a:r>
          </a:p>
        </p:txBody>
      </p:sp>
      <p:sp>
        <p:nvSpPr>
          <p:cNvPr id="12" name="TextBox 1"/>
          <p:cNvSpPr txBox="1"/>
          <p:nvPr/>
        </p:nvSpPr>
        <p:spPr>
          <a:xfrm>
            <a:off x="1117600" y="4267200"/>
            <a:ext cx="3771900" cy="19685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2008年10月份，Roadster实现量产，</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尽管产品的下线时间比原计划晚了半年</a:t>
            </a:r>
          </a:p>
          <a:p>
            <a:pPr>
              <a:lnSpc>
                <a:spcPts val="1900"/>
              </a:lnSpc>
            </a:pPr>
            <a:r>
              <a:rPr lang="en-US" altLang="zh-CN" sz="1600" dirty="0">
                <a:solidFill>
                  <a:srgbClr val="000000"/>
                </a:solidFill>
                <a:latin typeface="微软雅黑" panose="020B0503020204020204" pitchFamily="18" charset="-122"/>
                <a:cs typeface="微软雅黑" panose="020B0503020204020204" pitchFamily="18" charset="-122"/>
              </a:rPr>
              <a:t>多，但首批客户依旧表现出足够的容忍，</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1000名客户中只有30名要求退款，而空</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缺出来的名额很快就被新订单填满。从</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布拉德·皮特、乔治·布鲁尼、施瓦辛格再</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到谷歌的两位创始人，TESLA的客户名</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单几乎就是一张全球财富榜。</a:t>
            </a: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1511300"/>
            <a:ext cx="7747000" cy="5092700"/>
          </a:xfrm>
          <a:prstGeom prst="rect">
            <a:avLst/>
          </a:prstGeom>
          <a:noFill/>
        </p:spPr>
      </p:pic>
      <p:sp>
        <p:nvSpPr>
          <p:cNvPr id="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234</a:t>
            </a:r>
          </a:p>
        </p:txBody>
      </p:sp>
      <p:sp>
        <p:nvSpPr>
          <p:cNvPr id="8"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创新性——商业运营</a:t>
            </a:r>
          </a:p>
        </p:txBody>
      </p:sp>
      <p:sp>
        <p:nvSpPr>
          <p:cNvPr id="9" name="TextBox 1"/>
          <p:cNvSpPr txBox="1"/>
          <p:nvPr/>
        </p:nvSpPr>
        <p:spPr>
          <a:xfrm>
            <a:off x="1130300" y="787400"/>
            <a:ext cx="5207000" cy="292100"/>
          </a:xfrm>
          <a:prstGeom prst="rect">
            <a:avLst/>
          </a:prstGeom>
          <a:noFill/>
        </p:spPr>
        <p:txBody>
          <a:bodyPr wrap="none" lIns="0" tIns="0" rIns="0" rtlCol="0">
            <a:spAutoFit/>
          </a:bodyPr>
          <a:lstStyle/>
          <a:p>
            <a:pPr>
              <a:lnSpc>
                <a:spcPts val="2300"/>
              </a:lnSpc>
            </a:pPr>
            <a:r>
              <a:rPr lang="en-US" altLang="zh-CN" sz="1800" dirty="0">
                <a:solidFill>
                  <a:srgbClr val="0070C0"/>
                </a:solidFill>
                <a:latin typeface="Wingdings" panose="05000000000000000000" pitchFamily="18" charset="0"/>
                <a:cs typeface="Wingdings" panose="05000000000000000000" pitchFamily="18" charset="0"/>
              </a:rPr>
              <a:t>➢</a:t>
            </a:r>
            <a:r>
              <a:rPr lang="en-US" altLang="zh-CN" sz="1800" b="1" dirty="0">
                <a:solidFill>
                  <a:srgbClr val="0070C0"/>
                </a:solidFill>
                <a:latin typeface="微软雅黑" panose="020B0503020204020204" pitchFamily="18" charset="-122"/>
                <a:cs typeface="微软雅黑" panose="020B0503020204020204" pitchFamily="18" charset="-122"/>
              </a:rPr>
              <a:t>大数据时代，搭建零售商与消费者之间的智能平台</a:t>
            </a:r>
          </a:p>
        </p:txBody>
      </p:sp>
      <p:sp>
        <p:nvSpPr>
          <p:cNvPr id="10" name="TextBox 1"/>
          <p:cNvSpPr txBox="1"/>
          <p:nvPr/>
        </p:nvSpPr>
        <p:spPr>
          <a:xfrm>
            <a:off x="4876800" y="1587500"/>
            <a:ext cx="3479800" cy="927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Swarm在合作商家店铺里提供免费WiFi，当顾客连接WiFi时浏</a:t>
            </a:r>
          </a:p>
          <a:p>
            <a:pPr>
              <a:lnSpc>
                <a:spcPts val="1100"/>
              </a:lnSpc>
            </a:pPr>
            <a:r>
              <a:rPr lang="en-US" altLang="zh-CN" sz="995" dirty="0">
                <a:solidFill>
                  <a:srgbClr val="000000"/>
                </a:solidFill>
                <a:latin typeface="微软雅黑" panose="020B0503020204020204" pitchFamily="18" charset="-122"/>
                <a:cs typeface="微软雅黑" panose="020B0503020204020204" pitchFamily="18" charset="-122"/>
              </a:rPr>
              <a:t>览器会自动打开一个特定的移动网站，允许他们浏览当前商店</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中的不同商品、找到优惠券并进行交易等,此外顾客的浏览网站</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不受任何限制。以此，零售商将能获得顾客访问活动产生的数</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据，并根据该数据即时调整优惠或促销信息，吸引顾客立即购</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买。</a:t>
            </a:r>
          </a:p>
        </p:txBody>
      </p:sp>
      <p:sp>
        <p:nvSpPr>
          <p:cNvPr id="11" name="TextBox 1"/>
          <p:cNvSpPr txBox="1"/>
          <p:nvPr/>
        </p:nvSpPr>
        <p:spPr>
          <a:xfrm>
            <a:off x="1054100" y="3759200"/>
            <a:ext cx="3543300" cy="4699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例如，某顾客在与Swarm合作的实体零售店看中一对音箱，但</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对价格不确定便通过Swarm的WiFi网络到亚马逊查询同款音箱</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售价。当前零售商即时获知这一信息并实时调整促销策略，为其</a:t>
            </a:r>
          </a:p>
        </p:txBody>
      </p:sp>
      <p:sp>
        <p:nvSpPr>
          <p:cNvPr id="12" name="TextBox 1"/>
          <p:cNvSpPr txBox="1"/>
          <p:nvPr/>
        </p:nvSpPr>
        <p:spPr>
          <a:xfrm>
            <a:off x="1054100" y="4216400"/>
            <a:ext cx="1663700" cy="190500"/>
          </a:xfrm>
          <a:prstGeom prst="rect">
            <a:avLst/>
          </a:prstGeom>
          <a:noFill/>
        </p:spPr>
        <p:txBody>
          <a:bodyPr wrap="none" lIns="0" tIns="0" rIns="0" rtlCol="0">
            <a:spAutoFit/>
          </a:bodyPr>
          <a:lstStyle/>
          <a:p>
            <a:pPr>
              <a:lnSpc>
                <a:spcPts val="1500"/>
              </a:lnSpc>
            </a:pPr>
            <a:r>
              <a:rPr lang="en-US" altLang="zh-CN" sz="995" dirty="0">
                <a:solidFill>
                  <a:srgbClr val="000000"/>
                </a:solidFill>
                <a:latin typeface="微软雅黑" panose="020B0503020204020204" pitchFamily="18" charset="-122"/>
                <a:cs typeface="微软雅黑" panose="020B0503020204020204" pitchFamily="18" charset="-122"/>
              </a:rPr>
              <a:t>提供一个更划算的优惠价格</a:t>
            </a:r>
            <a:r>
              <a:rPr lang="en-US" altLang="zh-CN" sz="1200" dirty="0">
                <a:solidFill>
                  <a:srgbClr val="000000"/>
                </a:solidFill>
                <a:latin typeface="微软雅黑" panose="020B0503020204020204" pitchFamily="18" charset="-122"/>
                <a:cs typeface="微软雅黑" panose="020B0503020204020204" pitchFamily="18" charset="-122"/>
              </a:rPr>
              <a:t>。</a:t>
            </a:r>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1549400"/>
            <a:ext cx="3124200" cy="15748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889000" y="3987800"/>
            <a:ext cx="3124200" cy="2616200"/>
          </a:xfrm>
          <a:prstGeom prst="rect">
            <a:avLst/>
          </a:prstGeom>
          <a:noFill/>
        </p:spPr>
      </p:pic>
      <p:pic>
        <p:nvPicPr>
          <p:cNvPr id="8" name="Picture 3"/>
          <p:cNvPicPr>
            <a:picLocks noChangeAspect="1" noChangeArrowheads="1"/>
          </p:cNvPicPr>
          <p:nvPr/>
        </p:nvPicPr>
        <p:blipFill>
          <a:blip r:embed="rId4"/>
          <a:srcRect/>
          <a:stretch>
            <a:fillRect/>
          </a:stretch>
        </p:blipFill>
        <p:spPr bwMode="auto">
          <a:xfrm>
            <a:off x="4051300" y="2476500"/>
            <a:ext cx="2743200" cy="1397000"/>
          </a:xfrm>
          <a:prstGeom prst="rect">
            <a:avLst/>
          </a:prstGeom>
          <a:noFill/>
        </p:spPr>
      </p:pic>
      <p:pic>
        <p:nvPicPr>
          <p:cNvPr id="9" name="Picture 3"/>
          <p:cNvPicPr>
            <a:picLocks noChangeAspect="1" noChangeArrowheads="1"/>
          </p:cNvPicPr>
          <p:nvPr/>
        </p:nvPicPr>
        <p:blipFill>
          <a:blip r:embed="rId5"/>
          <a:srcRect/>
          <a:stretch>
            <a:fillRect/>
          </a:stretch>
        </p:blipFill>
        <p:spPr bwMode="auto">
          <a:xfrm>
            <a:off x="6819900" y="1549400"/>
            <a:ext cx="2082800" cy="2324100"/>
          </a:xfrm>
          <a:prstGeom prst="rect">
            <a:avLst/>
          </a:prstGeom>
          <a:noFill/>
        </p:spPr>
      </p:pic>
      <p:pic>
        <p:nvPicPr>
          <p:cNvPr id="10" name="Picture 3"/>
          <p:cNvPicPr>
            <a:picLocks noChangeAspect="1" noChangeArrowheads="1"/>
          </p:cNvPicPr>
          <p:nvPr/>
        </p:nvPicPr>
        <p:blipFill>
          <a:blip r:embed="rId6"/>
          <a:srcRect/>
          <a:stretch>
            <a:fillRect/>
          </a:stretch>
        </p:blipFill>
        <p:spPr bwMode="auto">
          <a:xfrm>
            <a:off x="4038600" y="3924300"/>
            <a:ext cx="4864100" cy="2679700"/>
          </a:xfrm>
          <a:prstGeom prst="rect">
            <a:avLst/>
          </a:prstGeom>
          <a:noFill/>
        </p:spPr>
      </p:pic>
      <p:sp>
        <p:nvSpPr>
          <p:cNvPr id="11"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235</a:t>
            </a:r>
          </a:p>
        </p:txBody>
      </p:sp>
      <p:sp>
        <p:nvSpPr>
          <p:cNvPr id="12"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创新性——商业运营</a:t>
            </a:r>
          </a:p>
        </p:txBody>
      </p:sp>
      <p:sp>
        <p:nvSpPr>
          <p:cNvPr id="13" name="TextBox 1"/>
          <p:cNvSpPr txBox="1"/>
          <p:nvPr/>
        </p:nvSpPr>
        <p:spPr>
          <a:xfrm>
            <a:off x="1079500" y="901700"/>
            <a:ext cx="3479800" cy="292100"/>
          </a:xfrm>
          <a:prstGeom prst="rect">
            <a:avLst/>
          </a:prstGeom>
          <a:noFill/>
        </p:spPr>
        <p:txBody>
          <a:bodyPr wrap="none" lIns="0" tIns="0" rIns="0" rtlCol="0">
            <a:spAutoFit/>
          </a:bodyPr>
          <a:lstStyle/>
          <a:p>
            <a:pPr>
              <a:lnSpc>
                <a:spcPts val="2300"/>
              </a:lnSpc>
            </a:pPr>
            <a:r>
              <a:rPr lang="en-US" altLang="zh-CN" sz="1800" dirty="0">
                <a:solidFill>
                  <a:srgbClr val="000000"/>
                </a:solidFill>
                <a:latin typeface="Times New Roman" panose="02020603050405020304" pitchFamily="18" charset="0"/>
                <a:cs typeface="Times New Roman" panose="02020603050405020304"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微软雅黑" panose="020B0503020204020204" pitchFamily="18" charset="-122"/>
                <a:cs typeface="微软雅黑" panose="020B0503020204020204" pitchFamily="18" charset="-122"/>
              </a:rPr>
              <a:t>未来零售业是现实与虚拟的结合</a:t>
            </a:r>
          </a:p>
        </p:txBody>
      </p:sp>
      <p:sp>
        <p:nvSpPr>
          <p:cNvPr id="14" name="TextBox 1"/>
          <p:cNvSpPr txBox="1"/>
          <p:nvPr/>
        </p:nvSpPr>
        <p:spPr>
          <a:xfrm>
            <a:off x="4076700" y="1524000"/>
            <a:ext cx="2616200" cy="3175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无论是传统零售业务还是电子商务，都不应局</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限于运营场地，也需要云空间。</a:t>
            </a:r>
          </a:p>
        </p:txBody>
      </p:sp>
      <p:sp>
        <p:nvSpPr>
          <p:cNvPr id="15" name="TextBox 1"/>
          <p:cNvSpPr txBox="1"/>
          <p:nvPr/>
        </p:nvSpPr>
        <p:spPr>
          <a:xfrm>
            <a:off x="4076700" y="1841500"/>
            <a:ext cx="2616200" cy="622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5D技术使顾客可通过装有Kinect感应设备的大</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屏幕所显示的虚拟魔法更衣室对所感兴趣的产</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品进行预览和模拟试穿，从而使得购物体验更</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为轻松快捷。</a:t>
            </a:r>
          </a:p>
        </p:txBody>
      </p:sp>
      <p:sp>
        <p:nvSpPr>
          <p:cNvPr id="16" name="TextBox 1"/>
          <p:cNvSpPr txBox="1"/>
          <p:nvPr/>
        </p:nvSpPr>
        <p:spPr>
          <a:xfrm>
            <a:off x="914400" y="3263900"/>
            <a:ext cx="3098800" cy="622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此外，当顾客准备购买商品时，销售员可在平板电脑</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上迅速处理并最终确定购买。当结束购物顾客离开，</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顾客的购物喜好被留在系统里，并上传至云端，成为</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零售商理解顾客喜好，助力购买决策的重要支持数据。</a:t>
            </a:r>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480559" y="2895600"/>
            <a:ext cx="899160" cy="533400"/>
          </a:xfrm>
          <a:custGeom>
            <a:avLst/>
            <a:gdLst>
              <a:gd name="connsiteX0" fmla="*/ 0 w 899160"/>
              <a:gd name="connsiteY0" fmla="*/ 266700 h 533400"/>
              <a:gd name="connsiteX1" fmla="*/ 224790 w 899160"/>
              <a:gd name="connsiteY1" fmla="*/ 266700 h 533400"/>
              <a:gd name="connsiteX2" fmla="*/ 224790 w 899160"/>
              <a:gd name="connsiteY2" fmla="*/ 0 h 533400"/>
              <a:gd name="connsiteX3" fmla="*/ 674370 w 899160"/>
              <a:gd name="connsiteY3" fmla="*/ 0 h 533400"/>
              <a:gd name="connsiteX4" fmla="*/ 674370 w 899160"/>
              <a:gd name="connsiteY4" fmla="*/ 266700 h 533400"/>
              <a:gd name="connsiteX5" fmla="*/ 899160 w 899160"/>
              <a:gd name="connsiteY5" fmla="*/ 266700 h 533400"/>
              <a:gd name="connsiteX6" fmla="*/ 449580 w 899160"/>
              <a:gd name="connsiteY6" fmla="*/ 533400 h 533400"/>
              <a:gd name="connsiteX7" fmla="*/ 0 w 899160"/>
              <a:gd name="connsiteY7" fmla="*/ 266700 h 5334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899160" h="533400">
                <a:moveTo>
                  <a:pt x="0" y="266700"/>
                </a:moveTo>
                <a:lnTo>
                  <a:pt x="224790" y="266700"/>
                </a:lnTo>
                <a:lnTo>
                  <a:pt x="224790" y="0"/>
                </a:lnTo>
                <a:lnTo>
                  <a:pt x="674370" y="0"/>
                </a:lnTo>
                <a:lnTo>
                  <a:pt x="674370" y="266700"/>
                </a:lnTo>
                <a:lnTo>
                  <a:pt x="899160" y="266700"/>
                </a:lnTo>
                <a:lnTo>
                  <a:pt x="449580" y="533400"/>
                </a:lnTo>
                <a:lnTo>
                  <a:pt x="0" y="266700"/>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236</a:t>
            </a:r>
          </a:p>
        </p:txBody>
      </p:sp>
      <p:sp>
        <p:nvSpPr>
          <p:cNvPr id="9" name="TextBox 1"/>
          <p:cNvSpPr txBox="1"/>
          <p:nvPr/>
        </p:nvSpPr>
        <p:spPr>
          <a:xfrm>
            <a:off x="7721600" y="127000"/>
            <a:ext cx="1066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思考三</a:t>
            </a:r>
          </a:p>
        </p:txBody>
      </p:sp>
      <p:sp>
        <p:nvSpPr>
          <p:cNvPr id="10" name="TextBox 1"/>
          <p:cNvSpPr txBox="1"/>
          <p:nvPr/>
        </p:nvSpPr>
        <p:spPr>
          <a:xfrm>
            <a:off x="2641600" y="1524000"/>
            <a:ext cx="4572000" cy="939800"/>
          </a:xfrm>
          <a:prstGeom prst="rect">
            <a:avLst/>
          </a:prstGeom>
          <a:noFill/>
        </p:spPr>
        <p:txBody>
          <a:bodyPr wrap="none" lIns="0" tIns="0" rIns="0" rtlCol="0">
            <a:spAutoFit/>
          </a:bodyPr>
          <a:lstStyle/>
          <a:p>
            <a:pPr>
              <a:lnSpc>
                <a:spcPts val="3100"/>
              </a:lnSpc>
              <a:tabLst>
                <a:tab pos="152400" algn="l"/>
              </a:tabLst>
            </a:pPr>
            <a:r>
              <a:rPr lang="en-US" altLang="zh-CN" dirty="0"/>
              <a:t>	</a:t>
            </a:r>
            <a:r>
              <a:rPr lang="en-US" altLang="zh-CN" sz="2400" b="1" dirty="0">
                <a:solidFill>
                  <a:srgbClr val="000000"/>
                </a:solidFill>
                <a:latin typeface="微软雅黑" panose="020B0503020204020204" pitchFamily="18" charset="-122"/>
                <a:cs typeface="微软雅黑" panose="020B0503020204020204" pitchFamily="18" charset="-122"/>
              </a:rPr>
              <a:t>大涌项目的主要目标客群是谁？</a:t>
            </a:r>
          </a:p>
          <a:p>
            <a:pPr>
              <a:lnSpc>
                <a:spcPts val="1000"/>
              </a:lnSpc>
            </a:pPr>
            <a:endParaRPr lang="en-US" altLang="zh-CN" dirty="0"/>
          </a:p>
          <a:p>
            <a:pPr>
              <a:lnSpc>
                <a:spcPts val="3300"/>
              </a:lnSpc>
              <a:tabLst>
                <a:tab pos="152400" algn="l"/>
              </a:tabLst>
            </a:pPr>
            <a:r>
              <a:rPr lang="en-US" altLang="zh-CN" sz="2400" b="1" dirty="0">
                <a:solidFill>
                  <a:srgbClr val="000000"/>
                </a:solidFill>
                <a:latin typeface="微软雅黑" panose="020B0503020204020204" pitchFamily="18" charset="-122"/>
                <a:cs typeface="微软雅黑" panose="020B0503020204020204" pitchFamily="18" charset="-122"/>
              </a:rPr>
              <a:t>怎样的商业能够满足他们的需要？</a:t>
            </a:r>
          </a:p>
        </p:txBody>
      </p:sp>
      <p:sp>
        <p:nvSpPr>
          <p:cNvPr id="11" name="TextBox 1"/>
          <p:cNvSpPr txBox="1"/>
          <p:nvPr/>
        </p:nvSpPr>
        <p:spPr>
          <a:xfrm>
            <a:off x="2159000" y="4089400"/>
            <a:ext cx="5689600" cy="533400"/>
          </a:xfrm>
          <a:prstGeom prst="rect">
            <a:avLst/>
          </a:prstGeom>
          <a:noFill/>
        </p:spPr>
        <p:txBody>
          <a:bodyPr wrap="none" lIns="0" tIns="0" rIns="0" rtlCol="0">
            <a:spAutoFit/>
          </a:bodyPr>
          <a:lstStyle/>
          <a:p>
            <a:pPr>
              <a:lnSpc>
                <a:spcPts val="4200"/>
              </a:lnSpc>
            </a:pPr>
            <a:r>
              <a:rPr lang="en-US" altLang="zh-CN" sz="3205" b="1" dirty="0">
                <a:solidFill>
                  <a:srgbClr val="69BE28"/>
                </a:solidFill>
                <a:latin typeface="微软雅黑" panose="020B0503020204020204" pitchFamily="18" charset="-122"/>
                <a:cs typeface="微软雅黑" panose="020B0503020204020204" pitchFamily="18" charset="-122"/>
              </a:rPr>
              <a:t>在满足基本日常需求的基础上，</a:t>
            </a:r>
          </a:p>
        </p:txBody>
      </p:sp>
      <p:sp>
        <p:nvSpPr>
          <p:cNvPr id="12" name="TextBox 1"/>
          <p:cNvSpPr txBox="1"/>
          <p:nvPr/>
        </p:nvSpPr>
        <p:spPr>
          <a:xfrm>
            <a:off x="3581400" y="4584700"/>
            <a:ext cx="2844800" cy="533400"/>
          </a:xfrm>
          <a:prstGeom prst="rect">
            <a:avLst/>
          </a:prstGeom>
          <a:noFill/>
        </p:spPr>
        <p:txBody>
          <a:bodyPr wrap="none" lIns="0" tIns="0" rIns="0" rtlCol="0">
            <a:spAutoFit/>
          </a:bodyPr>
          <a:lstStyle/>
          <a:p>
            <a:pPr>
              <a:lnSpc>
                <a:spcPts val="4200"/>
              </a:lnSpc>
            </a:pPr>
            <a:r>
              <a:rPr lang="en-US" altLang="zh-CN" sz="3205" b="1" dirty="0">
                <a:solidFill>
                  <a:srgbClr val="69BE28"/>
                </a:solidFill>
                <a:latin typeface="微软雅黑" panose="020B0503020204020204" pitchFamily="18" charset="-122"/>
                <a:cs typeface="微软雅黑" panose="020B0503020204020204" pitchFamily="18" charset="-122"/>
              </a:rPr>
              <a:t>提升消费的等级</a:t>
            </a: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456689" y="3494697"/>
            <a:ext cx="6840219" cy="16052"/>
          </a:xfrm>
          <a:custGeom>
            <a:avLst/>
            <a:gdLst>
              <a:gd name="connsiteX0" fmla="*/ 6350 w 6840219"/>
              <a:gd name="connsiteY0" fmla="*/ 6350 h 16052"/>
              <a:gd name="connsiteX1" fmla="*/ 6833869 w 6840219"/>
              <a:gd name="connsiteY1" fmla="*/ 9702 h 16052"/>
            </a:gdLst>
            <a:ahLst/>
            <a:cxnLst>
              <a:cxn ang="0">
                <a:pos x="connsiteX0" y="connsiteY0"/>
              </a:cxn>
              <a:cxn ang="1">
                <a:pos x="connsiteX1" y="connsiteY1"/>
              </a:cxn>
            </a:cxnLst>
            <a:rect l="l" t="t" r="r" b="b"/>
            <a:pathLst>
              <a:path w="6840219" h="16052">
                <a:moveTo>
                  <a:pt x="6350" y="6350"/>
                </a:moveTo>
                <a:lnTo>
                  <a:pt x="6833869" y="9702"/>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3261105" y="2869438"/>
            <a:ext cx="5698744" cy="597916"/>
          </a:xfrm>
          <a:custGeom>
            <a:avLst/>
            <a:gdLst>
              <a:gd name="connsiteX0" fmla="*/ 6350 w 5698744"/>
              <a:gd name="connsiteY0" fmla="*/ 591565 h 597916"/>
              <a:gd name="connsiteX1" fmla="*/ 5692394 w 5698744"/>
              <a:gd name="connsiteY1" fmla="*/ 591565 h 597916"/>
              <a:gd name="connsiteX2" fmla="*/ 5692394 w 5698744"/>
              <a:gd name="connsiteY2" fmla="*/ 6350 h 597916"/>
              <a:gd name="connsiteX3" fmla="*/ 6350 w 5698744"/>
              <a:gd name="connsiteY3" fmla="*/ 6350 h 597916"/>
              <a:gd name="connsiteX4" fmla="*/ 6350 w 5698744"/>
              <a:gd name="connsiteY4" fmla="*/ 591565 h 597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698744" h="597916">
                <a:moveTo>
                  <a:pt x="6350" y="591565"/>
                </a:moveTo>
                <a:lnTo>
                  <a:pt x="5692394" y="591565"/>
                </a:lnTo>
                <a:lnTo>
                  <a:pt x="5692394" y="6350"/>
                </a:lnTo>
                <a:lnTo>
                  <a:pt x="6350" y="6350"/>
                </a:lnTo>
                <a:lnTo>
                  <a:pt x="6350" y="59156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146800" y="2781300"/>
            <a:ext cx="2997200" cy="927100"/>
          </a:xfrm>
          <a:prstGeom prst="rect">
            <a:avLst/>
          </a:prstGeom>
          <a:noFill/>
        </p:spPr>
      </p:pic>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237</a:t>
            </a:r>
          </a:p>
        </p:txBody>
      </p:sp>
      <p:sp>
        <p:nvSpPr>
          <p:cNvPr id="11" name="TextBox 1"/>
          <p:cNvSpPr txBox="1"/>
          <p:nvPr/>
        </p:nvSpPr>
        <p:spPr>
          <a:xfrm>
            <a:off x="6400800" y="2997200"/>
            <a:ext cx="24384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商业定位方案</a:t>
            </a:r>
          </a:p>
        </p:txBody>
      </p:sp>
      <p:sp>
        <p:nvSpPr>
          <p:cNvPr id="12" name="TextBox 1"/>
          <p:cNvSpPr txBox="1"/>
          <p:nvPr/>
        </p:nvSpPr>
        <p:spPr>
          <a:xfrm>
            <a:off x="7315200" y="3810000"/>
            <a:ext cx="1524000" cy="558800"/>
          </a:xfrm>
          <a:prstGeom prst="rect">
            <a:avLst/>
          </a:prstGeom>
          <a:noFill/>
        </p:spPr>
        <p:txBody>
          <a:bodyPr wrap="none" lIns="0" tIns="0" rIns="0" rtlCol="0">
            <a:spAutoFit/>
          </a:bodyPr>
          <a:lstStyle/>
          <a:p>
            <a:pPr>
              <a:lnSpc>
                <a:spcPts val="2000"/>
              </a:lnSpc>
              <a:tabLst>
                <a:tab pos="520700" algn="l"/>
              </a:tabLst>
            </a:pPr>
            <a:r>
              <a:rPr lang="en-US" altLang="zh-CN" dirty="0"/>
              <a:t>	</a:t>
            </a:r>
            <a:r>
              <a:rPr lang="en-US" altLang="zh-CN" sz="2005" dirty="0">
                <a:solidFill>
                  <a:srgbClr val="006A4D"/>
                </a:solidFill>
                <a:latin typeface="Times New Roman" panose="02020603050405020304" pitchFamily="18" charset="0"/>
                <a:cs typeface="Times New Roman" panose="02020603050405020304" pitchFamily="18" charset="0"/>
              </a:rPr>
              <a:t>目标客群</a:t>
            </a:r>
          </a:p>
          <a:p>
            <a:pPr>
              <a:lnSpc>
                <a:spcPts val="2400"/>
              </a:lnSpc>
              <a:tabLst>
                <a:tab pos="520700" algn="l"/>
              </a:tabLst>
            </a:pPr>
            <a:r>
              <a:rPr lang="en-US" altLang="zh-CN" sz="2005" dirty="0">
                <a:solidFill>
                  <a:srgbClr val="006A4D"/>
                </a:solidFill>
                <a:latin typeface="Times New Roman" panose="02020603050405020304" pitchFamily="18" charset="0"/>
                <a:cs typeface="Times New Roman" panose="02020603050405020304" pitchFamily="18" charset="0"/>
              </a:rPr>
              <a:t>产品定位建议</a:t>
            </a:r>
          </a:p>
        </p:txBody>
      </p:sp>
      <p:sp>
        <p:nvSpPr>
          <p:cNvPr id="13" name="TextBox 1"/>
          <p:cNvSpPr txBox="1"/>
          <p:nvPr/>
        </p:nvSpPr>
        <p:spPr>
          <a:xfrm>
            <a:off x="7531100" y="4483100"/>
            <a:ext cx="1320800" cy="558800"/>
          </a:xfrm>
          <a:prstGeom prst="rect">
            <a:avLst/>
          </a:prstGeom>
          <a:noFill/>
        </p:spPr>
        <p:txBody>
          <a:bodyPr wrap="none" lIns="0" tIns="0" rIns="0" rtlCol="0">
            <a:spAutoFit/>
          </a:bodyPr>
          <a:lstStyle/>
          <a:p>
            <a:pPr>
              <a:lnSpc>
                <a:spcPts val="1500"/>
              </a:lnSpc>
            </a:pPr>
            <a:r>
              <a:rPr lang="en-US" altLang="zh-CN" sz="1595" dirty="0">
                <a:solidFill>
                  <a:srgbClr val="006A4D"/>
                </a:solidFill>
                <a:latin typeface="Times New Roman" panose="02020603050405020304" pitchFamily="18" charset="0"/>
                <a:cs typeface="Times New Roman" panose="02020603050405020304" pitchFamily="18" charset="0"/>
              </a:rPr>
              <a:t>-业态组合建议</a:t>
            </a:r>
          </a:p>
          <a:p>
            <a:pPr>
              <a:lnSpc>
                <a:spcPts val="1000"/>
              </a:lnSpc>
            </a:pPr>
            <a:endParaRPr lang="en-US" altLang="zh-CN" dirty="0"/>
          </a:p>
          <a:p>
            <a:pPr>
              <a:lnSpc>
                <a:spcPts val="1800"/>
              </a:lnSpc>
            </a:pPr>
            <a:r>
              <a:rPr lang="en-US" altLang="zh-CN" sz="1595" dirty="0">
                <a:solidFill>
                  <a:srgbClr val="006A4D"/>
                </a:solidFill>
                <a:latin typeface="Times New Roman" panose="02020603050405020304" pitchFamily="18" charset="0"/>
                <a:cs typeface="Times New Roman" panose="02020603050405020304" pitchFamily="18" charset="0"/>
              </a:rPr>
              <a:t>-业态分区建议</a:t>
            </a:r>
          </a:p>
        </p:txBody>
      </p:sp>
      <p:sp>
        <p:nvSpPr>
          <p:cNvPr id="14" name="TextBox 1"/>
          <p:cNvSpPr txBox="1"/>
          <p:nvPr/>
        </p:nvSpPr>
        <p:spPr>
          <a:xfrm>
            <a:off x="7937500" y="5194300"/>
            <a:ext cx="914400" cy="190500"/>
          </a:xfrm>
          <a:prstGeom prst="rect">
            <a:avLst/>
          </a:prstGeom>
          <a:noFill/>
        </p:spPr>
        <p:txBody>
          <a:bodyPr wrap="none" lIns="0" tIns="0" rIns="0" rtlCol="0">
            <a:spAutoFit/>
          </a:bodyPr>
          <a:lstStyle/>
          <a:p>
            <a:pPr>
              <a:lnSpc>
                <a:spcPts val="1500"/>
              </a:lnSpc>
            </a:pPr>
            <a:r>
              <a:rPr lang="en-US" altLang="zh-CN" sz="1595" dirty="0">
                <a:solidFill>
                  <a:srgbClr val="006A4D"/>
                </a:solidFill>
                <a:latin typeface="Times New Roman" panose="02020603050405020304" pitchFamily="18" charset="0"/>
                <a:cs typeface="Times New Roman" panose="02020603050405020304" pitchFamily="18" charset="0"/>
              </a:rPr>
              <a:t>-品牌建议</a:t>
            </a: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016000" y="5422900"/>
            <a:ext cx="698500" cy="1422400"/>
          </a:xfrm>
          <a:prstGeom prst="rect">
            <a:avLst/>
          </a:prstGeom>
          <a:noFill/>
        </p:spPr>
        <p:txBody>
          <a:bodyPr wrap="none" lIns="0" tIns="0" rIns="0" rtlCol="0">
            <a:spAutoFit/>
          </a:bodyPr>
          <a:lstStyle/>
          <a:p>
            <a:pPr>
              <a:lnSpc>
                <a:spcPts val="1300"/>
              </a:lnSpc>
              <a:tabLst>
                <a:tab pos="4445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住宅</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900"/>
              </a:lnSpc>
              <a:tabLst>
                <a:tab pos="444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238</a:t>
            </a:r>
          </a:p>
        </p:txBody>
      </p:sp>
      <p:sp>
        <p:nvSpPr>
          <p:cNvPr id="3" name="TextBox 1"/>
          <p:cNvSpPr txBox="1"/>
          <p:nvPr/>
        </p:nvSpPr>
        <p:spPr>
          <a:xfrm>
            <a:off x="2324100" y="5384800"/>
            <a:ext cx="1003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写字楼及研发基地</a:t>
            </a:r>
          </a:p>
        </p:txBody>
      </p:sp>
      <p:sp>
        <p:nvSpPr>
          <p:cNvPr id="4" name="TextBox 1"/>
          <p:cNvSpPr txBox="1"/>
          <p:nvPr/>
        </p:nvSpPr>
        <p:spPr>
          <a:xfrm>
            <a:off x="3835400" y="5384800"/>
            <a:ext cx="749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公共配套设施</a:t>
            </a:r>
          </a:p>
        </p:txBody>
      </p:sp>
      <p:sp>
        <p:nvSpPr>
          <p:cNvPr id="5" name="TextBox 1"/>
          <p:cNvSpPr txBox="1"/>
          <p:nvPr/>
        </p:nvSpPr>
        <p:spPr>
          <a:xfrm>
            <a:off x="1079500" y="152400"/>
            <a:ext cx="7696200" cy="1079500"/>
          </a:xfrm>
          <a:prstGeom prst="rect">
            <a:avLst/>
          </a:prstGeom>
          <a:noFill/>
        </p:spPr>
        <p:txBody>
          <a:bodyPr wrap="none" lIns="0" tIns="0" rIns="0" rtlCol="0">
            <a:spAutoFit/>
          </a:bodyPr>
          <a:lstStyle/>
          <a:p>
            <a:pPr>
              <a:lnSpc>
                <a:spcPts val="2700"/>
              </a:lnSpc>
              <a:tabLst>
                <a:tab pos="55626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辐射商圈范围</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700"/>
              </a:lnSpc>
              <a:tabLst>
                <a:tab pos="5562600" algn="l"/>
              </a:tabLst>
            </a:pPr>
            <a:r>
              <a:rPr lang="en-US" altLang="zh-CN" sz="1405" b="1" dirty="0">
                <a:solidFill>
                  <a:srgbClr val="000000"/>
                </a:solidFill>
                <a:latin typeface="微软雅黑" panose="020B0503020204020204" pitchFamily="18" charset="-122"/>
                <a:cs typeface="微软雅黑" panose="020B0503020204020204" pitchFamily="18" charset="-122"/>
              </a:rPr>
              <a:t>一级商圈-步行15分钟</a:t>
            </a:r>
          </a:p>
        </p:txBody>
      </p:sp>
      <p:sp>
        <p:nvSpPr>
          <p:cNvPr id="6" name="TextBox 1"/>
          <p:cNvSpPr txBox="1"/>
          <p:nvPr/>
        </p:nvSpPr>
        <p:spPr>
          <a:xfrm>
            <a:off x="3949700" y="3086100"/>
            <a:ext cx="203200" cy="127000"/>
          </a:xfrm>
          <a:prstGeom prst="rect">
            <a:avLst/>
          </a:prstGeom>
          <a:noFill/>
        </p:spPr>
        <p:txBody>
          <a:bodyPr wrap="none" lIns="0" tIns="0" rIns="0" rtlCol="0">
            <a:spAutoFit/>
          </a:bodyPr>
          <a:lstStyle/>
          <a:p>
            <a:pPr>
              <a:lnSpc>
                <a:spcPts val="1000"/>
              </a:lnSpc>
            </a:pPr>
            <a:r>
              <a:rPr lang="en-US" altLang="zh-CN" sz="805" b="1" dirty="0">
                <a:solidFill>
                  <a:srgbClr val="000000"/>
                </a:solidFill>
                <a:latin typeface="微软雅黑" panose="020B0503020204020204" pitchFamily="18" charset="-122"/>
                <a:cs typeface="微软雅黑" panose="020B0503020204020204" pitchFamily="18" charset="-122"/>
              </a:rPr>
              <a:t>本案</a:t>
            </a:r>
          </a:p>
        </p:txBody>
      </p:sp>
      <p:sp>
        <p:nvSpPr>
          <p:cNvPr id="7" name="TextBox 1"/>
          <p:cNvSpPr txBox="1"/>
          <p:nvPr/>
        </p:nvSpPr>
        <p:spPr>
          <a:xfrm>
            <a:off x="2311400" y="3340100"/>
            <a:ext cx="406400" cy="127000"/>
          </a:xfrm>
          <a:prstGeom prst="rect">
            <a:avLst/>
          </a:prstGeom>
          <a:noFill/>
        </p:spPr>
        <p:txBody>
          <a:bodyPr wrap="none" lIns="0" tIns="0" rIns="0" rtlCol="0">
            <a:spAutoFit/>
          </a:bodyPr>
          <a:lstStyle/>
          <a:p>
            <a:pPr>
              <a:lnSpc>
                <a:spcPts val="1000"/>
              </a:lnSpc>
            </a:pPr>
            <a:r>
              <a:rPr lang="en-US" altLang="zh-CN" sz="805" b="1" dirty="0">
                <a:solidFill>
                  <a:srgbClr val="FFFFFF"/>
                </a:solidFill>
                <a:latin typeface="微软雅黑" panose="020B0503020204020204" pitchFamily="18" charset="-122"/>
                <a:cs typeface="微软雅黑" panose="020B0503020204020204" pitchFamily="18" charset="-122"/>
              </a:rPr>
              <a:t>科技园区</a:t>
            </a:r>
          </a:p>
        </p:txBody>
      </p:sp>
      <p:sp>
        <p:nvSpPr>
          <p:cNvPr id="8" name="TextBox 1"/>
          <p:cNvSpPr txBox="1"/>
          <p:nvPr/>
        </p:nvSpPr>
        <p:spPr>
          <a:xfrm>
            <a:off x="4749800" y="2032000"/>
            <a:ext cx="673100" cy="381000"/>
          </a:xfrm>
          <a:prstGeom prst="rect">
            <a:avLst/>
          </a:prstGeom>
          <a:noFill/>
        </p:spPr>
        <p:txBody>
          <a:bodyPr wrap="none" lIns="0" tIns="0" rIns="0" rtlCol="0">
            <a:spAutoFit/>
          </a:bodyPr>
          <a:lstStyle/>
          <a:p>
            <a:pPr>
              <a:lnSpc>
                <a:spcPts val="1000"/>
              </a:lnSpc>
              <a:tabLst>
                <a:tab pos="266700" algn="l"/>
              </a:tabLst>
            </a:pPr>
            <a:r>
              <a:rPr lang="en-US" altLang="zh-CN" sz="805" b="1" dirty="0">
                <a:solidFill>
                  <a:srgbClr val="000000"/>
                </a:solidFill>
                <a:latin typeface="微软雅黑" panose="020B0503020204020204" pitchFamily="18" charset="-122"/>
                <a:cs typeface="微软雅黑" panose="020B0503020204020204" pitchFamily="18" charset="-122"/>
              </a:rPr>
              <a:t>城市山谷</a:t>
            </a:r>
          </a:p>
          <a:p>
            <a:pPr>
              <a:lnSpc>
                <a:spcPts val="2000"/>
              </a:lnSpc>
              <a:tabLst>
                <a:tab pos="266700" algn="l"/>
              </a:tabLst>
            </a:pPr>
            <a:r>
              <a:rPr lang="en-US" altLang="zh-CN" dirty="0"/>
              <a:t>	</a:t>
            </a:r>
            <a:r>
              <a:rPr lang="en-US" altLang="zh-CN" sz="805" b="1" dirty="0">
                <a:solidFill>
                  <a:srgbClr val="000000"/>
                </a:solidFill>
                <a:latin typeface="微软雅黑" panose="020B0503020204020204" pitchFamily="18" charset="-122"/>
                <a:cs typeface="微软雅黑" panose="020B0503020204020204" pitchFamily="18" charset="-122"/>
              </a:rPr>
              <a:t>硅谷别墅</a:t>
            </a:r>
          </a:p>
        </p:txBody>
      </p:sp>
      <p:sp>
        <p:nvSpPr>
          <p:cNvPr id="9" name="TextBox 1"/>
          <p:cNvSpPr txBox="1"/>
          <p:nvPr/>
        </p:nvSpPr>
        <p:spPr>
          <a:xfrm>
            <a:off x="3670300" y="2565400"/>
            <a:ext cx="203200" cy="254000"/>
          </a:xfrm>
          <a:prstGeom prst="rect">
            <a:avLst/>
          </a:prstGeom>
          <a:noFill/>
        </p:spPr>
        <p:txBody>
          <a:bodyPr wrap="none" lIns="0" tIns="0" rIns="0" rtlCol="0">
            <a:spAutoFit/>
          </a:bodyPr>
          <a:lstStyle/>
          <a:p>
            <a:pPr>
              <a:lnSpc>
                <a:spcPts val="1000"/>
              </a:lnSpc>
            </a:pPr>
            <a:r>
              <a:rPr lang="en-US" altLang="zh-CN" sz="805" b="1" dirty="0">
                <a:solidFill>
                  <a:srgbClr val="FFFFFF"/>
                </a:solidFill>
                <a:latin typeface="微软雅黑" panose="020B0503020204020204" pitchFamily="18" charset="-122"/>
                <a:cs typeface="微软雅黑" panose="020B0503020204020204" pitchFamily="18" charset="-122"/>
              </a:rPr>
              <a:t>大冲</a:t>
            </a:r>
          </a:p>
          <a:p>
            <a:pPr>
              <a:lnSpc>
                <a:spcPts val="900"/>
              </a:lnSpc>
            </a:pPr>
            <a:r>
              <a:rPr lang="en-US" altLang="zh-CN" sz="805" b="1" dirty="0">
                <a:solidFill>
                  <a:srgbClr val="FFFFFF"/>
                </a:solidFill>
                <a:latin typeface="微软雅黑" panose="020B0503020204020204" pitchFamily="18" charset="-122"/>
                <a:cs typeface="微软雅黑" panose="020B0503020204020204" pitchFamily="18" charset="-122"/>
              </a:rPr>
              <a:t>小学</a:t>
            </a:r>
          </a:p>
        </p:txBody>
      </p:sp>
      <p:sp>
        <p:nvSpPr>
          <p:cNvPr id="10" name="TextBox 1"/>
          <p:cNvSpPr txBox="1"/>
          <p:nvPr/>
        </p:nvSpPr>
        <p:spPr>
          <a:xfrm>
            <a:off x="2730500" y="2298700"/>
            <a:ext cx="406400" cy="127000"/>
          </a:xfrm>
          <a:prstGeom prst="rect">
            <a:avLst/>
          </a:prstGeom>
          <a:noFill/>
        </p:spPr>
        <p:txBody>
          <a:bodyPr wrap="none" lIns="0" tIns="0" rIns="0" rtlCol="0">
            <a:spAutoFit/>
          </a:bodyPr>
          <a:lstStyle/>
          <a:p>
            <a:pPr>
              <a:lnSpc>
                <a:spcPts val="1000"/>
              </a:lnSpc>
            </a:pPr>
            <a:r>
              <a:rPr lang="en-US" altLang="zh-CN" sz="805" b="1" dirty="0">
                <a:solidFill>
                  <a:srgbClr val="FFFFFF"/>
                </a:solidFill>
                <a:latin typeface="微软雅黑" panose="020B0503020204020204" pitchFamily="18" charset="-122"/>
                <a:cs typeface="微软雅黑" panose="020B0503020204020204" pitchFamily="18" charset="-122"/>
              </a:rPr>
              <a:t>科技园区</a:t>
            </a:r>
          </a:p>
        </p:txBody>
      </p:sp>
      <p:sp>
        <p:nvSpPr>
          <p:cNvPr id="11" name="TextBox 1"/>
          <p:cNvSpPr txBox="1"/>
          <p:nvPr/>
        </p:nvSpPr>
        <p:spPr>
          <a:xfrm>
            <a:off x="3225800" y="2806700"/>
            <a:ext cx="304800" cy="127000"/>
          </a:xfrm>
          <a:prstGeom prst="rect">
            <a:avLst/>
          </a:prstGeom>
          <a:noFill/>
        </p:spPr>
        <p:txBody>
          <a:bodyPr wrap="none" lIns="0" tIns="0" rIns="0" rtlCol="0">
            <a:spAutoFit/>
          </a:bodyPr>
          <a:lstStyle/>
          <a:p>
            <a:pPr>
              <a:lnSpc>
                <a:spcPts val="1000"/>
              </a:lnSpc>
            </a:pPr>
            <a:r>
              <a:rPr lang="en-US" altLang="zh-CN" sz="805" b="1" dirty="0">
                <a:solidFill>
                  <a:srgbClr val="000000"/>
                </a:solidFill>
                <a:latin typeface="微软雅黑" panose="020B0503020204020204" pitchFamily="18" charset="-122"/>
                <a:cs typeface="微软雅黑" panose="020B0503020204020204" pitchFamily="18" charset="-122"/>
              </a:rPr>
              <a:t>旧改区</a:t>
            </a:r>
          </a:p>
        </p:txBody>
      </p:sp>
      <p:sp>
        <p:nvSpPr>
          <p:cNvPr id="12" name="TextBox 1"/>
          <p:cNvSpPr txBox="1"/>
          <p:nvPr/>
        </p:nvSpPr>
        <p:spPr>
          <a:xfrm>
            <a:off x="4406900" y="2616200"/>
            <a:ext cx="520700" cy="381000"/>
          </a:xfrm>
          <a:prstGeom prst="rect">
            <a:avLst/>
          </a:prstGeom>
          <a:noFill/>
        </p:spPr>
        <p:txBody>
          <a:bodyPr wrap="none" lIns="0" tIns="0" rIns="0" rtlCol="0">
            <a:spAutoFit/>
          </a:bodyPr>
          <a:lstStyle/>
          <a:p>
            <a:pPr>
              <a:lnSpc>
                <a:spcPts val="1000"/>
              </a:lnSpc>
              <a:tabLst>
                <a:tab pos="114300" algn="l"/>
              </a:tabLst>
            </a:pPr>
            <a:r>
              <a:rPr lang="en-US" altLang="zh-CN" dirty="0"/>
              <a:t>	</a:t>
            </a:r>
            <a:r>
              <a:rPr lang="en-US" altLang="zh-CN" sz="805" b="1" dirty="0">
                <a:solidFill>
                  <a:srgbClr val="000000"/>
                </a:solidFill>
                <a:latin typeface="微软雅黑" panose="020B0503020204020204" pitchFamily="18" charset="-122"/>
                <a:cs typeface="微软雅黑" panose="020B0503020204020204" pitchFamily="18" charset="-122"/>
              </a:rPr>
              <a:t>英伦名苑</a:t>
            </a:r>
          </a:p>
          <a:p>
            <a:pPr>
              <a:lnSpc>
                <a:spcPts val="1900"/>
              </a:lnSpc>
              <a:tabLst>
                <a:tab pos="114300" algn="l"/>
              </a:tabLst>
            </a:pPr>
            <a:r>
              <a:rPr lang="en-US" altLang="zh-CN" sz="805" b="1" dirty="0">
                <a:solidFill>
                  <a:srgbClr val="000000"/>
                </a:solidFill>
                <a:latin typeface="微软雅黑" panose="020B0503020204020204" pitchFamily="18" charset="-122"/>
                <a:cs typeface="微软雅黑" panose="020B0503020204020204" pitchFamily="18" charset="-122"/>
              </a:rPr>
              <a:t>旧改区</a:t>
            </a:r>
          </a:p>
        </p:txBody>
      </p:sp>
      <p:sp>
        <p:nvSpPr>
          <p:cNvPr id="13" name="TextBox 1"/>
          <p:cNvSpPr txBox="1"/>
          <p:nvPr/>
        </p:nvSpPr>
        <p:spPr>
          <a:xfrm>
            <a:off x="3403600" y="1993900"/>
            <a:ext cx="406400" cy="127000"/>
          </a:xfrm>
          <a:prstGeom prst="rect">
            <a:avLst/>
          </a:prstGeom>
          <a:noFill/>
        </p:spPr>
        <p:txBody>
          <a:bodyPr wrap="none" lIns="0" tIns="0" rIns="0" rtlCol="0">
            <a:spAutoFit/>
          </a:bodyPr>
          <a:lstStyle/>
          <a:p>
            <a:pPr>
              <a:lnSpc>
                <a:spcPts val="1000"/>
              </a:lnSpc>
            </a:pPr>
            <a:r>
              <a:rPr lang="en-US" altLang="zh-CN" sz="805" b="1" dirty="0">
                <a:solidFill>
                  <a:srgbClr val="000000"/>
                </a:solidFill>
                <a:latin typeface="微软雅黑" panose="020B0503020204020204" pitchFamily="18" charset="-122"/>
                <a:cs typeface="微软雅黑" panose="020B0503020204020204" pitchFamily="18" charset="-122"/>
              </a:rPr>
              <a:t>科苑花园</a:t>
            </a:r>
          </a:p>
        </p:txBody>
      </p:sp>
      <p:sp>
        <p:nvSpPr>
          <p:cNvPr id="14" name="TextBox 1"/>
          <p:cNvSpPr txBox="1"/>
          <p:nvPr/>
        </p:nvSpPr>
        <p:spPr>
          <a:xfrm>
            <a:off x="2806700" y="2806700"/>
            <a:ext cx="304800" cy="127000"/>
          </a:xfrm>
          <a:prstGeom prst="rect">
            <a:avLst/>
          </a:prstGeom>
          <a:noFill/>
        </p:spPr>
        <p:txBody>
          <a:bodyPr wrap="none" lIns="0" tIns="0" rIns="0" rtlCol="0">
            <a:spAutoFit/>
          </a:bodyPr>
          <a:lstStyle/>
          <a:p>
            <a:pPr>
              <a:lnSpc>
                <a:spcPts val="1000"/>
              </a:lnSpc>
            </a:pPr>
            <a:r>
              <a:rPr lang="en-US" altLang="zh-CN" sz="805" b="1" dirty="0">
                <a:solidFill>
                  <a:srgbClr val="000000"/>
                </a:solidFill>
                <a:latin typeface="微软雅黑" panose="020B0503020204020204" pitchFamily="18" charset="-122"/>
                <a:cs typeface="微软雅黑" panose="020B0503020204020204" pitchFamily="18" charset="-122"/>
              </a:rPr>
              <a:t>朗景园</a:t>
            </a:r>
          </a:p>
        </p:txBody>
      </p:sp>
      <p:sp>
        <p:nvSpPr>
          <p:cNvPr id="15" name="TextBox 1"/>
          <p:cNvSpPr txBox="1"/>
          <p:nvPr/>
        </p:nvSpPr>
        <p:spPr>
          <a:xfrm>
            <a:off x="4013200" y="2032000"/>
            <a:ext cx="571500" cy="457200"/>
          </a:xfrm>
          <a:prstGeom prst="rect">
            <a:avLst/>
          </a:prstGeom>
          <a:noFill/>
        </p:spPr>
        <p:txBody>
          <a:bodyPr wrap="none" lIns="0" tIns="0" rIns="0" rtlCol="0">
            <a:spAutoFit/>
          </a:bodyPr>
          <a:lstStyle/>
          <a:p>
            <a:pPr>
              <a:lnSpc>
                <a:spcPts val="1000"/>
              </a:lnSpc>
              <a:tabLst>
                <a:tab pos="177800" algn="l"/>
              </a:tabLst>
            </a:pPr>
            <a:r>
              <a:rPr lang="en-US" altLang="zh-CN" dirty="0"/>
              <a:t>	</a:t>
            </a:r>
            <a:r>
              <a:rPr lang="en-US" altLang="zh-CN" sz="805" b="1" dirty="0">
                <a:solidFill>
                  <a:srgbClr val="000000"/>
                </a:solidFill>
                <a:latin typeface="微软雅黑" panose="020B0503020204020204" pitchFamily="18" charset="-122"/>
                <a:cs typeface="微软雅黑" panose="020B0503020204020204" pitchFamily="18" charset="-122"/>
              </a:rPr>
              <a:t>科苑花园</a:t>
            </a:r>
          </a:p>
          <a:p>
            <a:pPr>
              <a:lnSpc>
                <a:spcPts val="1500"/>
              </a:lnSpc>
              <a:tabLst>
                <a:tab pos="177800" algn="l"/>
              </a:tabLst>
            </a:pPr>
            <a:r>
              <a:rPr lang="en-US" altLang="zh-CN" sz="805" b="1" dirty="0">
                <a:solidFill>
                  <a:srgbClr val="FFFFFF"/>
                </a:solidFill>
                <a:latin typeface="微软雅黑" panose="020B0503020204020204" pitchFamily="18" charset="-122"/>
                <a:cs typeface="微软雅黑" panose="020B0503020204020204" pitchFamily="18" charset="-122"/>
              </a:rPr>
              <a:t>南山外国</a:t>
            </a:r>
          </a:p>
          <a:p>
            <a:pPr>
              <a:lnSpc>
                <a:spcPts val="900"/>
              </a:lnSpc>
              <a:tabLst>
                <a:tab pos="177800" algn="l"/>
              </a:tabLst>
            </a:pPr>
            <a:r>
              <a:rPr lang="en-US" altLang="zh-CN" sz="805" b="1" dirty="0">
                <a:solidFill>
                  <a:srgbClr val="FFFFFF"/>
                </a:solidFill>
                <a:latin typeface="微软雅黑" panose="020B0503020204020204" pitchFamily="18" charset="-122"/>
                <a:cs typeface="微软雅黑" panose="020B0503020204020204" pitchFamily="18" charset="-122"/>
              </a:rPr>
              <a:t>语学校</a:t>
            </a:r>
          </a:p>
        </p:txBody>
      </p:sp>
      <p:sp>
        <p:nvSpPr>
          <p:cNvPr id="16" name="TextBox 1"/>
          <p:cNvSpPr txBox="1"/>
          <p:nvPr/>
        </p:nvSpPr>
        <p:spPr>
          <a:xfrm>
            <a:off x="3746500" y="1536700"/>
            <a:ext cx="406400" cy="127000"/>
          </a:xfrm>
          <a:prstGeom prst="rect">
            <a:avLst/>
          </a:prstGeom>
          <a:noFill/>
        </p:spPr>
        <p:txBody>
          <a:bodyPr wrap="none" lIns="0" tIns="0" rIns="0" rtlCol="0">
            <a:spAutoFit/>
          </a:bodyPr>
          <a:lstStyle/>
          <a:p>
            <a:pPr>
              <a:lnSpc>
                <a:spcPts val="1000"/>
              </a:lnSpc>
            </a:pPr>
            <a:r>
              <a:rPr lang="en-US" altLang="zh-CN" sz="805" b="1" dirty="0">
                <a:solidFill>
                  <a:srgbClr val="FFFFFF"/>
                </a:solidFill>
                <a:latin typeface="微软雅黑" panose="020B0503020204020204" pitchFamily="18" charset="-122"/>
                <a:cs typeface="微软雅黑" panose="020B0503020204020204" pitchFamily="18" charset="-122"/>
              </a:rPr>
              <a:t>科技园区</a:t>
            </a:r>
          </a:p>
        </p:txBody>
      </p:sp>
      <p:sp>
        <p:nvSpPr>
          <p:cNvPr id="17" name="TextBox 1"/>
          <p:cNvSpPr txBox="1"/>
          <p:nvPr/>
        </p:nvSpPr>
        <p:spPr>
          <a:xfrm>
            <a:off x="5194300" y="4102100"/>
            <a:ext cx="406400" cy="127000"/>
          </a:xfrm>
          <a:prstGeom prst="rect">
            <a:avLst/>
          </a:prstGeom>
          <a:noFill/>
        </p:spPr>
        <p:txBody>
          <a:bodyPr wrap="none" lIns="0" tIns="0" rIns="0" rtlCol="0">
            <a:spAutoFit/>
          </a:bodyPr>
          <a:lstStyle/>
          <a:p>
            <a:pPr>
              <a:lnSpc>
                <a:spcPts val="1000"/>
              </a:lnSpc>
            </a:pPr>
            <a:r>
              <a:rPr lang="en-US" altLang="zh-CN" sz="805" b="1" dirty="0">
                <a:solidFill>
                  <a:srgbClr val="000000"/>
                </a:solidFill>
                <a:latin typeface="微软雅黑" panose="020B0503020204020204" pitchFamily="18" charset="-122"/>
                <a:cs typeface="微软雅黑" panose="020B0503020204020204" pitchFamily="18" charset="-122"/>
              </a:rPr>
              <a:t>居住小区</a:t>
            </a:r>
          </a:p>
        </p:txBody>
      </p:sp>
      <p:sp>
        <p:nvSpPr>
          <p:cNvPr id="18" name="TextBox 1"/>
          <p:cNvSpPr txBox="1"/>
          <p:nvPr/>
        </p:nvSpPr>
        <p:spPr>
          <a:xfrm>
            <a:off x="3937000" y="4749800"/>
            <a:ext cx="406400" cy="127000"/>
          </a:xfrm>
          <a:prstGeom prst="rect">
            <a:avLst/>
          </a:prstGeom>
          <a:noFill/>
        </p:spPr>
        <p:txBody>
          <a:bodyPr wrap="none" lIns="0" tIns="0" rIns="0" rtlCol="0">
            <a:spAutoFit/>
          </a:bodyPr>
          <a:lstStyle/>
          <a:p>
            <a:pPr>
              <a:lnSpc>
                <a:spcPts val="1000"/>
              </a:lnSpc>
            </a:pPr>
            <a:r>
              <a:rPr lang="en-US" altLang="zh-CN" sz="805" b="1" dirty="0">
                <a:solidFill>
                  <a:srgbClr val="000000"/>
                </a:solidFill>
                <a:latin typeface="微软雅黑" panose="020B0503020204020204" pitchFamily="18" charset="-122"/>
                <a:cs typeface="微软雅黑" panose="020B0503020204020204" pitchFamily="18" charset="-122"/>
              </a:rPr>
              <a:t>居住小区</a:t>
            </a:r>
          </a:p>
        </p:txBody>
      </p:sp>
      <p:sp>
        <p:nvSpPr>
          <p:cNvPr id="19" name="TextBox 1"/>
          <p:cNvSpPr txBox="1"/>
          <p:nvPr/>
        </p:nvSpPr>
        <p:spPr>
          <a:xfrm>
            <a:off x="1955800" y="2095500"/>
            <a:ext cx="406400" cy="127000"/>
          </a:xfrm>
          <a:prstGeom prst="rect">
            <a:avLst/>
          </a:prstGeom>
          <a:noFill/>
        </p:spPr>
        <p:txBody>
          <a:bodyPr wrap="none" lIns="0" tIns="0" rIns="0" rtlCol="0">
            <a:spAutoFit/>
          </a:bodyPr>
          <a:lstStyle/>
          <a:p>
            <a:pPr>
              <a:lnSpc>
                <a:spcPts val="1000"/>
              </a:lnSpc>
            </a:pPr>
            <a:r>
              <a:rPr lang="en-US" altLang="zh-CN" sz="805" b="1" dirty="0">
                <a:solidFill>
                  <a:srgbClr val="000000"/>
                </a:solidFill>
                <a:latin typeface="微软雅黑" panose="020B0503020204020204" pitchFamily="18" charset="-122"/>
                <a:cs typeface="微软雅黑" panose="020B0503020204020204" pitchFamily="18" charset="-122"/>
              </a:rPr>
              <a:t>居住小区</a:t>
            </a:r>
          </a:p>
        </p:txBody>
      </p:sp>
      <p:sp>
        <p:nvSpPr>
          <p:cNvPr id="20" name="TextBox 1"/>
          <p:cNvSpPr txBox="1"/>
          <p:nvPr/>
        </p:nvSpPr>
        <p:spPr>
          <a:xfrm>
            <a:off x="2400300" y="1828800"/>
            <a:ext cx="406400" cy="127000"/>
          </a:xfrm>
          <a:prstGeom prst="rect">
            <a:avLst/>
          </a:prstGeom>
          <a:noFill/>
        </p:spPr>
        <p:txBody>
          <a:bodyPr wrap="none" lIns="0" tIns="0" rIns="0" rtlCol="0">
            <a:spAutoFit/>
          </a:bodyPr>
          <a:lstStyle/>
          <a:p>
            <a:pPr>
              <a:lnSpc>
                <a:spcPts val="1000"/>
              </a:lnSpc>
            </a:pPr>
            <a:r>
              <a:rPr lang="en-US" altLang="zh-CN" sz="805" b="1" dirty="0">
                <a:solidFill>
                  <a:srgbClr val="FFFFFF"/>
                </a:solidFill>
                <a:latin typeface="微软雅黑" panose="020B0503020204020204" pitchFamily="18" charset="-122"/>
                <a:cs typeface="微软雅黑" panose="020B0503020204020204" pitchFamily="18" charset="-122"/>
              </a:rPr>
              <a:t>科技园区</a:t>
            </a:r>
          </a:p>
        </p:txBody>
      </p:sp>
      <p:sp>
        <p:nvSpPr>
          <p:cNvPr id="21" name="TextBox 1"/>
          <p:cNvSpPr txBox="1"/>
          <p:nvPr/>
        </p:nvSpPr>
        <p:spPr>
          <a:xfrm>
            <a:off x="6680200" y="1511300"/>
            <a:ext cx="21590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本项目的一级商圈按15分钟的步</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行距离作为界定标准。一级商圈</a:t>
            </a:r>
          </a:p>
        </p:txBody>
      </p:sp>
      <p:sp>
        <p:nvSpPr>
          <p:cNvPr id="22" name="TextBox 1"/>
          <p:cNvSpPr txBox="1"/>
          <p:nvPr/>
        </p:nvSpPr>
        <p:spPr>
          <a:xfrm>
            <a:off x="6680200" y="2057400"/>
            <a:ext cx="21336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主要辐射范围包括：项目本身，</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周边科技园区片区，以及周边中</a:t>
            </a:r>
          </a:p>
        </p:txBody>
      </p:sp>
      <p:sp>
        <p:nvSpPr>
          <p:cNvPr id="23" name="TextBox 1"/>
          <p:cNvSpPr txBox="1"/>
          <p:nvPr/>
        </p:nvSpPr>
        <p:spPr>
          <a:xfrm>
            <a:off x="6680200" y="2628900"/>
            <a:ext cx="2133600" cy="1016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高端住宅和普通住宅。</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一级商圈范围内的客群包括：</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普通白领、中高层管理者、企业</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高管；中产家庭、普通家庭；酒</a:t>
            </a:r>
          </a:p>
        </p:txBody>
      </p:sp>
      <p:sp>
        <p:nvSpPr>
          <p:cNvPr id="24" name="TextBox 1"/>
          <p:cNvSpPr txBox="1"/>
          <p:nvPr/>
        </p:nvSpPr>
        <p:spPr>
          <a:xfrm>
            <a:off x="6680200" y="3695700"/>
            <a:ext cx="2133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店商务客。其中以普通白领、中</a:t>
            </a:r>
          </a:p>
        </p:txBody>
      </p:sp>
      <p:sp>
        <p:nvSpPr>
          <p:cNvPr id="25" name="TextBox 1"/>
          <p:cNvSpPr txBox="1"/>
          <p:nvPr/>
        </p:nvSpPr>
        <p:spPr>
          <a:xfrm>
            <a:off x="6680200" y="3975100"/>
            <a:ext cx="1981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高层管理者、普通家庭为主。</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118105" y="4091685"/>
            <a:ext cx="6733540" cy="21844"/>
          </a:xfrm>
          <a:custGeom>
            <a:avLst/>
            <a:gdLst>
              <a:gd name="connsiteX0" fmla="*/ 6350 w 6733540"/>
              <a:gd name="connsiteY0" fmla="*/ 6350 h 21844"/>
              <a:gd name="connsiteX1" fmla="*/ 6727189 w 6733540"/>
              <a:gd name="connsiteY1" fmla="*/ 6350 h 21844"/>
            </a:gdLst>
            <a:ahLst/>
            <a:cxnLst>
              <a:cxn ang="0">
                <a:pos x="connsiteX0" y="connsiteY0"/>
              </a:cxn>
              <a:cxn ang="1">
                <a:pos x="connsiteX1" y="connsiteY1"/>
              </a:cxn>
            </a:cxnLst>
            <a:rect l="l" t="t" r="r" b="b"/>
            <a:pathLst>
              <a:path w="6733540" h="21844">
                <a:moveTo>
                  <a:pt x="6350" y="6350"/>
                </a:moveTo>
                <a:lnTo>
                  <a:pt x="672718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2118105" y="3448558"/>
            <a:ext cx="6733540" cy="21844"/>
          </a:xfrm>
          <a:custGeom>
            <a:avLst/>
            <a:gdLst>
              <a:gd name="connsiteX0" fmla="*/ 6350 w 6733540"/>
              <a:gd name="connsiteY0" fmla="*/ 6350 h 21844"/>
              <a:gd name="connsiteX1" fmla="*/ 6727189 w 6733540"/>
              <a:gd name="connsiteY1" fmla="*/ 6350 h 21844"/>
            </a:gdLst>
            <a:ahLst/>
            <a:cxnLst>
              <a:cxn ang="0">
                <a:pos x="connsiteX0" y="connsiteY0"/>
              </a:cxn>
              <a:cxn ang="1">
                <a:pos x="connsiteX1" y="connsiteY1"/>
              </a:cxn>
            </a:cxnLst>
            <a:rect l="l" t="t" r="r" b="b"/>
            <a:pathLst>
              <a:path w="6733540" h="21844">
                <a:moveTo>
                  <a:pt x="6350" y="6350"/>
                </a:moveTo>
                <a:lnTo>
                  <a:pt x="672718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2118105" y="2803905"/>
            <a:ext cx="6733540" cy="21844"/>
          </a:xfrm>
          <a:custGeom>
            <a:avLst/>
            <a:gdLst>
              <a:gd name="connsiteX0" fmla="*/ 6350 w 6733540"/>
              <a:gd name="connsiteY0" fmla="*/ 6350 h 21844"/>
              <a:gd name="connsiteX1" fmla="*/ 6727189 w 6733540"/>
              <a:gd name="connsiteY1" fmla="*/ 6350 h 21844"/>
            </a:gdLst>
            <a:ahLst/>
            <a:cxnLst>
              <a:cxn ang="0">
                <a:pos x="connsiteX0" y="connsiteY0"/>
              </a:cxn>
              <a:cxn ang="1">
                <a:pos x="connsiteX1" y="connsiteY1"/>
              </a:cxn>
            </a:cxnLst>
            <a:rect l="l" t="t" r="r" b="b"/>
            <a:pathLst>
              <a:path w="6733540" h="21844">
                <a:moveTo>
                  <a:pt x="6350" y="6350"/>
                </a:moveTo>
                <a:lnTo>
                  <a:pt x="672718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2118105" y="2159254"/>
            <a:ext cx="6733540" cy="21844"/>
          </a:xfrm>
          <a:custGeom>
            <a:avLst/>
            <a:gdLst>
              <a:gd name="connsiteX0" fmla="*/ 6350 w 6733540"/>
              <a:gd name="connsiteY0" fmla="*/ 6350 h 21844"/>
              <a:gd name="connsiteX1" fmla="*/ 6727189 w 6733540"/>
              <a:gd name="connsiteY1" fmla="*/ 6350 h 21844"/>
            </a:gdLst>
            <a:ahLst/>
            <a:cxnLst>
              <a:cxn ang="0">
                <a:pos x="connsiteX0" y="connsiteY0"/>
              </a:cxn>
              <a:cxn ang="1">
                <a:pos x="connsiteX1" y="connsiteY1"/>
              </a:cxn>
            </a:cxnLst>
            <a:rect l="l" t="t" r="r" b="b"/>
            <a:pathLst>
              <a:path w="6733540" h="21844">
                <a:moveTo>
                  <a:pt x="6350" y="6350"/>
                </a:moveTo>
                <a:lnTo>
                  <a:pt x="672718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2118105" y="1516125"/>
            <a:ext cx="6733540" cy="21844"/>
          </a:xfrm>
          <a:custGeom>
            <a:avLst/>
            <a:gdLst>
              <a:gd name="connsiteX0" fmla="*/ 6350 w 6733540"/>
              <a:gd name="connsiteY0" fmla="*/ 6350 h 21844"/>
              <a:gd name="connsiteX1" fmla="*/ 6727189 w 6733540"/>
              <a:gd name="connsiteY1" fmla="*/ 6350 h 21844"/>
            </a:gdLst>
            <a:ahLst/>
            <a:cxnLst>
              <a:cxn ang="0">
                <a:pos x="connsiteX0" y="connsiteY0"/>
              </a:cxn>
              <a:cxn ang="1">
                <a:pos x="connsiteX1" y="connsiteY1"/>
              </a:cxn>
            </a:cxnLst>
            <a:rect l="l" t="t" r="r" b="b"/>
            <a:pathLst>
              <a:path w="6733540" h="21844">
                <a:moveTo>
                  <a:pt x="6350" y="6350"/>
                </a:moveTo>
                <a:lnTo>
                  <a:pt x="672718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2118105" y="871474"/>
            <a:ext cx="6733540" cy="21844"/>
          </a:xfrm>
          <a:custGeom>
            <a:avLst/>
            <a:gdLst>
              <a:gd name="connsiteX0" fmla="*/ 6350 w 6733540"/>
              <a:gd name="connsiteY0" fmla="*/ 6350 h 21844"/>
              <a:gd name="connsiteX1" fmla="*/ 6727189 w 6733540"/>
              <a:gd name="connsiteY1" fmla="*/ 6350 h 21844"/>
            </a:gdLst>
            <a:ahLst/>
            <a:cxnLst>
              <a:cxn ang="0">
                <a:pos x="connsiteX0" y="connsiteY0"/>
              </a:cxn>
              <a:cxn ang="1">
                <a:pos x="connsiteX1" y="connsiteY1"/>
              </a:cxn>
            </a:cxnLst>
            <a:rect l="l" t="t" r="r" b="b"/>
            <a:pathLst>
              <a:path w="6733540" h="21844">
                <a:moveTo>
                  <a:pt x="6350" y="6350"/>
                </a:moveTo>
                <a:lnTo>
                  <a:pt x="672718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2348483" y="4736591"/>
            <a:ext cx="896111" cy="6096"/>
          </a:xfrm>
          <a:custGeom>
            <a:avLst/>
            <a:gdLst>
              <a:gd name="connsiteX0" fmla="*/ 0 w 896111"/>
              <a:gd name="connsiteY0" fmla="*/ 3048 h 6096"/>
              <a:gd name="connsiteX1" fmla="*/ 896111 w 896111"/>
              <a:gd name="connsiteY1" fmla="*/ 3048 h 6096"/>
            </a:gdLst>
            <a:ahLst/>
            <a:cxnLst>
              <a:cxn ang="0">
                <a:pos x="connsiteX0" y="connsiteY0"/>
              </a:cxn>
              <a:cxn ang="1">
                <a:pos x="connsiteX1" y="connsiteY1"/>
              </a:cxn>
            </a:cxnLst>
            <a:rect l="l" t="t" r="r" b="b"/>
            <a:pathLst>
              <a:path w="896111" h="6096">
                <a:moveTo>
                  <a:pt x="0" y="3048"/>
                </a:moveTo>
                <a:lnTo>
                  <a:pt x="896111" y="3048"/>
                </a:lnTo>
              </a:path>
            </a:pathLst>
          </a:custGeom>
          <a:ln w="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3692652" y="4736591"/>
            <a:ext cx="896111" cy="6096"/>
          </a:xfrm>
          <a:custGeom>
            <a:avLst/>
            <a:gdLst>
              <a:gd name="connsiteX0" fmla="*/ 0 w 896111"/>
              <a:gd name="connsiteY0" fmla="*/ 3048 h 6096"/>
              <a:gd name="connsiteX1" fmla="*/ 896111 w 896111"/>
              <a:gd name="connsiteY1" fmla="*/ 3048 h 6096"/>
            </a:gdLst>
            <a:ahLst/>
            <a:cxnLst>
              <a:cxn ang="0">
                <a:pos x="connsiteX0" y="connsiteY0"/>
              </a:cxn>
              <a:cxn ang="1">
                <a:pos x="connsiteX1" y="connsiteY1"/>
              </a:cxn>
            </a:cxnLst>
            <a:rect l="l" t="t" r="r" b="b"/>
            <a:pathLst>
              <a:path w="896111" h="6096">
                <a:moveTo>
                  <a:pt x="0" y="3048"/>
                </a:moveTo>
                <a:lnTo>
                  <a:pt x="896111" y="3048"/>
                </a:lnTo>
              </a:path>
            </a:pathLst>
          </a:custGeom>
          <a:ln w="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5036820" y="4736591"/>
            <a:ext cx="896111" cy="6096"/>
          </a:xfrm>
          <a:custGeom>
            <a:avLst/>
            <a:gdLst>
              <a:gd name="connsiteX0" fmla="*/ 0 w 896111"/>
              <a:gd name="connsiteY0" fmla="*/ 3048 h 6096"/>
              <a:gd name="connsiteX1" fmla="*/ 896111 w 896111"/>
              <a:gd name="connsiteY1" fmla="*/ 3048 h 6096"/>
            </a:gdLst>
            <a:ahLst/>
            <a:cxnLst>
              <a:cxn ang="0">
                <a:pos x="connsiteX0" y="connsiteY0"/>
              </a:cxn>
              <a:cxn ang="1">
                <a:pos x="connsiteX1" y="connsiteY1"/>
              </a:cxn>
            </a:cxnLst>
            <a:rect l="l" t="t" r="r" b="b"/>
            <a:pathLst>
              <a:path w="896111" h="6096">
                <a:moveTo>
                  <a:pt x="0" y="3048"/>
                </a:moveTo>
                <a:lnTo>
                  <a:pt x="896111" y="3048"/>
                </a:lnTo>
              </a:path>
            </a:pathLst>
          </a:custGeom>
          <a:ln w="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6380988" y="4736591"/>
            <a:ext cx="896111" cy="6096"/>
          </a:xfrm>
          <a:custGeom>
            <a:avLst/>
            <a:gdLst>
              <a:gd name="connsiteX0" fmla="*/ 0 w 896111"/>
              <a:gd name="connsiteY0" fmla="*/ 3048 h 6096"/>
              <a:gd name="connsiteX1" fmla="*/ 896111 w 896111"/>
              <a:gd name="connsiteY1" fmla="*/ 3048 h 6096"/>
            </a:gdLst>
            <a:ahLst/>
            <a:cxnLst>
              <a:cxn ang="0">
                <a:pos x="connsiteX0" y="connsiteY0"/>
              </a:cxn>
              <a:cxn ang="1">
                <a:pos x="connsiteX1" y="connsiteY1"/>
              </a:cxn>
            </a:cxnLst>
            <a:rect l="l" t="t" r="r" b="b"/>
            <a:pathLst>
              <a:path w="896111" h="6096">
                <a:moveTo>
                  <a:pt x="0" y="3048"/>
                </a:moveTo>
                <a:lnTo>
                  <a:pt x="896111" y="3048"/>
                </a:lnTo>
              </a:path>
            </a:pathLst>
          </a:custGeom>
          <a:ln w="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7725156" y="4736591"/>
            <a:ext cx="896111" cy="6096"/>
          </a:xfrm>
          <a:custGeom>
            <a:avLst/>
            <a:gdLst>
              <a:gd name="connsiteX0" fmla="*/ 0 w 896111"/>
              <a:gd name="connsiteY0" fmla="*/ 3048 h 6096"/>
              <a:gd name="connsiteX1" fmla="*/ 896111 w 896111"/>
              <a:gd name="connsiteY1" fmla="*/ 3048 h 6096"/>
            </a:gdLst>
            <a:ahLst/>
            <a:cxnLst>
              <a:cxn ang="0">
                <a:pos x="connsiteX0" y="connsiteY0"/>
              </a:cxn>
              <a:cxn ang="1">
                <a:pos x="connsiteX1" y="connsiteY1"/>
              </a:cxn>
            </a:cxnLst>
            <a:rect l="l" t="t" r="r" b="b"/>
            <a:pathLst>
              <a:path w="896111" h="6096">
                <a:moveTo>
                  <a:pt x="0" y="3048"/>
                </a:moveTo>
                <a:lnTo>
                  <a:pt x="896111" y="3048"/>
                </a:lnTo>
              </a:path>
            </a:pathLst>
          </a:custGeom>
          <a:ln w="0">
            <a:solidFill>
              <a:srgbClr val="385D8A">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7725156" y="4479035"/>
            <a:ext cx="896111" cy="257555"/>
          </a:xfrm>
          <a:custGeom>
            <a:avLst/>
            <a:gdLst>
              <a:gd name="connsiteX0" fmla="*/ 0 w 896111"/>
              <a:gd name="connsiteY0" fmla="*/ 257555 h 257555"/>
              <a:gd name="connsiteX1" fmla="*/ 896111 w 896111"/>
              <a:gd name="connsiteY1" fmla="*/ 257555 h 257555"/>
              <a:gd name="connsiteX2" fmla="*/ 896111 w 896111"/>
              <a:gd name="connsiteY2" fmla="*/ 0 h 257555"/>
              <a:gd name="connsiteX3" fmla="*/ 0 w 896111"/>
              <a:gd name="connsiteY3" fmla="*/ 0 h 257555"/>
              <a:gd name="connsiteX4" fmla="*/ 0 w 896111"/>
              <a:gd name="connsiteY4" fmla="*/ 257555 h 257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257555">
                <a:moveTo>
                  <a:pt x="0" y="257555"/>
                </a:moveTo>
                <a:lnTo>
                  <a:pt x="896111" y="257555"/>
                </a:lnTo>
                <a:lnTo>
                  <a:pt x="896111" y="0"/>
                </a:lnTo>
                <a:lnTo>
                  <a:pt x="0" y="0"/>
                </a:lnTo>
                <a:lnTo>
                  <a:pt x="0" y="257555"/>
                </a:lnTo>
              </a:path>
            </a:pathLst>
          </a:custGeom>
          <a:solidFill>
            <a:srgbClr val="8C383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5036820" y="4479035"/>
            <a:ext cx="896111" cy="257555"/>
          </a:xfrm>
          <a:custGeom>
            <a:avLst/>
            <a:gdLst>
              <a:gd name="connsiteX0" fmla="*/ 0 w 896111"/>
              <a:gd name="connsiteY0" fmla="*/ 257555 h 257555"/>
              <a:gd name="connsiteX1" fmla="*/ 896111 w 896111"/>
              <a:gd name="connsiteY1" fmla="*/ 257555 h 257555"/>
              <a:gd name="connsiteX2" fmla="*/ 896111 w 896111"/>
              <a:gd name="connsiteY2" fmla="*/ 0 h 257555"/>
              <a:gd name="connsiteX3" fmla="*/ 0 w 896111"/>
              <a:gd name="connsiteY3" fmla="*/ 0 h 257555"/>
              <a:gd name="connsiteX4" fmla="*/ 0 w 896111"/>
              <a:gd name="connsiteY4" fmla="*/ 257555 h 257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257555">
                <a:moveTo>
                  <a:pt x="0" y="257555"/>
                </a:moveTo>
                <a:lnTo>
                  <a:pt x="896111" y="257555"/>
                </a:lnTo>
                <a:lnTo>
                  <a:pt x="896111" y="0"/>
                </a:lnTo>
                <a:lnTo>
                  <a:pt x="0" y="0"/>
                </a:lnTo>
                <a:lnTo>
                  <a:pt x="0" y="257555"/>
                </a:lnTo>
              </a:path>
            </a:pathLst>
          </a:custGeom>
          <a:solidFill>
            <a:srgbClr val="71893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2348483" y="4546091"/>
            <a:ext cx="896111" cy="190500"/>
          </a:xfrm>
          <a:custGeom>
            <a:avLst/>
            <a:gdLst>
              <a:gd name="connsiteX0" fmla="*/ 0 w 896111"/>
              <a:gd name="connsiteY0" fmla="*/ 190500 h 190500"/>
              <a:gd name="connsiteX1" fmla="*/ 896111 w 896111"/>
              <a:gd name="connsiteY1" fmla="*/ 190500 h 190500"/>
              <a:gd name="connsiteX2" fmla="*/ 896111 w 896111"/>
              <a:gd name="connsiteY2" fmla="*/ 0 h 190500"/>
              <a:gd name="connsiteX3" fmla="*/ 0 w 896111"/>
              <a:gd name="connsiteY3" fmla="*/ 0 h 190500"/>
              <a:gd name="connsiteX4" fmla="*/ 0 w 896111"/>
              <a:gd name="connsiteY4" fmla="*/ 190500 h 190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90500">
                <a:moveTo>
                  <a:pt x="0" y="190500"/>
                </a:moveTo>
                <a:lnTo>
                  <a:pt x="896111" y="190500"/>
                </a:lnTo>
                <a:lnTo>
                  <a:pt x="896111" y="0"/>
                </a:lnTo>
                <a:lnTo>
                  <a:pt x="0" y="0"/>
                </a:lnTo>
                <a:lnTo>
                  <a:pt x="0" y="190500"/>
                </a:lnTo>
              </a:path>
            </a:pathLst>
          </a:custGeom>
          <a:solidFill>
            <a:srgbClr val="5C477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5036820" y="4155947"/>
            <a:ext cx="896111" cy="323088"/>
          </a:xfrm>
          <a:custGeom>
            <a:avLst/>
            <a:gdLst>
              <a:gd name="connsiteX0" fmla="*/ 0 w 896111"/>
              <a:gd name="connsiteY0" fmla="*/ 323088 h 323088"/>
              <a:gd name="connsiteX1" fmla="*/ 896111 w 896111"/>
              <a:gd name="connsiteY1" fmla="*/ 323088 h 323088"/>
              <a:gd name="connsiteX2" fmla="*/ 896111 w 896111"/>
              <a:gd name="connsiteY2" fmla="*/ 0 h 323088"/>
              <a:gd name="connsiteX3" fmla="*/ 0 w 896111"/>
              <a:gd name="connsiteY3" fmla="*/ 0 h 323088"/>
              <a:gd name="connsiteX4" fmla="*/ 0 w 896111"/>
              <a:gd name="connsiteY4" fmla="*/ 323088 h 3230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323088">
                <a:moveTo>
                  <a:pt x="0" y="323088"/>
                </a:moveTo>
                <a:lnTo>
                  <a:pt x="896111" y="323088"/>
                </a:lnTo>
                <a:lnTo>
                  <a:pt x="896111" y="0"/>
                </a:lnTo>
                <a:lnTo>
                  <a:pt x="0" y="0"/>
                </a:lnTo>
                <a:lnTo>
                  <a:pt x="0" y="323088"/>
                </a:lnTo>
              </a:path>
            </a:pathLst>
          </a:custGeom>
          <a:solidFill>
            <a:srgbClr val="357D9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6380988" y="4198620"/>
            <a:ext cx="896111" cy="537972"/>
          </a:xfrm>
          <a:custGeom>
            <a:avLst/>
            <a:gdLst>
              <a:gd name="connsiteX0" fmla="*/ 0 w 896111"/>
              <a:gd name="connsiteY0" fmla="*/ 537971 h 537972"/>
              <a:gd name="connsiteX1" fmla="*/ 896111 w 896111"/>
              <a:gd name="connsiteY1" fmla="*/ 537971 h 537972"/>
              <a:gd name="connsiteX2" fmla="*/ 896111 w 896111"/>
              <a:gd name="connsiteY2" fmla="*/ 0 h 537972"/>
              <a:gd name="connsiteX3" fmla="*/ 0 w 896111"/>
              <a:gd name="connsiteY3" fmla="*/ 0 h 537972"/>
              <a:gd name="connsiteX4" fmla="*/ 0 w 896111"/>
              <a:gd name="connsiteY4" fmla="*/ 537971 h 5379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537972">
                <a:moveTo>
                  <a:pt x="0" y="537971"/>
                </a:moveTo>
                <a:lnTo>
                  <a:pt x="896111" y="537971"/>
                </a:lnTo>
                <a:lnTo>
                  <a:pt x="896111" y="0"/>
                </a:lnTo>
                <a:lnTo>
                  <a:pt x="0" y="0"/>
                </a:lnTo>
                <a:lnTo>
                  <a:pt x="0" y="537971"/>
                </a:lnTo>
              </a:path>
            </a:pathLst>
          </a:custGeom>
          <a:solidFill>
            <a:srgbClr val="B66D3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6380988" y="3232404"/>
            <a:ext cx="896111" cy="966216"/>
          </a:xfrm>
          <a:custGeom>
            <a:avLst/>
            <a:gdLst>
              <a:gd name="connsiteX0" fmla="*/ 0 w 896111"/>
              <a:gd name="connsiteY0" fmla="*/ 966216 h 966216"/>
              <a:gd name="connsiteX1" fmla="*/ 896111 w 896111"/>
              <a:gd name="connsiteY1" fmla="*/ 966216 h 966216"/>
              <a:gd name="connsiteX2" fmla="*/ 896111 w 896111"/>
              <a:gd name="connsiteY2" fmla="*/ 0 h 966216"/>
              <a:gd name="connsiteX3" fmla="*/ 0 w 896111"/>
              <a:gd name="connsiteY3" fmla="*/ 0 h 966216"/>
              <a:gd name="connsiteX4" fmla="*/ 0 w 896111"/>
              <a:gd name="connsiteY4" fmla="*/ 966216 h 9662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966216">
                <a:moveTo>
                  <a:pt x="0" y="966216"/>
                </a:moveTo>
                <a:lnTo>
                  <a:pt x="896111" y="966216"/>
                </a:lnTo>
                <a:lnTo>
                  <a:pt x="896111" y="0"/>
                </a:lnTo>
                <a:lnTo>
                  <a:pt x="0" y="0"/>
                </a:lnTo>
                <a:lnTo>
                  <a:pt x="0" y="966216"/>
                </a:lnTo>
              </a:path>
            </a:pathLst>
          </a:custGeom>
          <a:solidFill>
            <a:srgbClr val="426DA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3692652" y="4401311"/>
            <a:ext cx="896111" cy="335279"/>
          </a:xfrm>
          <a:custGeom>
            <a:avLst/>
            <a:gdLst>
              <a:gd name="connsiteX0" fmla="*/ 0 w 896111"/>
              <a:gd name="connsiteY0" fmla="*/ 335279 h 335279"/>
              <a:gd name="connsiteX1" fmla="*/ 896111 w 896111"/>
              <a:gd name="connsiteY1" fmla="*/ 335279 h 335279"/>
              <a:gd name="connsiteX2" fmla="*/ 896111 w 896111"/>
              <a:gd name="connsiteY2" fmla="*/ 0 h 335279"/>
              <a:gd name="connsiteX3" fmla="*/ 0 w 896111"/>
              <a:gd name="connsiteY3" fmla="*/ 0 h 335279"/>
              <a:gd name="connsiteX4" fmla="*/ 0 w 896111"/>
              <a:gd name="connsiteY4" fmla="*/ 335279 h 3352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335279">
                <a:moveTo>
                  <a:pt x="0" y="335279"/>
                </a:moveTo>
                <a:lnTo>
                  <a:pt x="896111" y="335279"/>
                </a:lnTo>
                <a:lnTo>
                  <a:pt x="896111" y="0"/>
                </a:lnTo>
                <a:lnTo>
                  <a:pt x="0" y="0"/>
                </a:lnTo>
                <a:lnTo>
                  <a:pt x="0" y="335279"/>
                </a:lnTo>
              </a:path>
            </a:pathLst>
          </a:custGeom>
          <a:solidFill>
            <a:srgbClr val="A4434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5036820" y="3512820"/>
            <a:ext cx="896111" cy="643127"/>
          </a:xfrm>
          <a:custGeom>
            <a:avLst/>
            <a:gdLst>
              <a:gd name="connsiteX0" fmla="*/ 0 w 896111"/>
              <a:gd name="connsiteY0" fmla="*/ 643127 h 643127"/>
              <a:gd name="connsiteX1" fmla="*/ 896111 w 896111"/>
              <a:gd name="connsiteY1" fmla="*/ 643127 h 643127"/>
              <a:gd name="connsiteX2" fmla="*/ 896111 w 896111"/>
              <a:gd name="connsiteY2" fmla="*/ 0 h 643127"/>
              <a:gd name="connsiteX3" fmla="*/ 0 w 896111"/>
              <a:gd name="connsiteY3" fmla="*/ 0 h 643127"/>
              <a:gd name="connsiteX4" fmla="*/ 0 w 896111"/>
              <a:gd name="connsiteY4" fmla="*/ 643127 h 6431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643127">
                <a:moveTo>
                  <a:pt x="0" y="643127"/>
                </a:moveTo>
                <a:lnTo>
                  <a:pt x="896111" y="643127"/>
                </a:lnTo>
                <a:lnTo>
                  <a:pt x="896111" y="0"/>
                </a:lnTo>
                <a:lnTo>
                  <a:pt x="0" y="0"/>
                </a:lnTo>
                <a:lnTo>
                  <a:pt x="0" y="643127"/>
                </a:lnTo>
              </a:path>
            </a:pathLst>
          </a:custGeom>
          <a:solidFill>
            <a:srgbClr val="849F4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6380988" y="3101339"/>
            <a:ext cx="896111" cy="131064"/>
          </a:xfrm>
          <a:custGeom>
            <a:avLst/>
            <a:gdLst>
              <a:gd name="connsiteX0" fmla="*/ 0 w 896111"/>
              <a:gd name="connsiteY0" fmla="*/ 131064 h 131064"/>
              <a:gd name="connsiteX1" fmla="*/ 896111 w 896111"/>
              <a:gd name="connsiteY1" fmla="*/ 131064 h 131064"/>
              <a:gd name="connsiteX2" fmla="*/ 896111 w 896111"/>
              <a:gd name="connsiteY2" fmla="*/ 0 h 131064"/>
              <a:gd name="connsiteX3" fmla="*/ 0 w 896111"/>
              <a:gd name="connsiteY3" fmla="*/ 0 h 131064"/>
              <a:gd name="connsiteX4" fmla="*/ 0 w 896111"/>
              <a:gd name="connsiteY4" fmla="*/ 131064 h 1310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31064">
                <a:moveTo>
                  <a:pt x="0" y="131064"/>
                </a:moveTo>
                <a:lnTo>
                  <a:pt x="896111" y="131064"/>
                </a:lnTo>
                <a:lnTo>
                  <a:pt x="896111" y="0"/>
                </a:lnTo>
                <a:lnTo>
                  <a:pt x="0" y="0"/>
                </a:lnTo>
                <a:lnTo>
                  <a:pt x="0" y="131064"/>
                </a:lnTo>
              </a:path>
            </a:pathLst>
          </a:custGeom>
          <a:solidFill>
            <a:srgbClr val="6C548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6380988" y="2907792"/>
            <a:ext cx="896111" cy="193548"/>
          </a:xfrm>
          <a:custGeom>
            <a:avLst/>
            <a:gdLst>
              <a:gd name="connsiteX0" fmla="*/ 0 w 896111"/>
              <a:gd name="connsiteY0" fmla="*/ 193547 h 193548"/>
              <a:gd name="connsiteX1" fmla="*/ 896111 w 896111"/>
              <a:gd name="connsiteY1" fmla="*/ 193547 h 193548"/>
              <a:gd name="connsiteX2" fmla="*/ 896111 w 896111"/>
              <a:gd name="connsiteY2" fmla="*/ 0 h 193548"/>
              <a:gd name="connsiteX3" fmla="*/ 0 w 896111"/>
              <a:gd name="connsiteY3" fmla="*/ 0 h 193548"/>
              <a:gd name="connsiteX4" fmla="*/ 0 w 896111"/>
              <a:gd name="connsiteY4" fmla="*/ 193547 h 1935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93548">
                <a:moveTo>
                  <a:pt x="0" y="193547"/>
                </a:moveTo>
                <a:lnTo>
                  <a:pt x="896111" y="193547"/>
                </a:lnTo>
                <a:lnTo>
                  <a:pt x="896111" y="0"/>
                </a:lnTo>
                <a:lnTo>
                  <a:pt x="0" y="0"/>
                </a:lnTo>
                <a:lnTo>
                  <a:pt x="0" y="193547"/>
                </a:lnTo>
              </a:path>
            </a:pathLst>
          </a:custGeom>
          <a:solidFill>
            <a:srgbClr val="3F92A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3692652" y="4230623"/>
            <a:ext cx="896111" cy="170688"/>
          </a:xfrm>
          <a:custGeom>
            <a:avLst/>
            <a:gdLst>
              <a:gd name="connsiteX0" fmla="*/ 0 w 896111"/>
              <a:gd name="connsiteY0" fmla="*/ 170688 h 170688"/>
              <a:gd name="connsiteX1" fmla="*/ 896111 w 896111"/>
              <a:gd name="connsiteY1" fmla="*/ 170688 h 170688"/>
              <a:gd name="connsiteX2" fmla="*/ 896111 w 896111"/>
              <a:gd name="connsiteY2" fmla="*/ 0 h 170688"/>
              <a:gd name="connsiteX3" fmla="*/ 0 w 896111"/>
              <a:gd name="connsiteY3" fmla="*/ 0 h 170688"/>
              <a:gd name="connsiteX4" fmla="*/ 0 w 896111"/>
              <a:gd name="connsiteY4" fmla="*/ 170688 h 1706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70688">
                <a:moveTo>
                  <a:pt x="0" y="170688"/>
                </a:moveTo>
                <a:lnTo>
                  <a:pt x="896111" y="170688"/>
                </a:lnTo>
                <a:lnTo>
                  <a:pt x="896111" y="0"/>
                </a:lnTo>
                <a:lnTo>
                  <a:pt x="0" y="0"/>
                </a:lnTo>
                <a:lnTo>
                  <a:pt x="0" y="170688"/>
                </a:lnTo>
              </a:path>
            </a:pathLst>
          </a:custGeom>
          <a:solidFill>
            <a:srgbClr val="D37F3A">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3692652" y="4069079"/>
            <a:ext cx="896111" cy="161544"/>
          </a:xfrm>
          <a:custGeom>
            <a:avLst/>
            <a:gdLst>
              <a:gd name="connsiteX0" fmla="*/ 0 w 896111"/>
              <a:gd name="connsiteY0" fmla="*/ 161544 h 161544"/>
              <a:gd name="connsiteX1" fmla="*/ 896111 w 896111"/>
              <a:gd name="connsiteY1" fmla="*/ 161544 h 161544"/>
              <a:gd name="connsiteX2" fmla="*/ 896111 w 896111"/>
              <a:gd name="connsiteY2" fmla="*/ 0 h 161544"/>
              <a:gd name="connsiteX3" fmla="*/ 0 w 896111"/>
              <a:gd name="connsiteY3" fmla="*/ 0 h 161544"/>
              <a:gd name="connsiteX4" fmla="*/ 0 w 896111"/>
              <a:gd name="connsiteY4" fmla="*/ 161544 h 161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61544">
                <a:moveTo>
                  <a:pt x="0" y="161544"/>
                </a:moveTo>
                <a:lnTo>
                  <a:pt x="896111" y="161544"/>
                </a:lnTo>
                <a:lnTo>
                  <a:pt x="896111" y="0"/>
                </a:lnTo>
                <a:lnTo>
                  <a:pt x="0" y="0"/>
                </a:lnTo>
                <a:lnTo>
                  <a:pt x="0" y="161544"/>
                </a:lnTo>
              </a:path>
            </a:pathLst>
          </a:custGeom>
          <a:solidFill>
            <a:srgbClr val="4B7BB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2348483" y="4288535"/>
            <a:ext cx="896111" cy="257555"/>
          </a:xfrm>
          <a:custGeom>
            <a:avLst/>
            <a:gdLst>
              <a:gd name="connsiteX0" fmla="*/ 0 w 896111"/>
              <a:gd name="connsiteY0" fmla="*/ 257555 h 257555"/>
              <a:gd name="connsiteX1" fmla="*/ 896111 w 896111"/>
              <a:gd name="connsiteY1" fmla="*/ 257555 h 257555"/>
              <a:gd name="connsiteX2" fmla="*/ 896111 w 896111"/>
              <a:gd name="connsiteY2" fmla="*/ 0 h 257555"/>
              <a:gd name="connsiteX3" fmla="*/ 0 w 896111"/>
              <a:gd name="connsiteY3" fmla="*/ 0 h 257555"/>
              <a:gd name="connsiteX4" fmla="*/ 0 w 896111"/>
              <a:gd name="connsiteY4" fmla="*/ 257555 h 257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257555">
                <a:moveTo>
                  <a:pt x="0" y="257555"/>
                </a:moveTo>
                <a:lnTo>
                  <a:pt x="896111" y="257555"/>
                </a:lnTo>
                <a:lnTo>
                  <a:pt x="896111" y="0"/>
                </a:lnTo>
                <a:lnTo>
                  <a:pt x="0" y="0"/>
                </a:lnTo>
                <a:lnTo>
                  <a:pt x="0" y="257555"/>
                </a:lnTo>
              </a:path>
            </a:pathLst>
          </a:custGeom>
          <a:solidFill>
            <a:srgbClr val="B74C4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7725156" y="4285488"/>
            <a:ext cx="896111" cy="193547"/>
          </a:xfrm>
          <a:custGeom>
            <a:avLst/>
            <a:gdLst>
              <a:gd name="connsiteX0" fmla="*/ 0 w 896111"/>
              <a:gd name="connsiteY0" fmla="*/ 193547 h 193547"/>
              <a:gd name="connsiteX1" fmla="*/ 896111 w 896111"/>
              <a:gd name="connsiteY1" fmla="*/ 193547 h 193547"/>
              <a:gd name="connsiteX2" fmla="*/ 896111 w 896111"/>
              <a:gd name="connsiteY2" fmla="*/ 0 h 193547"/>
              <a:gd name="connsiteX3" fmla="*/ 0 w 896111"/>
              <a:gd name="connsiteY3" fmla="*/ 0 h 193547"/>
              <a:gd name="connsiteX4" fmla="*/ 0 w 896111"/>
              <a:gd name="connsiteY4" fmla="*/ 193547 h 1935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93547">
                <a:moveTo>
                  <a:pt x="0" y="193547"/>
                </a:moveTo>
                <a:lnTo>
                  <a:pt x="896111" y="193547"/>
                </a:lnTo>
                <a:lnTo>
                  <a:pt x="896111" y="0"/>
                </a:lnTo>
                <a:lnTo>
                  <a:pt x="0" y="0"/>
                </a:lnTo>
                <a:lnTo>
                  <a:pt x="0" y="193547"/>
                </a:lnTo>
              </a:path>
            </a:pathLst>
          </a:custGeom>
          <a:solidFill>
            <a:srgbClr val="94B25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5036820" y="3160776"/>
            <a:ext cx="896111" cy="129540"/>
          </a:xfrm>
          <a:custGeom>
            <a:avLst/>
            <a:gdLst>
              <a:gd name="connsiteX0" fmla="*/ 0 w 896111"/>
              <a:gd name="connsiteY0" fmla="*/ 129539 h 129540"/>
              <a:gd name="connsiteX1" fmla="*/ 896111 w 896111"/>
              <a:gd name="connsiteY1" fmla="*/ 129539 h 129540"/>
              <a:gd name="connsiteX2" fmla="*/ 896111 w 896111"/>
              <a:gd name="connsiteY2" fmla="*/ 0 h 129540"/>
              <a:gd name="connsiteX3" fmla="*/ 0 w 896111"/>
              <a:gd name="connsiteY3" fmla="*/ 0 h 129540"/>
              <a:gd name="connsiteX4" fmla="*/ 0 w 896111"/>
              <a:gd name="connsiteY4" fmla="*/ 129539 h 1295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29540">
                <a:moveTo>
                  <a:pt x="0" y="129539"/>
                </a:moveTo>
                <a:lnTo>
                  <a:pt x="896111" y="129539"/>
                </a:lnTo>
                <a:lnTo>
                  <a:pt x="896111" y="0"/>
                </a:lnTo>
                <a:lnTo>
                  <a:pt x="0" y="0"/>
                </a:lnTo>
                <a:lnTo>
                  <a:pt x="0" y="129539"/>
                </a:lnTo>
              </a:path>
            </a:pathLst>
          </a:custGeom>
          <a:solidFill>
            <a:srgbClr val="EC8F4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2348483" y="4172711"/>
            <a:ext cx="896111" cy="115823"/>
          </a:xfrm>
          <a:custGeom>
            <a:avLst/>
            <a:gdLst>
              <a:gd name="connsiteX0" fmla="*/ 0 w 896111"/>
              <a:gd name="connsiteY0" fmla="*/ 115823 h 115823"/>
              <a:gd name="connsiteX1" fmla="*/ 896111 w 896111"/>
              <a:gd name="connsiteY1" fmla="*/ 115823 h 115823"/>
              <a:gd name="connsiteX2" fmla="*/ 896111 w 896111"/>
              <a:gd name="connsiteY2" fmla="*/ 0 h 115823"/>
              <a:gd name="connsiteX3" fmla="*/ 0 w 896111"/>
              <a:gd name="connsiteY3" fmla="*/ 0 h 115823"/>
              <a:gd name="connsiteX4" fmla="*/ 0 w 896111"/>
              <a:gd name="connsiteY4" fmla="*/ 115823 h 1158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15823">
                <a:moveTo>
                  <a:pt x="0" y="115823"/>
                </a:moveTo>
                <a:lnTo>
                  <a:pt x="896111" y="115823"/>
                </a:lnTo>
                <a:lnTo>
                  <a:pt x="896111" y="0"/>
                </a:lnTo>
                <a:lnTo>
                  <a:pt x="0" y="0"/>
                </a:lnTo>
                <a:lnTo>
                  <a:pt x="0" y="115823"/>
                </a:lnTo>
              </a:path>
            </a:pathLst>
          </a:custGeom>
          <a:solidFill>
            <a:srgbClr val="7394C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5036820" y="2564892"/>
            <a:ext cx="896111" cy="595883"/>
          </a:xfrm>
          <a:custGeom>
            <a:avLst/>
            <a:gdLst>
              <a:gd name="connsiteX0" fmla="*/ 0 w 896111"/>
              <a:gd name="connsiteY0" fmla="*/ 595883 h 595883"/>
              <a:gd name="connsiteX1" fmla="*/ 896111 w 896111"/>
              <a:gd name="connsiteY1" fmla="*/ 595883 h 595883"/>
              <a:gd name="connsiteX2" fmla="*/ 896111 w 896111"/>
              <a:gd name="connsiteY2" fmla="*/ 0 h 595883"/>
              <a:gd name="connsiteX3" fmla="*/ 0 w 896111"/>
              <a:gd name="connsiteY3" fmla="*/ 0 h 595883"/>
              <a:gd name="connsiteX4" fmla="*/ 0 w 896111"/>
              <a:gd name="connsiteY4" fmla="*/ 595883 h 59588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595883">
                <a:moveTo>
                  <a:pt x="0" y="595883"/>
                </a:moveTo>
                <a:lnTo>
                  <a:pt x="896111" y="595883"/>
                </a:lnTo>
                <a:lnTo>
                  <a:pt x="896111" y="0"/>
                </a:lnTo>
                <a:lnTo>
                  <a:pt x="0" y="0"/>
                </a:lnTo>
                <a:lnTo>
                  <a:pt x="0" y="595883"/>
                </a:lnTo>
              </a:path>
            </a:pathLst>
          </a:custGeom>
          <a:solidFill>
            <a:srgbClr val="C8737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7725156" y="3770376"/>
            <a:ext cx="896111" cy="515111"/>
          </a:xfrm>
          <a:custGeom>
            <a:avLst/>
            <a:gdLst>
              <a:gd name="connsiteX0" fmla="*/ 0 w 896111"/>
              <a:gd name="connsiteY0" fmla="*/ 515111 h 515111"/>
              <a:gd name="connsiteX1" fmla="*/ 896111 w 896111"/>
              <a:gd name="connsiteY1" fmla="*/ 515111 h 515111"/>
              <a:gd name="connsiteX2" fmla="*/ 896111 w 896111"/>
              <a:gd name="connsiteY2" fmla="*/ 0 h 515111"/>
              <a:gd name="connsiteX3" fmla="*/ 0 w 896111"/>
              <a:gd name="connsiteY3" fmla="*/ 0 h 515111"/>
              <a:gd name="connsiteX4" fmla="*/ 0 w 896111"/>
              <a:gd name="connsiteY4" fmla="*/ 515111 h 5151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515111">
                <a:moveTo>
                  <a:pt x="0" y="515111"/>
                </a:moveTo>
                <a:lnTo>
                  <a:pt x="896111" y="515111"/>
                </a:lnTo>
                <a:lnTo>
                  <a:pt x="896111" y="0"/>
                </a:lnTo>
                <a:lnTo>
                  <a:pt x="0" y="0"/>
                </a:lnTo>
                <a:lnTo>
                  <a:pt x="0" y="515111"/>
                </a:lnTo>
              </a:path>
            </a:pathLst>
          </a:custGeom>
          <a:solidFill>
            <a:srgbClr val="A9C37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3692652" y="3489959"/>
            <a:ext cx="896111" cy="579120"/>
          </a:xfrm>
          <a:custGeom>
            <a:avLst/>
            <a:gdLst>
              <a:gd name="connsiteX0" fmla="*/ 0 w 896111"/>
              <a:gd name="connsiteY0" fmla="*/ 579120 h 579120"/>
              <a:gd name="connsiteX1" fmla="*/ 896111 w 896111"/>
              <a:gd name="connsiteY1" fmla="*/ 579120 h 579120"/>
              <a:gd name="connsiteX2" fmla="*/ 896111 w 896111"/>
              <a:gd name="connsiteY2" fmla="*/ 0 h 579120"/>
              <a:gd name="connsiteX3" fmla="*/ 0 w 896111"/>
              <a:gd name="connsiteY3" fmla="*/ 0 h 579120"/>
              <a:gd name="connsiteX4" fmla="*/ 0 w 896111"/>
              <a:gd name="connsiteY4" fmla="*/ 579120 h 5791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579120">
                <a:moveTo>
                  <a:pt x="0" y="579120"/>
                </a:moveTo>
                <a:lnTo>
                  <a:pt x="896111" y="579120"/>
                </a:lnTo>
                <a:lnTo>
                  <a:pt x="896111" y="0"/>
                </a:lnTo>
                <a:lnTo>
                  <a:pt x="0" y="0"/>
                </a:lnTo>
                <a:lnTo>
                  <a:pt x="0" y="579120"/>
                </a:lnTo>
              </a:path>
            </a:pathLst>
          </a:custGeom>
          <a:solidFill>
            <a:srgbClr val="9480A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2348483" y="3689603"/>
            <a:ext cx="896111" cy="483108"/>
          </a:xfrm>
          <a:custGeom>
            <a:avLst/>
            <a:gdLst>
              <a:gd name="connsiteX0" fmla="*/ 0 w 896111"/>
              <a:gd name="connsiteY0" fmla="*/ 483108 h 483108"/>
              <a:gd name="connsiteX1" fmla="*/ 896111 w 896111"/>
              <a:gd name="connsiteY1" fmla="*/ 483108 h 483108"/>
              <a:gd name="connsiteX2" fmla="*/ 896111 w 896111"/>
              <a:gd name="connsiteY2" fmla="*/ 0 h 483108"/>
              <a:gd name="connsiteX3" fmla="*/ 0 w 896111"/>
              <a:gd name="connsiteY3" fmla="*/ 0 h 483108"/>
              <a:gd name="connsiteX4" fmla="*/ 0 w 896111"/>
              <a:gd name="connsiteY4" fmla="*/ 483108 h 483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483108">
                <a:moveTo>
                  <a:pt x="0" y="483108"/>
                </a:moveTo>
                <a:lnTo>
                  <a:pt x="896111" y="483108"/>
                </a:lnTo>
                <a:lnTo>
                  <a:pt x="896111" y="0"/>
                </a:lnTo>
                <a:lnTo>
                  <a:pt x="0" y="0"/>
                </a:lnTo>
                <a:lnTo>
                  <a:pt x="0" y="483108"/>
                </a:lnTo>
              </a:path>
            </a:pathLst>
          </a:custGeom>
          <a:solidFill>
            <a:srgbClr val="F9A56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5036820" y="2372867"/>
            <a:ext cx="896111" cy="192024"/>
          </a:xfrm>
          <a:custGeom>
            <a:avLst/>
            <a:gdLst>
              <a:gd name="connsiteX0" fmla="*/ 0 w 896111"/>
              <a:gd name="connsiteY0" fmla="*/ 192024 h 192024"/>
              <a:gd name="connsiteX1" fmla="*/ 896111 w 896111"/>
              <a:gd name="connsiteY1" fmla="*/ 192024 h 192024"/>
              <a:gd name="connsiteX2" fmla="*/ 896111 w 896111"/>
              <a:gd name="connsiteY2" fmla="*/ 0 h 192024"/>
              <a:gd name="connsiteX3" fmla="*/ 0 w 896111"/>
              <a:gd name="connsiteY3" fmla="*/ 0 h 192024"/>
              <a:gd name="connsiteX4" fmla="*/ 0 w 896111"/>
              <a:gd name="connsiteY4" fmla="*/ 192024 h 1920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92024">
                <a:moveTo>
                  <a:pt x="0" y="192024"/>
                </a:moveTo>
                <a:lnTo>
                  <a:pt x="896111" y="192024"/>
                </a:lnTo>
                <a:lnTo>
                  <a:pt x="896111" y="0"/>
                </a:lnTo>
                <a:lnTo>
                  <a:pt x="0" y="0"/>
                </a:lnTo>
                <a:lnTo>
                  <a:pt x="0" y="192024"/>
                </a:lnTo>
              </a:path>
            </a:pathLst>
          </a:custGeom>
          <a:solidFill>
            <a:srgbClr val="A1B4D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3692652" y="3026664"/>
            <a:ext cx="896111" cy="217932"/>
          </a:xfrm>
          <a:custGeom>
            <a:avLst/>
            <a:gdLst>
              <a:gd name="connsiteX0" fmla="*/ 0 w 896111"/>
              <a:gd name="connsiteY0" fmla="*/ 217931 h 217932"/>
              <a:gd name="connsiteX1" fmla="*/ 896111 w 896111"/>
              <a:gd name="connsiteY1" fmla="*/ 217931 h 217932"/>
              <a:gd name="connsiteX2" fmla="*/ 896111 w 896111"/>
              <a:gd name="connsiteY2" fmla="*/ 0 h 217932"/>
              <a:gd name="connsiteX3" fmla="*/ 0 w 896111"/>
              <a:gd name="connsiteY3" fmla="*/ 0 h 217932"/>
              <a:gd name="connsiteX4" fmla="*/ 0 w 896111"/>
              <a:gd name="connsiteY4" fmla="*/ 217931 h 2179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217932">
                <a:moveTo>
                  <a:pt x="0" y="217931"/>
                </a:moveTo>
                <a:lnTo>
                  <a:pt x="896111" y="217931"/>
                </a:lnTo>
                <a:lnTo>
                  <a:pt x="896111" y="0"/>
                </a:lnTo>
                <a:lnTo>
                  <a:pt x="0" y="0"/>
                </a:lnTo>
                <a:lnTo>
                  <a:pt x="0" y="217931"/>
                </a:lnTo>
              </a:path>
            </a:pathLst>
          </a:custGeom>
          <a:solidFill>
            <a:srgbClr val="D6A1A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3692652" y="2801111"/>
            <a:ext cx="896111" cy="225552"/>
          </a:xfrm>
          <a:custGeom>
            <a:avLst/>
            <a:gdLst>
              <a:gd name="connsiteX0" fmla="*/ 0 w 896111"/>
              <a:gd name="connsiteY0" fmla="*/ 225552 h 225552"/>
              <a:gd name="connsiteX1" fmla="*/ 896111 w 896111"/>
              <a:gd name="connsiteY1" fmla="*/ 225552 h 225552"/>
              <a:gd name="connsiteX2" fmla="*/ 896111 w 896111"/>
              <a:gd name="connsiteY2" fmla="*/ 0 h 225552"/>
              <a:gd name="connsiteX3" fmla="*/ 0 w 896111"/>
              <a:gd name="connsiteY3" fmla="*/ 0 h 225552"/>
              <a:gd name="connsiteX4" fmla="*/ 0 w 896111"/>
              <a:gd name="connsiteY4" fmla="*/ 225552 h 225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225552">
                <a:moveTo>
                  <a:pt x="0" y="225552"/>
                </a:moveTo>
                <a:lnTo>
                  <a:pt x="896111" y="225552"/>
                </a:lnTo>
                <a:lnTo>
                  <a:pt x="896111" y="0"/>
                </a:lnTo>
                <a:lnTo>
                  <a:pt x="0" y="0"/>
                </a:lnTo>
                <a:lnTo>
                  <a:pt x="0" y="225552"/>
                </a:lnTo>
              </a:path>
            </a:pathLst>
          </a:custGeom>
          <a:solidFill>
            <a:srgbClr val="C0D2A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3692652" y="2590800"/>
            <a:ext cx="896111" cy="210311"/>
          </a:xfrm>
          <a:custGeom>
            <a:avLst/>
            <a:gdLst>
              <a:gd name="connsiteX0" fmla="*/ 0 w 896111"/>
              <a:gd name="connsiteY0" fmla="*/ 210311 h 210311"/>
              <a:gd name="connsiteX1" fmla="*/ 896111 w 896111"/>
              <a:gd name="connsiteY1" fmla="*/ 210311 h 210311"/>
              <a:gd name="connsiteX2" fmla="*/ 896111 w 896111"/>
              <a:gd name="connsiteY2" fmla="*/ 0 h 210311"/>
              <a:gd name="connsiteX3" fmla="*/ 0 w 896111"/>
              <a:gd name="connsiteY3" fmla="*/ 0 h 210311"/>
              <a:gd name="connsiteX4" fmla="*/ 0 w 896111"/>
              <a:gd name="connsiteY4" fmla="*/ 210311 h 2103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210311">
                <a:moveTo>
                  <a:pt x="0" y="210311"/>
                </a:moveTo>
                <a:lnTo>
                  <a:pt x="896111" y="210311"/>
                </a:lnTo>
                <a:lnTo>
                  <a:pt x="896111" y="0"/>
                </a:lnTo>
                <a:lnTo>
                  <a:pt x="0" y="0"/>
                </a:lnTo>
                <a:lnTo>
                  <a:pt x="0" y="210311"/>
                </a:lnTo>
              </a:path>
            </a:pathLst>
          </a:custGeom>
          <a:solidFill>
            <a:srgbClr val="B3A8C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3692652" y="2301239"/>
            <a:ext cx="896111" cy="289560"/>
          </a:xfrm>
          <a:custGeom>
            <a:avLst/>
            <a:gdLst>
              <a:gd name="connsiteX0" fmla="*/ 0 w 896111"/>
              <a:gd name="connsiteY0" fmla="*/ 289560 h 289560"/>
              <a:gd name="connsiteX1" fmla="*/ 896111 w 896111"/>
              <a:gd name="connsiteY1" fmla="*/ 289560 h 289560"/>
              <a:gd name="connsiteX2" fmla="*/ 896111 w 896111"/>
              <a:gd name="connsiteY2" fmla="*/ 0 h 289560"/>
              <a:gd name="connsiteX3" fmla="*/ 0 w 896111"/>
              <a:gd name="connsiteY3" fmla="*/ 0 h 289560"/>
              <a:gd name="connsiteX4" fmla="*/ 0 w 896111"/>
              <a:gd name="connsiteY4" fmla="*/ 289560 h 2895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289560">
                <a:moveTo>
                  <a:pt x="0" y="289560"/>
                </a:moveTo>
                <a:lnTo>
                  <a:pt x="896111" y="289560"/>
                </a:lnTo>
                <a:lnTo>
                  <a:pt x="896111" y="0"/>
                </a:lnTo>
                <a:lnTo>
                  <a:pt x="0" y="0"/>
                </a:lnTo>
                <a:lnTo>
                  <a:pt x="0" y="289560"/>
                </a:lnTo>
              </a:path>
            </a:pathLst>
          </a:custGeom>
          <a:solidFill>
            <a:srgbClr val="A0CAD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6380988" y="2462783"/>
            <a:ext cx="896111" cy="187451"/>
          </a:xfrm>
          <a:custGeom>
            <a:avLst/>
            <a:gdLst>
              <a:gd name="connsiteX0" fmla="*/ 0 w 896111"/>
              <a:gd name="connsiteY0" fmla="*/ 187451 h 187451"/>
              <a:gd name="connsiteX1" fmla="*/ 896111 w 896111"/>
              <a:gd name="connsiteY1" fmla="*/ 187451 h 187451"/>
              <a:gd name="connsiteX2" fmla="*/ 896111 w 896111"/>
              <a:gd name="connsiteY2" fmla="*/ 0 h 187451"/>
              <a:gd name="connsiteX3" fmla="*/ 0 w 896111"/>
              <a:gd name="connsiteY3" fmla="*/ 0 h 187451"/>
              <a:gd name="connsiteX4" fmla="*/ 0 w 896111"/>
              <a:gd name="connsiteY4" fmla="*/ 187451 h 1874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87451">
                <a:moveTo>
                  <a:pt x="0" y="187451"/>
                </a:moveTo>
                <a:lnTo>
                  <a:pt x="896111" y="187451"/>
                </a:lnTo>
                <a:lnTo>
                  <a:pt x="896111" y="0"/>
                </a:lnTo>
                <a:lnTo>
                  <a:pt x="0" y="0"/>
                </a:lnTo>
                <a:lnTo>
                  <a:pt x="0" y="187451"/>
                </a:lnTo>
              </a:path>
            </a:pathLst>
          </a:custGeom>
          <a:solidFill>
            <a:srgbClr val="F9BE9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7725156" y="3608832"/>
            <a:ext cx="896111" cy="161544"/>
          </a:xfrm>
          <a:custGeom>
            <a:avLst/>
            <a:gdLst>
              <a:gd name="connsiteX0" fmla="*/ 0 w 896111"/>
              <a:gd name="connsiteY0" fmla="*/ 161544 h 161544"/>
              <a:gd name="connsiteX1" fmla="*/ 896111 w 896111"/>
              <a:gd name="connsiteY1" fmla="*/ 161544 h 161544"/>
              <a:gd name="connsiteX2" fmla="*/ 896111 w 896111"/>
              <a:gd name="connsiteY2" fmla="*/ 0 h 161544"/>
              <a:gd name="connsiteX3" fmla="*/ 0 w 896111"/>
              <a:gd name="connsiteY3" fmla="*/ 0 h 161544"/>
              <a:gd name="connsiteX4" fmla="*/ 0 w 896111"/>
              <a:gd name="connsiteY4" fmla="*/ 161544 h 161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161544">
                <a:moveTo>
                  <a:pt x="0" y="161544"/>
                </a:moveTo>
                <a:lnTo>
                  <a:pt x="896111" y="161544"/>
                </a:lnTo>
                <a:lnTo>
                  <a:pt x="896111" y="0"/>
                </a:lnTo>
                <a:lnTo>
                  <a:pt x="0" y="0"/>
                </a:lnTo>
                <a:lnTo>
                  <a:pt x="0" y="161544"/>
                </a:lnTo>
              </a:path>
            </a:pathLst>
          </a:custGeom>
          <a:solidFill>
            <a:srgbClr val="C2CDE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6380988" y="2205227"/>
            <a:ext cx="896111" cy="257555"/>
          </a:xfrm>
          <a:custGeom>
            <a:avLst/>
            <a:gdLst>
              <a:gd name="connsiteX0" fmla="*/ 0 w 896111"/>
              <a:gd name="connsiteY0" fmla="*/ 257555 h 257555"/>
              <a:gd name="connsiteX1" fmla="*/ 896111 w 896111"/>
              <a:gd name="connsiteY1" fmla="*/ 257555 h 257555"/>
              <a:gd name="connsiteX2" fmla="*/ 896111 w 896111"/>
              <a:gd name="connsiteY2" fmla="*/ 0 h 257555"/>
              <a:gd name="connsiteX3" fmla="*/ 0 w 896111"/>
              <a:gd name="connsiteY3" fmla="*/ 0 h 257555"/>
              <a:gd name="connsiteX4" fmla="*/ 0 w 896111"/>
              <a:gd name="connsiteY4" fmla="*/ 257555 h 257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257555">
                <a:moveTo>
                  <a:pt x="0" y="257555"/>
                </a:moveTo>
                <a:lnTo>
                  <a:pt x="896111" y="257555"/>
                </a:lnTo>
                <a:lnTo>
                  <a:pt x="896111" y="0"/>
                </a:lnTo>
                <a:lnTo>
                  <a:pt x="0" y="0"/>
                </a:lnTo>
                <a:lnTo>
                  <a:pt x="0" y="257555"/>
                </a:lnTo>
              </a:path>
            </a:pathLst>
          </a:custGeom>
          <a:solidFill>
            <a:srgbClr val="E2C2C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3692652" y="2043683"/>
            <a:ext cx="896111" cy="257555"/>
          </a:xfrm>
          <a:custGeom>
            <a:avLst/>
            <a:gdLst>
              <a:gd name="connsiteX0" fmla="*/ 0 w 896111"/>
              <a:gd name="connsiteY0" fmla="*/ 257555 h 257555"/>
              <a:gd name="connsiteX1" fmla="*/ 896111 w 896111"/>
              <a:gd name="connsiteY1" fmla="*/ 257555 h 257555"/>
              <a:gd name="connsiteX2" fmla="*/ 896111 w 896111"/>
              <a:gd name="connsiteY2" fmla="*/ 0 h 257555"/>
              <a:gd name="connsiteX3" fmla="*/ 0 w 896111"/>
              <a:gd name="connsiteY3" fmla="*/ 0 h 257555"/>
              <a:gd name="connsiteX4" fmla="*/ 0 w 896111"/>
              <a:gd name="connsiteY4" fmla="*/ 257555 h 257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257555">
                <a:moveTo>
                  <a:pt x="0" y="257555"/>
                </a:moveTo>
                <a:lnTo>
                  <a:pt x="896111" y="257555"/>
                </a:lnTo>
                <a:lnTo>
                  <a:pt x="896111" y="0"/>
                </a:lnTo>
                <a:lnTo>
                  <a:pt x="0" y="0"/>
                </a:lnTo>
                <a:lnTo>
                  <a:pt x="0" y="257555"/>
                </a:lnTo>
              </a:path>
            </a:pathLst>
          </a:custGeom>
          <a:solidFill>
            <a:srgbClr val="D5E0C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6380988" y="1432560"/>
            <a:ext cx="896111" cy="772667"/>
          </a:xfrm>
          <a:custGeom>
            <a:avLst/>
            <a:gdLst>
              <a:gd name="connsiteX0" fmla="*/ 0 w 896111"/>
              <a:gd name="connsiteY0" fmla="*/ 772667 h 772667"/>
              <a:gd name="connsiteX1" fmla="*/ 896111 w 896111"/>
              <a:gd name="connsiteY1" fmla="*/ 772667 h 772667"/>
              <a:gd name="connsiteX2" fmla="*/ 896111 w 896111"/>
              <a:gd name="connsiteY2" fmla="*/ 0 h 772667"/>
              <a:gd name="connsiteX3" fmla="*/ 0 w 896111"/>
              <a:gd name="connsiteY3" fmla="*/ 0 h 772667"/>
              <a:gd name="connsiteX4" fmla="*/ 0 w 896111"/>
              <a:gd name="connsiteY4" fmla="*/ 772667 h 7726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6111" h="772667">
                <a:moveTo>
                  <a:pt x="0" y="772667"/>
                </a:moveTo>
                <a:lnTo>
                  <a:pt x="896111" y="772667"/>
                </a:lnTo>
                <a:lnTo>
                  <a:pt x="896111" y="0"/>
                </a:lnTo>
                <a:lnTo>
                  <a:pt x="0" y="0"/>
                </a:lnTo>
                <a:lnTo>
                  <a:pt x="0" y="772667"/>
                </a:lnTo>
              </a:path>
            </a:pathLst>
          </a:custGeom>
          <a:solidFill>
            <a:srgbClr val="CDC6D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2118105" y="871474"/>
            <a:ext cx="21844" cy="3877564"/>
          </a:xfrm>
          <a:custGeom>
            <a:avLst/>
            <a:gdLst>
              <a:gd name="connsiteX0" fmla="*/ 6350 w 21844"/>
              <a:gd name="connsiteY0" fmla="*/ 3871213 h 3877564"/>
              <a:gd name="connsiteX1" fmla="*/ 6350 w 21844"/>
              <a:gd name="connsiteY1" fmla="*/ 6350 h 3877564"/>
            </a:gdLst>
            <a:ahLst/>
            <a:cxnLst>
              <a:cxn ang="0">
                <a:pos x="connsiteX0" y="connsiteY0"/>
              </a:cxn>
              <a:cxn ang="1">
                <a:pos x="connsiteX1" y="connsiteY1"/>
              </a:cxn>
            </a:cxnLst>
            <a:rect l="l" t="t" r="r" b="b"/>
            <a:pathLst>
              <a:path w="21844" h="3877564">
                <a:moveTo>
                  <a:pt x="6350" y="3871213"/>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9" name="Freeform 3"/>
          <p:cNvSpPr/>
          <p:nvPr/>
        </p:nvSpPr>
        <p:spPr>
          <a:xfrm>
            <a:off x="2073910" y="4736338"/>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0" name="Freeform 3"/>
          <p:cNvSpPr/>
          <p:nvPr/>
        </p:nvSpPr>
        <p:spPr>
          <a:xfrm>
            <a:off x="2073910" y="4091685"/>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1" name="Freeform 3"/>
          <p:cNvSpPr/>
          <p:nvPr/>
        </p:nvSpPr>
        <p:spPr>
          <a:xfrm>
            <a:off x="2073910" y="3448558"/>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Freeform 3"/>
          <p:cNvSpPr/>
          <p:nvPr/>
        </p:nvSpPr>
        <p:spPr>
          <a:xfrm>
            <a:off x="2073910" y="2803905"/>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3" name="Freeform 3"/>
          <p:cNvSpPr/>
          <p:nvPr/>
        </p:nvSpPr>
        <p:spPr>
          <a:xfrm>
            <a:off x="2073910" y="2159254"/>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4" name="Freeform 3"/>
          <p:cNvSpPr/>
          <p:nvPr/>
        </p:nvSpPr>
        <p:spPr>
          <a:xfrm>
            <a:off x="2073910" y="1516125"/>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Freeform 3"/>
          <p:cNvSpPr/>
          <p:nvPr/>
        </p:nvSpPr>
        <p:spPr>
          <a:xfrm>
            <a:off x="2073910" y="871474"/>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Freeform 3"/>
          <p:cNvSpPr/>
          <p:nvPr/>
        </p:nvSpPr>
        <p:spPr>
          <a:xfrm>
            <a:off x="2118105" y="4736338"/>
            <a:ext cx="6733540" cy="21844"/>
          </a:xfrm>
          <a:custGeom>
            <a:avLst/>
            <a:gdLst>
              <a:gd name="connsiteX0" fmla="*/ 6350 w 6733540"/>
              <a:gd name="connsiteY0" fmla="*/ 6350 h 21844"/>
              <a:gd name="connsiteX1" fmla="*/ 6727189 w 6733540"/>
              <a:gd name="connsiteY1" fmla="*/ 6350 h 21844"/>
            </a:gdLst>
            <a:ahLst/>
            <a:cxnLst>
              <a:cxn ang="0">
                <a:pos x="connsiteX0" y="connsiteY0"/>
              </a:cxn>
              <a:cxn ang="1">
                <a:pos x="connsiteX1" y="connsiteY1"/>
              </a:cxn>
            </a:cxnLst>
            <a:rect l="l" t="t" r="r" b="b"/>
            <a:pathLst>
              <a:path w="6733540" h="21844">
                <a:moveTo>
                  <a:pt x="6350" y="6350"/>
                </a:moveTo>
                <a:lnTo>
                  <a:pt x="6727189"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Freeform 3"/>
          <p:cNvSpPr/>
          <p:nvPr/>
        </p:nvSpPr>
        <p:spPr>
          <a:xfrm>
            <a:off x="2118105" y="4736338"/>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Freeform 3"/>
          <p:cNvSpPr/>
          <p:nvPr/>
        </p:nvSpPr>
        <p:spPr>
          <a:xfrm>
            <a:off x="3462273" y="4736338"/>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Freeform 3"/>
          <p:cNvSpPr/>
          <p:nvPr/>
        </p:nvSpPr>
        <p:spPr>
          <a:xfrm>
            <a:off x="4806441" y="4736338"/>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Freeform 3"/>
          <p:cNvSpPr/>
          <p:nvPr/>
        </p:nvSpPr>
        <p:spPr>
          <a:xfrm>
            <a:off x="6150609" y="4736338"/>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Freeform 3"/>
          <p:cNvSpPr/>
          <p:nvPr/>
        </p:nvSpPr>
        <p:spPr>
          <a:xfrm>
            <a:off x="7494778" y="4736338"/>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Freeform 3"/>
          <p:cNvSpPr/>
          <p:nvPr/>
        </p:nvSpPr>
        <p:spPr>
          <a:xfrm>
            <a:off x="8838945" y="4736338"/>
            <a:ext cx="21844" cy="56896"/>
          </a:xfrm>
          <a:custGeom>
            <a:avLst/>
            <a:gdLst>
              <a:gd name="connsiteX0" fmla="*/ 6350 w 21844"/>
              <a:gd name="connsiteY0" fmla="*/ 6350 h 56896"/>
              <a:gd name="connsiteX1" fmla="*/ 6350 w 21844"/>
              <a:gd name="connsiteY1" fmla="*/ 50546 h 56896"/>
            </a:gdLst>
            <a:ahLst/>
            <a:cxnLst>
              <a:cxn ang="0">
                <a:pos x="connsiteX0" y="connsiteY0"/>
              </a:cxn>
              <a:cxn ang="1">
                <a:pos x="connsiteX1" y="connsiteY1"/>
              </a:cxn>
            </a:cxnLst>
            <a:rect l="l" t="t" r="r" b="b"/>
            <a:pathLst>
              <a:path w="21844" h="56896">
                <a:moveTo>
                  <a:pt x="6350" y="6350"/>
                </a:moveTo>
                <a:lnTo>
                  <a:pt x="6350" y="50546"/>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Freeform 3"/>
          <p:cNvSpPr/>
          <p:nvPr/>
        </p:nvSpPr>
        <p:spPr>
          <a:xfrm>
            <a:off x="4878323" y="688848"/>
            <a:ext cx="3954779" cy="4117847"/>
          </a:xfrm>
          <a:custGeom>
            <a:avLst/>
            <a:gdLst>
              <a:gd name="connsiteX0" fmla="*/ 14478 w 3954779"/>
              <a:gd name="connsiteY0" fmla="*/ 4103369 h 4117847"/>
              <a:gd name="connsiteX1" fmla="*/ 3940302 w 3954779"/>
              <a:gd name="connsiteY1" fmla="*/ 4103369 h 4117847"/>
              <a:gd name="connsiteX2" fmla="*/ 3940302 w 3954779"/>
              <a:gd name="connsiteY2" fmla="*/ 14477 h 4117847"/>
              <a:gd name="connsiteX3" fmla="*/ 14478 w 3954779"/>
              <a:gd name="connsiteY3" fmla="*/ 14477 h 4117847"/>
              <a:gd name="connsiteX4" fmla="*/ 14478 w 3954779"/>
              <a:gd name="connsiteY4" fmla="*/ 4103369 h 41178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54779" h="4117847">
                <a:moveTo>
                  <a:pt x="14478" y="4103369"/>
                </a:moveTo>
                <a:lnTo>
                  <a:pt x="3940302" y="4103369"/>
                </a:lnTo>
                <a:lnTo>
                  <a:pt x="3940302" y="14477"/>
                </a:lnTo>
                <a:lnTo>
                  <a:pt x="14478" y="14477"/>
                </a:lnTo>
                <a:lnTo>
                  <a:pt x="14478" y="4103369"/>
                </a:lnTo>
              </a:path>
            </a:pathLst>
          </a:custGeom>
          <a:solidFill>
            <a:srgbClr val="000000">
              <a:alpha val="0"/>
            </a:srgbClr>
          </a:solidFill>
          <a:ln w="25400">
            <a:solidFill>
              <a:srgbClr val="C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1"/>
          <p:cNvSpPr txBox="1"/>
          <p:nvPr/>
        </p:nvSpPr>
        <p:spPr>
          <a:xfrm>
            <a:off x="4851400" y="2413000"/>
            <a:ext cx="1257300" cy="1092200"/>
          </a:xfrm>
          <a:prstGeom prst="rect">
            <a:avLst/>
          </a:prstGeom>
          <a:noFill/>
        </p:spPr>
        <p:txBody>
          <a:bodyPr wrap="none" lIns="0" tIns="0" rIns="0" rtlCol="0">
            <a:spAutoFit/>
          </a:bodyPr>
          <a:lstStyle/>
          <a:p>
            <a:pPr>
              <a:lnSpc>
                <a:spcPts val="1300"/>
              </a:lnSpc>
              <a:tabLst>
                <a:tab pos="190500" algn="l"/>
                <a:tab pos="381000" algn="l"/>
              </a:tabLst>
            </a:pPr>
            <a:r>
              <a:rPr lang="en-US" altLang="zh-CN" sz="995" dirty="0">
                <a:solidFill>
                  <a:srgbClr val="000000"/>
                </a:solidFill>
                <a:latin typeface="微软雅黑" panose="020B0503020204020204" pitchFamily="18" charset="-122"/>
                <a:cs typeface="微软雅黑" panose="020B0503020204020204" pitchFamily="18" charset="-122"/>
              </a:rPr>
              <a:t>天安数码新城购物中心</a:t>
            </a:r>
          </a:p>
          <a:p>
            <a:pPr>
              <a:lnSpc>
                <a:spcPts val="1000"/>
              </a:lnSpc>
            </a:pPr>
            <a:endParaRPr lang="en-US" altLang="zh-CN" dirty="0"/>
          </a:p>
          <a:p>
            <a:pPr>
              <a:lnSpc>
                <a:spcPts val="2100"/>
              </a:lnSpc>
              <a:tabLst>
                <a:tab pos="190500" algn="l"/>
                <a:tab pos="381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壹方中心</a:t>
            </a:r>
          </a:p>
          <a:p>
            <a:pPr>
              <a:lnSpc>
                <a:spcPts val="1000"/>
              </a:lnSpc>
            </a:pPr>
            <a:endParaRPr lang="en-US" altLang="zh-CN" dirty="0"/>
          </a:p>
          <a:p>
            <a:pPr>
              <a:lnSpc>
                <a:spcPts val="1800"/>
              </a:lnSpc>
              <a:tabLst>
                <a:tab pos="190500" algn="l"/>
                <a:tab pos="381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太子广场</a:t>
            </a:r>
          </a:p>
          <a:p>
            <a:pPr>
              <a:lnSpc>
                <a:spcPts val="1300"/>
              </a:lnSpc>
              <a:tabLst>
                <a:tab pos="190500" algn="l"/>
                <a:tab pos="381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来福士购物中心</a:t>
            </a:r>
          </a:p>
        </p:txBody>
      </p:sp>
      <p:sp>
        <p:nvSpPr>
          <p:cNvPr id="65" name="TextBox 1"/>
          <p:cNvSpPr txBox="1"/>
          <p:nvPr/>
        </p:nvSpPr>
        <p:spPr>
          <a:xfrm>
            <a:off x="6311900" y="2286000"/>
            <a:ext cx="1003300" cy="990600"/>
          </a:xfrm>
          <a:prstGeom prst="rect">
            <a:avLst/>
          </a:prstGeom>
          <a:noFill/>
        </p:spPr>
        <p:txBody>
          <a:bodyPr wrap="none" lIns="0" tIns="0" rIns="0" rtlCol="0">
            <a:spAutoFit/>
          </a:bodyPr>
          <a:lstStyle/>
          <a:p>
            <a:pPr>
              <a:lnSpc>
                <a:spcPts val="1300"/>
              </a:lnSpc>
              <a:tabLst>
                <a:tab pos="63500" algn="l"/>
                <a:tab pos="127000" algn="l"/>
                <a:tab pos="1905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深圳湾一号</a:t>
            </a:r>
          </a:p>
          <a:p>
            <a:pPr>
              <a:lnSpc>
                <a:spcPts val="1700"/>
              </a:lnSpc>
              <a:tabLst>
                <a:tab pos="63500" algn="l"/>
                <a:tab pos="127000" algn="l"/>
                <a:tab pos="190500" algn="l"/>
              </a:tabLst>
            </a:pPr>
            <a:r>
              <a:rPr lang="en-US" altLang="zh-CN" sz="995" dirty="0">
                <a:solidFill>
                  <a:srgbClr val="000000"/>
                </a:solidFill>
                <a:latin typeface="微软雅黑" panose="020B0503020204020204" pitchFamily="18" charset="-122"/>
                <a:cs typeface="微软雅黑" panose="020B0503020204020204" pitchFamily="18" charset="-122"/>
              </a:rPr>
              <a:t>平安国际金融中心</a:t>
            </a:r>
          </a:p>
          <a:p>
            <a:pPr>
              <a:lnSpc>
                <a:spcPts val="1700"/>
              </a:lnSpc>
              <a:tabLst>
                <a:tab pos="63500" algn="l"/>
                <a:tab pos="127000" algn="l"/>
                <a:tab pos="190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华润深圳湾项目</a:t>
            </a:r>
          </a:p>
          <a:p>
            <a:pPr>
              <a:lnSpc>
                <a:spcPts val="1700"/>
              </a:lnSpc>
              <a:tabLst>
                <a:tab pos="63500" algn="l"/>
                <a:tab pos="127000" algn="l"/>
                <a:tab pos="190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绿景沙嘴项目</a:t>
            </a:r>
          </a:p>
          <a:p>
            <a:pPr>
              <a:lnSpc>
                <a:spcPts val="1200"/>
              </a:lnSpc>
              <a:tabLst>
                <a:tab pos="63500" algn="l"/>
                <a:tab pos="127000" algn="l"/>
                <a:tab pos="1905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绿景梅林项目</a:t>
            </a:r>
          </a:p>
        </p:txBody>
      </p:sp>
      <p:sp>
        <p:nvSpPr>
          <p:cNvPr id="66" name="TextBox 1"/>
          <p:cNvSpPr txBox="1"/>
          <p:nvPr/>
        </p:nvSpPr>
        <p:spPr>
          <a:xfrm>
            <a:off x="3568700" y="2133600"/>
            <a:ext cx="1130300" cy="1358900"/>
          </a:xfrm>
          <a:prstGeom prst="rect">
            <a:avLst/>
          </a:prstGeom>
          <a:noFill/>
        </p:spPr>
        <p:txBody>
          <a:bodyPr wrap="none" lIns="0" tIns="0" rIns="0" rtlCol="0">
            <a:spAutoFit/>
          </a:bodyPr>
          <a:lstStyle/>
          <a:p>
            <a:pPr>
              <a:lnSpc>
                <a:spcPts val="1300"/>
              </a:lnSpc>
              <a:tabLst>
                <a:tab pos="63500" algn="l"/>
                <a:tab pos="101600" algn="l"/>
                <a:tab pos="190500" algn="l"/>
                <a:tab pos="254000" algn="l"/>
                <a:tab pos="444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龙华九方购物中心</a:t>
            </a:r>
          </a:p>
          <a:p>
            <a:pPr>
              <a:lnSpc>
                <a:spcPts val="2100"/>
              </a:lnSpc>
              <a:tabLst>
                <a:tab pos="63500" algn="l"/>
                <a:tab pos="101600" algn="l"/>
                <a:tab pos="190500" algn="l"/>
                <a:tab pos="254000" algn="l"/>
                <a:tab pos="444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万科壹海城</a:t>
            </a:r>
          </a:p>
          <a:p>
            <a:pPr>
              <a:lnSpc>
                <a:spcPts val="1900"/>
              </a:lnSpc>
              <a:tabLst>
                <a:tab pos="63500" algn="l"/>
                <a:tab pos="101600" algn="l"/>
                <a:tab pos="190500" algn="l"/>
                <a:tab pos="254000" algn="l"/>
                <a:tab pos="444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海航商业项目</a:t>
            </a:r>
          </a:p>
          <a:p>
            <a:pPr>
              <a:lnSpc>
                <a:spcPts val="1700"/>
              </a:lnSpc>
              <a:tabLst>
                <a:tab pos="63500" algn="l"/>
                <a:tab pos="101600" algn="l"/>
                <a:tab pos="190500" algn="l"/>
                <a:tab pos="254000" algn="l"/>
                <a:tab pos="444500" algn="l"/>
              </a:tabLst>
            </a:pPr>
            <a:r>
              <a:rPr lang="en-US" altLang="zh-CN" sz="995" dirty="0">
                <a:solidFill>
                  <a:srgbClr val="000000"/>
                </a:solidFill>
                <a:latin typeface="微软雅黑" panose="020B0503020204020204" pitchFamily="18" charset="-122"/>
                <a:cs typeface="微软雅黑" panose="020B0503020204020204" pitchFamily="18" charset="-122"/>
              </a:rPr>
              <a:t>远洋新干线商业项目</a:t>
            </a:r>
          </a:p>
          <a:p>
            <a:pPr>
              <a:lnSpc>
                <a:spcPts val="1700"/>
              </a:lnSpc>
              <a:tabLst>
                <a:tab pos="63500" algn="l"/>
                <a:tab pos="101600" algn="l"/>
                <a:tab pos="190500" algn="l"/>
                <a:tab pos="254000" algn="l"/>
                <a:tab pos="444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乐城</a:t>
            </a:r>
          </a:p>
          <a:p>
            <a:pPr>
              <a:lnSpc>
                <a:spcPts val="1800"/>
              </a:lnSpc>
              <a:tabLst>
                <a:tab pos="63500" algn="l"/>
                <a:tab pos="101600" algn="l"/>
                <a:tab pos="190500" algn="l"/>
                <a:tab pos="254000" algn="l"/>
                <a:tab pos="444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星河COCO CIT</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Y</a:t>
            </a:r>
          </a:p>
        </p:txBody>
      </p:sp>
      <p:sp>
        <p:nvSpPr>
          <p:cNvPr id="67" name="TextBox 1"/>
          <p:cNvSpPr txBox="1"/>
          <p:nvPr/>
        </p:nvSpPr>
        <p:spPr>
          <a:xfrm>
            <a:off x="1473200" y="4025900"/>
            <a:ext cx="469900" cy="800100"/>
          </a:xfrm>
          <a:prstGeom prst="rect">
            <a:avLst/>
          </a:prstGeom>
          <a:noFill/>
        </p:spPr>
        <p:txBody>
          <a:bodyPr wrap="none" lIns="0" tIns="0" rIns="0" rtlCol="0">
            <a:spAutoFit/>
          </a:bodyPr>
          <a:lstStyle/>
          <a:p>
            <a:pPr>
              <a:lnSpc>
                <a:spcPts val="1300"/>
              </a:lnSpc>
              <a:tabLst>
                <a:tab pos="406400" algn="l"/>
              </a:tabLst>
            </a:pPr>
            <a:r>
              <a:rPr lang="en-US" altLang="zh-CN" sz="995" dirty="0">
                <a:solidFill>
                  <a:srgbClr val="000000"/>
                </a:solidFill>
                <a:latin typeface="微软雅黑" panose="020B0503020204020204" pitchFamily="18" charset="-122"/>
                <a:cs typeface="微软雅黑" panose="020B0503020204020204" pitchFamily="18" charset="-122"/>
              </a:rPr>
              <a:t>200,000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406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0</a:t>
            </a:r>
          </a:p>
        </p:txBody>
      </p:sp>
      <p:sp>
        <p:nvSpPr>
          <p:cNvPr id="68" name="TextBox 1"/>
          <p:cNvSpPr txBox="1"/>
          <p:nvPr/>
        </p:nvSpPr>
        <p:spPr>
          <a:xfrm>
            <a:off x="1473200" y="2120900"/>
            <a:ext cx="469900" cy="14478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800,000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pPr>
            <a:r>
              <a:rPr lang="en-US" altLang="zh-CN" sz="995" dirty="0">
                <a:solidFill>
                  <a:srgbClr val="000000"/>
                </a:solidFill>
                <a:latin typeface="微软雅黑" panose="020B0503020204020204" pitchFamily="18" charset="-122"/>
                <a:cs typeface="微软雅黑" panose="020B0503020204020204" pitchFamily="18" charset="-122"/>
              </a:rPr>
              <a:t>600,000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pPr>
            <a:r>
              <a:rPr lang="en-US" altLang="zh-CN" sz="995" dirty="0">
                <a:solidFill>
                  <a:srgbClr val="000000"/>
                </a:solidFill>
                <a:latin typeface="微软雅黑" panose="020B0503020204020204" pitchFamily="18" charset="-122"/>
                <a:cs typeface="微软雅黑" panose="020B0503020204020204" pitchFamily="18" charset="-122"/>
              </a:rPr>
              <a:t>400,000</a:t>
            </a:r>
          </a:p>
        </p:txBody>
      </p:sp>
      <p:sp>
        <p:nvSpPr>
          <p:cNvPr id="69" name="TextBox 1"/>
          <p:cNvSpPr txBox="1"/>
          <p:nvPr/>
        </p:nvSpPr>
        <p:spPr>
          <a:xfrm>
            <a:off x="2413000" y="3886200"/>
            <a:ext cx="749300" cy="1143000"/>
          </a:xfrm>
          <a:prstGeom prst="rect">
            <a:avLst/>
          </a:prstGeom>
          <a:noFill/>
        </p:spPr>
        <p:txBody>
          <a:bodyPr wrap="none" lIns="0" tIns="0" rIns="0" rtlCol="0">
            <a:spAutoFit/>
          </a:bodyPr>
          <a:lstStyle/>
          <a:p>
            <a:pPr>
              <a:lnSpc>
                <a:spcPts val="1300"/>
              </a:lnSpc>
              <a:tabLst>
                <a:tab pos="127000" algn="l"/>
                <a:tab pos="190500" algn="l"/>
                <a:tab pos="228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万科广场</a:t>
            </a:r>
          </a:p>
          <a:p>
            <a:pPr>
              <a:lnSpc>
                <a:spcPts val="1000"/>
              </a:lnSpc>
            </a:pPr>
            <a:endParaRPr lang="en-US" altLang="zh-CN" dirty="0"/>
          </a:p>
          <a:p>
            <a:pPr>
              <a:lnSpc>
                <a:spcPts val="1300"/>
              </a:lnSpc>
              <a:tabLst>
                <a:tab pos="127000" algn="l"/>
                <a:tab pos="190500" algn="l"/>
                <a:tab pos="2286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海上世界</a:t>
            </a:r>
          </a:p>
          <a:p>
            <a:pPr>
              <a:lnSpc>
                <a:spcPts val="1400"/>
              </a:lnSpc>
              <a:tabLst>
                <a:tab pos="127000" algn="l"/>
                <a:tab pos="190500" algn="l"/>
                <a:tab pos="228600" algn="l"/>
              </a:tabLst>
            </a:pPr>
            <a:r>
              <a:rPr lang="en-US" altLang="zh-CN" sz="1000" dirty="0">
                <a:solidFill>
                  <a:srgbClr val="000000"/>
                </a:solidFill>
                <a:latin typeface="微软雅黑" panose="020B0503020204020204" pitchFamily="18" charset="-122"/>
                <a:cs typeface="微软雅黑" panose="020B0503020204020204" pitchFamily="18" charset="-122"/>
              </a:rPr>
              <a:t>欢乐海岸二期</a:t>
            </a:r>
          </a:p>
          <a:p>
            <a:pPr>
              <a:lnSpc>
                <a:spcPts val="1700"/>
              </a:lnSpc>
              <a:tabLst>
                <a:tab pos="127000" algn="l"/>
                <a:tab pos="190500" algn="l"/>
                <a:tab pos="228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世纪汇</a:t>
            </a:r>
          </a:p>
          <a:p>
            <a:pPr>
              <a:lnSpc>
                <a:spcPts val="2100"/>
              </a:lnSpc>
              <a:tabLst>
                <a:tab pos="127000" algn="l"/>
                <a:tab pos="190500" algn="l"/>
                <a:tab pos="2286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2013</a:t>
            </a:r>
          </a:p>
        </p:txBody>
      </p:sp>
      <p:sp>
        <p:nvSpPr>
          <p:cNvPr id="70" name="TextBox 1"/>
          <p:cNvSpPr txBox="1"/>
          <p:nvPr/>
        </p:nvSpPr>
        <p:spPr>
          <a:xfrm>
            <a:off x="3632200" y="3733800"/>
            <a:ext cx="1003300" cy="1295400"/>
          </a:xfrm>
          <a:prstGeom prst="rect">
            <a:avLst/>
          </a:prstGeom>
          <a:noFill/>
        </p:spPr>
        <p:txBody>
          <a:bodyPr wrap="none" lIns="0" tIns="0" rIns="0" rtlCol="0">
            <a:spAutoFit/>
          </a:bodyPr>
          <a:lstStyle/>
          <a:p>
            <a:pPr>
              <a:lnSpc>
                <a:spcPts val="1300"/>
              </a:lnSpc>
              <a:tabLst>
                <a:tab pos="127000" algn="l"/>
                <a:tab pos="254000" algn="l"/>
                <a:tab pos="355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京基沙井项目</a:t>
            </a:r>
          </a:p>
          <a:p>
            <a:pPr>
              <a:lnSpc>
                <a:spcPts val="1000"/>
              </a:lnSpc>
            </a:pPr>
            <a:endParaRPr lang="en-US" altLang="zh-CN" dirty="0"/>
          </a:p>
          <a:p>
            <a:pPr>
              <a:lnSpc>
                <a:spcPts val="1900"/>
              </a:lnSpc>
              <a:tabLst>
                <a:tab pos="127000" algn="l"/>
                <a:tab pos="254000" algn="l"/>
                <a:tab pos="355600" algn="l"/>
              </a:tabLst>
            </a:pPr>
            <a:r>
              <a:rPr lang="en-US" altLang="zh-CN" sz="995" dirty="0">
                <a:solidFill>
                  <a:srgbClr val="000000"/>
                </a:solidFill>
                <a:latin typeface="微软雅黑" panose="020B0503020204020204" pitchFamily="18" charset="-122"/>
                <a:cs typeface="微软雅黑" panose="020B0503020204020204" pitchFamily="18" charset="-122"/>
              </a:rPr>
              <a:t>东海国际中心商场</a:t>
            </a:r>
          </a:p>
          <a:p>
            <a:pPr>
              <a:lnSpc>
                <a:spcPts val="1300"/>
              </a:lnSpc>
              <a:tabLst>
                <a:tab pos="127000" algn="l"/>
                <a:tab pos="254000" algn="l"/>
                <a:tab pos="355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京基下沙项目</a:t>
            </a:r>
          </a:p>
          <a:p>
            <a:pPr>
              <a:lnSpc>
                <a:spcPts val="1900"/>
              </a:lnSpc>
              <a:tabLst>
                <a:tab pos="127000" algn="l"/>
                <a:tab pos="254000" algn="l"/>
                <a:tab pos="355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皇庭广场</a:t>
            </a:r>
          </a:p>
          <a:p>
            <a:pPr>
              <a:lnSpc>
                <a:spcPts val="1000"/>
              </a:lnSpc>
            </a:pPr>
            <a:endParaRPr lang="en-US" altLang="zh-CN" dirty="0"/>
          </a:p>
          <a:p>
            <a:pPr>
              <a:lnSpc>
                <a:spcPts val="1700"/>
              </a:lnSpc>
              <a:tabLst>
                <a:tab pos="127000" algn="l"/>
                <a:tab pos="254000" algn="l"/>
                <a:tab pos="3556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2014</a:t>
            </a:r>
          </a:p>
        </p:txBody>
      </p:sp>
      <p:sp>
        <p:nvSpPr>
          <p:cNvPr id="71" name="TextBox 1"/>
          <p:cNvSpPr txBox="1"/>
          <p:nvPr/>
        </p:nvSpPr>
        <p:spPr>
          <a:xfrm>
            <a:off x="4914900" y="3784600"/>
            <a:ext cx="1130300" cy="1244600"/>
          </a:xfrm>
          <a:prstGeom prst="rect">
            <a:avLst/>
          </a:prstGeom>
          <a:noFill/>
        </p:spPr>
        <p:txBody>
          <a:bodyPr wrap="none" lIns="0" tIns="0" rIns="0" rtlCol="0">
            <a:spAutoFit/>
          </a:bodyPr>
          <a:lstStyle/>
          <a:p>
            <a:pPr>
              <a:lnSpc>
                <a:spcPts val="1300"/>
              </a:lnSpc>
              <a:tabLst>
                <a:tab pos="368300" algn="l"/>
                <a:tab pos="4191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卓越城</a:t>
            </a:r>
          </a:p>
          <a:p>
            <a:pPr>
              <a:lnSpc>
                <a:spcPts val="1000"/>
              </a:lnSpc>
            </a:pPr>
            <a:endParaRPr lang="en-US" altLang="zh-CN" dirty="0"/>
          </a:p>
          <a:p>
            <a:pPr>
              <a:lnSpc>
                <a:spcPts val="1000"/>
              </a:lnSpc>
            </a:pPr>
            <a:endParaRPr lang="en-US" altLang="zh-CN" dirty="0"/>
          </a:p>
          <a:p>
            <a:pPr>
              <a:lnSpc>
                <a:spcPts val="1800"/>
              </a:lnSpc>
              <a:tabLst>
                <a:tab pos="368300" algn="l"/>
                <a:tab pos="419100" algn="l"/>
              </a:tabLst>
            </a:pPr>
            <a:r>
              <a:rPr lang="en-US" altLang="zh-CN" sz="995" dirty="0">
                <a:solidFill>
                  <a:srgbClr val="000000"/>
                </a:solidFill>
                <a:latin typeface="微软雅黑" panose="020B0503020204020204" pitchFamily="18" charset="-122"/>
                <a:cs typeface="微软雅黑" panose="020B0503020204020204" pitchFamily="18" charset="-122"/>
              </a:rPr>
              <a:t>华强北九方购物中心</a:t>
            </a:r>
          </a:p>
          <a:p>
            <a:pPr>
              <a:lnSpc>
                <a:spcPts val="2200"/>
              </a:lnSpc>
              <a:tabLst>
                <a:tab pos="368300" algn="l"/>
                <a:tab pos="419100" algn="l"/>
              </a:tabLst>
            </a:pPr>
            <a:r>
              <a:rPr lang="en-US" altLang="zh-CN" sz="995" dirty="0">
                <a:solidFill>
                  <a:srgbClr val="000000"/>
                </a:solidFill>
                <a:latin typeface="微软雅黑" panose="020B0503020204020204" pitchFamily="18" charset="-122"/>
                <a:cs typeface="微软雅黑" panose="020B0503020204020204" pitchFamily="18" charset="-122"/>
              </a:rPr>
              <a:t>天河城广场北街项目</a:t>
            </a:r>
          </a:p>
          <a:p>
            <a:pPr>
              <a:lnSpc>
                <a:spcPts val="1000"/>
              </a:lnSpc>
            </a:pPr>
            <a:endParaRPr lang="en-US" altLang="zh-CN" dirty="0"/>
          </a:p>
          <a:p>
            <a:pPr>
              <a:lnSpc>
                <a:spcPts val="1400"/>
              </a:lnSpc>
              <a:tabLst>
                <a:tab pos="368300" algn="l"/>
                <a:tab pos="4191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2015</a:t>
            </a:r>
          </a:p>
        </p:txBody>
      </p:sp>
      <p:sp>
        <p:nvSpPr>
          <p:cNvPr id="72" name="TextBox 1"/>
          <p:cNvSpPr txBox="1"/>
          <p:nvPr/>
        </p:nvSpPr>
        <p:spPr>
          <a:xfrm>
            <a:off x="6248400" y="3670300"/>
            <a:ext cx="1130300" cy="1358900"/>
          </a:xfrm>
          <a:prstGeom prst="rect">
            <a:avLst/>
          </a:prstGeom>
          <a:noFill/>
        </p:spPr>
        <p:txBody>
          <a:bodyPr wrap="none" lIns="0" tIns="0" rIns="0" rtlCol="0">
            <a:spAutoFit/>
          </a:bodyPr>
          <a:lstStyle/>
          <a:p>
            <a:pPr>
              <a:lnSpc>
                <a:spcPts val="1300"/>
              </a:lnSpc>
              <a:tabLst>
                <a:tab pos="254000" algn="l"/>
                <a:tab pos="4318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金地大百汇</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254000" algn="l"/>
                <a:tab pos="431800" algn="l"/>
              </a:tabLst>
            </a:pPr>
            <a:r>
              <a:rPr lang="en-US" altLang="zh-CN" sz="995" dirty="0">
                <a:solidFill>
                  <a:srgbClr val="000000"/>
                </a:solidFill>
                <a:latin typeface="微软雅黑" panose="020B0503020204020204" pitchFamily="18" charset="-122"/>
                <a:cs typeface="微软雅黑" panose="020B0503020204020204" pitchFamily="18" charset="-122"/>
              </a:rPr>
              <a:t>深业皇岗北改造项目</a:t>
            </a:r>
          </a:p>
          <a:p>
            <a:pPr>
              <a:lnSpc>
                <a:spcPts val="1000"/>
              </a:lnSpc>
            </a:pPr>
            <a:endParaRPr lang="en-US" altLang="zh-CN" dirty="0"/>
          </a:p>
          <a:p>
            <a:pPr>
              <a:lnSpc>
                <a:spcPts val="1000"/>
              </a:lnSpc>
            </a:pPr>
            <a:endParaRPr lang="en-US" altLang="zh-CN" dirty="0"/>
          </a:p>
          <a:p>
            <a:pPr>
              <a:lnSpc>
                <a:spcPts val="1500"/>
              </a:lnSpc>
              <a:tabLst>
                <a:tab pos="254000" algn="l"/>
                <a:tab pos="4318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2016</a:t>
            </a:r>
          </a:p>
        </p:txBody>
      </p:sp>
      <p:sp>
        <p:nvSpPr>
          <p:cNvPr id="73" name="TextBox 1"/>
          <p:cNvSpPr txBox="1"/>
          <p:nvPr/>
        </p:nvSpPr>
        <p:spPr>
          <a:xfrm>
            <a:off x="7429500" y="3644900"/>
            <a:ext cx="1384300" cy="1384300"/>
          </a:xfrm>
          <a:prstGeom prst="rect">
            <a:avLst/>
          </a:prstGeom>
          <a:noFill/>
        </p:spPr>
        <p:txBody>
          <a:bodyPr wrap="none" lIns="0" tIns="0" rIns="0" rtlCol="0">
            <a:spAutoFit/>
          </a:bodyPr>
          <a:lstStyle/>
          <a:p>
            <a:pPr>
              <a:lnSpc>
                <a:spcPts val="1300"/>
              </a:lnSpc>
              <a:tabLst>
                <a:tab pos="165100" algn="l"/>
                <a:tab pos="419100" algn="l"/>
                <a:tab pos="584200" algn="l"/>
              </a:tabLst>
            </a:pPr>
            <a:r>
              <a:rPr lang="en-US" altLang="zh-CN" sz="995" dirty="0">
                <a:solidFill>
                  <a:srgbClr val="000000"/>
                </a:solidFill>
                <a:latin typeface="微软雅黑" panose="020B0503020204020204" pitchFamily="18" charset="-122"/>
                <a:cs typeface="微软雅黑" panose="020B0503020204020204" pitchFamily="18" charset="-122"/>
              </a:rPr>
              <a:t>益田木头龙旧改商业项目</a:t>
            </a:r>
          </a:p>
          <a:p>
            <a:pPr>
              <a:lnSpc>
                <a:spcPts val="1000"/>
              </a:lnSpc>
            </a:pPr>
            <a:endParaRPr lang="en-US" altLang="zh-CN" dirty="0"/>
          </a:p>
          <a:p>
            <a:pPr>
              <a:lnSpc>
                <a:spcPts val="1600"/>
              </a:lnSpc>
              <a:tabLst>
                <a:tab pos="165100" algn="l"/>
                <a:tab pos="419100" algn="l"/>
                <a:tab pos="584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中粮大悦城</a:t>
            </a:r>
          </a:p>
          <a:p>
            <a:pPr>
              <a:lnSpc>
                <a:spcPts val="1000"/>
              </a:lnSpc>
            </a:pPr>
            <a:endParaRPr lang="en-US" altLang="zh-CN" dirty="0"/>
          </a:p>
          <a:p>
            <a:pPr>
              <a:lnSpc>
                <a:spcPts val="1700"/>
              </a:lnSpc>
              <a:tabLst>
                <a:tab pos="165100" algn="l"/>
                <a:tab pos="419100" algn="l"/>
                <a:tab pos="584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绿景白石洲项目一期</a:t>
            </a:r>
          </a:p>
          <a:p>
            <a:pPr>
              <a:lnSpc>
                <a:spcPts val="1700"/>
              </a:lnSpc>
              <a:tabLst>
                <a:tab pos="165100" algn="l"/>
                <a:tab pos="419100" algn="l"/>
                <a:tab pos="584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深长城笋岗改造项目</a:t>
            </a:r>
          </a:p>
          <a:p>
            <a:pPr>
              <a:lnSpc>
                <a:spcPts val="1000"/>
              </a:lnSpc>
            </a:pPr>
            <a:endParaRPr lang="en-US" altLang="zh-CN" dirty="0"/>
          </a:p>
          <a:p>
            <a:pPr>
              <a:lnSpc>
                <a:spcPts val="1400"/>
              </a:lnSpc>
              <a:tabLst>
                <a:tab pos="165100" algn="l"/>
                <a:tab pos="419100" algn="l"/>
                <a:tab pos="5842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2017</a:t>
            </a:r>
          </a:p>
        </p:txBody>
      </p:sp>
      <p:sp>
        <p:nvSpPr>
          <p:cNvPr id="74" name="TextBox 1"/>
          <p:cNvSpPr txBox="1"/>
          <p:nvPr/>
        </p:nvSpPr>
        <p:spPr>
          <a:xfrm>
            <a:off x="1079500" y="4699000"/>
            <a:ext cx="368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平方米</a:t>
            </a:r>
          </a:p>
        </p:txBody>
      </p:sp>
      <p:sp>
        <p:nvSpPr>
          <p:cNvPr id="75" name="TextBox 1"/>
          <p:cNvSpPr txBox="1"/>
          <p:nvPr/>
        </p:nvSpPr>
        <p:spPr>
          <a:xfrm>
            <a:off x="1371600" y="177800"/>
            <a:ext cx="7404100" cy="1778000"/>
          </a:xfrm>
          <a:prstGeom prst="rect">
            <a:avLst/>
          </a:prstGeom>
          <a:noFill/>
        </p:spPr>
        <p:txBody>
          <a:bodyPr wrap="none" lIns="0" tIns="0" rIns="0" rtlCol="0">
            <a:spAutoFit/>
          </a:bodyPr>
          <a:lstStyle/>
          <a:p>
            <a:pPr>
              <a:lnSpc>
                <a:spcPts val="2700"/>
              </a:lnSpc>
              <a:tabLst>
                <a:tab pos="1346200" algn="l"/>
                <a:tab pos="5194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深圳市未来优质商业项目入市时点统计</a:t>
            </a:r>
          </a:p>
          <a:p>
            <a:pPr>
              <a:lnSpc>
                <a:spcPts val="1000"/>
              </a:lnSpc>
            </a:pPr>
            <a:endParaRPr lang="en-US" altLang="zh-CN" dirty="0"/>
          </a:p>
          <a:p>
            <a:pPr>
              <a:lnSpc>
                <a:spcPts val="1000"/>
              </a:lnSpc>
            </a:pPr>
            <a:endParaRPr lang="en-US" altLang="zh-CN" dirty="0"/>
          </a:p>
          <a:p>
            <a:pPr>
              <a:lnSpc>
                <a:spcPts val="1700"/>
              </a:lnSpc>
              <a:tabLst>
                <a:tab pos="1346200" algn="l"/>
                <a:tab pos="5194300" algn="l"/>
              </a:tabLst>
            </a:pPr>
            <a:r>
              <a:rPr lang="en-US" altLang="zh-CN" sz="995" dirty="0">
                <a:solidFill>
                  <a:srgbClr val="000000"/>
                </a:solidFill>
                <a:latin typeface="微软雅黑" panose="020B0503020204020204" pitchFamily="18" charset="-122"/>
                <a:cs typeface="微软雅黑" panose="020B0503020204020204" pitchFamily="18" charset="-122"/>
              </a:rPr>
              <a:t>1,200,000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1346200" algn="l"/>
                <a:tab pos="5194300" algn="l"/>
              </a:tabLst>
            </a:pPr>
            <a:r>
              <a:rPr lang="en-US" altLang="zh-CN" sz="995" dirty="0">
                <a:solidFill>
                  <a:srgbClr val="000000"/>
                </a:solidFill>
                <a:latin typeface="微软雅黑" panose="020B0503020204020204" pitchFamily="18" charset="-122"/>
                <a:cs typeface="微软雅黑" panose="020B0503020204020204" pitchFamily="18" charset="-122"/>
              </a:rPr>
              <a:t>1,000,000</a:t>
            </a:r>
          </a:p>
          <a:p>
            <a:pPr>
              <a:lnSpc>
                <a:spcPts val="1000"/>
              </a:lnSpc>
            </a:pPr>
            <a:endParaRPr lang="en-US" altLang="zh-CN" dirty="0"/>
          </a:p>
          <a:p>
            <a:pPr>
              <a:lnSpc>
                <a:spcPts val="1400"/>
              </a:lnSpc>
              <a:tabLst>
                <a:tab pos="1346200" algn="l"/>
                <a:tab pos="51943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万象天地</a:t>
            </a:r>
          </a:p>
        </p:txBody>
      </p:sp>
      <p:sp>
        <p:nvSpPr>
          <p:cNvPr id="76" name="TextBox 1"/>
          <p:cNvSpPr txBox="1"/>
          <p:nvPr/>
        </p:nvSpPr>
        <p:spPr>
          <a:xfrm>
            <a:off x="939800" y="5080000"/>
            <a:ext cx="38100" cy="1447800"/>
          </a:xfrm>
          <a:prstGeom prst="rect">
            <a:avLst/>
          </a:prstGeom>
          <a:noFill/>
        </p:spPr>
        <p:txBody>
          <a:bodyPr wrap="none" lIns="0" tIns="0" rIns="0" rtlCol="0">
            <a:spAutoFit/>
          </a:bodyPr>
          <a:lstStyle/>
          <a:p>
            <a:pPr>
              <a:lnSpc>
                <a:spcPts val="1100"/>
              </a:lnSpc>
            </a:pPr>
            <a:r>
              <a:rPr lang="en-US" altLang="zh-CN" sz="105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1400"/>
              </a:lnSpc>
            </a:pPr>
            <a:r>
              <a:rPr lang="en-US" altLang="zh-CN" sz="105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1400"/>
              </a:lnSpc>
            </a:pPr>
            <a:r>
              <a:rPr lang="en-US" altLang="zh-CN" sz="1055" dirty="0">
                <a:solidFill>
                  <a:srgbClr val="000000"/>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1000"/>
              </a:lnSpc>
            </a:pPr>
            <a:endParaRPr lang="en-US" altLang="zh-CN" dirty="0"/>
          </a:p>
          <a:p>
            <a:pPr>
              <a:lnSpc>
                <a:spcPts val="1400"/>
              </a:lnSpc>
            </a:pPr>
            <a:r>
              <a:rPr lang="en-US" altLang="zh-CN" sz="1055" dirty="0">
                <a:solidFill>
                  <a:srgbClr val="000000"/>
                </a:solidFill>
                <a:latin typeface="Times New Roman" panose="02020603050405020304" pitchFamily="18" charset="0"/>
                <a:cs typeface="Times New Roman" panose="02020603050405020304" pitchFamily="18" charset="0"/>
              </a:rPr>
              <a:t>•</a:t>
            </a:r>
          </a:p>
        </p:txBody>
      </p:sp>
      <p:sp>
        <p:nvSpPr>
          <p:cNvPr id="77" name="TextBox 1"/>
          <p:cNvSpPr txBox="1"/>
          <p:nvPr/>
        </p:nvSpPr>
        <p:spPr>
          <a:xfrm>
            <a:off x="1016000" y="5067300"/>
            <a:ext cx="7835900" cy="1790700"/>
          </a:xfrm>
          <a:prstGeom prst="rect">
            <a:avLst/>
          </a:prstGeom>
          <a:noFill/>
        </p:spPr>
        <p:txBody>
          <a:bodyPr wrap="none" lIns="0" tIns="0" rIns="0" rtlCol="0">
            <a:spAutoFit/>
          </a:bodyPr>
          <a:lstStyle/>
          <a:p>
            <a:pPr>
              <a:lnSpc>
                <a:spcPts val="1300"/>
              </a:lnSpc>
              <a:tabLst>
                <a:tab pos="101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本项目预计在2016年底前后入市，其首批租户招商期可跨越2015年至2017年（主力店除外）。因此，必须关注在此期间前后入市的</a:t>
            </a:r>
          </a:p>
          <a:p>
            <a:pPr>
              <a:lnSpc>
                <a:spcPts val="1500"/>
              </a:lnSpc>
              <a:tabLst>
                <a:tab pos="101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项目，这些项目与本案在零售商资源的层面具有一定的竞争关系。</a:t>
            </a:r>
          </a:p>
          <a:p>
            <a:pPr>
              <a:lnSpc>
                <a:spcPts val="1900"/>
              </a:lnSpc>
              <a:tabLst>
                <a:tab pos="101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2013年深圳市场供应较少，主要是中小体量的中型和区域性购物中心，如海上世界、欢乐海岸二期等，预计供应量超过32万平方</a:t>
            </a:r>
          </a:p>
          <a:p>
            <a:pPr>
              <a:lnSpc>
                <a:spcPts val="1500"/>
              </a:lnSpc>
              <a:tabLst>
                <a:tab pos="101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米。</a:t>
            </a:r>
          </a:p>
          <a:p>
            <a:pPr>
              <a:lnSpc>
                <a:spcPts val="1900"/>
              </a:lnSpc>
              <a:tabLst>
                <a:tab pos="101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2014年至2016年深圳市场将出现供应井喷，年均供应量超过80万平方米。且有多个大体量中高档的购物中心，如皇庭广场、卓越</a:t>
            </a:r>
          </a:p>
          <a:p>
            <a:pPr>
              <a:lnSpc>
                <a:spcPts val="1500"/>
              </a:lnSpc>
              <a:tabLst>
                <a:tab pos="101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城、大百汇等，预计三年内新增供应量超过250万平方米。这些新增项目逐步推动新兴商圈和区域商业市场发展。</a:t>
            </a:r>
          </a:p>
          <a:p>
            <a:pPr>
              <a:lnSpc>
                <a:spcPts val="1900"/>
              </a:lnSpc>
              <a:tabLst>
                <a:tab pos="101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到2016年本项目入市时，现有商业项目已经过培育期逐渐进入稳定期，本项目将主要面临金地大百汇等大体量项目在品牌资源方面</a:t>
            </a:r>
          </a:p>
          <a:p>
            <a:pPr>
              <a:lnSpc>
                <a:spcPts val="1500"/>
              </a:lnSpc>
              <a:tabLst>
                <a:tab pos="101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的竞争。</a:t>
            </a:r>
          </a:p>
          <a:p>
            <a:pPr>
              <a:lnSpc>
                <a:spcPts val="900"/>
              </a:lnSpc>
              <a:tabLst>
                <a:tab pos="101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a:t>
            </a:r>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1022350" y="928750"/>
          <a:ext cx="7769225" cy="5596597"/>
        </p:xfrm>
        <a:graphic>
          <a:graphicData uri="http://schemas.openxmlformats.org/drawingml/2006/table">
            <a:tbl>
              <a:tblPr/>
              <a:tblGrid>
                <a:gridCol w="3884676">
                  <a:extLst>
                    <a:ext uri="{9D8B030D-6E8A-4147-A177-3AD203B41FA5}">
                      <a16:colId xmlns:a16="http://schemas.microsoft.com/office/drawing/2014/main" val="20000"/>
                    </a:ext>
                  </a:extLst>
                </a:gridCol>
                <a:gridCol w="3884548">
                  <a:extLst>
                    <a:ext uri="{9D8B030D-6E8A-4147-A177-3AD203B41FA5}">
                      <a16:colId xmlns:a16="http://schemas.microsoft.com/office/drawing/2014/main" val="20001"/>
                    </a:ext>
                  </a:extLst>
                </a:gridCol>
              </a:tblGrid>
              <a:tr h="2798317">
                <a:tc>
                  <a:txBody>
                    <a:bodyPr/>
                    <a:lstStyle/>
                    <a:p>
                      <a:pPr algn="ctr"/>
                      <a:r>
                        <a:rPr lang="en-US" altLang="zh-CN" sz="1595" b="1" dirty="0">
                          <a:solidFill>
                            <a:srgbClr val="FFFFFF"/>
                          </a:solidFill>
                          <a:latin typeface="微软雅黑" panose="020B0503020204020204" pitchFamily="18" charset="-122"/>
                          <a:cs typeface="微软雅黑" panose="020B0503020204020204" pitchFamily="18" charset="-122"/>
                        </a:rPr>
                        <a:t>普通家庭</a:t>
                      </a:r>
                      <a:endParaRPr lang="zh-CN" altLang="en-US" sz="1595" b="1" dirty="0">
                        <a:solidFill>
                          <a:srgbClr val="FFFFFF"/>
                        </a:solidFill>
                        <a:latin typeface="微软雅黑" panose="020B0503020204020204" pitchFamily="18" charset="-122"/>
                        <a:cs typeface="微软雅黑" panose="020B0503020204020204" pitchFamily="18" charset="-122"/>
                      </a:endParaRPr>
                    </a:p>
                    <a:p>
                      <a:pPr algn="l"/>
                      <a:r>
                        <a:rPr lang="en-US" altLang="zh-CN" sz="1405" b="1" dirty="0">
                          <a:solidFill>
                            <a:srgbClr val="FFFFFF"/>
                          </a:solidFill>
                          <a:latin typeface="微软雅黑" panose="020B0503020204020204" pitchFamily="18" charset="-122"/>
                          <a:cs typeface="微软雅黑" panose="020B0503020204020204" pitchFamily="18" charset="-122"/>
                        </a:rPr>
                        <a:t>中产家庭</a:t>
                      </a:r>
                      <a:endParaRPr lang="zh-CN" altLang="en-US" sz="1405" b="1" dirty="0">
                        <a:solidFill>
                          <a:srgbClr val="FFFFFF"/>
                        </a:solidFill>
                        <a:latin typeface="微软雅黑" panose="020B0503020204020204" pitchFamily="18" charset="-122"/>
                        <a:cs typeface="微软雅黑" panose="020B0503020204020204" pitchFamily="18" charset="-122"/>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200" b="1" dirty="0">
                          <a:solidFill>
                            <a:srgbClr val="FFFFFF"/>
                          </a:solidFill>
                          <a:latin typeface="微软雅黑" panose="020B0503020204020204" pitchFamily="18" charset="-122"/>
                          <a:cs typeface="微软雅黑" panose="020B0503020204020204" pitchFamily="18" charset="-122"/>
                        </a:rPr>
                        <a:t>企业高管</a:t>
                      </a:r>
                      <a:endParaRPr lang="zh-CN" altLang="en-US" sz="1200" b="1" dirty="0">
                        <a:solidFill>
                          <a:srgbClr val="FFFFFF"/>
                        </a:solidFill>
                        <a:latin typeface="微软雅黑" panose="020B0503020204020204" pitchFamily="18" charset="-122"/>
                        <a:cs typeface="微软雅黑" panose="020B0503020204020204" pitchFamily="18" charset="-122"/>
                      </a:endParaRPr>
                    </a:p>
                    <a:p>
                      <a:pPr algn="ctr"/>
                      <a:r>
                        <a:rPr lang="en-US" altLang="zh-CN" sz="1405" b="1" dirty="0">
                          <a:solidFill>
                            <a:srgbClr val="FFFFFF"/>
                          </a:solidFill>
                          <a:latin typeface="微软雅黑" panose="020B0503020204020204" pitchFamily="18" charset="-122"/>
                          <a:cs typeface="微软雅黑" panose="020B0503020204020204" pitchFamily="18" charset="-122"/>
                        </a:rPr>
                        <a:t>酒店</a:t>
                      </a:r>
                      <a:endParaRPr lang="zh-CN" altLang="en-US" sz="1405" b="1" dirty="0">
                        <a:solidFill>
                          <a:srgbClr val="FFFFFF"/>
                        </a:solidFill>
                        <a:latin typeface="微软雅黑" panose="020B0503020204020204" pitchFamily="18" charset="-122"/>
                        <a:cs typeface="微软雅黑" panose="020B0503020204020204" pitchFamily="18" charset="-122"/>
                      </a:endParaRPr>
                    </a:p>
                    <a:p>
                      <a:pPr algn="ctr"/>
                      <a:r>
                        <a:rPr lang="en-US" altLang="zh-CN" sz="1405" b="1" dirty="0">
                          <a:solidFill>
                            <a:srgbClr val="FFFFFF"/>
                          </a:solidFill>
                          <a:latin typeface="微软雅黑" panose="020B0503020204020204" pitchFamily="18" charset="-122"/>
                          <a:cs typeface="微软雅黑" panose="020B0503020204020204" pitchFamily="18" charset="-122"/>
                        </a:rPr>
                        <a:t>商务客</a:t>
                      </a:r>
                      <a:endParaRPr lang="zh-CN" altLang="en-US" sz="1405" b="1" dirty="0">
                        <a:solidFill>
                          <a:srgbClr val="FFFFFF"/>
                        </a:solidFill>
                        <a:latin typeface="微软雅黑" panose="020B0503020204020204" pitchFamily="18" charset="-122"/>
                        <a:cs typeface="微软雅黑" panose="020B0503020204020204" pitchFamily="18" charset="-122"/>
                      </a:endParaRPr>
                    </a:p>
                    <a:p>
                      <a:pPr algn="l"/>
                      <a:r>
                        <a:rPr lang="en-US" altLang="zh-CN" sz="1595" b="1" dirty="0">
                          <a:solidFill>
                            <a:srgbClr val="FFFFFF"/>
                          </a:solidFill>
                          <a:latin typeface="微软雅黑" panose="020B0503020204020204" pitchFamily="18" charset="-122"/>
                          <a:cs typeface="微软雅黑" panose="020B0503020204020204" pitchFamily="18" charset="-122"/>
                        </a:rPr>
                        <a:t>中高层</a:t>
                      </a:r>
                      <a:endParaRPr lang="zh-CN" altLang="en-US" sz="1595" b="1" dirty="0">
                        <a:solidFill>
                          <a:srgbClr val="FFFFFF"/>
                        </a:solidFill>
                        <a:latin typeface="微软雅黑" panose="020B0503020204020204" pitchFamily="18" charset="-122"/>
                        <a:cs typeface="微软雅黑" panose="020B0503020204020204" pitchFamily="18" charset="-122"/>
                      </a:endParaRPr>
                    </a:p>
                    <a:p>
                      <a:pPr algn="l"/>
                      <a:r>
                        <a:rPr lang="en-US" altLang="zh-CN" sz="1595" b="1" dirty="0">
                          <a:solidFill>
                            <a:srgbClr val="FFFFFF"/>
                          </a:solidFill>
                          <a:latin typeface="微软雅黑" panose="020B0503020204020204" pitchFamily="18" charset="-122"/>
                          <a:cs typeface="微软雅黑" panose="020B0503020204020204" pitchFamily="18" charset="-122"/>
                        </a:rPr>
                        <a:t>管理者</a:t>
                      </a:r>
                      <a:endParaRPr lang="zh-CN" altLang="en-US" sz="1595" b="1" dirty="0">
                        <a:solidFill>
                          <a:srgbClr val="FFFFFF"/>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798279">
                <a:tc>
                  <a:txBody>
                    <a:bodyPr/>
                    <a:lstStyle/>
                    <a:p>
                      <a:endParaRPr lang="zh-CN" altLang="en-US" dirty="0"/>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pPr algn="r"/>
                      <a:r>
                        <a:rPr lang="en-US" altLang="zh-CN" sz="1200" dirty="0">
                          <a:solidFill>
                            <a:srgbClr val="000000"/>
                          </a:solidFill>
                          <a:latin typeface="微软雅黑" panose="020B0503020204020204" pitchFamily="18" charset="-122"/>
                          <a:cs typeface="微软雅黑" panose="020B0503020204020204" pitchFamily="18" charset="-122"/>
                        </a:rPr>
                        <a:t>写字楼人群</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居民</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其他人群</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239</a:t>
            </a:r>
          </a:p>
        </p:txBody>
      </p:sp>
      <p:sp>
        <p:nvSpPr>
          <p:cNvPr id="9" name="TextBox 1"/>
          <p:cNvSpPr txBox="1"/>
          <p:nvPr/>
        </p:nvSpPr>
        <p:spPr>
          <a:xfrm>
            <a:off x="774700" y="254000"/>
            <a:ext cx="8013700" cy="4064000"/>
          </a:xfrm>
          <a:prstGeom prst="rect">
            <a:avLst/>
          </a:prstGeom>
          <a:noFill/>
        </p:spPr>
        <p:txBody>
          <a:bodyPr wrap="none" lIns="0" tIns="0" rIns="0" rtlCol="0">
            <a:spAutoFit/>
          </a:bodyPr>
          <a:lstStyle/>
          <a:p>
            <a:pPr>
              <a:lnSpc>
                <a:spcPts val="2700"/>
              </a:lnSpc>
              <a:tabLst>
                <a:tab pos="51562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一级商圈客群构成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5156200" algn="l"/>
              </a:tabLst>
            </a:pPr>
            <a:r>
              <a:rPr lang="en-US" altLang="zh-CN" sz="1405" b="1" dirty="0">
                <a:solidFill>
                  <a:srgbClr val="000000"/>
                </a:solidFill>
                <a:latin typeface="微软雅黑" panose="020B0503020204020204" pitchFamily="18" charset="-122"/>
                <a:cs typeface="微软雅黑" panose="020B0503020204020204" pitchFamily="18" charset="-122"/>
              </a:rPr>
              <a:t>消</a:t>
            </a:r>
          </a:p>
          <a:p>
            <a:pPr>
              <a:lnSpc>
                <a:spcPts val="1600"/>
              </a:lnSpc>
              <a:tabLst>
                <a:tab pos="5156200" algn="l"/>
              </a:tabLst>
            </a:pPr>
            <a:r>
              <a:rPr lang="en-US" altLang="zh-CN" sz="1405" b="1" dirty="0">
                <a:solidFill>
                  <a:srgbClr val="000000"/>
                </a:solidFill>
                <a:latin typeface="微软雅黑" panose="020B0503020204020204" pitchFamily="18" charset="-122"/>
                <a:cs typeface="微软雅黑" panose="020B0503020204020204" pitchFamily="18" charset="-122"/>
              </a:rPr>
              <a:t>费</a:t>
            </a:r>
          </a:p>
          <a:p>
            <a:pPr>
              <a:lnSpc>
                <a:spcPts val="1600"/>
              </a:lnSpc>
              <a:tabLst>
                <a:tab pos="5156200" algn="l"/>
              </a:tabLst>
            </a:pPr>
            <a:r>
              <a:rPr lang="en-US" altLang="zh-CN" sz="1405" b="1" dirty="0">
                <a:solidFill>
                  <a:srgbClr val="000000"/>
                </a:solidFill>
                <a:latin typeface="微软雅黑" panose="020B0503020204020204" pitchFamily="18" charset="-122"/>
                <a:cs typeface="微软雅黑" panose="020B0503020204020204" pitchFamily="18" charset="-122"/>
              </a:rPr>
              <a:t>特</a:t>
            </a:r>
          </a:p>
          <a:p>
            <a:pPr>
              <a:lnSpc>
                <a:spcPts val="1600"/>
              </a:lnSpc>
              <a:tabLst>
                <a:tab pos="5156200" algn="l"/>
              </a:tabLst>
            </a:pPr>
            <a:r>
              <a:rPr lang="en-US" altLang="zh-CN" sz="1405" b="1" dirty="0">
                <a:solidFill>
                  <a:srgbClr val="000000"/>
                </a:solidFill>
                <a:latin typeface="微软雅黑" panose="020B0503020204020204" pitchFamily="18" charset="-122"/>
                <a:cs typeface="微软雅黑" panose="020B0503020204020204" pitchFamily="18" charset="-122"/>
              </a:rPr>
              <a:t>征</a:t>
            </a:r>
          </a:p>
        </p:txBody>
      </p:sp>
      <p:sp>
        <p:nvSpPr>
          <p:cNvPr id="10" name="TextBox 1"/>
          <p:cNvSpPr txBox="1"/>
          <p:nvPr/>
        </p:nvSpPr>
        <p:spPr>
          <a:xfrm>
            <a:off x="4584700" y="6553200"/>
            <a:ext cx="7112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消费目的</a:t>
            </a: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156709" y="3486150"/>
            <a:ext cx="117348" cy="108204"/>
          </a:xfrm>
          <a:custGeom>
            <a:avLst/>
            <a:gdLst>
              <a:gd name="connsiteX0" fmla="*/ 0 w 117348"/>
              <a:gd name="connsiteY0" fmla="*/ 41275 h 108204"/>
              <a:gd name="connsiteX1" fmla="*/ 44830 w 117348"/>
              <a:gd name="connsiteY1" fmla="*/ 41275 h 108204"/>
              <a:gd name="connsiteX2" fmla="*/ 58674 w 117348"/>
              <a:gd name="connsiteY2" fmla="*/ 0 h 108204"/>
              <a:gd name="connsiteX3" fmla="*/ 72517 w 117348"/>
              <a:gd name="connsiteY3" fmla="*/ 41275 h 108204"/>
              <a:gd name="connsiteX4" fmla="*/ 117348 w 117348"/>
              <a:gd name="connsiteY4" fmla="*/ 41275 h 108204"/>
              <a:gd name="connsiteX5" fmla="*/ 81026 w 117348"/>
              <a:gd name="connsiteY5" fmla="*/ 66928 h 108204"/>
              <a:gd name="connsiteX6" fmla="*/ 94996 w 117348"/>
              <a:gd name="connsiteY6" fmla="*/ 108203 h 108204"/>
              <a:gd name="connsiteX7" fmla="*/ 58674 w 117348"/>
              <a:gd name="connsiteY7" fmla="*/ 82677 h 108204"/>
              <a:gd name="connsiteX8" fmla="*/ 22352 w 117348"/>
              <a:gd name="connsiteY8" fmla="*/ 108203 h 108204"/>
              <a:gd name="connsiteX9" fmla="*/ 36322 w 117348"/>
              <a:gd name="connsiteY9" fmla="*/ 66928 h 108204"/>
              <a:gd name="connsiteX10" fmla="*/ 0 w 117348"/>
              <a:gd name="connsiteY10" fmla="*/ 41275 h 1082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17348" h="108204">
                <a:moveTo>
                  <a:pt x="0" y="41275"/>
                </a:moveTo>
                <a:lnTo>
                  <a:pt x="44830" y="41275"/>
                </a:lnTo>
                <a:lnTo>
                  <a:pt x="58674" y="0"/>
                </a:lnTo>
                <a:lnTo>
                  <a:pt x="72517" y="41275"/>
                </a:lnTo>
                <a:lnTo>
                  <a:pt x="117348" y="41275"/>
                </a:lnTo>
                <a:lnTo>
                  <a:pt x="81026" y="66928"/>
                </a:lnTo>
                <a:lnTo>
                  <a:pt x="94996" y="108203"/>
                </a:lnTo>
                <a:lnTo>
                  <a:pt x="58674" y="82677"/>
                </a:lnTo>
                <a:lnTo>
                  <a:pt x="22352" y="108203"/>
                </a:lnTo>
                <a:lnTo>
                  <a:pt x="36322" y="66928"/>
                </a:lnTo>
                <a:lnTo>
                  <a:pt x="0" y="41275"/>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143755" y="3473196"/>
            <a:ext cx="143256" cy="134112"/>
          </a:xfrm>
          <a:custGeom>
            <a:avLst/>
            <a:gdLst>
              <a:gd name="connsiteX0" fmla="*/ 12953 w 143256"/>
              <a:gd name="connsiteY0" fmla="*/ 54228 h 134112"/>
              <a:gd name="connsiteX1" fmla="*/ 57784 w 143256"/>
              <a:gd name="connsiteY1" fmla="*/ 54228 h 134112"/>
              <a:gd name="connsiteX2" fmla="*/ 71628 w 143256"/>
              <a:gd name="connsiteY2" fmla="*/ 12953 h 134112"/>
              <a:gd name="connsiteX3" fmla="*/ 85471 w 143256"/>
              <a:gd name="connsiteY3" fmla="*/ 54228 h 134112"/>
              <a:gd name="connsiteX4" fmla="*/ 130302 w 143256"/>
              <a:gd name="connsiteY4" fmla="*/ 54228 h 134112"/>
              <a:gd name="connsiteX5" fmla="*/ 93979 w 143256"/>
              <a:gd name="connsiteY5" fmla="*/ 79882 h 134112"/>
              <a:gd name="connsiteX6" fmla="*/ 107950 w 143256"/>
              <a:gd name="connsiteY6" fmla="*/ 121157 h 134112"/>
              <a:gd name="connsiteX7" fmla="*/ 71628 w 143256"/>
              <a:gd name="connsiteY7" fmla="*/ 95630 h 134112"/>
              <a:gd name="connsiteX8" fmla="*/ 35305 w 143256"/>
              <a:gd name="connsiteY8" fmla="*/ 121157 h 134112"/>
              <a:gd name="connsiteX9" fmla="*/ 49276 w 143256"/>
              <a:gd name="connsiteY9" fmla="*/ 79882 h 134112"/>
              <a:gd name="connsiteX10" fmla="*/ 12953 w 143256"/>
              <a:gd name="connsiteY10" fmla="*/ 54228 h 1341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143256" h="134112">
                <a:moveTo>
                  <a:pt x="12953" y="54228"/>
                </a:moveTo>
                <a:lnTo>
                  <a:pt x="57784" y="54228"/>
                </a:lnTo>
                <a:lnTo>
                  <a:pt x="71628" y="12953"/>
                </a:lnTo>
                <a:lnTo>
                  <a:pt x="85471" y="54228"/>
                </a:lnTo>
                <a:lnTo>
                  <a:pt x="130302" y="54228"/>
                </a:lnTo>
                <a:lnTo>
                  <a:pt x="93979" y="79882"/>
                </a:lnTo>
                <a:lnTo>
                  <a:pt x="107950" y="121157"/>
                </a:lnTo>
                <a:lnTo>
                  <a:pt x="71628" y="95630"/>
                </a:lnTo>
                <a:lnTo>
                  <a:pt x="35305" y="121157"/>
                </a:lnTo>
                <a:lnTo>
                  <a:pt x="49276" y="79882"/>
                </a:lnTo>
                <a:lnTo>
                  <a:pt x="12953" y="54228"/>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761744" y="1620011"/>
            <a:ext cx="4468368" cy="4003547"/>
          </a:xfrm>
          <a:custGeom>
            <a:avLst/>
            <a:gdLst>
              <a:gd name="connsiteX0" fmla="*/ 9905 w 4468368"/>
              <a:gd name="connsiteY0" fmla="*/ 2001773 h 4003547"/>
              <a:gd name="connsiteX1" fmla="*/ 2234184 w 4468368"/>
              <a:gd name="connsiteY1" fmla="*/ 9905 h 4003547"/>
              <a:gd name="connsiteX2" fmla="*/ 4458461 w 4468368"/>
              <a:gd name="connsiteY2" fmla="*/ 2001773 h 4003547"/>
              <a:gd name="connsiteX3" fmla="*/ 2234184 w 4468368"/>
              <a:gd name="connsiteY3" fmla="*/ 3993641 h 4003547"/>
              <a:gd name="connsiteX4" fmla="*/ 9905 w 4468368"/>
              <a:gd name="connsiteY4" fmla="*/ 2001773 h 40035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468368" h="4003547">
                <a:moveTo>
                  <a:pt x="9905" y="2001773"/>
                </a:moveTo>
                <a:cubicBezTo>
                  <a:pt x="9905" y="901700"/>
                  <a:pt x="1005713" y="9905"/>
                  <a:pt x="2234184" y="9905"/>
                </a:cubicBezTo>
                <a:cubicBezTo>
                  <a:pt x="3462654" y="9905"/>
                  <a:pt x="4458461" y="901700"/>
                  <a:pt x="4458461" y="2001773"/>
                </a:cubicBezTo>
                <a:cubicBezTo>
                  <a:pt x="4458461" y="3101847"/>
                  <a:pt x="3462654" y="3993641"/>
                  <a:pt x="2234184" y="3993641"/>
                </a:cubicBezTo>
                <a:cubicBezTo>
                  <a:pt x="1005713" y="3993641"/>
                  <a:pt x="9905" y="3101847"/>
                  <a:pt x="9905" y="2001773"/>
                </a:cubicBezTo>
              </a:path>
            </a:pathLst>
          </a:custGeom>
          <a:solidFill>
            <a:srgbClr val="000000">
              <a:alpha val="0"/>
            </a:srgbClr>
          </a:solidFill>
          <a:ln w="25400">
            <a:solidFill>
              <a:srgbClr val="00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024628" y="2869692"/>
            <a:ext cx="941832" cy="246888"/>
          </a:xfrm>
          <a:custGeom>
            <a:avLst/>
            <a:gdLst>
              <a:gd name="connsiteX0" fmla="*/ 0 w 941832"/>
              <a:gd name="connsiteY0" fmla="*/ 246887 h 246888"/>
              <a:gd name="connsiteX1" fmla="*/ 941831 w 941832"/>
              <a:gd name="connsiteY1" fmla="*/ 246887 h 246888"/>
              <a:gd name="connsiteX2" fmla="*/ 941831 w 941832"/>
              <a:gd name="connsiteY2" fmla="*/ 0 h 246888"/>
              <a:gd name="connsiteX3" fmla="*/ 0 w 941832"/>
              <a:gd name="connsiteY3" fmla="*/ 0 h 246888"/>
              <a:gd name="connsiteX4" fmla="*/ 0 w 941832"/>
              <a:gd name="connsiteY4" fmla="*/ 246887 h 246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41832" h="246888">
                <a:moveTo>
                  <a:pt x="0" y="246887"/>
                </a:moveTo>
                <a:lnTo>
                  <a:pt x="941831" y="246887"/>
                </a:lnTo>
                <a:lnTo>
                  <a:pt x="941831" y="0"/>
                </a:lnTo>
                <a:lnTo>
                  <a:pt x="0" y="0"/>
                </a:lnTo>
                <a:lnTo>
                  <a:pt x="0" y="24688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531108" y="1738883"/>
            <a:ext cx="1004315" cy="399288"/>
          </a:xfrm>
          <a:custGeom>
            <a:avLst/>
            <a:gdLst>
              <a:gd name="connsiteX0" fmla="*/ 0 w 1004315"/>
              <a:gd name="connsiteY0" fmla="*/ 399288 h 399288"/>
              <a:gd name="connsiteX1" fmla="*/ 1004315 w 1004315"/>
              <a:gd name="connsiteY1" fmla="*/ 399288 h 399288"/>
              <a:gd name="connsiteX2" fmla="*/ 1004315 w 1004315"/>
              <a:gd name="connsiteY2" fmla="*/ 0 h 399288"/>
              <a:gd name="connsiteX3" fmla="*/ 0 w 1004315"/>
              <a:gd name="connsiteY3" fmla="*/ 0 h 399288"/>
              <a:gd name="connsiteX4" fmla="*/ 0 w 1004315"/>
              <a:gd name="connsiteY4" fmla="*/ 399288 h 3992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4315" h="399288">
                <a:moveTo>
                  <a:pt x="0" y="399288"/>
                </a:moveTo>
                <a:lnTo>
                  <a:pt x="1004315" y="399288"/>
                </a:lnTo>
                <a:lnTo>
                  <a:pt x="1004315" y="0"/>
                </a:lnTo>
                <a:lnTo>
                  <a:pt x="0" y="0"/>
                </a:lnTo>
                <a:lnTo>
                  <a:pt x="0" y="3992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618482" y="3414521"/>
            <a:ext cx="949452" cy="615696"/>
          </a:xfrm>
          <a:custGeom>
            <a:avLst/>
            <a:gdLst>
              <a:gd name="connsiteX0" fmla="*/ 0 w 949452"/>
              <a:gd name="connsiteY0" fmla="*/ 307848 h 615696"/>
              <a:gd name="connsiteX1" fmla="*/ 474726 w 949452"/>
              <a:gd name="connsiteY1" fmla="*/ 0 h 615696"/>
              <a:gd name="connsiteX2" fmla="*/ 949452 w 949452"/>
              <a:gd name="connsiteY2" fmla="*/ 307848 h 615696"/>
              <a:gd name="connsiteX3" fmla="*/ 474726 w 949452"/>
              <a:gd name="connsiteY3" fmla="*/ 615696 h 615696"/>
              <a:gd name="connsiteX4" fmla="*/ 0 w 949452"/>
              <a:gd name="connsiteY4" fmla="*/ 307848 h 6156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49452" h="615696">
                <a:moveTo>
                  <a:pt x="0" y="307848"/>
                </a:moveTo>
                <a:cubicBezTo>
                  <a:pt x="0" y="137795"/>
                  <a:pt x="212597" y="0"/>
                  <a:pt x="474726" y="0"/>
                </a:cubicBezTo>
                <a:cubicBezTo>
                  <a:pt x="736853" y="0"/>
                  <a:pt x="949452" y="137795"/>
                  <a:pt x="949452" y="307848"/>
                </a:cubicBezTo>
                <a:cubicBezTo>
                  <a:pt x="949452" y="477901"/>
                  <a:pt x="736853" y="615696"/>
                  <a:pt x="474726" y="615696"/>
                </a:cubicBezTo>
                <a:cubicBezTo>
                  <a:pt x="212597" y="615696"/>
                  <a:pt x="0" y="477901"/>
                  <a:pt x="0" y="307848"/>
                </a:cubicBezTo>
              </a:path>
            </a:pathLst>
          </a:custGeom>
          <a:solidFill>
            <a:srgbClr val="DFEB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605528" y="3401567"/>
            <a:ext cx="975360" cy="641604"/>
          </a:xfrm>
          <a:custGeom>
            <a:avLst/>
            <a:gdLst>
              <a:gd name="connsiteX0" fmla="*/ 12953 w 975360"/>
              <a:gd name="connsiteY0" fmla="*/ 320802 h 641604"/>
              <a:gd name="connsiteX1" fmla="*/ 487679 w 975360"/>
              <a:gd name="connsiteY1" fmla="*/ 12953 h 641604"/>
              <a:gd name="connsiteX2" fmla="*/ 962405 w 975360"/>
              <a:gd name="connsiteY2" fmla="*/ 320802 h 641604"/>
              <a:gd name="connsiteX3" fmla="*/ 487679 w 975360"/>
              <a:gd name="connsiteY3" fmla="*/ 628650 h 641604"/>
              <a:gd name="connsiteX4" fmla="*/ 12953 w 975360"/>
              <a:gd name="connsiteY4" fmla="*/ 320802 h 6416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5360" h="641604">
                <a:moveTo>
                  <a:pt x="12953" y="320802"/>
                </a:moveTo>
                <a:cubicBezTo>
                  <a:pt x="12953" y="150748"/>
                  <a:pt x="225551" y="12953"/>
                  <a:pt x="487679" y="12953"/>
                </a:cubicBezTo>
                <a:cubicBezTo>
                  <a:pt x="749807" y="12953"/>
                  <a:pt x="962405" y="150748"/>
                  <a:pt x="962405" y="320802"/>
                </a:cubicBezTo>
                <a:cubicBezTo>
                  <a:pt x="962405" y="490854"/>
                  <a:pt x="749807" y="628650"/>
                  <a:pt x="487679" y="628650"/>
                </a:cubicBezTo>
                <a:cubicBezTo>
                  <a:pt x="225551" y="628650"/>
                  <a:pt x="12953" y="490854"/>
                  <a:pt x="12953" y="320802"/>
                </a:cubicBez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594353" y="4219194"/>
            <a:ext cx="534923" cy="480059"/>
          </a:xfrm>
          <a:custGeom>
            <a:avLst/>
            <a:gdLst>
              <a:gd name="connsiteX0" fmla="*/ 0 w 534923"/>
              <a:gd name="connsiteY0" fmla="*/ 240029 h 480059"/>
              <a:gd name="connsiteX1" fmla="*/ 267461 w 534923"/>
              <a:gd name="connsiteY1" fmla="*/ 0 h 480059"/>
              <a:gd name="connsiteX2" fmla="*/ 534924 w 534923"/>
              <a:gd name="connsiteY2" fmla="*/ 240029 h 480059"/>
              <a:gd name="connsiteX3" fmla="*/ 267461 w 534923"/>
              <a:gd name="connsiteY3" fmla="*/ 480059 h 480059"/>
              <a:gd name="connsiteX4" fmla="*/ 0 w 534923"/>
              <a:gd name="connsiteY4" fmla="*/ 240029 h 4800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34923" h="480059">
                <a:moveTo>
                  <a:pt x="0" y="240029"/>
                </a:moveTo>
                <a:cubicBezTo>
                  <a:pt x="0" y="107441"/>
                  <a:pt x="119761" y="0"/>
                  <a:pt x="267461" y="0"/>
                </a:cubicBezTo>
                <a:cubicBezTo>
                  <a:pt x="415163" y="0"/>
                  <a:pt x="534924" y="107441"/>
                  <a:pt x="534924" y="240029"/>
                </a:cubicBezTo>
                <a:cubicBezTo>
                  <a:pt x="534924" y="372617"/>
                  <a:pt x="415163" y="480059"/>
                  <a:pt x="267461" y="480059"/>
                </a:cubicBezTo>
                <a:cubicBezTo>
                  <a:pt x="119761" y="480059"/>
                  <a:pt x="0" y="372617"/>
                  <a:pt x="0" y="240029"/>
                </a:cubicBezTo>
              </a:path>
            </a:pathLst>
          </a:custGeom>
          <a:solidFill>
            <a:srgbClr val="DFEB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581400" y="4206240"/>
            <a:ext cx="560831" cy="505967"/>
          </a:xfrm>
          <a:custGeom>
            <a:avLst/>
            <a:gdLst>
              <a:gd name="connsiteX0" fmla="*/ 12953 w 560831"/>
              <a:gd name="connsiteY0" fmla="*/ 252983 h 505967"/>
              <a:gd name="connsiteX1" fmla="*/ 280415 w 560831"/>
              <a:gd name="connsiteY1" fmla="*/ 12953 h 505967"/>
              <a:gd name="connsiteX2" fmla="*/ 547878 w 560831"/>
              <a:gd name="connsiteY2" fmla="*/ 252983 h 505967"/>
              <a:gd name="connsiteX3" fmla="*/ 280415 w 560831"/>
              <a:gd name="connsiteY3" fmla="*/ 493013 h 505967"/>
              <a:gd name="connsiteX4" fmla="*/ 12953 w 560831"/>
              <a:gd name="connsiteY4" fmla="*/ 252983 h 5059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60831" h="505967">
                <a:moveTo>
                  <a:pt x="12953" y="252983"/>
                </a:moveTo>
                <a:cubicBezTo>
                  <a:pt x="12953" y="120395"/>
                  <a:pt x="132715" y="12953"/>
                  <a:pt x="280415" y="12953"/>
                </a:cubicBezTo>
                <a:cubicBezTo>
                  <a:pt x="428116" y="12953"/>
                  <a:pt x="547878" y="120395"/>
                  <a:pt x="547878" y="252983"/>
                </a:cubicBezTo>
                <a:cubicBezTo>
                  <a:pt x="547878" y="385571"/>
                  <a:pt x="428116" y="493013"/>
                  <a:pt x="280415" y="493013"/>
                </a:cubicBezTo>
                <a:cubicBezTo>
                  <a:pt x="132715" y="493013"/>
                  <a:pt x="12953" y="385571"/>
                  <a:pt x="12953" y="252983"/>
                </a:cubicBez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207385" y="4786328"/>
            <a:ext cx="656008" cy="558133"/>
          </a:xfrm>
          <a:custGeom>
            <a:avLst/>
            <a:gdLst>
              <a:gd name="connsiteX0" fmla="*/ 26542 w 656008"/>
              <a:gd name="connsiteY0" fmla="*/ 471471 h 558133"/>
              <a:gd name="connsiteX1" fmla="*/ 198881 w 656008"/>
              <a:gd name="connsiteY1" fmla="*/ 76882 h 558133"/>
              <a:gd name="connsiteX2" fmla="*/ 629411 w 656008"/>
              <a:gd name="connsiteY2" fmla="*/ 86661 h 558133"/>
              <a:gd name="connsiteX3" fmla="*/ 457073 w 656008"/>
              <a:gd name="connsiteY3" fmla="*/ 481250 h 558133"/>
              <a:gd name="connsiteX4" fmla="*/ 26542 w 656008"/>
              <a:gd name="connsiteY4" fmla="*/ 471471 h 55813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56008" h="558133">
                <a:moveTo>
                  <a:pt x="26542" y="471471"/>
                </a:moveTo>
                <a:cubicBezTo>
                  <a:pt x="-44704" y="359838"/>
                  <a:pt x="32385" y="183181"/>
                  <a:pt x="198881" y="76882"/>
                </a:cubicBezTo>
                <a:cubicBezTo>
                  <a:pt x="365379" y="-29416"/>
                  <a:pt x="558164" y="-25098"/>
                  <a:pt x="629411" y="86661"/>
                </a:cubicBezTo>
                <a:cubicBezTo>
                  <a:pt x="700786" y="198294"/>
                  <a:pt x="623569" y="374951"/>
                  <a:pt x="457073" y="481250"/>
                </a:cubicBezTo>
                <a:cubicBezTo>
                  <a:pt x="290702" y="587549"/>
                  <a:pt x="97917" y="583231"/>
                  <a:pt x="26542" y="471471"/>
                </a:cubicBezTo>
              </a:path>
            </a:pathLst>
          </a:custGeom>
          <a:solidFill>
            <a:srgbClr val="DFEB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3194685" y="4773628"/>
            <a:ext cx="681408" cy="583533"/>
          </a:xfrm>
          <a:custGeom>
            <a:avLst/>
            <a:gdLst>
              <a:gd name="connsiteX0" fmla="*/ 39242 w 681408"/>
              <a:gd name="connsiteY0" fmla="*/ 484171 h 583533"/>
              <a:gd name="connsiteX1" fmla="*/ 211581 w 681408"/>
              <a:gd name="connsiteY1" fmla="*/ 89582 h 583533"/>
              <a:gd name="connsiteX2" fmla="*/ 642111 w 681408"/>
              <a:gd name="connsiteY2" fmla="*/ 99361 h 583533"/>
              <a:gd name="connsiteX3" fmla="*/ 469773 w 681408"/>
              <a:gd name="connsiteY3" fmla="*/ 493950 h 583533"/>
              <a:gd name="connsiteX4" fmla="*/ 39242 w 681408"/>
              <a:gd name="connsiteY4" fmla="*/ 484171 h 58353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408" h="583533">
                <a:moveTo>
                  <a:pt x="39242" y="484171"/>
                </a:moveTo>
                <a:cubicBezTo>
                  <a:pt x="-32004" y="372538"/>
                  <a:pt x="45085" y="195881"/>
                  <a:pt x="211581" y="89582"/>
                </a:cubicBezTo>
                <a:cubicBezTo>
                  <a:pt x="378079" y="-16716"/>
                  <a:pt x="570864" y="-12398"/>
                  <a:pt x="642111" y="99361"/>
                </a:cubicBezTo>
                <a:cubicBezTo>
                  <a:pt x="713486" y="210994"/>
                  <a:pt x="636269" y="387651"/>
                  <a:pt x="469773" y="493950"/>
                </a:cubicBezTo>
                <a:cubicBezTo>
                  <a:pt x="303402" y="600249"/>
                  <a:pt x="110617" y="595931"/>
                  <a:pt x="39242" y="484171"/>
                </a:cubicBez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251453" y="3612641"/>
            <a:ext cx="533400" cy="480059"/>
          </a:xfrm>
          <a:custGeom>
            <a:avLst/>
            <a:gdLst>
              <a:gd name="connsiteX0" fmla="*/ 0 w 533400"/>
              <a:gd name="connsiteY0" fmla="*/ 240029 h 480059"/>
              <a:gd name="connsiteX1" fmla="*/ 266700 w 533400"/>
              <a:gd name="connsiteY1" fmla="*/ 0 h 480059"/>
              <a:gd name="connsiteX2" fmla="*/ 533400 w 533400"/>
              <a:gd name="connsiteY2" fmla="*/ 240029 h 480059"/>
              <a:gd name="connsiteX3" fmla="*/ 266700 w 533400"/>
              <a:gd name="connsiteY3" fmla="*/ 480060 h 480059"/>
              <a:gd name="connsiteX4" fmla="*/ 0 w 533400"/>
              <a:gd name="connsiteY4" fmla="*/ 240029 h 4800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33400" h="480059">
                <a:moveTo>
                  <a:pt x="0" y="240029"/>
                </a:moveTo>
                <a:cubicBezTo>
                  <a:pt x="0" y="107442"/>
                  <a:pt x="119380" y="0"/>
                  <a:pt x="266700" y="0"/>
                </a:cubicBezTo>
                <a:cubicBezTo>
                  <a:pt x="414020" y="0"/>
                  <a:pt x="533400" y="107442"/>
                  <a:pt x="533400" y="240029"/>
                </a:cubicBezTo>
                <a:cubicBezTo>
                  <a:pt x="533400" y="372617"/>
                  <a:pt x="414020" y="480060"/>
                  <a:pt x="266700" y="480060"/>
                </a:cubicBezTo>
                <a:cubicBezTo>
                  <a:pt x="119380" y="480060"/>
                  <a:pt x="0" y="372617"/>
                  <a:pt x="0" y="240029"/>
                </a:cubicBezTo>
              </a:path>
            </a:pathLst>
          </a:custGeom>
          <a:solidFill>
            <a:srgbClr val="DFEB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3238499" y="3599688"/>
            <a:ext cx="559308" cy="505967"/>
          </a:xfrm>
          <a:custGeom>
            <a:avLst/>
            <a:gdLst>
              <a:gd name="connsiteX0" fmla="*/ 12954 w 559308"/>
              <a:gd name="connsiteY0" fmla="*/ 252983 h 505967"/>
              <a:gd name="connsiteX1" fmla="*/ 279654 w 559308"/>
              <a:gd name="connsiteY1" fmla="*/ 12953 h 505967"/>
              <a:gd name="connsiteX2" fmla="*/ 546354 w 559308"/>
              <a:gd name="connsiteY2" fmla="*/ 252983 h 505967"/>
              <a:gd name="connsiteX3" fmla="*/ 279654 w 559308"/>
              <a:gd name="connsiteY3" fmla="*/ 493014 h 505967"/>
              <a:gd name="connsiteX4" fmla="*/ 12954 w 559308"/>
              <a:gd name="connsiteY4" fmla="*/ 252983 h 5059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59308" h="505967">
                <a:moveTo>
                  <a:pt x="12954" y="252983"/>
                </a:moveTo>
                <a:cubicBezTo>
                  <a:pt x="12954" y="120396"/>
                  <a:pt x="132334" y="12953"/>
                  <a:pt x="279654" y="12953"/>
                </a:cubicBezTo>
                <a:cubicBezTo>
                  <a:pt x="426974" y="12953"/>
                  <a:pt x="546354" y="120396"/>
                  <a:pt x="546354" y="252983"/>
                </a:cubicBezTo>
                <a:cubicBezTo>
                  <a:pt x="546354" y="385571"/>
                  <a:pt x="426974" y="493014"/>
                  <a:pt x="279654" y="493014"/>
                </a:cubicBezTo>
                <a:cubicBezTo>
                  <a:pt x="132334" y="493014"/>
                  <a:pt x="12954" y="385571"/>
                  <a:pt x="12954" y="252983"/>
                </a:cubicBezTo>
              </a:path>
            </a:pathLst>
          </a:custGeom>
          <a:solidFill>
            <a:srgbClr val="000000">
              <a:alpha val="0"/>
            </a:srgbClr>
          </a:solidFill>
          <a:ln w="25400">
            <a:solidFill>
              <a:srgbClr val="8C9E3E">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919728" y="3259835"/>
            <a:ext cx="582168" cy="571500"/>
          </a:xfrm>
          <a:custGeom>
            <a:avLst/>
            <a:gdLst>
              <a:gd name="connsiteX0" fmla="*/ 9905 w 582168"/>
              <a:gd name="connsiteY0" fmla="*/ 285750 h 571500"/>
              <a:gd name="connsiteX1" fmla="*/ 291083 w 582168"/>
              <a:gd name="connsiteY1" fmla="*/ 9905 h 571500"/>
              <a:gd name="connsiteX2" fmla="*/ 572261 w 582168"/>
              <a:gd name="connsiteY2" fmla="*/ 285750 h 571500"/>
              <a:gd name="connsiteX3" fmla="*/ 291083 w 582168"/>
              <a:gd name="connsiteY3" fmla="*/ 561594 h 571500"/>
              <a:gd name="connsiteX4" fmla="*/ 9905 w 582168"/>
              <a:gd name="connsiteY4" fmla="*/ 285750 h 571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2168" h="571500">
                <a:moveTo>
                  <a:pt x="9905" y="285750"/>
                </a:moveTo>
                <a:cubicBezTo>
                  <a:pt x="9905" y="133350"/>
                  <a:pt x="135762" y="9905"/>
                  <a:pt x="291083" y="9905"/>
                </a:cubicBezTo>
                <a:cubicBezTo>
                  <a:pt x="446404" y="9905"/>
                  <a:pt x="572261" y="133350"/>
                  <a:pt x="572261" y="285750"/>
                </a:cubicBezTo>
                <a:cubicBezTo>
                  <a:pt x="572261" y="438150"/>
                  <a:pt x="446404" y="561594"/>
                  <a:pt x="291083" y="561594"/>
                </a:cubicBezTo>
                <a:cubicBezTo>
                  <a:pt x="135762" y="561594"/>
                  <a:pt x="9905" y="438150"/>
                  <a:pt x="9905" y="285750"/>
                </a:cubicBezTo>
              </a:path>
            </a:pathLst>
          </a:custGeom>
          <a:solidFill>
            <a:srgbClr val="000000">
              <a:alpha val="0"/>
            </a:srgbClr>
          </a:solidFill>
          <a:ln w="25400">
            <a:solidFill>
              <a:srgbClr val="00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2996183" y="3051048"/>
            <a:ext cx="932687" cy="400812"/>
          </a:xfrm>
          <a:custGeom>
            <a:avLst/>
            <a:gdLst>
              <a:gd name="connsiteX0" fmla="*/ 0 w 932687"/>
              <a:gd name="connsiteY0" fmla="*/ 400811 h 400812"/>
              <a:gd name="connsiteX1" fmla="*/ 932687 w 932687"/>
              <a:gd name="connsiteY1" fmla="*/ 400811 h 400812"/>
              <a:gd name="connsiteX2" fmla="*/ 932687 w 932687"/>
              <a:gd name="connsiteY2" fmla="*/ 0 h 400812"/>
              <a:gd name="connsiteX3" fmla="*/ 0 w 932687"/>
              <a:gd name="connsiteY3" fmla="*/ 0 h 400812"/>
              <a:gd name="connsiteX4" fmla="*/ 0 w 932687"/>
              <a:gd name="connsiteY4" fmla="*/ 400811 h 4008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2687" h="400812">
                <a:moveTo>
                  <a:pt x="0" y="400811"/>
                </a:moveTo>
                <a:lnTo>
                  <a:pt x="932687" y="400811"/>
                </a:lnTo>
                <a:lnTo>
                  <a:pt x="932687" y="0"/>
                </a:lnTo>
                <a:lnTo>
                  <a:pt x="0" y="0"/>
                </a:lnTo>
                <a:lnTo>
                  <a:pt x="0" y="4008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17600" y="1231900"/>
            <a:ext cx="5562600" cy="4914900"/>
          </a:xfrm>
          <a:prstGeom prst="rect">
            <a:avLst/>
          </a:prstGeom>
          <a:noFill/>
        </p:spPr>
      </p:pic>
      <p:sp>
        <p:nvSpPr>
          <p:cNvPr id="22" name="TextBox 1"/>
          <p:cNvSpPr txBox="1"/>
          <p:nvPr/>
        </p:nvSpPr>
        <p:spPr>
          <a:xfrm>
            <a:off x="3619500" y="1778000"/>
            <a:ext cx="711200" cy="3175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二级商圈</a:t>
            </a:r>
          </a:p>
          <a:p>
            <a:pPr>
              <a:lnSpc>
                <a:spcPts val="1200"/>
              </a:lnSpc>
            </a:pPr>
            <a:r>
              <a:rPr lang="en-US" altLang="zh-CN" sz="995" b="1" dirty="0">
                <a:solidFill>
                  <a:srgbClr val="000000"/>
                </a:solidFill>
                <a:latin typeface="微软雅黑" panose="020B0503020204020204" pitchFamily="18" charset="-122"/>
                <a:cs typeface="微软雅黑" panose="020B0503020204020204" pitchFamily="18" charset="-122"/>
              </a:rPr>
              <a:t>-15分钟车程</a:t>
            </a:r>
          </a:p>
        </p:txBody>
      </p:sp>
      <p:sp>
        <p:nvSpPr>
          <p:cNvPr id="23" name="TextBox 1"/>
          <p:cNvSpPr txBox="1"/>
          <p:nvPr/>
        </p:nvSpPr>
        <p:spPr>
          <a:xfrm>
            <a:off x="4902200" y="2933700"/>
            <a:ext cx="863600" cy="965200"/>
          </a:xfrm>
          <a:prstGeom prst="rect">
            <a:avLst/>
          </a:prstGeom>
          <a:noFill/>
        </p:spPr>
        <p:txBody>
          <a:bodyPr wrap="none" lIns="0" tIns="0" rIns="0" rtlCol="0">
            <a:spAutoFit/>
          </a:bodyPr>
          <a:lstStyle/>
          <a:p>
            <a:pPr>
              <a:lnSpc>
                <a:spcPts val="1300"/>
              </a:lnSpc>
              <a:tabLst>
                <a:tab pos="63500" algn="l"/>
                <a:tab pos="203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15分钟车程</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63500" algn="l"/>
                <a:tab pos="203200" algn="l"/>
              </a:tabLst>
            </a:pPr>
            <a:r>
              <a:rPr lang="en-US" altLang="zh-CN" sz="995" dirty="0">
                <a:solidFill>
                  <a:srgbClr val="000000"/>
                </a:solidFill>
                <a:latin typeface="微软雅黑" panose="020B0503020204020204" pitchFamily="18" charset="-122"/>
                <a:cs typeface="微软雅黑" panose="020B0503020204020204" pitchFamily="18" charset="-122"/>
              </a:rPr>
              <a:t>华侨城</a:t>
            </a:r>
          </a:p>
          <a:p>
            <a:pPr>
              <a:lnSpc>
                <a:spcPts val="1200"/>
              </a:lnSpc>
              <a:tabLst>
                <a:tab pos="63500" algn="l"/>
                <a:tab pos="203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商圈</a:t>
            </a:r>
          </a:p>
        </p:txBody>
      </p:sp>
      <p:sp>
        <p:nvSpPr>
          <p:cNvPr id="24" name="TextBox 1"/>
          <p:cNvSpPr txBox="1"/>
          <p:nvPr/>
        </p:nvSpPr>
        <p:spPr>
          <a:xfrm>
            <a:off x="3086100" y="3149600"/>
            <a:ext cx="1092200" cy="2108200"/>
          </a:xfrm>
          <a:prstGeom prst="rect">
            <a:avLst/>
          </a:prstGeom>
          <a:noFill/>
        </p:spPr>
        <p:txBody>
          <a:bodyPr wrap="none" lIns="0" tIns="0" rIns="0" rtlCol="0">
            <a:spAutoFit/>
          </a:bodyPr>
          <a:lstStyle/>
          <a:p>
            <a:pPr>
              <a:lnSpc>
                <a:spcPts val="1300"/>
              </a:lnSpc>
              <a:tabLst>
                <a:tab pos="165100" algn="l"/>
                <a:tab pos="330200" algn="l"/>
                <a:tab pos="469900" algn="l"/>
                <a:tab pos="660400" algn="l"/>
              </a:tabLst>
            </a:pPr>
            <a:r>
              <a:rPr lang="en-US" altLang="zh-CN" sz="995" b="1" dirty="0">
                <a:solidFill>
                  <a:srgbClr val="000000"/>
                </a:solidFill>
                <a:latin typeface="微软雅黑" panose="020B0503020204020204" pitchFamily="18" charset="-122"/>
                <a:cs typeface="微软雅黑" panose="020B0503020204020204" pitchFamily="18" charset="-122"/>
              </a:rPr>
              <a:t>一级商圈</a:t>
            </a:r>
          </a:p>
          <a:p>
            <a:pPr>
              <a:lnSpc>
                <a:spcPts val="1100"/>
              </a:lnSpc>
              <a:tabLst>
                <a:tab pos="165100" algn="l"/>
                <a:tab pos="330200" algn="l"/>
                <a:tab pos="469900" algn="l"/>
                <a:tab pos="660400" algn="l"/>
              </a:tabLst>
            </a:pPr>
            <a:r>
              <a:rPr lang="en-US" altLang="zh-CN" sz="995" b="1" dirty="0">
                <a:solidFill>
                  <a:srgbClr val="000000"/>
                </a:solidFill>
                <a:latin typeface="微软雅黑" panose="020B0503020204020204" pitchFamily="18" charset="-122"/>
                <a:cs typeface="微软雅黑" panose="020B0503020204020204" pitchFamily="18" charset="-122"/>
              </a:rPr>
              <a:t>-15分钟步行</a:t>
            </a:r>
          </a:p>
          <a:p>
            <a:pPr>
              <a:lnSpc>
                <a:spcPts val="1000"/>
              </a:lnSpc>
            </a:pPr>
            <a:endParaRPr lang="en-US" altLang="zh-CN" dirty="0"/>
          </a:p>
          <a:p>
            <a:pPr>
              <a:lnSpc>
                <a:spcPts val="1000"/>
              </a:lnSpc>
            </a:pPr>
            <a:endParaRPr lang="en-US" altLang="zh-CN" dirty="0"/>
          </a:p>
          <a:p>
            <a:pPr>
              <a:lnSpc>
                <a:spcPts val="2000"/>
              </a:lnSpc>
              <a:tabLst>
                <a:tab pos="165100" algn="l"/>
                <a:tab pos="330200" algn="l"/>
                <a:tab pos="469900" algn="l"/>
                <a:tab pos="660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南新商圈</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165100" algn="l"/>
                <a:tab pos="330200" algn="l"/>
                <a:tab pos="469900" algn="l"/>
                <a:tab pos="660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南山中心区</a:t>
            </a:r>
          </a:p>
          <a:p>
            <a:pPr>
              <a:lnSpc>
                <a:spcPts val="1200"/>
              </a:lnSpc>
              <a:tabLst>
                <a:tab pos="165100" algn="l"/>
                <a:tab pos="330200" algn="l"/>
                <a:tab pos="469900" algn="l"/>
                <a:tab pos="660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商圈</a:t>
            </a:r>
          </a:p>
          <a:p>
            <a:pPr>
              <a:lnSpc>
                <a:spcPts val="1000"/>
              </a:lnSpc>
            </a:pPr>
            <a:endParaRPr lang="en-US" altLang="zh-CN" dirty="0"/>
          </a:p>
          <a:p>
            <a:pPr>
              <a:lnSpc>
                <a:spcPts val="1000"/>
              </a:lnSpc>
            </a:pPr>
            <a:endParaRPr lang="en-US" altLang="zh-CN" dirty="0"/>
          </a:p>
          <a:p>
            <a:pPr>
              <a:lnSpc>
                <a:spcPts val="1300"/>
              </a:lnSpc>
              <a:tabLst>
                <a:tab pos="165100" algn="l"/>
                <a:tab pos="330200" algn="l"/>
                <a:tab pos="469900" algn="l"/>
                <a:tab pos="660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蛇口</a:t>
            </a:r>
          </a:p>
          <a:p>
            <a:pPr>
              <a:lnSpc>
                <a:spcPts val="1200"/>
              </a:lnSpc>
              <a:tabLst>
                <a:tab pos="165100" algn="l"/>
                <a:tab pos="330200" algn="l"/>
                <a:tab pos="469900" algn="l"/>
                <a:tab pos="660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商圈</a:t>
            </a:r>
          </a:p>
        </p:txBody>
      </p:sp>
      <p:sp>
        <p:nvSpPr>
          <p:cNvPr id="25" name="TextBox 1"/>
          <p:cNvSpPr txBox="1"/>
          <p:nvPr/>
        </p:nvSpPr>
        <p:spPr>
          <a:xfrm>
            <a:off x="1231900" y="165100"/>
            <a:ext cx="7632700" cy="1422400"/>
          </a:xfrm>
          <a:prstGeom prst="rect">
            <a:avLst/>
          </a:prstGeom>
          <a:noFill/>
        </p:spPr>
        <p:txBody>
          <a:bodyPr wrap="none" lIns="0" tIns="0" rIns="0" rtlCol="0">
            <a:spAutoFit/>
          </a:bodyPr>
          <a:lstStyle/>
          <a:p>
            <a:pPr>
              <a:lnSpc>
                <a:spcPts val="2700"/>
              </a:lnSpc>
              <a:tabLst>
                <a:tab pos="5410200" algn="l"/>
                <a:tab pos="56261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辐射商圈范围</a:t>
            </a:r>
          </a:p>
          <a:p>
            <a:pPr>
              <a:lnSpc>
                <a:spcPts val="1000"/>
              </a:lnSpc>
            </a:pPr>
            <a:endParaRPr lang="en-US" altLang="zh-CN" dirty="0"/>
          </a:p>
          <a:p>
            <a:pPr>
              <a:lnSpc>
                <a:spcPts val="1000"/>
              </a:lnSpc>
            </a:pPr>
            <a:endParaRPr lang="en-US" altLang="zh-CN" dirty="0"/>
          </a:p>
          <a:p>
            <a:pPr>
              <a:lnSpc>
                <a:spcPts val="2600"/>
              </a:lnSpc>
              <a:tabLst>
                <a:tab pos="5410200" algn="l"/>
                <a:tab pos="5626100" algn="l"/>
              </a:tabLst>
            </a:pPr>
            <a:r>
              <a:rPr lang="en-US" altLang="zh-CN" sz="1405" b="1" dirty="0">
                <a:solidFill>
                  <a:srgbClr val="000000"/>
                </a:solidFill>
                <a:latin typeface="微软雅黑" panose="020B0503020204020204" pitchFamily="18" charset="-122"/>
                <a:cs typeface="微软雅黑" panose="020B0503020204020204" pitchFamily="18" charset="-122"/>
              </a:rPr>
              <a:t>二级商圈-15分钟车程</a:t>
            </a:r>
          </a:p>
          <a:p>
            <a:pPr>
              <a:lnSpc>
                <a:spcPts val="1000"/>
              </a:lnSpc>
            </a:pPr>
            <a:endParaRPr lang="en-US" altLang="zh-CN" dirty="0"/>
          </a:p>
          <a:p>
            <a:pPr>
              <a:lnSpc>
                <a:spcPts val="1000"/>
              </a:lnSpc>
            </a:pPr>
            <a:endParaRPr lang="en-US" altLang="zh-CN" dirty="0"/>
          </a:p>
          <a:p>
            <a:pPr>
              <a:lnSpc>
                <a:spcPts val="1700"/>
              </a:lnSpc>
              <a:tabLst>
                <a:tab pos="5410200" algn="l"/>
                <a:tab pos="5626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本项目的二级商圈按15分钟的</a:t>
            </a:r>
          </a:p>
        </p:txBody>
      </p:sp>
      <p:sp>
        <p:nvSpPr>
          <p:cNvPr id="26" name="TextBox 1"/>
          <p:cNvSpPr txBox="1"/>
          <p:nvPr/>
        </p:nvSpPr>
        <p:spPr>
          <a:xfrm>
            <a:off x="6858000" y="1651000"/>
            <a:ext cx="1981200" cy="1016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车行距离作为界定标准。二级</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商圈范围北至荔枝世界，西至</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宝安中心，东至福龙路高架，</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南至蛇口港，基本涵盖了南山</a:t>
            </a:r>
          </a:p>
        </p:txBody>
      </p:sp>
      <p:sp>
        <p:nvSpPr>
          <p:cNvPr id="27" name="TextBox 1"/>
          <p:cNvSpPr txBox="1"/>
          <p:nvPr/>
        </p:nvSpPr>
        <p:spPr>
          <a:xfrm>
            <a:off x="6858000" y="2806700"/>
            <a:ext cx="1981200" cy="2667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区的大部分区域以及宝安区的</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一部分区域。</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二级商圈内有普通住宅、中高</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档住宅、南山区内商圈、宝安</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中心区、科技园片区、以及深</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圳大学和西丽大学城。</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二级商圈内的客群包括：</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普通白领、中高层管理者、企</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业高管；中产家庭、普通家</a:t>
            </a:r>
          </a:p>
          <a:p>
            <a:pPr>
              <a:lnSpc>
                <a:spcPts val="2100"/>
              </a:lnSpc>
            </a:pPr>
            <a:r>
              <a:rPr lang="en-US" altLang="zh-CN" sz="1200" b="1" dirty="0">
                <a:solidFill>
                  <a:srgbClr val="000000"/>
                </a:solidFill>
                <a:latin typeface="微软雅黑" panose="020B0503020204020204" pitchFamily="18" charset="-122"/>
                <a:cs typeface="微软雅黑" panose="020B0503020204020204" pitchFamily="18" charset="-122"/>
              </a:rPr>
              <a:t>庭；酒店商务客、游客、高校</a:t>
            </a:r>
          </a:p>
        </p:txBody>
      </p:sp>
      <p:sp>
        <p:nvSpPr>
          <p:cNvPr id="28" name="TextBox 1"/>
          <p:cNvSpPr txBox="1"/>
          <p:nvPr/>
        </p:nvSpPr>
        <p:spPr>
          <a:xfrm>
            <a:off x="1016000" y="5499100"/>
            <a:ext cx="7823200" cy="1333500"/>
          </a:xfrm>
          <a:prstGeom prst="rect">
            <a:avLst/>
          </a:prstGeom>
          <a:noFill/>
        </p:spPr>
        <p:txBody>
          <a:bodyPr wrap="none" lIns="0" tIns="0" rIns="0" rtlCol="0">
            <a:spAutoFit/>
          </a:bodyPr>
          <a:lstStyle/>
          <a:p>
            <a:pPr>
              <a:lnSpc>
                <a:spcPts val="1500"/>
              </a:lnSpc>
              <a:tabLst>
                <a:tab pos="58420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学生。</a:t>
            </a:r>
          </a:p>
          <a:p>
            <a:pPr>
              <a:lnSpc>
                <a:spcPts val="2100"/>
              </a:lnSpc>
              <a:tabLst>
                <a:tab pos="58420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其中以普通白领、中高层管理</a:t>
            </a:r>
          </a:p>
          <a:p>
            <a:pPr>
              <a:lnSpc>
                <a:spcPts val="2100"/>
              </a:lnSpc>
              <a:tabLst>
                <a:tab pos="58420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者、中产家庭和普通家庭为</a:t>
            </a:r>
          </a:p>
          <a:p>
            <a:pPr>
              <a:lnSpc>
                <a:spcPts val="2100"/>
              </a:lnSpc>
              <a:tabLst>
                <a:tab pos="58420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主。</a:t>
            </a:r>
          </a:p>
          <a:p>
            <a:pPr>
              <a:lnSpc>
                <a:spcPts val="1000"/>
              </a:lnSpc>
            </a:pPr>
            <a:endParaRPr lang="en-US" altLang="zh-CN" dirty="0"/>
          </a:p>
          <a:p>
            <a:pPr>
              <a:lnSpc>
                <a:spcPts val="1500"/>
              </a:lnSpc>
              <a:tabLst>
                <a:tab pos="58420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240</a:t>
            </a: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1022350" y="928750"/>
          <a:ext cx="7769225" cy="5596597"/>
        </p:xfrm>
        <a:graphic>
          <a:graphicData uri="http://schemas.openxmlformats.org/drawingml/2006/table">
            <a:tbl>
              <a:tblPr/>
              <a:tblGrid>
                <a:gridCol w="3884676">
                  <a:extLst>
                    <a:ext uri="{9D8B030D-6E8A-4147-A177-3AD203B41FA5}">
                      <a16:colId xmlns:a16="http://schemas.microsoft.com/office/drawing/2014/main" val="20000"/>
                    </a:ext>
                  </a:extLst>
                </a:gridCol>
                <a:gridCol w="3884548">
                  <a:extLst>
                    <a:ext uri="{9D8B030D-6E8A-4147-A177-3AD203B41FA5}">
                      <a16:colId xmlns:a16="http://schemas.microsoft.com/office/drawing/2014/main" val="20001"/>
                    </a:ext>
                  </a:extLst>
                </a:gridCol>
              </a:tblGrid>
              <a:tr h="2798317">
                <a:tc>
                  <a:txBody>
                    <a:bodyPr/>
                    <a:lstStyle/>
                    <a:p>
                      <a:endParaRPr lang="zh-CN" altLang="en-US" dirty="0"/>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200" b="1" dirty="0">
                          <a:solidFill>
                            <a:srgbClr val="FFFFFF"/>
                          </a:solidFill>
                          <a:latin typeface="微软雅黑" panose="020B0503020204020204" pitchFamily="18" charset="-122"/>
                          <a:cs typeface="微软雅黑" panose="020B0503020204020204" pitchFamily="18" charset="-122"/>
                        </a:rPr>
                        <a:t>企业</a:t>
                      </a:r>
                      <a:endParaRPr lang="zh-CN" altLang="en-US" sz="1200" b="1" dirty="0">
                        <a:solidFill>
                          <a:srgbClr val="FFFFFF"/>
                        </a:solidFill>
                        <a:latin typeface="微软雅黑" panose="020B0503020204020204" pitchFamily="18" charset="-122"/>
                        <a:cs typeface="微软雅黑" panose="020B0503020204020204" pitchFamily="18" charset="-122"/>
                      </a:endParaRPr>
                    </a:p>
                    <a:p>
                      <a:pPr algn="ctr"/>
                      <a:r>
                        <a:rPr lang="en-US" altLang="zh-CN" sz="1200" b="1" dirty="0">
                          <a:solidFill>
                            <a:srgbClr val="FFFFFF"/>
                          </a:solidFill>
                          <a:latin typeface="微软雅黑" panose="020B0503020204020204" pitchFamily="18" charset="-122"/>
                          <a:cs typeface="微软雅黑" panose="020B0503020204020204" pitchFamily="18" charset="-122"/>
                        </a:rPr>
                        <a:t>商务客</a:t>
                      </a:r>
                      <a:endParaRPr lang="zh-CN" altLang="en-US" sz="1200" b="1" dirty="0">
                        <a:solidFill>
                          <a:srgbClr val="FFFFFF"/>
                        </a:solidFill>
                        <a:latin typeface="微软雅黑" panose="020B0503020204020204" pitchFamily="18" charset="-122"/>
                        <a:cs typeface="微软雅黑" panose="020B0503020204020204" pitchFamily="18" charset="-122"/>
                      </a:endParaRPr>
                    </a:p>
                    <a:p>
                      <a:pPr algn="l"/>
                      <a:r>
                        <a:rPr lang="en-US" altLang="zh-CN" sz="1200" b="1" dirty="0">
                          <a:solidFill>
                            <a:srgbClr val="FFFFFF"/>
                          </a:solidFill>
                          <a:latin typeface="微软雅黑" panose="020B0503020204020204" pitchFamily="18" charset="-122"/>
                          <a:cs typeface="微软雅黑" panose="020B0503020204020204" pitchFamily="18" charset="-122"/>
                        </a:rPr>
                        <a:t>高管</a:t>
                      </a:r>
                      <a:endParaRPr lang="zh-CN" altLang="en-US" sz="1200" b="1" dirty="0">
                        <a:solidFill>
                          <a:srgbClr val="FFFFFF"/>
                        </a:solidFill>
                        <a:latin typeface="微软雅黑" panose="020B0503020204020204" pitchFamily="18" charset="-122"/>
                        <a:cs typeface="微软雅黑" panose="020B0503020204020204" pitchFamily="18" charset="-122"/>
                      </a:endParaRPr>
                    </a:p>
                    <a:p>
                      <a:pPr algn="l"/>
                      <a:r>
                        <a:rPr lang="en-US" altLang="zh-CN" sz="1600" dirty="0">
                          <a:solidFill>
                            <a:srgbClr val="FFFFFF"/>
                          </a:solidFill>
                          <a:latin typeface="微软雅黑" panose="020B0503020204020204" pitchFamily="18" charset="-122"/>
                          <a:cs typeface="微软雅黑" panose="020B0503020204020204" pitchFamily="18" charset="-122"/>
                        </a:rPr>
                        <a:t>中高层</a:t>
                      </a:r>
                      <a:endParaRPr lang="zh-CN" altLang="en-US" sz="1600" dirty="0">
                        <a:solidFill>
                          <a:srgbClr val="FFFFFF"/>
                        </a:solidFill>
                        <a:latin typeface="微软雅黑" panose="020B0503020204020204" pitchFamily="18" charset="-122"/>
                        <a:cs typeface="微软雅黑" panose="020B0503020204020204" pitchFamily="18" charset="-122"/>
                      </a:endParaRPr>
                    </a:p>
                  </a:txBody>
                  <a:tcPr anchor="b">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798279">
                <a:tc>
                  <a:txBody>
                    <a:bodyPr/>
                    <a:lstStyle/>
                    <a:p>
                      <a:pPr algn="l"/>
                      <a:r>
                        <a:rPr lang="en-US" altLang="zh-CN" sz="1405" b="1" dirty="0">
                          <a:solidFill>
                            <a:srgbClr val="FFFFFF"/>
                          </a:solidFill>
                          <a:latin typeface="微软雅黑" panose="020B0503020204020204" pitchFamily="18" charset="-122"/>
                          <a:cs typeface="微软雅黑" panose="020B0503020204020204" pitchFamily="18" charset="-122"/>
                        </a:rPr>
                        <a:t>中产家庭</a:t>
                      </a:r>
                      <a:endParaRPr lang="zh-CN" altLang="en-US" sz="140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pPr algn="l"/>
                      <a:r>
                        <a:rPr lang="en-US" altLang="zh-CN" sz="1595" dirty="0">
                          <a:solidFill>
                            <a:srgbClr val="FFFFFF"/>
                          </a:solidFill>
                          <a:latin typeface="微软雅黑" panose="020B0503020204020204" pitchFamily="18" charset="-122"/>
                          <a:cs typeface="微软雅黑" panose="020B0503020204020204" pitchFamily="18" charset="-122"/>
                        </a:rPr>
                        <a:t>管理者</a:t>
                      </a:r>
                      <a:endParaRPr lang="zh-CN" altLang="en-US" sz="1595" dirty="0">
                        <a:solidFill>
                          <a:srgbClr val="FFFFFF"/>
                        </a:solidFill>
                        <a:latin typeface="微软雅黑" panose="020B0503020204020204" pitchFamily="18" charset="-122"/>
                        <a:cs typeface="微软雅黑" panose="020B0503020204020204" pitchFamily="18" charset="-122"/>
                      </a:endParaRPr>
                    </a:p>
                    <a:p>
                      <a:pPr algn="l"/>
                      <a:r>
                        <a:rPr lang="en-US" altLang="zh-CN" sz="1595" dirty="0">
                          <a:solidFill>
                            <a:srgbClr val="FFFFFF"/>
                          </a:solidFill>
                          <a:latin typeface="微软雅黑" panose="020B0503020204020204" pitchFamily="18" charset="-122"/>
                          <a:cs typeface="微软雅黑" panose="020B0503020204020204" pitchFamily="18" charset="-122"/>
                        </a:rPr>
                        <a:t>普通白领</a:t>
                      </a:r>
                      <a:r>
                        <a:rPr lang="en-US" altLang="zh-CN" sz="1405" b="1" dirty="0">
                          <a:solidFill>
                            <a:srgbClr val="FFFFFF"/>
                          </a:solidFill>
                          <a:latin typeface="微软雅黑" panose="020B0503020204020204" pitchFamily="18" charset="-122"/>
                          <a:cs typeface="微软雅黑" panose="020B0503020204020204" pitchFamily="18" charset="-122"/>
                        </a:rPr>
                        <a:t>高校学生</a:t>
                      </a:r>
                      <a:endParaRPr lang="zh-CN" altLang="en-US" sz="1405" b="1" dirty="0">
                        <a:solidFill>
                          <a:srgbClr val="FFFFFF"/>
                        </a:solidFill>
                        <a:latin typeface="微软雅黑" panose="020B0503020204020204" pitchFamily="18" charset="-122"/>
                        <a:cs typeface="微软雅黑" panose="020B0503020204020204" pitchFamily="18" charset="-122"/>
                      </a:endParaRPr>
                    </a:p>
                    <a:p>
                      <a:pPr algn="r"/>
                      <a:r>
                        <a:rPr lang="en-US" altLang="zh-CN" sz="1200" dirty="0">
                          <a:solidFill>
                            <a:srgbClr val="000000"/>
                          </a:solidFill>
                          <a:latin typeface="微软雅黑" panose="020B0503020204020204" pitchFamily="18" charset="-122"/>
                          <a:cs typeface="微软雅黑" panose="020B0503020204020204" pitchFamily="18" charset="-122"/>
                        </a:rPr>
                        <a:t>写字楼人群</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居民</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其他人群</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bl>
          </a:graphicData>
        </a:graphic>
      </p:graphicFrame>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241</a:t>
            </a:r>
          </a:p>
        </p:txBody>
      </p:sp>
      <p:sp>
        <p:nvSpPr>
          <p:cNvPr id="9" name="TextBox 1"/>
          <p:cNvSpPr txBox="1"/>
          <p:nvPr/>
        </p:nvSpPr>
        <p:spPr>
          <a:xfrm>
            <a:off x="774700" y="254000"/>
            <a:ext cx="8013700" cy="4064000"/>
          </a:xfrm>
          <a:prstGeom prst="rect">
            <a:avLst/>
          </a:prstGeom>
          <a:noFill/>
        </p:spPr>
        <p:txBody>
          <a:bodyPr wrap="none" lIns="0" tIns="0" rIns="0" rtlCol="0">
            <a:spAutoFit/>
          </a:bodyPr>
          <a:lstStyle/>
          <a:p>
            <a:pPr>
              <a:lnSpc>
                <a:spcPts val="2700"/>
              </a:lnSpc>
              <a:tabLst>
                <a:tab pos="51562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二级商圈客群构成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5156200" algn="l"/>
              </a:tabLst>
            </a:pPr>
            <a:r>
              <a:rPr lang="en-US" altLang="zh-CN" sz="1405" b="1" dirty="0">
                <a:solidFill>
                  <a:srgbClr val="000000"/>
                </a:solidFill>
                <a:latin typeface="微软雅黑" panose="020B0503020204020204" pitchFamily="18" charset="-122"/>
                <a:cs typeface="微软雅黑" panose="020B0503020204020204" pitchFamily="18" charset="-122"/>
              </a:rPr>
              <a:t>消</a:t>
            </a:r>
          </a:p>
          <a:p>
            <a:pPr>
              <a:lnSpc>
                <a:spcPts val="1600"/>
              </a:lnSpc>
              <a:tabLst>
                <a:tab pos="5156200" algn="l"/>
              </a:tabLst>
            </a:pPr>
            <a:r>
              <a:rPr lang="en-US" altLang="zh-CN" sz="1405" b="1" dirty="0">
                <a:solidFill>
                  <a:srgbClr val="000000"/>
                </a:solidFill>
                <a:latin typeface="微软雅黑" panose="020B0503020204020204" pitchFamily="18" charset="-122"/>
                <a:cs typeface="微软雅黑" panose="020B0503020204020204" pitchFamily="18" charset="-122"/>
              </a:rPr>
              <a:t>费</a:t>
            </a:r>
          </a:p>
          <a:p>
            <a:pPr>
              <a:lnSpc>
                <a:spcPts val="1600"/>
              </a:lnSpc>
              <a:tabLst>
                <a:tab pos="5156200" algn="l"/>
              </a:tabLst>
            </a:pPr>
            <a:r>
              <a:rPr lang="en-US" altLang="zh-CN" sz="1405" b="1" dirty="0">
                <a:solidFill>
                  <a:srgbClr val="000000"/>
                </a:solidFill>
                <a:latin typeface="微软雅黑" panose="020B0503020204020204" pitchFamily="18" charset="-122"/>
                <a:cs typeface="微软雅黑" panose="020B0503020204020204" pitchFamily="18" charset="-122"/>
              </a:rPr>
              <a:t>特</a:t>
            </a:r>
          </a:p>
          <a:p>
            <a:pPr>
              <a:lnSpc>
                <a:spcPts val="1600"/>
              </a:lnSpc>
              <a:tabLst>
                <a:tab pos="5156200" algn="l"/>
              </a:tabLst>
            </a:pPr>
            <a:r>
              <a:rPr lang="en-US" altLang="zh-CN" sz="1405" b="1" dirty="0">
                <a:solidFill>
                  <a:srgbClr val="000000"/>
                </a:solidFill>
                <a:latin typeface="微软雅黑" panose="020B0503020204020204" pitchFamily="18" charset="-122"/>
                <a:cs typeface="微软雅黑" panose="020B0503020204020204" pitchFamily="18" charset="-122"/>
              </a:rPr>
              <a:t>征</a:t>
            </a:r>
          </a:p>
        </p:txBody>
      </p:sp>
      <p:sp>
        <p:nvSpPr>
          <p:cNvPr id="10" name="TextBox 1"/>
          <p:cNvSpPr txBox="1"/>
          <p:nvPr/>
        </p:nvSpPr>
        <p:spPr>
          <a:xfrm>
            <a:off x="4584700" y="6553200"/>
            <a:ext cx="7112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消费目的</a:t>
            </a: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828800" y="4911852"/>
            <a:ext cx="7004304" cy="39623"/>
          </a:xfrm>
          <a:custGeom>
            <a:avLst/>
            <a:gdLst>
              <a:gd name="connsiteX0" fmla="*/ 6994397 w 7004304"/>
              <a:gd name="connsiteY0" fmla="*/ 9905 h 39623"/>
              <a:gd name="connsiteX1" fmla="*/ 9905 w 7004304"/>
              <a:gd name="connsiteY1" fmla="*/ 11429 h 39623"/>
            </a:gdLst>
            <a:ahLst/>
            <a:cxnLst>
              <a:cxn ang="0">
                <a:pos x="connsiteX0" y="connsiteY0"/>
              </a:cxn>
              <a:cxn ang="1">
                <a:pos x="connsiteX1" y="connsiteY1"/>
              </a:cxn>
            </a:cxnLst>
            <a:rect l="l" t="t" r="r" b="b"/>
            <a:pathLst>
              <a:path w="7004304" h="39623">
                <a:moveTo>
                  <a:pt x="6994397" y="9905"/>
                </a:moveTo>
                <a:lnTo>
                  <a:pt x="9905" y="11429"/>
                </a:lnTo>
              </a:path>
            </a:pathLst>
          </a:custGeom>
          <a:ln w="25400">
            <a:solidFill>
              <a:srgbClr val="5F5F5F">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1819655" y="4070603"/>
            <a:ext cx="3675888" cy="39623"/>
          </a:xfrm>
          <a:custGeom>
            <a:avLst/>
            <a:gdLst>
              <a:gd name="connsiteX0" fmla="*/ 3665982 w 3675888"/>
              <a:gd name="connsiteY0" fmla="*/ 9905 h 39623"/>
              <a:gd name="connsiteX1" fmla="*/ 9905 w 3675888"/>
              <a:gd name="connsiteY1" fmla="*/ 9905 h 39623"/>
            </a:gdLst>
            <a:ahLst/>
            <a:cxnLst>
              <a:cxn ang="0">
                <a:pos x="connsiteX0" y="connsiteY0"/>
              </a:cxn>
              <a:cxn ang="1">
                <a:pos x="connsiteX1" y="connsiteY1"/>
              </a:cxn>
            </a:cxnLst>
            <a:rect l="l" t="t" r="r" b="b"/>
            <a:pathLst>
              <a:path w="3675888" h="39623">
                <a:moveTo>
                  <a:pt x="3665982" y="9905"/>
                </a:moveTo>
                <a:lnTo>
                  <a:pt x="9905" y="9905"/>
                </a:lnTo>
              </a:path>
            </a:pathLst>
          </a:custGeom>
          <a:ln w="25400">
            <a:solidFill>
              <a:srgbClr val="F2F2F2">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819655" y="3221736"/>
            <a:ext cx="6499859" cy="39623"/>
          </a:xfrm>
          <a:custGeom>
            <a:avLst/>
            <a:gdLst>
              <a:gd name="connsiteX0" fmla="*/ 6489953 w 6499859"/>
              <a:gd name="connsiteY0" fmla="*/ 20573 h 39623"/>
              <a:gd name="connsiteX1" fmla="*/ 9905 w 6499859"/>
              <a:gd name="connsiteY1" fmla="*/ 9905 h 39623"/>
            </a:gdLst>
            <a:ahLst/>
            <a:cxnLst>
              <a:cxn ang="0">
                <a:pos x="connsiteX0" y="connsiteY0"/>
              </a:cxn>
              <a:cxn ang="1">
                <a:pos x="connsiteX1" y="connsiteY1"/>
              </a:cxn>
            </a:cxnLst>
            <a:rect l="l" t="t" r="r" b="b"/>
            <a:pathLst>
              <a:path w="6499859" h="39623">
                <a:moveTo>
                  <a:pt x="6489953" y="20573"/>
                </a:moveTo>
                <a:lnTo>
                  <a:pt x="9905" y="9905"/>
                </a:lnTo>
              </a:path>
            </a:pathLst>
          </a:custGeom>
          <a:ln w="25400">
            <a:solidFill>
              <a:srgbClr val="5F5F5F">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1819655" y="2394204"/>
            <a:ext cx="6499859" cy="33527"/>
          </a:xfrm>
          <a:custGeom>
            <a:avLst/>
            <a:gdLst>
              <a:gd name="connsiteX0" fmla="*/ 6489953 w 6499859"/>
              <a:gd name="connsiteY0" fmla="*/ 23622 h 33527"/>
              <a:gd name="connsiteX1" fmla="*/ 9905 w 6499859"/>
              <a:gd name="connsiteY1" fmla="*/ 9905 h 33527"/>
            </a:gdLst>
            <a:ahLst/>
            <a:cxnLst>
              <a:cxn ang="0">
                <a:pos x="connsiteX0" y="connsiteY0"/>
              </a:cxn>
              <a:cxn ang="1">
                <a:pos x="connsiteX1" y="connsiteY1"/>
              </a:cxn>
            </a:cxnLst>
            <a:rect l="l" t="t" r="r" b="b"/>
            <a:pathLst>
              <a:path w="6499859" h="33527">
                <a:moveTo>
                  <a:pt x="6489953" y="23622"/>
                </a:moveTo>
                <a:lnTo>
                  <a:pt x="9905" y="9905"/>
                </a:lnTo>
              </a:path>
            </a:pathLst>
          </a:custGeom>
          <a:ln w="25400">
            <a:solidFill>
              <a:srgbClr val="5F5F5F">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1819655" y="1696211"/>
            <a:ext cx="6499859" cy="39623"/>
          </a:xfrm>
          <a:custGeom>
            <a:avLst/>
            <a:gdLst>
              <a:gd name="connsiteX0" fmla="*/ 6489953 w 6499859"/>
              <a:gd name="connsiteY0" fmla="*/ 9905 h 39623"/>
              <a:gd name="connsiteX1" fmla="*/ 9905 w 6499859"/>
              <a:gd name="connsiteY1" fmla="*/ 22098 h 39623"/>
            </a:gdLst>
            <a:ahLst/>
            <a:cxnLst>
              <a:cxn ang="0">
                <a:pos x="connsiteX0" y="connsiteY0"/>
              </a:cxn>
              <a:cxn ang="1">
                <a:pos x="connsiteX1" y="connsiteY1"/>
              </a:cxn>
            </a:cxnLst>
            <a:rect l="l" t="t" r="r" b="b"/>
            <a:pathLst>
              <a:path w="6499859" h="39623">
                <a:moveTo>
                  <a:pt x="6489953" y="9905"/>
                </a:moveTo>
                <a:lnTo>
                  <a:pt x="9905" y="22098"/>
                </a:lnTo>
              </a:path>
            </a:pathLst>
          </a:custGeom>
          <a:ln w="25400">
            <a:solidFill>
              <a:srgbClr val="5F5F5F">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4727447" y="3799332"/>
            <a:ext cx="707771" cy="1118997"/>
          </a:xfrm>
          <a:custGeom>
            <a:avLst/>
            <a:gdLst>
              <a:gd name="connsiteX0" fmla="*/ 361442 w 707771"/>
              <a:gd name="connsiteY0" fmla="*/ 1118996 h 1118997"/>
              <a:gd name="connsiteX1" fmla="*/ 0 w 707771"/>
              <a:gd name="connsiteY1" fmla="*/ 392048 h 1118997"/>
              <a:gd name="connsiteX2" fmla="*/ 264922 w 707771"/>
              <a:gd name="connsiteY2" fmla="*/ 0 h 1118997"/>
              <a:gd name="connsiteX3" fmla="*/ 707771 w 707771"/>
              <a:gd name="connsiteY3" fmla="*/ 616839 h 1118997"/>
              <a:gd name="connsiteX4" fmla="*/ 361442 w 707771"/>
              <a:gd name="connsiteY4" fmla="*/ 1118996 h 111899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07771" h="1118997">
                <a:moveTo>
                  <a:pt x="361442" y="1118996"/>
                </a:moveTo>
                <a:lnTo>
                  <a:pt x="0" y="392048"/>
                </a:lnTo>
                <a:lnTo>
                  <a:pt x="264922" y="0"/>
                </a:lnTo>
                <a:lnTo>
                  <a:pt x="707771" y="616839"/>
                </a:lnTo>
                <a:lnTo>
                  <a:pt x="361442" y="1118996"/>
                </a:lnTo>
              </a:path>
            </a:pathLst>
          </a:custGeom>
          <a:solidFill>
            <a:srgbClr val="00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836420" y="4194047"/>
            <a:ext cx="3254375" cy="724280"/>
          </a:xfrm>
          <a:custGeom>
            <a:avLst/>
            <a:gdLst>
              <a:gd name="connsiteX0" fmla="*/ 0 w 3254375"/>
              <a:gd name="connsiteY0" fmla="*/ 724280 h 724280"/>
              <a:gd name="connsiteX1" fmla="*/ 3254375 w 3254375"/>
              <a:gd name="connsiteY1" fmla="*/ 724280 h 724280"/>
              <a:gd name="connsiteX2" fmla="*/ 2893186 w 3254375"/>
              <a:gd name="connsiteY2" fmla="*/ 0 h 724280"/>
              <a:gd name="connsiteX3" fmla="*/ 356488 w 3254375"/>
              <a:gd name="connsiteY3" fmla="*/ 0 h 724280"/>
              <a:gd name="connsiteX4" fmla="*/ 0 w 3254375"/>
              <a:gd name="connsiteY4" fmla="*/ 724280 h 7242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54375" h="724280">
                <a:moveTo>
                  <a:pt x="0" y="724280"/>
                </a:moveTo>
                <a:lnTo>
                  <a:pt x="3254375" y="724280"/>
                </a:lnTo>
                <a:lnTo>
                  <a:pt x="2893186" y="0"/>
                </a:lnTo>
                <a:lnTo>
                  <a:pt x="356488" y="0"/>
                </a:lnTo>
                <a:lnTo>
                  <a:pt x="0" y="724280"/>
                </a:lnTo>
              </a:path>
            </a:pathLst>
          </a:custGeom>
          <a:solidFill>
            <a:srgbClr val="00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252472" y="3369564"/>
            <a:ext cx="2420747" cy="710565"/>
          </a:xfrm>
          <a:custGeom>
            <a:avLst/>
            <a:gdLst>
              <a:gd name="connsiteX0" fmla="*/ 0 w 2420747"/>
              <a:gd name="connsiteY0" fmla="*/ 710564 h 710565"/>
              <a:gd name="connsiteX1" fmla="*/ 2420747 w 2420747"/>
              <a:gd name="connsiteY1" fmla="*/ 710564 h 710565"/>
              <a:gd name="connsiteX2" fmla="*/ 2053843 w 2420747"/>
              <a:gd name="connsiteY2" fmla="*/ 0 h 710565"/>
              <a:gd name="connsiteX3" fmla="*/ 361188 w 2420747"/>
              <a:gd name="connsiteY3" fmla="*/ 0 h 710565"/>
              <a:gd name="connsiteX4" fmla="*/ 0 w 2420747"/>
              <a:gd name="connsiteY4" fmla="*/ 710564 h 71056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20747" h="710565">
                <a:moveTo>
                  <a:pt x="0" y="710564"/>
                </a:moveTo>
                <a:lnTo>
                  <a:pt x="2420747" y="710564"/>
                </a:lnTo>
                <a:lnTo>
                  <a:pt x="2053843" y="0"/>
                </a:lnTo>
                <a:lnTo>
                  <a:pt x="361188" y="0"/>
                </a:lnTo>
                <a:lnTo>
                  <a:pt x="0" y="710564"/>
                </a:lnTo>
              </a:path>
            </a:pathLst>
          </a:custGeom>
          <a:solidFill>
            <a:srgbClr val="3366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673095" y="2531364"/>
            <a:ext cx="1577974" cy="719708"/>
          </a:xfrm>
          <a:custGeom>
            <a:avLst/>
            <a:gdLst>
              <a:gd name="connsiteX0" fmla="*/ 0 w 1577974"/>
              <a:gd name="connsiteY0" fmla="*/ 719708 h 719708"/>
              <a:gd name="connsiteX1" fmla="*/ 1577975 w 1577974"/>
              <a:gd name="connsiteY1" fmla="*/ 719708 h 719708"/>
              <a:gd name="connsiteX2" fmla="*/ 1211833 w 1577974"/>
              <a:gd name="connsiteY2" fmla="*/ 0 h 719708"/>
              <a:gd name="connsiteX3" fmla="*/ 367030 w 1577974"/>
              <a:gd name="connsiteY3" fmla="*/ 0 h 719708"/>
              <a:gd name="connsiteX4" fmla="*/ 0 w 1577974"/>
              <a:gd name="connsiteY4" fmla="*/ 719708 h 7197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77974" h="719708">
                <a:moveTo>
                  <a:pt x="0" y="719708"/>
                </a:moveTo>
                <a:lnTo>
                  <a:pt x="1577975" y="719708"/>
                </a:lnTo>
                <a:lnTo>
                  <a:pt x="1211833" y="0"/>
                </a:lnTo>
                <a:lnTo>
                  <a:pt x="367030" y="0"/>
                </a:lnTo>
                <a:lnTo>
                  <a:pt x="0" y="719708"/>
                </a:lnTo>
              </a:path>
            </a:pathLst>
          </a:custGeom>
          <a:solidFill>
            <a:srgbClr val="99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092195" y="1705355"/>
            <a:ext cx="732155" cy="715136"/>
          </a:xfrm>
          <a:custGeom>
            <a:avLst/>
            <a:gdLst>
              <a:gd name="connsiteX0" fmla="*/ 0 w 732155"/>
              <a:gd name="connsiteY0" fmla="*/ 715136 h 715136"/>
              <a:gd name="connsiteX1" fmla="*/ 732155 w 732155"/>
              <a:gd name="connsiteY1" fmla="*/ 715136 h 715136"/>
              <a:gd name="connsiteX2" fmla="*/ 367030 w 732155"/>
              <a:gd name="connsiteY2" fmla="*/ 0 h 715136"/>
              <a:gd name="connsiteX3" fmla="*/ 0 w 732155"/>
              <a:gd name="connsiteY3" fmla="*/ 715136 h 715136"/>
            </a:gdLst>
            <a:ahLst/>
            <a:cxnLst>
              <a:cxn ang="0">
                <a:pos x="connsiteX0" y="connsiteY0"/>
              </a:cxn>
              <a:cxn ang="1">
                <a:pos x="connsiteX1" y="connsiteY1"/>
              </a:cxn>
              <a:cxn ang="2">
                <a:pos x="connsiteX2" y="connsiteY2"/>
              </a:cxn>
              <a:cxn ang="3">
                <a:pos x="connsiteX3" y="connsiteY3"/>
              </a:cxn>
            </a:cxnLst>
            <a:rect l="l" t="t" r="r" b="b"/>
            <a:pathLst>
              <a:path w="732155" h="715136">
                <a:moveTo>
                  <a:pt x="0" y="715136"/>
                </a:moveTo>
                <a:lnTo>
                  <a:pt x="732155" y="715136"/>
                </a:lnTo>
                <a:lnTo>
                  <a:pt x="367030" y="0"/>
                </a:lnTo>
                <a:lnTo>
                  <a:pt x="0" y="715136"/>
                </a:lnTo>
              </a:path>
            </a:pathLst>
          </a:custGeom>
          <a:solidFill>
            <a:srgbClr val="CCE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8327135" y="3794759"/>
            <a:ext cx="707771" cy="1117473"/>
          </a:xfrm>
          <a:custGeom>
            <a:avLst/>
            <a:gdLst>
              <a:gd name="connsiteX0" fmla="*/ 361442 w 707771"/>
              <a:gd name="connsiteY0" fmla="*/ 1117473 h 1117473"/>
              <a:gd name="connsiteX1" fmla="*/ 0 w 707771"/>
              <a:gd name="connsiteY1" fmla="*/ 391541 h 1117473"/>
              <a:gd name="connsiteX2" fmla="*/ 264921 w 707771"/>
              <a:gd name="connsiteY2" fmla="*/ 0 h 1117473"/>
              <a:gd name="connsiteX3" fmla="*/ 707770 w 707771"/>
              <a:gd name="connsiteY3" fmla="*/ 615950 h 1117473"/>
              <a:gd name="connsiteX4" fmla="*/ 361442 w 707771"/>
              <a:gd name="connsiteY4" fmla="*/ 1117473 h 111747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07771" h="1117473">
                <a:moveTo>
                  <a:pt x="361442" y="1117473"/>
                </a:moveTo>
                <a:lnTo>
                  <a:pt x="0" y="391541"/>
                </a:lnTo>
                <a:lnTo>
                  <a:pt x="264921" y="0"/>
                </a:lnTo>
                <a:lnTo>
                  <a:pt x="707770" y="615950"/>
                </a:lnTo>
                <a:lnTo>
                  <a:pt x="361442" y="1117473"/>
                </a:lnTo>
              </a:path>
            </a:pathLst>
          </a:custGeom>
          <a:solidFill>
            <a:srgbClr val="00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5436108" y="4187952"/>
            <a:ext cx="3255899" cy="724280"/>
          </a:xfrm>
          <a:custGeom>
            <a:avLst/>
            <a:gdLst>
              <a:gd name="connsiteX0" fmla="*/ 0 w 3255899"/>
              <a:gd name="connsiteY0" fmla="*/ 724280 h 724280"/>
              <a:gd name="connsiteX1" fmla="*/ 3255898 w 3255899"/>
              <a:gd name="connsiteY1" fmla="*/ 724280 h 724280"/>
              <a:gd name="connsiteX2" fmla="*/ 2894457 w 3255899"/>
              <a:gd name="connsiteY2" fmla="*/ 0 h 724280"/>
              <a:gd name="connsiteX3" fmla="*/ 356615 w 3255899"/>
              <a:gd name="connsiteY3" fmla="*/ 0 h 724280"/>
              <a:gd name="connsiteX4" fmla="*/ 0 w 3255899"/>
              <a:gd name="connsiteY4" fmla="*/ 724280 h 7242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55899" h="724280">
                <a:moveTo>
                  <a:pt x="0" y="724280"/>
                </a:moveTo>
                <a:lnTo>
                  <a:pt x="3255898" y="724280"/>
                </a:lnTo>
                <a:lnTo>
                  <a:pt x="2894457" y="0"/>
                </a:lnTo>
                <a:lnTo>
                  <a:pt x="356615" y="0"/>
                </a:lnTo>
                <a:lnTo>
                  <a:pt x="0" y="724280"/>
                </a:lnTo>
              </a:path>
            </a:pathLst>
          </a:custGeom>
          <a:solidFill>
            <a:srgbClr val="0033C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5852159" y="3364991"/>
            <a:ext cx="2422270" cy="709041"/>
          </a:xfrm>
          <a:custGeom>
            <a:avLst/>
            <a:gdLst>
              <a:gd name="connsiteX0" fmla="*/ 0 w 2422270"/>
              <a:gd name="connsiteY0" fmla="*/ 709041 h 709041"/>
              <a:gd name="connsiteX1" fmla="*/ 2422271 w 2422270"/>
              <a:gd name="connsiteY1" fmla="*/ 709041 h 709041"/>
              <a:gd name="connsiteX2" fmla="*/ 2055114 w 2422270"/>
              <a:gd name="connsiteY2" fmla="*/ 0 h 709041"/>
              <a:gd name="connsiteX3" fmla="*/ 361442 w 2422270"/>
              <a:gd name="connsiteY3" fmla="*/ 0 h 709041"/>
              <a:gd name="connsiteX4" fmla="*/ 0 w 2422270"/>
              <a:gd name="connsiteY4" fmla="*/ 709041 h 70904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22270" h="709041">
                <a:moveTo>
                  <a:pt x="0" y="709041"/>
                </a:moveTo>
                <a:lnTo>
                  <a:pt x="2422271" y="709041"/>
                </a:lnTo>
                <a:lnTo>
                  <a:pt x="2055114" y="0"/>
                </a:lnTo>
                <a:lnTo>
                  <a:pt x="361442" y="0"/>
                </a:lnTo>
                <a:lnTo>
                  <a:pt x="0" y="709041"/>
                </a:lnTo>
              </a:path>
            </a:pathLst>
          </a:custGeom>
          <a:solidFill>
            <a:srgbClr val="3366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6274308" y="2526792"/>
            <a:ext cx="1576450" cy="719708"/>
          </a:xfrm>
          <a:custGeom>
            <a:avLst/>
            <a:gdLst>
              <a:gd name="connsiteX0" fmla="*/ 0 w 1576450"/>
              <a:gd name="connsiteY0" fmla="*/ 719708 h 719708"/>
              <a:gd name="connsiteX1" fmla="*/ 1576450 w 1576450"/>
              <a:gd name="connsiteY1" fmla="*/ 719708 h 719708"/>
              <a:gd name="connsiteX2" fmla="*/ 1210690 w 1576450"/>
              <a:gd name="connsiteY2" fmla="*/ 0 h 719708"/>
              <a:gd name="connsiteX3" fmla="*/ 366648 w 1576450"/>
              <a:gd name="connsiteY3" fmla="*/ 0 h 719708"/>
              <a:gd name="connsiteX4" fmla="*/ 0 w 1576450"/>
              <a:gd name="connsiteY4" fmla="*/ 719708 h 7197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76450" h="719708">
                <a:moveTo>
                  <a:pt x="0" y="719708"/>
                </a:moveTo>
                <a:lnTo>
                  <a:pt x="1576450" y="719708"/>
                </a:lnTo>
                <a:lnTo>
                  <a:pt x="1210690" y="0"/>
                </a:lnTo>
                <a:lnTo>
                  <a:pt x="366648" y="0"/>
                </a:lnTo>
                <a:lnTo>
                  <a:pt x="0" y="719708"/>
                </a:lnTo>
              </a:path>
            </a:pathLst>
          </a:custGeom>
          <a:solidFill>
            <a:srgbClr val="99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6693407" y="1700783"/>
            <a:ext cx="732155" cy="715136"/>
          </a:xfrm>
          <a:custGeom>
            <a:avLst/>
            <a:gdLst>
              <a:gd name="connsiteX0" fmla="*/ 0 w 732155"/>
              <a:gd name="connsiteY0" fmla="*/ 715136 h 715136"/>
              <a:gd name="connsiteX1" fmla="*/ 732155 w 732155"/>
              <a:gd name="connsiteY1" fmla="*/ 715136 h 715136"/>
              <a:gd name="connsiteX2" fmla="*/ 367030 w 732155"/>
              <a:gd name="connsiteY2" fmla="*/ 0 h 715136"/>
              <a:gd name="connsiteX3" fmla="*/ 0 w 732155"/>
              <a:gd name="connsiteY3" fmla="*/ 715136 h 715136"/>
            </a:gdLst>
            <a:ahLst/>
            <a:cxnLst>
              <a:cxn ang="0">
                <a:pos x="connsiteX0" y="connsiteY0"/>
              </a:cxn>
              <a:cxn ang="1">
                <a:pos x="connsiteX1" y="connsiteY1"/>
              </a:cxn>
              <a:cxn ang="2">
                <a:pos x="connsiteX2" y="connsiteY2"/>
              </a:cxn>
              <a:cxn ang="3">
                <a:pos x="connsiteX3" y="connsiteY3"/>
              </a:cxn>
            </a:cxnLst>
            <a:rect l="l" t="t" r="r" b="b"/>
            <a:pathLst>
              <a:path w="732155" h="715136">
                <a:moveTo>
                  <a:pt x="0" y="715136"/>
                </a:moveTo>
                <a:lnTo>
                  <a:pt x="732155" y="715136"/>
                </a:lnTo>
                <a:lnTo>
                  <a:pt x="367030" y="0"/>
                </a:lnTo>
                <a:lnTo>
                  <a:pt x="0" y="715136"/>
                </a:lnTo>
              </a:path>
            </a:pathLst>
          </a:custGeom>
          <a:solidFill>
            <a:srgbClr val="CCE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714500" y="1689100"/>
            <a:ext cx="101600" cy="3238500"/>
          </a:xfrm>
          <a:prstGeom prst="rect">
            <a:avLst/>
          </a:prstGeom>
          <a:noFill/>
        </p:spPr>
      </p:pic>
      <p:pic>
        <p:nvPicPr>
          <p:cNvPr id="22" name="Picture 3"/>
          <p:cNvPicPr>
            <a:picLocks noChangeAspect="1" noChangeArrowheads="1"/>
          </p:cNvPicPr>
          <p:nvPr/>
        </p:nvPicPr>
        <p:blipFill>
          <a:blip r:embed="rId3"/>
          <a:srcRect/>
          <a:stretch>
            <a:fillRect/>
          </a:stretch>
        </p:blipFill>
        <p:spPr bwMode="auto">
          <a:xfrm>
            <a:off x="2184400" y="1701800"/>
            <a:ext cx="2819400" cy="2501900"/>
          </a:xfrm>
          <a:prstGeom prst="rect">
            <a:avLst/>
          </a:prstGeom>
          <a:noFill/>
        </p:spPr>
      </p:pic>
      <p:pic>
        <p:nvPicPr>
          <p:cNvPr id="23" name="Picture 3"/>
          <p:cNvPicPr>
            <a:picLocks noChangeAspect="1" noChangeArrowheads="1"/>
          </p:cNvPicPr>
          <p:nvPr/>
        </p:nvPicPr>
        <p:blipFill>
          <a:blip r:embed="rId4"/>
          <a:srcRect/>
          <a:stretch>
            <a:fillRect/>
          </a:stretch>
        </p:blipFill>
        <p:spPr bwMode="auto">
          <a:xfrm>
            <a:off x="5791200" y="1689100"/>
            <a:ext cx="2819400" cy="2501900"/>
          </a:xfrm>
          <a:prstGeom prst="rect">
            <a:avLst/>
          </a:prstGeom>
          <a:noFill/>
        </p:spPr>
      </p:pic>
      <p:sp>
        <p:nvSpPr>
          <p:cNvPr id="24" name="TextBox 1"/>
          <p:cNvSpPr txBox="1"/>
          <p:nvPr/>
        </p:nvSpPr>
        <p:spPr>
          <a:xfrm>
            <a:off x="5930900" y="127000"/>
            <a:ext cx="2844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目标消费客群分析</a:t>
            </a:r>
          </a:p>
        </p:txBody>
      </p:sp>
      <p:sp>
        <p:nvSpPr>
          <p:cNvPr id="25" name="TextBox 1"/>
          <p:cNvSpPr txBox="1"/>
          <p:nvPr/>
        </p:nvSpPr>
        <p:spPr>
          <a:xfrm>
            <a:off x="3111500" y="1231900"/>
            <a:ext cx="7112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一级商圈</a:t>
            </a:r>
          </a:p>
        </p:txBody>
      </p:sp>
      <p:sp>
        <p:nvSpPr>
          <p:cNvPr id="26" name="TextBox 1"/>
          <p:cNvSpPr txBox="1"/>
          <p:nvPr/>
        </p:nvSpPr>
        <p:spPr>
          <a:xfrm>
            <a:off x="2552700" y="2019300"/>
            <a:ext cx="1778000" cy="2705100"/>
          </a:xfrm>
          <a:prstGeom prst="rect">
            <a:avLst/>
          </a:prstGeom>
          <a:noFill/>
        </p:spPr>
        <p:txBody>
          <a:bodyPr wrap="none" lIns="0" tIns="0" rIns="0" rtlCol="0">
            <a:spAutoFit/>
          </a:bodyPr>
          <a:lstStyle/>
          <a:p>
            <a:pPr>
              <a:lnSpc>
                <a:spcPts val="1500"/>
              </a:lnSpc>
              <a:tabLst>
                <a:tab pos="88900" algn="l"/>
                <a:tab pos="609600" algn="l"/>
                <a:tab pos="622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酒店客源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88900" algn="l"/>
                <a:tab pos="609600" algn="l"/>
                <a:tab pos="622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企业高管</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88900" algn="l"/>
                <a:tab pos="609600" algn="l"/>
                <a:tab pos="6223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普通家庭、中产家庭</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88900" algn="l"/>
                <a:tab pos="609600" algn="l"/>
                <a:tab pos="622300" algn="l"/>
              </a:tabLst>
            </a:pPr>
            <a:r>
              <a:rPr lang="en-US" altLang="zh-CN" sz="1405" b="1" dirty="0">
                <a:solidFill>
                  <a:srgbClr val="FFFFFF"/>
                </a:solidFill>
                <a:latin typeface="微软雅黑" panose="020B0503020204020204" pitchFamily="18" charset="-122"/>
                <a:cs typeface="微软雅黑" panose="020B0503020204020204" pitchFamily="18" charset="-122"/>
              </a:rPr>
              <a:t>普通白领、中层管理者</a:t>
            </a:r>
          </a:p>
        </p:txBody>
      </p:sp>
      <p:sp>
        <p:nvSpPr>
          <p:cNvPr id="27" name="TextBox 1"/>
          <p:cNvSpPr txBox="1"/>
          <p:nvPr/>
        </p:nvSpPr>
        <p:spPr>
          <a:xfrm>
            <a:off x="825500" y="1917700"/>
            <a:ext cx="711200" cy="2463800"/>
          </a:xfrm>
          <a:prstGeom prst="rect">
            <a:avLst/>
          </a:prstGeom>
          <a:noFill/>
        </p:spPr>
        <p:txBody>
          <a:bodyPr wrap="none" lIns="0" tIns="0" rIns="0" rtlCol="0">
            <a:spAutoFit/>
          </a:bodyPr>
          <a:lstStyle/>
          <a:p>
            <a:pPr>
              <a:lnSpc>
                <a:spcPts val="1800"/>
              </a:lnSpc>
              <a:tabLst>
                <a:tab pos="101600" algn="l"/>
                <a:tab pos="152400" algn="l"/>
                <a:tab pos="177800" algn="l"/>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补充性</a:t>
            </a:r>
          </a:p>
          <a:p>
            <a:pPr>
              <a:lnSpc>
                <a:spcPts val="1600"/>
              </a:lnSpc>
              <a:tabLst>
                <a:tab pos="101600" algn="l"/>
                <a:tab pos="152400" algn="l"/>
                <a:tab pos="177800" algn="l"/>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客源</a:t>
            </a:r>
          </a:p>
          <a:p>
            <a:pPr>
              <a:lnSpc>
                <a:spcPts val="1000"/>
              </a:lnSpc>
            </a:pPr>
            <a:endParaRPr lang="en-US" altLang="zh-CN" dirty="0"/>
          </a:p>
          <a:p>
            <a:pPr>
              <a:lnSpc>
                <a:spcPts val="1000"/>
              </a:lnSpc>
            </a:pPr>
            <a:endParaRPr lang="en-US" altLang="zh-CN" dirty="0"/>
          </a:p>
          <a:p>
            <a:pPr>
              <a:lnSpc>
                <a:spcPts val="1900"/>
              </a:lnSpc>
              <a:tabLst>
                <a:tab pos="101600" algn="l"/>
                <a:tab pos="152400" algn="l"/>
                <a:tab pos="177800" algn="l"/>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次级</a:t>
            </a:r>
          </a:p>
          <a:p>
            <a:pPr>
              <a:lnSpc>
                <a:spcPts val="1600"/>
              </a:lnSpc>
              <a:tabLst>
                <a:tab pos="101600" algn="l"/>
                <a:tab pos="152400" algn="l"/>
                <a:tab pos="177800" algn="l"/>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客源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101600" algn="l"/>
                <a:tab pos="152400" algn="l"/>
                <a:tab pos="177800" algn="l"/>
                <a:tab pos="190500" algn="l"/>
              </a:tabLst>
            </a:pPr>
            <a:r>
              <a:rPr lang="en-US" altLang="zh-CN" sz="1405" b="1" dirty="0">
                <a:solidFill>
                  <a:srgbClr val="000000"/>
                </a:solidFill>
                <a:latin typeface="微软雅黑" panose="020B0503020204020204" pitchFamily="18" charset="-122"/>
                <a:cs typeface="微软雅黑" panose="020B0503020204020204" pitchFamily="18" charset="-122"/>
              </a:rPr>
              <a:t>基础核心</a:t>
            </a:r>
          </a:p>
          <a:p>
            <a:pPr>
              <a:lnSpc>
                <a:spcPts val="1600"/>
              </a:lnSpc>
              <a:tabLst>
                <a:tab pos="101600" algn="l"/>
                <a:tab pos="152400" algn="l"/>
                <a:tab pos="177800" algn="l"/>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客源</a:t>
            </a:r>
          </a:p>
        </p:txBody>
      </p:sp>
      <p:sp>
        <p:nvSpPr>
          <p:cNvPr id="28" name="TextBox 1"/>
          <p:cNvSpPr txBox="1"/>
          <p:nvPr/>
        </p:nvSpPr>
        <p:spPr>
          <a:xfrm>
            <a:off x="6210300" y="2006600"/>
            <a:ext cx="1778000" cy="2705100"/>
          </a:xfrm>
          <a:prstGeom prst="rect">
            <a:avLst/>
          </a:prstGeom>
          <a:noFill/>
        </p:spPr>
        <p:txBody>
          <a:bodyPr wrap="none" lIns="0" tIns="0" rIns="0" rtlCol="0">
            <a:spAutoFit/>
          </a:bodyPr>
          <a:lstStyle/>
          <a:p>
            <a:pPr>
              <a:lnSpc>
                <a:spcPts val="1500"/>
              </a:lnSpc>
              <a:tabLst>
                <a:tab pos="25400" algn="l"/>
                <a:tab pos="558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酒店客源</a:t>
            </a:r>
          </a:p>
          <a:p>
            <a:pPr>
              <a:lnSpc>
                <a:spcPts val="1400"/>
              </a:lnSpc>
              <a:tabLst>
                <a:tab pos="25400" algn="l"/>
                <a:tab pos="558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旅游客源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25400" algn="l"/>
                <a:tab pos="558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企业高管</a:t>
            </a:r>
          </a:p>
          <a:p>
            <a:pPr>
              <a:lnSpc>
                <a:spcPts val="1400"/>
              </a:lnSpc>
              <a:tabLst>
                <a:tab pos="25400" algn="l"/>
                <a:tab pos="558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高校学生</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25400" algn="l"/>
                <a:tab pos="558800" algn="l"/>
              </a:tabLst>
            </a:pPr>
            <a:r>
              <a:rPr lang="en-US" altLang="zh-CN" sz="1405" b="1" dirty="0">
                <a:solidFill>
                  <a:srgbClr val="FFFFFF"/>
                </a:solidFill>
                <a:latin typeface="微软雅黑" panose="020B0503020204020204" pitchFamily="18" charset="-122"/>
                <a:cs typeface="微软雅黑" panose="020B0503020204020204" pitchFamily="18" charset="-122"/>
              </a:rPr>
              <a:t>普通白领、中层管理者</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25400" algn="l"/>
                <a:tab pos="5588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普通家庭、中产家庭</a:t>
            </a:r>
          </a:p>
        </p:txBody>
      </p:sp>
      <p:sp>
        <p:nvSpPr>
          <p:cNvPr id="29" name="TextBox 1"/>
          <p:cNvSpPr txBox="1"/>
          <p:nvPr/>
        </p:nvSpPr>
        <p:spPr>
          <a:xfrm>
            <a:off x="6743700" y="1206500"/>
            <a:ext cx="7112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二级商圈</a:t>
            </a:r>
          </a:p>
        </p:txBody>
      </p:sp>
      <p:sp>
        <p:nvSpPr>
          <p:cNvPr id="30" name="TextBox 1"/>
          <p:cNvSpPr txBox="1"/>
          <p:nvPr/>
        </p:nvSpPr>
        <p:spPr>
          <a:xfrm>
            <a:off x="1016000" y="5499100"/>
            <a:ext cx="7480300" cy="1333500"/>
          </a:xfrm>
          <a:prstGeom prst="rect">
            <a:avLst/>
          </a:prstGeom>
          <a:noFill/>
        </p:spPr>
        <p:txBody>
          <a:bodyPr wrap="none" lIns="0" tIns="0" rIns="0" rtlCol="0">
            <a:spAutoFit/>
          </a:bodyPr>
          <a:lstStyle/>
          <a:p>
            <a:pPr>
              <a:lnSpc>
                <a:spcPts val="1900"/>
              </a:lnSpc>
              <a:tabLst>
                <a:tab pos="546100" algn="l"/>
              </a:tabLst>
            </a:pPr>
            <a:r>
              <a:rPr lang="en-US" altLang="zh-CN" dirty="0"/>
              <a:t>	</a:t>
            </a:r>
            <a:r>
              <a:rPr lang="en-US" altLang="zh-CN" sz="1480" b="1" dirty="0">
                <a:solidFill>
                  <a:srgbClr val="EC008C"/>
                </a:solidFill>
                <a:latin typeface="微软雅黑" panose="020B0503020204020204" pitchFamily="18" charset="-122"/>
                <a:cs typeface="微软雅黑" panose="020B0503020204020204" pitchFamily="18" charset="-122"/>
              </a:rPr>
              <a:t>将一级商圈和二级商圈综合考虑，本项目的主要目标客源为来自于周边科技园及办公楼的</a:t>
            </a:r>
          </a:p>
          <a:p>
            <a:pPr>
              <a:lnSpc>
                <a:spcPts val="1600"/>
              </a:lnSpc>
              <a:tabLst>
                <a:tab pos="546100" algn="l"/>
              </a:tabLst>
            </a:pPr>
            <a:r>
              <a:rPr lang="en-US" altLang="zh-CN" dirty="0"/>
              <a:t>	</a:t>
            </a:r>
            <a:r>
              <a:rPr lang="en-US" altLang="zh-CN" sz="1480" b="1" dirty="0">
                <a:solidFill>
                  <a:srgbClr val="EC008C"/>
                </a:solidFill>
                <a:latin typeface="微软雅黑" panose="020B0503020204020204" pitchFamily="18" charset="-122"/>
                <a:cs typeface="微软雅黑" panose="020B0503020204020204" pitchFamily="18" charset="-122"/>
              </a:rPr>
              <a:t>普通白领、中层管理者以及周边居住的普通家庭及中产家庭。</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900"/>
              </a:lnSpc>
              <a:tabLst>
                <a:tab pos="546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242</a:t>
            </a: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930071" y="893444"/>
          <a:ext cx="7894269" cy="5688253"/>
        </p:xfrm>
        <a:graphic>
          <a:graphicData uri="http://schemas.openxmlformats.org/drawingml/2006/table">
            <a:tbl>
              <a:tblPr/>
              <a:tblGrid>
                <a:gridCol w="1656029">
                  <a:extLst>
                    <a:ext uri="{9D8B030D-6E8A-4147-A177-3AD203B41FA5}">
                      <a16:colId xmlns:a16="http://schemas.microsoft.com/office/drawing/2014/main" val="20000"/>
                    </a:ext>
                  </a:extLst>
                </a:gridCol>
                <a:gridCol w="575944">
                  <a:extLst>
                    <a:ext uri="{9D8B030D-6E8A-4147-A177-3AD203B41FA5}">
                      <a16:colId xmlns:a16="http://schemas.microsoft.com/office/drawing/2014/main" val="20001"/>
                    </a:ext>
                  </a:extLst>
                </a:gridCol>
                <a:gridCol w="855980">
                  <a:extLst>
                    <a:ext uri="{9D8B030D-6E8A-4147-A177-3AD203B41FA5}">
                      <a16:colId xmlns:a16="http://schemas.microsoft.com/office/drawing/2014/main" val="20002"/>
                    </a:ext>
                  </a:extLst>
                </a:gridCol>
                <a:gridCol w="814832">
                  <a:extLst>
                    <a:ext uri="{9D8B030D-6E8A-4147-A177-3AD203B41FA5}">
                      <a16:colId xmlns:a16="http://schemas.microsoft.com/office/drawing/2014/main" val="20003"/>
                    </a:ext>
                  </a:extLst>
                </a:gridCol>
                <a:gridCol w="1071117">
                  <a:extLst>
                    <a:ext uri="{9D8B030D-6E8A-4147-A177-3AD203B41FA5}">
                      <a16:colId xmlns:a16="http://schemas.microsoft.com/office/drawing/2014/main" val="20004"/>
                    </a:ext>
                  </a:extLst>
                </a:gridCol>
                <a:gridCol w="1304925">
                  <a:extLst>
                    <a:ext uri="{9D8B030D-6E8A-4147-A177-3AD203B41FA5}">
                      <a16:colId xmlns:a16="http://schemas.microsoft.com/office/drawing/2014/main" val="20005"/>
                    </a:ext>
                  </a:extLst>
                </a:gridCol>
                <a:gridCol w="1615440">
                  <a:extLst>
                    <a:ext uri="{9D8B030D-6E8A-4147-A177-3AD203B41FA5}">
                      <a16:colId xmlns:a16="http://schemas.microsoft.com/office/drawing/2014/main" val="20006"/>
                    </a:ext>
                  </a:extLst>
                </a:gridCol>
              </a:tblGrid>
              <a:tr h="466344">
                <a:tc>
                  <a:txBody>
                    <a:bodyPr/>
                    <a:lstStyle/>
                    <a:p>
                      <a:endParaRPr lang="zh-CN" altLang="en-US" dirty="0"/>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序号</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类型</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年龄</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家庭结构</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收入水平</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消费能力</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600456">
                <a:tc rowSpan="2">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周边居民</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A</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中产家庭</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30–55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家中有不少于</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1000" dirty="0">
                          <a:solidFill>
                            <a:srgbClr val="000000"/>
                          </a:solidFill>
                          <a:latin typeface="微软雅黑" panose="020B0503020204020204" pitchFamily="18" charset="-122"/>
                          <a:cs typeface="微软雅黑" panose="020B0503020204020204" pitchFamily="18" charset="-122"/>
                        </a:rPr>
                        <a:t>一个孩子</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年收入50万以上</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消费力高</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64007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B</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普通家庭</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30–55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家中有不少于</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一个孩子</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年收入5万-50万</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消费力中高</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446785">
                <a:tc rowSpan="3">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办公人群</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C</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普通白领</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20–35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多为单身</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月收入4,000–</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20,000元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消费力低</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477773">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D</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中层管理者</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30–45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部分已婚</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月收入20,000–</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100,000元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消费力中高</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544195">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E</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企业高管</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35-55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多为已婚有子</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女</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月收入100,000元以</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上</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消费力高</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698119">
                <a:tc rowSpan="2">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过境客群</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F</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游客</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25-55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月收入4,000元以上</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消费力参差不齐</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641222">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G</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商务客</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30-55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月收入10,000元以</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上</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消费力高</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r h="1173277">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学生</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H</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高校学生</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18-25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单身</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家庭收入5万以上</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消费力中等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8"/>
                  </a:ext>
                </a:extLst>
              </a:tr>
            </a:tbl>
          </a:graphicData>
        </a:graphic>
      </p:graphicFrame>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243</a:t>
            </a:r>
          </a:p>
        </p:txBody>
      </p:sp>
      <p:sp>
        <p:nvSpPr>
          <p:cNvPr id="9" name="TextBox 1"/>
          <p:cNvSpPr txBox="1"/>
          <p:nvPr/>
        </p:nvSpPr>
        <p:spPr>
          <a:xfrm>
            <a:off x="5930900" y="127000"/>
            <a:ext cx="2844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目标消费客群分析</a:t>
            </a:r>
          </a:p>
        </p:txBody>
      </p:sp>
      <p:sp>
        <p:nvSpPr>
          <p:cNvPr id="10" name="TextBox 1"/>
          <p:cNvSpPr txBox="1"/>
          <p:nvPr/>
        </p:nvSpPr>
        <p:spPr>
          <a:xfrm>
            <a:off x="990600" y="596900"/>
            <a:ext cx="6400800" cy="203200"/>
          </a:xfrm>
          <a:prstGeom prst="rect">
            <a:avLst/>
          </a:prstGeom>
          <a:noFill/>
        </p:spPr>
        <p:txBody>
          <a:bodyPr wrap="none" lIns="0" tIns="0" rIns="0" rtlCol="0">
            <a:spAutoFit/>
          </a:bodyPr>
          <a:lstStyle/>
          <a:p>
            <a:pPr>
              <a:lnSpc>
                <a:spcPts val="1600"/>
              </a:lnSpc>
            </a:pPr>
            <a:r>
              <a:rPr lang="en-US" altLang="zh-CN" sz="1265" b="1" dirty="0">
                <a:solidFill>
                  <a:srgbClr val="A23F97"/>
                </a:solidFill>
                <a:latin typeface="微软雅黑" panose="020B0503020204020204" pitchFamily="18" charset="-122"/>
                <a:cs typeface="微软雅黑" panose="020B0503020204020204" pitchFamily="18" charset="-122"/>
              </a:rPr>
              <a:t>将本项目一级和二级商圈内的人群作为主要消费客群进行深入分析，以了解其消费特征及需求。</a:t>
            </a: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971600" y="620648"/>
          <a:ext cx="8004250" cy="6084875"/>
        </p:xfrm>
        <a:graphic>
          <a:graphicData uri="http://schemas.openxmlformats.org/drawingml/2006/table">
            <a:tbl>
              <a:tblPr/>
              <a:tblGrid>
                <a:gridCol w="467944">
                  <a:extLst>
                    <a:ext uri="{9D8B030D-6E8A-4147-A177-3AD203B41FA5}">
                      <a16:colId xmlns:a16="http://schemas.microsoft.com/office/drawing/2014/main" val="20000"/>
                    </a:ext>
                  </a:extLst>
                </a:gridCol>
                <a:gridCol w="828040">
                  <a:extLst>
                    <a:ext uri="{9D8B030D-6E8A-4147-A177-3AD203B41FA5}">
                      <a16:colId xmlns:a16="http://schemas.microsoft.com/office/drawing/2014/main" val="20001"/>
                    </a:ext>
                  </a:extLst>
                </a:gridCol>
                <a:gridCol w="1727961">
                  <a:extLst>
                    <a:ext uri="{9D8B030D-6E8A-4147-A177-3AD203B41FA5}">
                      <a16:colId xmlns:a16="http://schemas.microsoft.com/office/drawing/2014/main" val="20002"/>
                    </a:ext>
                  </a:extLst>
                </a:gridCol>
                <a:gridCol w="1728089">
                  <a:extLst>
                    <a:ext uri="{9D8B030D-6E8A-4147-A177-3AD203B41FA5}">
                      <a16:colId xmlns:a16="http://schemas.microsoft.com/office/drawing/2014/main" val="20003"/>
                    </a:ext>
                  </a:extLst>
                </a:gridCol>
                <a:gridCol w="1692020">
                  <a:extLst>
                    <a:ext uri="{9D8B030D-6E8A-4147-A177-3AD203B41FA5}">
                      <a16:colId xmlns:a16="http://schemas.microsoft.com/office/drawing/2014/main" val="20004"/>
                    </a:ext>
                  </a:extLst>
                </a:gridCol>
                <a:gridCol w="1560195">
                  <a:extLst>
                    <a:ext uri="{9D8B030D-6E8A-4147-A177-3AD203B41FA5}">
                      <a16:colId xmlns:a16="http://schemas.microsoft.com/office/drawing/2014/main" val="20005"/>
                    </a:ext>
                  </a:extLst>
                </a:gridCol>
              </a:tblGrid>
              <a:tr h="278384">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序号</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类型</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消费特征</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主要活动</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共同的消费需求</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特殊消费需求</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777240">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A</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中产家庭</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追求有品质的生活</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重视子女教育</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喜欢有档次的家庭消费场所</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拥有自己的社交圈</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rowSpan="2">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逛街</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周末的家庭活动</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朋友聚会</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购买日常生活必需品</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带儿童一起游乐</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提高开发儿童智力</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rowSpan="2">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服饰零售</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和家人朋友一起聚会的餐厅</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家电家居等家庭相关用品</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美容SPA</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生活配套服务</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儿童教育</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儿童游乐场</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日常消费品</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娱乐休闲场所</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高档有机、进口食品</a:t>
                      </a:r>
                      <a:endParaRPr lang="zh-CN" altLang="en-US" sz="900" b="1" dirty="0">
                        <a:solidFill>
                          <a:srgbClr val="EC008C"/>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中高档的家居用品</a:t>
                      </a:r>
                      <a:endParaRPr lang="zh-CN" altLang="en-US" sz="900" b="1" dirty="0">
                        <a:solidFill>
                          <a:srgbClr val="EC008C"/>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高档服饰零售</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奢侈品</a:t>
                      </a:r>
                      <a:endParaRPr lang="zh-CN" altLang="en-US" sz="900" b="1" dirty="0">
                        <a:solidFill>
                          <a:srgbClr val="EC008C"/>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宠物用品</a:t>
                      </a:r>
                      <a:endParaRPr lang="zh-CN" altLang="en-US" sz="900" b="1" dirty="0">
                        <a:solidFill>
                          <a:srgbClr val="EC008C"/>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640079">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B</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普通家庭</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消费生活必需品</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关注儿童教育培训</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关爱家人</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有自己的朋友</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追求性价比高的日常消费</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品</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640079">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C</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普通白领</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追求时尚、新鲜</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将逛街视为一种放松方式</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喜欢与朋友在一起</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需要释放压力的场所</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逛街</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快捷早餐、中餐</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朋友聚会</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下班后娱乐、放松</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rowSpan="3">
                  <a:txBody>
                    <a:bodyPr/>
                    <a:lstStyle/>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服饰零售</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电子产品</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各式餐饮</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咖啡店</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酒吧</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书店</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美容SPA</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健身会所</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娱乐场所</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快时尚</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美食广场</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新奇展示</a:t>
                      </a:r>
                      <a:endParaRPr lang="zh-CN" altLang="en-US" sz="900" b="1" dirty="0">
                        <a:solidFill>
                          <a:srgbClr val="EC008C"/>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设计师、国际时尚品牌</a:t>
                      </a:r>
                      <a:endParaRPr lang="zh-CN" altLang="en-US" sz="900" b="1" dirty="0">
                        <a:solidFill>
                          <a:srgbClr val="EC008C"/>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777239">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D</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中层管理者</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注重社交</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不断提高自身修养</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追求自身形象</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需要放松工作压力的地方</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逛街</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快捷早餐、中餐</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商务宴请</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朋友聚会</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下班后娱乐、放松</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国际时尚品牌</a:t>
                      </a:r>
                      <a:endParaRPr lang="zh-CN" altLang="en-US" sz="900" b="1" dirty="0">
                        <a:solidFill>
                          <a:srgbClr val="EC008C"/>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奢侈品</a:t>
                      </a:r>
                      <a:endParaRPr lang="zh-CN" altLang="en-US" sz="900" b="1" dirty="0">
                        <a:solidFill>
                          <a:srgbClr val="EC008C"/>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设计师品牌</a:t>
                      </a:r>
                      <a:endParaRPr lang="zh-CN" altLang="en-US" sz="900" b="1" dirty="0">
                        <a:solidFill>
                          <a:srgbClr val="EC008C"/>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购买商务礼品</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640080">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E</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企业高管</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关心地位和形象</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商务活动频繁</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注重生活品质</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需要放松身心的场所</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商务宴请</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与客户一起娱乐休闲</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购买高档礼品</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奢侈品</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酒廊、酒窖</a:t>
                      </a:r>
                      <a:endParaRPr lang="zh-CN" altLang="en-US" sz="900" b="1" dirty="0">
                        <a:solidFill>
                          <a:srgbClr val="EC008C"/>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购买商务礼品</a:t>
                      </a:r>
                      <a:endParaRPr lang="zh-CN" altLang="en-US" sz="900" b="1" dirty="0">
                        <a:solidFill>
                          <a:srgbClr val="EC008C"/>
                        </a:solidFill>
                        <a:latin typeface="微软雅黑" panose="020B0503020204020204" pitchFamily="18" charset="-122"/>
                        <a:cs typeface="微软雅黑" panose="020B0503020204020204" pitchFamily="18" charset="-122"/>
                      </a:endParaRPr>
                    </a:p>
                    <a:p>
                      <a:pPr algn="l"/>
                      <a:r>
                        <a:rPr lang="en-US" altLang="zh-CN" sz="900" dirty="0">
                          <a:solidFill>
                            <a:srgbClr val="EC008C"/>
                          </a:solidFill>
                          <a:latin typeface="Times New Roman" panose="02020603050405020304" pitchFamily="18" charset="0"/>
                          <a:cs typeface="Times New Roman" panose="02020603050405020304" pitchFamily="18" charset="0"/>
                        </a:rPr>
                        <a:t>•</a:t>
                      </a:r>
                      <a:r>
                        <a:rPr lang="en-US" altLang="zh-CN" sz="900" b="1" dirty="0">
                          <a:solidFill>
                            <a:srgbClr val="EC008C"/>
                          </a:solidFill>
                          <a:latin typeface="微软雅黑" panose="020B0503020204020204" pitchFamily="18" charset="-122"/>
                          <a:cs typeface="微软雅黑" panose="020B0503020204020204" pitchFamily="18" charset="-122"/>
                        </a:rPr>
                        <a:t>高档餐厅</a:t>
                      </a:r>
                      <a:endParaRPr lang="zh-CN" altLang="en-US" sz="900" b="1" dirty="0">
                        <a:solidFill>
                          <a:srgbClr val="EC008C"/>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777239">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F</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游客</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愿望清单</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喜欢各种特色风味</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购买别处没有的产品</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特色观光景点</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乘坐观光巴士，或者观光团</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拍照留念</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参观特色景点</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购买纪念品</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品尝美食</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新奇展览</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本地风味餐厅</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特色纪念品</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服饰零售</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777290">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G</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商务客</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与客户见面洽谈</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需要快捷的服务</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消费不易捕获</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需要放松</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商务宴请</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与客户一起娱乐</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放松的休闲活动</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购买礼品</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冲动购物</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高档餐厅</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休息和放松</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娱乐休闲</a:t>
                      </a:r>
                      <a:endParaRPr lang="zh-CN" altLang="en-US" sz="900" b="1" dirty="0">
                        <a:solidFill>
                          <a:srgbClr val="0000FF"/>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r h="777240">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H</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高校学生</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追求潮流时尚</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喜欢与同学朋友聚会</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勇于尝试新鲜事物</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需要多种娱乐方式</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和朋友一起逛街</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需要有氛围的学习场所</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课余时间需要放松、娱乐</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快时尚</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新奇展示</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电子产品</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FF"/>
                          </a:solidFill>
                          <a:latin typeface="Times New Roman" panose="02020603050405020304" pitchFamily="18" charset="0"/>
                          <a:cs typeface="Times New Roman" panose="02020603050405020304" pitchFamily="18" charset="0"/>
                        </a:rPr>
                        <a:t>•</a:t>
                      </a:r>
                      <a:r>
                        <a:rPr lang="en-US" altLang="zh-CN" sz="900" b="1" dirty="0">
                          <a:solidFill>
                            <a:srgbClr val="0000FF"/>
                          </a:solidFill>
                          <a:latin typeface="微软雅黑" panose="020B0503020204020204" pitchFamily="18" charset="-122"/>
                          <a:cs typeface="微软雅黑" panose="020B0503020204020204" pitchFamily="18" charset="-122"/>
                        </a:rPr>
                        <a:t>书店</a:t>
                      </a:r>
                      <a:endParaRPr lang="zh-CN" altLang="en-US" sz="900" b="1" dirty="0">
                        <a:solidFill>
                          <a:srgbClr val="0000FF"/>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Times New Roman" panose="02020603050405020304" pitchFamily="18" charset="0"/>
                          <a:cs typeface="Times New Roman" panose="02020603050405020304" pitchFamily="18" charset="0"/>
                        </a:rPr>
                        <a:t>•</a:t>
                      </a:r>
                      <a:r>
                        <a:rPr lang="en-US" altLang="zh-CN" sz="900" dirty="0">
                          <a:solidFill>
                            <a:srgbClr val="000000"/>
                          </a:solidFill>
                          <a:latin typeface="微软雅黑" panose="020B0503020204020204" pitchFamily="18" charset="-122"/>
                          <a:cs typeface="微软雅黑" panose="020B0503020204020204" pitchFamily="18" charset="-122"/>
                        </a:rPr>
                        <a:t>各种娱乐场所</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8"/>
                  </a:ext>
                </a:extLst>
              </a:tr>
            </a:tbl>
          </a:graphicData>
        </a:graphic>
      </p:graphicFrame>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244</a:t>
            </a:r>
          </a:p>
        </p:txBody>
      </p:sp>
      <p:sp>
        <p:nvSpPr>
          <p:cNvPr id="9" name="TextBox 1"/>
          <p:cNvSpPr txBox="1"/>
          <p:nvPr/>
        </p:nvSpPr>
        <p:spPr>
          <a:xfrm>
            <a:off x="5930900" y="127000"/>
            <a:ext cx="2844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目标消费客群分析</a:t>
            </a: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周太太的一天</a:t>
            </a:r>
          </a:p>
        </p:txBody>
      </p:sp>
      <p:sp>
        <p:nvSpPr>
          <p:cNvPr id="3" name="TextBox 1"/>
          <p:cNvSpPr txBox="1"/>
          <p:nvPr/>
        </p:nvSpPr>
        <p:spPr>
          <a:xfrm>
            <a:off x="8026400" y="965200"/>
            <a:ext cx="762000" cy="228600"/>
          </a:xfrm>
          <a:prstGeom prst="rect">
            <a:avLst/>
          </a:prstGeom>
          <a:noFill/>
        </p:spPr>
        <p:txBody>
          <a:bodyPr wrap="none" lIns="0" tIns="0" rIns="0" rtlCol="0">
            <a:spAutoFit/>
          </a:bodyPr>
          <a:lstStyle/>
          <a:p>
            <a:pPr>
              <a:lnSpc>
                <a:spcPts val="1800"/>
              </a:lnSpc>
            </a:pPr>
            <a:r>
              <a:rPr lang="en-US" altLang="zh-CN" sz="1405" b="1" dirty="0">
                <a:solidFill>
                  <a:srgbClr val="7F7F7F"/>
                </a:solidFill>
                <a:latin typeface="微软雅黑" panose="020B0503020204020204" pitchFamily="18" charset="-122"/>
                <a:cs typeface="微软雅黑" panose="020B0503020204020204" pitchFamily="18" charset="-122"/>
              </a:rPr>
              <a:t>AUGUST</a:t>
            </a:r>
          </a:p>
        </p:txBody>
      </p:sp>
      <p:sp>
        <p:nvSpPr>
          <p:cNvPr id="4" name="TextBox 1"/>
          <p:cNvSpPr txBox="1"/>
          <p:nvPr/>
        </p:nvSpPr>
        <p:spPr>
          <a:xfrm>
            <a:off x="4584700" y="1181100"/>
            <a:ext cx="1028700" cy="444500"/>
          </a:xfrm>
          <a:prstGeom prst="rect">
            <a:avLst/>
          </a:prstGeom>
          <a:noFill/>
        </p:spPr>
        <p:txBody>
          <a:bodyPr wrap="none" lIns="0" tIns="0" rIns="0" rtlCol="0">
            <a:spAutoFit/>
          </a:bodyPr>
          <a:lstStyle/>
          <a:p>
            <a:pPr>
              <a:lnSpc>
                <a:spcPts val="1800"/>
              </a:lnSpc>
            </a:pPr>
            <a:r>
              <a:rPr lang="en-US" altLang="zh-CN" sz="1405" b="1" dirty="0">
                <a:solidFill>
                  <a:srgbClr val="7F7F7F"/>
                </a:solidFill>
                <a:latin typeface="微软雅黑" panose="020B0503020204020204" pitchFamily="18" charset="-122"/>
                <a:cs typeface="微软雅黑" panose="020B0503020204020204" pitchFamily="18" charset="-122"/>
              </a:rPr>
              <a:t>Wednesday</a:t>
            </a:r>
          </a:p>
          <a:p>
            <a:pPr>
              <a:lnSpc>
                <a:spcPts val="1600"/>
              </a:lnSpc>
            </a:pPr>
            <a:r>
              <a:rPr lang="en-US" altLang="zh-CN" sz="1405" b="1" dirty="0">
                <a:solidFill>
                  <a:srgbClr val="7F7F7F"/>
                </a:solidFill>
                <a:latin typeface="微软雅黑" panose="020B0503020204020204" pitchFamily="18" charset="-122"/>
                <a:cs typeface="微软雅黑" panose="020B0503020204020204" pitchFamily="18" charset="-122"/>
              </a:rPr>
              <a:t>28</a:t>
            </a:r>
          </a:p>
        </p:txBody>
      </p:sp>
      <p:sp>
        <p:nvSpPr>
          <p:cNvPr id="5" name="TextBox 1"/>
          <p:cNvSpPr txBox="1"/>
          <p:nvPr/>
        </p:nvSpPr>
        <p:spPr>
          <a:xfrm>
            <a:off x="5270500" y="2108200"/>
            <a:ext cx="3416300" cy="876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准备营养早餐，送孩子们上学</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pPr>
            <a:r>
              <a:rPr lang="en-US" altLang="zh-CN" sz="1000" dirty="0">
                <a:solidFill>
                  <a:srgbClr val="000000"/>
                </a:solidFill>
                <a:latin typeface="微软雅黑" panose="020B0503020204020204" pitchFamily="18" charset="-122"/>
                <a:cs typeface="微软雅黑" panose="020B0503020204020204" pitchFamily="18" charset="-122"/>
              </a:rPr>
              <a:t>最近正赶上夏装上市，去给自己和家人们添置些好看的衣服和</a:t>
            </a:r>
          </a:p>
          <a:p>
            <a:pPr>
              <a:lnSpc>
                <a:spcPts val="1200"/>
              </a:lnSpc>
            </a:pPr>
            <a:r>
              <a:rPr lang="en-US" altLang="zh-CN" sz="995" dirty="0">
                <a:solidFill>
                  <a:srgbClr val="000000"/>
                </a:solidFill>
                <a:latin typeface="微软雅黑" panose="020B0503020204020204" pitchFamily="18" charset="-122"/>
                <a:cs typeface="微软雅黑" panose="020B0503020204020204" pitchFamily="18" charset="-122"/>
              </a:rPr>
              <a:t>鞋子。</a:t>
            </a:r>
          </a:p>
        </p:txBody>
      </p:sp>
      <p:sp>
        <p:nvSpPr>
          <p:cNvPr id="6" name="TextBox 1"/>
          <p:cNvSpPr txBox="1"/>
          <p:nvPr/>
        </p:nvSpPr>
        <p:spPr>
          <a:xfrm>
            <a:off x="4584700" y="2019300"/>
            <a:ext cx="317500" cy="1155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8:00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9:00</a:t>
            </a:r>
          </a:p>
          <a:p>
            <a:pPr>
              <a:lnSpc>
                <a:spcPts val="1000"/>
              </a:lnSpc>
            </a:pPr>
            <a:endParaRPr lang="en-US" altLang="zh-CN" dirty="0"/>
          </a:p>
          <a:p>
            <a:pPr>
              <a:lnSpc>
                <a:spcPts val="1500"/>
              </a:lnSpc>
            </a:pPr>
            <a:r>
              <a:rPr lang="en-US" altLang="zh-CN" sz="1000" dirty="0">
                <a:solidFill>
                  <a:srgbClr val="000000"/>
                </a:solidFill>
                <a:latin typeface="微软雅黑" panose="020B0503020204020204" pitchFamily="18" charset="-122"/>
                <a:cs typeface="微软雅黑" panose="020B0503020204020204" pitchFamily="18" charset="-122"/>
              </a:rPr>
              <a:t>10:00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11:00</a:t>
            </a:r>
          </a:p>
        </p:txBody>
      </p:sp>
      <p:sp>
        <p:nvSpPr>
          <p:cNvPr id="7" name="TextBox 1"/>
          <p:cNvSpPr txBox="1"/>
          <p:nvPr/>
        </p:nvSpPr>
        <p:spPr>
          <a:xfrm>
            <a:off x="4584700" y="3416300"/>
            <a:ext cx="317500" cy="28575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12:00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13:00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14:00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15:00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16:00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17:00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18:00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19:00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20:00</a:t>
            </a:r>
          </a:p>
        </p:txBody>
      </p:sp>
      <p:sp>
        <p:nvSpPr>
          <p:cNvPr id="8" name="TextBox 1"/>
          <p:cNvSpPr txBox="1"/>
          <p:nvPr/>
        </p:nvSpPr>
        <p:spPr>
          <a:xfrm>
            <a:off x="5270500" y="3505200"/>
            <a:ext cx="3035300" cy="2781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和朋友们一起吃中饭，一起去新开的法国餐厅试试看。</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预约好了，去做SPA</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pPr>
            <a:r>
              <a:rPr lang="en-US" altLang="zh-CN" sz="995" dirty="0">
                <a:solidFill>
                  <a:srgbClr val="000000"/>
                </a:solidFill>
                <a:latin typeface="微软雅黑" panose="020B0503020204020204" pitchFamily="18" charset="-122"/>
                <a:cs typeface="微软雅黑" panose="020B0503020204020204" pitchFamily="18" charset="-122"/>
              </a:rPr>
              <a:t>去进口超市购买食品、蔬菜</a:t>
            </a:r>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接孩子们放学回家</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饭后散步遛狗，顺便带爱犬去美容店。</a:t>
            </a:r>
          </a:p>
        </p:txBody>
      </p:sp>
      <p:sp>
        <p:nvSpPr>
          <p:cNvPr id="9" name="TextBox 1"/>
          <p:cNvSpPr txBox="1"/>
          <p:nvPr/>
        </p:nvSpPr>
        <p:spPr>
          <a:xfrm>
            <a:off x="1016000" y="6375400"/>
            <a:ext cx="3886200" cy="431800"/>
          </a:xfrm>
          <a:prstGeom prst="rect">
            <a:avLst/>
          </a:prstGeom>
          <a:noFill/>
        </p:spPr>
        <p:txBody>
          <a:bodyPr wrap="none" lIns="0" tIns="0" rIns="0" rtlCol="0">
            <a:spAutoFit/>
          </a:bodyPr>
          <a:lstStyle/>
          <a:p>
            <a:pPr>
              <a:lnSpc>
                <a:spcPts val="1300"/>
              </a:lnSpc>
              <a:tabLst>
                <a:tab pos="35687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21:00</a:t>
            </a:r>
          </a:p>
          <a:p>
            <a:pPr>
              <a:lnSpc>
                <a:spcPts val="1000"/>
              </a:lnSpc>
            </a:pPr>
            <a:endParaRPr lang="en-US" altLang="zh-CN" dirty="0"/>
          </a:p>
          <a:p>
            <a:pPr>
              <a:lnSpc>
                <a:spcPts val="1100"/>
              </a:lnSpc>
              <a:tabLst>
                <a:tab pos="35687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245</a:t>
            </a:r>
          </a:p>
        </p:txBody>
      </p:sp>
      <p:sp>
        <p:nvSpPr>
          <p:cNvPr id="10" name="TextBox 1"/>
          <p:cNvSpPr txBox="1"/>
          <p:nvPr/>
        </p:nvSpPr>
        <p:spPr>
          <a:xfrm>
            <a:off x="1130300" y="3263900"/>
            <a:ext cx="2895600" cy="3035300"/>
          </a:xfrm>
          <a:prstGeom prst="rect">
            <a:avLst/>
          </a:prstGeom>
          <a:noFill/>
        </p:spPr>
        <p:txBody>
          <a:bodyPr wrap="none" lIns="0" tIns="0" rIns="0" rtlCol="0">
            <a:spAutoFit/>
          </a:bodyPr>
          <a:lstStyle/>
          <a:p>
            <a:pPr>
              <a:lnSpc>
                <a:spcPts val="2000"/>
              </a:lnSpc>
              <a:tabLst>
                <a:tab pos="177800" algn="l"/>
              </a:tabLst>
            </a:pPr>
            <a:r>
              <a:rPr lang="en-US" altLang="zh-CN" sz="1600" b="1" dirty="0">
                <a:solidFill>
                  <a:srgbClr val="000000"/>
                </a:solidFill>
                <a:latin typeface="微软雅黑" panose="020B0503020204020204" pitchFamily="18" charset="-122"/>
                <a:cs typeface="微软雅黑" panose="020B0503020204020204" pitchFamily="18" charset="-122"/>
              </a:rPr>
              <a:t>个人档案</a:t>
            </a:r>
          </a:p>
          <a:p>
            <a:pPr>
              <a:lnSpc>
                <a:spcPts val="1000"/>
              </a:lnSpc>
            </a:pPr>
            <a:endParaRPr lang="en-US" altLang="zh-CN" dirty="0"/>
          </a:p>
          <a:p>
            <a:pPr>
              <a:lnSpc>
                <a:spcPts val="21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周太太今年37岁</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中产家庭（A），家庭年收入100万</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老公是私企老板，经常忙于工作；他们</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的两个孩子都在上学</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作为全职太太，照顾好孩子和家庭是她</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的主要工作</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尽管如此，她有很多的自由时间</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对家庭，她希望家人的生活更有品质</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对自己，她从不吝啬，她喜欢购买奢侈</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品、高档护肤品、定期美容SPA来让自己</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永驻青春。</a:t>
            </a: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张太太的一天</a:t>
            </a:r>
          </a:p>
        </p:txBody>
      </p:sp>
      <p:sp>
        <p:nvSpPr>
          <p:cNvPr id="3" name="TextBox 1"/>
          <p:cNvSpPr txBox="1"/>
          <p:nvPr/>
        </p:nvSpPr>
        <p:spPr>
          <a:xfrm>
            <a:off x="1130300" y="3263900"/>
            <a:ext cx="2768600" cy="2794000"/>
          </a:xfrm>
          <a:prstGeom prst="rect">
            <a:avLst/>
          </a:prstGeom>
          <a:noFill/>
        </p:spPr>
        <p:txBody>
          <a:bodyPr wrap="none" lIns="0" tIns="0" rIns="0" rtlCol="0">
            <a:spAutoFit/>
          </a:bodyPr>
          <a:lstStyle/>
          <a:p>
            <a:pPr>
              <a:lnSpc>
                <a:spcPts val="2000"/>
              </a:lnSpc>
              <a:tabLst>
                <a:tab pos="177800" algn="l"/>
              </a:tabLst>
            </a:pPr>
            <a:r>
              <a:rPr lang="en-US" altLang="zh-CN" sz="1600" b="1" dirty="0">
                <a:solidFill>
                  <a:srgbClr val="000000"/>
                </a:solidFill>
                <a:latin typeface="微软雅黑" panose="020B0503020204020204" pitchFamily="18" charset="-122"/>
                <a:cs typeface="微软雅黑" panose="020B0503020204020204" pitchFamily="18" charset="-122"/>
              </a:rPr>
              <a:t>个人档案</a:t>
            </a:r>
          </a:p>
          <a:p>
            <a:pPr>
              <a:lnSpc>
                <a:spcPts val="1000"/>
              </a:lnSpc>
            </a:pPr>
            <a:endParaRPr lang="en-US" altLang="zh-CN" dirty="0"/>
          </a:p>
          <a:p>
            <a:pPr>
              <a:lnSpc>
                <a:spcPts val="21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张太太今年32岁</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普通家庭（B），家庭年收入20万</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自己供职于一家国企，老公则在私企工</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作；</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有一个5岁的女儿刚上小学</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对孩子，她和老公都希望将积蓄花在孩</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子的教育，并让她快乐成长</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对家庭，她追求高性价比的日常用品；</a:t>
            </a:r>
          </a:p>
          <a:p>
            <a:pPr>
              <a:lnSpc>
                <a:spcPts val="1800"/>
              </a:lnSpc>
              <a:tabLst>
                <a:tab pos="177800" algn="l"/>
              </a:tabLst>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对自己，注重品质但不浪费，选择适合</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自己的护肤品和时尚平价的服装。</a:t>
            </a:r>
          </a:p>
        </p:txBody>
      </p:sp>
      <p:sp>
        <p:nvSpPr>
          <p:cNvPr id="4" name="TextBox 1"/>
          <p:cNvSpPr txBox="1"/>
          <p:nvPr/>
        </p:nvSpPr>
        <p:spPr>
          <a:xfrm>
            <a:off x="7721600" y="965200"/>
            <a:ext cx="1066800" cy="228600"/>
          </a:xfrm>
          <a:prstGeom prst="rect">
            <a:avLst/>
          </a:prstGeom>
          <a:noFill/>
        </p:spPr>
        <p:txBody>
          <a:bodyPr wrap="none" lIns="0" tIns="0" rIns="0" rtlCol="0">
            <a:spAutoFit/>
          </a:bodyPr>
          <a:lstStyle/>
          <a:p>
            <a:pPr>
              <a:lnSpc>
                <a:spcPts val="1800"/>
              </a:lnSpc>
            </a:pPr>
            <a:r>
              <a:rPr lang="en-US" altLang="zh-CN" sz="1405" b="1" dirty="0">
                <a:solidFill>
                  <a:srgbClr val="7F7F7F"/>
                </a:solidFill>
                <a:latin typeface="微软雅黑" panose="020B0503020204020204" pitchFamily="18" charset="-122"/>
                <a:cs typeface="微软雅黑" panose="020B0503020204020204" pitchFamily="18" charset="-122"/>
              </a:rPr>
              <a:t>SEPTEMBER</a:t>
            </a:r>
          </a:p>
        </p:txBody>
      </p:sp>
      <p:sp>
        <p:nvSpPr>
          <p:cNvPr id="5" name="TextBox 1"/>
          <p:cNvSpPr txBox="1"/>
          <p:nvPr/>
        </p:nvSpPr>
        <p:spPr>
          <a:xfrm>
            <a:off x="4584700" y="1181100"/>
            <a:ext cx="787400" cy="444500"/>
          </a:xfrm>
          <a:prstGeom prst="rect">
            <a:avLst/>
          </a:prstGeom>
          <a:noFill/>
        </p:spPr>
        <p:txBody>
          <a:bodyPr wrap="none" lIns="0" tIns="0" rIns="0" rtlCol="0">
            <a:spAutoFit/>
          </a:bodyPr>
          <a:lstStyle/>
          <a:p>
            <a:pPr>
              <a:lnSpc>
                <a:spcPts val="1800"/>
              </a:lnSpc>
            </a:pPr>
            <a:r>
              <a:rPr lang="en-US" altLang="zh-CN" sz="1405" b="1" dirty="0">
                <a:solidFill>
                  <a:srgbClr val="7F7F7F"/>
                </a:solidFill>
                <a:latin typeface="微软雅黑" panose="020B0503020204020204" pitchFamily="18" charset="-122"/>
                <a:cs typeface="微软雅黑" panose="020B0503020204020204" pitchFamily="18" charset="-122"/>
              </a:rPr>
              <a:t>Saturday</a:t>
            </a:r>
          </a:p>
          <a:p>
            <a:pPr>
              <a:lnSpc>
                <a:spcPts val="1600"/>
              </a:lnSpc>
            </a:pPr>
            <a:r>
              <a:rPr lang="en-US" altLang="zh-CN" sz="1405" b="1" dirty="0">
                <a:solidFill>
                  <a:srgbClr val="7F7F7F"/>
                </a:solidFill>
                <a:latin typeface="微软雅黑" panose="020B0503020204020204" pitchFamily="18" charset="-122"/>
                <a:cs typeface="微软雅黑" panose="020B0503020204020204" pitchFamily="18" charset="-122"/>
              </a:rPr>
              <a:t>2</a:t>
            </a:r>
          </a:p>
        </p:txBody>
      </p:sp>
      <p:sp>
        <p:nvSpPr>
          <p:cNvPr id="6" name="TextBox 1"/>
          <p:cNvSpPr txBox="1"/>
          <p:nvPr/>
        </p:nvSpPr>
        <p:spPr>
          <a:xfrm>
            <a:off x="4584700" y="2006600"/>
            <a:ext cx="317500" cy="8128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8:00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9:00</a:t>
            </a:r>
          </a:p>
          <a:p>
            <a:pPr>
              <a:lnSpc>
                <a:spcPts val="1000"/>
              </a:lnSpc>
            </a:pPr>
            <a:endParaRPr lang="en-US" altLang="zh-CN" dirty="0"/>
          </a:p>
          <a:p>
            <a:pPr>
              <a:lnSpc>
                <a:spcPts val="1500"/>
              </a:lnSpc>
            </a:pPr>
            <a:r>
              <a:rPr lang="en-US" altLang="zh-CN" sz="1000" dirty="0">
                <a:solidFill>
                  <a:srgbClr val="000000"/>
                </a:solidFill>
                <a:latin typeface="微软雅黑" panose="020B0503020204020204" pitchFamily="18" charset="-122"/>
                <a:cs typeface="微软雅黑" panose="020B0503020204020204" pitchFamily="18" charset="-122"/>
              </a:rPr>
              <a:t>10:00</a:t>
            </a:r>
          </a:p>
        </p:txBody>
      </p:sp>
      <p:sp>
        <p:nvSpPr>
          <p:cNvPr id="7" name="TextBox 1"/>
          <p:cNvSpPr txBox="1"/>
          <p:nvPr/>
        </p:nvSpPr>
        <p:spPr>
          <a:xfrm>
            <a:off x="5270500" y="2108200"/>
            <a:ext cx="3035300" cy="8128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周末的早茶时间，和家人一起讨论下这个周末的计划。</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pPr>
            <a:r>
              <a:rPr lang="en-US" altLang="zh-CN" sz="995" dirty="0">
                <a:solidFill>
                  <a:srgbClr val="000000"/>
                </a:solidFill>
                <a:latin typeface="微软雅黑" panose="020B0503020204020204" pitchFamily="18" charset="-122"/>
                <a:cs typeface="微软雅黑" panose="020B0503020204020204" pitchFamily="18" charset="-122"/>
              </a:rPr>
              <a:t>送孩子去英语培训班</a:t>
            </a:r>
          </a:p>
        </p:txBody>
      </p:sp>
      <p:sp>
        <p:nvSpPr>
          <p:cNvPr id="8" name="TextBox 1"/>
          <p:cNvSpPr txBox="1"/>
          <p:nvPr/>
        </p:nvSpPr>
        <p:spPr>
          <a:xfrm>
            <a:off x="4584700" y="3086100"/>
            <a:ext cx="317500" cy="3187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11:00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12:00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13:00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14:00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15:00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16:00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17:00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18:00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19:00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20:00</a:t>
            </a:r>
          </a:p>
        </p:txBody>
      </p:sp>
      <p:sp>
        <p:nvSpPr>
          <p:cNvPr id="9" name="TextBox 1"/>
          <p:cNvSpPr txBox="1"/>
          <p:nvPr/>
        </p:nvSpPr>
        <p:spPr>
          <a:xfrm>
            <a:off x="5270500" y="3175000"/>
            <a:ext cx="2857500" cy="3187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回家做家务，准备午餐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全家人一起去逛街：带孩子去游乐场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老公去商场的高科技展厅看新的电子产品</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赶上优衣库打折，买了些衣服</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一起去港式茶餐厅吃晚餐</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饭后还给孩子买了甜品和玩具</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全家人一起去看最近上映的电影，钢铁侠3最近很火</a:t>
            </a:r>
          </a:p>
        </p:txBody>
      </p:sp>
      <p:sp>
        <p:nvSpPr>
          <p:cNvPr id="10" name="TextBox 1"/>
          <p:cNvSpPr txBox="1"/>
          <p:nvPr/>
        </p:nvSpPr>
        <p:spPr>
          <a:xfrm>
            <a:off x="1016000" y="6362700"/>
            <a:ext cx="3886200" cy="444500"/>
          </a:xfrm>
          <a:prstGeom prst="rect">
            <a:avLst/>
          </a:prstGeom>
          <a:noFill/>
        </p:spPr>
        <p:txBody>
          <a:bodyPr wrap="none" lIns="0" tIns="0" rIns="0" rtlCol="0">
            <a:spAutoFit/>
          </a:bodyPr>
          <a:lstStyle/>
          <a:p>
            <a:pPr>
              <a:lnSpc>
                <a:spcPts val="1300"/>
              </a:lnSpc>
              <a:tabLst>
                <a:tab pos="35687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21:00</a:t>
            </a:r>
          </a:p>
          <a:p>
            <a:pPr>
              <a:lnSpc>
                <a:spcPts val="1000"/>
              </a:lnSpc>
            </a:pPr>
            <a:endParaRPr lang="en-US" altLang="zh-CN" dirty="0"/>
          </a:p>
          <a:p>
            <a:pPr>
              <a:lnSpc>
                <a:spcPts val="1200"/>
              </a:lnSpc>
              <a:tabLst>
                <a:tab pos="35687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246</a:t>
            </a: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李小姐的一天</a:t>
            </a:r>
          </a:p>
        </p:txBody>
      </p:sp>
      <p:sp>
        <p:nvSpPr>
          <p:cNvPr id="3" name="TextBox 1"/>
          <p:cNvSpPr txBox="1"/>
          <p:nvPr/>
        </p:nvSpPr>
        <p:spPr>
          <a:xfrm>
            <a:off x="1016000" y="3289300"/>
            <a:ext cx="2882900" cy="3632200"/>
          </a:xfrm>
          <a:prstGeom prst="rect">
            <a:avLst/>
          </a:prstGeom>
          <a:noFill/>
        </p:spPr>
        <p:txBody>
          <a:bodyPr wrap="none" lIns="0" tIns="0" rIns="0" rtlCol="0">
            <a:spAutoFit/>
          </a:bodyPr>
          <a:lstStyle/>
          <a:p>
            <a:pPr>
              <a:lnSpc>
                <a:spcPts val="2000"/>
              </a:lnSpc>
              <a:tabLst>
                <a:tab pos="114300" algn="l"/>
                <a:tab pos="292100" algn="l"/>
              </a:tabLst>
            </a:pPr>
            <a:r>
              <a:rPr lang="en-US" altLang="zh-CN" dirty="0"/>
              <a:t>	</a:t>
            </a:r>
            <a:r>
              <a:rPr lang="en-US" altLang="zh-CN" sz="1600" b="1" dirty="0">
                <a:solidFill>
                  <a:srgbClr val="000000"/>
                </a:solidFill>
                <a:latin typeface="微软雅黑" panose="020B0503020204020204" pitchFamily="18" charset="-122"/>
                <a:cs typeface="微软雅黑" panose="020B0503020204020204" pitchFamily="18" charset="-122"/>
              </a:rPr>
              <a:t>个人档案</a:t>
            </a:r>
          </a:p>
          <a:p>
            <a:pPr>
              <a:lnSpc>
                <a:spcPts val="1000"/>
              </a:lnSpc>
            </a:pPr>
            <a:endParaRPr lang="en-US" altLang="zh-CN" dirty="0"/>
          </a:p>
          <a:p>
            <a:pPr>
              <a:lnSpc>
                <a:spcPts val="21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李小姐今年27岁</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在海外大学获得学士文凭</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外企普通白领（C），月收入1万元</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单身，一个人在深圳工作</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工作忙碌，喜欢在闲暇时间享受生活</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有很多朋友，并不觉得孤单</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她追求时尚，潮流的服饰品牌，也喜欢</a:t>
            </a:r>
          </a:p>
          <a:p>
            <a:pPr>
              <a:lnSpc>
                <a:spcPts val="1800"/>
              </a:lnSpc>
              <a:tabLst>
                <a:tab pos="114300" algn="l"/>
                <a:tab pos="292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购买国际精品品牌</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海归的经历让自己更注重提高修养，追</a:t>
            </a:r>
          </a:p>
          <a:p>
            <a:pPr>
              <a:lnSpc>
                <a:spcPts val="1800"/>
              </a:lnSpc>
              <a:tabLst>
                <a:tab pos="114300" algn="l"/>
                <a:tab pos="292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求生活品质</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114300" algn="l"/>
                <a:tab pos="292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247</a:t>
            </a:r>
          </a:p>
        </p:txBody>
      </p:sp>
      <p:sp>
        <p:nvSpPr>
          <p:cNvPr id="4" name="TextBox 1"/>
          <p:cNvSpPr txBox="1"/>
          <p:nvPr/>
        </p:nvSpPr>
        <p:spPr>
          <a:xfrm>
            <a:off x="8369300" y="965200"/>
            <a:ext cx="419100" cy="228600"/>
          </a:xfrm>
          <a:prstGeom prst="rect">
            <a:avLst/>
          </a:prstGeom>
          <a:noFill/>
        </p:spPr>
        <p:txBody>
          <a:bodyPr wrap="none" lIns="0" tIns="0" rIns="0" rtlCol="0">
            <a:spAutoFit/>
          </a:bodyPr>
          <a:lstStyle/>
          <a:p>
            <a:pPr>
              <a:lnSpc>
                <a:spcPts val="1800"/>
              </a:lnSpc>
            </a:pPr>
            <a:r>
              <a:rPr lang="en-US" altLang="zh-CN" sz="1405" b="1" dirty="0">
                <a:solidFill>
                  <a:srgbClr val="7F7F7F"/>
                </a:solidFill>
                <a:latin typeface="微软雅黑" panose="020B0503020204020204" pitchFamily="18" charset="-122"/>
                <a:cs typeface="微软雅黑" panose="020B0503020204020204" pitchFamily="18" charset="-122"/>
              </a:rPr>
              <a:t>JULY</a:t>
            </a:r>
          </a:p>
        </p:txBody>
      </p:sp>
      <p:sp>
        <p:nvSpPr>
          <p:cNvPr id="5" name="TextBox 1"/>
          <p:cNvSpPr txBox="1"/>
          <p:nvPr/>
        </p:nvSpPr>
        <p:spPr>
          <a:xfrm>
            <a:off x="5270500" y="2082800"/>
            <a:ext cx="2273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上班路上，买了三明治和一杯咖啡当早餐</a:t>
            </a:r>
          </a:p>
        </p:txBody>
      </p:sp>
      <p:sp>
        <p:nvSpPr>
          <p:cNvPr id="6" name="TextBox 1"/>
          <p:cNvSpPr txBox="1"/>
          <p:nvPr/>
        </p:nvSpPr>
        <p:spPr>
          <a:xfrm>
            <a:off x="4584700" y="1231900"/>
            <a:ext cx="546100" cy="1968500"/>
          </a:xfrm>
          <a:prstGeom prst="rect">
            <a:avLst/>
          </a:prstGeom>
          <a:noFill/>
        </p:spPr>
        <p:txBody>
          <a:bodyPr wrap="none" lIns="0" tIns="0" rIns="0" rtlCol="0">
            <a:spAutoFit/>
          </a:bodyPr>
          <a:lstStyle/>
          <a:p>
            <a:pPr>
              <a:lnSpc>
                <a:spcPts val="1800"/>
              </a:lnSpc>
            </a:pPr>
            <a:r>
              <a:rPr lang="en-US" altLang="zh-CN" sz="1405" b="1" dirty="0">
                <a:solidFill>
                  <a:srgbClr val="7F7F7F"/>
                </a:solidFill>
                <a:latin typeface="微软雅黑" panose="020B0503020204020204" pitchFamily="18" charset="-122"/>
                <a:cs typeface="微软雅黑" panose="020B0503020204020204" pitchFamily="18" charset="-122"/>
              </a:rPr>
              <a:t>Friday</a:t>
            </a:r>
          </a:p>
          <a:p>
            <a:pPr>
              <a:lnSpc>
                <a:spcPts val="1600"/>
              </a:lnSpc>
            </a:pPr>
            <a:r>
              <a:rPr lang="en-US" altLang="zh-CN" sz="1405" b="1" dirty="0">
                <a:solidFill>
                  <a:srgbClr val="7F7F7F"/>
                </a:solidFill>
                <a:latin typeface="微软雅黑" panose="020B0503020204020204" pitchFamily="18" charset="-122"/>
                <a:cs typeface="微软雅黑" panose="020B0503020204020204" pitchFamily="18" charset="-122"/>
              </a:rPr>
              <a:t>16</a:t>
            </a:r>
          </a:p>
          <a:p>
            <a:pPr>
              <a:lnSpc>
                <a:spcPts val="1000"/>
              </a:lnSpc>
            </a:pPr>
            <a:endParaRPr lang="en-US" altLang="zh-CN" dirty="0"/>
          </a:p>
          <a:p>
            <a:pPr>
              <a:lnSpc>
                <a:spcPts val="1000"/>
              </a:lnSpc>
            </a:pPr>
            <a:endParaRPr lang="en-US" altLang="zh-CN" dirty="0"/>
          </a:p>
          <a:p>
            <a:pPr>
              <a:lnSpc>
                <a:spcPts val="2100"/>
              </a:lnSpc>
            </a:pPr>
            <a:r>
              <a:rPr lang="en-US" altLang="zh-CN" sz="995" dirty="0">
                <a:solidFill>
                  <a:srgbClr val="000000"/>
                </a:solidFill>
                <a:latin typeface="微软雅黑" panose="020B0503020204020204" pitchFamily="18" charset="-122"/>
                <a:cs typeface="微软雅黑" panose="020B0503020204020204" pitchFamily="18" charset="-122"/>
              </a:rPr>
              <a:t>8:00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9:00</a:t>
            </a:r>
          </a:p>
          <a:p>
            <a:pPr>
              <a:lnSpc>
                <a:spcPts val="1000"/>
              </a:lnSpc>
            </a:pPr>
            <a:endParaRPr lang="en-US" altLang="zh-CN" dirty="0"/>
          </a:p>
          <a:p>
            <a:pPr>
              <a:lnSpc>
                <a:spcPts val="1500"/>
              </a:lnSpc>
            </a:pPr>
            <a:r>
              <a:rPr lang="en-US" altLang="zh-CN" sz="1000" dirty="0">
                <a:solidFill>
                  <a:srgbClr val="000000"/>
                </a:solidFill>
                <a:latin typeface="微软雅黑" panose="020B0503020204020204" pitchFamily="18" charset="-122"/>
                <a:cs typeface="微软雅黑" panose="020B0503020204020204" pitchFamily="18" charset="-122"/>
              </a:rPr>
              <a:t>10:00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11:00</a:t>
            </a:r>
          </a:p>
        </p:txBody>
      </p:sp>
      <p:sp>
        <p:nvSpPr>
          <p:cNvPr id="7" name="TextBox 1"/>
          <p:cNvSpPr txBox="1"/>
          <p:nvPr/>
        </p:nvSpPr>
        <p:spPr>
          <a:xfrm>
            <a:off x="4584700" y="3429000"/>
            <a:ext cx="317500" cy="3187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12:00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13:00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14:00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15:00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16:00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17:00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18:00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19:00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20:00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21:00</a:t>
            </a:r>
          </a:p>
        </p:txBody>
      </p:sp>
      <p:sp>
        <p:nvSpPr>
          <p:cNvPr id="8" name="TextBox 1"/>
          <p:cNvSpPr txBox="1"/>
          <p:nvPr/>
        </p:nvSpPr>
        <p:spPr>
          <a:xfrm>
            <a:off x="5270500" y="3517900"/>
            <a:ext cx="3416300" cy="3187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和同事们吃中饭，公司附近的美食广场里选一家。</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pPr>
            <a:r>
              <a:rPr lang="en-US" altLang="zh-CN" sz="1000" dirty="0">
                <a:solidFill>
                  <a:srgbClr val="000000"/>
                </a:solidFill>
                <a:latin typeface="微软雅黑" panose="020B0503020204020204" pitchFamily="18" charset="-122"/>
                <a:cs typeface="微软雅黑" panose="020B0503020204020204" pitchFamily="18" charset="-122"/>
              </a:rPr>
              <a:t>工作有点儿没状态，去楼下买杯咖啡提提神</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pPr>
            <a:r>
              <a:rPr lang="en-US" altLang="zh-CN" sz="995" dirty="0">
                <a:solidFill>
                  <a:srgbClr val="000000"/>
                </a:solidFill>
                <a:latin typeface="微软雅黑" panose="020B0503020204020204" pitchFamily="18" charset="-122"/>
                <a:cs typeface="微软雅黑" panose="020B0503020204020204" pitchFamily="18" charset="-122"/>
              </a:rPr>
              <a:t>晚饭和朋友一起吃大餐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和朋友们一起去商场逛街，听说Karen</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Millen这季新品很好看</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和朋友们去泡酒吧，释放一下工作压力</a:t>
            </a: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高先生的一天</a:t>
            </a:r>
          </a:p>
        </p:txBody>
      </p:sp>
      <p:sp>
        <p:nvSpPr>
          <p:cNvPr id="3" name="TextBox 1"/>
          <p:cNvSpPr txBox="1"/>
          <p:nvPr/>
        </p:nvSpPr>
        <p:spPr>
          <a:xfrm>
            <a:off x="1016000" y="3289300"/>
            <a:ext cx="2882900" cy="3632200"/>
          </a:xfrm>
          <a:prstGeom prst="rect">
            <a:avLst/>
          </a:prstGeom>
          <a:noFill/>
        </p:spPr>
        <p:txBody>
          <a:bodyPr wrap="none" lIns="0" tIns="0" rIns="0" rtlCol="0">
            <a:spAutoFit/>
          </a:bodyPr>
          <a:lstStyle/>
          <a:p>
            <a:pPr>
              <a:lnSpc>
                <a:spcPts val="2000"/>
              </a:lnSpc>
              <a:tabLst>
                <a:tab pos="114300" algn="l"/>
                <a:tab pos="292100" algn="l"/>
              </a:tabLst>
            </a:pPr>
            <a:r>
              <a:rPr lang="en-US" altLang="zh-CN" dirty="0"/>
              <a:t>	</a:t>
            </a:r>
            <a:r>
              <a:rPr lang="en-US" altLang="zh-CN" sz="1600" b="1" dirty="0">
                <a:solidFill>
                  <a:srgbClr val="000000"/>
                </a:solidFill>
                <a:latin typeface="微软雅黑" panose="020B0503020204020204" pitchFamily="18" charset="-122"/>
                <a:cs typeface="微软雅黑" panose="020B0503020204020204" pitchFamily="18" charset="-122"/>
              </a:rPr>
              <a:t>个人档案</a:t>
            </a:r>
          </a:p>
          <a:p>
            <a:pPr>
              <a:lnSpc>
                <a:spcPts val="1000"/>
              </a:lnSpc>
            </a:pPr>
            <a:endParaRPr lang="en-US" altLang="zh-CN" dirty="0"/>
          </a:p>
          <a:p>
            <a:pPr>
              <a:lnSpc>
                <a:spcPts val="21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高先生今年35岁</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中层管理者（D），月收入3万</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刚组建家庭，暂未有孩子</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有自己的社交圈</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对家庭，他将很多支出用于家庭用品和</a:t>
            </a:r>
          </a:p>
          <a:p>
            <a:pPr>
              <a:lnSpc>
                <a:spcPts val="1800"/>
              </a:lnSpc>
              <a:tabLst>
                <a:tab pos="114300" algn="l"/>
                <a:tab pos="292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妻子的开销</a:t>
            </a:r>
          </a:p>
          <a:p>
            <a:pPr>
              <a:lnSpc>
                <a:spcPts val="1800"/>
              </a:lnSpc>
              <a:tabLst>
                <a:tab pos="114300" algn="l"/>
                <a:tab pos="292100" algn="l"/>
              </a:tabLst>
            </a:pPr>
            <a:r>
              <a:rPr lang="en-US" altLang="zh-CN" dirty="0"/>
              <a:t>	</a:t>
            </a: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对自己，注重生活品质，经常购买新出</a:t>
            </a:r>
          </a:p>
          <a:p>
            <a:pPr>
              <a:lnSpc>
                <a:spcPts val="1800"/>
              </a:lnSpc>
              <a:tabLst>
                <a:tab pos="114300" algn="l"/>
                <a:tab pos="292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的电子产品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114300" algn="l"/>
                <a:tab pos="292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248</a:t>
            </a:r>
          </a:p>
        </p:txBody>
      </p:sp>
      <p:sp>
        <p:nvSpPr>
          <p:cNvPr id="4" name="TextBox 1"/>
          <p:cNvSpPr txBox="1"/>
          <p:nvPr/>
        </p:nvSpPr>
        <p:spPr>
          <a:xfrm>
            <a:off x="8255000" y="965200"/>
            <a:ext cx="533400" cy="228600"/>
          </a:xfrm>
          <a:prstGeom prst="rect">
            <a:avLst/>
          </a:prstGeom>
          <a:noFill/>
        </p:spPr>
        <p:txBody>
          <a:bodyPr wrap="none" lIns="0" tIns="0" rIns="0" rtlCol="0">
            <a:spAutoFit/>
          </a:bodyPr>
          <a:lstStyle/>
          <a:p>
            <a:pPr>
              <a:lnSpc>
                <a:spcPts val="1800"/>
              </a:lnSpc>
            </a:pPr>
            <a:r>
              <a:rPr lang="en-US" altLang="zh-CN" sz="1405" b="1" dirty="0">
                <a:solidFill>
                  <a:srgbClr val="7F7F7F"/>
                </a:solidFill>
                <a:latin typeface="微软雅黑" panose="020B0503020204020204" pitchFamily="18" charset="-122"/>
                <a:cs typeface="微软雅黑" panose="020B0503020204020204" pitchFamily="18" charset="-122"/>
              </a:rPr>
              <a:t>APRIL</a:t>
            </a:r>
          </a:p>
        </p:txBody>
      </p:sp>
      <p:sp>
        <p:nvSpPr>
          <p:cNvPr id="5" name="TextBox 1"/>
          <p:cNvSpPr txBox="1"/>
          <p:nvPr/>
        </p:nvSpPr>
        <p:spPr>
          <a:xfrm>
            <a:off x="4584700" y="1181100"/>
            <a:ext cx="723900" cy="444500"/>
          </a:xfrm>
          <a:prstGeom prst="rect">
            <a:avLst/>
          </a:prstGeom>
          <a:noFill/>
        </p:spPr>
        <p:txBody>
          <a:bodyPr wrap="none" lIns="0" tIns="0" rIns="0" rtlCol="0">
            <a:spAutoFit/>
          </a:bodyPr>
          <a:lstStyle/>
          <a:p>
            <a:pPr>
              <a:lnSpc>
                <a:spcPts val="1800"/>
              </a:lnSpc>
            </a:pPr>
            <a:r>
              <a:rPr lang="en-US" altLang="zh-CN" sz="1405" b="1" dirty="0">
                <a:solidFill>
                  <a:srgbClr val="7F7F7F"/>
                </a:solidFill>
                <a:latin typeface="微软雅黑" panose="020B0503020204020204" pitchFamily="18" charset="-122"/>
                <a:cs typeface="微软雅黑" panose="020B0503020204020204" pitchFamily="18" charset="-122"/>
              </a:rPr>
              <a:t>Tuesday</a:t>
            </a:r>
          </a:p>
          <a:p>
            <a:pPr>
              <a:lnSpc>
                <a:spcPts val="1600"/>
              </a:lnSpc>
            </a:pPr>
            <a:r>
              <a:rPr lang="en-US" altLang="zh-CN" sz="1405" b="1" dirty="0">
                <a:solidFill>
                  <a:srgbClr val="7F7F7F"/>
                </a:solidFill>
                <a:latin typeface="微软雅黑" panose="020B0503020204020204" pitchFamily="18" charset="-122"/>
                <a:cs typeface="微软雅黑" panose="020B0503020204020204" pitchFamily="18" charset="-122"/>
              </a:rPr>
              <a:t>8</a:t>
            </a:r>
          </a:p>
        </p:txBody>
      </p:sp>
      <p:sp>
        <p:nvSpPr>
          <p:cNvPr id="6" name="TextBox 1"/>
          <p:cNvSpPr txBox="1"/>
          <p:nvPr/>
        </p:nvSpPr>
        <p:spPr>
          <a:xfrm>
            <a:off x="5270500" y="2082800"/>
            <a:ext cx="2400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休闲早餐，可以一边看报纸，一边喝饮料。</a:t>
            </a:r>
          </a:p>
        </p:txBody>
      </p:sp>
      <p:sp>
        <p:nvSpPr>
          <p:cNvPr id="7" name="TextBox 1"/>
          <p:cNvSpPr txBox="1"/>
          <p:nvPr/>
        </p:nvSpPr>
        <p:spPr>
          <a:xfrm>
            <a:off x="4584700" y="2019300"/>
            <a:ext cx="317500" cy="11557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8:00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9:00</a:t>
            </a:r>
          </a:p>
          <a:p>
            <a:pPr>
              <a:lnSpc>
                <a:spcPts val="1000"/>
              </a:lnSpc>
            </a:pPr>
            <a:endParaRPr lang="en-US" altLang="zh-CN" dirty="0"/>
          </a:p>
          <a:p>
            <a:pPr>
              <a:lnSpc>
                <a:spcPts val="1500"/>
              </a:lnSpc>
            </a:pPr>
            <a:r>
              <a:rPr lang="en-US" altLang="zh-CN" sz="1000" dirty="0">
                <a:solidFill>
                  <a:srgbClr val="000000"/>
                </a:solidFill>
                <a:latin typeface="微软雅黑" panose="020B0503020204020204" pitchFamily="18" charset="-122"/>
                <a:cs typeface="微软雅黑" panose="020B0503020204020204" pitchFamily="18" charset="-122"/>
              </a:rPr>
              <a:t>10:00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11:00</a:t>
            </a:r>
          </a:p>
        </p:txBody>
      </p:sp>
      <p:sp>
        <p:nvSpPr>
          <p:cNvPr id="8" name="TextBox 1"/>
          <p:cNvSpPr txBox="1"/>
          <p:nvPr/>
        </p:nvSpPr>
        <p:spPr>
          <a:xfrm>
            <a:off x="4584700" y="3429000"/>
            <a:ext cx="317500" cy="32004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12:00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13:00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14:00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15:00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16:00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17:00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18:00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19:00</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20:00</a:t>
            </a:r>
          </a:p>
          <a:p>
            <a:pPr>
              <a:lnSpc>
                <a:spcPts val="1000"/>
              </a:lnSpc>
            </a:pPr>
            <a:endParaRPr lang="en-US" altLang="zh-CN" dirty="0"/>
          </a:p>
          <a:p>
            <a:pPr>
              <a:lnSpc>
                <a:spcPts val="1700"/>
              </a:lnSpc>
            </a:pPr>
            <a:r>
              <a:rPr lang="en-US" altLang="zh-CN" sz="995" dirty="0">
                <a:solidFill>
                  <a:srgbClr val="000000"/>
                </a:solidFill>
                <a:latin typeface="微软雅黑" panose="020B0503020204020204" pitchFamily="18" charset="-122"/>
                <a:cs typeface="微软雅黑" panose="020B0503020204020204" pitchFamily="18" charset="-122"/>
              </a:rPr>
              <a:t>21:00</a:t>
            </a:r>
          </a:p>
        </p:txBody>
      </p:sp>
      <p:sp>
        <p:nvSpPr>
          <p:cNvPr id="9" name="TextBox 1"/>
          <p:cNvSpPr txBox="1"/>
          <p:nvPr/>
        </p:nvSpPr>
        <p:spPr>
          <a:xfrm>
            <a:off x="5270500" y="3517900"/>
            <a:ext cx="3162300" cy="32004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和同事们一起吃中饭，到公司附近的港式茶餐厅</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在咖啡厅一边工作一边等客户见面</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pPr>
            <a:r>
              <a:rPr lang="en-US" altLang="zh-CN" sz="995" dirty="0">
                <a:solidFill>
                  <a:srgbClr val="000000"/>
                </a:solidFill>
                <a:latin typeface="微软雅黑" panose="020B0503020204020204" pitchFamily="18" charset="-122"/>
                <a:cs typeface="微软雅黑" panose="020B0503020204020204" pitchFamily="18" charset="-122"/>
              </a:rPr>
              <a:t>回公司的路上路过一家家居店，准备周末带妻子一起逛逛</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在公司约见重要客户，带上准备好的礼品</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下班去健身会所锻炼</a:t>
            </a:r>
          </a:p>
          <a:p>
            <a:pPr>
              <a:lnSpc>
                <a:spcPts val="1000"/>
              </a:lnSpc>
            </a:pPr>
            <a:endParaRPr lang="en-US" altLang="zh-CN" dirty="0"/>
          </a:p>
          <a:p>
            <a:pPr>
              <a:lnSpc>
                <a:spcPts val="1600"/>
              </a:lnSpc>
            </a:pPr>
            <a:r>
              <a:rPr lang="en-US" altLang="zh-CN" sz="995" dirty="0">
                <a:solidFill>
                  <a:srgbClr val="000000"/>
                </a:solidFill>
                <a:latin typeface="微软雅黑" panose="020B0503020204020204" pitchFamily="18" charset="-122"/>
                <a:cs typeface="微软雅黑" panose="020B0503020204020204" pitchFamily="18" charset="-122"/>
              </a:rPr>
              <a:t>和妻子约了西餐厅的晚餐，这个餐厅的气氛很浪漫</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pPr>
            <a:r>
              <a:rPr lang="en-US" altLang="zh-CN" sz="995" dirty="0">
                <a:solidFill>
                  <a:srgbClr val="000000"/>
                </a:solidFill>
                <a:latin typeface="微软雅黑" panose="020B0503020204020204" pitchFamily="18" charset="-122"/>
                <a:cs typeface="微软雅黑" panose="020B0503020204020204" pitchFamily="18" charset="-122"/>
              </a:rPr>
              <a:t>约了朋友们KTV，一起放松</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217676" y="920496"/>
            <a:ext cx="7604759" cy="1280160"/>
          </a:xfrm>
          <a:custGeom>
            <a:avLst/>
            <a:gdLst>
              <a:gd name="connsiteX0" fmla="*/ 12953 w 7604759"/>
              <a:gd name="connsiteY0" fmla="*/ 221995 h 1280160"/>
              <a:gd name="connsiteX1" fmla="*/ 221995 w 7604759"/>
              <a:gd name="connsiteY1" fmla="*/ 12953 h 1280160"/>
              <a:gd name="connsiteX2" fmla="*/ 7382764 w 7604759"/>
              <a:gd name="connsiteY2" fmla="*/ 12953 h 1280160"/>
              <a:gd name="connsiteX3" fmla="*/ 7591805 w 7604759"/>
              <a:gd name="connsiteY3" fmla="*/ 221995 h 1280160"/>
              <a:gd name="connsiteX4" fmla="*/ 7591805 w 7604759"/>
              <a:gd name="connsiteY4" fmla="*/ 1058163 h 1280160"/>
              <a:gd name="connsiteX5" fmla="*/ 7382764 w 7604759"/>
              <a:gd name="connsiteY5" fmla="*/ 1267205 h 1280160"/>
              <a:gd name="connsiteX6" fmla="*/ 221995 w 7604759"/>
              <a:gd name="connsiteY6" fmla="*/ 1267205 h 1280160"/>
              <a:gd name="connsiteX7" fmla="*/ 12953 w 7604759"/>
              <a:gd name="connsiteY7" fmla="*/ 1058163 h 1280160"/>
              <a:gd name="connsiteX8" fmla="*/ 12953 w 7604759"/>
              <a:gd name="connsiteY8" fmla="*/ 221995 h 12801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604759" h="1280160">
                <a:moveTo>
                  <a:pt x="12953" y="221995"/>
                </a:moveTo>
                <a:cubicBezTo>
                  <a:pt x="12953" y="106552"/>
                  <a:pt x="106552" y="12953"/>
                  <a:pt x="221995" y="12953"/>
                </a:cubicBezTo>
                <a:lnTo>
                  <a:pt x="7382764" y="12953"/>
                </a:lnTo>
                <a:cubicBezTo>
                  <a:pt x="7498206" y="12953"/>
                  <a:pt x="7591805" y="106552"/>
                  <a:pt x="7591805" y="221995"/>
                </a:cubicBezTo>
                <a:lnTo>
                  <a:pt x="7591805" y="1058163"/>
                </a:lnTo>
                <a:cubicBezTo>
                  <a:pt x="7591805" y="1173606"/>
                  <a:pt x="7498206" y="1267205"/>
                  <a:pt x="7382764" y="1267205"/>
                </a:cubicBezTo>
                <a:lnTo>
                  <a:pt x="221995" y="1267205"/>
                </a:lnTo>
                <a:cubicBezTo>
                  <a:pt x="106552" y="1267205"/>
                  <a:pt x="12953" y="1173606"/>
                  <a:pt x="12953" y="1058163"/>
                </a:cubicBezTo>
                <a:lnTo>
                  <a:pt x="12953" y="221995"/>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252472" y="726948"/>
            <a:ext cx="5260847" cy="370331"/>
          </a:xfrm>
          <a:custGeom>
            <a:avLst/>
            <a:gdLst>
              <a:gd name="connsiteX0" fmla="*/ 0 w 5260847"/>
              <a:gd name="connsiteY0" fmla="*/ 370331 h 370331"/>
              <a:gd name="connsiteX1" fmla="*/ 5260847 w 5260847"/>
              <a:gd name="connsiteY1" fmla="*/ 370331 h 370331"/>
              <a:gd name="connsiteX2" fmla="*/ 5260847 w 5260847"/>
              <a:gd name="connsiteY2" fmla="*/ 0 h 370331"/>
              <a:gd name="connsiteX3" fmla="*/ 0 w 5260847"/>
              <a:gd name="connsiteY3" fmla="*/ 0 h 370331"/>
              <a:gd name="connsiteX4" fmla="*/ 0 w 5260847"/>
              <a:gd name="connsiteY4" fmla="*/ 370331 h 3703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60847" h="370331">
                <a:moveTo>
                  <a:pt x="0" y="370331"/>
                </a:moveTo>
                <a:lnTo>
                  <a:pt x="5260847" y="370331"/>
                </a:lnTo>
                <a:lnTo>
                  <a:pt x="5260847" y="0"/>
                </a:lnTo>
                <a:lnTo>
                  <a:pt x="0" y="0"/>
                </a:lnTo>
                <a:lnTo>
                  <a:pt x="0" y="370331"/>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199388" y="2458211"/>
            <a:ext cx="7606283" cy="2240279"/>
          </a:xfrm>
          <a:custGeom>
            <a:avLst/>
            <a:gdLst>
              <a:gd name="connsiteX0" fmla="*/ 12953 w 7606283"/>
              <a:gd name="connsiteY0" fmla="*/ 382016 h 2240279"/>
              <a:gd name="connsiteX1" fmla="*/ 382015 w 7606283"/>
              <a:gd name="connsiteY1" fmla="*/ 12954 h 2240279"/>
              <a:gd name="connsiteX2" fmla="*/ 7224268 w 7606283"/>
              <a:gd name="connsiteY2" fmla="*/ 12954 h 2240279"/>
              <a:gd name="connsiteX3" fmla="*/ 7593330 w 7606283"/>
              <a:gd name="connsiteY3" fmla="*/ 382016 h 2240279"/>
              <a:gd name="connsiteX4" fmla="*/ 7593330 w 7606283"/>
              <a:gd name="connsiteY4" fmla="*/ 1858264 h 2240279"/>
              <a:gd name="connsiteX5" fmla="*/ 7224268 w 7606283"/>
              <a:gd name="connsiteY5" fmla="*/ 2227326 h 2240279"/>
              <a:gd name="connsiteX6" fmla="*/ 382015 w 7606283"/>
              <a:gd name="connsiteY6" fmla="*/ 2227326 h 2240279"/>
              <a:gd name="connsiteX7" fmla="*/ 12953 w 7606283"/>
              <a:gd name="connsiteY7" fmla="*/ 1858264 h 2240279"/>
              <a:gd name="connsiteX8" fmla="*/ 12953 w 7606283"/>
              <a:gd name="connsiteY8" fmla="*/ 382016 h 22402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606283" h="2240279">
                <a:moveTo>
                  <a:pt x="12953" y="382016"/>
                </a:moveTo>
                <a:cubicBezTo>
                  <a:pt x="12953" y="178180"/>
                  <a:pt x="178180" y="12954"/>
                  <a:pt x="382015" y="12954"/>
                </a:cubicBezTo>
                <a:lnTo>
                  <a:pt x="7224268" y="12954"/>
                </a:lnTo>
                <a:cubicBezTo>
                  <a:pt x="7428103" y="12954"/>
                  <a:pt x="7593330" y="178180"/>
                  <a:pt x="7593330" y="382016"/>
                </a:cubicBezTo>
                <a:lnTo>
                  <a:pt x="7593330" y="1858264"/>
                </a:lnTo>
                <a:cubicBezTo>
                  <a:pt x="7593330" y="2062098"/>
                  <a:pt x="7428103" y="2227326"/>
                  <a:pt x="7224268" y="2227326"/>
                </a:cubicBezTo>
                <a:lnTo>
                  <a:pt x="382015" y="2227326"/>
                </a:lnTo>
                <a:cubicBezTo>
                  <a:pt x="178180" y="2227326"/>
                  <a:pt x="12953" y="2062098"/>
                  <a:pt x="12953" y="1858264"/>
                </a:cubicBezTo>
                <a:lnTo>
                  <a:pt x="12953" y="382016"/>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252472" y="2293620"/>
            <a:ext cx="5260847" cy="368808"/>
          </a:xfrm>
          <a:custGeom>
            <a:avLst/>
            <a:gdLst>
              <a:gd name="connsiteX0" fmla="*/ 0 w 5260847"/>
              <a:gd name="connsiteY0" fmla="*/ 368807 h 368808"/>
              <a:gd name="connsiteX1" fmla="*/ 5260847 w 5260847"/>
              <a:gd name="connsiteY1" fmla="*/ 368807 h 368808"/>
              <a:gd name="connsiteX2" fmla="*/ 5260847 w 5260847"/>
              <a:gd name="connsiteY2" fmla="*/ 0 h 368808"/>
              <a:gd name="connsiteX3" fmla="*/ 0 w 5260847"/>
              <a:gd name="connsiteY3" fmla="*/ 0 h 368808"/>
              <a:gd name="connsiteX4" fmla="*/ 0 w 5260847"/>
              <a:gd name="connsiteY4" fmla="*/ 368807 h 3688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60847" h="368808">
                <a:moveTo>
                  <a:pt x="0" y="368807"/>
                </a:moveTo>
                <a:lnTo>
                  <a:pt x="5260847" y="368807"/>
                </a:lnTo>
                <a:lnTo>
                  <a:pt x="5260847" y="0"/>
                </a:lnTo>
                <a:lnTo>
                  <a:pt x="0" y="0"/>
                </a:lnTo>
                <a:lnTo>
                  <a:pt x="0" y="368807"/>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199388" y="4985004"/>
            <a:ext cx="7606283" cy="1514855"/>
          </a:xfrm>
          <a:custGeom>
            <a:avLst/>
            <a:gdLst>
              <a:gd name="connsiteX0" fmla="*/ 12953 w 7606283"/>
              <a:gd name="connsiteY0" fmla="*/ 261111 h 1514855"/>
              <a:gd name="connsiteX1" fmla="*/ 261111 w 7606283"/>
              <a:gd name="connsiteY1" fmla="*/ 12953 h 1514855"/>
              <a:gd name="connsiteX2" fmla="*/ 7345171 w 7606283"/>
              <a:gd name="connsiteY2" fmla="*/ 12953 h 1514855"/>
              <a:gd name="connsiteX3" fmla="*/ 7593330 w 7606283"/>
              <a:gd name="connsiteY3" fmla="*/ 261111 h 1514855"/>
              <a:gd name="connsiteX4" fmla="*/ 7593330 w 7606283"/>
              <a:gd name="connsiteY4" fmla="*/ 1253743 h 1514855"/>
              <a:gd name="connsiteX5" fmla="*/ 7345171 w 7606283"/>
              <a:gd name="connsiteY5" fmla="*/ 1501901 h 1514855"/>
              <a:gd name="connsiteX6" fmla="*/ 261111 w 7606283"/>
              <a:gd name="connsiteY6" fmla="*/ 1501901 h 1514855"/>
              <a:gd name="connsiteX7" fmla="*/ 12953 w 7606283"/>
              <a:gd name="connsiteY7" fmla="*/ 1253743 h 1514855"/>
              <a:gd name="connsiteX8" fmla="*/ 12953 w 7606283"/>
              <a:gd name="connsiteY8" fmla="*/ 261111 h 15148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606283" h="1514855">
                <a:moveTo>
                  <a:pt x="12953" y="261111"/>
                </a:moveTo>
                <a:cubicBezTo>
                  <a:pt x="12953" y="124078"/>
                  <a:pt x="124078" y="12953"/>
                  <a:pt x="261111" y="12953"/>
                </a:cubicBezTo>
                <a:lnTo>
                  <a:pt x="7345171" y="12953"/>
                </a:lnTo>
                <a:cubicBezTo>
                  <a:pt x="7482205" y="12953"/>
                  <a:pt x="7593330" y="124078"/>
                  <a:pt x="7593330" y="261111"/>
                </a:cubicBezTo>
                <a:lnTo>
                  <a:pt x="7593330" y="1253743"/>
                </a:lnTo>
                <a:cubicBezTo>
                  <a:pt x="7593330" y="1390789"/>
                  <a:pt x="7482205" y="1501901"/>
                  <a:pt x="7345171" y="1501901"/>
                </a:cubicBezTo>
                <a:lnTo>
                  <a:pt x="261111" y="1501901"/>
                </a:lnTo>
                <a:cubicBezTo>
                  <a:pt x="124078" y="1501901"/>
                  <a:pt x="12953" y="1390789"/>
                  <a:pt x="12953" y="1253743"/>
                </a:cubicBezTo>
                <a:lnTo>
                  <a:pt x="12953" y="261111"/>
                </a:lnTo>
              </a:path>
            </a:pathLst>
          </a:custGeom>
          <a:solidFill>
            <a:srgbClr val="000000">
              <a:alpha val="0"/>
            </a:srgbClr>
          </a:solidFill>
          <a:ln w="254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252472" y="4812791"/>
            <a:ext cx="5260847" cy="370332"/>
          </a:xfrm>
          <a:custGeom>
            <a:avLst/>
            <a:gdLst>
              <a:gd name="connsiteX0" fmla="*/ 0 w 5260847"/>
              <a:gd name="connsiteY0" fmla="*/ 370332 h 370332"/>
              <a:gd name="connsiteX1" fmla="*/ 5260847 w 5260847"/>
              <a:gd name="connsiteY1" fmla="*/ 370332 h 370332"/>
              <a:gd name="connsiteX2" fmla="*/ 5260847 w 5260847"/>
              <a:gd name="connsiteY2" fmla="*/ 0 h 370332"/>
              <a:gd name="connsiteX3" fmla="*/ 0 w 5260847"/>
              <a:gd name="connsiteY3" fmla="*/ 0 h 370332"/>
              <a:gd name="connsiteX4" fmla="*/ 0 w 5260847"/>
              <a:gd name="connsiteY4" fmla="*/ 370332 h 3703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60847" h="370332">
                <a:moveTo>
                  <a:pt x="0" y="370332"/>
                </a:moveTo>
                <a:lnTo>
                  <a:pt x="5260847" y="370332"/>
                </a:lnTo>
                <a:lnTo>
                  <a:pt x="5260847" y="0"/>
                </a:lnTo>
                <a:lnTo>
                  <a:pt x="0" y="0"/>
                </a:lnTo>
                <a:lnTo>
                  <a:pt x="0" y="370332"/>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a:t>
            </a:r>
          </a:p>
        </p:txBody>
      </p:sp>
      <p:sp>
        <p:nvSpPr>
          <p:cNvPr id="14" name="TextBox 1"/>
          <p:cNvSpPr txBox="1"/>
          <p:nvPr/>
        </p:nvSpPr>
        <p:spPr>
          <a:xfrm>
            <a:off x="3340100" y="139700"/>
            <a:ext cx="53467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深圳商业发展格局及未来变化趋势</a:t>
            </a:r>
          </a:p>
        </p:txBody>
      </p:sp>
      <p:sp>
        <p:nvSpPr>
          <p:cNvPr id="15" name="TextBox 1"/>
          <p:cNvSpPr txBox="1"/>
          <p:nvPr/>
        </p:nvSpPr>
        <p:spPr>
          <a:xfrm>
            <a:off x="1371600" y="1295400"/>
            <a:ext cx="7162800" cy="7366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经过多年的发展，深圳市商业市场已经形成多中心的商业格局。早年形成的传统商圈主要集中在东部的罗</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湖、福田等区域，辐射全市；伴随着福田中心的发展，2005年后新兴商圈则由东向西发展，逐渐出现在南</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山、宝安等区域。华侨城、南山中心区、宝安等新兴商圈的出现，填补了深圳西部区域商业市场的空白，也</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分流了部分市中心区域的客群。</a:t>
            </a:r>
            <a:r>
              <a:rPr lang="en-US" altLang="zh-CN" sz="1200" b="1" dirty="0">
                <a:solidFill>
                  <a:srgbClr val="000000"/>
                </a:solidFill>
                <a:latin typeface="微软雅黑" panose="020B0503020204020204" pitchFamily="18" charset="-122"/>
                <a:cs typeface="微软雅黑" panose="020B0503020204020204" pitchFamily="18" charset="-122"/>
              </a:rPr>
              <a:t>未来随着前海中心的开发，深圳的西部将成为商业市场发展的重要区域。</a:t>
            </a:r>
          </a:p>
        </p:txBody>
      </p:sp>
      <p:sp>
        <p:nvSpPr>
          <p:cNvPr id="16" name="TextBox 1"/>
          <p:cNvSpPr txBox="1"/>
          <p:nvPr/>
        </p:nvSpPr>
        <p:spPr>
          <a:xfrm>
            <a:off x="3048000" y="749300"/>
            <a:ext cx="3657600" cy="292100"/>
          </a:xfrm>
          <a:prstGeom prst="rect">
            <a:avLst/>
          </a:prstGeom>
          <a:noFill/>
        </p:spPr>
        <p:txBody>
          <a:bodyPr wrap="none" lIns="0" tIns="0" rIns="0" rtlCol="0">
            <a:spAutoFit/>
          </a:bodyPr>
          <a:lstStyle/>
          <a:p>
            <a:pPr>
              <a:lnSpc>
                <a:spcPts val="2300"/>
              </a:lnSpc>
            </a:pPr>
            <a:r>
              <a:rPr lang="en-US" altLang="zh-CN" sz="1800" b="1" dirty="0">
                <a:solidFill>
                  <a:srgbClr val="FFFFFF"/>
                </a:solidFill>
                <a:latin typeface="微软雅黑" panose="020B0503020204020204" pitchFamily="18" charset="-122"/>
                <a:cs typeface="微软雅黑" panose="020B0503020204020204" pitchFamily="18" charset="-122"/>
              </a:rPr>
              <a:t>自东向西逐步发展，西部成开发热点</a:t>
            </a:r>
          </a:p>
        </p:txBody>
      </p:sp>
      <p:sp>
        <p:nvSpPr>
          <p:cNvPr id="17" name="TextBox 1"/>
          <p:cNvSpPr txBox="1"/>
          <p:nvPr/>
        </p:nvSpPr>
        <p:spPr>
          <a:xfrm>
            <a:off x="1409700" y="2933700"/>
            <a:ext cx="7162800" cy="5588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目前，传统商圈主题特色较为鲜明，如蔡屋围的国际时尚，华强北的专业市场，人民南的休闲娱乐，东门的</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传统旅游等；除蔡屋围外，其余传统商圈内由于物业陈旧、缺乏整体规划及交通状况等原因，发展受到限</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制；未来多个项目的开发和改造，有望推动传统商圈升级扩容。</a:t>
            </a:r>
          </a:p>
        </p:txBody>
      </p:sp>
      <p:sp>
        <p:nvSpPr>
          <p:cNvPr id="18" name="TextBox 1"/>
          <p:cNvSpPr txBox="1"/>
          <p:nvPr/>
        </p:nvSpPr>
        <p:spPr>
          <a:xfrm>
            <a:off x="1409700" y="3492500"/>
            <a:ext cx="7162800" cy="9271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传统商圈需要升级调整，为新兴商圈提供了机会。</a:t>
            </a:r>
            <a:r>
              <a:rPr lang="en-US" altLang="zh-CN" sz="1200" dirty="0">
                <a:solidFill>
                  <a:srgbClr val="000000"/>
                </a:solidFill>
                <a:latin typeface="微软雅黑" panose="020B0503020204020204" pitchFamily="18" charset="-122"/>
                <a:cs typeface="微软雅黑" panose="020B0503020204020204" pitchFamily="18" charset="-122"/>
              </a:rPr>
              <a:t>在深圳八个重点商圈的未来供应中，</a:t>
            </a:r>
            <a:r>
              <a:rPr lang="en-US" altLang="zh-CN" sz="1200" b="1" dirty="0">
                <a:solidFill>
                  <a:srgbClr val="000000"/>
                </a:solidFill>
                <a:latin typeface="微软雅黑" panose="020B0503020204020204" pitchFamily="18" charset="-122"/>
                <a:cs typeface="微软雅黑" panose="020B0503020204020204" pitchFamily="18" charset="-122"/>
              </a:rPr>
              <a:t>80%以上的供应位</a:t>
            </a:r>
          </a:p>
          <a:p>
            <a:pPr>
              <a:lnSpc>
                <a:spcPts val="1400"/>
              </a:lnSpc>
            </a:pPr>
            <a:r>
              <a:rPr lang="en-US" altLang="zh-CN" sz="1200" b="1" dirty="0">
                <a:solidFill>
                  <a:srgbClr val="000000"/>
                </a:solidFill>
                <a:latin typeface="微软雅黑" panose="020B0503020204020204" pitchFamily="18" charset="-122"/>
                <a:cs typeface="微软雅黑" panose="020B0503020204020204" pitchFamily="18" charset="-122"/>
              </a:rPr>
              <a:t>于新兴商圈。</a:t>
            </a:r>
            <a:r>
              <a:rPr lang="en-US" altLang="zh-CN" sz="1200" dirty="0">
                <a:solidFill>
                  <a:srgbClr val="000000"/>
                </a:solidFill>
                <a:latin typeface="微软雅黑" panose="020B0503020204020204" pitchFamily="18" charset="-122"/>
                <a:cs typeface="微软雅黑" panose="020B0503020204020204" pitchFamily="18" charset="-122"/>
              </a:rPr>
              <a:t>这些项目的开发，促使现有新兴商圈规模提升，辐射范围扩大；且有机会出现新的商圈，如深</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圳湾项目的开发，将提升后海区域商业潜力。同时城市发展带来的人口导入，消费需求不断释放；未来在龙</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岗、龙华新区及盐田区等城郊区域，也将有多个商业项目入市。</a:t>
            </a:r>
            <a:r>
              <a:rPr lang="en-US" altLang="zh-CN" sz="1200" b="1" dirty="0">
                <a:solidFill>
                  <a:srgbClr val="000000"/>
                </a:solidFill>
                <a:latin typeface="微软雅黑" panose="020B0503020204020204" pitchFamily="18" charset="-122"/>
                <a:cs typeface="微软雅黑" panose="020B0503020204020204" pitchFamily="18" charset="-122"/>
              </a:rPr>
              <a:t>到2017年，深圳商业市场新增商业规模将</a:t>
            </a:r>
          </a:p>
          <a:p>
            <a:pPr>
              <a:lnSpc>
                <a:spcPts val="1400"/>
              </a:lnSpc>
            </a:pPr>
            <a:r>
              <a:rPr lang="en-US" altLang="zh-CN" sz="1200" b="1" dirty="0">
                <a:solidFill>
                  <a:srgbClr val="000000"/>
                </a:solidFill>
                <a:latin typeface="微软雅黑" panose="020B0503020204020204" pitchFamily="18" charset="-122"/>
                <a:cs typeface="微软雅黑" panose="020B0503020204020204" pitchFamily="18" charset="-122"/>
              </a:rPr>
              <a:t>为现有规模的1.47倍，市场规模进一步扩大。</a:t>
            </a:r>
          </a:p>
        </p:txBody>
      </p:sp>
      <p:sp>
        <p:nvSpPr>
          <p:cNvPr id="19" name="TextBox 1"/>
          <p:cNvSpPr txBox="1"/>
          <p:nvPr/>
        </p:nvSpPr>
        <p:spPr>
          <a:xfrm>
            <a:off x="2933700" y="2324100"/>
            <a:ext cx="3886200" cy="292100"/>
          </a:xfrm>
          <a:prstGeom prst="rect">
            <a:avLst/>
          </a:prstGeom>
          <a:noFill/>
        </p:spPr>
        <p:txBody>
          <a:bodyPr wrap="none" lIns="0" tIns="0" rIns="0" rtlCol="0">
            <a:spAutoFit/>
          </a:bodyPr>
          <a:lstStyle/>
          <a:p>
            <a:pPr>
              <a:lnSpc>
                <a:spcPts val="2300"/>
              </a:lnSpc>
            </a:pPr>
            <a:r>
              <a:rPr lang="en-US" altLang="zh-CN" sz="1800" b="1" dirty="0">
                <a:solidFill>
                  <a:srgbClr val="FFFFFF"/>
                </a:solidFill>
                <a:latin typeface="微软雅黑" panose="020B0503020204020204" pitchFamily="18" charset="-122"/>
                <a:cs typeface="微软雅黑" panose="020B0503020204020204" pitchFamily="18" charset="-122"/>
              </a:rPr>
              <a:t>传统商圈面临调整，新兴商圈发展迅速</a:t>
            </a:r>
          </a:p>
        </p:txBody>
      </p:sp>
      <p:sp>
        <p:nvSpPr>
          <p:cNvPr id="20" name="TextBox 1"/>
          <p:cNvSpPr txBox="1"/>
          <p:nvPr/>
        </p:nvSpPr>
        <p:spPr>
          <a:xfrm>
            <a:off x="1371600" y="5372100"/>
            <a:ext cx="7162800" cy="3810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高品质商业物业是未来多个商圈调整变化的方向</a:t>
            </a:r>
            <a:r>
              <a:rPr lang="en-US" altLang="zh-CN" sz="1200" dirty="0">
                <a:solidFill>
                  <a:srgbClr val="000000"/>
                </a:solidFill>
                <a:latin typeface="微软雅黑" panose="020B0503020204020204" pitchFamily="18" charset="-122"/>
                <a:cs typeface="微软雅黑" panose="020B0503020204020204" pitchFamily="18" charset="-122"/>
              </a:rPr>
              <a:t>。现有商圈以中档为主，未来随着新项目的开发，中高档项</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目在各个商圈内的比例逐步提高。</a:t>
            </a:r>
          </a:p>
        </p:txBody>
      </p:sp>
      <p:sp>
        <p:nvSpPr>
          <p:cNvPr id="21" name="TextBox 1"/>
          <p:cNvSpPr txBox="1"/>
          <p:nvPr/>
        </p:nvSpPr>
        <p:spPr>
          <a:xfrm>
            <a:off x="1371600" y="5740400"/>
            <a:ext cx="7175500" cy="5588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购物中心的出现，为消费者提供了除购物之外的多种体验；使得传统商业形态受到挑战。尽管现有传统商圈</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中仍以百货为主，但从未来项目商业类型来看，购物中心已经成为多个开发商的共同选择。而现有购物中心</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也在不断提供餐饮、娱乐等体验业态，注重商场环境等方式，吸引消费者。</a:t>
            </a:r>
          </a:p>
        </p:txBody>
      </p:sp>
      <p:sp>
        <p:nvSpPr>
          <p:cNvPr id="22" name="TextBox 1"/>
          <p:cNvSpPr txBox="1"/>
          <p:nvPr/>
        </p:nvSpPr>
        <p:spPr>
          <a:xfrm>
            <a:off x="2819400" y="4838700"/>
            <a:ext cx="4114800" cy="292100"/>
          </a:xfrm>
          <a:prstGeom prst="rect">
            <a:avLst/>
          </a:prstGeom>
          <a:noFill/>
        </p:spPr>
        <p:txBody>
          <a:bodyPr wrap="none" lIns="0" tIns="0" rIns="0" rtlCol="0">
            <a:spAutoFit/>
          </a:bodyPr>
          <a:lstStyle/>
          <a:p>
            <a:pPr>
              <a:lnSpc>
                <a:spcPts val="2300"/>
              </a:lnSpc>
            </a:pPr>
            <a:r>
              <a:rPr lang="en-US" altLang="zh-CN" sz="1800" b="1" dirty="0">
                <a:solidFill>
                  <a:srgbClr val="FFFFFF"/>
                </a:solidFill>
                <a:latin typeface="微软雅黑" panose="020B0503020204020204" pitchFamily="18" charset="-122"/>
                <a:cs typeface="微软雅黑" panose="020B0503020204020204" pitchFamily="18" charset="-122"/>
              </a:rPr>
              <a:t>高品质，消费体验，购物中心化趋势明显</a:t>
            </a:r>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1115618" y="620648"/>
          <a:ext cx="7452055" cy="6152920"/>
        </p:xfrm>
        <a:graphic>
          <a:graphicData uri="http://schemas.openxmlformats.org/drawingml/2006/table">
            <a:tbl>
              <a:tblPr/>
              <a:tblGrid>
                <a:gridCol w="792048">
                  <a:extLst>
                    <a:ext uri="{9D8B030D-6E8A-4147-A177-3AD203B41FA5}">
                      <a16:colId xmlns:a16="http://schemas.microsoft.com/office/drawing/2014/main" val="20000"/>
                    </a:ext>
                  </a:extLst>
                </a:gridCol>
                <a:gridCol w="1187957">
                  <a:extLst>
                    <a:ext uri="{9D8B030D-6E8A-4147-A177-3AD203B41FA5}">
                      <a16:colId xmlns:a16="http://schemas.microsoft.com/office/drawing/2014/main" val="20001"/>
                    </a:ext>
                  </a:extLst>
                </a:gridCol>
                <a:gridCol w="1043940">
                  <a:extLst>
                    <a:ext uri="{9D8B030D-6E8A-4147-A177-3AD203B41FA5}">
                      <a16:colId xmlns:a16="http://schemas.microsoft.com/office/drawing/2014/main" val="20002"/>
                    </a:ext>
                  </a:extLst>
                </a:gridCol>
                <a:gridCol w="2196083">
                  <a:extLst>
                    <a:ext uri="{9D8B030D-6E8A-4147-A177-3AD203B41FA5}">
                      <a16:colId xmlns:a16="http://schemas.microsoft.com/office/drawing/2014/main" val="20003"/>
                    </a:ext>
                  </a:extLst>
                </a:gridCol>
                <a:gridCol w="2232025">
                  <a:extLst>
                    <a:ext uri="{9D8B030D-6E8A-4147-A177-3AD203B41FA5}">
                      <a16:colId xmlns:a16="http://schemas.microsoft.com/office/drawing/2014/main" val="20004"/>
                    </a:ext>
                  </a:extLst>
                </a:gridCol>
              </a:tblGrid>
              <a:tr h="426720">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业态类型</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业态细分</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周边该业态的</a:t>
                      </a:r>
                      <a:endParaRPr lang="zh-CN" altLang="en-US" sz="1105" b="1" dirty="0">
                        <a:solidFill>
                          <a:srgbClr val="FFFFFF"/>
                        </a:solidFill>
                        <a:latin typeface="微软雅黑" panose="020B0503020204020204" pitchFamily="18" charset="-122"/>
                        <a:cs typeface="微软雅黑" panose="020B0503020204020204" pitchFamily="18" charset="-122"/>
                      </a:endParaRPr>
                    </a:p>
                    <a:p>
                      <a:pPr algn="ctr"/>
                      <a:r>
                        <a:rPr lang="en-US" altLang="zh-CN" sz="1105" b="1" dirty="0">
                          <a:solidFill>
                            <a:srgbClr val="FFFFFF"/>
                          </a:solidFill>
                          <a:latin typeface="微软雅黑" panose="020B0503020204020204" pitchFamily="18" charset="-122"/>
                          <a:cs typeface="微软雅黑" panose="020B0503020204020204" pitchFamily="18" charset="-122"/>
                        </a:rPr>
                        <a:t>竞争情况</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消费人群及来源</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业态选择建议</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453389">
                <a:tc rowSpan="5">
                  <a:txBody>
                    <a:bodyPr/>
                    <a:lstStyle/>
                    <a:p>
                      <a:pPr algn="ctr"/>
                      <a:r>
                        <a:rPr lang="en-US" altLang="zh-CN" sz="1055" b="1" dirty="0">
                          <a:solidFill>
                            <a:srgbClr val="000000"/>
                          </a:solidFill>
                          <a:latin typeface="微软雅黑" panose="020B0503020204020204" pitchFamily="18" charset="-122"/>
                          <a:cs typeface="微软雅黑" panose="020B0503020204020204" pitchFamily="18" charset="-122"/>
                        </a:rPr>
                        <a:t>服饰零售</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国际一线品牌</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未来有竞争</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一级商圈中的A、C、D、E、G</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二级商圈中的A、C、D、E、F、G</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r>
                        <a:rPr lang="en-US" altLang="zh-CN" sz="1055" dirty="0">
                          <a:solidFill>
                            <a:srgbClr val="000000"/>
                          </a:solidFill>
                          <a:latin typeface="微软雅黑" panose="020B0503020204020204" pitchFamily="18" charset="-122"/>
                          <a:cs typeface="微软雅黑" panose="020B0503020204020204" pitchFamily="18" charset="-122"/>
                        </a:rPr>
                        <a:t>，不宜过多</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45338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国际时尚品牌</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二级商圈中的A、C、D</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endParaRPr lang="zh-CN" altLang="en-US" sz="1055" b="1" dirty="0">
                        <a:solidFill>
                          <a:srgbClr val="EC008C"/>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411480">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设计师品牌</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45338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快时尚</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r>
                        <a:rPr lang="en-US" altLang="zh-CN" sz="1055" dirty="0">
                          <a:solidFill>
                            <a:srgbClr val="000000"/>
                          </a:solidFill>
                          <a:latin typeface="微软雅黑" panose="020B0503020204020204" pitchFamily="18" charset="-122"/>
                          <a:cs typeface="微软雅黑" panose="020B0503020204020204" pitchFamily="18" charset="-122"/>
                        </a:rPr>
                        <a:t>，人流带动明显</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453263">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一般大众品牌</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一级商圈中的B、C、D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二级商圈中的B、C、D、H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453389">
                <a:tc rowSpan="2">
                  <a:txBody>
                    <a:bodyPr/>
                    <a:lstStyle/>
                    <a:p>
                      <a:pPr algn="ctr"/>
                      <a:r>
                        <a:rPr lang="en-US" altLang="zh-CN" sz="1055" b="1" dirty="0">
                          <a:solidFill>
                            <a:srgbClr val="000000"/>
                          </a:solidFill>
                          <a:latin typeface="微软雅黑" panose="020B0503020204020204" pitchFamily="18" charset="-122"/>
                          <a:cs typeface="微软雅黑" panose="020B0503020204020204" pitchFamily="18" charset="-122"/>
                        </a:rPr>
                        <a:t>展示体验</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数码产品体验店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二级商圈中的A、B、C、D、F、H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r>
                        <a:rPr lang="en-US" altLang="zh-CN" sz="1055" dirty="0">
                          <a:solidFill>
                            <a:srgbClr val="000000"/>
                          </a:solidFill>
                          <a:latin typeface="微软雅黑" panose="020B0503020204020204" pitchFamily="18" charset="-122"/>
                          <a:cs typeface="微软雅黑" panose="020B0503020204020204" pitchFamily="18" charset="-122"/>
                        </a:rPr>
                        <a:t>，人流带动明显</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453390">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高科技产品展厅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二级商圈中的A、B、C、D、F、H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r>
                        <a:rPr lang="en-US" altLang="zh-CN" sz="1055" dirty="0">
                          <a:solidFill>
                            <a:srgbClr val="000000"/>
                          </a:solidFill>
                          <a:latin typeface="微软雅黑" panose="020B0503020204020204" pitchFamily="18" charset="-122"/>
                          <a:cs typeface="微软雅黑" panose="020B0503020204020204" pitchFamily="18" charset="-122"/>
                        </a:rPr>
                        <a:t>，人流带动明显</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r h="453390">
                <a:tc rowSpan="6">
                  <a:txBody>
                    <a:bodyPr/>
                    <a:lstStyle/>
                    <a:p>
                      <a:pPr algn="ctr"/>
                      <a:r>
                        <a:rPr lang="en-US" altLang="zh-CN" sz="1055" b="1" dirty="0">
                          <a:solidFill>
                            <a:srgbClr val="000000"/>
                          </a:solidFill>
                          <a:latin typeface="微软雅黑" panose="020B0503020204020204" pitchFamily="18" charset="-122"/>
                          <a:cs typeface="微软雅黑" panose="020B0503020204020204" pitchFamily="18" charset="-122"/>
                        </a:rPr>
                        <a:t>其他零售</a:t>
                      </a:r>
                      <a:endParaRPr lang="zh-CN" altLang="en-US" sz="1055" b="1" dirty="0">
                        <a:solidFill>
                          <a:srgbClr val="000000"/>
                        </a:solidFill>
                        <a:latin typeface="微软雅黑" panose="020B0503020204020204" pitchFamily="18" charset="-122"/>
                        <a:cs typeface="微软雅黑" panose="020B0503020204020204" pitchFamily="18" charset="-122"/>
                      </a:endParaRPr>
                    </a:p>
                    <a:p>
                      <a:pPr algn="l"/>
                      <a:r>
                        <a:rPr lang="en-US" altLang="zh-CN" sz="805" dirty="0">
                          <a:solidFill>
                            <a:srgbClr val="808080"/>
                          </a:solidFill>
                          <a:latin typeface="Arial Narrow" pitchFamily="18" charset="0"/>
                          <a:cs typeface="Arial Narrow" pitchFamily="18" charset="0"/>
                        </a:rPr>
                        <a:t>|Page249</a:t>
                      </a:r>
                      <a:endParaRPr lang="zh-CN" altLang="en-US" sz="805" dirty="0">
                        <a:solidFill>
                          <a:srgbClr val="808080"/>
                        </a:solidFill>
                        <a:latin typeface="Arial Narrow" pitchFamily="18" charset="0"/>
                        <a:cs typeface="Arial Narrow" pitchFamily="18" charset="0"/>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化妆品集合店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8"/>
                  </a:ext>
                </a:extLst>
              </a:tr>
              <a:tr h="453263">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运动品牌概念店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9"/>
                  </a:ext>
                </a:extLst>
              </a:tr>
              <a:tr h="41147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精品家居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10"/>
                  </a:ext>
                </a:extLst>
              </a:tr>
              <a:tr h="453415">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珠宝钟表</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一级商圈中的A、B、C、D、E</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11"/>
                  </a:ext>
                </a:extLst>
              </a:tr>
              <a:tr h="41147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生活类集合店</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（MUJI）</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12"/>
                  </a:ext>
                </a:extLst>
              </a:tr>
              <a:tr h="41147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综合性书店</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（诚品书店）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13"/>
                  </a:ext>
                </a:extLst>
              </a:tr>
            </a:tbl>
          </a:graphicData>
        </a:graphic>
      </p:graphicFrame>
      <p:sp>
        <p:nvSpPr>
          <p:cNvPr id="8" name="TextBox 1"/>
          <p:cNvSpPr txBox="1"/>
          <p:nvPr/>
        </p:nvSpPr>
        <p:spPr>
          <a:xfrm>
            <a:off x="1016000" y="6680200"/>
            <a:ext cx="2286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p>
        </p:txBody>
      </p:sp>
      <p:sp>
        <p:nvSpPr>
          <p:cNvPr id="9"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业态需求分析</a:t>
            </a: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899591" y="620648"/>
          <a:ext cx="7704912" cy="5873699"/>
        </p:xfrm>
        <a:graphic>
          <a:graphicData uri="http://schemas.openxmlformats.org/drawingml/2006/table">
            <a:tbl>
              <a:tblPr/>
              <a:tblGrid>
                <a:gridCol w="1039698">
                  <a:extLst>
                    <a:ext uri="{9D8B030D-6E8A-4147-A177-3AD203B41FA5}">
                      <a16:colId xmlns:a16="http://schemas.microsoft.com/office/drawing/2014/main" val="20000"/>
                    </a:ext>
                  </a:extLst>
                </a:gridCol>
                <a:gridCol w="1172845">
                  <a:extLst>
                    <a:ext uri="{9D8B030D-6E8A-4147-A177-3AD203B41FA5}">
                      <a16:colId xmlns:a16="http://schemas.microsoft.com/office/drawing/2014/main" val="20001"/>
                    </a:ext>
                  </a:extLst>
                </a:gridCol>
                <a:gridCol w="1172718">
                  <a:extLst>
                    <a:ext uri="{9D8B030D-6E8A-4147-A177-3AD203B41FA5}">
                      <a16:colId xmlns:a16="http://schemas.microsoft.com/office/drawing/2014/main" val="20002"/>
                    </a:ext>
                  </a:extLst>
                </a:gridCol>
                <a:gridCol w="2536952">
                  <a:extLst>
                    <a:ext uri="{9D8B030D-6E8A-4147-A177-3AD203B41FA5}">
                      <a16:colId xmlns:a16="http://schemas.microsoft.com/office/drawing/2014/main" val="20003"/>
                    </a:ext>
                  </a:extLst>
                </a:gridCol>
                <a:gridCol w="1782698">
                  <a:extLst>
                    <a:ext uri="{9D8B030D-6E8A-4147-A177-3AD203B41FA5}">
                      <a16:colId xmlns:a16="http://schemas.microsoft.com/office/drawing/2014/main" val="20004"/>
                    </a:ext>
                  </a:extLst>
                </a:gridCol>
              </a:tblGrid>
              <a:tr h="426720">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业态类型</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业态细分</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周边该业态的</a:t>
                      </a:r>
                      <a:endParaRPr lang="zh-CN" altLang="en-US" sz="1105" b="1" dirty="0">
                        <a:solidFill>
                          <a:srgbClr val="FFFFFF"/>
                        </a:solidFill>
                        <a:latin typeface="微软雅黑" panose="020B0503020204020204" pitchFamily="18" charset="-122"/>
                        <a:cs typeface="微软雅黑" panose="020B0503020204020204" pitchFamily="18" charset="-122"/>
                      </a:endParaRPr>
                    </a:p>
                    <a:p>
                      <a:pPr algn="ctr"/>
                      <a:r>
                        <a:rPr lang="en-US" altLang="zh-CN" sz="1105" b="1" dirty="0">
                          <a:solidFill>
                            <a:srgbClr val="FFFFFF"/>
                          </a:solidFill>
                          <a:latin typeface="微软雅黑" panose="020B0503020204020204" pitchFamily="18" charset="-122"/>
                          <a:cs typeface="微软雅黑" panose="020B0503020204020204" pitchFamily="18" charset="-122"/>
                        </a:rPr>
                        <a:t>竞争关系</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消费人群</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业态选择建议</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513333">
                <a:tc rowSpan="5">
                  <a:txBody>
                    <a:bodyPr/>
                    <a:lstStyle/>
                    <a:p>
                      <a:pPr algn="l"/>
                      <a:r>
                        <a:rPr lang="en-US" altLang="zh-CN" sz="1055" b="1" dirty="0">
                          <a:solidFill>
                            <a:srgbClr val="000000"/>
                          </a:solidFill>
                          <a:latin typeface="微软雅黑" panose="020B0503020204020204" pitchFamily="18" charset="-122"/>
                          <a:cs typeface="微软雅黑" panose="020B0503020204020204" pitchFamily="18" charset="-122"/>
                        </a:rPr>
                        <a:t>餐饮</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美食广场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60" dirty="0">
                          <a:solidFill>
                            <a:srgbClr val="000000"/>
                          </a:solidFill>
                          <a:latin typeface="微软雅黑" panose="020B0503020204020204" pitchFamily="18" charset="-122"/>
                          <a:cs typeface="微软雅黑" panose="020B0503020204020204" pitchFamily="18" charset="-122"/>
                        </a:rPr>
                        <a:t>二级商圈中的C、D、H</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endParaRPr lang="zh-CN" altLang="en-US" sz="1055" b="1" dirty="0">
                        <a:solidFill>
                          <a:srgbClr val="EC008C"/>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513333">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品质餐厅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一级商圈中的A、D、E、G</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二级商圈中的A、D、E、G</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endParaRPr lang="zh-CN" altLang="en-US" sz="1055" b="1" dirty="0">
                        <a:solidFill>
                          <a:srgbClr val="EC008C"/>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513333">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休闲餐厅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一级商圈中的A、B、C、D、E、G</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60" dirty="0">
                          <a:solidFill>
                            <a:srgbClr val="000000"/>
                          </a:solidFill>
                          <a:latin typeface="微软雅黑" panose="020B0503020204020204" pitchFamily="18" charset="-122"/>
                          <a:cs typeface="微软雅黑" panose="020B0503020204020204" pitchFamily="18" charset="-122"/>
                        </a:rPr>
                        <a:t>二级商圈中的A、B、C、D、E、G、H</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endParaRPr lang="zh-CN" altLang="en-US" sz="1055" b="1" dirty="0">
                        <a:solidFill>
                          <a:srgbClr val="EC008C"/>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513333">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咖啡甜品</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一级商圈中的C、D、E、G</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二级商圈中的C、D、E、G</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endParaRPr lang="zh-CN" altLang="en-US" sz="1055" b="1" dirty="0">
                        <a:solidFill>
                          <a:srgbClr val="EC008C"/>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513334">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快餐</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60" dirty="0">
                          <a:solidFill>
                            <a:srgbClr val="000000"/>
                          </a:solidFill>
                          <a:latin typeface="微软雅黑" panose="020B0503020204020204" pitchFamily="18" charset="-122"/>
                          <a:cs typeface="微软雅黑" panose="020B0503020204020204" pitchFamily="18" charset="-122"/>
                        </a:rPr>
                        <a:t>二级商圈中的C、D、H</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endParaRPr lang="zh-CN" altLang="en-US" sz="1055" b="1" dirty="0">
                        <a:solidFill>
                          <a:srgbClr val="EC008C"/>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513333">
                <a:tc rowSpan="6">
                  <a:txBody>
                    <a:bodyPr/>
                    <a:lstStyle/>
                    <a:p>
                      <a:pPr algn="l"/>
                      <a:r>
                        <a:rPr lang="en-US" altLang="zh-CN" sz="1055" b="1" dirty="0">
                          <a:solidFill>
                            <a:srgbClr val="000000"/>
                          </a:solidFill>
                          <a:latin typeface="微软雅黑" panose="020B0503020204020204" pitchFamily="18" charset="-122"/>
                          <a:cs typeface="微软雅黑" panose="020B0503020204020204" pitchFamily="18" charset="-122"/>
                        </a:rPr>
                        <a:t>娱乐休闲</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电影院</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513334">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KTV</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一级商圈中的C、D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二级商圈中的C、D、H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r h="513333">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游戏中心</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8"/>
                  </a:ext>
                </a:extLst>
              </a:tr>
              <a:tr h="513283">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真冰场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9"/>
                  </a:ext>
                </a:extLst>
              </a:tr>
              <a:tr h="513321">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健身中心</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一级商圈中的A、B、C、D、E</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二级商圈中的A、B、C、D、E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10"/>
                  </a:ext>
                </a:extLst>
              </a:tr>
              <a:tr h="313702">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儿童职业体验</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一级、二级商圈中的A、B</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11"/>
                  </a:ext>
                </a:extLst>
              </a:tr>
            </a:tbl>
          </a:graphicData>
        </a:graphic>
      </p:graphicFrame>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250</a:t>
            </a:r>
          </a:p>
        </p:txBody>
      </p:sp>
      <p:sp>
        <p:nvSpPr>
          <p:cNvPr id="9"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业态需求分析</a:t>
            </a: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08050" y="4730241"/>
            <a:ext cx="7849107" cy="1766823"/>
          </a:xfrm>
          <a:custGeom>
            <a:avLst/>
            <a:gdLst>
              <a:gd name="connsiteX0" fmla="*/ 6350 w 7849107"/>
              <a:gd name="connsiteY0" fmla="*/ 1760473 h 1766823"/>
              <a:gd name="connsiteX1" fmla="*/ 7842757 w 7849107"/>
              <a:gd name="connsiteY1" fmla="*/ 1760473 h 1766823"/>
              <a:gd name="connsiteX2" fmla="*/ 7842757 w 7849107"/>
              <a:gd name="connsiteY2" fmla="*/ 6350 h 1766823"/>
              <a:gd name="connsiteX3" fmla="*/ 6350 w 7849107"/>
              <a:gd name="connsiteY3" fmla="*/ 6350 h 1766823"/>
              <a:gd name="connsiteX4" fmla="*/ 6350 w 7849107"/>
              <a:gd name="connsiteY4" fmla="*/ 1760473 h 17668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49107" h="1766823">
                <a:moveTo>
                  <a:pt x="6350" y="1760473"/>
                </a:moveTo>
                <a:lnTo>
                  <a:pt x="7842757" y="1760473"/>
                </a:lnTo>
                <a:lnTo>
                  <a:pt x="7842757" y="6350"/>
                </a:lnTo>
                <a:lnTo>
                  <a:pt x="6350" y="6350"/>
                </a:lnTo>
                <a:lnTo>
                  <a:pt x="6350" y="1760473"/>
                </a:lnTo>
              </a:path>
            </a:pathLst>
          </a:custGeom>
          <a:solidFill>
            <a:srgbClr val="000000">
              <a:alpha val="0"/>
            </a:srgbClr>
          </a:solidFill>
          <a:ln w="12700">
            <a:solidFill>
              <a:srgbClr val="FF9900">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8" name="表格 4"/>
          <p:cNvGraphicFramePr>
            <a:graphicFrameLocks noGrp="1"/>
          </p:cNvGraphicFramePr>
          <p:nvPr/>
        </p:nvGraphicFramePr>
        <p:xfrm>
          <a:off x="899591" y="692658"/>
          <a:ext cx="7830261" cy="3816476"/>
        </p:xfrm>
        <a:graphic>
          <a:graphicData uri="http://schemas.openxmlformats.org/drawingml/2006/table">
            <a:tbl>
              <a:tblPr/>
              <a:tblGrid>
                <a:gridCol w="1039698">
                  <a:extLst>
                    <a:ext uri="{9D8B030D-6E8A-4147-A177-3AD203B41FA5}">
                      <a16:colId xmlns:a16="http://schemas.microsoft.com/office/drawing/2014/main" val="20000"/>
                    </a:ext>
                  </a:extLst>
                </a:gridCol>
                <a:gridCol w="1172845">
                  <a:extLst>
                    <a:ext uri="{9D8B030D-6E8A-4147-A177-3AD203B41FA5}">
                      <a16:colId xmlns:a16="http://schemas.microsoft.com/office/drawing/2014/main" val="20001"/>
                    </a:ext>
                  </a:extLst>
                </a:gridCol>
                <a:gridCol w="1172718">
                  <a:extLst>
                    <a:ext uri="{9D8B030D-6E8A-4147-A177-3AD203B41FA5}">
                      <a16:colId xmlns:a16="http://schemas.microsoft.com/office/drawing/2014/main" val="20002"/>
                    </a:ext>
                  </a:extLst>
                </a:gridCol>
                <a:gridCol w="2536952">
                  <a:extLst>
                    <a:ext uri="{9D8B030D-6E8A-4147-A177-3AD203B41FA5}">
                      <a16:colId xmlns:a16="http://schemas.microsoft.com/office/drawing/2014/main" val="20003"/>
                    </a:ext>
                  </a:extLst>
                </a:gridCol>
                <a:gridCol w="1908047">
                  <a:extLst>
                    <a:ext uri="{9D8B030D-6E8A-4147-A177-3AD203B41FA5}">
                      <a16:colId xmlns:a16="http://schemas.microsoft.com/office/drawing/2014/main" val="20004"/>
                    </a:ext>
                  </a:extLst>
                </a:gridCol>
              </a:tblGrid>
              <a:tr h="454152">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业态类型</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业态细分</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周边该业态的</a:t>
                      </a:r>
                      <a:endParaRPr lang="zh-CN" altLang="en-US" sz="1105" b="1" dirty="0">
                        <a:solidFill>
                          <a:srgbClr val="FFFFFF"/>
                        </a:solidFill>
                        <a:latin typeface="微软雅黑" panose="020B0503020204020204" pitchFamily="18" charset="-122"/>
                        <a:cs typeface="微软雅黑" panose="020B0503020204020204" pitchFamily="18" charset="-122"/>
                      </a:endParaRPr>
                    </a:p>
                    <a:p>
                      <a:pPr algn="ctr"/>
                      <a:r>
                        <a:rPr lang="en-US" altLang="zh-CN" sz="1105" b="1" dirty="0">
                          <a:solidFill>
                            <a:srgbClr val="FFFFFF"/>
                          </a:solidFill>
                          <a:latin typeface="微软雅黑" panose="020B0503020204020204" pitchFamily="18" charset="-122"/>
                          <a:cs typeface="微软雅黑" panose="020B0503020204020204" pitchFamily="18" charset="-122"/>
                        </a:rPr>
                        <a:t>竞争关系</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消费人群</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业态选择建议</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454151">
                <a:tc rowSpan="4">
                  <a:txBody>
                    <a:bodyPr/>
                    <a:lstStyle/>
                    <a:p>
                      <a:pPr algn="l"/>
                      <a:r>
                        <a:rPr lang="en-US" altLang="zh-CN" sz="1055" b="1" dirty="0">
                          <a:solidFill>
                            <a:srgbClr val="000000"/>
                          </a:solidFill>
                          <a:latin typeface="微软雅黑" panose="020B0503020204020204" pitchFamily="18" charset="-122"/>
                          <a:cs typeface="微软雅黑" panose="020B0503020204020204" pitchFamily="18" charset="-122"/>
                        </a:rPr>
                        <a:t>服务</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教育培训</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一级、二级商圈中的A、B、C</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605408">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美容SPA</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一级、二级商圈中的A、B、C</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454152">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宠物用品</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00B2DD"/>
                          </a:solidFill>
                          <a:latin typeface="微软雅黑" panose="020B0503020204020204" pitchFamily="18" charset="-122"/>
                          <a:cs typeface="微软雅黑" panose="020B0503020204020204" pitchFamily="18" charset="-122"/>
                        </a:rPr>
                        <a:t>建议考虑</a:t>
                      </a:r>
                      <a:endParaRPr lang="zh-CN" altLang="en-US" sz="1055" b="1" dirty="0">
                        <a:solidFill>
                          <a:srgbClr val="00B2D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454151">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60" dirty="0">
                          <a:solidFill>
                            <a:srgbClr val="000000"/>
                          </a:solidFill>
                          <a:latin typeface="微软雅黑" panose="020B0503020204020204" pitchFamily="18" charset="-122"/>
                          <a:cs typeface="微软雅黑" panose="020B0503020204020204" pitchFamily="18" charset="-122"/>
                        </a:rPr>
                        <a:t>生活配套服务</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弱</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60" dirty="0">
                          <a:solidFill>
                            <a:srgbClr val="000000"/>
                          </a:solidFill>
                          <a:latin typeface="微软雅黑" panose="020B0503020204020204" pitchFamily="18" charset="-122"/>
                          <a:cs typeface="微软雅黑" panose="020B0503020204020204" pitchFamily="18" charset="-122"/>
                        </a:rPr>
                        <a:t>一级商圈中的A、B</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60" b="1" dirty="0">
                          <a:solidFill>
                            <a:srgbClr val="EC008C"/>
                          </a:solidFill>
                          <a:latin typeface="微软雅黑" panose="020B0503020204020204" pitchFamily="18" charset="-122"/>
                          <a:cs typeface="微软雅黑" panose="020B0503020204020204" pitchFamily="18" charset="-122"/>
                        </a:rPr>
                        <a:t>必备业态</a:t>
                      </a:r>
                      <a:endParaRPr lang="zh-CN" altLang="en-US" sz="1060" b="1" dirty="0">
                        <a:solidFill>
                          <a:srgbClr val="EC008C"/>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454152">
                <a:tc gridSpan="2">
                  <a:txBody>
                    <a:bodyPr/>
                    <a:lstStyle/>
                    <a:p>
                      <a:pPr algn="l"/>
                      <a:r>
                        <a:rPr lang="en-US" altLang="zh-CN" sz="1055" b="1" dirty="0">
                          <a:solidFill>
                            <a:srgbClr val="000000"/>
                          </a:solidFill>
                          <a:latin typeface="微软雅黑" panose="020B0503020204020204" pitchFamily="18" charset="-122"/>
                          <a:cs typeface="微软雅黑" panose="020B0503020204020204" pitchFamily="18" charset="-122"/>
                        </a:rPr>
                        <a:t>精品超市</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弱</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一级、二级商圈中的A、B、C、D</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b="1" dirty="0">
                          <a:solidFill>
                            <a:srgbClr val="EC008C"/>
                          </a:solidFill>
                          <a:latin typeface="微软雅黑" panose="020B0503020204020204" pitchFamily="18" charset="-122"/>
                          <a:cs typeface="微软雅黑" panose="020B0503020204020204" pitchFamily="18" charset="-122"/>
                        </a:rPr>
                        <a:t>必备业态</a:t>
                      </a:r>
                      <a:endParaRPr lang="zh-CN" altLang="en-US" sz="1055" b="1" dirty="0">
                        <a:solidFill>
                          <a:srgbClr val="EC008C"/>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470153">
                <a:tc gridSpan="2">
                  <a:txBody>
                    <a:bodyPr/>
                    <a:lstStyle/>
                    <a:p>
                      <a:pPr algn="l"/>
                      <a:r>
                        <a:rPr lang="en-US" altLang="zh-CN" sz="1055" b="1" dirty="0">
                          <a:solidFill>
                            <a:srgbClr val="000000"/>
                          </a:solidFill>
                          <a:latin typeface="微软雅黑" panose="020B0503020204020204" pitchFamily="18" charset="-122"/>
                          <a:cs typeface="微软雅黑" panose="020B0503020204020204" pitchFamily="18" charset="-122"/>
                        </a:rPr>
                        <a:t>大卖场</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一级商圈中的A、B</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b="1" dirty="0">
                          <a:solidFill>
                            <a:srgbClr val="006A4D"/>
                          </a:solidFill>
                          <a:latin typeface="微软雅黑" panose="020B0503020204020204" pitchFamily="18" charset="-122"/>
                          <a:cs typeface="微软雅黑" panose="020B0503020204020204" pitchFamily="18" charset="-122"/>
                        </a:rPr>
                        <a:t>不建议考虑</a:t>
                      </a:r>
                      <a:endParaRPr lang="zh-CN" altLang="en-US" sz="1055" b="1" dirty="0">
                        <a:solidFill>
                          <a:srgbClr val="006A4D"/>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470153">
                <a:tc gridSpan="2">
                  <a:txBody>
                    <a:bodyPr/>
                    <a:lstStyle/>
                    <a:p>
                      <a:pPr algn="l"/>
                      <a:r>
                        <a:rPr lang="en-US" altLang="zh-CN" sz="1055" b="1" dirty="0">
                          <a:solidFill>
                            <a:srgbClr val="000000"/>
                          </a:solidFill>
                          <a:latin typeface="微软雅黑" panose="020B0503020204020204" pitchFamily="18" charset="-122"/>
                          <a:cs typeface="微软雅黑" panose="020B0503020204020204" pitchFamily="18" charset="-122"/>
                        </a:rPr>
                        <a:t>百货</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60" dirty="0">
                          <a:solidFill>
                            <a:srgbClr val="000000"/>
                          </a:solidFill>
                          <a:latin typeface="微软雅黑" panose="020B0503020204020204" pitchFamily="18" charset="-122"/>
                          <a:cs typeface="微软雅黑" panose="020B0503020204020204" pitchFamily="18" charset="-122"/>
                        </a:rPr>
                        <a:t>一级商圈中的A、B</a:t>
                      </a:r>
                      <a:endParaRPr lang="zh-CN" altLang="en-US" sz="1060"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二级商圈中的A、B、H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60" b="1" dirty="0">
                          <a:solidFill>
                            <a:srgbClr val="00B2DD"/>
                          </a:solidFill>
                          <a:latin typeface="微软雅黑" panose="020B0503020204020204" pitchFamily="18" charset="-122"/>
                          <a:cs typeface="微软雅黑" panose="020B0503020204020204" pitchFamily="18" charset="-122"/>
                        </a:rPr>
                        <a:t>建议考虑精品百货</a:t>
                      </a:r>
                      <a:r>
                        <a:rPr lang="en-US" altLang="zh-CN" sz="1060" dirty="0">
                          <a:solidFill>
                            <a:srgbClr val="000000"/>
                          </a:solidFill>
                          <a:latin typeface="微软雅黑" panose="020B0503020204020204" pitchFamily="18" charset="-122"/>
                          <a:cs typeface="微软雅黑" panose="020B0503020204020204" pitchFamily="18" charset="-122"/>
                        </a:rPr>
                        <a:t>，需求面</a:t>
                      </a:r>
                      <a:endParaRPr lang="zh-CN" altLang="en-US" sz="1060"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积不宜过大</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bl>
          </a:graphicData>
        </a:graphic>
      </p:graphicFrame>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251</a:t>
            </a:r>
          </a:p>
        </p:txBody>
      </p:sp>
      <p:sp>
        <p:nvSpPr>
          <p:cNvPr id="10"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业态需求分析</a:t>
            </a:r>
          </a:p>
        </p:txBody>
      </p:sp>
      <p:sp>
        <p:nvSpPr>
          <p:cNvPr id="11" name="TextBox 1"/>
          <p:cNvSpPr txBox="1"/>
          <p:nvPr/>
        </p:nvSpPr>
        <p:spPr>
          <a:xfrm>
            <a:off x="1003300" y="4775200"/>
            <a:ext cx="1676400" cy="190500"/>
          </a:xfrm>
          <a:prstGeom prst="rect">
            <a:avLst/>
          </a:prstGeom>
          <a:noFill/>
        </p:spPr>
        <p:txBody>
          <a:bodyPr wrap="none" lIns="0" tIns="0" rIns="0" rtlCol="0">
            <a:spAutoFit/>
          </a:bodyPr>
          <a:lstStyle/>
          <a:p>
            <a:pPr>
              <a:lnSpc>
                <a:spcPts val="1500"/>
              </a:lnSpc>
            </a:pPr>
            <a:r>
              <a:rPr lang="en-US" altLang="zh-CN" sz="1200" b="1" dirty="0">
                <a:solidFill>
                  <a:srgbClr val="0000FF"/>
                </a:solidFill>
                <a:latin typeface="微软雅黑" panose="020B0503020204020204" pitchFamily="18" charset="-122"/>
                <a:cs typeface="微软雅黑" panose="020B0503020204020204" pitchFamily="18" charset="-122"/>
              </a:rPr>
              <a:t>百货业态的优劣势分析：</a:t>
            </a:r>
          </a:p>
        </p:txBody>
      </p:sp>
      <p:sp>
        <p:nvSpPr>
          <p:cNvPr id="12" name="TextBox 1"/>
          <p:cNvSpPr txBox="1"/>
          <p:nvPr/>
        </p:nvSpPr>
        <p:spPr>
          <a:xfrm>
            <a:off x="1003300" y="5130800"/>
            <a:ext cx="62357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优势：</a:t>
            </a:r>
            <a:r>
              <a:rPr lang="en-US" altLang="zh-CN" sz="1200" dirty="0">
                <a:solidFill>
                  <a:srgbClr val="000000"/>
                </a:solidFill>
                <a:latin typeface="微软雅黑" panose="020B0503020204020204" pitchFamily="18" charset="-122"/>
                <a:cs typeface="微软雅黑" panose="020B0503020204020204" pitchFamily="18" charset="-122"/>
              </a:rPr>
              <a:t>对零售类的鞋帽、箱包、家用等类型进行品牌的补充，以满足消费者的基本购物需求。</a:t>
            </a:r>
          </a:p>
        </p:txBody>
      </p:sp>
      <p:sp>
        <p:nvSpPr>
          <p:cNvPr id="13" name="TextBox 1"/>
          <p:cNvSpPr txBox="1"/>
          <p:nvPr/>
        </p:nvSpPr>
        <p:spPr>
          <a:xfrm>
            <a:off x="1003300" y="5511800"/>
            <a:ext cx="7607300" cy="5588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劣势：</a:t>
            </a:r>
            <a:r>
              <a:rPr lang="en-US" altLang="zh-CN" sz="1200" dirty="0">
                <a:solidFill>
                  <a:srgbClr val="000000"/>
                </a:solidFill>
                <a:latin typeface="微软雅黑" panose="020B0503020204020204" pitchFamily="18" charset="-122"/>
                <a:cs typeface="微软雅黑" panose="020B0503020204020204" pitchFamily="18" charset="-122"/>
              </a:rPr>
              <a:t>传统的百货缺乏市场竞争力，且面积要求过大，租期较长，对项目其他区域的零售可能会形成过多的竞争。</a:t>
            </a:r>
          </a:p>
          <a:p>
            <a:pPr>
              <a:lnSpc>
                <a:spcPts val="1000"/>
              </a:lnSpc>
            </a:pPr>
            <a:endParaRPr lang="en-US" altLang="zh-CN" dirty="0"/>
          </a:p>
          <a:p>
            <a:pPr>
              <a:lnSpc>
                <a:spcPts val="1800"/>
              </a:lnSpc>
            </a:pPr>
            <a:r>
              <a:rPr lang="en-US" altLang="zh-CN" sz="1200" b="1" dirty="0">
                <a:solidFill>
                  <a:srgbClr val="000000"/>
                </a:solidFill>
                <a:latin typeface="微软雅黑" panose="020B0503020204020204" pitchFamily="18" charset="-122"/>
                <a:cs typeface="微软雅黑" panose="020B0503020204020204" pitchFamily="18" charset="-122"/>
              </a:rPr>
              <a:t>对本项目的建议：</a:t>
            </a:r>
          </a:p>
        </p:txBody>
      </p:sp>
      <p:sp>
        <p:nvSpPr>
          <p:cNvPr id="14" name="TextBox 1"/>
          <p:cNvSpPr txBox="1"/>
          <p:nvPr/>
        </p:nvSpPr>
        <p:spPr>
          <a:xfrm>
            <a:off x="1003300" y="6057900"/>
            <a:ext cx="7620000" cy="381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在建筑空间允许且招商可行的前提下，建议考虑一些主题性精品百货，面积不宜过大，主要功能是对鞋帽、箱包、</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服饰配件、化妆品、家居用品等品类的补充。</a:t>
            </a: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1104734" y="729487"/>
          <a:ext cx="7680871" cy="2869691"/>
        </p:xfrm>
        <a:graphic>
          <a:graphicData uri="http://schemas.openxmlformats.org/drawingml/2006/table">
            <a:tbl>
              <a:tblPr/>
              <a:tblGrid>
                <a:gridCol w="847255">
                  <a:extLst>
                    <a:ext uri="{9D8B030D-6E8A-4147-A177-3AD203B41FA5}">
                      <a16:colId xmlns:a16="http://schemas.microsoft.com/office/drawing/2014/main" val="20000"/>
                    </a:ext>
                  </a:extLst>
                </a:gridCol>
                <a:gridCol w="843280">
                  <a:extLst>
                    <a:ext uri="{9D8B030D-6E8A-4147-A177-3AD203B41FA5}">
                      <a16:colId xmlns:a16="http://schemas.microsoft.com/office/drawing/2014/main" val="20001"/>
                    </a:ext>
                  </a:extLst>
                </a:gridCol>
                <a:gridCol w="1690115">
                  <a:extLst>
                    <a:ext uri="{9D8B030D-6E8A-4147-A177-3AD203B41FA5}">
                      <a16:colId xmlns:a16="http://schemas.microsoft.com/office/drawing/2014/main" val="20002"/>
                    </a:ext>
                  </a:extLst>
                </a:gridCol>
                <a:gridCol w="1165733">
                  <a:extLst>
                    <a:ext uri="{9D8B030D-6E8A-4147-A177-3AD203B41FA5}">
                      <a16:colId xmlns:a16="http://schemas.microsoft.com/office/drawing/2014/main" val="20003"/>
                    </a:ext>
                  </a:extLst>
                </a:gridCol>
                <a:gridCol w="3134487">
                  <a:extLst>
                    <a:ext uri="{9D8B030D-6E8A-4147-A177-3AD203B41FA5}">
                      <a16:colId xmlns:a16="http://schemas.microsoft.com/office/drawing/2014/main" val="20004"/>
                    </a:ext>
                  </a:extLst>
                </a:gridCol>
              </a:tblGrid>
              <a:tr h="288036">
                <a:tc gridSpan="2">
                  <a:txBody>
                    <a:bodyPr/>
                    <a:lstStyle/>
                    <a:p>
                      <a:pPr algn="l"/>
                      <a:r>
                        <a:rPr lang="en-US" altLang="zh-CN" sz="1105" b="1" dirty="0">
                          <a:solidFill>
                            <a:srgbClr val="FFFFFF"/>
                          </a:solidFill>
                          <a:latin typeface="微软雅黑" panose="020B0503020204020204" pitchFamily="18" charset="-122"/>
                          <a:cs typeface="微软雅黑" panose="020B0503020204020204" pitchFamily="18" charset="-122"/>
                        </a:rPr>
                        <a:t>时间段</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主要消费客源</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来源地</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消费特征</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288036">
                <a:tc rowSpan="6">
                  <a:txBody>
                    <a:bodyPr/>
                    <a:lstStyle/>
                    <a:p>
                      <a:pPr algn="l"/>
                      <a:r>
                        <a:rPr lang="en-US" altLang="zh-CN" sz="1105" b="1" dirty="0">
                          <a:solidFill>
                            <a:srgbClr val="000000"/>
                          </a:solidFill>
                          <a:latin typeface="微软雅黑" panose="020B0503020204020204" pitchFamily="18" charset="-122"/>
                          <a:cs typeface="微软雅黑" panose="020B0503020204020204" pitchFamily="18" charset="-122"/>
                        </a:rPr>
                        <a:t>工作日</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rowSpan="3">
                  <a:txBody>
                    <a:bodyPr/>
                    <a:lstStyle/>
                    <a:p>
                      <a:pPr algn="l"/>
                      <a:r>
                        <a:rPr lang="en-US" altLang="zh-CN" sz="1105" b="1" dirty="0">
                          <a:solidFill>
                            <a:srgbClr val="000000"/>
                          </a:solidFill>
                          <a:latin typeface="微软雅黑" panose="020B0503020204020204" pitchFamily="18" charset="-122"/>
                          <a:cs typeface="微软雅黑" panose="020B0503020204020204" pitchFamily="18" charset="-122"/>
                        </a:rPr>
                        <a:t>白天</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普通白领、中层管理者</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一级商圈</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逛街、快捷早餐/午餐</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288036">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企业高管、商务客</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一级商圈</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商务宴请、购买高档礼品</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288036">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普通家庭、中产家庭</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一级商圈</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逛街、日常的生活物品采购</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288035">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rowSpan="3">
                  <a:txBody>
                    <a:bodyPr/>
                    <a:lstStyle/>
                    <a:p>
                      <a:pPr algn="l"/>
                      <a:r>
                        <a:rPr lang="en-US" altLang="zh-CN" sz="1105" b="1" dirty="0">
                          <a:solidFill>
                            <a:srgbClr val="000000"/>
                          </a:solidFill>
                          <a:latin typeface="微软雅黑" panose="020B0503020204020204" pitchFamily="18" charset="-122"/>
                          <a:cs typeface="微软雅黑" panose="020B0503020204020204" pitchFamily="18" charset="-122"/>
                        </a:rPr>
                        <a:t>晚上</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普通白领、中层管理者</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一级商圈</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朋友聚会、下班后的娱乐/放松</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288036">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企业高管、商务客</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一级商圈</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商务宴请、与客户一起娱乐休闲、购买高档礼品</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288035">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普通家庭、中产家庭</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一级商圈</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逛街、娱乐</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426720">
                <a:tc rowSpan="2">
                  <a:txBody>
                    <a:bodyPr/>
                    <a:lstStyle/>
                    <a:p>
                      <a:pPr algn="l"/>
                      <a:r>
                        <a:rPr lang="en-US" altLang="zh-CN" sz="1105" b="1" dirty="0">
                          <a:solidFill>
                            <a:srgbClr val="000000"/>
                          </a:solidFill>
                          <a:latin typeface="微软雅黑" panose="020B0503020204020204" pitchFamily="18" charset="-122"/>
                          <a:cs typeface="微软雅黑" panose="020B0503020204020204" pitchFamily="18" charset="-122"/>
                        </a:rPr>
                        <a:t>周末</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rowSpan="2">
                  <a:txBody>
                    <a:bodyPr/>
                    <a:lstStyle/>
                    <a:p>
                      <a:pPr algn="l"/>
                      <a:r>
                        <a:rPr lang="en-US" altLang="zh-CN" sz="1105" b="1" dirty="0">
                          <a:solidFill>
                            <a:srgbClr val="000000"/>
                          </a:solidFill>
                          <a:latin typeface="微软雅黑" panose="020B0503020204020204" pitchFamily="18" charset="-122"/>
                          <a:cs typeface="微软雅黑" panose="020B0503020204020204" pitchFamily="18" charset="-122"/>
                        </a:rPr>
                        <a:t>白天/晚上</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普通家庭、中产家庭</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一级商圈</a:t>
                      </a:r>
                      <a:endParaRPr lang="zh-CN" altLang="en-US" sz="1105" dirty="0">
                        <a:solidFill>
                          <a:srgbClr val="000000"/>
                        </a:solidFill>
                        <a:latin typeface="微软雅黑" panose="020B0503020204020204" pitchFamily="18" charset="-122"/>
                        <a:cs typeface="微软雅黑" panose="020B0503020204020204" pitchFamily="18" charset="-122"/>
                      </a:endParaRPr>
                    </a:p>
                    <a:p>
                      <a:pPr algn="l"/>
                      <a:r>
                        <a:rPr lang="en-US" altLang="zh-CN" sz="1105" dirty="0">
                          <a:solidFill>
                            <a:srgbClr val="000000"/>
                          </a:solidFill>
                          <a:latin typeface="微软雅黑" panose="020B0503020204020204" pitchFamily="18" charset="-122"/>
                          <a:cs typeface="微软雅黑" panose="020B0503020204020204" pitchFamily="18" charset="-122"/>
                        </a:rPr>
                        <a:t>二级商圈</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逛街、家庭聚餐、亲子互动、娱乐</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r h="42671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高校学生、游客</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一级商圈</a:t>
                      </a:r>
                      <a:endParaRPr lang="zh-CN" altLang="en-US" sz="1105" dirty="0">
                        <a:solidFill>
                          <a:srgbClr val="000000"/>
                        </a:solidFill>
                        <a:latin typeface="微软雅黑" panose="020B0503020204020204" pitchFamily="18" charset="-122"/>
                        <a:cs typeface="微软雅黑" panose="020B0503020204020204" pitchFamily="18" charset="-122"/>
                      </a:endParaRPr>
                    </a:p>
                    <a:p>
                      <a:pPr algn="l"/>
                      <a:r>
                        <a:rPr lang="en-US" altLang="zh-CN" sz="1105" dirty="0">
                          <a:solidFill>
                            <a:srgbClr val="000000"/>
                          </a:solidFill>
                          <a:latin typeface="微软雅黑" panose="020B0503020204020204" pitchFamily="18" charset="-122"/>
                          <a:cs typeface="微软雅黑" panose="020B0503020204020204" pitchFamily="18" charset="-122"/>
                        </a:rPr>
                        <a:t>二级商圈</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105" dirty="0">
                          <a:solidFill>
                            <a:srgbClr val="000000"/>
                          </a:solidFill>
                          <a:latin typeface="微软雅黑" panose="020B0503020204020204" pitchFamily="18" charset="-122"/>
                          <a:cs typeface="微软雅黑" panose="020B0503020204020204" pitchFamily="18" charset="-122"/>
                        </a:rPr>
                        <a:t>逛街、朋友聚会、娱乐</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8"/>
                  </a:ext>
                </a:extLst>
              </a:tr>
            </a:tbl>
          </a:graphicData>
        </a:graphic>
      </p:graphicFrame>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252</a:t>
            </a:r>
          </a:p>
        </p:txBody>
      </p:sp>
      <p:sp>
        <p:nvSpPr>
          <p:cNvPr id="9"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客流分析</a:t>
            </a:r>
          </a:p>
        </p:txBody>
      </p:sp>
      <p:sp>
        <p:nvSpPr>
          <p:cNvPr id="10" name="TextBox 1"/>
          <p:cNvSpPr txBox="1"/>
          <p:nvPr/>
        </p:nvSpPr>
        <p:spPr>
          <a:xfrm>
            <a:off x="1231900" y="3949700"/>
            <a:ext cx="7480300" cy="4445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本项目工作日的客流主要由一级商圈内的写字楼人群和家庭组成；消费内容以餐饮娱乐为主，逛</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街购物为辅。</a:t>
            </a:r>
          </a:p>
        </p:txBody>
      </p:sp>
      <p:sp>
        <p:nvSpPr>
          <p:cNvPr id="11" name="TextBox 1"/>
          <p:cNvSpPr txBox="1"/>
          <p:nvPr/>
        </p:nvSpPr>
        <p:spPr>
          <a:xfrm>
            <a:off x="1231900" y="4597400"/>
            <a:ext cx="7480300" cy="4445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周末的客流则由家庭和高校学生组成，本项目有机会辐射更大范围的客群，因此客群来自一级商</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圈和二级商圈；消费内容以逛街，家庭和朋友聚会为主。</a:t>
            </a: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338065" y="1633854"/>
            <a:ext cx="1993773" cy="3889883"/>
          </a:xfrm>
          <a:custGeom>
            <a:avLst/>
            <a:gdLst>
              <a:gd name="connsiteX0" fmla="*/ 0 w 1993773"/>
              <a:gd name="connsiteY0" fmla="*/ 0 h 3889883"/>
              <a:gd name="connsiteX1" fmla="*/ 1993773 w 1993773"/>
              <a:gd name="connsiteY1" fmla="*/ 1993773 h 3889883"/>
              <a:gd name="connsiteX2" fmla="*/ 616077 w 1993773"/>
              <a:gd name="connsiteY2" fmla="*/ 3889883 h 3889883"/>
              <a:gd name="connsiteX3" fmla="*/ 308102 w 1993773"/>
              <a:gd name="connsiteY3" fmla="*/ 2941828 h 3889883"/>
              <a:gd name="connsiteX4" fmla="*/ 948055 w 1993773"/>
              <a:gd name="connsiteY4" fmla="*/ 1685671 h 3889883"/>
              <a:gd name="connsiteX5" fmla="*/ 0 w 1993773"/>
              <a:gd name="connsiteY5" fmla="*/ 996823 h 3889883"/>
              <a:gd name="connsiteX6" fmla="*/ 0 w 1993773"/>
              <a:gd name="connsiteY6" fmla="*/ 0 h 38898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993773" h="3889883">
                <a:moveTo>
                  <a:pt x="0" y="0"/>
                </a:moveTo>
                <a:cubicBezTo>
                  <a:pt x="1101090" y="0"/>
                  <a:pt x="1993773" y="892555"/>
                  <a:pt x="1993773" y="1993773"/>
                </a:cubicBezTo>
                <a:cubicBezTo>
                  <a:pt x="1993773" y="2857500"/>
                  <a:pt x="1437640" y="3623055"/>
                  <a:pt x="616077" y="3889883"/>
                </a:cubicBezTo>
                <a:lnTo>
                  <a:pt x="308102" y="2941828"/>
                </a:lnTo>
                <a:cubicBezTo>
                  <a:pt x="831723" y="2771648"/>
                  <a:pt x="1118235" y="2209291"/>
                  <a:pt x="948055" y="1685671"/>
                </a:cubicBezTo>
                <a:cubicBezTo>
                  <a:pt x="814578" y="1274952"/>
                  <a:pt x="431927" y="996823"/>
                  <a:pt x="0" y="996823"/>
                </a:cubicBezTo>
                <a:lnTo>
                  <a:pt x="0" y="0"/>
                </a:lnTo>
              </a:path>
            </a:pathLst>
          </a:custGeom>
          <a:solidFill>
            <a:srgbClr val="006A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725039" y="4213605"/>
            <a:ext cx="2229104" cy="1407869"/>
          </a:xfrm>
          <a:custGeom>
            <a:avLst/>
            <a:gdLst>
              <a:gd name="connsiteX0" fmla="*/ 2229103 w 2229104"/>
              <a:gd name="connsiteY0" fmla="*/ 1310132 h 1407869"/>
              <a:gd name="connsiteX1" fmla="*/ 0 w 2229104"/>
              <a:gd name="connsiteY1" fmla="*/ 585851 h 1407869"/>
              <a:gd name="connsiteX2" fmla="*/ 806576 w 2229104"/>
              <a:gd name="connsiteY2" fmla="*/ 0 h 1407869"/>
              <a:gd name="connsiteX3" fmla="*/ 1921128 w 2229104"/>
              <a:gd name="connsiteY3" fmla="*/ 362077 h 1407869"/>
              <a:gd name="connsiteX4" fmla="*/ 2229103 w 2229104"/>
              <a:gd name="connsiteY4" fmla="*/ 1310132 h 140786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29104" h="1407869">
                <a:moveTo>
                  <a:pt x="2229103" y="1310132"/>
                </a:moveTo>
                <a:cubicBezTo>
                  <a:pt x="1407667" y="1577098"/>
                  <a:pt x="507745" y="1284732"/>
                  <a:pt x="0" y="585851"/>
                </a:cubicBezTo>
                <a:lnTo>
                  <a:pt x="806576" y="0"/>
                </a:lnTo>
                <a:cubicBezTo>
                  <a:pt x="1060322" y="349377"/>
                  <a:pt x="1510283" y="495553"/>
                  <a:pt x="1921128" y="362077"/>
                </a:cubicBezTo>
                <a:lnTo>
                  <a:pt x="2229103" y="1310132"/>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344347" y="3011551"/>
            <a:ext cx="1187268" cy="1787905"/>
          </a:xfrm>
          <a:custGeom>
            <a:avLst/>
            <a:gdLst>
              <a:gd name="connsiteX0" fmla="*/ 380691 w 1187268"/>
              <a:gd name="connsiteY0" fmla="*/ 1787905 h 1787905"/>
              <a:gd name="connsiteX1" fmla="*/ 97481 w 1187268"/>
              <a:gd name="connsiteY1" fmla="*/ 0 h 1787905"/>
              <a:gd name="connsiteX2" fmla="*/ 1045663 w 1187268"/>
              <a:gd name="connsiteY2" fmla="*/ 307975 h 1787905"/>
              <a:gd name="connsiteX3" fmla="*/ 1187268 w 1187268"/>
              <a:gd name="connsiteY3" fmla="*/ 1202054 h 1787905"/>
              <a:gd name="connsiteX4" fmla="*/ 380691 w 1187268"/>
              <a:gd name="connsiteY4" fmla="*/ 1787905 h 178790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7268" h="1787905">
                <a:moveTo>
                  <a:pt x="380691" y="1787905"/>
                </a:moveTo>
                <a:cubicBezTo>
                  <a:pt x="5533" y="1271651"/>
                  <a:pt x="-99749" y="606933"/>
                  <a:pt x="97481" y="0"/>
                </a:cubicBezTo>
                <a:lnTo>
                  <a:pt x="1045663" y="307975"/>
                </a:lnTo>
                <a:cubicBezTo>
                  <a:pt x="946984" y="611504"/>
                  <a:pt x="999689" y="943864"/>
                  <a:pt x="1187268" y="1202054"/>
                </a:cubicBezTo>
                <a:lnTo>
                  <a:pt x="380691" y="1787905"/>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441829" y="2455672"/>
            <a:ext cx="1089787" cy="863854"/>
          </a:xfrm>
          <a:custGeom>
            <a:avLst/>
            <a:gdLst>
              <a:gd name="connsiteX0" fmla="*/ 0 w 1089787"/>
              <a:gd name="connsiteY0" fmla="*/ 555879 h 863854"/>
              <a:gd name="connsiteX1" fmla="*/ 283210 w 1089787"/>
              <a:gd name="connsiteY1" fmla="*/ 0 h 863854"/>
              <a:gd name="connsiteX2" fmla="*/ 1089786 w 1089787"/>
              <a:gd name="connsiteY2" fmla="*/ 585977 h 863854"/>
              <a:gd name="connsiteX3" fmla="*/ 948181 w 1089787"/>
              <a:gd name="connsiteY3" fmla="*/ 863854 h 863854"/>
              <a:gd name="connsiteX4" fmla="*/ 0 w 1089787"/>
              <a:gd name="connsiteY4" fmla="*/ 555879 h 8638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9787" h="863854">
                <a:moveTo>
                  <a:pt x="0" y="555879"/>
                </a:moveTo>
                <a:cubicBezTo>
                  <a:pt x="64642" y="356870"/>
                  <a:pt x="160273" y="169291"/>
                  <a:pt x="283210" y="0"/>
                </a:cubicBezTo>
                <a:lnTo>
                  <a:pt x="1089786" y="585977"/>
                </a:lnTo>
                <a:cubicBezTo>
                  <a:pt x="1028192" y="670560"/>
                  <a:pt x="980439" y="764413"/>
                  <a:pt x="948181" y="863854"/>
                </a:cubicBezTo>
                <a:lnTo>
                  <a:pt x="0" y="555879"/>
                </a:lnTo>
              </a:path>
            </a:pathLst>
          </a:custGeom>
          <a:solidFill>
            <a:srgbClr val="00A6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725039" y="2014601"/>
            <a:ext cx="1027048" cy="1027048"/>
          </a:xfrm>
          <a:custGeom>
            <a:avLst/>
            <a:gdLst>
              <a:gd name="connsiteX0" fmla="*/ 0 w 1027048"/>
              <a:gd name="connsiteY0" fmla="*/ 441070 h 1027048"/>
              <a:gd name="connsiteX1" fmla="*/ 441070 w 1027048"/>
              <a:gd name="connsiteY1" fmla="*/ 0 h 1027048"/>
              <a:gd name="connsiteX2" fmla="*/ 1027048 w 1027048"/>
              <a:gd name="connsiteY2" fmla="*/ 806450 h 1027048"/>
              <a:gd name="connsiteX3" fmla="*/ 806576 w 1027048"/>
              <a:gd name="connsiteY3" fmla="*/ 1027048 h 1027048"/>
              <a:gd name="connsiteX4" fmla="*/ 0 w 1027048"/>
              <a:gd name="connsiteY4" fmla="*/ 441070 h 10270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7048" h="1027048">
                <a:moveTo>
                  <a:pt x="0" y="441070"/>
                </a:moveTo>
                <a:cubicBezTo>
                  <a:pt x="122935" y="271779"/>
                  <a:pt x="271906" y="122935"/>
                  <a:pt x="441070" y="0"/>
                </a:cubicBezTo>
                <a:lnTo>
                  <a:pt x="1027048" y="806450"/>
                </a:lnTo>
                <a:cubicBezTo>
                  <a:pt x="942466" y="868044"/>
                  <a:pt x="868045" y="942466"/>
                  <a:pt x="806576" y="1027048"/>
                </a:cubicBezTo>
                <a:lnTo>
                  <a:pt x="0" y="441070"/>
                </a:lnTo>
              </a:path>
            </a:pathLst>
          </a:custGeom>
          <a:solidFill>
            <a:srgbClr val="004B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166110" y="1731391"/>
            <a:ext cx="863854" cy="1089660"/>
          </a:xfrm>
          <a:custGeom>
            <a:avLst/>
            <a:gdLst>
              <a:gd name="connsiteX0" fmla="*/ 0 w 863854"/>
              <a:gd name="connsiteY0" fmla="*/ 283210 h 1089660"/>
              <a:gd name="connsiteX1" fmla="*/ 555879 w 863854"/>
              <a:gd name="connsiteY1" fmla="*/ 0 h 1089660"/>
              <a:gd name="connsiteX2" fmla="*/ 863854 w 863854"/>
              <a:gd name="connsiteY2" fmla="*/ 948054 h 1089660"/>
              <a:gd name="connsiteX3" fmla="*/ 585977 w 863854"/>
              <a:gd name="connsiteY3" fmla="*/ 1089660 h 1089660"/>
              <a:gd name="connsiteX4" fmla="*/ 0 w 863854"/>
              <a:gd name="connsiteY4" fmla="*/ 283210 h 1089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3854" h="1089660">
                <a:moveTo>
                  <a:pt x="0" y="283210"/>
                </a:moveTo>
                <a:cubicBezTo>
                  <a:pt x="169291" y="160273"/>
                  <a:pt x="356869" y="64642"/>
                  <a:pt x="555879" y="0"/>
                </a:cubicBezTo>
                <a:lnTo>
                  <a:pt x="863854" y="948054"/>
                </a:lnTo>
                <a:cubicBezTo>
                  <a:pt x="764412" y="980439"/>
                  <a:pt x="670686" y="1028191"/>
                  <a:pt x="585977" y="1089660"/>
                </a:cubicBezTo>
                <a:lnTo>
                  <a:pt x="0" y="283210"/>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721989" y="1633854"/>
            <a:ext cx="616077" cy="1045591"/>
          </a:xfrm>
          <a:custGeom>
            <a:avLst/>
            <a:gdLst>
              <a:gd name="connsiteX0" fmla="*/ 0 w 616077"/>
              <a:gd name="connsiteY0" fmla="*/ 97536 h 1045591"/>
              <a:gd name="connsiteX1" fmla="*/ 616076 w 616077"/>
              <a:gd name="connsiteY1" fmla="*/ 0 h 1045591"/>
              <a:gd name="connsiteX2" fmla="*/ 616076 w 616077"/>
              <a:gd name="connsiteY2" fmla="*/ 996823 h 1045591"/>
              <a:gd name="connsiteX3" fmla="*/ 307975 w 616077"/>
              <a:gd name="connsiteY3" fmla="*/ 1045591 h 1045591"/>
              <a:gd name="connsiteX4" fmla="*/ 0 w 616077"/>
              <a:gd name="connsiteY4" fmla="*/ 97536 h 10455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16077" h="1045591">
                <a:moveTo>
                  <a:pt x="0" y="97536"/>
                </a:moveTo>
                <a:cubicBezTo>
                  <a:pt x="198882" y="32893"/>
                  <a:pt x="406907" y="0"/>
                  <a:pt x="616076" y="0"/>
                </a:cubicBezTo>
                <a:lnTo>
                  <a:pt x="616076" y="996823"/>
                </a:lnTo>
                <a:cubicBezTo>
                  <a:pt x="511428" y="996823"/>
                  <a:pt x="407542" y="1013333"/>
                  <a:pt x="307975" y="1045591"/>
                </a:cubicBezTo>
                <a:lnTo>
                  <a:pt x="0" y="97536"/>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7024116" y="2327148"/>
            <a:ext cx="89916" cy="89916"/>
          </a:xfrm>
          <a:custGeom>
            <a:avLst/>
            <a:gdLst>
              <a:gd name="connsiteX0" fmla="*/ 0 w 89916"/>
              <a:gd name="connsiteY0" fmla="*/ 89916 h 89916"/>
              <a:gd name="connsiteX1" fmla="*/ 89915 w 89916"/>
              <a:gd name="connsiteY1" fmla="*/ 89916 h 89916"/>
              <a:gd name="connsiteX2" fmla="*/ 89915 w 89916"/>
              <a:gd name="connsiteY2" fmla="*/ 0 h 89916"/>
              <a:gd name="connsiteX3" fmla="*/ 0 w 89916"/>
              <a:gd name="connsiteY3" fmla="*/ 0 h 89916"/>
              <a:gd name="connsiteX4" fmla="*/ 0 w 89916"/>
              <a:gd name="connsiteY4" fmla="*/ 89916 h 89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916" h="89916">
                <a:moveTo>
                  <a:pt x="0" y="89916"/>
                </a:moveTo>
                <a:lnTo>
                  <a:pt x="89915" y="89916"/>
                </a:lnTo>
                <a:lnTo>
                  <a:pt x="89915" y="0"/>
                </a:lnTo>
                <a:lnTo>
                  <a:pt x="0" y="0"/>
                </a:lnTo>
                <a:lnTo>
                  <a:pt x="0" y="89916"/>
                </a:lnTo>
              </a:path>
            </a:pathLst>
          </a:custGeom>
          <a:solidFill>
            <a:srgbClr val="006A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7024116" y="2718816"/>
            <a:ext cx="89916" cy="89916"/>
          </a:xfrm>
          <a:custGeom>
            <a:avLst/>
            <a:gdLst>
              <a:gd name="connsiteX0" fmla="*/ 0 w 89916"/>
              <a:gd name="connsiteY0" fmla="*/ 89916 h 89916"/>
              <a:gd name="connsiteX1" fmla="*/ 89915 w 89916"/>
              <a:gd name="connsiteY1" fmla="*/ 89916 h 89916"/>
              <a:gd name="connsiteX2" fmla="*/ 89915 w 89916"/>
              <a:gd name="connsiteY2" fmla="*/ 0 h 89916"/>
              <a:gd name="connsiteX3" fmla="*/ 0 w 89916"/>
              <a:gd name="connsiteY3" fmla="*/ 0 h 89916"/>
              <a:gd name="connsiteX4" fmla="*/ 0 w 89916"/>
              <a:gd name="connsiteY4" fmla="*/ 89916 h 89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916" h="89916">
                <a:moveTo>
                  <a:pt x="0" y="89916"/>
                </a:moveTo>
                <a:lnTo>
                  <a:pt x="89915" y="89916"/>
                </a:lnTo>
                <a:lnTo>
                  <a:pt x="89915" y="0"/>
                </a:lnTo>
                <a:lnTo>
                  <a:pt x="0" y="0"/>
                </a:lnTo>
                <a:lnTo>
                  <a:pt x="0" y="89916"/>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7024116" y="3110483"/>
            <a:ext cx="89916" cy="89916"/>
          </a:xfrm>
          <a:custGeom>
            <a:avLst/>
            <a:gdLst>
              <a:gd name="connsiteX0" fmla="*/ 0 w 89916"/>
              <a:gd name="connsiteY0" fmla="*/ 89916 h 89916"/>
              <a:gd name="connsiteX1" fmla="*/ 89915 w 89916"/>
              <a:gd name="connsiteY1" fmla="*/ 89916 h 89916"/>
              <a:gd name="connsiteX2" fmla="*/ 89915 w 89916"/>
              <a:gd name="connsiteY2" fmla="*/ 0 h 89916"/>
              <a:gd name="connsiteX3" fmla="*/ 0 w 89916"/>
              <a:gd name="connsiteY3" fmla="*/ 0 h 89916"/>
              <a:gd name="connsiteX4" fmla="*/ 0 w 89916"/>
              <a:gd name="connsiteY4" fmla="*/ 89916 h 89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916" h="89916">
                <a:moveTo>
                  <a:pt x="0" y="89916"/>
                </a:moveTo>
                <a:lnTo>
                  <a:pt x="89915" y="89916"/>
                </a:lnTo>
                <a:lnTo>
                  <a:pt x="89915" y="0"/>
                </a:lnTo>
                <a:lnTo>
                  <a:pt x="0" y="0"/>
                </a:lnTo>
                <a:lnTo>
                  <a:pt x="0" y="89916"/>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7024116" y="3502152"/>
            <a:ext cx="89916" cy="89915"/>
          </a:xfrm>
          <a:custGeom>
            <a:avLst/>
            <a:gdLst>
              <a:gd name="connsiteX0" fmla="*/ 0 w 89916"/>
              <a:gd name="connsiteY0" fmla="*/ 89915 h 89915"/>
              <a:gd name="connsiteX1" fmla="*/ 89915 w 89916"/>
              <a:gd name="connsiteY1" fmla="*/ 89915 h 89915"/>
              <a:gd name="connsiteX2" fmla="*/ 89915 w 89916"/>
              <a:gd name="connsiteY2" fmla="*/ 0 h 89915"/>
              <a:gd name="connsiteX3" fmla="*/ 0 w 89916"/>
              <a:gd name="connsiteY3" fmla="*/ 0 h 89915"/>
              <a:gd name="connsiteX4" fmla="*/ 0 w 89916"/>
              <a:gd name="connsiteY4" fmla="*/ 89915 h 899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916" h="89915">
                <a:moveTo>
                  <a:pt x="0" y="89915"/>
                </a:moveTo>
                <a:lnTo>
                  <a:pt x="89915" y="89915"/>
                </a:lnTo>
                <a:lnTo>
                  <a:pt x="89915" y="0"/>
                </a:lnTo>
                <a:lnTo>
                  <a:pt x="0" y="0"/>
                </a:lnTo>
                <a:lnTo>
                  <a:pt x="0" y="89915"/>
                </a:lnTo>
              </a:path>
            </a:pathLst>
          </a:custGeom>
          <a:solidFill>
            <a:srgbClr val="00A6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7024116" y="3893820"/>
            <a:ext cx="89916" cy="89915"/>
          </a:xfrm>
          <a:custGeom>
            <a:avLst/>
            <a:gdLst>
              <a:gd name="connsiteX0" fmla="*/ 0 w 89916"/>
              <a:gd name="connsiteY0" fmla="*/ 89915 h 89915"/>
              <a:gd name="connsiteX1" fmla="*/ 89915 w 89916"/>
              <a:gd name="connsiteY1" fmla="*/ 89915 h 89915"/>
              <a:gd name="connsiteX2" fmla="*/ 89915 w 89916"/>
              <a:gd name="connsiteY2" fmla="*/ 0 h 89915"/>
              <a:gd name="connsiteX3" fmla="*/ 0 w 89916"/>
              <a:gd name="connsiteY3" fmla="*/ 0 h 89915"/>
              <a:gd name="connsiteX4" fmla="*/ 0 w 89916"/>
              <a:gd name="connsiteY4" fmla="*/ 89915 h 899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916" h="89915">
                <a:moveTo>
                  <a:pt x="0" y="89915"/>
                </a:moveTo>
                <a:lnTo>
                  <a:pt x="89915" y="89915"/>
                </a:lnTo>
                <a:lnTo>
                  <a:pt x="89915" y="0"/>
                </a:lnTo>
                <a:lnTo>
                  <a:pt x="0" y="0"/>
                </a:lnTo>
                <a:lnTo>
                  <a:pt x="0" y="89915"/>
                </a:lnTo>
              </a:path>
            </a:pathLst>
          </a:custGeom>
          <a:solidFill>
            <a:srgbClr val="004B35">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7024116" y="4285488"/>
            <a:ext cx="89916" cy="89915"/>
          </a:xfrm>
          <a:custGeom>
            <a:avLst/>
            <a:gdLst>
              <a:gd name="connsiteX0" fmla="*/ 0 w 89916"/>
              <a:gd name="connsiteY0" fmla="*/ 89915 h 89915"/>
              <a:gd name="connsiteX1" fmla="*/ 89915 w 89916"/>
              <a:gd name="connsiteY1" fmla="*/ 89915 h 89915"/>
              <a:gd name="connsiteX2" fmla="*/ 89915 w 89916"/>
              <a:gd name="connsiteY2" fmla="*/ 0 h 89915"/>
              <a:gd name="connsiteX3" fmla="*/ 0 w 89916"/>
              <a:gd name="connsiteY3" fmla="*/ 0 h 89915"/>
              <a:gd name="connsiteX4" fmla="*/ 0 w 89916"/>
              <a:gd name="connsiteY4" fmla="*/ 89915 h 899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916" h="89915">
                <a:moveTo>
                  <a:pt x="0" y="89915"/>
                </a:moveTo>
                <a:lnTo>
                  <a:pt x="89915" y="89915"/>
                </a:lnTo>
                <a:lnTo>
                  <a:pt x="89915" y="0"/>
                </a:lnTo>
                <a:lnTo>
                  <a:pt x="0" y="0"/>
                </a:lnTo>
                <a:lnTo>
                  <a:pt x="0" y="89915"/>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7024116" y="4677155"/>
            <a:ext cx="89916" cy="91440"/>
          </a:xfrm>
          <a:custGeom>
            <a:avLst/>
            <a:gdLst>
              <a:gd name="connsiteX0" fmla="*/ 0 w 89916"/>
              <a:gd name="connsiteY0" fmla="*/ 91440 h 91440"/>
              <a:gd name="connsiteX1" fmla="*/ 89915 w 89916"/>
              <a:gd name="connsiteY1" fmla="*/ 91440 h 91440"/>
              <a:gd name="connsiteX2" fmla="*/ 89915 w 89916"/>
              <a:gd name="connsiteY2" fmla="*/ 0 h 91440"/>
              <a:gd name="connsiteX3" fmla="*/ 0 w 89916"/>
              <a:gd name="connsiteY3" fmla="*/ 0 h 91440"/>
              <a:gd name="connsiteX4" fmla="*/ 0 w 89916"/>
              <a:gd name="connsiteY4" fmla="*/ 91440 h 914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916" h="91440">
                <a:moveTo>
                  <a:pt x="0" y="91440"/>
                </a:moveTo>
                <a:lnTo>
                  <a:pt x="89915" y="91440"/>
                </a:lnTo>
                <a:lnTo>
                  <a:pt x="89915" y="0"/>
                </a:lnTo>
                <a:lnTo>
                  <a:pt x="0" y="0"/>
                </a:lnTo>
                <a:lnTo>
                  <a:pt x="0" y="91440"/>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1"/>
          <p:cNvSpPr txBox="1"/>
          <p:nvPr/>
        </p:nvSpPr>
        <p:spPr>
          <a:xfrm>
            <a:off x="5664200" y="3340100"/>
            <a:ext cx="279400" cy="127000"/>
          </a:xfrm>
          <a:prstGeom prst="rect">
            <a:avLst/>
          </a:prstGeom>
          <a:noFill/>
        </p:spPr>
        <p:txBody>
          <a:bodyPr wrap="none" lIns="0" tIns="0" rIns="0" rtlCol="0">
            <a:spAutoFit/>
          </a:bodyPr>
          <a:lstStyle/>
          <a:p>
            <a:pPr>
              <a:lnSpc>
                <a:spcPts val="1000"/>
              </a:lnSpc>
            </a:pPr>
            <a:r>
              <a:rPr lang="en-US" altLang="zh-CN" sz="1105" b="1" dirty="0">
                <a:solidFill>
                  <a:srgbClr val="FFFFFF"/>
                </a:solidFill>
                <a:latin typeface="Times New Roman" panose="02020603050405020304" pitchFamily="18" charset="0"/>
                <a:cs typeface="Times New Roman" panose="02020603050405020304" pitchFamily="18" charset="0"/>
              </a:rPr>
              <a:t>45%</a:t>
            </a:r>
          </a:p>
        </p:txBody>
      </p:sp>
      <p:sp>
        <p:nvSpPr>
          <p:cNvPr id="22" name="TextBox 1"/>
          <p:cNvSpPr txBox="1"/>
          <p:nvPr/>
        </p:nvSpPr>
        <p:spPr>
          <a:xfrm>
            <a:off x="2717800" y="3810000"/>
            <a:ext cx="279400" cy="127000"/>
          </a:xfrm>
          <a:prstGeom prst="rect">
            <a:avLst/>
          </a:prstGeom>
          <a:noFill/>
        </p:spPr>
        <p:txBody>
          <a:bodyPr wrap="none" lIns="0" tIns="0" rIns="0" rtlCol="0">
            <a:spAutoFit/>
          </a:bodyPr>
          <a:lstStyle/>
          <a:p>
            <a:pPr>
              <a:lnSpc>
                <a:spcPts val="1000"/>
              </a:lnSpc>
            </a:pPr>
            <a:r>
              <a:rPr lang="en-US" altLang="zh-CN" sz="1105" b="1" dirty="0">
                <a:solidFill>
                  <a:srgbClr val="FFFFFF"/>
                </a:solidFill>
                <a:latin typeface="Times New Roman" panose="02020603050405020304" pitchFamily="18" charset="0"/>
                <a:cs typeface="Times New Roman" panose="02020603050405020304" pitchFamily="18" charset="0"/>
              </a:rPr>
              <a:t>15%</a:t>
            </a:r>
          </a:p>
        </p:txBody>
      </p:sp>
      <p:sp>
        <p:nvSpPr>
          <p:cNvPr id="23" name="TextBox 1"/>
          <p:cNvSpPr txBox="1"/>
          <p:nvPr/>
        </p:nvSpPr>
        <p:spPr>
          <a:xfrm>
            <a:off x="3556000" y="2247900"/>
            <a:ext cx="190500" cy="127000"/>
          </a:xfrm>
          <a:prstGeom prst="rect">
            <a:avLst/>
          </a:prstGeom>
          <a:noFill/>
        </p:spPr>
        <p:txBody>
          <a:bodyPr wrap="none" lIns="0" tIns="0" rIns="0" rtlCol="0">
            <a:spAutoFit/>
          </a:bodyPr>
          <a:lstStyle/>
          <a:p>
            <a:pPr>
              <a:lnSpc>
                <a:spcPts val="1000"/>
              </a:lnSpc>
            </a:pPr>
            <a:r>
              <a:rPr lang="en-US" altLang="zh-CN" sz="1105" b="1" dirty="0">
                <a:solidFill>
                  <a:srgbClr val="FFFFFF"/>
                </a:solidFill>
                <a:latin typeface="Times New Roman" panose="02020603050405020304" pitchFamily="18" charset="0"/>
                <a:cs typeface="Times New Roman" panose="02020603050405020304" pitchFamily="18" charset="0"/>
              </a:rPr>
              <a:t>5%</a:t>
            </a:r>
          </a:p>
        </p:txBody>
      </p:sp>
      <p:sp>
        <p:nvSpPr>
          <p:cNvPr id="24" name="TextBox 1"/>
          <p:cNvSpPr txBox="1"/>
          <p:nvPr/>
        </p:nvSpPr>
        <p:spPr>
          <a:xfrm>
            <a:off x="7150100" y="2260600"/>
            <a:ext cx="304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零售</a:t>
            </a:r>
          </a:p>
        </p:txBody>
      </p:sp>
      <p:sp>
        <p:nvSpPr>
          <p:cNvPr id="25" name="TextBox 1"/>
          <p:cNvSpPr txBox="1"/>
          <p:nvPr/>
        </p:nvSpPr>
        <p:spPr>
          <a:xfrm>
            <a:off x="2895600" y="2540000"/>
            <a:ext cx="4546600" cy="711200"/>
          </a:xfrm>
          <a:prstGeom prst="rect">
            <a:avLst/>
          </a:prstGeom>
          <a:noFill/>
        </p:spPr>
        <p:txBody>
          <a:bodyPr wrap="none" lIns="0" tIns="0" rIns="0" rtlCol="0">
            <a:spAutoFit/>
          </a:bodyPr>
          <a:lstStyle/>
          <a:p>
            <a:pPr>
              <a:lnSpc>
                <a:spcPts val="1000"/>
              </a:lnSpc>
              <a:tabLst>
                <a:tab pos="279400" algn="l"/>
                <a:tab pos="4254500" algn="l"/>
              </a:tabLst>
            </a:pPr>
            <a:r>
              <a:rPr lang="en-US" altLang="zh-CN" dirty="0"/>
              <a:t>	</a:t>
            </a:r>
            <a:r>
              <a:rPr lang="en-US" altLang="zh-CN" sz="1105" b="1" dirty="0">
                <a:solidFill>
                  <a:srgbClr val="FFFFFF"/>
                </a:solidFill>
                <a:latin typeface="Times New Roman" panose="02020603050405020304" pitchFamily="18" charset="0"/>
                <a:cs typeface="Times New Roman" panose="02020603050405020304" pitchFamily="18" charset="0"/>
              </a:rPr>
              <a:t>5%</a:t>
            </a:r>
          </a:p>
          <a:p>
            <a:pPr>
              <a:lnSpc>
                <a:spcPts val="1500"/>
              </a:lnSpc>
              <a:tabLst>
                <a:tab pos="279400" algn="l"/>
                <a:tab pos="4254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餐饮</a:t>
            </a:r>
          </a:p>
          <a:p>
            <a:pPr>
              <a:lnSpc>
                <a:spcPts val="1300"/>
              </a:lnSpc>
              <a:tabLst>
                <a:tab pos="279400" algn="l"/>
                <a:tab pos="4254500" algn="l"/>
              </a:tabLst>
            </a:pPr>
            <a:r>
              <a:rPr lang="en-US" altLang="zh-CN" sz="1105" b="1" dirty="0">
                <a:solidFill>
                  <a:srgbClr val="FFFFFF"/>
                </a:solidFill>
                <a:latin typeface="Times New Roman" panose="02020603050405020304" pitchFamily="18" charset="0"/>
                <a:cs typeface="Times New Roman" panose="02020603050405020304" pitchFamily="18" charset="0"/>
              </a:rPr>
              <a:t>5%</a:t>
            </a:r>
          </a:p>
          <a:p>
            <a:pPr>
              <a:lnSpc>
                <a:spcPts val="1600"/>
              </a:lnSpc>
              <a:tabLst>
                <a:tab pos="279400" algn="l"/>
                <a:tab pos="4254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娱乐</a:t>
            </a:r>
          </a:p>
        </p:txBody>
      </p:sp>
      <p:sp>
        <p:nvSpPr>
          <p:cNvPr id="26" name="TextBox 1"/>
          <p:cNvSpPr txBox="1"/>
          <p:nvPr/>
        </p:nvSpPr>
        <p:spPr>
          <a:xfrm>
            <a:off x="7150100" y="3454400"/>
            <a:ext cx="304800" cy="5842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书店</a:t>
            </a:r>
          </a:p>
          <a:p>
            <a:pPr>
              <a:lnSpc>
                <a:spcPts val="1000"/>
              </a:lnSpc>
            </a:pPr>
            <a:endParaRPr lang="en-US" altLang="zh-CN" dirty="0"/>
          </a:p>
          <a:p>
            <a:pPr>
              <a:lnSpc>
                <a:spcPts val="2000"/>
              </a:lnSpc>
            </a:pPr>
            <a:r>
              <a:rPr lang="en-US" altLang="zh-CN" sz="1200" dirty="0">
                <a:solidFill>
                  <a:srgbClr val="000000"/>
                </a:solidFill>
                <a:latin typeface="微软雅黑" panose="020B0503020204020204" pitchFamily="18" charset="-122"/>
                <a:cs typeface="微软雅黑" panose="020B0503020204020204" pitchFamily="18" charset="-122"/>
              </a:rPr>
              <a:t>儿童</a:t>
            </a:r>
          </a:p>
        </p:txBody>
      </p:sp>
      <p:sp>
        <p:nvSpPr>
          <p:cNvPr id="27" name="TextBox 1"/>
          <p:cNvSpPr txBox="1"/>
          <p:nvPr/>
        </p:nvSpPr>
        <p:spPr>
          <a:xfrm>
            <a:off x="1016000" y="4305300"/>
            <a:ext cx="6426200" cy="2578100"/>
          </a:xfrm>
          <a:prstGeom prst="rect">
            <a:avLst/>
          </a:prstGeom>
          <a:noFill/>
        </p:spPr>
        <p:txBody>
          <a:bodyPr wrap="none" lIns="0" tIns="0" rIns="0" rtlCol="0">
            <a:spAutoFit/>
          </a:bodyPr>
          <a:lstStyle/>
          <a:p>
            <a:pPr>
              <a:lnSpc>
                <a:spcPts val="1500"/>
              </a:lnSpc>
              <a:tabLst>
                <a:tab pos="2717800" algn="l"/>
                <a:tab pos="6134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超市</a:t>
            </a:r>
          </a:p>
          <a:p>
            <a:pPr>
              <a:lnSpc>
                <a:spcPts val="1000"/>
              </a:lnSpc>
            </a:pPr>
            <a:endParaRPr lang="en-US" altLang="zh-CN" dirty="0"/>
          </a:p>
          <a:p>
            <a:pPr>
              <a:lnSpc>
                <a:spcPts val="2000"/>
              </a:lnSpc>
              <a:tabLst>
                <a:tab pos="2717800" algn="l"/>
                <a:tab pos="6134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其他</a:t>
            </a:r>
          </a:p>
          <a:p>
            <a:pPr>
              <a:lnSpc>
                <a:spcPts val="1000"/>
              </a:lnSpc>
            </a:pPr>
            <a:endParaRPr lang="en-US" altLang="zh-CN" dirty="0"/>
          </a:p>
          <a:p>
            <a:pPr>
              <a:lnSpc>
                <a:spcPts val="1500"/>
              </a:lnSpc>
              <a:tabLst>
                <a:tab pos="2717800" algn="l"/>
                <a:tab pos="6134100" algn="l"/>
              </a:tabLst>
            </a:pPr>
            <a:r>
              <a:rPr lang="en-US" altLang="zh-CN" dirty="0"/>
              <a:t>	</a:t>
            </a:r>
            <a:r>
              <a:rPr lang="en-US" altLang="zh-CN" sz="1105" b="1" dirty="0">
                <a:solidFill>
                  <a:srgbClr val="FFFFFF"/>
                </a:solidFill>
                <a:latin typeface="Times New Roman" panose="02020603050405020304" pitchFamily="18" charset="0"/>
                <a:cs typeface="Times New Roman" panose="02020603050405020304" pitchFamily="18" charset="0"/>
              </a:rPr>
              <a:t>20%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2717800" algn="l"/>
                <a:tab pos="6134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253</a:t>
            </a:r>
          </a:p>
        </p:txBody>
      </p:sp>
      <p:sp>
        <p:nvSpPr>
          <p:cNvPr id="28" name="TextBox 1"/>
          <p:cNvSpPr txBox="1"/>
          <p:nvPr/>
        </p:nvSpPr>
        <p:spPr>
          <a:xfrm>
            <a:off x="990600" y="177800"/>
            <a:ext cx="7797800" cy="2108200"/>
          </a:xfrm>
          <a:prstGeom prst="rect">
            <a:avLst/>
          </a:prstGeom>
          <a:noFill/>
        </p:spPr>
        <p:txBody>
          <a:bodyPr wrap="none" lIns="0" tIns="0" rIns="0" rtlCol="0">
            <a:spAutoFit/>
          </a:bodyPr>
          <a:lstStyle/>
          <a:p>
            <a:pPr>
              <a:lnSpc>
                <a:spcPts val="2700"/>
              </a:lnSpc>
              <a:tabLst>
                <a:tab pos="3009900" algn="l"/>
                <a:tab pos="4940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业态组合初步建议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3009900" algn="l"/>
                <a:tab pos="4940300" algn="l"/>
              </a:tabLst>
            </a:pPr>
            <a:r>
              <a:rPr lang="en-US" altLang="zh-CN" sz="1405" b="1" dirty="0">
                <a:solidFill>
                  <a:srgbClr val="69BE28"/>
                </a:solidFill>
                <a:latin typeface="微软雅黑" panose="020B0503020204020204" pitchFamily="18" charset="-122"/>
                <a:cs typeface="微软雅黑" panose="020B0503020204020204" pitchFamily="18" charset="-122"/>
              </a:rPr>
              <a:t>业态比例控制性建议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009900" algn="l"/>
                <a:tab pos="4940300" algn="l"/>
              </a:tabLst>
            </a:pPr>
            <a:r>
              <a:rPr lang="en-US" altLang="zh-CN" dirty="0"/>
              <a:t>	</a:t>
            </a:r>
            <a:r>
              <a:rPr lang="en-US" altLang="zh-CN" sz="1105" b="1" dirty="0">
                <a:solidFill>
                  <a:srgbClr val="FFFFFF"/>
                </a:solidFill>
                <a:latin typeface="Times New Roman" panose="02020603050405020304" pitchFamily="18" charset="0"/>
                <a:cs typeface="Times New Roman" panose="02020603050405020304" pitchFamily="18" charset="0"/>
              </a:rPr>
              <a:t>5%</a:t>
            </a: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a:hlinkClick r:id="rId2"/>
          </p:cNvPr>
          <p:cNvPicPr>
            <a:picLocks noChangeAspect="1" noChangeArrowheads="1"/>
          </p:cNvPicPr>
          <p:nvPr/>
        </p:nvPicPr>
        <p:blipFill>
          <a:blip r:embed="rId3"/>
          <a:srcRect/>
          <a:stretch>
            <a:fillRect/>
          </a:stretch>
        </p:blipFill>
        <p:spPr bwMode="auto">
          <a:xfrm>
            <a:off x="1879600" y="1130300"/>
            <a:ext cx="2070100" cy="698500"/>
          </a:xfrm>
          <a:prstGeom prst="rect">
            <a:avLst/>
          </a:prstGeom>
          <a:noFill/>
        </p:spPr>
      </p:pic>
      <p:pic>
        <p:nvPicPr>
          <p:cNvPr id="7" name="Picture 3"/>
          <p:cNvPicPr>
            <a:picLocks noChangeAspect="1" noChangeArrowheads="1"/>
          </p:cNvPicPr>
          <p:nvPr/>
        </p:nvPicPr>
        <p:blipFill>
          <a:blip r:embed="rId4"/>
          <a:srcRect/>
          <a:stretch>
            <a:fillRect/>
          </a:stretch>
        </p:blipFill>
        <p:spPr bwMode="auto">
          <a:xfrm>
            <a:off x="4851400" y="1257300"/>
            <a:ext cx="2984500" cy="444500"/>
          </a:xfrm>
          <a:prstGeom prst="rect">
            <a:avLst/>
          </a:prstGeom>
          <a:noFill/>
        </p:spPr>
      </p:pic>
      <p:pic>
        <p:nvPicPr>
          <p:cNvPr id="8" name="Picture 3"/>
          <p:cNvPicPr>
            <a:picLocks noChangeAspect="1" noChangeArrowheads="1"/>
          </p:cNvPicPr>
          <p:nvPr/>
        </p:nvPicPr>
        <p:blipFill>
          <a:blip r:embed="rId5"/>
          <a:srcRect/>
          <a:stretch>
            <a:fillRect/>
          </a:stretch>
        </p:blipFill>
        <p:spPr bwMode="auto">
          <a:xfrm>
            <a:off x="1003300" y="2146300"/>
            <a:ext cx="3073400" cy="596900"/>
          </a:xfrm>
          <a:prstGeom prst="rect">
            <a:avLst/>
          </a:prstGeom>
          <a:noFill/>
        </p:spPr>
      </p:pic>
      <p:pic>
        <p:nvPicPr>
          <p:cNvPr id="9" name="Picture 3"/>
          <p:cNvPicPr>
            <a:picLocks noChangeAspect="1" noChangeArrowheads="1"/>
          </p:cNvPicPr>
          <p:nvPr/>
        </p:nvPicPr>
        <p:blipFill>
          <a:blip r:embed="rId6"/>
          <a:srcRect/>
          <a:stretch>
            <a:fillRect/>
          </a:stretch>
        </p:blipFill>
        <p:spPr bwMode="auto">
          <a:xfrm>
            <a:off x="4279900" y="2057400"/>
            <a:ext cx="1625600" cy="723900"/>
          </a:xfrm>
          <a:prstGeom prst="rect">
            <a:avLst/>
          </a:prstGeom>
          <a:noFill/>
        </p:spPr>
      </p:pic>
      <p:pic>
        <p:nvPicPr>
          <p:cNvPr id="10" name="Picture 3"/>
          <p:cNvPicPr>
            <a:picLocks noChangeAspect="1" noChangeArrowheads="1"/>
          </p:cNvPicPr>
          <p:nvPr/>
        </p:nvPicPr>
        <p:blipFill>
          <a:blip r:embed="rId7"/>
          <a:srcRect/>
          <a:stretch>
            <a:fillRect/>
          </a:stretch>
        </p:blipFill>
        <p:spPr bwMode="auto">
          <a:xfrm>
            <a:off x="6070600" y="2044700"/>
            <a:ext cx="2794000" cy="635000"/>
          </a:xfrm>
          <a:prstGeom prst="rect">
            <a:avLst/>
          </a:prstGeom>
          <a:noFill/>
        </p:spPr>
      </p:pic>
      <p:pic>
        <p:nvPicPr>
          <p:cNvPr id="11" name="Picture 3"/>
          <p:cNvPicPr>
            <a:picLocks noChangeAspect="1" noChangeArrowheads="1"/>
          </p:cNvPicPr>
          <p:nvPr/>
        </p:nvPicPr>
        <p:blipFill>
          <a:blip r:embed="rId8"/>
          <a:srcRect/>
          <a:stretch>
            <a:fillRect/>
          </a:stretch>
        </p:blipFill>
        <p:spPr bwMode="auto">
          <a:xfrm>
            <a:off x="1003300" y="2959100"/>
            <a:ext cx="2628900" cy="850900"/>
          </a:xfrm>
          <a:prstGeom prst="rect">
            <a:avLst/>
          </a:prstGeom>
          <a:noFill/>
        </p:spPr>
      </p:pic>
      <p:pic>
        <p:nvPicPr>
          <p:cNvPr id="12" name="Picture 3">
            <a:hlinkClick r:id="rId9"/>
          </p:cNvPr>
          <p:cNvPicPr>
            <a:picLocks noChangeAspect="1" noChangeArrowheads="1"/>
          </p:cNvPicPr>
          <p:nvPr/>
        </p:nvPicPr>
        <p:blipFill>
          <a:blip r:embed="rId10"/>
          <a:srcRect/>
          <a:stretch>
            <a:fillRect/>
          </a:stretch>
        </p:blipFill>
        <p:spPr bwMode="auto">
          <a:xfrm>
            <a:off x="3898900" y="3124200"/>
            <a:ext cx="2730500" cy="533400"/>
          </a:xfrm>
          <a:prstGeom prst="rect">
            <a:avLst/>
          </a:prstGeom>
          <a:noFill/>
        </p:spPr>
      </p:pic>
      <p:pic>
        <p:nvPicPr>
          <p:cNvPr id="13" name="Picture 3"/>
          <p:cNvPicPr>
            <a:picLocks noChangeAspect="1" noChangeArrowheads="1"/>
          </p:cNvPicPr>
          <p:nvPr/>
        </p:nvPicPr>
        <p:blipFill>
          <a:blip r:embed="rId11"/>
          <a:srcRect/>
          <a:stretch>
            <a:fillRect/>
          </a:stretch>
        </p:blipFill>
        <p:spPr bwMode="auto">
          <a:xfrm>
            <a:off x="6985000" y="2819400"/>
            <a:ext cx="1828800" cy="990600"/>
          </a:xfrm>
          <a:prstGeom prst="rect">
            <a:avLst/>
          </a:prstGeom>
          <a:noFill/>
        </p:spPr>
      </p:pic>
      <p:pic>
        <p:nvPicPr>
          <p:cNvPr id="14" name="Picture 3"/>
          <p:cNvPicPr>
            <a:picLocks noChangeAspect="1" noChangeArrowheads="1"/>
          </p:cNvPicPr>
          <p:nvPr/>
        </p:nvPicPr>
        <p:blipFill>
          <a:blip r:embed="rId12"/>
          <a:srcRect/>
          <a:stretch>
            <a:fillRect/>
          </a:stretch>
        </p:blipFill>
        <p:spPr bwMode="auto">
          <a:xfrm>
            <a:off x="889000" y="3924300"/>
            <a:ext cx="7835900" cy="2603500"/>
          </a:xfrm>
          <a:prstGeom prst="rect">
            <a:avLst/>
          </a:prstGeom>
          <a:noFill/>
        </p:spPr>
      </p:pic>
      <p:sp>
        <p:nvSpPr>
          <p:cNvPr id="15"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254</a:t>
            </a:r>
          </a:p>
        </p:txBody>
      </p:sp>
      <p:sp>
        <p:nvSpPr>
          <p:cNvPr id="16"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品牌差异化建议</a:t>
            </a:r>
          </a:p>
        </p:txBody>
      </p:sp>
      <p:sp>
        <p:nvSpPr>
          <p:cNvPr id="17" name="TextBox 1"/>
          <p:cNvSpPr txBox="1"/>
          <p:nvPr/>
        </p:nvSpPr>
        <p:spPr>
          <a:xfrm>
            <a:off x="939800" y="749300"/>
            <a:ext cx="6400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本项目在品牌方面，区别于其他各竞争项目，在深圳市场上开创出独创性的品牌组合建议如下：</a:t>
            </a: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900676" y="916050"/>
            <a:ext cx="25400" cy="5621997"/>
          </a:xfrm>
          <a:custGeom>
            <a:avLst/>
            <a:gdLst>
              <a:gd name="connsiteX0" fmla="*/ 6350 w 25400"/>
              <a:gd name="connsiteY0" fmla="*/ 6350 h 5621997"/>
              <a:gd name="connsiteX1" fmla="*/ 6350 w 25400"/>
              <a:gd name="connsiteY1" fmla="*/ 5615648 h 5621997"/>
            </a:gdLst>
            <a:ahLst/>
            <a:cxnLst>
              <a:cxn ang="0">
                <a:pos x="connsiteX0" y="connsiteY0"/>
              </a:cxn>
              <a:cxn ang="1">
                <a:pos x="connsiteX1" y="connsiteY1"/>
              </a:cxn>
            </a:cxnLst>
            <a:rect l="l" t="t" r="r" b="b"/>
            <a:pathLst>
              <a:path w="25400" h="5621997">
                <a:moveTo>
                  <a:pt x="6350" y="6350"/>
                </a:moveTo>
                <a:lnTo>
                  <a:pt x="6350" y="5615648"/>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1009650" y="3720719"/>
            <a:ext cx="7794625" cy="25400"/>
          </a:xfrm>
          <a:custGeom>
            <a:avLst/>
            <a:gdLst>
              <a:gd name="connsiteX0" fmla="*/ 6350 w 7794625"/>
              <a:gd name="connsiteY0" fmla="*/ 6350 h 25400"/>
              <a:gd name="connsiteX1" fmla="*/ 7788275 w 7794625"/>
              <a:gd name="connsiteY1" fmla="*/ 6350 h 25400"/>
            </a:gdLst>
            <a:ahLst/>
            <a:cxnLst>
              <a:cxn ang="0">
                <a:pos x="connsiteX0" y="connsiteY0"/>
              </a:cxn>
              <a:cxn ang="1">
                <a:pos x="connsiteX1" y="connsiteY1"/>
              </a:cxn>
            </a:cxnLst>
            <a:rect l="l" t="t" r="r" b="b"/>
            <a:pathLst>
              <a:path w="7794625" h="25400">
                <a:moveTo>
                  <a:pt x="6350" y="6350"/>
                </a:moveTo>
                <a:lnTo>
                  <a:pt x="7788275"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016000" y="916050"/>
            <a:ext cx="25400" cy="5621997"/>
          </a:xfrm>
          <a:custGeom>
            <a:avLst/>
            <a:gdLst>
              <a:gd name="connsiteX0" fmla="*/ 6350 w 25400"/>
              <a:gd name="connsiteY0" fmla="*/ 6350 h 5621997"/>
              <a:gd name="connsiteX1" fmla="*/ 6350 w 25400"/>
              <a:gd name="connsiteY1" fmla="*/ 5615648 h 5621997"/>
            </a:gdLst>
            <a:ahLst/>
            <a:cxnLst>
              <a:cxn ang="0">
                <a:pos x="connsiteX0" y="connsiteY0"/>
              </a:cxn>
              <a:cxn ang="1">
                <a:pos x="connsiteX1" y="connsiteY1"/>
              </a:cxn>
            </a:cxnLst>
            <a:rect l="l" t="t" r="r" b="b"/>
            <a:pathLst>
              <a:path w="25400" h="5621997">
                <a:moveTo>
                  <a:pt x="6350" y="6350"/>
                </a:moveTo>
                <a:lnTo>
                  <a:pt x="6350" y="5615648"/>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8785225" y="916050"/>
            <a:ext cx="25400" cy="5621997"/>
          </a:xfrm>
          <a:custGeom>
            <a:avLst/>
            <a:gdLst>
              <a:gd name="connsiteX0" fmla="*/ 6350 w 25400"/>
              <a:gd name="connsiteY0" fmla="*/ 6350 h 5621997"/>
              <a:gd name="connsiteX1" fmla="*/ 6350 w 25400"/>
              <a:gd name="connsiteY1" fmla="*/ 5615648 h 5621997"/>
            </a:gdLst>
            <a:ahLst/>
            <a:cxnLst>
              <a:cxn ang="0">
                <a:pos x="connsiteX0" y="connsiteY0"/>
              </a:cxn>
              <a:cxn ang="1">
                <a:pos x="connsiteX1" y="connsiteY1"/>
              </a:cxn>
            </a:cxnLst>
            <a:rect l="l" t="t" r="r" b="b"/>
            <a:pathLst>
              <a:path w="25400" h="5621997">
                <a:moveTo>
                  <a:pt x="6350" y="6350"/>
                </a:moveTo>
                <a:lnTo>
                  <a:pt x="6350" y="5615648"/>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1009650" y="922400"/>
            <a:ext cx="7794625" cy="25400"/>
          </a:xfrm>
          <a:custGeom>
            <a:avLst/>
            <a:gdLst>
              <a:gd name="connsiteX0" fmla="*/ 6350 w 7794625"/>
              <a:gd name="connsiteY0" fmla="*/ 6350 h 25400"/>
              <a:gd name="connsiteX1" fmla="*/ 7788275 w 7794625"/>
              <a:gd name="connsiteY1" fmla="*/ 6350 h 25400"/>
            </a:gdLst>
            <a:ahLst/>
            <a:cxnLst>
              <a:cxn ang="0">
                <a:pos x="connsiteX0" y="connsiteY0"/>
              </a:cxn>
              <a:cxn ang="1">
                <a:pos x="connsiteX1" y="connsiteY1"/>
              </a:cxn>
            </a:cxnLst>
            <a:rect l="l" t="t" r="r" b="b"/>
            <a:pathLst>
              <a:path w="7794625" h="25400">
                <a:moveTo>
                  <a:pt x="6350" y="6350"/>
                </a:moveTo>
                <a:lnTo>
                  <a:pt x="7788275"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1009650" y="6518998"/>
            <a:ext cx="7794625" cy="25400"/>
          </a:xfrm>
          <a:custGeom>
            <a:avLst/>
            <a:gdLst>
              <a:gd name="connsiteX0" fmla="*/ 6350 w 7794625"/>
              <a:gd name="connsiteY0" fmla="*/ 6350 h 25400"/>
              <a:gd name="connsiteX1" fmla="*/ 7788275 w 7794625"/>
              <a:gd name="connsiteY1" fmla="*/ 6350 h 25400"/>
            </a:gdLst>
            <a:ahLst/>
            <a:cxnLst>
              <a:cxn ang="0">
                <a:pos x="connsiteX0" y="connsiteY0"/>
              </a:cxn>
              <a:cxn ang="1">
                <a:pos x="connsiteX1" y="connsiteY1"/>
              </a:cxn>
            </a:cxnLst>
            <a:rect l="l" t="t" r="r" b="b"/>
            <a:pathLst>
              <a:path w="7794625" h="25400">
                <a:moveTo>
                  <a:pt x="6350" y="6350"/>
                </a:moveTo>
                <a:lnTo>
                  <a:pt x="7788275"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1007363" y="3572255"/>
            <a:ext cx="1117091" cy="339852"/>
          </a:xfrm>
          <a:custGeom>
            <a:avLst/>
            <a:gdLst>
              <a:gd name="connsiteX0" fmla="*/ 0 w 1117091"/>
              <a:gd name="connsiteY0" fmla="*/ 339852 h 339852"/>
              <a:gd name="connsiteX1" fmla="*/ 1117091 w 1117091"/>
              <a:gd name="connsiteY1" fmla="*/ 339852 h 339852"/>
              <a:gd name="connsiteX2" fmla="*/ 1117091 w 1117091"/>
              <a:gd name="connsiteY2" fmla="*/ 0 h 339852"/>
              <a:gd name="connsiteX3" fmla="*/ 0 w 1117091"/>
              <a:gd name="connsiteY3" fmla="*/ 0 h 339852"/>
              <a:gd name="connsiteX4" fmla="*/ 0 w 1117091"/>
              <a:gd name="connsiteY4" fmla="*/ 339852 h 3398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7091" h="339852">
                <a:moveTo>
                  <a:pt x="0" y="339852"/>
                </a:moveTo>
                <a:lnTo>
                  <a:pt x="1117091" y="339852"/>
                </a:lnTo>
                <a:lnTo>
                  <a:pt x="1117091" y="0"/>
                </a:lnTo>
                <a:lnTo>
                  <a:pt x="0" y="0"/>
                </a:lnTo>
                <a:lnTo>
                  <a:pt x="0" y="339852"/>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7452359" y="3572255"/>
            <a:ext cx="1368552" cy="339852"/>
          </a:xfrm>
          <a:custGeom>
            <a:avLst/>
            <a:gdLst>
              <a:gd name="connsiteX0" fmla="*/ 0 w 1368552"/>
              <a:gd name="connsiteY0" fmla="*/ 339852 h 339852"/>
              <a:gd name="connsiteX1" fmla="*/ 1368552 w 1368552"/>
              <a:gd name="connsiteY1" fmla="*/ 339852 h 339852"/>
              <a:gd name="connsiteX2" fmla="*/ 1368552 w 1368552"/>
              <a:gd name="connsiteY2" fmla="*/ 0 h 339852"/>
              <a:gd name="connsiteX3" fmla="*/ 0 w 1368552"/>
              <a:gd name="connsiteY3" fmla="*/ 0 h 339852"/>
              <a:gd name="connsiteX4" fmla="*/ 0 w 1368552"/>
              <a:gd name="connsiteY4" fmla="*/ 339852 h 3398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68552" h="339852">
                <a:moveTo>
                  <a:pt x="0" y="339852"/>
                </a:moveTo>
                <a:lnTo>
                  <a:pt x="1368552" y="339852"/>
                </a:lnTo>
                <a:lnTo>
                  <a:pt x="1368552" y="0"/>
                </a:lnTo>
                <a:lnTo>
                  <a:pt x="0" y="0"/>
                </a:lnTo>
                <a:lnTo>
                  <a:pt x="0" y="339852"/>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4355591" y="944880"/>
            <a:ext cx="1117092" cy="338327"/>
          </a:xfrm>
          <a:custGeom>
            <a:avLst/>
            <a:gdLst>
              <a:gd name="connsiteX0" fmla="*/ 0 w 1117092"/>
              <a:gd name="connsiteY0" fmla="*/ 338327 h 338327"/>
              <a:gd name="connsiteX1" fmla="*/ 1117092 w 1117092"/>
              <a:gd name="connsiteY1" fmla="*/ 338327 h 338327"/>
              <a:gd name="connsiteX2" fmla="*/ 1117092 w 1117092"/>
              <a:gd name="connsiteY2" fmla="*/ 0 h 338327"/>
              <a:gd name="connsiteX3" fmla="*/ 0 w 1117092"/>
              <a:gd name="connsiteY3" fmla="*/ 0 h 338327"/>
              <a:gd name="connsiteX4" fmla="*/ 0 w 1117092"/>
              <a:gd name="connsiteY4" fmla="*/ 338327 h 3383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7092" h="338327">
                <a:moveTo>
                  <a:pt x="0" y="338327"/>
                </a:moveTo>
                <a:lnTo>
                  <a:pt x="1117092" y="338327"/>
                </a:lnTo>
                <a:lnTo>
                  <a:pt x="1117092" y="0"/>
                </a:lnTo>
                <a:lnTo>
                  <a:pt x="0" y="0"/>
                </a:lnTo>
                <a:lnTo>
                  <a:pt x="0" y="338327"/>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4140708" y="6201155"/>
            <a:ext cx="1511808" cy="338327"/>
          </a:xfrm>
          <a:custGeom>
            <a:avLst/>
            <a:gdLst>
              <a:gd name="connsiteX0" fmla="*/ 0 w 1511808"/>
              <a:gd name="connsiteY0" fmla="*/ 338327 h 338327"/>
              <a:gd name="connsiteX1" fmla="*/ 1511807 w 1511808"/>
              <a:gd name="connsiteY1" fmla="*/ 338327 h 338327"/>
              <a:gd name="connsiteX2" fmla="*/ 1511807 w 1511808"/>
              <a:gd name="connsiteY2" fmla="*/ 0 h 338327"/>
              <a:gd name="connsiteX3" fmla="*/ 0 w 1511808"/>
              <a:gd name="connsiteY3" fmla="*/ 0 h 338327"/>
              <a:gd name="connsiteX4" fmla="*/ 0 w 1511808"/>
              <a:gd name="connsiteY4" fmla="*/ 338327 h 3383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11808" h="338327">
                <a:moveTo>
                  <a:pt x="0" y="338327"/>
                </a:moveTo>
                <a:lnTo>
                  <a:pt x="1511807" y="338327"/>
                </a:lnTo>
                <a:lnTo>
                  <a:pt x="1511807" y="0"/>
                </a:lnTo>
                <a:lnTo>
                  <a:pt x="0" y="0"/>
                </a:lnTo>
                <a:lnTo>
                  <a:pt x="0" y="338327"/>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044700" y="2120900"/>
            <a:ext cx="2451100" cy="482600"/>
          </a:xfrm>
          <a:prstGeom prst="rect">
            <a:avLst/>
          </a:prstGeom>
          <a:noFill/>
        </p:spPr>
      </p:pic>
      <p:pic>
        <p:nvPicPr>
          <p:cNvPr id="17" name="Picture 3"/>
          <p:cNvPicPr>
            <a:picLocks noChangeAspect="1" noChangeArrowheads="1"/>
          </p:cNvPicPr>
          <p:nvPr/>
        </p:nvPicPr>
        <p:blipFill>
          <a:blip r:embed="rId3"/>
          <a:srcRect/>
          <a:stretch>
            <a:fillRect/>
          </a:stretch>
        </p:blipFill>
        <p:spPr bwMode="auto">
          <a:xfrm>
            <a:off x="2832100" y="2844800"/>
            <a:ext cx="1879600" cy="622300"/>
          </a:xfrm>
          <a:prstGeom prst="rect">
            <a:avLst/>
          </a:prstGeom>
          <a:noFill/>
        </p:spPr>
      </p:pic>
      <p:pic>
        <p:nvPicPr>
          <p:cNvPr id="18" name="Picture 3"/>
          <p:cNvPicPr>
            <a:picLocks noChangeAspect="1" noChangeArrowheads="1"/>
          </p:cNvPicPr>
          <p:nvPr/>
        </p:nvPicPr>
        <p:blipFill>
          <a:blip r:embed="rId4"/>
          <a:srcRect/>
          <a:stretch>
            <a:fillRect/>
          </a:stretch>
        </p:blipFill>
        <p:spPr bwMode="auto">
          <a:xfrm>
            <a:off x="2400300" y="3937000"/>
            <a:ext cx="2463800" cy="368300"/>
          </a:xfrm>
          <a:prstGeom prst="rect">
            <a:avLst/>
          </a:prstGeom>
          <a:noFill/>
        </p:spPr>
      </p:pic>
      <p:pic>
        <p:nvPicPr>
          <p:cNvPr id="19" name="Picture 3"/>
          <p:cNvPicPr>
            <a:picLocks noChangeAspect="1" noChangeArrowheads="1"/>
          </p:cNvPicPr>
          <p:nvPr/>
        </p:nvPicPr>
        <p:blipFill>
          <a:blip r:embed="rId5"/>
          <a:srcRect/>
          <a:stretch>
            <a:fillRect/>
          </a:stretch>
        </p:blipFill>
        <p:spPr bwMode="auto">
          <a:xfrm>
            <a:off x="1676400" y="4356100"/>
            <a:ext cx="3238500" cy="1498600"/>
          </a:xfrm>
          <a:prstGeom prst="rect">
            <a:avLst/>
          </a:prstGeom>
          <a:noFill/>
        </p:spPr>
      </p:pic>
      <p:pic>
        <p:nvPicPr>
          <p:cNvPr id="20" name="Picture 3"/>
          <p:cNvPicPr>
            <a:picLocks noChangeAspect="1" noChangeArrowheads="1"/>
          </p:cNvPicPr>
          <p:nvPr/>
        </p:nvPicPr>
        <p:blipFill>
          <a:blip r:embed="rId6"/>
          <a:srcRect/>
          <a:stretch>
            <a:fillRect/>
          </a:stretch>
        </p:blipFill>
        <p:spPr bwMode="auto">
          <a:xfrm>
            <a:off x="4914900" y="1041400"/>
            <a:ext cx="3708400" cy="1054100"/>
          </a:xfrm>
          <a:prstGeom prst="rect">
            <a:avLst/>
          </a:prstGeom>
          <a:noFill/>
        </p:spPr>
      </p:pic>
      <p:pic>
        <p:nvPicPr>
          <p:cNvPr id="21" name="Picture 3"/>
          <p:cNvPicPr>
            <a:picLocks noChangeAspect="1" noChangeArrowheads="1"/>
          </p:cNvPicPr>
          <p:nvPr/>
        </p:nvPicPr>
        <p:blipFill>
          <a:blip r:embed="rId7"/>
          <a:srcRect/>
          <a:stretch>
            <a:fillRect/>
          </a:stretch>
        </p:blipFill>
        <p:spPr bwMode="auto">
          <a:xfrm>
            <a:off x="4914900" y="2171700"/>
            <a:ext cx="3619500" cy="1498600"/>
          </a:xfrm>
          <a:prstGeom prst="rect">
            <a:avLst/>
          </a:prstGeom>
          <a:noFill/>
        </p:spPr>
      </p:pic>
      <p:pic>
        <p:nvPicPr>
          <p:cNvPr id="22" name="Picture 3"/>
          <p:cNvPicPr>
            <a:picLocks noChangeAspect="1" noChangeArrowheads="1"/>
          </p:cNvPicPr>
          <p:nvPr/>
        </p:nvPicPr>
        <p:blipFill>
          <a:blip r:embed="rId8"/>
          <a:srcRect/>
          <a:stretch>
            <a:fillRect/>
          </a:stretch>
        </p:blipFill>
        <p:spPr bwMode="auto">
          <a:xfrm>
            <a:off x="4953000" y="3771900"/>
            <a:ext cx="3721100" cy="1295400"/>
          </a:xfrm>
          <a:prstGeom prst="rect">
            <a:avLst/>
          </a:prstGeom>
          <a:noFill/>
        </p:spPr>
      </p:pic>
      <p:pic>
        <p:nvPicPr>
          <p:cNvPr id="23" name="Picture 3">
            <a:hlinkClick r:id="rId9"/>
          </p:cNvPr>
          <p:cNvPicPr>
            <a:picLocks noChangeAspect="1" noChangeArrowheads="1"/>
          </p:cNvPicPr>
          <p:nvPr/>
        </p:nvPicPr>
        <p:blipFill>
          <a:blip r:embed="rId10"/>
          <a:srcRect/>
          <a:stretch>
            <a:fillRect/>
          </a:stretch>
        </p:blipFill>
        <p:spPr bwMode="auto">
          <a:xfrm>
            <a:off x="6578600" y="5143500"/>
            <a:ext cx="2070100" cy="711200"/>
          </a:xfrm>
          <a:prstGeom prst="rect">
            <a:avLst/>
          </a:prstGeom>
          <a:noFill/>
        </p:spPr>
      </p:pic>
      <p:sp>
        <p:nvSpPr>
          <p:cNvPr id="24"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255</a:t>
            </a:r>
          </a:p>
        </p:txBody>
      </p:sp>
      <p:sp>
        <p:nvSpPr>
          <p:cNvPr id="25"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品牌差异化建议</a:t>
            </a: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06132" y="1232014"/>
            <a:ext cx="1349883" cy="374535"/>
          </a:xfrm>
          <a:custGeom>
            <a:avLst/>
            <a:gdLst>
              <a:gd name="connsiteX0" fmla="*/ 0 w 1349883"/>
              <a:gd name="connsiteY0" fmla="*/ 374535 h 374535"/>
              <a:gd name="connsiteX1" fmla="*/ 1349883 w 1349883"/>
              <a:gd name="connsiteY1" fmla="*/ 374535 h 374535"/>
              <a:gd name="connsiteX2" fmla="*/ 1349883 w 1349883"/>
              <a:gd name="connsiteY2" fmla="*/ 0 h 374535"/>
              <a:gd name="connsiteX3" fmla="*/ 0 w 1349883"/>
              <a:gd name="connsiteY3" fmla="*/ 0 h 374535"/>
              <a:gd name="connsiteX4" fmla="*/ 0 w 1349883"/>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74535">
                <a:moveTo>
                  <a:pt x="0" y="374535"/>
                </a:moveTo>
                <a:lnTo>
                  <a:pt x="1349883" y="374535"/>
                </a:lnTo>
                <a:lnTo>
                  <a:pt x="1349883"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156079" y="1232014"/>
            <a:ext cx="1349882" cy="374535"/>
          </a:xfrm>
          <a:custGeom>
            <a:avLst/>
            <a:gdLst>
              <a:gd name="connsiteX0" fmla="*/ 0 w 1349882"/>
              <a:gd name="connsiteY0" fmla="*/ 374535 h 374535"/>
              <a:gd name="connsiteX1" fmla="*/ 1349882 w 1349882"/>
              <a:gd name="connsiteY1" fmla="*/ 374535 h 374535"/>
              <a:gd name="connsiteX2" fmla="*/ 1349882 w 1349882"/>
              <a:gd name="connsiteY2" fmla="*/ 0 h 374535"/>
              <a:gd name="connsiteX3" fmla="*/ 0 w 1349882"/>
              <a:gd name="connsiteY3" fmla="*/ 0 h 374535"/>
              <a:gd name="connsiteX4" fmla="*/ 0 w 1349882"/>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374535">
                <a:moveTo>
                  <a:pt x="0" y="374535"/>
                </a:moveTo>
                <a:lnTo>
                  <a:pt x="1349882" y="374535"/>
                </a:lnTo>
                <a:lnTo>
                  <a:pt x="1349882"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06132" y="1606562"/>
            <a:ext cx="1349883" cy="476618"/>
          </a:xfrm>
          <a:custGeom>
            <a:avLst/>
            <a:gdLst>
              <a:gd name="connsiteX0" fmla="*/ 0 w 1349883"/>
              <a:gd name="connsiteY0" fmla="*/ 476618 h 476618"/>
              <a:gd name="connsiteX1" fmla="*/ 1349883 w 1349883"/>
              <a:gd name="connsiteY1" fmla="*/ 476618 h 476618"/>
              <a:gd name="connsiteX2" fmla="*/ 1349883 w 1349883"/>
              <a:gd name="connsiteY2" fmla="*/ 0 h 476618"/>
              <a:gd name="connsiteX3" fmla="*/ 0 w 1349883"/>
              <a:gd name="connsiteY3" fmla="*/ 0 h 476618"/>
              <a:gd name="connsiteX4" fmla="*/ 0 w 1349883"/>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76618">
                <a:moveTo>
                  <a:pt x="0" y="476618"/>
                </a:moveTo>
                <a:lnTo>
                  <a:pt x="1349883" y="476618"/>
                </a:lnTo>
                <a:lnTo>
                  <a:pt x="1349883"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156079" y="1606562"/>
            <a:ext cx="1349882" cy="476618"/>
          </a:xfrm>
          <a:custGeom>
            <a:avLst/>
            <a:gdLst>
              <a:gd name="connsiteX0" fmla="*/ 0 w 1349882"/>
              <a:gd name="connsiteY0" fmla="*/ 476618 h 476618"/>
              <a:gd name="connsiteX1" fmla="*/ 1349882 w 1349882"/>
              <a:gd name="connsiteY1" fmla="*/ 476618 h 476618"/>
              <a:gd name="connsiteX2" fmla="*/ 1349882 w 1349882"/>
              <a:gd name="connsiteY2" fmla="*/ 0 h 476618"/>
              <a:gd name="connsiteX3" fmla="*/ 0 w 1349882"/>
              <a:gd name="connsiteY3" fmla="*/ 0 h 476618"/>
              <a:gd name="connsiteX4" fmla="*/ 0 w 1349882"/>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76618">
                <a:moveTo>
                  <a:pt x="0" y="476618"/>
                </a:moveTo>
                <a:lnTo>
                  <a:pt x="1349882" y="476618"/>
                </a:lnTo>
                <a:lnTo>
                  <a:pt x="1349882"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806132" y="2083130"/>
            <a:ext cx="1349883" cy="368223"/>
          </a:xfrm>
          <a:custGeom>
            <a:avLst/>
            <a:gdLst>
              <a:gd name="connsiteX0" fmla="*/ 0 w 1349883"/>
              <a:gd name="connsiteY0" fmla="*/ 368223 h 368223"/>
              <a:gd name="connsiteX1" fmla="*/ 1349883 w 1349883"/>
              <a:gd name="connsiteY1" fmla="*/ 368223 h 368223"/>
              <a:gd name="connsiteX2" fmla="*/ 1349883 w 1349883"/>
              <a:gd name="connsiteY2" fmla="*/ 0 h 368223"/>
              <a:gd name="connsiteX3" fmla="*/ 0 w 1349883"/>
              <a:gd name="connsiteY3" fmla="*/ 0 h 368223"/>
              <a:gd name="connsiteX4" fmla="*/ 0 w 1349883"/>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68223">
                <a:moveTo>
                  <a:pt x="0" y="368223"/>
                </a:moveTo>
                <a:lnTo>
                  <a:pt x="1349883" y="368223"/>
                </a:lnTo>
                <a:lnTo>
                  <a:pt x="1349883"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156079" y="2083130"/>
            <a:ext cx="1349882" cy="368223"/>
          </a:xfrm>
          <a:custGeom>
            <a:avLst/>
            <a:gdLst>
              <a:gd name="connsiteX0" fmla="*/ 0 w 1349882"/>
              <a:gd name="connsiteY0" fmla="*/ 368223 h 368223"/>
              <a:gd name="connsiteX1" fmla="*/ 1349882 w 1349882"/>
              <a:gd name="connsiteY1" fmla="*/ 368223 h 368223"/>
              <a:gd name="connsiteX2" fmla="*/ 1349882 w 1349882"/>
              <a:gd name="connsiteY2" fmla="*/ 0 h 368223"/>
              <a:gd name="connsiteX3" fmla="*/ 0 w 1349882"/>
              <a:gd name="connsiteY3" fmla="*/ 0 h 368223"/>
              <a:gd name="connsiteX4" fmla="*/ 0 w 1349882"/>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368223">
                <a:moveTo>
                  <a:pt x="0" y="368223"/>
                </a:moveTo>
                <a:lnTo>
                  <a:pt x="1349882" y="368223"/>
                </a:lnTo>
                <a:lnTo>
                  <a:pt x="1349882"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806132" y="2451315"/>
            <a:ext cx="1349883" cy="445554"/>
          </a:xfrm>
          <a:custGeom>
            <a:avLst/>
            <a:gdLst>
              <a:gd name="connsiteX0" fmla="*/ 0 w 1349883"/>
              <a:gd name="connsiteY0" fmla="*/ 445554 h 445554"/>
              <a:gd name="connsiteX1" fmla="*/ 1349883 w 1349883"/>
              <a:gd name="connsiteY1" fmla="*/ 445554 h 445554"/>
              <a:gd name="connsiteX2" fmla="*/ 1349883 w 1349883"/>
              <a:gd name="connsiteY2" fmla="*/ 0 h 445554"/>
              <a:gd name="connsiteX3" fmla="*/ 0 w 1349883"/>
              <a:gd name="connsiteY3" fmla="*/ 0 h 445554"/>
              <a:gd name="connsiteX4" fmla="*/ 0 w 1349883"/>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45554">
                <a:moveTo>
                  <a:pt x="0" y="445554"/>
                </a:moveTo>
                <a:lnTo>
                  <a:pt x="1349883" y="445554"/>
                </a:lnTo>
                <a:lnTo>
                  <a:pt x="1349883"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156079" y="2451315"/>
            <a:ext cx="1349882" cy="445554"/>
          </a:xfrm>
          <a:custGeom>
            <a:avLst/>
            <a:gdLst>
              <a:gd name="connsiteX0" fmla="*/ 0 w 1349882"/>
              <a:gd name="connsiteY0" fmla="*/ 445554 h 445554"/>
              <a:gd name="connsiteX1" fmla="*/ 1349882 w 1349882"/>
              <a:gd name="connsiteY1" fmla="*/ 445554 h 445554"/>
              <a:gd name="connsiteX2" fmla="*/ 1349882 w 1349882"/>
              <a:gd name="connsiteY2" fmla="*/ 0 h 445554"/>
              <a:gd name="connsiteX3" fmla="*/ 0 w 1349882"/>
              <a:gd name="connsiteY3" fmla="*/ 0 h 445554"/>
              <a:gd name="connsiteX4" fmla="*/ 0 w 1349882"/>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45554">
                <a:moveTo>
                  <a:pt x="0" y="445554"/>
                </a:moveTo>
                <a:lnTo>
                  <a:pt x="1349882" y="445554"/>
                </a:lnTo>
                <a:lnTo>
                  <a:pt x="1349882"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847344" y="3980688"/>
            <a:ext cx="2985516" cy="2001011"/>
          </a:xfrm>
          <a:custGeom>
            <a:avLst/>
            <a:gdLst>
              <a:gd name="connsiteX0" fmla="*/ 9905 w 2985516"/>
              <a:gd name="connsiteY0" fmla="*/ 1991105 h 2001011"/>
              <a:gd name="connsiteX1" fmla="*/ 2975609 w 2985516"/>
              <a:gd name="connsiteY1" fmla="*/ 1991105 h 2001011"/>
              <a:gd name="connsiteX2" fmla="*/ 2975609 w 2985516"/>
              <a:gd name="connsiteY2" fmla="*/ 9905 h 2001011"/>
              <a:gd name="connsiteX3" fmla="*/ 9905 w 2985516"/>
              <a:gd name="connsiteY3" fmla="*/ 9905 h 2001011"/>
              <a:gd name="connsiteX4" fmla="*/ 9905 w 2985516"/>
              <a:gd name="connsiteY4" fmla="*/ 1991105 h 20010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85516" h="2001011">
                <a:moveTo>
                  <a:pt x="9905" y="1991105"/>
                </a:moveTo>
                <a:lnTo>
                  <a:pt x="2975609" y="1991105"/>
                </a:lnTo>
                <a:lnTo>
                  <a:pt x="2975609" y="9905"/>
                </a:lnTo>
                <a:lnTo>
                  <a:pt x="9905" y="9905"/>
                </a:lnTo>
                <a:lnTo>
                  <a:pt x="9905" y="1991105"/>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788152" y="3963923"/>
            <a:ext cx="3096767" cy="2243328"/>
          </a:xfrm>
          <a:custGeom>
            <a:avLst/>
            <a:gdLst>
              <a:gd name="connsiteX0" fmla="*/ 9905 w 3096767"/>
              <a:gd name="connsiteY0" fmla="*/ 2233422 h 2243328"/>
              <a:gd name="connsiteX1" fmla="*/ 3086861 w 3096767"/>
              <a:gd name="connsiteY1" fmla="*/ 2233422 h 2243328"/>
              <a:gd name="connsiteX2" fmla="*/ 3086861 w 3096767"/>
              <a:gd name="connsiteY2" fmla="*/ 9905 h 2243328"/>
              <a:gd name="connsiteX3" fmla="*/ 9905 w 3096767"/>
              <a:gd name="connsiteY3" fmla="*/ 9905 h 2243328"/>
              <a:gd name="connsiteX4" fmla="*/ 9905 w 3096767"/>
              <a:gd name="connsiteY4" fmla="*/ 2233422 h 22433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96767" h="2243328">
                <a:moveTo>
                  <a:pt x="9905" y="2233422"/>
                </a:moveTo>
                <a:lnTo>
                  <a:pt x="3086861" y="2233422"/>
                </a:lnTo>
                <a:lnTo>
                  <a:pt x="3086861" y="9905"/>
                </a:lnTo>
                <a:lnTo>
                  <a:pt x="9905" y="9905"/>
                </a:lnTo>
                <a:lnTo>
                  <a:pt x="9905" y="223342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4090415" y="4326635"/>
            <a:ext cx="1482852" cy="1513332"/>
          </a:xfrm>
          <a:custGeom>
            <a:avLst/>
            <a:gdLst>
              <a:gd name="connsiteX0" fmla="*/ 9905 w 1482852"/>
              <a:gd name="connsiteY0" fmla="*/ 1503426 h 1513332"/>
              <a:gd name="connsiteX1" fmla="*/ 1472946 w 1482852"/>
              <a:gd name="connsiteY1" fmla="*/ 1503426 h 1513332"/>
              <a:gd name="connsiteX2" fmla="*/ 1472946 w 1482852"/>
              <a:gd name="connsiteY2" fmla="*/ 9905 h 1513332"/>
              <a:gd name="connsiteX3" fmla="*/ 9905 w 1482852"/>
              <a:gd name="connsiteY3" fmla="*/ 9905 h 1513332"/>
              <a:gd name="connsiteX4" fmla="*/ 9905 w 1482852"/>
              <a:gd name="connsiteY4" fmla="*/ 1503426 h 15133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82852" h="1513332">
                <a:moveTo>
                  <a:pt x="9905" y="1503426"/>
                </a:moveTo>
                <a:lnTo>
                  <a:pt x="1472946" y="1503426"/>
                </a:lnTo>
                <a:lnTo>
                  <a:pt x="1472946" y="9905"/>
                </a:lnTo>
                <a:lnTo>
                  <a:pt x="9905" y="9905"/>
                </a:lnTo>
                <a:lnTo>
                  <a:pt x="9905" y="150342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35000" y="520700"/>
            <a:ext cx="8509000" cy="6070600"/>
          </a:xfrm>
          <a:prstGeom prst="rect">
            <a:avLst/>
          </a:prstGeom>
          <a:noFill/>
        </p:spPr>
      </p:pic>
      <p:sp>
        <p:nvSpPr>
          <p:cNvPr id="18" name="TextBox 1"/>
          <p:cNvSpPr txBox="1"/>
          <p:nvPr/>
        </p:nvSpPr>
        <p:spPr>
          <a:xfrm>
            <a:off x="4457700" y="152400"/>
            <a:ext cx="4318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What</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makes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us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different?</a:t>
            </a:r>
          </a:p>
        </p:txBody>
      </p:sp>
      <p:sp>
        <p:nvSpPr>
          <p:cNvPr id="19" name="TextBox 1"/>
          <p:cNvSpPr txBox="1"/>
          <p:nvPr/>
        </p:nvSpPr>
        <p:spPr>
          <a:xfrm>
            <a:off x="889000" y="1511300"/>
            <a:ext cx="825500" cy="5473700"/>
          </a:xfrm>
          <a:prstGeom prst="rect">
            <a:avLst/>
          </a:prstGeom>
          <a:noFill/>
        </p:spPr>
        <p:txBody>
          <a:bodyPr wrap="none" lIns="0" tIns="0" rIns="0" rtlCol="0">
            <a:spAutoFit/>
          </a:bodyPr>
          <a:lstStyle/>
          <a:p>
            <a:pPr>
              <a:lnSpc>
                <a:spcPts val="1400"/>
              </a:lnSpc>
              <a:tabLst>
                <a:tab pos="127000" algn="l"/>
              </a:tabLst>
            </a:pPr>
            <a:r>
              <a:rPr lang="en-US" altLang="zh-CN" sz="1105" b="1" dirty="0">
                <a:solidFill>
                  <a:srgbClr val="FFFFFF"/>
                </a:solidFill>
                <a:latin typeface="微软雅黑" panose="020B0503020204020204" pitchFamily="18" charset="-122"/>
                <a:cs typeface="微软雅黑" panose="020B0503020204020204" pitchFamily="18" charset="-122"/>
              </a:rPr>
              <a:t>品牌/商家</a:t>
            </a:r>
          </a:p>
          <a:p>
            <a:pPr>
              <a:lnSpc>
                <a:spcPts val="1000"/>
              </a:lnSpc>
            </a:pPr>
            <a:endParaRPr lang="en-US" altLang="zh-CN" dirty="0"/>
          </a:p>
          <a:p>
            <a:pPr>
              <a:lnSpc>
                <a:spcPts val="2300"/>
              </a:lnSpc>
              <a:tabLst>
                <a:tab pos="127000" algn="l"/>
              </a:tabLst>
            </a:pPr>
            <a:r>
              <a:rPr lang="en-US" altLang="zh-CN" sz="1105" dirty="0">
                <a:solidFill>
                  <a:srgbClr val="000000"/>
                </a:solidFill>
                <a:latin typeface="微软雅黑" panose="020B0503020204020204" pitchFamily="18" charset="-122"/>
                <a:cs typeface="微软雅黑" panose="020B0503020204020204" pitchFamily="18" charset="-122"/>
              </a:rPr>
              <a:t>经营品类</a:t>
            </a:r>
          </a:p>
          <a:p>
            <a:pPr>
              <a:lnSpc>
                <a:spcPts val="1000"/>
              </a:lnSpc>
            </a:pPr>
            <a:endParaRPr lang="en-US" altLang="zh-CN" dirty="0"/>
          </a:p>
          <a:p>
            <a:pPr>
              <a:lnSpc>
                <a:spcPts val="2300"/>
              </a:lnSpc>
              <a:tabLst>
                <a:tab pos="127000" algn="l"/>
              </a:tabLst>
            </a:pPr>
            <a:r>
              <a:rPr lang="en-US" altLang="zh-CN" sz="1105" dirty="0">
                <a:solidFill>
                  <a:srgbClr val="000000"/>
                </a:solidFill>
                <a:latin typeface="微软雅黑" panose="020B0503020204020204" pitchFamily="18" charset="-122"/>
                <a:cs typeface="微软雅黑" panose="020B0503020204020204" pitchFamily="18" charset="-122"/>
              </a:rPr>
              <a:t>档次定位</a:t>
            </a:r>
          </a:p>
          <a:p>
            <a:pPr>
              <a:lnSpc>
                <a:spcPts val="1000"/>
              </a:lnSpc>
            </a:pPr>
            <a:endParaRPr lang="en-US" altLang="zh-CN" dirty="0"/>
          </a:p>
          <a:p>
            <a:pPr>
              <a:lnSpc>
                <a:spcPts val="2200"/>
              </a:lnSpc>
              <a:tabLst>
                <a:tab pos="127000" algn="l"/>
              </a:tabLst>
            </a:pPr>
            <a:r>
              <a:rPr lang="en-US" altLang="zh-CN" sz="1105" dirty="0">
                <a:solidFill>
                  <a:srgbClr val="000000"/>
                </a:solidFill>
                <a:latin typeface="微软雅黑" panose="020B0503020204020204" pitchFamily="18" charset="-122"/>
                <a:cs typeface="微软雅黑" panose="020B0503020204020204" pitchFamily="18" charset="-122"/>
              </a:rPr>
              <a:t>面积需求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1270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256</a:t>
            </a:r>
          </a:p>
        </p:txBody>
      </p:sp>
      <p:sp>
        <p:nvSpPr>
          <p:cNvPr id="20" name="TextBox 1"/>
          <p:cNvSpPr txBox="1"/>
          <p:nvPr/>
        </p:nvSpPr>
        <p:spPr>
          <a:xfrm>
            <a:off x="2349500" y="1346200"/>
            <a:ext cx="1054100" cy="1473200"/>
          </a:xfrm>
          <a:prstGeom prst="rect">
            <a:avLst/>
          </a:prstGeom>
          <a:noFill/>
        </p:spPr>
        <p:txBody>
          <a:bodyPr wrap="none" lIns="0" tIns="0" rIns="0" rtlCol="0">
            <a:spAutoFit/>
          </a:bodyPr>
          <a:lstStyle/>
          <a:p>
            <a:pPr>
              <a:lnSpc>
                <a:spcPts val="1800"/>
              </a:lnSpc>
              <a:tabLst>
                <a:tab pos="457200" algn="l"/>
                <a:tab pos="469900" algn="l"/>
                <a:tab pos="876300" algn="l"/>
              </a:tabLst>
            </a:pPr>
            <a:r>
              <a:rPr lang="en-US" altLang="zh-CN" sz="1405" b="1" dirty="0">
                <a:solidFill>
                  <a:srgbClr val="FFFFFF"/>
                </a:solidFill>
                <a:latin typeface="微软雅黑" panose="020B0503020204020204" pitchFamily="18" charset="-122"/>
                <a:cs typeface="微软雅黑" panose="020B0503020204020204" pitchFamily="18" charset="-122"/>
              </a:rPr>
              <a:t>NESPRESSO</a:t>
            </a:r>
          </a:p>
          <a:p>
            <a:pPr>
              <a:lnSpc>
                <a:spcPts val="1000"/>
              </a:lnSpc>
            </a:pPr>
            <a:endParaRPr lang="en-US" altLang="zh-CN" dirty="0"/>
          </a:p>
          <a:p>
            <a:pPr>
              <a:lnSpc>
                <a:spcPts val="2200"/>
              </a:lnSpc>
              <a:tabLst>
                <a:tab pos="457200" algn="l"/>
                <a:tab pos="469900" algn="l"/>
                <a:tab pos="876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Lifestyle</a:t>
            </a:r>
          </a:p>
          <a:p>
            <a:pPr>
              <a:lnSpc>
                <a:spcPts val="1000"/>
              </a:lnSpc>
            </a:pPr>
            <a:endParaRPr lang="en-US" altLang="zh-CN" dirty="0"/>
          </a:p>
          <a:p>
            <a:pPr>
              <a:lnSpc>
                <a:spcPts val="2300"/>
              </a:lnSpc>
              <a:tabLst>
                <a:tab pos="457200" algn="l"/>
                <a:tab pos="469900" algn="l"/>
                <a:tab pos="876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2200"/>
              </a:lnSpc>
              <a:tabLst>
                <a:tab pos="457200" algn="l"/>
                <a:tab pos="469900" algn="l"/>
                <a:tab pos="876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150-300</a:t>
            </a: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004316" y="3243072"/>
            <a:ext cx="3601211" cy="2417064"/>
          </a:xfrm>
          <a:custGeom>
            <a:avLst/>
            <a:gdLst>
              <a:gd name="connsiteX0" fmla="*/ 14477 w 3601211"/>
              <a:gd name="connsiteY0" fmla="*/ 2402586 h 2417064"/>
              <a:gd name="connsiteX1" fmla="*/ 3586733 w 3601211"/>
              <a:gd name="connsiteY1" fmla="*/ 2402586 h 2417064"/>
              <a:gd name="connsiteX2" fmla="*/ 3586733 w 3601211"/>
              <a:gd name="connsiteY2" fmla="*/ 14477 h 2417064"/>
              <a:gd name="connsiteX3" fmla="*/ 14477 w 3601211"/>
              <a:gd name="connsiteY3" fmla="*/ 14477 h 2417064"/>
              <a:gd name="connsiteX4" fmla="*/ 14477 w 3601211"/>
              <a:gd name="connsiteY4" fmla="*/ 2402586 h 24170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01211" h="2417064">
                <a:moveTo>
                  <a:pt x="14477" y="2402586"/>
                </a:moveTo>
                <a:lnTo>
                  <a:pt x="3586733" y="2402586"/>
                </a:lnTo>
                <a:lnTo>
                  <a:pt x="3586733" y="14477"/>
                </a:lnTo>
                <a:lnTo>
                  <a:pt x="14477" y="14477"/>
                </a:lnTo>
                <a:lnTo>
                  <a:pt x="14477" y="240258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806695" y="3564635"/>
            <a:ext cx="3947160" cy="2732532"/>
          </a:xfrm>
          <a:custGeom>
            <a:avLst/>
            <a:gdLst>
              <a:gd name="connsiteX0" fmla="*/ 14478 w 3947160"/>
              <a:gd name="connsiteY0" fmla="*/ 2718054 h 2732532"/>
              <a:gd name="connsiteX1" fmla="*/ 3932682 w 3947160"/>
              <a:gd name="connsiteY1" fmla="*/ 2718054 h 2732532"/>
              <a:gd name="connsiteX2" fmla="*/ 3932682 w 3947160"/>
              <a:gd name="connsiteY2" fmla="*/ 14478 h 2732532"/>
              <a:gd name="connsiteX3" fmla="*/ 14478 w 3947160"/>
              <a:gd name="connsiteY3" fmla="*/ 14478 h 2732532"/>
              <a:gd name="connsiteX4" fmla="*/ 14478 w 3947160"/>
              <a:gd name="connsiteY4" fmla="*/ 2718054 h 27325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47160" h="2732532">
                <a:moveTo>
                  <a:pt x="14478" y="2718054"/>
                </a:moveTo>
                <a:lnTo>
                  <a:pt x="3932682" y="2718054"/>
                </a:lnTo>
                <a:lnTo>
                  <a:pt x="3932682" y="14478"/>
                </a:lnTo>
                <a:lnTo>
                  <a:pt x="14478" y="14478"/>
                </a:lnTo>
                <a:lnTo>
                  <a:pt x="14478" y="271805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806695" y="792480"/>
            <a:ext cx="3875532" cy="2634995"/>
          </a:xfrm>
          <a:custGeom>
            <a:avLst/>
            <a:gdLst>
              <a:gd name="connsiteX0" fmla="*/ 14478 w 3875532"/>
              <a:gd name="connsiteY0" fmla="*/ 2620517 h 2634995"/>
              <a:gd name="connsiteX1" fmla="*/ 3861054 w 3875532"/>
              <a:gd name="connsiteY1" fmla="*/ 2620517 h 2634995"/>
              <a:gd name="connsiteX2" fmla="*/ 3861054 w 3875532"/>
              <a:gd name="connsiteY2" fmla="*/ 14477 h 2634995"/>
              <a:gd name="connsiteX3" fmla="*/ 14478 w 3875532"/>
              <a:gd name="connsiteY3" fmla="*/ 14477 h 2634995"/>
              <a:gd name="connsiteX4" fmla="*/ 14478 w 3875532"/>
              <a:gd name="connsiteY4" fmla="*/ 2620517 h 26349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75532" h="2634995">
                <a:moveTo>
                  <a:pt x="14478" y="2620517"/>
                </a:moveTo>
                <a:lnTo>
                  <a:pt x="3861054" y="2620517"/>
                </a:lnTo>
                <a:lnTo>
                  <a:pt x="3861054" y="14477"/>
                </a:lnTo>
                <a:lnTo>
                  <a:pt x="14478" y="14477"/>
                </a:lnTo>
                <a:lnTo>
                  <a:pt x="14478" y="262051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303019" y="1054214"/>
            <a:ext cx="1349883" cy="374535"/>
          </a:xfrm>
          <a:custGeom>
            <a:avLst/>
            <a:gdLst>
              <a:gd name="connsiteX0" fmla="*/ 0 w 1349883"/>
              <a:gd name="connsiteY0" fmla="*/ 374535 h 374535"/>
              <a:gd name="connsiteX1" fmla="*/ 1349883 w 1349883"/>
              <a:gd name="connsiteY1" fmla="*/ 374535 h 374535"/>
              <a:gd name="connsiteX2" fmla="*/ 1349883 w 1349883"/>
              <a:gd name="connsiteY2" fmla="*/ 0 h 374535"/>
              <a:gd name="connsiteX3" fmla="*/ 0 w 1349883"/>
              <a:gd name="connsiteY3" fmla="*/ 0 h 374535"/>
              <a:gd name="connsiteX4" fmla="*/ 0 w 1349883"/>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74535">
                <a:moveTo>
                  <a:pt x="0" y="374535"/>
                </a:moveTo>
                <a:lnTo>
                  <a:pt x="1349883" y="374535"/>
                </a:lnTo>
                <a:lnTo>
                  <a:pt x="1349883"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652902" y="1054214"/>
            <a:ext cx="1349882" cy="374535"/>
          </a:xfrm>
          <a:custGeom>
            <a:avLst/>
            <a:gdLst>
              <a:gd name="connsiteX0" fmla="*/ 0 w 1349882"/>
              <a:gd name="connsiteY0" fmla="*/ 374535 h 374535"/>
              <a:gd name="connsiteX1" fmla="*/ 1349882 w 1349882"/>
              <a:gd name="connsiteY1" fmla="*/ 374535 h 374535"/>
              <a:gd name="connsiteX2" fmla="*/ 1349882 w 1349882"/>
              <a:gd name="connsiteY2" fmla="*/ 0 h 374535"/>
              <a:gd name="connsiteX3" fmla="*/ 0 w 1349882"/>
              <a:gd name="connsiteY3" fmla="*/ 0 h 374535"/>
              <a:gd name="connsiteX4" fmla="*/ 0 w 1349882"/>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374535">
                <a:moveTo>
                  <a:pt x="0" y="374535"/>
                </a:moveTo>
                <a:lnTo>
                  <a:pt x="1349882" y="374535"/>
                </a:lnTo>
                <a:lnTo>
                  <a:pt x="1349882"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303019" y="1428762"/>
            <a:ext cx="1349883" cy="476618"/>
          </a:xfrm>
          <a:custGeom>
            <a:avLst/>
            <a:gdLst>
              <a:gd name="connsiteX0" fmla="*/ 0 w 1349883"/>
              <a:gd name="connsiteY0" fmla="*/ 476618 h 476618"/>
              <a:gd name="connsiteX1" fmla="*/ 1349883 w 1349883"/>
              <a:gd name="connsiteY1" fmla="*/ 476618 h 476618"/>
              <a:gd name="connsiteX2" fmla="*/ 1349883 w 1349883"/>
              <a:gd name="connsiteY2" fmla="*/ 0 h 476618"/>
              <a:gd name="connsiteX3" fmla="*/ 0 w 1349883"/>
              <a:gd name="connsiteY3" fmla="*/ 0 h 476618"/>
              <a:gd name="connsiteX4" fmla="*/ 0 w 1349883"/>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76618">
                <a:moveTo>
                  <a:pt x="0" y="476618"/>
                </a:moveTo>
                <a:lnTo>
                  <a:pt x="1349883" y="476618"/>
                </a:lnTo>
                <a:lnTo>
                  <a:pt x="1349883"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652902" y="1428762"/>
            <a:ext cx="1349882" cy="476618"/>
          </a:xfrm>
          <a:custGeom>
            <a:avLst/>
            <a:gdLst>
              <a:gd name="connsiteX0" fmla="*/ 0 w 1349882"/>
              <a:gd name="connsiteY0" fmla="*/ 476618 h 476618"/>
              <a:gd name="connsiteX1" fmla="*/ 1349882 w 1349882"/>
              <a:gd name="connsiteY1" fmla="*/ 476618 h 476618"/>
              <a:gd name="connsiteX2" fmla="*/ 1349882 w 1349882"/>
              <a:gd name="connsiteY2" fmla="*/ 0 h 476618"/>
              <a:gd name="connsiteX3" fmla="*/ 0 w 1349882"/>
              <a:gd name="connsiteY3" fmla="*/ 0 h 476618"/>
              <a:gd name="connsiteX4" fmla="*/ 0 w 1349882"/>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76618">
                <a:moveTo>
                  <a:pt x="0" y="476618"/>
                </a:moveTo>
                <a:lnTo>
                  <a:pt x="1349882" y="476618"/>
                </a:lnTo>
                <a:lnTo>
                  <a:pt x="1349882"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303019" y="1905330"/>
            <a:ext cx="1349883" cy="368223"/>
          </a:xfrm>
          <a:custGeom>
            <a:avLst/>
            <a:gdLst>
              <a:gd name="connsiteX0" fmla="*/ 0 w 1349883"/>
              <a:gd name="connsiteY0" fmla="*/ 368223 h 368223"/>
              <a:gd name="connsiteX1" fmla="*/ 1349883 w 1349883"/>
              <a:gd name="connsiteY1" fmla="*/ 368223 h 368223"/>
              <a:gd name="connsiteX2" fmla="*/ 1349883 w 1349883"/>
              <a:gd name="connsiteY2" fmla="*/ 0 h 368223"/>
              <a:gd name="connsiteX3" fmla="*/ 0 w 1349883"/>
              <a:gd name="connsiteY3" fmla="*/ 0 h 368223"/>
              <a:gd name="connsiteX4" fmla="*/ 0 w 1349883"/>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68223">
                <a:moveTo>
                  <a:pt x="0" y="368223"/>
                </a:moveTo>
                <a:lnTo>
                  <a:pt x="1349883" y="368223"/>
                </a:lnTo>
                <a:lnTo>
                  <a:pt x="1349883"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652902" y="1905330"/>
            <a:ext cx="1349882" cy="368223"/>
          </a:xfrm>
          <a:custGeom>
            <a:avLst/>
            <a:gdLst>
              <a:gd name="connsiteX0" fmla="*/ 0 w 1349882"/>
              <a:gd name="connsiteY0" fmla="*/ 368223 h 368223"/>
              <a:gd name="connsiteX1" fmla="*/ 1349882 w 1349882"/>
              <a:gd name="connsiteY1" fmla="*/ 368223 h 368223"/>
              <a:gd name="connsiteX2" fmla="*/ 1349882 w 1349882"/>
              <a:gd name="connsiteY2" fmla="*/ 0 h 368223"/>
              <a:gd name="connsiteX3" fmla="*/ 0 w 1349882"/>
              <a:gd name="connsiteY3" fmla="*/ 0 h 368223"/>
              <a:gd name="connsiteX4" fmla="*/ 0 w 1349882"/>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368223">
                <a:moveTo>
                  <a:pt x="0" y="368223"/>
                </a:moveTo>
                <a:lnTo>
                  <a:pt x="1349882" y="368223"/>
                </a:lnTo>
                <a:lnTo>
                  <a:pt x="1349882"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303019" y="2273515"/>
            <a:ext cx="1349883" cy="445554"/>
          </a:xfrm>
          <a:custGeom>
            <a:avLst/>
            <a:gdLst>
              <a:gd name="connsiteX0" fmla="*/ 0 w 1349883"/>
              <a:gd name="connsiteY0" fmla="*/ 445554 h 445554"/>
              <a:gd name="connsiteX1" fmla="*/ 1349883 w 1349883"/>
              <a:gd name="connsiteY1" fmla="*/ 445554 h 445554"/>
              <a:gd name="connsiteX2" fmla="*/ 1349883 w 1349883"/>
              <a:gd name="connsiteY2" fmla="*/ 0 h 445554"/>
              <a:gd name="connsiteX3" fmla="*/ 0 w 1349883"/>
              <a:gd name="connsiteY3" fmla="*/ 0 h 445554"/>
              <a:gd name="connsiteX4" fmla="*/ 0 w 1349883"/>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45554">
                <a:moveTo>
                  <a:pt x="0" y="445554"/>
                </a:moveTo>
                <a:lnTo>
                  <a:pt x="1349883" y="445554"/>
                </a:lnTo>
                <a:lnTo>
                  <a:pt x="1349883"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652902" y="2273515"/>
            <a:ext cx="1349882" cy="445554"/>
          </a:xfrm>
          <a:custGeom>
            <a:avLst/>
            <a:gdLst>
              <a:gd name="connsiteX0" fmla="*/ 0 w 1349882"/>
              <a:gd name="connsiteY0" fmla="*/ 445554 h 445554"/>
              <a:gd name="connsiteX1" fmla="*/ 1349882 w 1349882"/>
              <a:gd name="connsiteY1" fmla="*/ 445554 h 445554"/>
              <a:gd name="connsiteX2" fmla="*/ 1349882 w 1349882"/>
              <a:gd name="connsiteY2" fmla="*/ 0 h 445554"/>
              <a:gd name="connsiteX3" fmla="*/ 0 w 1349882"/>
              <a:gd name="connsiteY3" fmla="*/ 0 h 445554"/>
              <a:gd name="connsiteX4" fmla="*/ 0 w 1349882"/>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45554">
                <a:moveTo>
                  <a:pt x="0" y="445554"/>
                </a:moveTo>
                <a:lnTo>
                  <a:pt x="1349882" y="445554"/>
                </a:lnTo>
                <a:lnTo>
                  <a:pt x="1349882"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00100" y="584200"/>
            <a:ext cx="8343900" cy="6096000"/>
          </a:xfrm>
          <a:prstGeom prst="rect">
            <a:avLst/>
          </a:prstGeom>
          <a:noFill/>
        </p:spPr>
      </p:pic>
      <p:sp>
        <p:nvSpPr>
          <p:cNvPr id="18" name="TextBox 1"/>
          <p:cNvSpPr txBox="1"/>
          <p:nvPr/>
        </p:nvSpPr>
        <p:spPr>
          <a:xfrm>
            <a:off x="4457700" y="152400"/>
            <a:ext cx="4318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What</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makes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us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different?</a:t>
            </a:r>
          </a:p>
        </p:txBody>
      </p:sp>
      <p:sp>
        <p:nvSpPr>
          <p:cNvPr id="19" name="TextBox 1"/>
          <p:cNvSpPr txBox="1"/>
          <p:nvPr/>
        </p:nvSpPr>
        <p:spPr>
          <a:xfrm>
            <a:off x="1016000" y="1333500"/>
            <a:ext cx="990600" cy="5651500"/>
          </a:xfrm>
          <a:prstGeom prst="rect">
            <a:avLst/>
          </a:prstGeom>
          <a:noFill/>
        </p:spPr>
        <p:txBody>
          <a:bodyPr wrap="none" lIns="0" tIns="0" rIns="0" rtlCol="0">
            <a:spAutoFit/>
          </a:bodyPr>
          <a:lstStyle/>
          <a:p>
            <a:pPr>
              <a:lnSpc>
                <a:spcPts val="1400"/>
              </a:lnSpc>
              <a:tabLst>
                <a:tab pos="3683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品牌/商家</a:t>
            </a:r>
          </a:p>
          <a:p>
            <a:pPr>
              <a:lnSpc>
                <a:spcPts val="1000"/>
              </a:lnSpc>
            </a:pPr>
            <a:endParaRPr lang="en-US" altLang="zh-CN" dirty="0"/>
          </a:p>
          <a:p>
            <a:pPr>
              <a:lnSpc>
                <a:spcPts val="23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经营品类</a:t>
            </a:r>
          </a:p>
          <a:p>
            <a:pPr>
              <a:lnSpc>
                <a:spcPts val="1000"/>
              </a:lnSpc>
            </a:pPr>
            <a:endParaRPr lang="en-US" altLang="zh-CN" dirty="0"/>
          </a:p>
          <a:p>
            <a:pPr>
              <a:lnSpc>
                <a:spcPts val="23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档次定位</a:t>
            </a:r>
          </a:p>
          <a:p>
            <a:pPr>
              <a:lnSpc>
                <a:spcPts val="1000"/>
              </a:lnSpc>
            </a:pPr>
            <a:endParaRPr lang="en-US" altLang="zh-CN" dirty="0"/>
          </a:p>
          <a:p>
            <a:pPr>
              <a:lnSpc>
                <a:spcPts val="22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面积需求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68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257</a:t>
            </a:r>
          </a:p>
        </p:txBody>
      </p:sp>
      <p:sp>
        <p:nvSpPr>
          <p:cNvPr id="20" name="TextBox 1"/>
          <p:cNvSpPr txBox="1"/>
          <p:nvPr/>
        </p:nvSpPr>
        <p:spPr>
          <a:xfrm>
            <a:off x="2832100" y="1168400"/>
            <a:ext cx="1066800" cy="1473200"/>
          </a:xfrm>
          <a:prstGeom prst="rect">
            <a:avLst/>
          </a:prstGeom>
          <a:noFill/>
        </p:spPr>
        <p:txBody>
          <a:bodyPr wrap="none" lIns="0" tIns="0" rIns="0" rtlCol="0">
            <a:spAutoFit/>
          </a:bodyPr>
          <a:lstStyle/>
          <a:p>
            <a:pPr>
              <a:lnSpc>
                <a:spcPts val="1800"/>
              </a:lnSpc>
              <a:tabLst>
                <a:tab pos="469900" algn="l"/>
                <a:tab pos="977900" algn="l"/>
              </a:tabLst>
            </a:pPr>
            <a:r>
              <a:rPr lang="en-US" altLang="zh-CN" sz="1405" b="1" dirty="0">
                <a:solidFill>
                  <a:srgbClr val="FFFFFF"/>
                </a:solidFill>
                <a:latin typeface="微软雅黑" panose="020B0503020204020204" pitchFamily="18" charset="-122"/>
                <a:cs typeface="微软雅黑" panose="020B0503020204020204" pitchFamily="18" charset="-122"/>
              </a:rPr>
              <a:t>蒲蒲兰绘本馆</a:t>
            </a:r>
          </a:p>
          <a:p>
            <a:pPr>
              <a:lnSpc>
                <a:spcPts val="1000"/>
              </a:lnSpc>
            </a:pPr>
            <a:endParaRPr lang="en-US" altLang="zh-CN" dirty="0"/>
          </a:p>
          <a:p>
            <a:pPr>
              <a:lnSpc>
                <a:spcPts val="2200"/>
              </a:lnSpc>
              <a:tabLst>
                <a:tab pos="469900" algn="l"/>
                <a:tab pos="977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儿童书店</a:t>
            </a:r>
          </a:p>
          <a:p>
            <a:pPr>
              <a:lnSpc>
                <a:spcPts val="1000"/>
              </a:lnSpc>
            </a:pPr>
            <a:endParaRPr lang="en-US" altLang="zh-CN" dirty="0"/>
          </a:p>
          <a:p>
            <a:pPr>
              <a:lnSpc>
                <a:spcPts val="2300"/>
              </a:lnSpc>
              <a:tabLst>
                <a:tab pos="469900" algn="l"/>
                <a:tab pos="977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2200"/>
              </a:lnSpc>
              <a:tabLst>
                <a:tab pos="469900" algn="l"/>
                <a:tab pos="977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150-250</a:t>
            </a: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917947" y="795527"/>
            <a:ext cx="3845052" cy="2721864"/>
          </a:xfrm>
          <a:custGeom>
            <a:avLst/>
            <a:gdLst>
              <a:gd name="connsiteX0" fmla="*/ 0 w 3845052"/>
              <a:gd name="connsiteY0" fmla="*/ 233933 h 2721864"/>
              <a:gd name="connsiteX1" fmla="*/ 233934 w 3845052"/>
              <a:gd name="connsiteY1" fmla="*/ 0 h 2721864"/>
              <a:gd name="connsiteX2" fmla="*/ 3611118 w 3845052"/>
              <a:gd name="connsiteY2" fmla="*/ 0 h 2721864"/>
              <a:gd name="connsiteX3" fmla="*/ 3845052 w 3845052"/>
              <a:gd name="connsiteY3" fmla="*/ 233933 h 2721864"/>
              <a:gd name="connsiteX4" fmla="*/ 3845052 w 3845052"/>
              <a:gd name="connsiteY4" fmla="*/ 2487930 h 2721864"/>
              <a:gd name="connsiteX5" fmla="*/ 3611118 w 3845052"/>
              <a:gd name="connsiteY5" fmla="*/ 2721863 h 2721864"/>
              <a:gd name="connsiteX6" fmla="*/ 233934 w 3845052"/>
              <a:gd name="connsiteY6" fmla="*/ 2721863 h 2721864"/>
              <a:gd name="connsiteX7" fmla="*/ 0 w 3845052"/>
              <a:gd name="connsiteY7" fmla="*/ 2487930 h 2721864"/>
              <a:gd name="connsiteX8" fmla="*/ 0 w 3845052"/>
              <a:gd name="connsiteY8" fmla="*/ 233933 h 27218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845052" h="2721864">
                <a:moveTo>
                  <a:pt x="0" y="233933"/>
                </a:moveTo>
                <a:cubicBezTo>
                  <a:pt x="0" y="104775"/>
                  <a:pt x="104775" y="0"/>
                  <a:pt x="233934" y="0"/>
                </a:cubicBezTo>
                <a:lnTo>
                  <a:pt x="3611118" y="0"/>
                </a:lnTo>
                <a:cubicBezTo>
                  <a:pt x="3740277" y="0"/>
                  <a:pt x="3845052" y="104775"/>
                  <a:pt x="3845052" y="233933"/>
                </a:cubicBezTo>
                <a:lnTo>
                  <a:pt x="3845052" y="2487930"/>
                </a:lnTo>
                <a:cubicBezTo>
                  <a:pt x="3845052" y="2617088"/>
                  <a:pt x="3740277" y="2721863"/>
                  <a:pt x="3611118" y="2721863"/>
                </a:cubicBezTo>
                <a:lnTo>
                  <a:pt x="233934" y="2721863"/>
                </a:lnTo>
                <a:cubicBezTo>
                  <a:pt x="104775" y="2721863"/>
                  <a:pt x="0" y="2617088"/>
                  <a:pt x="0" y="2487930"/>
                </a:cubicBezTo>
                <a:lnTo>
                  <a:pt x="0" y="233933"/>
                </a:lnTo>
              </a:path>
            </a:pathLst>
          </a:custGeom>
          <a:solidFill>
            <a:srgbClr val="EDEDE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104646" y="2701798"/>
            <a:ext cx="2614167" cy="3514852"/>
          </a:xfrm>
          <a:custGeom>
            <a:avLst/>
            <a:gdLst>
              <a:gd name="connsiteX0" fmla="*/ 6350 w 2614167"/>
              <a:gd name="connsiteY0" fmla="*/ 3508501 h 3514852"/>
              <a:gd name="connsiteX1" fmla="*/ 2607818 w 2614167"/>
              <a:gd name="connsiteY1" fmla="*/ 3508501 h 3514852"/>
              <a:gd name="connsiteX2" fmla="*/ 2607818 w 2614167"/>
              <a:gd name="connsiteY2" fmla="*/ 6350 h 3514852"/>
              <a:gd name="connsiteX3" fmla="*/ 6350 w 2614167"/>
              <a:gd name="connsiteY3" fmla="*/ 6350 h 3514852"/>
              <a:gd name="connsiteX4" fmla="*/ 6350 w 2614167"/>
              <a:gd name="connsiteY4" fmla="*/ 3508501 h 35148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14167" h="3514852">
                <a:moveTo>
                  <a:pt x="6350" y="3508501"/>
                </a:moveTo>
                <a:lnTo>
                  <a:pt x="2607818" y="3508501"/>
                </a:lnTo>
                <a:lnTo>
                  <a:pt x="2607818" y="6350"/>
                </a:lnTo>
                <a:lnTo>
                  <a:pt x="6350" y="6350"/>
                </a:lnTo>
                <a:lnTo>
                  <a:pt x="6350" y="3508501"/>
                </a:lnTo>
              </a:path>
            </a:pathLst>
          </a:custGeom>
          <a:solidFill>
            <a:srgbClr val="000000">
              <a:alpha val="0"/>
            </a:srgbClr>
          </a:solidFill>
          <a:ln w="127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061859" y="762114"/>
            <a:ext cx="1349883" cy="374535"/>
          </a:xfrm>
          <a:custGeom>
            <a:avLst/>
            <a:gdLst>
              <a:gd name="connsiteX0" fmla="*/ 0 w 1349883"/>
              <a:gd name="connsiteY0" fmla="*/ 374535 h 374535"/>
              <a:gd name="connsiteX1" fmla="*/ 1349883 w 1349883"/>
              <a:gd name="connsiteY1" fmla="*/ 374535 h 374535"/>
              <a:gd name="connsiteX2" fmla="*/ 1349883 w 1349883"/>
              <a:gd name="connsiteY2" fmla="*/ 0 h 374535"/>
              <a:gd name="connsiteX3" fmla="*/ 0 w 1349883"/>
              <a:gd name="connsiteY3" fmla="*/ 0 h 374535"/>
              <a:gd name="connsiteX4" fmla="*/ 0 w 1349883"/>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74535">
                <a:moveTo>
                  <a:pt x="0" y="374535"/>
                </a:moveTo>
                <a:lnTo>
                  <a:pt x="1349883" y="374535"/>
                </a:lnTo>
                <a:lnTo>
                  <a:pt x="1349883"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411729" y="762114"/>
            <a:ext cx="1349883" cy="374535"/>
          </a:xfrm>
          <a:custGeom>
            <a:avLst/>
            <a:gdLst>
              <a:gd name="connsiteX0" fmla="*/ 0 w 1349883"/>
              <a:gd name="connsiteY0" fmla="*/ 374535 h 374535"/>
              <a:gd name="connsiteX1" fmla="*/ 1349883 w 1349883"/>
              <a:gd name="connsiteY1" fmla="*/ 374535 h 374535"/>
              <a:gd name="connsiteX2" fmla="*/ 1349883 w 1349883"/>
              <a:gd name="connsiteY2" fmla="*/ 0 h 374535"/>
              <a:gd name="connsiteX3" fmla="*/ 0 w 1349883"/>
              <a:gd name="connsiteY3" fmla="*/ 0 h 374535"/>
              <a:gd name="connsiteX4" fmla="*/ 0 w 1349883"/>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74535">
                <a:moveTo>
                  <a:pt x="0" y="374535"/>
                </a:moveTo>
                <a:lnTo>
                  <a:pt x="1349883" y="374535"/>
                </a:lnTo>
                <a:lnTo>
                  <a:pt x="1349883"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061859" y="1136662"/>
            <a:ext cx="1349883" cy="476618"/>
          </a:xfrm>
          <a:custGeom>
            <a:avLst/>
            <a:gdLst>
              <a:gd name="connsiteX0" fmla="*/ 0 w 1349883"/>
              <a:gd name="connsiteY0" fmla="*/ 476618 h 476618"/>
              <a:gd name="connsiteX1" fmla="*/ 1349883 w 1349883"/>
              <a:gd name="connsiteY1" fmla="*/ 476618 h 476618"/>
              <a:gd name="connsiteX2" fmla="*/ 1349883 w 1349883"/>
              <a:gd name="connsiteY2" fmla="*/ 0 h 476618"/>
              <a:gd name="connsiteX3" fmla="*/ 0 w 1349883"/>
              <a:gd name="connsiteY3" fmla="*/ 0 h 476618"/>
              <a:gd name="connsiteX4" fmla="*/ 0 w 1349883"/>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76618">
                <a:moveTo>
                  <a:pt x="0" y="476618"/>
                </a:moveTo>
                <a:lnTo>
                  <a:pt x="1349883" y="476618"/>
                </a:lnTo>
                <a:lnTo>
                  <a:pt x="1349883"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411729" y="1136662"/>
            <a:ext cx="1349883" cy="476618"/>
          </a:xfrm>
          <a:custGeom>
            <a:avLst/>
            <a:gdLst>
              <a:gd name="connsiteX0" fmla="*/ 0 w 1349883"/>
              <a:gd name="connsiteY0" fmla="*/ 476618 h 476618"/>
              <a:gd name="connsiteX1" fmla="*/ 1349883 w 1349883"/>
              <a:gd name="connsiteY1" fmla="*/ 476618 h 476618"/>
              <a:gd name="connsiteX2" fmla="*/ 1349883 w 1349883"/>
              <a:gd name="connsiteY2" fmla="*/ 0 h 476618"/>
              <a:gd name="connsiteX3" fmla="*/ 0 w 1349883"/>
              <a:gd name="connsiteY3" fmla="*/ 0 h 476618"/>
              <a:gd name="connsiteX4" fmla="*/ 0 w 1349883"/>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76618">
                <a:moveTo>
                  <a:pt x="0" y="476618"/>
                </a:moveTo>
                <a:lnTo>
                  <a:pt x="1349883" y="476618"/>
                </a:lnTo>
                <a:lnTo>
                  <a:pt x="1349883"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61859" y="1613230"/>
            <a:ext cx="1349883" cy="368223"/>
          </a:xfrm>
          <a:custGeom>
            <a:avLst/>
            <a:gdLst>
              <a:gd name="connsiteX0" fmla="*/ 0 w 1349883"/>
              <a:gd name="connsiteY0" fmla="*/ 368223 h 368223"/>
              <a:gd name="connsiteX1" fmla="*/ 1349883 w 1349883"/>
              <a:gd name="connsiteY1" fmla="*/ 368223 h 368223"/>
              <a:gd name="connsiteX2" fmla="*/ 1349883 w 1349883"/>
              <a:gd name="connsiteY2" fmla="*/ 0 h 368223"/>
              <a:gd name="connsiteX3" fmla="*/ 0 w 1349883"/>
              <a:gd name="connsiteY3" fmla="*/ 0 h 368223"/>
              <a:gd name="connsiteX4" fmla="*/ 0 w 1349883"/>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68223">
                <a:moveTo>
                  <a:pt x="0" y="368223"/>
                </a:moveTo>
                <a:lnTo>
                  <a:pt x="1349883" y="368223"/>
                </a:lnTo>
                <a:lnTo>
                  <a:pt x="1349883"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411729" y="1613230"/>
            <a:ext cx="1349883" cy="368223"/>
          </a:xfrm>
          <a:custGeom>
            <a:avLst/>
            <a:gdLst>
              <a:gd name="connsiteX0" fmla="*/ 0 w 1349883"/>
              <a:gd name="connsiteY0" fmla="*/ 368223 h 368223"/>
              <a:gd name="connsiteX1" fmla="*/ 1349883 w 1349883"/>
              <a:gd name="connsiteY1" fmla="*/ 368223 h 368223"/>
              <a:gd name="connsiteX2" fmla="*/ 1349883 w 1349883"/>
              <a:gd name="connsiteY2" fmla="*/ 0 h 368223"/>
              <a:gd name="connsiteX3" fmla="*/ 0 w 1349883"/>
              <a:gd name="connsiteY3" fmla="*/ 0 h 368223"/>
              <a:gd name="connsiteX4" fmla="*/ 0 w 1349883"/>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68223">
                <a:moveTo>
                  <a:pt x="0" y="368223"/>
                </a:moveTo>
                <a:lnTo>
                  <a:pt x="1349883" y="368223"/>
                </a:lnTo>
                <a:lnTo>
                  <a:pt x="1349883"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061859" y="1981415"/>
            <a:ext cx="1349883" cy="445554"/>
          </a:xfrm>
          <a:custGeom>
            <a:avLst/>
            <a:gdLst>
              <a:gd name="connsiteX0" fmla="*/ 0 w 1349883"/>
              <a:gd name="connsiteY0" fmla="*/ 445554 h 445554"/>
              <a:gd name="connsiteX1" fmla="*/ 1349883 w 1349883"/>
              <a:gd name="connsiteY1" fmla="*/ 445554 h 445554"/>
              <a:gd name="connsiteX2" fmla="*/ 1349883 w 1349883"/>
              <a:gd name="connsiteY2" fmla="*/ 0 h 445554"/>
              <a:gd name="connsiteX3" fmla="*/ 0 w 1349883"/>
              <a:gd name="connsiteY3" fmla="*/ 0 h 445554"/>
              <a:gd name="connsiteX4" fmla="*/ 0 w 1349883"/>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45554">
                <a:moveTo>
                  <a:pt x="0" y="445554"/>
                </a:moveTo>
                <a:lnTo>
                  <a:pt x="1349883" y="445554"/>
                </a:lnTo>
                <a:lnTo>
                  <a:pt x="1349883"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411729" y="1981415"/>
            <a:ext cx="1349883" cy="445554"/>
          </a:xfrm>
          <a:custGeom>
            <a:avLst/>
            <a:gdLst>
              <a:gd name="connsiteX0" fmla="*/ 0 w 1349883"/>
              <a:gd name="connsiteY0" fmla="*/ 445554 h 445554"/>
              <a:gd name="connsiteX1" fmla="*/ 1349883 w 1349883"/>
              <a:gd name="connsiteY1" fmla="*/ 445554 h 445554"/>
              <a:gd name="connsiteX2" fmla="*/ 1349883 w 1349883"/>
              <a:gd name="connsiteY2" fmla="*/ 0 h 445554"/>
              <a:gd name="connsiteX3" fmla="*/ 0 w 1349883"/>
              <a:gd name="connsiteY3" fmla="*/ 0 h 445554"/>
              <a:gd name="connsiteX4" fmla="*/ 0 w 1349883"/>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45554">
                <a:moveTo>
                  <a:pt x="0" y="445554"/>
                </a:moveTo>
                <a:lnTo>
                  <a:pt x="1349883" y="445554"/>
                </a:lnTo>
                <a:lnTo>
                  <a:pt x="1349883"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240020" y="4267327"/>
            <a:ext cx="1349883" cy="518159"/>
          </a:xfrm>
          <a:custGeom>
            <a:avLst/>
            <a:gdLst>
              <a:gd name="connsiteX0" fmla="*/ 0 w 1349883"/>
              <a:gd name="connsiteY0" fmla="*/ 518159 h 518159"/>
              <a:gd name="connsiteX1" fmla="*/ 1349883 w 1349883"/>
              <a:gd name="connsiteY1" fmla="*/ 518159 h 518159"/>
              <a:gd name="connsiteX2" fmla="*/ 1349883 w 1349883"/>
              <a:gd name="connsiteY2" fmla="*/ 0 h 518159"/>
              <a:gd name="connsiteX3" fmla="*/ 0 w 1349883"/>
              <a:gd name="connsiteY3" fmla="*/ 0 h 518159"/>
              <a:gd name="connsiteX4" fmla="*/ 0 w 1349883"/>
              <a:gd name="connsiteY4" fmla="*/ 518159 h 5181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518159">
                <a:moveTo>
                  <a:pt x="0" y="518159"/>
                </a:moveTo>
                <a:lnTo>
                  <a:pt x="1349883" y="518159"/>
                </a:lnTo>
                <a:lnTo>
                  <a:pt x="1349883" y="0"/>
                </a:lnTo>
                <a:lnTo>
                  <a:pt x="0" y="0"/>
                </a:lnTo>
                <a:lnTo>
                  <a:pt x="0" y="518159"/>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6589903" y="4267327"/>
            <a:ext cx="2185796" cy="518159"/>
          </a:xfrm>
          <a:custGeom>
            <a:avLst/>
            <a:gdLst>
              <a:gd name="connsiteX0" fmla="*/ 0 w 2185796"/>
              <a:gd name="connsiteY0" fmla="*/ 518159 h 518159"/>
              <a:gd name="connsiteX1" fmla="*/ 2185796 w 2185796"/>
              <a:gd name="connsiteY1" fmla="*/ 518159 h 518159"/>
              <a:gd name="connsiteX2" fmla="*/ 2185796 w 2185796"/>
              <a:gd name="connsiteY2" fmla="*/ 0 h 518159"/>
              <a:gd name="connsiteX3" fmla="*/ 0 w 2185796"/>
              <a:gd name="connsiteY3" fmla="*/ 0 h 518159"/>
              <a:gd name="connsiteX4" fmla="*/ 0 w 2185796"/>
              <a:gd name="connsiteY4" fmla="*/ 518159 h 5181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85796" h="518159">
                <a:moveTo>
                  <a:pt x="0" y="518159"/>
                </a:moveTo>
                <a:lnTo>
                  <a:pt x="2185796" y="518159"/>
                </a:lnTo>
                <a:lnTo>
                  <a:pt x="2185796" y="0"/>
                </a:lnTo>
                <a:lnTo>
                  <a:pt x="0" y="0"/>
                </a:lnTo>
                <a:lnTo>
                  <a:pt x="0" y="518159"/>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5240020" y="4785499"/>
            <a:ext cx="1349883" cy="476618"/>
          </a:xfrm>
          <a:custGeom>
            <a:avLst/>
            <a:gdLst>
              <a:gd name="connsiteX0" fmla="*/ 0 w 1349883"/>
              <a:gd name="connsiteY0" fmla="*/ 476618 h 476618"/>
              <a:gd name="connsiteX1" fmla="*/ 1349883 w 1349883"/>
              <a:gd name="connsiteY1" fmla="*/ 476618 h 476618"/>
              <a:gd name="connsiteX2" fmla="*/ 1349883 w 1349883"/>
              <a:gd name="connsiteY2" fmla="*/ 0 h 476618"/>
              <a:gd name="connsiteX3" fmla="*/ 0 w 1349883"/>
              <a:gd name="connsiteY3" fmla="*/ 0 h 476618"/>
              <a:gd name="connsiteX4" fmla="*/ 0 w 1349883"/>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76618">
                <a:moveTo>
                  <a:pt x="0" y="476618"/>
                </a:moveTo>
                <a:lnTo>
                  <a:pt x="1349883" y="476618"/>
                </a:lnTo>
                <a:lnTo>
                  <a:pt x="1349883"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6589903" y="4785499"/>
            <a:ext cx="2185796" cy="476618"/>
          </a:xfrm>
          <a:custGeom>
            <a:avLst/>
            <a:gdLst>
              <a:gd name="connsiteX0" fmla="*/ 0 w 2185796"/>
              <a:gd name="connsiteY0" fmla="*/ 476618 h 476618"/>
              <a:gd name="connsiteX1" fmla="*/ 2185796 w 2185796"/>
              <a:gd name="connsiteY1" fmla="*/ 476618 h 476618"/>
              <a:gd name="connsiteX2" fmla="*/ 2185796 w 2185796"/>
              <a:gd name="connsiteY2" fmla="*/ 0 h 476618"/>
              <a:gd name="connsiteX3" fmla="*/ 0 w 2185796"/>
              <a:gd name="connsiteY3" fmla="*/ 0 h 476618"/>
              <a:gd name="connsiteX4" fmla="*/ 0 w 2185796"/>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85796" h="476618">
                <a:moveTo>
                  <a:pt x="0" y="476618"/>
                </a:moveTo>
                <a:lnTo>
                  <a:pt x="2185796" y="476618"/>
                </a:lnTo>
                <a:lnTo>
                  <a:pt x="2185796"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5240020" y="5262054"/>
            <a:ext cx="1349883" cy="368224"/>
          </a:xfrm>
          <a:custGeom>
            <a:avLst/>
            <a:gdLst>
              <a:gd name="connsiteX0" fmla="*/ 0 w 1349883"/>
              <a:gd name="connsiteY0" fmla="*/ 368224 h 368224"/>
              <a:gd name="connsiteX1" fmla="*/ 1349883 w 1349883"/>
              <a:gd name="connsiteY1" fmla="*/ 368224 h 368224"/>
              <a:gd name="connsiteX2" fmla="*/ 1349883 w 1349883"/>
              <a:gd name="connsiteY2" fmla="*/ 0 h 368224"/>
              <a:gd name="connsiteX3" fmla="*/ 0 w 1349883"/>
              <a:gd name="connsiteY3" fmla="*/ 0 h 368224"/>
              <a:gd name="connsiteX4" fmla="*/ 0 w 1349883"/>
              <a:gd name="connsiteY4" fmla="*/ 368224 h 3682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68224">
                <a:moveTo>
                  <a:pt x="0" y="368224"/>
                </a:moveTo>
                <a:lnTo>
                  <a:pt x="1349883" y="368224"/>
                </a:lnTo>
                <a:lnTo>
                  <a:pt x="1349883" y="0"/>
                </a:lnTo>
                <a:lnTo>
                  <a:pt x="0" y="0"/>
                </a:lnTo>
                <a:lnTo>
                  <a:pt x="0" y="36822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6589903" y="5262054"/>
            <a:ext cx="2185796" cy="368224"/>
          </a:xfrm>
          <a:custGeom>
            <a:avLst/>
            <a:gdLst>
              <a:gd name="connsiteX0" fmla="*/ 0 w 2185796"/>
              <a:gd name="connsiteY0" fmla="*/ 368224 h 368224"/>
              <a:gd name="connsiteX1" fmla="*/ 2185796 w 2185796"/>
              <a:gd name="connsiteY1" fmla="*/ 368224 h 368224"/>
              <a:gd name="connsiteX2" fmla="*/ 2185796 w 2185796"/>
              <a:gd name="connsiteY2" fmla="*/ 0 h 368224"/>
              <a:gd name="connsiteX3" fmla="*/ 0 w 2185796"/>
              <a:gd name="connsiteY3" fmla="*/ 0 h 368224"/>
              <a:gd name="connsiteX4" fmla="*/ 0 w 2185796"/>
              <a:gd name="connsiteY4" fmla="*/ 368224 h 3682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85796" h="368224">
                <a:moveTo>
                  <a:pt x="0" y="368224"/>
                </a:moveTo>
                <a:lnTo>
                  <a:pt x="2185796" y="368224"/>
                </a:lnTo>
                <a:lnTo>
                  <a:pt x="2185796" y="0"/>
                </a:lnTo>
                <a:lnTo>
                  <a:pt x="0" y="0"/>
                </a:lnTo>
                <a:lnTo>
                  <a:pt x="0" y="36822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5240020" y="5630290"/>
            <a:ext cx="1349883" cy="445554"/>
          </a:xfrm>
          <a:custGeom>
            <a:avLst/>
            <a:gdLst>
              <a:gd name="connsiteX0" fmla="*/ 0 w 1349883"/>
              <a:gd name="connsiteY0" fmla="*/ 445554 h 445554"/>
              <a:gd name="connsiteX1" fmla="*/ 1349883 w 1349883"/>
              <a:gd name="connsiteY1" fmla="*/ 445554 h 445554"/>
              <a:gd name="connsiteX2" fmla="*/ 1349883 w 1349883"/>
              <a:gd name="connsiteY2" fmla="*/ 0 h 445554"/>
              <a:gd name="connsiteX3" fmla="*/ 0 w 1349883"/>
              <a:gd name="connsiteY3" fmla="*/ 0 h 445554"/>
              <a:gd name="connsiteX4" fmla="*/ 0 w 1349883"/>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45554">
                <a:moveTo>
                  <a:pt x="0" y="445554"/>
                </a:moveTo>
                <a:lnTo>
                  <a:pt x="1349883" y="445554"/>
                </a:lnTo>
                <a:lnTo>
                  <a:pt x="1349883"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6589903" y="5630290"/>
            <a:ext cx="2185796" cy="445554"/>
          </a:xfrm>
          <a:custGeom>
            <a:avLst/>
            <a:gdLst>
              <a:gd name="connsiteX0" fmla="*/ 0 w 2185796"/>
              <a:gd name="connsiteY0" fmla="*/ 445554 h 445554"/>
              <a:gd name="connsiteX1" fmla="*/ 2185796 w 2185796"/>
              <a:gd name="connsiteY1" fmla="*/ 445554 h 445554"/>
              <a:gd name="connsiteX2" fmla="*/ 2185796 w 2185796"/>
              <a:gd name="connsiteY2" fmla="*/ 0 h 445554"/>
              <a:gd name="connsiteX3" fmla="*/ 0 w 2185796"/>
              <a:gd name="connsiteY3" fmla="*/ 0 h 445554"/>
              <a:gd name="connsiteX4" fmla="*/ 0 w 2185796"/>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85796" h="445554">
                <a:moveTo>
                  <a:pt x="0" y="445554"/>
                </a:moveTo>
                <a:lnTo>
                  <a:pt x="2185796" y="445554"/>
                </a:lnTo>
                <a:lnTo>
                  <a:pt x="2185796"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01700" y="2501900"/>
            <a:ext cx="3200400" cy="4102100"/>
          </a:xfrm>
          <a:prstGeom prst="rect">
            <a:avLst/>
          </a:prstGeom>
          <a:noFill/>
        </p:spPr>
      </p:pic>
      <p:pic>
        <p:nvPicPr>
          <p:cNvPr id="25" name="Picture 3"/>
          <p:cNvPicPr>
            <a:picLocks noChangeAspect="1" noChangeArrowheads="1"/>
          </p:cNvPicPr>
          <p:nvPr/>
        </p:nvPicPr>
        <p:blipFill>
          <a:blip r:embed="rId3"/>
          <a:srcRect/>
          <a:stretch>
            <a:fillRect/>
          </a:stretch>
        </p:blipFill>
        <p:spPr bwMode="auto">
          <a:xfrm>
            <a:off x="4889500" y="800100"/>
            <a:ext cx="3898900" cy="5473700"/>
          </a:xfrm>
          <a:prstGeom prst="rect">
            <a:avLst/>
          </a:prstGeom>
          <a:noFill/>
        </p:spPr>
      </p:pic>
      <p:sp>
        <p:nvSpPr>
          <p:cNvPr id="26"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258</a:t>
            </a:r>
          </a:p>
        </p:txBody>
      </p:sp>
      <p:sp>
        <p:nvSpPr>
          <p:cNvPr id="27" name="TextBox 1"/>
          <p:cNvSpPr txBox="1"/>
          <p:nvPr/>
        </p:nvSpPr>
        <p:spPr>
          <a:xfrm>
            <a:off x="4457700" y="152400"/>
            <a:ext cx="4318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What</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makes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us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different?</a:t>
            </a:r>
          </a:p>
        </p:txBody>
      </p:sp>
      <p:sp>
        <p:nvSpPr>
          <p:cNvPr id="28" name="TextBox 1"/>
          <p:cNvSpPr txBox="1"/>
          <p:nvPr/>
        </p:nvSpPr>
        <p:spPr>
          <a:xfrm>
            <a:off x="1143000" y="901700"/>
            <a:ext cx="622300" cy="14351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品牌/商家</a:t>
            </a:r>
          </a:p>
          <a:p>
            <a:pPr>
              <a:lnSpc>
                <a:spcPts val="1000"/>
              </a:lnSpc>
            </a:pPr>
            <a:endParaRPr lang="en-US" altLang="zh-CN" dirty="0"/>
          </a:p>
          <a:p>
            <a:pPr>
              <a:lnSpc>
                <a:spcPts val="2300"/>
              </a:lnSpc>
            </a:pPr>
            <a:r>
              <a:rPr lang="en-US" altLang="zh-CN" sz="1105" dirty="0">
                <a:solidFill>
                  <a:srgbClr val="000000"/>
                </a:solidFill>
                <a:latin typeface="微软雅黑" panose="020B0503020204020204" pitchFamily="18" charset="-122"/>
                <a:cs typeface="微软雅黑" panose="020B0503020204020204" pitchFamily="18" charset="-122"/>
              </a:rPr>
              <a:t>经营品类</a:t>
            </a:r>
          </a:p>
          <a:p>
            <a:pPr>
              <a:lnSpc>
                <a:spcPts val="1000"/>
              </a:lnSpc>
            </a:pPr>
            <a:endParaRPr lang="en-US" altLang="zh-CN" dirty="0"/>
          </a:p>
          <a:p>
            <a:pPr>
              <a:lnSpc>
                <a:spcPts val="2300"/>
              </a:lnSpc>
            </a:pPr>
            <a:r>
              <a:rPr lang="en-US" altLang="zh-CN" sz="1105" dirty="0">
                <a:solidFill>
                  <a:srgbClr val="000000"/>
                </a:solidFill>
                <a:latin typeface="微软雅黑" panose="020B0503020204020204" pitchFamily="18" charset="-122"/>
                <a:cs typeface="微软雅黑" panose="020B0503020204020204" pitchFamily="18" charset="-122"/>
              </a:rPr>
              <a:t>档次定位</a:t>
            </a:r>
          </a:p>
          <a:p>
            <a:pPr>
              <a:lnSpc>
                <a:spcPts val="1000"/>
              </a:lnSpc>
            </a:pPr>
            <a:endParaRPr lang="en-US" altLang="zh-CN" dirty="0"/>
          </a:p>
          <a:p>
            <a:pPr>
              <a:lnSpc>
                <a:spcPts val="2200"/>
              </a:lnSpc>
            </a:pPr>
            <a:r>
              <a:rPr lang="en-US" altLang="zh-CN" sz="1105" dirty="0">
                <a:solidFill>
                  <a:srgbClr val="000000"/>
                </a:solidFill>
                <a:latin typeface="微软雅黑" panose="020B0503020204020204" pitchFamily="18" charset="-122"/>
                <a:cs typeface="微软雅黑" panose="020B0503020204020204" pitchFamily="18" charset="-122"/>
              </a:rPr>
              <a:t>面积需求</a:t>
            </a:r>
          </a:p>
        </p:txBody>
      </p:sp>
      <p:sp>
        <p:nvSpPr>
          <p:cNvPr id="29" name="TextBox 1"/>
          <p:cNvSpPr txBox="1"/>
          <p:nvPr/>
        </p:nvSpPr>
        <p:spPr>
          <a:xfrm>
            <a:off x="3060700" y="876300"/>
            <a:ext cx="609600" cy="1473200"/>
          </a:xfrm>
          <a:prstGeom prst="rect">
            <a:avLst/>
          </a:prstGeom>
          <a:noFill/>
        </p:spPr>
        <p:txBody>
          <a:bodyPr wrap="none" lIns="0" tIns="0" rIns="0" rtlCol="0">
            <a:spAutoFit/>
          </a:bodyPr>
          <a:lstStyle/>
          <a:p>
            <a:pPr>
              <a:lnSpc>
                <a:spcPts val="1800"/>
              </a:lnSpc>
              <a:tabLst>
                <a:tab pos="152400" algn="l"/>
                <a:tab pos="330200" algn="l"/>
                <a:tab pos="5207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MINI</a:t>
            </a:r>
          </a:p>
          <a:p>
            <a:pPr>
              <a:lnSpc>
                <a:spcPts val="1000"/>
              </a:lnSpc>
            </a:pPr>
            <a:endParaRPr lang="en-US" altLang="zh-CN" dirty="0"/>
          </a:p>
          <a:p>
            <a:pPr>
              <a:lnSpc>
                <a:spcPts val="2200"/>
              </a:lnSpc>
              <a:tabLst>
                <a:tab pos="152400" algn="l"/>
                <a:tab pos="330200" algn="l"/>
                <a:tab pos="520700" algn="l"/>
              </a:tabLst>
            </a:pPr>
            <a:r>
              <a:rPr lang="en-US" altLang="zh-CN" sz="1200" dirty="0">
                <a:solidFill>
                  <a:srgbClr val="000000"/>
                </a:solidFill>
                <a:latin typeface="微软雅黑" panose="020B0503020204020204" pitchFamily="18" charset="-122"/>
                <a:cs typeface="微软雅黑" panose="020B0503020204020204" pitchFamily="18" charset="-122"/>
              </a:rPr>
              <a:t>汽车展厅</a:t>
            </a:r>
          </a:p>
          <a:p>
            <a:pPr>
              <a:lnSpc>
                <a:spcPts val="1000"/>
              </a:lnSpc>
            </a:pPr>
            <a:endParaRPr lang="en-US" altLang="zh-CN" dirty="0"/>
          </a:p>
          <a:p>
            <a:pPr>
              <a:lnSpc>
                <a:spcPts val="2300"/>
              </a:lnSpc>
              <a:tabLst>
                <a:tab pos="152400" algn="l"/>
                <a:tab pos="330200" algn="l"/>
                <a:tab pos="520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2200"/>
              </a:lnSpc>
              <a:tabLst>
                <a:tab pos="152400" algn="l"/>
                <a:tab pos="330200" algn="l"/>
                <a:tab pos="520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150</a:t>
            </a:r>
          </a:p>
        </p:txBody>
      </p:sp>
      <p:sp>
        <p:nvSpPr>
          <p:cNvPr id="30" name="TextBox 1"/>
          <p:cNvSpPr txBox="1"/>
          <p:nvPr/>
        </p:nvSpPr>
        <p:spPr>
          <a:xfrm>
            <a:off x="5321300" y="4470400"/>
            <a:ext cx="622300" cy="14986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品牌/商家</a:t>
            </a:r>
          </a:p>
          <a:p>
            <a:pPr>
              <a:lnSpc>
                <a:spcPts val="1000"/>
              </a:lnSpc>
            </a:pPr>
            <a:endParaRPr lang="en-US" altLang="zh-CN" dirty="0"/>
          </a:p>
          <a:p>
            <a:pPr>
              <a:lnSpc>
                <a:spcPts val="1000"/>
              </a:lnSpc>
            </a:pPr>
            <a:endParaRPr lang="en-US" altLang="zh-CN" dirty="0"/>
          </a:p>
          <a:p>
            <a:pPr>
              <a:lnSpc>
                <a:spcPts val="1900"/>
              </a:lnSpc>
            </a:pPr>
            <a:r>
              <a:rPr lang="en-US" altLang="zh-CN" sz="1105" dirty="0">
                <a:solidFill>
                  <a:srgbClr val="000000"/>
                </a:solidFill>
                <a:latin typeface="微软雅黑" panose="020B0503020204020204" pitchFamily="18" charset="-122"/>
                <a:cs typeface="微软雅黑" panose="020B0503020204020204" pitchFamily="18" charset="-122"/>
              </a:rPr>
              <a:t>经营品类</a:t>
            </a:r>
          </a:p>
          <a:p>
            <a:pPr>
              <a:lnSpc>
                <a:spcPts val="1000"/>
              </a:lnSpc>
            </a:pPr>
            <a:endParaRPr lang="en-US" altLang="zh-CN" dirty="0"/>
          </a:p>
          <a:p>
            <a:pPr>
              <a:lnSpc>
                <a:spcPts val="2300"/>
              </a:lnSpc>
            </a:pPr>
            <a:r>
              <a:rPr lang="en-US" altLang="zh-CN" sz="1105" dirty="0">
                <a:solidFill>
                  <a:srgbClr val="000000"/>
                </a:solidFill>
                <a:latin typeface="微软雅黑" panose="020B0503020204020204" pitchFamily="18" charset="-122"/>
                <a:cs typeface="微软雅黑" panose="020B0503020204020204" pitchFamily="18" charset="-122"/>
              </a:rPr>
              <a:t>档次定位</a:t>
            </a:r>
          </a:p>
          <a:p>
            <a:pPr>
              <a:lnSpc>
                <a:spcPts val="1000"/>
              </a:lnSpc>
            </a:pPr>
            <a:endParaRPr lang="en-US" altLang="zh-CN" dirty="0"/>
          </a:p>
          <a:p>
            <a:pPr>
              <a:lnSpc>
                <a:spcPts val="2200"/>
              </a:lnSpc>
            </a:pPr>
            <a:r>
              <a:rPr lang="en-US" altLang="zh-CN" sz="1105" dirty="0">
                <a:solidFill>
                  <a:srgbClr val="000000"/>
                </a:solidFill>
                <a:latin typeface="微软雅黑" panose="020B0503020204020204" pitchFamily="18" charset="-122"/>
                <a:cs typeface="微软雅黑" panose="020B0503020204020204" pitchFamily="18" charset="-122"/>
              </a:rPr>
              <a:t>面积需求</a:t>
            </a:r>
          </a:p>
        </p:txBody>
      </p:sp>
      <p:sp>
        <p:nvSpPr>
          <p:cNvPr id="31" name="TextBox 1"/>
          <p:cNvSpPr txBox="1"/>
          <p:nvPr/>
        </p:nvSpPr>
        <p:spPr>
          <a:xfrm>
            <a:off x="6845300" y="4343400"/>
            <a:ext cx="1828800" cy="1651000"/>
          </a:xfrm>
          <a:prstGeom prst="rect">
            <a:avLst/>
          </a:prstGeom>
          <a:noFill/>
        </p:spPr>
        <p:txBody>
          <a:bodyPr wrap="none" lIns="0" tIns="0" rIns="0" rtlCol="0">
            <a:spAutoFit/>
          </a:bodyPr>
          <a:lstStyle/>
          <a:p>
            <a:pPr>
              <a:lnSpc>
                <a:spcPts val="1800"/>
              </a:lnSpc>
              <a:tabLst>
                <a:tab pos="609600" algn="l"/>
                <a:tab pos="939800" algn="l"/>
                <a:tab pos="1231900" algn="l"/>
                <a:tab pos="1651000" algn="l"/>
              </a:tabLst>
            </a:pPr>
            <a:r>
              <a:rPr lang="en-US" altLang="zh-CN" sz="1405" b="1" dirty="0">
                <a:solidFill>
                  <a:srgbClr val="FFFFFF"/>
                </a:solidFill>
                <a:latin typeface="微软雅黑" panose="020B0503020204020204" pitchFamily="18" charset="-122"/>
                <a:cs typeface="微软雅黑" panose="020B0503020204020204" pitchFamily="18" charset="-122"/>
              </a:rPr>
              <a:t>BRAND</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FFFFFF"/>
                </a:solidFill>
                <a:latin typeface="微软雅黑" panose="020B0503020204020204" pitchFamily="18" charset="-122"/>
                <a:cs typeface="微软雅黑" panose="020B0503020204020204" pitchFamily="18" charset="-122"/>
              </a:rPr>
              <a:t>NEW</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FFFFFF"/>
                </a:solidFill>
                <a:latin typeface="微软雅黑" panose="020B0503020204020204" pitchFamily="18" charset="-122"/>
                <a:cs typeface="微软雅黑" panose="020B0503020204020204" pitchFamily="18" charset="-122"/>
              </a:rPr>
              <a:t>CHINA</a:t>
            </a:r>
          </a:p>
          <a:p>
            <a:pPr>
              <a:lnSpc>
                <a:spcPts val="1600"/>
              </a:lnSpc>
              <a:tabLst>
                <a:tab pos="609600" algn="l"/>
                <a:tab pos="939800" algn="l"/>
                <a:tab pos="1231900" algn="l"/>
                <a:tab pos="16510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薄荷糯米葱</a:t>
            </a:r>
          </a:p>
          <a:p>
            <a:pPr>
              <a:lnSpc>
                <a:spcPts val="1000"/>
              </a:lnSpc>
            </a:pPr>
            <a:endParaRPr lang="en-US" altLang="zh-CN" dirty="0"/>
          </a:p>
          <a:p>
            <a:pPr>
              <a:lnSpc>
                <a:spcPts val="1900"/>
              </a:lnSpc>
              <a:tabLst>
                <a:tab pos="609600" algn="l"/>
                <a:tab pos="939800" algn="l"/>
                <a:tab pos="1231900" algn="l"/>
                <a:tab pos="1651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设计师品牌集合店</a:t>
            </a:r>
          </a:p>
          <a:p>
            <a:pPr>
              <a:lnSpc>
                <a:spcPts val="1000"/>
              </a:lnSpc>
            </a:pPr>
            <a:endParaRPr lang="en-US" altLang="zh-CN" dirty="0"/>
          </a:p>
          <a:p>
            <a:pPr>
              <a:lnSpc>
                <a:spcPts val="2300"/>
              </a:lnSpc>
              <a:tabLst>
                <a:tab pos="609600" algn="l"/>
                <a:tab pos="939800" algn="l"/>
                <a:tab pos="1231900" algn="l"/>
                <a:tab pos="1651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2200"/>
              </a:lnSpc>
              <a:tabLst>
                <a:tab pos="609600" algn="l"/>
                <a:tab pos="939800" algn="l"/>
                <a:tab pos="1231900" algn="l"/>
                <a:tab pos="1651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150-250</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43356" y="4696967"/>
            <a:ext cx="7900416" cy="1089660"/>
          </a:xfrm>
          <a:custGeom>
            <a:avLst/>
            <a:gdLst>
              <a:gd name="connsiteX0" fmla="*/ 12953 w 7900416"/>
              <a:gd name="connsiteY0" fmla="*/ 1076705 h 1089660"/>
              <a:gd name="connsiteX1" fmla="*/ 7887462 w 7900416"/>
              <a:gd name="connsiteY1" fmla="*/ 1076705 h 1089660"/>
              <a:gd name="connsiteX2" fmla="*/ 7887462 w 7900416"/>
              <a:gd name="connsiteY2" fmla="*/ 12953 h 1089660"/>
              <a:gd name="connsiteX3" fmla="*/ 12953 w 7900416"/>
              <a:gd name="connsiteY3" fmla="*/ 12953 h 1089660"/>
              <a:gd name="connsiteX4" fmla="*/ 12953 w 7900416"/>
              <a:gd name="connsiteY4" fmla="*/ 1076705 h 10896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900416" h="1089660">
                <a:moveTo>
                  <a:pt x="12953" y="1076705"/>
                </a:moveTo>
                <a:lnTo>
                  <a:pt x="7887462" y="1076705"/>
                </a:lnTo>
                <a:lnTo>
                  <a:pt x="7887462" y="12953"/>
                </a:lnTo>
                <a:lnTo>
                  <a:pt x="12953" y="12953"/>
                </a:lnTo>
                <a:lnTo>
                  <a:pt x="12953" y="1076705"/>
                </a:lnTo>
              </a:path>
            </a:pathLst>
          </a:custGeom>
          <a:solidFill>
            <a:srgbClr val="000000">
              <a:alpha val="0"/>
            </a:srgbClr>
          </a:solidFill>
          <a:ln w="25400">
            <a:solidFill>
              <a:srgbClr val="A6A6A6">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a:t>
            </a:r>
          </a:p>
        </p:txBody>
      </p:sp>
      <p:sp>
        <p:nvSpPr>
          <p:cNvPr id="9"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消费外溢</a:t>
            </a:r>
          </a:p>
        </p:txBody>
      </p:sp>
      <p:sp>
        <p:nvSpPr>
          <p:cNvPr id="10" name="TextBox 1"/>
          <p:cNvSpPr txBox="1"/>
          <p:nvPr/>
        </p:nvSpPr>
        <p:spPr>
          <a:xfrm>
            <a:off x="1066800" y="812800"/>
            <a:ext cx="6400800" cy="228600"/>
          </a:xfrm>
          <a:prstGeom prst="rect">
            <a:avLst/>
          </a:prstGeom>
          <a:noFill/>
        </p:spPr>
        <p:txBody>
          <a:bodyPr wrap="none" lIns="0" tIns="0" rIns="0" rtlCol="0">
            <a:spAutoFit/>
          </a:bodyPr>
          <a:lstStyle/>
          <a:p>
            <a:pPr>
              <a:lnSpc>
                <a:spcPts val="1800"/>
              </a:lnSpc>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不到四分之一的深圳居民有到香港消费的习惯，主要购买日用品、服装、化妆品</a:t>
            </a:r>
          </a:p>
        </p:txBody>
      </p:sp>
      <p:sp>
        <p:nvSpPr>
          <p:cNvPr id="11" name="TextBox 1"/>
          <p:cNvSpPr txBox="1"/>
          <p:nvPr/>
        </p:nvSpPr>
        <p:spPr>
          <a:xfrm>
            <a:off x="1244600" y="1117600"/>
            <a:ext cx="7327900" cy="12954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根据深圳市零售商业行业协会发布的《2012深圳“赴港购物”消费现状调查报告》，2012年</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以来，深圳市民</a:t>
            </a:r>
            <a:r>
              <a:rPr lang="en-US" altLang="zh-CN" sz="1405" b="1" dirty="0">
                <a:solidFill>
                  <a:srgbClr val="0000FF"/>
                </a:solidFill>
                <a:latin typeface="微软雅黑" panose="020B0503020204020204" pitchFamily="18" charset="-122"/>
                <a:cs typeface="微软雅黑" panose="020B0503020204020204" pitchFamily="18" charset="-122"/>
              </a:rPr>
              <a:t>专门去香港购物的占比为24.3%</a:t>
            </a:r>
            <a:r>
              <a:rPr lang="en-US" altLang="zh-CN" sz="1405" dirty="0">
                <a:solidFill>
                  <a:srgbClr val="000000"/>
                </a:solidFill>
                <a:latin typeface="微软雅黑" panose="020B0503020204020204" pitchFamily="18" charset="-122"/>
                <a:cs typeface="微软雅黑" panose="020B0503020204020204" pitchFamily="18" charset="-122"/>
              </a:rPr>
              <a:t>，从百分比来看，虽然大多数的深圳市民仍在</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深圳消费，但去香港购物的消费者比例在逐步增多。据统计，2012年约</a:t>
            </a:r>
            <a:r>
              <a:rPr lang="en-US" altLang="zh-CN" sz="1405" b="1" dirty="0">
                <a:solidFill>
                  <a:srgbClr val="0000FF"/>
                </a:solidFill>
                <a:latin typeface="微软雅黑" panose="020B0503020204020204" pitchFamily="18" charset="-122"/>
                <a:cs typeface="微软雅黑" panose="020B0503020204020204" pitchFamily="18" charset="-122"/>
              </a:rPr>
              <a:t>有30%的深圳人，每</a:t>
            </a:r>
          </a:p>
          <a:p>
            <a:pPr>
              <a:lnSpc>
                <a:spcPts val="1600"/>
              </a:lnSpc>
            </a:pPr>
            <a:r>
              <a:rPr lang="en-US" altLang="zh-CN" sz="1405" b="1" dirty="0">
                <a:solidFill>
                  <a:srgbClr val="0000FF"/>
                </a:solidFill>
                <a:latin typeface="微软雅黑" panose="020B0503020204020204" pitchFamily="18" charset="-122"/>
                <a:cs typeface="微软雅黑" panose="020B0503020204020204" pitchFamily="18" charset="-122"/>
              </a:rPr>
              <a:t>月至少1次去香港购物。</a:t>
            </a:r>
            <a:r>
              <a:rPr lang="en-US" altLang="zh-CN" sz="1405" dirty="0">
                <a:solidFill>
                  <a:srgbClr val="000000"/>
                </a:solidFill>
                <a:latin typeface="微软雅黑" panose="020B0503020204020204" pitchFamily="18" charset="-122"/>
                <a:cs typeface="微软雅黑" panose="020B0503020204020204" pitchFamily="18" charset="-122"/>
              </a:rPr>
              <a:t>他们首选的三类商品分别为日用品、服装/鞋、化妆品，其次是食品、</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药品/保健品、家电/数码产品和珠宝首饰。消费外溢的原因主要是价格和产品款式多，可选择</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性强。这也与本次消费者调研的结果基本一致。</a:t>
            </a:r>
          </a:p>
        </p:txBody>
      </p:sp>
      <p:sp>
        <p:nvSpPr>
          <p:cNvPr id="12" name="TextBox 1"/>
          <p:cNvSpPr txBox="1"/>
          <p:nvPr/>
        </p:nvSpPr>
        <p:spPr>
          <a:xfrm>
            <a:off x="1066800" y="2413000"/>
            <a:ext cx="2667000" cy="228600"/>
          </a:xfrm>
          <a:prstGeom prst="rect">
            <a:avLst/>
          </a:prstGeom>
          <a:noFill/>
        </p:spPr>
        <p:txBody>
          <a:bodyPr wrap="none" lIns="0" tIns="0" rIns="0" rtlCol="0">
            <a:spAutoFit/>
          </a:bodyPr>
          <a:lstStyle/>
          <a:p>
            <a:pPr>
              <a:lnSpc>
                <a:spcPts val="1800"/>
              </a:lnSpc>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南山区居民更倾向于去香港消费</a:t>
            </a:r>
          </a:p>
        </p:txBody>
      </p:sp>
      <p:sp>
        <p:nvSpPr>
          <p:cNvPr id="13" name="TextBox 1"/>
          <p:cNvSpPr txBox="1"/>
          <p:nvPr/>
        </p:nvSpPr>
        <p:spPr>
          <a:xfrm>
            <a:off x="1257300" y="2692400"/>
            <a:ext cx="7315200" cy="6604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根据该报告，赴港消费人群的地域分布，</a:t>
            </a:r>
            <a:r>
              <a:rPr lang="en-US" altLang="zh-CN" sz="1405" b="1" dirty="0">
                <a:solidFill>
                  <a:srgbClr val="0000FF"/>
                </a:solidFill>
                <a:latin typeface="微软雅黑" panose="020B0503020204020204" pitchFamily="18" charset="-122"/>
                <a:cs typeface="微软雅黑" panose="020B0503020204020204" pitchFamily="18" charset="-122"/>
              </a:rPr>
              <a:t>南山区居民花费金额最高</a:t>
            </a:r>
            <a:r>
              <a:rPr lang="en-US" altLang="zh-CN" sz="1405" dirty="0">
                <a:solidFill>
                  <a:srgbClr val="000000"/>
                </a:solidFill>
                <a:latin typeface="微软雅黑" panose="020B0503020204020204" pitchFamily="18" charset="-122"/>
                <a:cs typeface="微软雅黑" panose="020B0503020204020204" pitchFamily="18" charset="-122"/>
              </a:rPr>
              <a:t>，其次是福田区居民，再次</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是罗湖区居民。这一现象从一个侧面反映出南山区的居民消费需求旺盛，而目前南山区的商业</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设施无法满足并释放他们的需求。</a:t>
            </a:r>
          </a:p>
        </p:txBody>
      </p:sp>
      <p:sp>
        <p:nvSpPr>
          <p:cNvPr id="14" name="TextBox 1"/>
          <p:cNvSpPr txBox="1"/>
          <p:nvPr/>
        </p:nvSpPr>
        <p:spPr>
          <a:xfrm>
            <a:off x="1066800" y="3378200"/>
            <a:ext cx="6400800" cy="228600"/>
          </a:xfrm>
          <a:prstGeom prst="rect">
            <a:avLst/>
          </a:prstGeom>
          <a:noFill/>
        </p:spPr>
        <p:txBody>
          <a:bodyPr wrap="none" lIns="0" tIns="0" rIns="0" rtlCol="0">
            <a:spAutoFit/>
          </a:bodyPr>
          <a:lstStyle/>
          <a:p>
            <a:pPr>
              <a:lnSpc>
                <a:spcPts val="1800"/>
              </a:lnSpc>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除了价格因素外，深圳居民赴港消费的原因主要为产品款式多样、可选择性强。</a:t>
            </a:r>
          </a:p>
        </p:txBody>
      </p:sp>
      <p:sp>
        <p:nvSpPr>
          <p:cNvPr id="15" name="TextBox 1"/>
          <p:cNvSpPr txBox="1"/>
          <p:nvPr/>
        </p:nvSpPr>
        <p:spPr>
          <a:xfrm>
            <a:off x="1066800" y="3670300"/>
            <a:ext cx="7505700" cy="863600"/>
          </a:xfrm>
          <a:prstGeom prst="rect">
            <a:avLst/>
          </a:prstGeom>
          <a:noFill/>
        </p:spPr>
        <p:txBody>
          <a:bodyPr wrap="none" lIns="0" tIns="0" rIns="0" rtlCol="0">
            <a:spAutoFit/>
          </a:bodyPr>
          <a:lstStyle/>
          <a:p>
            <a:pPr>
              <a:lnSpc>
                <a:spcPts val="1800"/>
              </a:lnSpc>
              <a:tabLst>
                <a:tab pos="1905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该报告指出，约有近八成的人赴港消费是出于“同等商品，价格比深圳便宜”或“产品款式多</a:t>
            </a:r>
          </a:p>
          <a:p>
            <a:pPr>
              <a:lnSpc>
                <a:spcPts val="16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样，可选择性强”等考虑；32.5%的人选择“信任原厂、原产地出品”；29.8%的人认为香港</a:t>
            </a:r>
          </a:p>
          <a:p>
            <a:pPr>
              <a:lnSpc>
                <a:spcPts val="16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的国际知名品牌多；17.9%的人认为是因为“我想买的品牌，深圳没有卖”，另有6%左右的</a:t>
            </a:r>
          </a:p>
          <a:p>
            <a:pPr>
              <a:lnSpc>
                <a:spcPts val="16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人看重的是香港商场的促销活动多。</a:t>
            </a:r>
          </a:p>
        </p:txBody>
      </p:sp>
      <p:sp>
        <p:nvSpPr>
          <p:cNvPr id="16" name="TextBox 1"/>
          <p:cNvSpPr txBox="1"/>
          <p:nvPr/>
        </p:nvSpPr>
        <p:spPr>
          <a:xfrm>
            <a:off x="1066800" y="4838700"/>
            <a:ext cx="7505700" cy="863600"/>
          </a:xfrm>
          <a:prstGeom prst="rect">
            <a:avLst/>
          </a:prstGeom>
          <a:noFill/>
        </p:spPr>
        <p:txBody>
          <a:bodyPr wrap="none" lIns="0" tIns="0" rIns="0" rtlCol="0">
            <a:spAutoFit/>
          </a:bodyPr>
          <a:lstStyle/>
          <a:p>
            <a:pPr>
              <a:lnSpc>
                <a:spcPts val="1800"/>
              </a:lnSpc>
              <a:tabLst>
                <a:tab pos="2286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本次消费者调研的结果显示，收入越高的居民，越可能去香港消费。这部分人群选择去香港</a:t>
            </a:r>
          </a:p>
          <a:p>
            <a:pPr>
              <a:lnSpc>
                <a:spcPts val="1600"/>
              </a:lnSpc>
              <a:tabLst>
                <a:tab pos="2286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消费的主要原因是出于商品质量的考虑，其次才是价格。因此提供有质量保障的商品，并提</a:t>
            </a:r>
          </a:p>
          <a:p>
            <a:pPr>
              <a:lnSpc>
                <a:spcPts val="1600"/>
              </a:lnSpc>
              <a:tabLst>
                <a:tab pos="2286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供丰富的品牌和产品选择，是留住深圳市民消费的重点，也是未来深圳商业市场发展所要考</a:t>
            </a:r>
          </a:p>
          <a:p>
            <a:pPr>
              <a:lnSpc>
                <a:spcPts val="1600"/>
              </a:lnSpc>
              <a:tabLst>
                <a:tab pos="2286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虑的重要因素。</a:t>
            </a:r>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303019" y="1054214"/>
            <a:ext cx="1349883" cy="374535"/>
          </a:xfrm>
          <a:custGeom>
            <a:avLst/>
            <a:gdLst>
              <a:gd name="connsiteX0" fmla="*/ 0 w 1349883"/>
              <a:gd name="connsiteY0" fmla="*/ 374535 h 374535"/>
              <a:gd name="connsiteX1" fmla="*/ 1349883 w 1349883"/>
              <a:gd name="connsiteY1" fmla="*/ 374535 h 374535"/>
              <a:gd name="connsiteX2" fmla="*/ 1349883 w 1349883"/>
              <a:gd name="connsiteY2" fmla="*/ 0 h 374535"/>
              <a:gd name="connsiteX3" fmla="*/ 0 w 1349883"/>
              <a:gd name="connsiteY3" fmla="*/ 0 h 374535"/>
              <a:gd name="connsiteX4" fmla="*/ 0 w 1349883"/>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74535">
                <a:moveTo>
                  <a:pt x="0" y="374535"/>
                </a:moveTo>
                <a:lnTo>
                  <a:pt x="1349883" y="374535"/>
                </a:lnTo>
                <a:lnTo>
                  <a:pt x="1349883"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652902" y="1054214"/>
            <a:ext cx="1349882" cy="374535"/>
          </a:xfrm>
          <a:custGeom>
            <a:avLst/>
            <a:gdLst>
              <a:gd name="connsiteX0" fmla="*/ 0 w 1349882"/>
              <a:gd name="connsiteY0" fmla="*/ 374535 h 374535"/>
              <a:gd name="connsiteX1" fmla="*/ 1349882 w 1349882"/>
              <a:gd name="connsiteY1" fmla="*/ 374535 h 374535"/>
              <a:gd name="connsiteX2" fmla="*/ 1349882 w 1349882"/>
              <a:gd name="connsiteY2" fmla="*/ 0 h 374535"/>
              <a:gd name="connsiteX3" fmla="*/ 0 w 1349882"/>
              <a:gd name="connsiteY3" fmla="*/ 0 h 374535"/>
              <a:gd name="connsiteX4" fmla="*/ 0 w 1349882"/>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374535">
                <a:moveTo>
                  <a:pt x="0" y="374535"/>
                </a:moveTo>
                <a:lnTo>
                  <a:pt x="1349882" y="374535"/>
                </a:lnTo>
                <a:lnTo>
                  <a:pt x="1349882"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303019" y="1428762"/>
            <a:ext cx="1349883" cy="476618"/>
          </a:xfrm>
          <a:custGeom>
            <a:avLst/>
            <a:gdLst>
              <a:gd name="connsiteX0" fmla="*/ 0 w 1349883"/>
              <a:gd name="connsiteY0" fmla="*/ 476618 h 476618"/>
              <a:gd name="connsiteX1" fmla="*/ 1349883 w 1349883"/>
              <a:gd name="connsiteY1" fmla="*/ 476618 h 476618"/>
              <a:gd name="connsiteX2" fmla="*/ 1349883 w 1349883"/>
              <a:gd name="connsiteY2" fmla="*/ 0 h 476618"/>
              <a:gd name="connsiteX3" fmla="*/ 0 w 1349883"/>
              <a:gd name="connsiteY3" fmla="*/ 0 h 476618"/>
              <a:gd name="connsiteX4" fmla="*/ 0 w 1349883"/>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76618">
                <a:moveTo>
                  <a:pt x="0" y="476618"/>
                </a:moveTo>
                <a:lnTo>
                  <a:pt x="1349883" y="476618"/>
                </a:lnTo>
                <a:lnTo>
                  <a:pt x="1349883"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652902" y="1428762"/>
            <a:ext cx="1349882" cy="476618"/>
          </a:xfrm>
          <a:custGeom>
            <a:avLst/>
            <a:gdLst>
              <a:gd name="connsiteX0" fmla="*/ 0 w 1349882"/>
              <a:gd name="connsiteY0" fmla="*/ 476618 h 476618"/>
              <a:gd name="connsiteX1" fmla="*/ 1349882 w 1349882"/>
              <a:gd name="connsiteY1" fmla="*/ 476618 h 476618"/>
              <a:gd name="connsiteX2" fmla="*/ 1349882 w 1349882"/>
              <a:gd name="connsiteY2" fmla="*/ 0 h 476618"/>
              <a:gd name="connsiteX3" fmla="*/ 0 w 1349882"/>
              <a:gd name="connsiteY3" fmla="*/ 0 h 476618"/>
              <a:gd name="connsiteX4" fmla="*/ 0 w 1349882"/>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76618">
                <a:moveTo>
                  <a:pt x="0" y="476618"/>
                </a:moveTo>
                <a:lnTo>
                  <a:pt x="1349882" y="476618"/>
                </a:lnTo>
                <a:lnTo>
                  <a:pt x="1349882"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303019" y="1905330"/>
            <a:ext cx="1349883" cy="368223"/>
          </a:xfrm>
          <a:custGeom>
            <a:avLst/>
            <a:gdLst>
              <a:gd name="connsiteX0" fmla="*/ 0 w 1349883"/>
              <a:gd name="connsiteY0" fmla="*/ 368223 h 368223"/>
              <a:gd name="connsiteX1" fmla="*/ 1349883 w 1349883"/>
              <a:gd name="connsiteY1" fmla="*/ 368223 h 368223"/>
              <a:gd name="connsiteX2" fmla="*/ 1349883 w 1349883"/>
              <a:gd name="connsiteY2" fmla="*/ 0 h 368223"/>
              <a:gd name="connsiteX3" fmla="*/ 0 w 1349883"/>
              <a:gd name="connsiteY3" fmla="*/ 0 h 368223"/>
              <a:gd name="connsiteX4" fmla="*/ 0 w 1349883"/>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68223">
                <a:moveTo>
                  <a:pt x="0" y="368223"/>
                </a:moveTo>
                <a:lnTo>
                  <a:pt x="1349883" y="368223"/>
                </a:lnTo>
                <a:lnTo>
                  <a:pt x="1349883"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652902" y="1905330"/>
            <a:ext cx="1349882" cy="368223"/>
          </a:xfrm>
          <a:custGeom>
            <a:avLst/>
            <a:gdLst>
              <a:gd name="connsiteX0" fmla="*/ 0 w 1349882"/>
              <a:gd name="connsiteY0" fmla="*/ 368223 h 368223"/>
              <a:gd name="connsiteX1" fmla="*/ 1349882 w 1349882"/>
              <a:gd name="connsiteY1" fmla="*/ 368223 h 368223"/>
              <a:gd name="connsiteX2" fmla="*/ 1349882 w 1349882"/>
              <a:gd name="connsiteY2" fmla="*/ 0 h 368223"/>
              <a:gd name="connsiteX3" fmla="*/ 0 w 1349882"/>
              <a:gd name="connsiteY3" fmla="*/ 0 h 368223"/>
              <a:gd name="connsiteX4" fmla="*/ 0 w 1349882"/>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368223">
                <a:moveTo>
                  <a:pt x="0" y="368223"/>
                </a:moveTo>
                <a:lnTo>
                  <a:pt x="1349882" y="368223"/>
                </a:lnTo>
                <a:lnTo>
                  <a:pt x="1349882"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303019" y="2273515"/>
            <a:ext cx="1349883" cy="445554"/>
          </a:xfrm>
          <a:custGeom>
            <a:avLst/>
            <a:gdLst>
              <a:gd name="connsiteX0" fmla="*/ 0 w 1349883"/>
              <a:gd name="connsiteY0" fmla="*/ 445554 h 445554"/>
              <a:gd name="connsiteX1" fmla="*/ 1349883 w 1349883"/>
              <a:gd name="connsiteY1" fmla="*/ 445554 h 445554"/>
              <a:gd name="connsiteX2" fmla="*/ 1349883 w 1349883"/>
              <a:gd name="connsiteY2" fmla="*/ 0 h 445554"/>
              <a:gd name="connsiteX3" fmla="*/ 0 w 1349883"/>
              <a:gd name="connsiteY3" fmla="*/ 0 h 445554"/>
              <a:gd name="connsiteX4" fmla="*/ 0 w 1349883"/>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45554">
                <a:moveTo>
                  <a:pt x="0" y="445554"/>
                </a:moveTo>
                <a:lnTo>
                  <a:pt x="1349883" y="445554"/>
                </a:lnTo>
                <a:lnTo>
                  <a:pt x="1349883"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652902" y="2273515"/>
            <a:ext cx="1349882" cy="445554"/>
          </a:xfrm>
          <a:custGeom>
            <a:avLst/>
            <a:gdLst>
              <a:gd name="connsiteX0" fmla="*/ 0 w 1349882"/>
              <a:gd name="connsiteY0" fmla="*/ 445554 h 445554"/>
              <a:gd name="connsiteX1" fmla="*/ 1349882 w 1349882"/>
              <a:gd name="connsiteY1" fmla="*/ 445554 h 445554"/>
              <a:gd name="connsiteX2" fmla="*/ 1349882 w 1349882"/>
              <a:gd name="connsiteY2" fmla="*/ 0 h 445554"/>
              <a:gd name="connsiteX3" fmla="*/ 0 w 1349882"/>
              <a:gd name="connsiteY3" fmla="*/ 0 h 445554"/>
              <a:gd name="connsiteX4" fmla="*/ 0 w 1349882"/>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45554">
                <a:moveTo>
                  <a:pt x="0" y="445554"/>
                </a:moveTo>
                <a:lnTo>
                  <a:pt x="1349882" y="445554"/>
                </a:lnTo>
                <a:lnTo>
                  <a:pt x="1349882"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66800" y="3111500"/>
            <a:ext cx="3670300" cy="2895600"/>
          </a:xfrm>
          <a:prstGeom prst="rect">
            <a:avLst/>
          </a:prstGeom>
          <a:noFill/>
        </p:spPr>
      </p:pic>
      <p:pic>
        <p:nvPicPr>
          <p:cNvPr id="15" name="Picture 3"/>
          <p:cNvPicPr>
            <a:picLocks noChangeAspect="1" noChangeArrowheads="1"/>
          </p:cNvPicPr>
          <p:nvPr/>
        </p:nvPicPr>
        <p:blipFill>
          <a:blip r:embed="rId3"/>
          <a:srcRect/>
          <a:stretch>
            <a:fillRect/>
          </a:stretch>
        </p:blipFill>
        <p:spPr bwMode="auto">
          <a:xfrm>
            <a:off x="4978400" y="711200"/>
            <a:ext cx="3987800" cy="5689600"/>
          </a:xfrm>
          <a:prstGeom prst="rect">
            <a:avLst/>
          </a:prstGeom>
          <a:noFill/>
        </p:spPr>
      </p:pic>
      <p:sp>
        <p:nvSpPr>
          <p:cNvPr id="16" name="TextBox 1"/>
          <p:cNvSpPr txBox="1"/>
          <p:nvPr/>
        </p:nvSpPr>
        <p:spPr>
          <a:xfrm>
            <a:off x="4457700" y="152400"/>
            <a:ext cx="4318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What</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makes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us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different?</a:t>
            </a:r>
          </a:p>
        </p:txBody>
      </p:sp>
      <p:sp>
        <p:nvSpPr>
          <p:cNvPr id="17" name="TextBox 1"/>
          <p:cNvSpPr txBox="1"/>
          <p:nvPr/>
        </p:nvSpPr>
        <p:spPr>
          <a:xfrm>
            <a:off x="1016000" y="1333500"/>
            <a:ext cx="990600" cy="5651500"/>
          </a:xfrm>
          <a:prstGeom prst="rect">
            <a:avLst/>
          </a:prstGeom>
          <a:noFill/>
        </p:spPr>
        <p:txBody>
          <a:bodyPr wrap="none" lIns="0" tIns="0" rIns="0" rtlCol="0">
            <a:spAutoFit/>
          </a:bodyPr>
          <a:lstStyle/>
          <a:p>
            <a:pPr>
              <a:lnSpc>
                <a:spcPts val="1400"/>
              </a:lnSpc>
              <a:tabLst>
                <a:tab pos="3683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品牌/商家</a:t>
            </a:r>
          </a:p>
          <a:p>
            <a:pPr>
              <a:lnSpc>
                <a:spcPts val="1000"/>
              </a:lnSpc>
            </a:pPr>
            <a:endParaRPr lang="en-US" altLang="zh-CN" dirty="0"/>
          </a:p>
          <a:p>
            <a:pPr>
              <a:lnSpc>
                <a:spcPts val="23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经营品类</a:t>
            </a:r>
          </a:p>
          <a:p>
            <a:pPr>
              <a:lnSpc>
                <a:spcPts val="1000"/>
              </a:lnSpc>
            </a:pPr>
            <a:endParaRPr lang="en-US" altLang="zh-CN" dirty="0"/>
          </a:p>
          <a:p>
            <a:pPr>
              <a:lnSpc>
                <a:spcPts val="23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档次定位</a:t>
            </a:r>
          </a:p>
          <a:p>
            <a:pPr>
              <a:lnSpc>
                <a:spcPts val="1000"/>
              </a:lnSpc>
            </a:pPr>
            <a:endParaRPr lang="en-US" altLang="zh-CN" dirty="0"/>
          </a:p>
          <a:p>
            <a:pPr>
              <a:lnSpc>
                <a:spcPts val="22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面积需求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68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259</a:t>
            </a:r>
          </a:p>
        </p:txBody>
      </p:sp>
      <p:sp>
        <p:nvSpPr>
          <p:cNvPr id="18" name="TextBox 1"/>
          <p:cNvSpPr txBox="1"/>
          <p:nvPr/>
        </p:nvSpPr>
        <p:spPr>
          <a:xfrm>
            <a:off x="2908300" y="1168400"/>
            <a:ext cx="990600" cy="1473200"/>
          </a:xfrm>
          <a:prstGeom prst="rect">
            <a:avLst/>
          </a:prstGeom>
          <a:noFill/>
        </p:spPr>
        <p:txBody>
          <a:bodyPr wrap="none" lIns="0" tIns="0" rIns="0" rtlCol="0">
            <a:spAutoFit/>
          </a:bodyPr>
          <a:lstStyle/>
          <a:p>
            <a:pPr>
              <a:lnSpc>
                <a:spcPts val="1800"/>
              </a:lnSpc>
              <a:tabLst>
                <a:tab pos="393700" algn="l"/>
                <a:tab pos="812800" algn="l"/>
              </a:tabLst>
            </a:pPr>
            <a:r>
              <a:rPr lang="en-US" altLang="zh-CN" sz="1405" b="1" dirty="0">
                <a:solidFill>
                  <a:srgbClr val="FFFFFF"/>
                </a:solidFill>
                <a:latin typeface="微软雅黑" panose="020B0503020204020204" pitchFamily="18" charset="-122"/>
                <a:cs typeface="微软雅黑" panose="020B0503020204020204" pitchFamily="18" charset="-122"/>
              </a:rPr>
              <a:t>Franc</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FFFFFF"/>
                </a:solidFill>
                <a:latin typeface="微软雅黑" panose="020B0503020204020204" pitchFamily="18" charset="-122"/>
                <a:cs typeface="微软雅黑" panose="020B0503020204020204" pitchFamily="18" charset="-122"/>
              </a:rPr>
              <a:t>franc</a:t>
            </a:r>
          </a:p>
          <a:p>
            <a:pPr>
              <a:lnSpc>
                <a:spcPts val="1000"/>
              </a:lnSpc>
            </a:pPr>
            <a:endParaRPr lang="en-US" altLang="zh-CN" dirty="0"/>
          </a:p>
          <a:p>
            <a:pPr>
              <a:lnSpc>
                <a:spcPts val="2200"/>
              </a:lnSpc>
              <a:tabLst>
                <a:tab pos="393700" algn="l"/>
                <a:tab pos="812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家居用品</a:t>
            </a:r>
          </a:p>
          <a:p>
            <a:pPr>
              <a:lnSpc>
                <a:spcPts val="1000"/>
              </a:lnSpc>
            </a:pPr>
            <a:endParaRPr lang="en-US" altLang="zh-CN" dirty="0"/>
          </a:p>
          <a:p>
            <a:pPr>
              <a:lnSpc>
                <a:spcPts val="2300"/>
              </a:lnSpc>
              <a:tabLst>
                <a:tab pos="393700" algn="l"/>
                <a:tab pos="812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2200"/>
              </a:lnSpc>
              <a:tabLst>
                <a:tab pos="393700" algn="l"/>
                <a:tab pos="812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300-500</a:t>
            </a: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303019" y="1054227"/>
            <a:ext cx="1349883" cy="518159"/>
          </a:xfrm>
          <a:custGeom>
            <a:avLst/>
            <a:gdLst>
              <a:gd name="connsiteX0" fmla="*/ 0 w 1349883"/>
              <a:gd name="connsiteY0" fmla="*/ 518159 h 518159"/>
              <a:gd name="connsiteX1" fmla="*/ 1349883 w 1349883"/>
              <a:gd name="connsiteY1" fmla="*/ 518159 h 518159"/>
              <a:gd name="connsiteX2" fmla="*/ 1349883 w 1349883"/>
              <a:gd name="connsiteY2" fmla="*/ 0 h 518159"/>
              <a:gd name="connsiteX3" fmla="*/ 0 w 1349883"/>
              <a:gd name="connsiteY3" fmla="*/ 0 h 518159"/>
              <a:gd name="connsiteX4" fmla="*/ 0 w 1349883"/>
              <a:gd name="connsiteY4" fmla="*/ 518159 h 5181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518159">
                <a:moveTo>
                  <a:pt x="0" y="518159"/>
                </a:moveTo>
                <a:lnTo>
                  <a:pt x="1349883" y="518159"/>
                </a:lnTo>
                <a:lnTo>
                  <a:pt x="1349883" y="0"/>
                </a:lnTo>
                <a:lnTo>
                  <a:pt x="0" y="0"/>
                </a:lnTo>
                <a:lnTo>
                  <a:pt x="0" y="518159"/>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652902" y="1054227"/>
            <a:ext cx="1349882" cy="518159"/>
          </a:xfrm>
          <a:custGeom>
            <a:avLst/>
            <a:gdLst>
              <a:gd name="connsiteX0" fmla="*/ 0 w 1349882"/>
              <a:gd name="connsiteY0" fmla="*/ 518159 h 518159"/>
              <a:gd name="connsiteX1" fmla="*/ 1349882 w 1349882"/>
              <a:gd name="connsiteY1" fmla="*/ 518159 h 518159"/>
              <a:gd name="connsiteX2" fmla="*/ 1349882 w 1349882"/>
              <a:gd name="connsiteY2" fmla="*/ 0 h 518159"/>
              <a:gd name="connsiteX3" fmla="*/ 0 w 1349882"/>
              <a:gd name="connsiteY3" fmla="*/ 0 h 518159"/>
              <a:gd name="connsiteX4" fmla="*/ 0 w 1349882"/>
              <a:gd name="connsiteY4" fmla="*/ 518159 h 5181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518159">
                <a:moveTo>
                  <a:pt x="0" y="518159"/>
                </a:moveTo>
                <a:lnTo>
                  <a:pt x="1349882" y="518159"/>
                </a:lnTo>
                <a:lnTo>
                  <a:pt x="1349882" y="0"/>
                </a:lnTo>
                <a:lnTo>
                  <a:pt x="0" y="0"/>
                </a:lnTo>
                <a:lnTo>
                  <a:pt x="0" y="518159"/>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303019" y="1572399"/>
            <a:ext cx="1349883" cy="476618"/>
          </a:xfrm>
          <a:custGeom>
            <a:avLst/>
            <a:gdLst>
              <a:gd name="connsiteX0" fmla="*/ 0 w 1349883"/>
              <a:gd name="connsiteY0" fmla="*/ 476618 h 476618"/>
              <a:gd name="connsiteX1" fmla="*/ 1349883 w 1349883"/>
              <a:gd name="connsiteY1" fmla="*/ 476618 h 476618"/>
              <a:gd name="connsiteX2" fmla="*/ 1349883 w 1349883"/>
              <a:gd name="connsiteY2" fmla="*/ 0 h 476618"/>
              <a:gd name="connsiteX3" fmla="*/ 0 w 1349883"/>
              <a:gd name="connsiteY3" fmla="*/ 0 h 476618"/>
              <a:gd name="connsiteX4" fmla="*/ 0 w 1349883"/>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76618">
                <a:moveTo>
                  <a:pt x="0" y="476618"/>
                </a:moveTo>
                <a:lnTo>
                  <a:pt x="1349883" y="476618"/>
                </a:lnTo>
                <a:lnTo>
                  <a:pt x="1349883"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652902" y="1572399"/>
            <a:ext cx="1349882" cy="476618"/>
          </a:xfrm>
          <a:custGeom>
            <a:avLst/>
            <a:gdLst>
              <a:gd name="connsiteX0" fmla="*/ 0 w 1349882"/>
              <a:gd name="connsiteY0" fmla="*/ 476618 h 476618"/>
              <a:gd name="connsiteX1" fmla="*/ 1349882 w 1349882"/>
              <a:gd name="connsiteY1" fmla="*/ 476618 h 476618"/>
              <a:gd name="connsiteX2" fmla="*/ 1349882 w 1349882"/>
              <a:gd name="connsiteY2" fmla="*/ 0 h 476618"/>
              <a:gd name="connsiteX3" fmla="*/ 0 w 1349882"/>
              <a:gd name="connsiteY3" fmla="*/ 0 h 476618"/>
              <a:gd name="connsiteX4" fmla="*/ 0 w 1349882"/>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76618">
                <a:moveTo>
                  <a:pt x="0" y="476618"/>
                </a:moveTo>
                <a:lnTo>
                  <a:pt x="1349882" y="476618"/>
                </a:lnTo>
                <a:lnTo>
                  <a:pt x="1349882"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303019" y="2048967"/>
            <a:ext cx="1349883" cy="368223"/>
          </a:xfrm>
          <a:custGeom>
            <a:avLst/>
            <a:gdLst>
              <a:gd name="connsiteX0" fmla="*/ 0 w 1349883"/>
              <a:gd name="connsiteY0" fmla="*/ 368223 h 368223"/>
              <a:gd name="connsiteX1" fmla="*/ 1349883 w 1349883"/>
              <a:gd name="connsiteY1" fmla="*/ 368223 h 368223"/>
              <a:gd name="connsiteX2" fmla="*/ 1349883 w 1349883"/>
              <a:gd name="connsiteY2" fmla="*/ 0 h 368223"/>
              <a:gd name="connsiteX3" fmla="*/ 0 w 1349883"/>
              <a:gd name="connsiteY3" fmla="*/ 0 h 368223"/>
              <a:gd name="connsiteX4" fmla="*/ 0 w 1349883"/>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68223">
                <a:moveTo>
                  <a:pt x="0" y="368223"/>
                </a:moveTo>
                <a:lnTo>
                  <a:pt x="1349883" y="368223"/>
                </a:lnTo>
                <a:lnTo>
                  <a:pt x="1349883"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652902" y="2048967"/>
            <a:ext cx="1349882" cy="368223"/>
          </a:xfrm>
          <a:custGeom>
            <a:avLst/>
            <a:gdLst>
              <a:gd name="connsiteX0" fmla="*/ 0 w 1349882"/>
              <a:gd name="connsiteY0" fmla="*/ 368223 h 368223"/>
              <a:gd name="connsiteX1" fmla="*/ 1349882 w 1349882"/>
              <a:gd name="connsiteY1" fmla="*/ 368223 h 368223"/>
              <a:gd name="connsiteX2" fmla="*/ 1349882 w 1349882"/>
              <a:gd name="connsiteY2" fmla="*/ 0 h 368223"/>
              <a:gd name="connsiteX3" fmla="*/ 0 w 1349882"/>
              <a:gd name="connsiteY3" fmla="*/ 0 h 368223"/>
              <a:gd name="connsiteX4" fmla="*/ 0 w 1349882"/>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368223">
                <a:moveTo>
                  <a:pt x="0" y="368223"/>
                </a:moveTo>
                <a:lnTo>
                  <a:pt x="1349882" y="368223"/>
                </a:lnTo>
                <a:lnTo>
                  <a:pt x="1349882"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303019" y="2417152"/>
            <a:ext cx="1349883" cy="445554"/>
          </a:xfrm>
          <a:custGeom>
            <a:avLst/>
            <a:gdLst>
              <a:gd name="connsiteX0" fmla="*/ 0 w 1349883"/>
              <a:gd name="connsiteY0" fmla="*/ 445554 h 445554"/>
              <a:gd name="connsiteX1" fmla="*/ 1349883 w 1349883"/>
              <a:gd name="connsiteY1" fmla="*/ 445554 h 445554"/>
              <a:gd name="connsiteX2" fmla="*/ 1349883 w 1349883"/>
              <a:gd name="connsiteY2" fmla="*/ 0 h 445554"/>
              <a:gd name="connsiteX3" fmla="*/ 0 w 1349883"/>
              <a:gd name="connsiteY3" fmla="*/ 0 h 445554"/>
              <a:gd name="connsiteX4" fmla="*/ 0 w 1349883"/>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45554">
                <a:moveTo>
                  <a:pt x="0" y="445554"/>
                </a:moveTo>
                <a:lnTo>
                  <a:pt x="1349883" y="445554"/>
                </a:lnTo>
                <a:lnTo>
                  <a:pt x="1349883"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652902" y="2417152"/>
            <a:ext cx="1349882" cy="445554"/>
          </a:xfrm>
          <a:custGeom>
            <a:avLst/>
            <a:gdLst>
              <a:gd name="connsiteX0" fmla="*/ 0 w 1349882"/>
              <a:gd name="connsiteY0" fmla="*/ 445554 h 445554"/>
              <a:gd name="connsiteX1" fmla="*/ 1349882 w 1349882"/>
              <a:gd name="connsiteY1" fmla="*/ 445554 h 445554"/>
              <a:gd name="connsiteX2" fmla="*/ 1349882 w 1349882"/>
              <a:gd name="connsiteY2" fmla="*/ 0 h 445554"/>
              <a:gd name="connsiteX3" fmla="*/ 0 w 1349882"/>
              <a:gd name="connsiteY3" fmla="*/ 0 h 445554"/>
              <a:gd name="connsiteX4" fmla="*/ 0 w 1349882"/>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45554">
                <a:moveTo>
                  <a:pt x="0" y="445554"/>
                </a:moveTo>
                <a:lnTo>
                  <a:pt x="1349882" y="445554"/>
                </a:lnTo>
                <a:lnTo>
                  <a:pt x="1349882"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4181855" y="957072"/>
            <a:ext cx="4696968" cy="3532631"/>
          </a:xfrm>
          <a:custGeom>
            <a:avLst/>
            <a:gdLst>
              <a:gd name="connsiteX0" fmla="*/ 9905 w 4696968"/>
              <a:gd name="connsiteY0" fmla="*/ 3522725 h 3532631"/>
              <a:gd name="connsiteX1" fmla="*/ 4687062 w 4696968"/>
              <a:gd name="connsiteY1" fmla="*/ 3522725 h 3532631"/>
              <a:gd name="connsiteX2" fmla="*/ 4687062 w 4696968"/>
              <a:gd name="connsiteY2" fmla="*/ 9905 h 3532631"/>
              <a:gd name="connsiteX3" fmla="*/ 9905 w 4696968"/>
              <a:gd name="connsiteY3" fmla="*/ 9905 h 3532631"/>
              <a:gd name="connsiteX4" fmla="*/ 9905 w 4696968"/>
              <a:gd name="connsiteY4" fmla="*/ 3522725 h 35326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696968" h="3532631">
                <a:moveTo>
                  <a:pt x="9905" y="3522725"/>
                </a:moveTo>
                <a:lnTo>
                  <a:pt x="4687062" y="3522725"/>
                </a:lnTo>
                <a:lnTo>
                  <a:pt x="4687062" y="9905"/>
                </a:lnTo>
                <a:lnTo>
                  <a:pt x="9905" y="9905"/>
                </a:lnTo>
                <a:lnTo>
                  <a:pt x="9905" y="3522725"/>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975100" y="749300"/>
            <a:ext cx="5168900" cy="4127500"/>
          </a:xfrm>
          <a:prstGeom prst="rect">
            <a:avLst/>
          </a:prstGeom>
          <a:noFill/>
        </p:spPr>
      </p:pic>
      <p:sp>
        <p:nvSpPr>
          <p:cNvPr id="16" name="TextBox 1"/>
          <p:cNvSpPr txBox="1"/>
          <p:nvPr/>
        </p:nvSpPr>
        <p:spPr>
          <a:xfrm>
            <a:off x="4457700" y="152400"/>
            <a:ext cx="4318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What</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makes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us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different?</a:t>
            </a:r>
          </a:p>
        </p:txBody>
      </p:sp>
      <p:sp>
        <p:nvSpPr>
          <p:cNvPr id="17" name="TextBox 1"/>
          <p:cNvSpPr txBox="1"/>
          <p:nvPr/>
        </p:nvSpPr>
        <p:spPr>
          <a:xfrm>
            <a:off x="1016000" y="1409700"/>
            <a:ext cx="990600" cy="5588000"/>
          </a:xfrm>
          <a:prstGeom prst="rect">
            <a:avLst/>
          </a:prstGeom>
          <a:noFill/>
        </p:spPr>
        <p:txBody>
          <a:bodyPr wrap="none" lIns="0" tIns="0" rIns="0" rtlCol="0">
            <a:spAutoFit/>
          </a:bodyPr>
          <a:lstStyle/>
          <a:p>
            <a:pPr>
              <a:lnSpc>
                <a:spcPts val="1400"/>
              </a:lnSpc>
              <a:tabLst>
                <a:tab pos="3683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品牌/商家</a:t>
            </a:r>
          </a:p>
          <a:p>
            <a:pPr>
              <a:lnSpc>
                <a:spcPts val="1000"/>
              </a:lnSpc>
            </a:pPr>
            <a:endParaRPr lang="en-US" altLang="zh-CN" dirty="0"/>
          </a:p>
          <a:p>
            <a:pPr>
              <a:lnSpc>
                <a:spcPts val="1000"/>
              </a:lnSpc>
            </a:pPr>
            <a:endParaRPr lang="en-US" altLang="zh-CN" dirty="0"/>
          </a:p>
          <a:p>
            <a:pPr>
              <a:lnSpc>
                <a:spcPts val="19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经营品类</a:t>
            </a:r>
          </a:p>
          <a:p>
            <a:pPr>
              <a:lnSpc>
                <a:spcPts val="1000"/>
              </a:lnSpc>
            </a:pPr>
            <a:endParaRPr lang="en-US" altLang="zh-CN" dirty="0"/>
          </a:p>
          <a:p>
            <a:pPr>
              <a:lnSpc>
                <a:spcPts val="23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档次定位</a:t>
            </a:r>
          </a:p>
          <a:p>
            <a:pPr>
              <a:lnSpc>
                <a:spcPts val="1000"/>
              </a:lnSpc>
            </a:pPr>
            <a:endParaRPr lang="en-US" altLang="zh-CN" dirty="0"/>
          </a:p>
          <a:p>
            <a:pPr>
              <a:lnSpc>
                <a:spcPts val="22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面积需求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368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260</a:t>
            </a:r>
          </a:p>
        </p:txBody>
      </p:sp>
      <p:sp>
        <p:nvSpPr>
          <p:cNvPr id="18" name="TextBox 1"/>
          <p:cNvSpPr txBox="1"/>
          <p:nvPr/>
        </p:nvSpPr>
        <p:spPr>
          <a:xfrm>
            <a:off x="3213100" y="1130300"/>
            <a:ext cx="698500" cy="1651000"/>
          </a:xfrm>
          <a:prstGeom prst="rect">
            <a:avLst/>
          </a:prstGeom>
          <a:noFill/>
        </p:spPr>
        <p:txBody>
          <a:bodyPr wrap="none" lIns="0" tIns="0" rIns="0" rtlCol="0">
            <a:spAutoFit/>
          </a:bodyPr>
          <a:lstStyle/>
          <a:p>
            <a:pPr>
              <a:lnSpc>
                <a:spcPts val="1800"/>
              </a:lnSpc>
              <a:tabLst>
                <a:tab pos="76200" algn="l"/>
                <a:tab pos="88900" algn="l"/>
                <a:tab pos="419100" algn="l"/>
                <a:tab pos="508000" algn="l"/>
              </a:tabLst>
            </a:pPr>
            <a:r>
              <a:rPr lang="en-US" altLang="zh-CN" sz="1405" b="1" dirty="0">
                <a:solidFill>
                  <a:srgbClr val="FFFFFF"/>
                </a:solidFill>
                <a:latin typeface="微软雅黑" panose="020B0503020204020204" pitchFamily="18" charset="-122"/>
                <a:cs typeface="微软雅黑" panose="020B0503020204020204" pitchFamily="18" charset="-122"/>
              </a:rPr>
              <a:t>DESIGN</a:t>
            </a:r>
          </a:p>
          <a:p>
            <a:pPr>
              <a:lnSpc>
                <a:spcPts val="1600"/>
              </a:lnSpc>
              <a:tabLst>
                <a:tab pos="76200" algn="l"/>
                <a:tab pos="88900" algn="l"/>
                <a:tab pos="419100" algn="l"/>
                <a:tab pos="5080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CHINA</a:t>
            </a:r>
          </a:p>
          <a:p>
            <a:pPr>
              <a:lnSpc>
                <a:spcPts val="1000"/>
              </a:lnSpc>
            </a:pPr>
            <a:endParaRPr lang="en-US" altLang="zh-CN" dirty="0"/>
          </a:p>
          <a:p>
            <a:pPr>
              <a:lnSpc>
                <a:spcPts val="1900"/>
              </a:lnSpc>
              <a:tabLst>
                <a:tab pos="76200" algn="l"/>
                <a:tab pos="88900" algn="l"/>
                <a:tab pos="419100" algn="l"/>
                <a:tab pos="50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家居用品</a:t>
            </a:r>
          </a:p>
          <a:p>
            <a:pPr>
              <a:lnSpc>
                <a:spcPts val="1000"/>
              </a:lnSpc>
            </a:pPr>
            <a:endParaRPr lang="en-US" altLang="zh-CN" dirty="0"/>
          </a:p>
          <a:p>
            <a:pPr>
              <a:lnSpc>
                <a:spcPts val="2300"/>
              </a:lnSpc>
              <a:tabLst>
                <a:tab pos="76200" algn="l"/>
                <a:tab pos="88900" algn="l"/>
                <a:tab pos="419100" algn="l"/>
                <a:tab pos="50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2200"/>
              </a:lnSpc>
              <a:tabLst>
                <a:tab pos="76200" algn="l"/>
                <a:tab pos="88900" algn="l"/>
                <a:tab pos="419100" algn="l"/>
                <a:tab pos="5080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150</a:t>
            </a: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106923" y="673608"/>
            <a:ext cx="2631948" cy="1767840"/>
          </a:xfrm>
          <a:custGeom>
            <a:avLst/>
            <a:gdLst>
              <a:gd name="connsiteX0" fmla="*/ 9905 w 2631948"/>
              <a:gd name="connsiteY0" fmla="*/ 1757934 h 1767840"/>
              <a:gd name="connsiteX1" fmla="*/ 2622042 w 2631948"/>
              <a:gd name="connsiteY1" fmla="*/ 1757934 h 1767840"/>
              <a:gd name="connsiteX2" fmla="*/ 2622042 w 2631948"/>
              <a:gd name="connsiteY2" fmla="*/ 9905 h 1767840"/>
              <a:gd name="connsiteX3" fmla="*/ 9905 w 2631948"/>
              <a:gd name="connsiteY3" fmla="*/ 9905 h 1767840"/>
              <a:gd name="connsiteX4" fmla="*/ 9905 w 2631948"/>
              <a:gd name="connsiteY4" fmla="*/ 1757934 h 17678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1948" h="1767840">
                <a:moveTo>
                  <a:pt x="9905" y="1757934"/>
                </a:moveTo>
                <a:lnTo>
                  <a:pt x="2622042" y="1757934"/>
                </a:lnTo>
                <a:lnTo>
                  <a:pt x="2622042" y="9905"/>
                </a:lnTo>
                <a:lnTo>
                  <a:pt x="9905" y="9905"/>
                </a:lnTo>
                <a:lnTo>
                  <a:pt x="9905" y="175793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691883" y="2493264"/>
            <a:ext cx="2343911" cy="1944623"/>
          </a:xfrm>
          <a:custGeom>
            <a:avLst/>
            <a:gdLst>
              <a:gd name="connsiteX0" fmla="*/ 9906 w 2343911"/>
              <a:gd name="connsiteY0" fmla="*/ 1934717 h 1944623"/>
              <a:gd name="connsiteX1" fmla="*/ 2334006 w 2343911"/>
              <a:gd name="connsiteY1" fmla="*/ 1934717 h 1944623"/>
              <a:gd name="connsiteX2" fmla="*/ 2334006 w 2343911"/>
              <a:gd name="connsiteY2" fmla="*/ 9905 h 1944623"/>
              <a:gd name="connsiteX3" fmla="*/ 9906 w 2343911"/>
              <a:gd name="connsiteY3" fmla="*/ 9905 h 1944623"/>
              <a:gd name="connsiteX4" fmla="*/ 9906 w 2343911"/>
              <a:gd name="connsiteY4" fmla="*/ 1934717 h 19446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43911" h="1944623">
                <a:moveTo>
                  <a:pt x="9906" y="1934717"/>
                </a:moveTo>
                <a:lnTo>
                  <a:pt x="2334006" y="1934717"/>
                </a:lnTo>
                <a:lnTo>
                  <a:pt x="2334006" y="9905"/>
                </a:lnTo>
                <a:lnTo>
                  <a:pt x="9906" y="9905"/>
                </a:lnTo>
                <a:lnTo>
                  <a:pt x="9906" y="193471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461759" y="4573523"/>
            <a:ext cx="2206752" cy="1834896"/>
          </a:xfrm>
          <a:custGeom>
            <a:avLst/>
            <a:gdLst>
              <a:gd name="connsiteX0" fmla="*/ 9905 w 2206752"/>
              <a:gd name="connsiteY0" fmla="*/ 1824990 h 1834896"/>
              <a:gd name="connsiteX1" fmla="*/ 2196846 w 2206752"/>
              <a:gd name="connsiteY1" fmla="*/ 1824990 h 1834896"/>
              <a:gd name="connsiteX2" fmla="*/ 2196846 w 2206752"/>
              <a:gd name="connsiteY2" fmla="*/ 9905 h 1834896"/>
              <a:gd name="connsiteX3" fmla="*/ 9905 w 2206752"/>
              <a:gd name="connsiteY3" fmla="*/ 9905 h 1834896"/>
              <a:gd name="connsiteX4" fmla="*/ 9905 w 2206752"/>
              <a:gd name="connsiteY4" fmla="*/ 1824990 h 18348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06752" h="1834896">
                <a:moveTo>
                  <a:pt x="9905" y="1824990"/>
                </a:moveTo>
                <a:lnTo>
                  <a:pt x="2196846" y="1824990"/>
                </a:lnTo>
                <a:lnTo>
                  <a:pt x="2196846" y="9905"/>
                </a:lnTo>
                <a:lnTo>
                  <a:pt x="9905" y="9905"/>
                </a:lnTo>
                <a:lnTo>
                  <a:pt x="9905" y="1824990"/>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303019" y="1054214"/>
            <a:ext cx="1349883" cy="374535"/>
          </a:xfrm>
          <a:custGeom>
            <a:avLst/>
            <a:gdLst>
              <a:gd name="connsiteX0" fmla="*/ 0 w 1349883"/>
              <a:gd name="connsiteY0" fmla="*/ 374535 h 374535"/>
              <a:gd name="connsiteX1" fmla="*/ 1349883 w 1349883"/>
              <a:gd name="connsiteY1" fmla="*/ 374535 h 374535"/>
              <a:gd name="connsiteX2" fmla="*/ 1349883 w 1349883"/>
              <a:gd name="connsiteY2" fmla="*/ 0 h 374535"/>
              <a:gd name="connsiteX3" fmla="*/ 0 w 1349883"/>
              <a:gd name="connsiteY3" fmla="*/ 0 h 374535"/>
              <a:gd name="connsiteX4" fmla="*/ 0 w 1349883"/>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74535">
                <a:moveTo>
                  <a:pt x="0" y="374535"/>
                </a:moveTo>
                <a:lnTo>
                  <a:pt x="1349883" y="374535"/>
                </a:lnTo>
                <a:lnTo>
                  <a:pt x="1349883"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652902" y="1054214"/>
            <a:ext cx="1349882" cy="374535"/>
          </a:xfrm>
          <a:custGeom>
            <a:avLst/>
            <a:gdLst>
              <a:gd name="connsiteX0" fmla="*/ 0 w 1349882"/>
              <a:gd name="connsiteY0" fmla="*/ 374535 h 374535"/>
              <a:gd name="connsiteX1" fmla="*/ 1349882 w 1349882"/>
              <a:gd name="connsiteY1" fmla="*/ 374535 h 374535"/>
              <a:gd name="connsiteX2" fmla="*/ 1349882 w 1349882"/>
              <a:gd name="connsiteY2" fmla="*/ 0 h 374535"/>
              <a:gd name="connsiteX3" fmla="*/ 0 w 1349882"/>
              <a:gd name="connsiteY3" fmla="*/ 0 h 374535"/>
              <a:gd name="connsiteX4" fmla="*/ 0 w 1349882"/>
              <a:gd name="connsiteY4" fmla="*/ 374535 h 374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374535">
                <a:moveTo>
                  <a:pt x="0" y="374535"/>
                </a:moveTo>
                <a:lnTo>
                  <a:pt x="1349882" y="374535"/>
                </a:lnTo>
                <a:lnTo>
                  <a:pt x="1349882" y="0"/>
                </a:lnTo>
                <a:lnTo>
                  <a:pt x="0" y="0"/>
                </a:lnTo>
                <a:lnTo>
                  <a:pt x="0" y="374535"/>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303019" y="1428762"/>
            <a:ext cx="1349883" cy="476618"/>
          </a:xfrm>
          <a:custGeom>
            <a:avLst/>
            <a:gdLst>
              <a:gd name="connsiteX0" fmla="*/ 0 w 1349883"/>
              <a:gd name="connsiteY0" fmla="*/ 476618 h 476618"/>
              <a:gd name="connsiteX1" fmla="*/ 1349883 w 1349883"/>
              <a:gd name="connsiteY1" fmla="*/ 476618 h 476618"/>
              <a:gd name="connsiteX2" fmla="*/ 1349883 w 1349883"/>
              <a:gd name="connsiteY2" fmla="*/ 0 h 476618"/>
              <a:gd name="connsiteX3" fmla="*/ 0 w 1349883"/>
              <a:gd name="connsiteY3" fmla="*/ 0 h 476618"/>
              <a:gd name="connsiteX4" fmla="*/ 0 w 1349883"/>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76618">
                <a:moveTo>
                  <a:pt x="0" y="476618"/>
                </a:moveTo>
                <a:lnTo>
                  <a:pt x="1349883" y="476618"/>
                </a:lnTo>
                <a:lnTo>
                  <a:pt x="1349883"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652902" y="1428762"/>
            <a:ext cx="1349882" cy="476618"/>
          </a:xfrm>
          <a:custGeom>
            <a:avLst/>
            <a:gdLst>
              <a:gd name="connsiteX0" fmla="*/ 0 w 1349882"/>
              <a:gd name="connsiteY0" fmla="*/ 476618 h 476618"/>
              <a:gd name="connsiteX1" fmla="*/ 1349882 w 1349882"/>
              <a:gd name="connsiteY1" fmla="*/ 476618 h 476618"/>
              <a:gd name="connsiteX2" fmla="*/ 1349882 w 1349882"/>
              <a:gd name="connsiteY2" fmla="*/ 0 h 476618"/>
              <a:gd name="connsiteX3" fmla="*/ 0 w 1349882"/>
              <a:gd name="connsiteY3" fmla="*/ 0 h 476618"/>
              <a:gd name="connsiteX4" fmla="*/ 0 w 1349882"/>
              <a:gd name="connsiteY4" fmla="*/ 476618 h 47661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76618">
                <a:moveTo>
                  <a:pt x="0" y="476618"/>
                </a:moveTo>
                <a:lnTo>
                  <a:pt x="1349882" y="476618"/>
                </a:lnTo>
                <a:lnTo>
                  <a:pt x="1349882" y="0"/>
                </a:lnTo>
                <a:lnTo>
                  <a:pt x="0" y="0"/>
                </a:lnTo>
                <a:lnTo>
                  <a:pt x="0" y="476618"/>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303019" y="1905330"/>
            <a:ext cx="1349883" cy="368223"/>
          </a:xfrm>
          <a:custGeom>
            <a:avLst/>
            <a:gdLst>
              <a:gd name="connsiteX0" fmla="*/ 0 w 1349883"/>
              <a:gd name="connsiteY0" fmla="*/ 368223 h 368223"/>
              <a:gd name="connsiteX1" fmla="*/ 1349883 w 1349883"/>
              <a:gd name="connsiteY1" fmla="*/ 368223 h 368223"/>
              <a:gd name="connsiteX2" fmla="*/ 1349883 w 1349883"/>
              <a:gd name="connsiteY2" fmla="*/ 0 h 368223"/>
              <a:gd name="connsiteX3" fmla="*/ 0 w 1349883"/>
              <a:gd name="connsiteY3" fmla="*/ 0 h 368223"/>
              <a:gd name="connsiteX4" fmla="*/ 0 w 1349883"/>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368223">
                <a:moveTo>
                  <a:pt x="0" y="368223"/>
                </a:moveTo>
                <a:lnTo>
                  <a:pt x="1349883" y="368223"/>
                </a:lnTo>
                <a:lnTo>
                  <a:pt x="1349883"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652902" y="1905330"/>
            <a:ext cx="1349882" cy="368223"/>
          </a:xfrm>
          <a:custGeom>
            <a:avLst/>
            <a:gdLst>
              <a:gd name="connsiteX0" fmla="*/ 0 w 1349882"/>
              <a:gd name="connsiteY0" fmla="*/ 368223 h 368223"/>
              <a:gd name="connsiteX1" fmla="*/ 1349882 w 1349882"/>
              <a:gd name="connsiteY1" fmla="*/ 368223 h 368223"/>
              <a:gd name="connsiteX2" fmla="*/ 1349882 w 1349882"/>
              <a:gd name="connsiteY2" fmla="*/ 0 h 368223"/>
              <a:gd name="connsiteX3" fmla="*/ 0 w 1349882"/>
              <a:gd name="connsiteY3" fmla="*/ 0 h 368223"/>
              <a:gd name="connsiteX4" fmla="*/ 0 w 1349882"/>
              <a:gd name="connsiteY4" fmla="*/ 368223 h 3682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368223">
                <a:moveTo>
                  <a:pt x="0" y="368223"/>
                </a:moveTo>
                <a:lnTo>
                  <a:pt x="1349882" y="368223"/>
                </a:lnTo>
                <a:lnTo>
                  <a:pt x="1349882" y="0"/>
                </a:lnTo>
                <a:lnTo>
                  <a:pt x="0" y="0"/>
                </a:lnTo>
                <a:lnTo>
                  <a:pt x="0" y="368223"/>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303019" y="2273515"/>
            <a:ext cx="1349883" cy="445554"/>
          </a:xfrm>
          <a:custGeom>
            <a:avLst/>
            <a:gdLst>
              <a:gd name="connsiteX0" fmla="*/ 0 w 1349883"/>
              <a:gd name="connsiteY0" fmla="*/ 445554 h 445554"/>
              <a:gd name="connsiteX1" fmla="*/ 1349883 w 1349883"/>
              <a:gd name="connsiteY1" fmla="*/ 445554 h 445554"/>
              <a:gd name="connsiteX2" fmla="*/ 1349883 w 1349883"/>
              <a:gd name="connsiteY2" fmla="*/ 0 h 445554"/>
              <a:gd name="connsiteX3" fmla="*/ 0 w 1349883"/>
              <a:gd name="connsiteY3" fmla="*/ 0 h 445554"/>
              <a:gd name="connsiteX4" fmla="*/ 0 w 1349883"/>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3" h="445554">
                <a:moveTo>
                  <a:pt x="0" y="445554"/>
                </a:moveTo>
                <a:lnTo>
                  <a:pt x="1349883" y="445554"/>
                </a:lnTo>
                <a:lnTo>
                  <a:pt x="1349883"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652902" y="2273515"/>
            <a:ext cx="1349882" cy="445554"/>
          </a:xfrm>
          <a:custGeom>
            <a:avLst/>
            <a:gdLst>
              <a:gd name="connsiteX0" fmla="*/ 0 w 1349882"/>
              <a:gd name="connsiteY0" fmla="*/ 445554 h 445554"/>
              <a:gd name="connsiteX1" fmla="*/ 1349882 w 1349882"/>
              <a:gd name="connsiteY1" fmla="*/ 445554 h 445554"/>
              <a:gd name="connsiteX2" fmla="*/ 1349882 w 1349882"/>
              <a:gd name="connsiteY2" fmla="*/ 0 h 445554"/>
              <a:gd name="connsiteX3" fmla="*/ 0 w 1349882"/>
              <a:gd name="connsiteY3" fmla="*/ 0 h 445554"/>
              <a:gd name="connsiteX4" fmla="*/ 0 w 1349882"/>
              <a:gd name="connsiteY4" fmla="*/ 445554 h 44555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9882" h="445554">
                <a:moveTo>
                  <a:pt x="0" y="445554"/>
                </a:moveTo>
                <a:lnTo>
                  <a:pt x="1349882" y="445554"/>
                </a:lnTo>
                <a:lnTo>
                  <a:pt x="1349882" y="0"/>
                </a:lnTo>
                <a:lnTo>
                  <a:pt x="0" y="0"/>
                </a:lnTo>
                <a:lnTo>
                  <a:pt x="0" y="445554"/>
                </a:ln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469900"/>
            <a:ext cx="8331200" cy="6324600"/>
          </a:xfrm>
          <a:prstGeom prst="rect">
            <a:avLst/>
          </a:prstGeom>
          <a:noFill/>
        </p:spPr>
      </p:pic>
      <p:sp>
        <p:nvSpPr>
          <p:cNvPr id="18" name="TextBox 1"/>
          <p:cNvSpPr txBox="1"/>
          <p:nvPr/>
        </p:nvSpPr>
        <p:spPr>
          <a:xfrm>
            <a:off x="4457700" y="152400"/>
            <a:ext cx="4318000" cy="317500"/>
          </a:xfrm>
          <a:prstGeom prst="rect">
            <a:avLst/>
          </a:prstGeom>
          <a:noFill/>
        </p:spPr>
        <p:txBody>
          <a:bodyPr wrap="none" lIns="0" tIns="0" rIns="0" rtlCol="0">
            <a:spAutoFit/>
          </a:bodyPr>
          <a:lstStyle/>
          <a:p>
            <a:pPr>
              <a:lnSpc>
                <a:spcPts val="2500"/>
              </a:lnSpc>
            </a:pPr>
            <a:r>
              <a:rPr lang="en-US" altLang="zh-CN" sz="2800" b="1" dirty="0">
                <a:solidFill>
                  <a:srgbClr val="000000"/>
                </a:solidFill>
                <a:latin typeface="Times New Roman" panose="02020603050405020304" pitchFamily="18" charset="0"/>
                <a:cs typeface="Times New Roman" panose="02020603050405020304" pitchFamily="18" charset="0"/>
              </a:rPr>
              <a:t>What</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makes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us</a:t>
            </a:r>
            <a:r>
              <a:rPr lang="en-US" altLang="zh-CN" sz="2800" dirty="0">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different?</a:t>
            </a:r>
          </a:p>
        </p:txBody>
      </p:sp>
      <p:sp>
        <p:nvSpPr>
          <p:cNvPr id="19" name="TextBox 1"/>
          <p:cNvSpPr txBox="1"/>
          <p:nvPr/>
        </p:nvSpPr>
        <p:spPr>
          <a:xfrm>
            <a:off x="1016000" y="1333500"/>
            <a:ext cx="990600" cy="5651500"/>
          </a:xfrm>
          <a:prstGeom prst="rect">
            <a:avLst/>
          </a:prstGeom>
          <a:noFill/>
        </p:spPr>
        <p:txBody>
          <a:bodyPr wrap="none" lIns="0" tIns="0" rIns="0" rtlCol="0">
            <a:spAutoFit/>
          </a:bodyPr>
          <a:lstStyle/>
          <a:p>
            <a:pPr>
              <a:lnSpc>
                <a:spcPts val="1400"/>
              </a:lnSpc>
              <a:tabLst>
                <a:tab pos="3683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品牌/商家</a:t>
            </a:r>
          </a:p>
          <a:p>
            <a:pPr>
              <a:lnSpc>
                <a:spcPts val="1000"/>
              </a:lnSpc>
            </a:pPr>
            <a:endParaRPr lang="en-US" altLang="zh-CN" dirty="0"/>
          </a:p>
          <a:p>
            <a:pPr>
              <a:lnSpc>
                <a:spcPts val="23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经营品类</a:t>
            </a:r>
          </a:p>
          <a:p>
            <a:pPr>
              <a:lnSpc>
                <a:spcPts val="1000"/>
              </a:lnSpc>
            </a:pPr>
            <a:endParaRPr lang="en-US" altLang="zh-CN" dirty="0"/>
          </a:p>
          <a:p>
            <a:pPr>
              <a:lnSpc>
                <a:spcPts val="23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档次定位</a:t>
            </a:r>
          </a:p>
          <a:p>
            <a:pPr>
              <a:lnSpc>
                <a:spcPts val="1000"/>
              </a:lnSpc>
            </a:pPr>
            <a:endParaRPr lang="en-US" altLang="zh-CN" dirty="0"/>
          </a:p>
          <a:p>
            <a:pPr>
              <a:lnSpc>
                <a:spcPts val="2200"/>
              </a:lnSpc>
              <a:tabLst>
                <a:tab pos="368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面积需求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68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261</a:t>
            </a:r>
          </a:p>
        </p:txBody>
      </p:sp>
      <p:sp>
        <p:nvSpPr>
          <p:cNvPr id="20" name="TextBox 1"/>
          <p:cNvSpPr txBox="1"/>
          <p:nvPr/>
        </p:nvSpPr>
        <p:spPr>
          <a:xfrm>
            <a:off x="3073400" y="1168400"/>
            <a:ext cx="825500" cy="1473200"/>
          </a:xfrm>
          <a:prstGeom prst="rect">
            <a:avLst/>
          </a:prstGeom>
          <a:noFill/>
        </p:spPr>
        <p:txBody>
          <a:bodyPr wrap="none" lIns="0" tIns="0" rIns="0" rtlCol="0">
            <a:spAutoFit/>
          </a:bodyPr>
          <a:lstStyle/>
          <a:p>
            <a:pPr>
              <a:lnSpc>
                <a:spcPts val="1800"/>
              </a:lnSpc>
              <a:tabLst>
                <a:tab pos="76200" algn="l"/>
                <a:tab pos="508000" algn="l"/>
                <a:tab pos="647700" algn="l"/>
              </a:tabLst>
            </a:pPr>
            <a:r>
              <a:rPr lang="en-US" altLang="zh-CN" dirty="0"/>
              <a:t>		</a:t>
            </a:r>
            <a:r>
              <a:rPr lang="en-US" altLang="zh-CN" sz="1405" b="1" dirty="0">
                <a:solidFill>
                  <a:srgbClr val="FFFFFF"/>
                </a:solidFill>
                <a:latin typeface="微软雅黑" panose="020B0503020204020204" pitchFamily="18" charset="-122"/>
                <a:cs typeface="微软雅黑" panose="020B0503020204020204" pitchFamily="18" charset="-122"/>
              </a:rPr>
              <a:t>Lab</a:t>
            </a:r>
          </a:p>
          <a:p>
            <a:pPr>
              <a:lnSpc>
                <a:spcPts val="1000"/>
              </a:lnSpc>
            </a:pPr>
            <a:endParaRPr lang="en-US" altLang="zh-CN" dirty="0"/>
          </a:p>
          <a:p>
            <a:pPr>
              <a:lnSpc>
                <a:spcPts val="2200"/>
              </a:lnSpc>
              <a:tabLst>
                <a:tab pos="76200" algn="l"/>
                <a:tab pos="508000" algn="l"/>
                <a:tab pos="647700" algn="l"/>
              </a:tabLst>
            </a:pPr>
            <a:r>
              <a:rPr lang="en-US" altLang="zh-CN" sz="1200" dirty="0">
                <a:solidFill>
                  <a:srgbClr val="000000"/>
                </a:solidFill>
                <a:latin typeface="微软雅黑" panose="020B0503020204020204" pitchFamily="18" charset="-122"/>
                <a:cs typeface="微软雅黑" panose="020B0503020204020204" pitchFamily="18" charset="-122"/>
              </a:rPr>
              <a:t>化妆品/服装</a:t>
            </a:r>
          </a:p>
          <a:p>
            <a:pPr>
              <a:lnSpc>
                <a:spcPts val="1000"/>
              </a:lnSpc>
            </a:pPr>
            <a:endParaRPr lang="en-US" altLang="zh-CN" dirty="0"/>
          </a:p>
          <a:p>
            <a:pPr>
              <a:lnSpc>
                <a:spcPts val="2300"/>
              </a:lnSpc>
              <a:tabLst>
                <a:tab pos="76200" algn="l"/>
                <a:tab pos="508000" algn="l"/>
                <a:tab pos="647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2200"/>
              </a:lnSpc>
              <a:tabLst>
                <a:tab pos="76200" algn="l"/>
                <a:tab pos="508000" algn="l"/>
                <a:tab pos="6477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灵活，可谈</a:t>
            </a: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graphicFrame>
        <p:nvGraphicFramePr>
          <p:cNvPr id="4" name="表格 4"/>
          <p:cNvGraphicFramePr>
            <a:graphicFrameLocks noGrp="1"/>
          </p:cNvGraphicFramePr>
          <p:nvPr/>
        </p:nvGraphicFramePr>
        <p:xfrm>
          <a:off x="6807200" y="1965960"/>
          <a:ext cx="2267966" cy="3741419"/>
        </p:xfrm>
        <a:graphic>
          <a:graphicData uri="http://schemas.openxmlformats.org/drawingml/2006/table">
            <a:tbl>
              <a:tblPr/>
              <a:tblGrid>
                <a:gridCol w="612013">
                  <a:extLst>
                    <a:ext uri="{9D8B030D-6E8A-4147-A177-3AD203B41FA5}">
                      <a16:colId xmlns:a16="http://schemas.microsoft.com/office/drawing/2014/main" val="20000"/>
                    </a:ext>
                  </a:extLst>
                </a:gridCol>
                <a:gridCol w="1043940">
                  <a:extLst>
                    <a:ext uri="{9D8B030D-6E8A-4147-A177-3AD203B41FA5}">
                      <a16:colId xmlns:a16="http://schemas.microsoft.com/office/drawing/2014/main" val="20001"/>
                    </a:ext>
                  </a:extLst>
                </a:gridCol>
                <a:gridCol w="612013">
                  <a:extLst>
                    <a:ext uri="{9D8B030D-6E8A-4147-A177-3AD203B41FA5}">
                      <a16:colId xmlns:a16="http://schemas.microsoft.com/office/drawing/2014/main" val="20002"/>
                    </a:ext>
                  </a:extLst>
                </a:gridCol>
              </a:tblGrid>
              <a:tr h="411479">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聚集区</a:t>
                      </a:r>
                      <a:endParaRPr lang="zh-CN" altLang="en-US" sz="1055" b="1" dirty="0">
                        <a:solidFill>
                          <a:srgbClr val="FFFFFF"/>
                        </a:solidFill>
                        <a:latin typeface="微软雅黑" panose="020B0503020204020204" pitchFamily="18" charset="-122"/>
                        <a:cs typeface="微软雅黑" panose="020B0503020204020204" pitchFamily="18" charset="-122"/>
                      </a:endParaRPr>
                    </a:p>
                    <a:p>
                      <a:pPr algn="ctr"/>
                      <a:r>
                        <a:rPr lang="en-US" altLang="zh-CN" sz="1055" b="1" dirty="0">
                          <a:solidFill>
                            <a:srgbClr val="FFFFFF"/>
                          </a:solidFill>
                          <a:latin typeface="微软雅黑" panose="020B0503020204020204" pitchFamily="18" charset="-122"/>
                          <a:cs typeface="微软雅黑" panose="020B0503020204020204" pitchFamily="18" charset="-122"/>
                        </a:rPr>
                        <a:t>落客点</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主要</a:t>
                      </a:r>
                      <a:endParaRPr lang="zh-CN" altLang="en-US" sz="1055" b="1" dirty="0">
                        <a:solidFill>
                          <a:srgbClr val="FFFFFF"/>
                        </a:solidFill>
                        <a:latin typeface="微软雅黑" panose="020B0503020204020204" pitchFamily="18" charset="-122"/>
                        <a:cs typeface="微软雅黑" panose="020B0503020204020204" pitchFamily="18" charset="-122"/>
                      </a:endParaRPr>
                    </a:p>
                    <a:p>
                      <a:pPr algn="ctr"/>
                      <a:r>
                        <a:rPr lang="en-US" altLang="zh-CN" sz="1055" b="1" dirty="0">
                          <a:solidFill>
                            <a:srgbClr val="FFFFFF"/>
                          </a:solidFill>
                          <a:latin typeface="微软雅黑" panose="020B0503020204020204" pitchFamily="18" charset="-122"/>
                          <a:cs typeface="微软雅黑" panose="020B0503020204020204" pitchFamily="18" charset="-122"/>
                        </a:rPr>
                        <a:t>客群</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主要</a:t>
                      </a:r>
                      <a:endParaRPr lang="zh-CN" altLang="en-US" sz="1055" b="1" dirty="0">
                        <a:solidFill>
                          <a:srgbClr val="FFFFFF"/>
                        </a:solidFill>
                        <a:latin typeface="微软雅黑" panose="020B0503020204020204" pitchFamily="18" charset="-122"/>
                        <a:cs typeface="微软雅黑" panose="020B0503020204020204" pitchFamily="18" charset="-122"/>
                      </a:endParaRPr>
                    </a:p>
                    <a:p>
                      <a:pPr algn="ctr"/>
                      <a:r>
                        <a:rPr lang="en-US" altLang="zh-CN" sz="1055" b="1" dirty="0">
                          <a:solidFill>
                            <a:srgbClr val="FFFFFF"/>
                          </a:solidFill>
                          <a:latin typeface="微软雅黑" panose="020B0503020204020204" pitchFamily="18" charset="-122"/>
                          <a:cs typeface="微软雅黑" panose="020B0503020204020204" pitchFamily="18" charset="-122"/>
                        </a:rPr>
                        <a:t>目的地</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571500">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W1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高科园区人流</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地铁到达人流</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公交到达人流</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商业</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60" dirty="0">
                          <a:solidFill>
                            <a:srgbClr val="000000"/>
                          </a:solidFill>
                          <a:latin typeface="微软雅黑" panose="020B0503020204020204" pitchFamily="18" charset="-122"/>
                          <a:cs typeface="微软雅黑" panose="020B0503020204020204" pitchFamily="18" charset="-122"/>
                        </a:rPr>
                        <a:t>写字楼</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411480">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W2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自有住宅人流</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高科园区人流</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商业</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41147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W3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自有住宅人流</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商业</a:t>
                      </a:r>
                      <a:endParaRPr lang="zh-CN" altLang="en-US" sz="1060"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写字楼</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41147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W4</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自有住宅人流</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商业</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写字楼</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70840">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写字楼</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41147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商业</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写字楼</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370840">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商业</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r h="37083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A4</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写字楼</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8"/>
                  </a:ext>
                </a:extLst>
              </a:tr>
            </a:tbl>
          </a:graphicData>
        </a:graphic>
      </p:graphicFrame>
      <p:sp>
        <p:nvSpPr>
          <p:cNvPr id="2" name="TextBox 1"/>
          <p:cNvSpPr txBox="1"/>
          <p:nvPr/>
        </p:nvSpPr>
        <p:spPr>
          <a:xfrm>
            <a:off x="6235700" y="3098800"/>
            <a:ext cx="139700" cy="6858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沙</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河</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西</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路</a:t>
            </a:r>
          </a:p>
        </p:txBody>
      </p:sp>
      <p:sp>
        <p:nvSpPr>
          <p:cNvPr id="3" name="TextBox 1"/>
          <p:cNvSpPr txBox="1"/>
          <p:nvPr/>
        </p:nvSpPr>
        <p:spPr>
          <a:xfrm>
            <a:off x="1168400" y="3492500"/>
            <a:ext cx="139700" cy="5080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铜</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鼓</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路</a:t>
            </a:r>
          </a:p>
        </p:txBody>
      </p:sp>
      <p:sp>
        <p:nvSpPr>
          <p:cNvPr id="5" name="TextBox 1"/>
          <p:cNvSpPr txBox="1"/>
          <p:nvPr/>
        </p:nvSpPr>
        <p:spPr>
          <a:xfrm>
            <a:off x="1016000" y="2286000"/>
            <a:ext cx="1905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W2</a:t>
            </a:r>
          </a:p>
        </p:txBody>
      </p:sp>
      <p:sp>
        <p:nvSpPr>
          <p:cNvPr id="6" name="TextBox 1"/>
          <p:cNvSpPr txBox="1"/>
          <p:nvPr/>
        </p:nvSpPr>
        <p:spPr>
          <a:xfrm>
            <a:off x="2374900" y="1981200"/>
            <a:ext cx="190500" cy="165100"/>
          </a:xfrm>
          <a:prstGeom prst="rect">
            <a:avLst/>
          </a:prstGeom>
          <a:noFill/>
        </p:spPr>
        <p:txBody>
          <a:bodyPr wrap="none" lIns="0" tIns="0" rIns="0" rtlCol="0">
            <a:spAutoFit/>
          </a:bodyPr>
          <a:lstStyle/>
          <a:p>
            <a:pPr>
              <a:lnSpc>
                <a:spcPts val="1300"/>
              </a:lnSpc>
            </a:pPr>
            <a:r>
              <a:rPr lang="en-US" altLang="zh-CN" sz="1000" dirty="0">
                <a:solidFill>
                  <a:srgbClr val="000000"/>
                </a:solidFill>
                <a:latin typeface="微软雅黑" panose="020B0503020204020204" pitchFamily="18" charset="-122"/>
                <a:cs typeface="微软雅黑" panose="020B0503020204020204" pitchFamily="18" charset="-122"/>
              </a:rPr>
              <a:t>W3</a:t>
            </a:r>
          </a:p>
        </p:txBody>
      </p:sp>
      <p:sp>
        <p:nvSpPr>
          <p:cNvPr id="7" name="TextBox 1"/>
          <p:cNvSpPr txBox="1"/>
          <p:nvPr/>
        </p:nvSpPr>
        <p:spPr>
          <a:xfrm>
            <a:off x="4762500" y="1790700"/>
            <a:ext cx="1905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W4</a:t>
            </a:r>
          </a:p>
        </p:txBody>
      </p:sp>
      <p:sp>
        <p:nvSpPr>
          <p:cNvPr id="8" name="TextBox 1"/>
          <p:cNvSpPr txBox="1"/>
          <p:nvPr/>
        </p:nvSpPr>
        <p:spPr>
          <a:xfrm>
            <a:off x="1917700" y="3162300"/>
            <a:ext cx="1524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A2</a:t>
            </a:r>
          </a:p>
        </p:txBody>
      </p:sp>
      <p:sp>
        <p:nvSpPr>
          <p:cNvPr id="9" name="TextBox 1"/>
          <p:cNvSpPr txBox="1"/>
          <p:nvPr/>
        </p:nvSpPr>
        <p:spPr>
          <a:xfrm>
            <a:off x="3022600" y="1778000"/>
            <a:ext cx="977900" cy="304800"/>
          </a:xfrm>
          <a:prstGeom prst="rect">
            <a:avLst/>
          </a:prstGeom>
          <a:noFill/>
        </p:spPr>
        <p:txBody>
          <a:bodyPr wrap="none" lIns="0" tIns="0" rIns="0" rtlCol="0">
            <a:spAutoFit/>
          </a:bodyPr>
          <a:lstStyle/>
          <a:p>
            <a:pPr>
              <a:lnSpc>
                <a:spcPts val="1400"/>
              </a:lnSpc>
              <a:tabLst>
                <a:tab pos="558800" algn="l"/>
              </a:tabLst>
            </a:pPr>
            <a:r>
              <a:rPr lang="en-US" altLang="zh-CN" sz="1105" b="1" dirty="0">
                <a:solidFill>
                  <a:srgbClr val="FFFF00"/>
                </a:solidFill>
                <a:latin typeface="微软雅黑" panose="020B0503020204020204" pitchFamily="18" charset="-122"/>
                <a:cs typeface="微软雅黑" panose="020B0503020204020204" pitchFamily="18" charset="-122"/>
              </a:rPr>
              <a:t>科发路（规划）</a:t>
            </a:r>
          </a:p>
          <a:p>
            <a:pPr>
              <a:lnSpc>
                <a:spcPts val="900"/>
              </a:lnSpc>
              <a:tabLst>
                <a:tab pos="5588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A4</a:t>
            </a:r>
          </a:p>
        </p:txBody>
      </p:sp>
      <p:sp>
        <p:nvSpPr>
          <p:cNvPr id="10" name="TextBox 1"/>
          <p:cNvSpPr txBox="1"/>
          <p:nvPr/>
        </p:nvSpPr>
        <p:spPr>
          <a:xfrm>
            <a:off x="4495800" y="2997200"/>
            <a:ext cx="1524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A3</a:t>
            </a:r>
          </a:p>
        </p:txBody>
      </p:sp>
      <p:sp>
        <p:nvSpPr>
          <p:cNvPr id="11" name="TextBox 1"/>
          <p:cNvSpPr txBox="1"/>
          <p:nvPr/>
        </p:nvSpPr>
        <p:spPr>
          <a:xfrm>
            <a:off x="1562100" y="4546600"/>
            <a:ext cx="2501900" cy="635000"/>
          </a:xfrm>
          <a:prstGeom prst="rect">
            <a:avLst/>
          </a:prstGeom>
          <a:noFill/>
        </p:spPr>
        <p:txBody>
          <a:bodyPr wrap="none" lIns="0" tIns="0" rIns="0" rtlCol="0">
            <a:spAutoFit/>
          </a:bodyPr>
          <a:lstStyle/>
          <a:p>
            <a:pPr>
              <a:lnSpc>
                <a:spcPts val="1300"/>
              </a:lnSpc>
              <a:tabLst>
                <a:tab pos="1739900" algn="l"/>
                <a:tab pos="1943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A1</a:t>
            </a:r>
          </a:p>
          <a:p>
            <a:pPr>
              <a:lnSpc>
                <a:spcPts val="1300"/>
              </a:lnSpc>
              <a:tabLst>
                <a:tab pos="1739900" algn="l"/>
                <a:tab pos="1943100" algn="l"/>
              </a:tabLst>
            </a:pPr>
            <a:r>
              <a:rPr lang="en-US" altLang="zh-CN" sz="995" dirty="0">
                <a:solidFill>
                  <a:srgbClr val="000000"/>
                </a:solidFill>
                <a:latin typeface="微软雅黑" panose="020B0503020204020204" pitchFamily="18" charset="-122"/>
                <a:cs typeface="微软雅黑" panose="020B0503020204020204" pitchFamily="18" charset="-122"/>
              </a:rPr>
              <a:t>W1</a:t>
            </a:r>
          </a:p>
          <a:p>
            <a:pPr>
              <a:lnSpc>
                <a:spcPts val="2400"/>
              </a:lnSpc>
              <a:tabLst>
                <a:tab pos="1739900" algn="l"/>
                <a:tab pos="1943100" algn="l"/>
              </a:tabLst>
            </a:pPr>
            <a:r>
              <a:rPr lang="en-US" altLang="zh-CN" dirty="0"/>
              <a:t>		</a:t>
            </a:r>
            <a:r>
              <a:rPr lang="en-US" altLang="zh-CN" sz="1105" b="1" dirty="0">
                <a:solidFill>
                  <a:srgbClr val="FFFF00"/>
                </a:solidFill>
                <a:latin typeface="微软雅黑" panose="020B0503020204020204" pitchFamily="18" charset="-122"/>
                <a:cs typeface="微软雅黑" panose="020B0503020204020204" pitchFamily="18" charset="-122"/>
              </a:rPr>
              <a:t>深南大道</a:t>
            </a:r>
          </a:p>
        </p:txBody>
      </p:sp>
      <p:sp>
        <p:nvSpPr>
          <p:cNvPr id="12" name="TextBox 1"/>
          <p:cNvSpPr txBox="1"/>
          <p:nvPr/>
        </p:nvSpPr>
        <p:spPr>
          <a:xfrm>
            <a:off x="762000" y="152400"/>
            <a:ext cx="8013700" cy="1346200"/>
          </a:xfrm>
          <a:prstGeom prst="rect">
            <a:avLst/>
          </a:prstGeom>
          <a:noFill/>
        </p:spPr>
        <p:txBody>
          <a:bodyPr wrap="none" lIns="0" tIns="0" rIns="0" rtlCol="0">
            <a:spAutoFit/>
          </a:bodyPr>
          <a:lstStyle/>
          <a:p>
            <a:pPr>
              <a:lnSpc>
                <a:spcPts val="2700"/>
              </a:lnSpc>
              <a:tabLst>
                <a:tab pos="4457700" algn="l"/>
                <a:tab pos="65151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项目人流达到情况分析</a:t>
            </a:r>
          </a:p>
          <a:p>
            <a:pPr>
              <a:lnSpc>
                <a:spcPts val="1000"/>
              </a:lnSpc>
            </a:pPr>
            <a:endParaRPr lang="en-US" altLang="zh-CN" dirty="0"/>
          </a:p>
          <a:p>
            <a:pPr>
              <a:lnSpc>
                <a:spcPts val="1000"/>
              </a:lnSpc>
            </a:pPr>
            <a:endParaRPr lang="en-US" altLang="zh-CN" dirty="0"/>
          </a:p>
          <a:p>
            <a:pPr>
              <a:lnSpc>
                <a:spcPts val="2400"/>
              </a:lnSpc>
              <a:tabLst>
                <a:tab pos="4457700" algn="l"/>
                <a:tab pos="6515100" algn="l"/>
              </a:tabLst>
            </a:pPr>
            <a:r>
              <a:rPr lang="en-US" altLang="zh-CN" sz="1405" b="1" dirty="0">
                <a:solidFill>
                  <a:srgbClr val="000000"/>
                </a:solidFill>
                <a:latin typeface="微软雅黑" panose="020B0503020204020204" pitchFamily="18" charset="-122"/>
                <a:cs typeface="微软雅黑" panose="020B0503020204020204" pitchFamily="18" charset="-122"/>
              </a:rPr>
              <a:t>通过之前的车行和步行到达分析，结合项目的规划，可见主要到达落客点如图：</a:t>
            </a:r>
          </a:p>
          <a:p>
            <a:pPr>
              <a:lnSpc>
                <a:spcPts val="1000"/>
              </a:lnSpc>
            </a:pPr>
            <a:endParaRPr lang="en-US" altLang="zh-CN" dirty="0"/>
          </a:p>
          <a:p>
            <a:pPr>
              <a:lnSpc>
                <a:spcPts val="1000"/>
              </a:lnSpc>
            </a:pPr>
            <a:endParaRPr lang="en-US" altLang="zh-CN" dirty="0"/>
          </a:p>
          <a:p>
            <a:pPr>
              <a:lnSpc>
                <a:spcPts val="1400"/>
              </a:lnSpc>
              <a:tabLst>
                <a:tab pos="4457700" algn="l"/>
                <a:tab pos="65151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步行到达聚集点</a:t>
            </a:r>
          </a:p>
        </p:txBody>
      </p:sp>
      <p:sp>
        <p:nvSpPr>
          <p:cNvPr id="13" name="TextBox 1"/>
          <p:cNvSpPr txBox="1"/>
          <p:nvPr/>
        </p:nvSpPr>
        <p:spPr>
          <a:xfrm>
            <a:off x="7277100" y="1625600"/>
            <a:ext cx="9779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车行到达落客点</a:t>
            </a:r>
          </a:p>
        </p:txBody>
      </p:sp>
      <p:sp>
        <p:nvSpPr>
          <p:cNvPr id="14" name="TextBox 1"/>
          <p:cNvSpPr txBox="1"/>
          <p:nvPr/>
        </p:nvSpPr>
        <p:spPr>
          <a:xfrm>
            <a:off x="825500" y="5943600"/>
            <a:ext cx="76200" cy="482600"/>
          </a:xfrm>
          <a:prstGeom prst="rect">
            <a:avLst/>
          </a:prstGeom>
          <a:noFill/>
        </p:spPr>
        <p:txBody>
          <a:bodyPr wrap="none" lIns="0" tIns="0" rIns="0" rtlCol="0">
            <a:spAutoFit/>
          </a:bodyPr>
          <a:lstStyle/>
          <a:p>
            <a:pPr>
              <a:lnSpc>
                <a:spcPts val="15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2200"/>
              </a:lnSpc>
            </a:pPr>
            <a:r>
              <a:rPr lang="en-US" altLang="zh-CN" sz="1405" dirty="0">
                <a:solidFill>
                  <a:srgbClr val="000000"/>
                </a:solidFill>
                <a:latin typeface="Wingdings" panose="05000000000000000000" pitchFamily="18" charset="0"/>
                <a:cs typeface="Wingdings" panose="05000000000000000000" pitchFamily="18" charset="0"/>
              </a:rPr>
              <a:t>▪</a:t>
            </a:r>
          </a:p>
        </p:txBody>
      </p:sp>
      <p:sp>
        <p:nvSpPr>
          <p:cNvPr id="15" name="TextBox 1"/>
          <p:cNvSpPr txBox="1"/>
          <p:nvPr/>
        </p:nvSpPr>
        <p:spPr>
          <a:xfrm>
            <a:off x="1016000" y="5930900"/>
            <a:ext cx="5308600" cy="901700"/>
          </a:xfrm>
          <a:prstGeom prst="rect">
            <a:avLst/>
          </a:prstGeom>
          <a:noFill/>
        </p:spPr>
        <p:txBody>
          <a:bodyPr wrap="none" lIns="0" tIns="0" rIns="0" rtlCol="0">
            <a:spAutoFit/>
          </a:bodyPr>
          <a:lstStyle/>
          <a:p>
            <a:pPr>
              <a:lnSpc>
                <a:spcPts val="1800"/>
              </a:lnSpc>
              <a:tabLst>
                <a:tab pos="762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High</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Street</a:t>
            </a:r>
            <a:r>
              <a:rPr lang="en-US" altLang="zh-CN" sz="1405" dirty="0">
                <a:latin typeface="Times New Roman" panose="02020603050405020304" pitchFamily="18" charset="0"/>
                <a:cs typeface="Times New Roman" panose="02020603050405020304" pitchFamily="18" charset="0"/>
              </a:rPr>
              <a:t> </a:t>
            </a:r>
            <a:r>
              <a:rPr lang="en-US" altLang="zh-CN" sz="1405" b="1" dirty="0">
                <a:solidFill>
                  <a:srgbClr val="000000"/>
                </a:solidFill>
                <a:latin typeface="微软雅黑" panose="020B0503020204020204" pitchFamily="18" charset="-122"/>
                <a:cs typeface="微软雅黑" panose="020B0503020204020204" pitchFamily="18" charset="-122"/>
              </a:rPr>
              <a:t>为前往项目商业部分客流的主要落客点/聚集区之一。</a:t>
            </a:r>
          </a:p>
          <a:p>
            <a:pPr>
              <a:lnSpc>
                <a:spcPts val="2200"/>
              </a:lnSpc>
              <a:tabLst>
                <a:tab pos="762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项目西南角将成为项目人流最密集的区域之一。</a:t>
            </a:r>
          </a:p>
          <a:p>
            <a:pPr>
              <a:lnSpc>
                <a:spcPts val="1000"/>
              </a:lnSpc>
            </a:pPr>
            <a:endParaRPr lang="en-US" altLang="zh-CN" dirty="0"/>
          </a:p>
          <a:p>
            <a:pPr>
              <a:lnSpc>
                <a:spcPts val="1000"/>
              </a:lnSpc>
            </a:pPr>
            <a:endParaRPr lang="en-US" altLang="zh-CN" dirty="0"/>
          </a:p>
          <a:p>
            <a:pPr>
              <a:lnSpc>
                <a:spcPts val="900"/>
              </a:lnSpc>
              <a:tabLst>
                <a:tab pos="76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262</a:t>
            </a: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263</a:t>
            </a:r>
          </a:p>
        </p:txBody>
      </p:sp>
      <p:sp>
        <p:nvSpPr>
          <p:cNvPr id="3" name="TextBox 1"/>
          <p:cNvSpPr txBox="1"/>
          <p:nvPr/>
        </p:nvSpPr>
        <p:spPr>
          <a:xfrm>
            <a:off x="3797300" y="127000"/>
            <a:ext cx="49911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分区规划建议与人流达到的关系</a:t>
            </a:r>
          </a:p>
        </p:txBody>
      </p:sp>
      <p:sp>
        <p:nvSpPr>
          <p:cNvPr id="4" name="TextBox 1"/>
          <p:cNvSpPr txBox="1"/>
          <p:nvPr/>
        </p:nvSpPr>
        <p:spPr>
          <a:xfrm>
            <a:off x="8089900" y="3124200"/>
            <a:ext cx="139700" cy="6858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沙</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河</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西</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路</a:t>
            </a:r>
          </a:p>
        </p:txBody>
      </p:sp>
      <p:sp>
        <p:nvSpPr>
          <p:cNvPr id="5" name="TextBox 1"/>
          <p:cNvSpPr txBox="1"/>
          <p:nvPr/>
        </p:nvSpPr>
        <p:spPr>
          <a:xfrm>
            <a:off x="1498600" y="3644900"/>
            <a:ext cx="139700" cy="5080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铜</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鼓</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路</a:t>
            </a:r>
          </a:p>
        </p:txBody>
      </p:sp>
      <p:sp>
        <p:nvSpPr>
          <p:cNvPr id="6" name="TextBox 1"/>
          <p:cNvSpPr txBox="1"/>
          <p:nvPr/>
        </p:nvSpPr>
        <p:spPr>
          <a:xfrm>
            <a:off x="1320800" y="2095500"/>
            <a:ext cx="279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W2</a:t>
            </a:r>
          </a:p>
        </p:txBody>
      </p:sp>
      <p:sp>
        <p:nvSpPr>
          <p:cNvPr id="7" name="TextBox 1"/>
          <p:cNvSpPr txBox="1"/>
          <p:nvPr/>
        </p:nvSpPr>
        <p:spPr>
          <a:xfrm>
            <a:off x="3086100" y="1676400"/>
            <a:ext cx="279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W3</a:t>
            </a:r>
          </a:p>
        </p:txBody>
      </p:sp>
      <p:sp>
        <p:nvSpPr>
          <p:cNvPr id="8" name="TextBox 1"/>
          <p:cNvSpPr txBox="1"/>
          <p:nvPr/>
        </p:nvSpPr>
        <p:spPr>
          <a:xfrm>
            <a:off x="6172200" y="1435100"/>
            <a:ext cx="279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W4</a:t>
            </a:r>
          </a:p>
        </p:txBody>
      </p:sp>
      <p:sp>
        <p:nvSpPr>
          <p:cNvPr id="9" name="TextBox 1"/>
          <p:cNvSpPr txBox="1"/>
          <p:nvPr/>
        </p:nvSpPr>
        <p:spPr>
          <a:xfrm>
            <a:off x="2489200" y="3200400"/>
            <a:ext cx="2286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A2</a:t>
            </a:r>
          </a:p>
        </p:txBody>
      </p:sp>
      <p:sp>
        <p:nvSpPr>
          <p:cNvPr id="10" name="TextBox 1"/>
          <p:cNvSpPr txBox="1"/>
          <p:nvPr/>
        </p:nvSpPr>
        <p:spPr>
          <a:xfrm>
            <a:off x="4076700" y="1422400"/>
            <a:ext cx="977900" cy="406400"/>
          </a:xfrm>
          <a:prstGeom prst="rect">
            <a:avLst/>
          </a:prstGeom>
          <a:noFill/>
        </p:spPr>
        <p:txBody>
          <a:bodyPr wrap="none" lIns="0" tIns="0" rIns="0" rtlCol="0">
            <a:spAutoFit/>
          </a:bodyPr>
          <a:lstStyle/>
          <a:p>
            <a:pPr>
              <a:lnSpc>
                <a:spcPts val="1400"/>
              </a:lnSpc>
              <a:tabLst>
                <a:tab pos="584200" algn="l"/>
              </a:tabLst>
            </a:pPr>
            <a:r>
              <a:rPr lang="en-US" altLang="zh-CN" sz="1105" b="1" dirty="0">
                <a:solidFill>
                  <a:srgbClr val="FFFF00"/>
                </a:solidFill>
                <a:latin typeface="微软雅黑" panose="020B0503020204020204" pitchFamily="18" charset="-122"/>
                <a:cs typeface="微软雅黑" panose="020B0503020204020204" pitchFamily="18" charset="-122"/>
              </a:rPr>
              <a:t>科发路（规划）</a:t>
            </a:r>
          </a:p>
          <a:p>
            <a:pPr>
              <a:lnSpc>
                <a:spcPts val="1800"/>
              </a:lnSpc>
              <a:tabLst>
                <a:tab pos="5842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A4</a:t>
            </a:r>
          </a:p>
        </p:txBody>
      </p:sp>
      <p:sp>
        <p:nvSpPr>
          <p:cNvPr id="11" name="TextBox 1"/>
          <p:cNvSpPr txBox="1"/>
          <p:nvPr/>
        </p:nvSpPr>
        <p:spPr>
          <a:xfrm>
            <a:off x="5842000" y="2997200"/>
            <a:ext cx="2286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A3</a:t>
            </a:r>
          </a:p>
        </p:txBody>
      </p:sp>
      <p:sp>
        <p:nvSpPr>
          <p:cNvPr id="12" name="TextBox 1"/>
          <p:cNvSpPr txBox="1"/>
          <p:nvPr/>
        </p:nvSpPr>
        <p:spPr>
          <a:xfrm>
            <a:off x="2019300" y="5219700"/>
            <a:ext cx="279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W1</a:t>
            </a:r>
          </a:p>
        </p:txBody>
      </p:sp>
      <p:sp>
        <p:nvSpPr>
          <p:cNvPr id="13" name="TextBox 1"/>
          <p:cNvSpPr txBox="1"/>
          <p:nvPr/>
        </p:nvSpPr>
        <p:spPr>
          <a:xfrm>
            <a:off x="4279900" y="4991100"/>
            <a:ext cx="2286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A1</a:t>
            </a: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940552" y="723900"/>
            <a:ext cx="2915411" cy="1772411"/>
          </a:xfrm>
          <a:custGeom>
            <a:avLst/>
            <a:gdLst>
              <a:gd name="connsiteX0" fmla="*/ 0 w 2915411"/>
              <a:gd name="connsiteY0" fmla="*/ 1772411 h 1772411"/>
              <a:gd name="connsiteX1" fmla="*/ 2915411 w 2915411"/>
              <a:gd name="connsiteY1" fmla="*/ 1772411 h 1772411"/>
              <a:gd name="connsiteX2" fmla="*/ 2915411 w 2915411"/>
              <a:gd name="connsiteY2" fmla="*/ 0 h 1772411"/>
              <a:gd name="connsiteX3" fmla="*/ 0 w 2915411"/>
              <a:gd name="connsiteY3" fmla="*/ 0 h 1772411"/>
              <a:gd name="connsiteX4" fmla="*/ 0 w 2915411"/>
              <a:gd name="connsiteY4" fmla="*/ 1772411 h 17724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15411" h="1772411">
                <a:moveTo>
                  <a:pt x="0" y="1772411"/>
                </a:moveTo>
                <a:lnTo>
                  <a:pt x="2915411" y="1772411"/>
                </a:lnTo>
                <a:lnTo>
                  <a:pt x="2915411" y="0"/>
                </a:lnTo>
                <a:lnTo>
                  <a:pt x="0" y="0"/>
                </a:lnTo>
                <a:lnTo>
                  <a:pt x="0" y="1772411"/>
                </a:lnTo>
              </a:path>
            </a:pathLst>
          </a:custGeom>
          <a:solidFill>
            <a:srgbClr val="A1B2C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182105" y="1628394"/>
            <a:ext cx="544067" cy="492251"/>
          </a:xfrm>
          <a:custGeom>
            <a:avLst/>
            <a:gdLst>
              <a:gd name="connsiteX0" fmla="*/ 2413 w 544067"/>
              <a:gd name="connsiteY0" fmla="*/ 2158 h 492251"/>
              <a:gd name="connsiteX1" fmla="*/ 542671 w 544067"/>
              <a:gd name="connsiteY1" fmla="*/ 0 h 492251"/>
              <a:gd name="connsiteX2" fmla="*/ 544067 w 544067"/>
              <a:gd name="connsiteY2" fmla="*/ 490727 h 492251"/>
              <a:gd name="connsiteX3" fmla="*/ 0 w 544067"/>
              <a:gd name="connsiteY3" fmla="*/ 492251 h 492251"/>
              <a:gd name="connsiteX4" fmla="*/ 2413 w 544067"/>
              <a:gd name="connsiteY4" fmla="*/ 2158 h 4922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44067" h="492251">
                <a:moveTo>
                  <a:pt x="2413" y="2158"/>
                </a:moveTo>
                <a:lnTo>
                  <a:pt x="542671" y="0"/>
                </a:lnTo>
                <a:cubicBezTo>
                  <a:pt x="543051" y="168655"/>
                  <a:pt x="543560" y="322072"/>
                  <a:pt x="544067" y="490727"/>
                </a:cubicBezTo>
                <a:lnTo>
                  <a:pt x="0" y="492251"/>
                </a:lnTo>
                <a:lnTo>
                  <a:pt x="2413" y="2158"/>
                </a:lnTo>
              </a:path>
            </a:pathLst>
          </a:custGeom>
          <a:solidFill>
            <a:srgbClr val="F475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172200" y="1618488"/>
            <a:ext cx="563879" cy="512063"/>
          </a:xfrm>
          <a:custGeom>
            <a:avLst/>
            <a:gdLst>
              <a:gd name="connsiteX0" fmla="*/ 12319 w 563879"/>
              <a:gd name="connsiteY0" fmla="*/ 12064 h 512063"/>
              <a:gd name="connsiteX1" fmla="*/ 552577 w 563879"/>
              <a:gd name="connsiteY1" fmla="*/ 9905 h 512063"/>
              <a:gd name="connsiteX2" fmla="*/ 553973 w 563879"/>
              <a:gd name="connsiteY2" fmla="*/ 500633 h 512063"/>
              <a:gd name="connsiteX3" fmla="*/ 9905 w 563879"/>
              <a:gd name="connsiteY3" fmla="*/ 502157 h 512063"/>
              <a:gd name="connsiteX4" fmla="*/ 12319 w 563879"/>
              <a:gd name="connsiteY4" fmla="*/ 12064 h 5120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63879" h="512063">
                <a:moveTo>
                  <a:pt x="12319" y="12064"/>
                </a:moveTo>
                <a:lnTo>
                  <a:pt x="552577" y="9905"/>
                </a:lnTo>
                <a:cubicBezTo>
                  <a:pt x="552957" y="178561"/>
                  <a:pt x="553466" y="331977"/>
                  <a:pt x="553973" y="500633"/>
                </a:cubicBezTo>
                <a:lnTo>
                  <a:pt x="9905" y="502157"/>
                </a:lnTo>
                <a:lnTo>
                  <a:pt x="12319" y="12064"/>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30900" y="711200"/>
            <a:ext cx="2933700" cy="1803400"/>
          </a:xfrm>
          <a:prstGeom prst="rect">
            <a:avLst/>
          </a:prstGeom>
          <a:noFill/>
        </p:spPr>
      </p:pic>
      <p:pic>
        <p:nvPicPr>
          <p:cNvPr id="10" name="Picture 3">
            <a:hlinkClick r:id="rId3"/>
          </p:cNvPr>
          <p:cNvPicPr>
            <a:picLocks noChangeAspect="1" noChangeArrowheads="1"/>
          </p:cNvPicPr>
          <p:nvPr/>
        </p:nvPicPr>
        <p:blipFill>
          <a:blip r:embed="rId4"/>
          <a:srcRect/>
          <a:stretch>
            <a:fillRect/>
          </a:stretch>
        </p:blipFill>
        <p:spPr bwMode="auto">
          <a:xfrm>
            <a:off x="889000" y="3492500"/>
            <a:ext cx="2260600" cy="1422400"/>
          </a:xfrm>
          <a:prstGeom prst="rect">
            <a:avLst/>
          </a:prstGeom>
          <a:noFill/>
        </p:spPr>
      </p:pic>
      <p:pic>
        <p:nvPicPr>
          <p:cNvPr id="11" name="Picture 3">
            <a:hlinkClick r:id="rId5"/>
          </p:cNvPr>
          <p:cNvPicPr>
            <a:picLocks noChangeAspect="1" noChangeArrowheads="1"/>
          </p:cNvPicPr>
          <p:nvPr/>
        </p:nvPicPr>
        <p:blipFill>
          <a:blip r:embed="rId6"/>
          <a:srcRect/>
          <a:stretch>
            <a:fillRect/>
          </a:stretch>
        </p:blipFill>
        <p:spPr bwMode="auto">
          <a:xfrm>
            <a:off x="3187700" y="3492500"/>
            <a:ext cx="2146300" cy="1435100"/>
          </a:xfrm>
          <a:prstGeom prst="rect">
            <a:avLst/>
          </a:prstGeom>
          <a:noFill/>
        </p:spPr>
      </p:pic>
      <p:pic>
        <p:nvPicPr>
          <p:cNvPr id="12" name="Picture 3">
            <a:hlinkClick r:id="rId7"/>
          </p:cNvPr>
          <p:cNvPicPr>
            <a:picLocks noChangeAspect="1" noChangeArrowheads="1"/>
          </p:cNvPicPr>
          <p:nvPr/>
        </p:nvPicPr>
        <p:blipFill>
          <a:blip r:embed="rId8"/>
          <a:srcRect/>
          <a:stretch>
            <a:fillRect/>
          </a:stretch>
        </p:blipFill>
        <p:spPr bwMode="auto">
          <a:xfrm>
            <a:off x="5346700" y="3492500"/>
            <a:ext cx="2159000" cy="1435100"/>
          </a:xfrm>
          <a:prstGeom prst="rect">
            <a:avLst/>
          </a:prstGeom>
          <a:noFill/>
        </p:spPr>
      </p:pic>
      <p:pic>
        <p:nvPicPr>
          <p:cNvPr id="13" name="Picture 3">
            <a:hlinkClick r:id="rId9"/>
          </p:cNvPr>
          <p:cNvPicPr>
            <a:picLocks noChangeAspect="1" noChangeArrowheads="1"/>
          </p:cNvPicPr>
          <p:nvPr/>
        </p:nvPicPr>
        <p:blipFill>
          <a:blip r:embed="rId10"/>
          <a:srcRect/>
          <a:stretch>
            <a:fillRect/>
          </a:stretch>
        </p:blipFill>
        <p:spPr bwMode="auto">
          <a:xfrm>
            <a:off x="7505700" y="3492500"/>
            <a:ext cx="1473200" cy="1435100"/>
          </a:xfrm>
          <a:prstGeom prst="rect">
            <a:avLst/>
          </a:prstGeom>
          <a:noFill/>
        </p:spPr>
      </p:pic>
      <p:pic>
        <p:nvPicPr>
          <p:cNvPr id="14" name="Picture 3">
            <a:hlinkClick r:id="rId11"/>
          </p:cNvPr>
          <p:cNvPicPr>
            <a:picLocks noChangeAspect="1" noChangeArrowheads="1"/>
          </p:cNvPicPr>
          <p:nvPr/>
        </p:nvPicPr>
        <p:blipFill>
          <a:blip r:embed="rId12"/>
          <a:srcRect/>
          <a:stretch>
            <a:fillRect/>
          </a:stretch>
        </p:blipFill>
        <p:spPr bwMode="auto">
          <a:xfrm>
            <a:off x="889000" y="5003800"/>
            <a:ext cx="3022600" cy="1524000"/>
          </a:xfrm>
          <a:prstGeom prst="rect">
            <a:avLst/>
          </a:prstGeom>
          <a:noFill/>
        </p:spPr>
      </p:pic>
      <p:pic>
        <p:nvPicPr>
          <p:cNvPr id="15" name="Picture 3">
            <a:hlinkClick r:id="rId13"/>
          </p:cNvPr>
          <p:cNvPicPr>
            <a:picLocks noChangeAspect="1" noChangeArrowheads="1"/>
          </p:cNvPicPr>
          <p:nvPr/>
        </p:nvPicPr>
        <p:blipFill>
          <a:blip r:embed="rId14"/>
          <a:srcRect/>
          <a:stretch>
            <a:fillRect/>
          </a:stretch>
        </p:blipFill>
        <p:spPr bwMode="auto">
          <a:xfrm>
            <a:off x="4165600" y="5029200"/>
            <a:ext cx="2286000" cy="1536700"/>
          </a:xfrm>
          <a:prstGeom prst="rect">
            <a:avLst/>
          </a:prstGeom>
          <a:noFill/>
        </p:spPr>
      </p:pic>
      <p:pic>
        <p:nvPicPr>
          <p:cNvPr id="16" name="Picture 3"/>
          <p:cNvPicPr>
            <a:picLocks noChangeAspect="1" noChangeArrowheads="1"/>
          </p:cNvPicPr>
          <p:nvPr/>
        </p:nvPicPr>
        <p:blipFill>
          <a:blip r:embed="rId15"/>
          <a:srcRect/>
          <a:stretch>
            <a:fillRect/>
          </a:stretch>
        </p:blipFill>
        <p:spPr bwMode="auto">
          <a:xfrm>
            <a:off x="6654800" y="5016500"/>
            <a:ext cx="2324100" cy="1549400"/>
          </a:xfrm>
          <a:prstGeom prst="rect">
            <a:avLst/>
          </a:prstGeom>
          <a:noFill/>
        </p:spPr>
      </p:pic>
      <p:sp>
        <p:nvSpPr>
          <p:cNvPr id="1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264</a:t>
            </a:r>
          </a:p>
        </p:txBody>
      </p:sp>
      <p:sp>
        <p:nvSpPr>
          <p:cNvPr id="18"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项目各分区业态建议</a:t>
            </a:r>
          </a:p>
        </p:txBody>
      </p:sp>
      <p:sp>
        <p:nvSpPr>
          <p:cNvPr id="19" name="TextBox 1"/>
          <p:cNvSpPr txBox="1"/>
          <p:nvPr/>
        </p:nvSpPr>
        <p:spPr>
          <a:xfrm>
            <a:off x="952500" y="749300"/>
            <a:ext cx="10668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①</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旗舰展示</a:t>
            </a:r>
          </a:p>
        </p:txBody>
      </p:sp>
      <p:sp>
        <p:nvSpPr>
          <p:cNvPr id="20" name="TextBox 1"/>
          <p:cNvSpPr txBox="1"/>
          <p:nvPr/>
        </p:nvSpPr>
        <p:spPr>
          <a:xfrm>
            <a:off x="952500" y="1054100"/>
            <a:ext cx="4660900" cy="8509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该区域位于人流量较大的主入口，是本项目的门户</a:t>
            </a:r>
          </a:p>
          <a:p>
            <a:pPr>
              <a:lnSpc>
                <a:spcPts val="2300"/>
              </a:lnSpc>
            </a:pPr>
            <a:r>
              <a:rPr lang="en-US" altLang="zh-CN" sz="1595" b="1" dirty="0">
                <a:solidFill>
                  <a:srgbClr val="000000"/>
                </a:solidFill>
                <a:latin typeface="微软雅黑" panose="020B0503020204020204" pitchFamily="18" charset="-122"/>
                <a:cs typeface="微软雅黑" panose="020B0503020204020204" pitchFamily="18" charset="-122"/>
              </a:rPr>
              <a:t>区，起着重要的形象展示、捕获人流、体现项目特色</a:t>
            </a:r>
          </a:p>
          <a:p>
            <a:pPr>
              <a:lnSpc>
                <a:spcPts val="2300"/>
              </a:lnSpc>
            </a:pPr>
            <a:r>
              <a:rPr lang="en-US" altLang="zh-CN" sz="1595" b="1" dirty="0">
                <a:solidFill>
                  <a:srgbClr val="000000"/>
                </a:solidFill>
                <a:latin typeface="微软雅黑" panose="020B0503020204020204" pitchFamily="18" charset="-122"/>
                <a:cs typeface="微软雅黑" panose="020B0503020204020204" pitchFamily="18" charset="-122"/>
              </a:rPr>
              <a:t>和制造话题的作用。</a:t>
            </a:r>
          </a:p>
        </p:txBody>
      </p:sp>
      <p:sp>
        <p:nvSpPr>
          <p:cNvPr id="21" name="TextBox 1"/>
          <p:cNvSpPr txBox="1"/>
          <p:nvPr/>
        </p:nvSpPr>
        <p:spPr>
          <a:xfrm>
            <a:off x="952500" y="1930400"/>
            <a:ext cx="4622800" cy="736600"/>
          </a:xfrm>
          <a:prstGeom prst="rect">
            <a:avLst/>
          </a:prstGeom>
          <a:noFill/>
        </p:spPr>
        <p:txBody>
          <a:bodyPr wrap="none" lIns="0" tIns="0" rIns="0" rtlCol="0">
            <a:spAutoFit/>
          </a:bodyPr>
          <a:lstStyle/>
          <a:p>
            <a:pPr>
              <a:lnSpc>
                <a:spcPts val="1800"/>
              </a:lnSpc>
            </a:pPr>
            <a:r>
              <a:rPr lang="en-US" altLang="zh-CN" sz="1405" b="1" dirty="0">
                <a:solidFill>
                  <a:srgbClr val="5E84B7"/>
                </a:solidFill>
                <a:latin typeface="微软雅黑" panose="020B0503020204020204" pitchFamily="18" charset="-122"/>
                <a:cs typeface="微软雅黑" panose="020B0503020204020204" pitchFamily="18" charset="-122"/>
              </a:rPr>
              <a:t>定位：抓人眼球的特色品牌或业态的旗舰店，体现创新零售</a:t>
            </a:r>
          </a:p>
          <a:p>
            <a:pPr>
              <a:lnSpc>
                <a:spcPts val="2000"/>
              </a:lnSpc>
            </a:pPr>
            <a:r>
              <a:rPr lang="en-US" altLang="zh-CN" sz="1405" b="1" dirty="0">
                <a:solidFill>
                  <a:srgbClr val="5E84B7"/>
                </a:solidFill>
                <a:latin typeface="微软雅黑" panose="020B0503020204020204" pitchFamily="18" charset="-122"/>
                <a:cs typeface="微软雅黑" panose="020B0503020204020204" pitchFamily="18" charset="-122"/>
              </a:rPr>
              <a:t>概念和体验性的特点。</a:t>
            </a:r>
          </a:p>
          <a:p>
            <a:pPr>
              <a:lnSpc>
                <a:spcPts val="20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数码产品体验店</a:t>
            </a:r>
          </a:p>
        </p:txBody>
      </p:sp>
      <p:sp>
        <p:nvSpPr>
          <p:cNvPr id="22" name="TextBox 1"/>
          <p:cNvSpPr txBox="1"/>
          <p:nvPr/>
        </p:nvSpPr>
        <p:spPr>
          <a:xfrm>
            <a:off x="952500" y="2692400"/>
            <a:ext cx="2768600" cy="749300"/>
          </a:xfrm>
          <a:prstGeom prst="rect">
            <a:avLst/>
          </a:prstGeom>
          <a:noFill/>
        </p:spPr>
        <p:txBody>
          <a:bodyPr wrap="none" lIns="0" tIns="0" rIns="0" rtlCol="0">
            <a:spAutoFit/>
          </a:bodyPr>
          <a:lstStyle/>
          <a:p>
            <a:pPr>
              <a:lnSpc>
                <a:spcPts val="19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快时尚旗舰店（须为深圳首店）</a:t>
            </a:r>
          </a:p>
          <a:p>
            <a:pPr>
              <a:lnSpc>
                <a:spcPts val="20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运动品牌概念</a:t>
            </a:r>
            <a:r>
              <a:rPr lang="en-US" altLang="zh-CN" sz="1405" i="1" dirty="0">
                <a:solidFill>
                  <a:srgbClr val="000000"/>
                </a:solidFill>
                <a:latin typeface="Century" pitchFamily="18" charset="0"/>
                <a:cs typeface="Century" pitchFamily="18" charset="0"/>
              </a:rPr>
              <a:t>/</a:t>
            </a:r>
            <a:r>
              <a:rPr lang="en-US" altLang="zh-CN" sz="1480" dirty="0">
                <a:solidFill>
                  <a:srgbClr val="000000"/>
                </a:solidFill>
                <a:latin typeface="微软雅黑" panose="020B0503020204020204" pitchFamily="18" charset="-122"/>
                <a:cs typeface="微软雅黑" panose="020B0503020204020204" pitchFamily="18" charset="-122"/>
              </a:rPr>
              <a:t>体验店</a:t>
            </a:r>
          </a:p>
          <a:p>
            <a:pPr>
              <a:lnSpc>
                <a:spcPts val="20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高科技产品展厅</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282189" y="1768601"/>
            <a:ext cx="790955" cy="1007364"/>
          </a:xfrm>
          <a:custGeom>
            <a:avLst/>
            <a:gdLst>
              <a:gd name="connsiteX0" fmla="*/ 0 w 790955"/>
              <a:gd name="connsiteY0" fmla="*/ 1007364 h 1007364"/>
              <a:gd name="connsiteX1" fmla="*/ 790955 w 790955"/>
              <a:gd name="connsiteY1" fmla="*/ 1007364 h 1007364"/>
              <a:gd name="connsiteX2" fmla="*/ 790955 w 790955"/>
              <a:gd name="connsiteY2" fmla="*/ 0 h 1007364"/>
              <a:gd name="connsiteX3" fmla="*/ 0 w 790955"/>
              <a:gd name="connsiteY3" fmla="*/ 0 h 1007364"/>
              <a:gd name="connsiteX4" fmla="*/ 0 w 790955"/>
              <a:gd name="connsiteY4" fmla="*/ 1007364 h 1007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90955" h="1007364">
                <a:moveTo>
                  <a:pt x="0" y="1007364"/>
                </a:moveTo>
                <a:lnTo>
                  <a:pt x="790955" y="1007364"/>
                </a:lnTo>
                <a:lnTo>
                  <a:pt x="790955" y="0"/>
                </a:lnTo>
                <a:lnTo>
                  <a:pt x="0" y="0"/>
                </a:lnTo>
                <a:lnTo>
                  <a:pt x="0" y="1007364"/>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269235" y="1755647"/>
            <a:ext cx="816863" cy="1033272"/>
          </a:xfrm>
          <a:custGeom>
            <a:avLst/>
            <a:gdLst>
              <a:gd name="connsiteX0" fmla="*/ 12954 w 816863"/>
              <a:gd name="connsiteY0" fmla="*/ 1020318 h 1033272"/>
              <a:gd name="connsiteX1" fmla="*/ 803910 w 816863"/>
              <a:gd name="connsiteY1" fmla="*/ 1020318 h 1033272"/>
              <a:gd name="connsiteX2" fmla="*/ 803910 w 816863"/>
              <a:gd name="connsiteY2" fmla="*/ 12954 h 1033272"/>
              <a:gd name="connsiteX3" fmla="*/ 12954 w 816863"/>
              <a:gd name="connsiteY3" fmla="*/ 12954 h 1033272"/>
              <a:gd name="connsiteX4" fmla="*/ 12954 w 816863"/>
              <a:gd name="connsiteY4" fmla="*/ 1020318 h 10332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6863" h="1033272">
                <a:moveTo>
                  <a:pt x="12954" y="1020318"/>
                </a:moveTo>
                <a:lnTo>
                  <a:pt x="803910" y="1020318"/>
                </a:lnTo>
                <a:lnTo>
                  <a:pt x="803910" y="12954"/>
                </a:lnTo>
                <a:lnTo>
                  <a:pt x="12954" y="12954"/>
                </a:lnTo>
                <a:lnTo>
                  <a:pt x="12954" y="1020318"/>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425445" y="831341"/>
            <a:ext cx="792480" cy="864108"/>
          </a:xfrm>
          <a:custGeom>
            <a:avLst/>
            <a:gdLst>
              <a:gd name="connsiteX0" fmla="*/ 0 w 792480"/>
              <a:gd name="connsiteY0" fmla="*/ 864108 h 864108"/>
              <a:gd name="connsiteX1" fmla="*/ 792480 w 792480"/>
              <a:gd name="connsiteY1" fmla="*/ 864108 h 864108"/>
              <a:gd name="connsiteX2" fmla="*/ 792480 w 792480"/>
              <a:gd name="connsiteY2" fmla="*/ 0 h 864108"/>
              <a:gd name="connsiteX3" fmla="*/ 0 w 792480"/>
              <a:gd name="connsiteY3" fmla="*/ 0 h 864108"/>
              <a:gd name="connsiteX4" fmla="*/ 0 w 792480"/>
              <a:gd name="connsiteY4" fmla="*/ 864108 h 864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92480" h="864108">
                <a:moveTo>
                  <a:pt x="0" y="864108"/>
                </a:moveTo>
                <a:lnTo>
                  <a:pt x="792480" y="864108"/>
                </a:lnTo>
                <a:lnTo>
                  <a:pt x="792480" y="0"/>
                </a:lnTo>
                <a:lnTo>
                  <a:pt x="0" y="0"/>
                </a:lnTo>
                <a:lnTo>
                  <a:pt x="0" y="864108"/>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412491" y="818388"/>
            <a:ext cx="818388" cy="890016"/>
          </a:xfrm>
          <a:custGeom>
            <a:avLst/>
            <a:gdLst>
              <a:gd name="connsiteX0" fmla="*/ 12954 w 818388"/>
              <a:gd name="connsiteY0" fmla="*/ 877061 h 890016"/>
              <a:gd name="connsiteX1" fmla="*/ 805434 w 818388"/>
              <a:gd name="connsiteY1" fmla="*/ 877061 h 890016"/>
              <a:gd name="connsiteX2" fmla="*/ 805434 w 818388"/>
              <a:gd name="connsiteY2" fmla="*/ 12953 h 890016"/>
              <a:gd name="connsiteX3" fmla="*/ 12954 w 818388"/>
              <a:gd name="connsiteY3" fmla="*/ 12953 h 890016"/>
              <a:gd name="connsiteX4" fmla="*/ 12954 w 818388"/>
              <a:gd name="connsiteY4" fmla="*/ 877061 h 8900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388" h="890016">
                <a:moveTo>
                  <a:pt x="12954" y="877061"/>
                </a:moveTo>
                <a:lnTo>
                  <a:pt x="805434" y="877061"/>
                </a:lnTo>
                <a:lnTo>
                  <a:pt x="805434" y="12953"/>
                </a:lnTo>
                <a:lnTo>
                  <a:pt x="12954" y="12953"/>
                </a:lnTo>
                <a:lnTo>
                  <a:pt x="12954" y="877061"/>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6300978" y="1023366"/>
            <a:ext cx="792480" cy="864107"/>
          </a:xfrm>
          <a:custGeom>
            <a:avLst/>
            <a:gdLst>
              <a:gd name="connsiteX0" fmla="*/ 0 w 792480"/>
              <a:gd name="connsiteY0" fmla="*/ 864107 h 864107"/>
              <a:gd name="connsiteX1" fmla="*/ 792479 w 792480"/>
              <a:gd name="connsiteY1" fmla="*/ 864107 h 864107"/>
              <a:gd name="connsiteX2" fmla="*/ 792479 w 792480"/>
              <a:gd name="connsiteY2" fmla="*/ 0 h 864107"/>
              <a:gd name="connsiteX3" fmla="*/ 0 w 792480"/>
              <a:gd name="connsiteY3" fmla="*/ 0 h 864107"/>
              <a:gd name="connsiteX4" fmla="*/ 0 w 792480"/>
              <a:gd name="connsiteY4" fmla="*/ 864107 h 8641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92480" h="864107">
                <a:moveTo>
                  <a:pt x="0" y="864107"/>
                </a:moveTo>
                <a:lnTo>
                  <a:pt x="792479" y="864107"/>
                </a:lnTo>
                <a:lnTo>
                  <a:pt x="792479" y="0"/>
                </a:lnTo>
                <a:lnTo>
                  <a:pt x="0" y="0"/>
                </a:lnTo>
                <a:lnTo>
                  <a:pt x="0" y="864107"/>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6288024" y="1010412"/>
            <a:ext cx="818388" cy="890015"/>
          </a:xfrm>
          <a:custGeom>
            <a:avLst/>
            <a:gdLst>
              <a:gd name="connsiteX0" fmla="*/ 12953 w 818388"/>
              <a:gd name="connsiteY0" fmla="*/ 877061 h 890015"/>
              <a:gd name="connsiteX1" fmla="*/ 805433 w 818388"/>
              <a:gd name="connsiteY1" fmla="*/ 877061 h 890015"/>
              <a:gd name="connsiteX2" fmla="*/ 805433 w 818388"/>
              <a:gd name="connsiteY2" fmla="*/ 12953 h 890015"/>
              <a:gd name="connsiteX3" fmla="*/ 12953 w 818388"/>
              <a:gd name="connsiteY3" fmla="*/ 12953 h 890015"/>
              <a:gd name="connsiteX4" fmla="*/ 12953 w 818388"/>
              <a:gd name="connsiteY4" fmla="*/ 877061 h 8900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8388" h="890015">
                <a:moveTo>
                  <a:pt x="12953" y="877061"/>
                </a:moveTo>
                <a:lnTo>
                  <a:pt x="805433" y="877061"/>
                </a:lnTo>
                <a:lnTo>
                  <a:pt x="805433" y="12953"/>
                </a:lnTo>
                <a:lnTo>
                  <a:pt x="12953" y="12953"/>
                </a:lnTo>
                <a:lnTo>
                  <a:pt x="12953" y="877061"/>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854200" y="673100"/>
            <a:ext cx="3175000" cy="2908300"/>
          </a:xfrm>
          <a:prstGeom prst="rect">
            <a:avLst/>
          </a:prstGeom>
          <a:noFill/>
        </p:spPr>
      </p:pic>
      <p:pic>
        <p:nvPicPr>
          <p:cNvPr id="13" name="Picture 3"/>
          <p:cNvPicPr>
            <a:picLocks noChangeAspect="1" noChangeArrowheads="1"/>
          </p:cNvPicPr>
          <p:nvPr/>
        </p:nvPicPr>
        <p:blipFill>
          <a:blip r:embed="rId3"/>
          <a:srcRect/>
          <a:stretch>
            <a:fillRect/>
          </a:stretch>
        </p:blipFill>
        <p:spPr bwMode="auto">
          <a:xfrm>
            <a:off x="5930900" y="863600"/>
            <a:ext cx="3009900" cy="2908300"/>
          </a:xfrm>
          <a:prstGeom prst="rect">
            <a:avLst/>
          </a:prstGeom>
          <a:noFill/>
        </p:spPr>
      </p:pic>
      <p:graphicFrame>
        <p:nvGraphicFramePr>
          <p:cNvPr id="14" name="表格 4"/>
          <p:cNvGraphicFramePr>
            <a:graphicFrameLocks noGrp="1"/>
          </p:cNvGraphicFramePr>
          <p:nvPr/>
        </p:nvGraphicFramePr>
        <p:xfrm>
          <a:off x="899591" y="4005071"/>
          <a:ext cx="7802956" cy="2259469"/>
        </p:xfrm>
        <a:graphic>
          <a:graphicData uri="http://schemas.openxmlformats.org/drawingml/2006/table">
            <a:tbl>
              <a:tblPr/>
              <a:tblGrid>
                <a:gridCol w="1214958">
                  <a:extLst>
                    <a:ext uri="{9D8B030D-6E8A-4147-A177-3AD203B41FA5}">
                      <a16:colId xmlns:a16="http://schemas.microsoft.com/office/drawing/2014/main" val="20000"/>
                    </a:ext>
                  </a:extLst>
                </a:gridCol>
                <a:gridCol w="1215009">
                  <a:extLst>
                    <a:ext uri="{9D8B030D-6E8A-4147-A177-3AD203B41FA5}">
                      <a16:colId xmlns:a16="http://schemas.microsoft.com/office/drawing/2014/main" val="20001"/>
                    </a:ext>
                  </a:extLst>
                </a:gridCol>
                <a:gridCol w="604773">
                  <a:extLst>
                    <a:ext uri="{9D8B030D-6E8A-4147-A177-3AD203B41FA5}">
                      <a16:colId xmlns:a16="http://schemas.microsoft.com/office/drawing/2014/main" val="20002"/>
                    </a:ext>
                  </a:extLst>
                </a:gridCol>
                <a:gridCol w="1069213">
                  <a:extLst>
                    <a:ext uri="{9D8B030D-6E8A-4147-A177-3AD203B41FA5}">
                      <a16:colId xmlns:a16="http://schemas.microsoft.com/office/drawing/2014/main" val="20003"/>
                    </a:ext>
                  </a:extLst>
                </a:gridCol>
                <a:gridCol w="971930">
                  <a:extLst>
                    <a:ext uri="{9D8B030D-6E8A-4147-A177-3AD203B41FA5}">
                      <a16:colId xmlns:a16="http://schemas.microsoft.com/office/drawing/2014/main" val="20004"/>
                    </a:ext>
                  </a:extLst>
                </a:gridCol>
                <a:gridCol w="1215008">
                  <a:extLst>
                    <a:ext uri="{9D8B030D-6E8A-4147-A177-3AD203B41FA5}">
                      <a16:colId xmlns:a16="http://schemas.microsoft.com/office/drawing/2014/main" val="20005"/>
                    </a:ext>
                  </a:extLst>
                </a:gridCol>
                <a:gridCol w="1512061">
                  <a:extLst>
                    <a:ext uri="{9D8B030D-6E8A-4147-A177-3AD203B41FA5}">
                      <a16:colId xmlns:a16="http://schemas.microsoft.com/office/drawing/2014/main" val="20006"/>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区域</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92049">
                <a:tc rowSpan="2">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时尚集合店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1F-3F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2,000-3,000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10CorsoComo/</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TommyBahama</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476503">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FastFashion</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旗舰店（深圳首店）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1F-3F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2,000-3,000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A&amp;F/</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Topshop&amp;Topman</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476593">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1-b</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FastFashion</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旗舰店（深圳首店）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1F+2F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1,500-3,000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MIXXO/PRIMARK/</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Mango集合店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476554">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1-c</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运动品牌旗舰店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B1+1F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4,000-6,000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Nike/Addidas/</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Puma</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bl>
          </a:graphicData>
        </a:graphic>
      </p:graphicFrame>
      <p:sp>
        <p:nvSpPr>
          <p:cNvPr id="15" name="TextBox 1"/>
          <p:cNvSpPr txBox="1"/>
          <p:nvPr/>
        </p:nvSpPr>
        <p:spPr>
          <a:xfrm>
            <a:off x="2578100" y="2222500"/>
            <a:ext cx="177800" cy="114300"/>
          </a:xfrm>
          <a:prstGeom prst="rect">
            <a:avLst/>
          </a:prstGeom>
          <a:noFill/>
        </p:spPr>
        <p:txBody>
          <a:bodyPr wrap="none" lIns="0" tIns="0" rIns="0" rtlCol="0">
            <a:spAutoFit/>
          </a:bodyPr>
          <a:lstStyle/>
          <a:p>
            <a:pPr>
              <a:lnSpc>
                <a:spcPts val="900"/>
              </a:lnSpc>
            </a:pPr>
            <a:r>
              <a:rPr lang="en-US" altLang="zh-CN" sz="995" dirty="0">
                <a:solidFill>
                  <a:srgbClr val="FFFFFF"/>
                </a:solidFill>
                <a:latin typeface="Times New Roman" panose="02020603050405020304" pitchFamily="18" charset="0"/>
                <a:cs typeface="Times New Roman" panose="02020603050405020304" pitchFamily="18" charset="0"/>
              </a:rPr>
              <a:t>1-a</a:t>
            </a:r>
          </a:p>
        </p:txBody>
      </p:sp>
      <p:sp>
        <p:nvSpPr>
          <p:cNvPr id="16"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业态规划</a:t>
            </a:r>
          </a:p>
        </p:txBody>
      </p:sp>
      <p:sp>
        <p:nvSpPr>
          <p:cNvPr id="17" name="TextBox 1"/>
          <p:cNvSpPr txBox="1"/>
          <p:nvPr/>
        </p:nvSpPr>
        <p:spPr>
          <a:xfrm>
            <a:off x="2717800" y="1219200"/>
            <a:ext cx="177800" cy="114300"/>
          </a:xfrm>
          <a:prstGeom prst="rect">
            <a:avLst/>
          </a:prstGeom>
          <a:noFill/>
        </p:spPr>
        <p:txBody>
          <a:bodyPr wrap="none" lIns="0" tIns="0" rIns="0" rtlCol="0">
            <a:spAutoFit/>
          </a:bodyPr>
          <a:lstStyle/>
          <a:p>
            <a:pPr>
              <a:lnSpc>
                <a:spcPts val="900"/>
              </a:lnSpc>
            </a:pPr>
            <a:r>
              <a:rPr lang="en-US" altLang="zh-CN" sz="995" dirty="0">
                <a:solidFill>
                  <a:srgbClr val="FFFFFF"/>
                </a:solidFill>
                <a:latin typeface="Times New Roman" panose="02020603050405020304" pitchFamily="18" charset="0"/>
                <a:cs typeface="Times New Roman" panose="02020603050405020304" pitchFamily="18" charset="0"/>
              </a:rPr>
              <a:t>1-b</a:t>
            </a:r>
          </a:p>
        </p:txBody>
      </p:sp>
      <p:sp>
        <p:nvSpPr>
          <p:cNvPr id="18" name="TextBox 1"/>
          <p:cNvSpPr txBox="1"/>
          <p:nvPr/>
        </p:nvSpPr>
        <p:spPr>
          <a:xfrm>
            <a:off x="6604000" y="1409700"/>
            <a:ext cx="165100" cy="114300"/>
          </a:xfrm>
          <a:prstGeom prst="rect">
            <a:avLst/>
          </a:prstGeom>
          <a:noFill/>
        </p:spPr>
        <p:txBody>
          <a:bodyPr wrap="none" lIns="0" tIns="0" rIns="0" rtlCol="0">
            <a:spAutoFit/>
          </a:bodyPr>
          <a:lstStyle/>
          <a:p>
            <a:pPr>
              <a:lnSpc>
                <a:spcPts val="900"/>
              </a:lnSpc>
            </a:pPr>
            <a:r>
              <a:rPr lang="en-US" altLang="zh-CN" sz="995" dirty="0">
                <a:solidFill>
                  <a:srgbClr val="FFFFFF"/>
                </a:solidFill>
                <a:latin typeface="Times New Roman" panose="02020603050405020304" pitchFamily="18" charset="0"/>
                <a:cs typeface="Times New Roman" panose="02020603050405020304" pitchFamily="18" charset="0"/>
              </a:rPr>
              <a:t>1-c</a:t>
            </a:r>
          </a:p>
        </p:txBody>
      </p:sp>
      <p:sp>
        <p:nvSpPr>
          <p:cNvPr id="19" name="TextBox 1"/>
          <p:cNvSpPr txBox="1"/>
          <p:nvPr/>
        </p:nvSpPr>
        <p:spPr>
          <a:xfrm>
            <a:off x="2362200" y="3060700"/>
            <a:ext cx="165100" cy="203200"/>
          </a:xfrm>
          <a:prstGeom prst="rect">
            <a:avLst/>
          </a:prstGeom>
          <a:noFill/>
        </p:spPr>
        <p:txBody>
          <a:bodyPr wrap="none" lIns="0" tIns="0" rIns="0" rtlCol="0">
            <a:spAutoFit/>
          </a:bodyPr>
          <a:lstStyle/>
          <a:p>
            <a:pPr>
              <a:lnSpc>
                <a:spcPts val="1600"/>
              </a:lnSpc>
            </a:pPr>
            <a:r>
              <a:rPr lang="en-US" altLang="zh-CN" sz="1405" b="1" dirty="0">
                <a:solidFill>
                  <a:srgbClr val="000000"/>
                </a:solidFill>
                <a:latin typeface="Arial Narrow" pitchFamily="18" charset="0"/>
                <a:cs typeface="Arial Narrow" pitchFamily="18" charset="0"/>
              </a:rPr>
              <a:t>1F</a:t>
            </a:r>
          </a:p>
        </p:txBody>
      </p:sp>
      <p:sp>
        <p:nvSpPr>
          <p:cNvPr id="20" name="TextBox 1"/>
          <p:cNvSpPr txBox="1"/>
          <p:nvPr/>
        </p:nvSpPr>
        <p:spPr>
          <a:xfrm>
            <a:off x="6032500" y="622300"/>
            <a:ext cx="177800" cy="203200"/>
          </a:xfrm>
          <a:prstGeom prst="rect">
            <a:avLst/>
          </a:prstGeom>
          <a:noFill/>
        </p:spPr>
        <p:txBody>
          <a:bodyPr wrap="none" lIns="0" tIns="0" rIns="0" rtlCol="0">
            <a:spAutoFit/>
          </a:bodyPr>
          <a:lstStyle/>
          <a:p>
            <a:pPr>
              <a:lnSpc>
                <a:spcPts val="1600"/>
              </a:lnSpc>
            </a:pPr>
            <a:r>
              <a:rPr lang="en-US" altLang="zh-CN" sz="1405" b="1" dirty="0">
                <a:solidFill>
                  <a:srgbClr val="000000"/>
                </a:solidFill>
                <a:latin typeface="Arial Narrow" pitchFamily="18" charset="0"/>
                <a:cs typeface="Arial Narrow" pitchFamily="18" charset="0"/>
              </a:rPr>
              <a:t>B1</a:t>
            </a:r>
          </a:p>
        </p:txBody>
      </p:sp>
      <p:sp>
        <p:nvSpPr>
          <p:cNvPr id="21" name="TextBox 1"/>
          <p:cNvSpPr txBox="1"/>
          <p:nvPr/>
        </p:nvSpPr>
        <p:spPr>
          <a:xfrm>
            <a:off x="901700" y="2159000"/>
            <a:ext cx="825500" cy="4800600"/>
          </a:xfrm>
          <a:prstGeom prst="rect">
            <a:avLst/>
          </a:prstGeom>
          <a:noFill/>
        </p:spPr>
        <p:txBody>
          <a:bodyPr wrap="none" lIns="0" tIns="0" rIns="0" rtlCol="0">
            <a:spAutoFit/>
          </a:bodyPr>
          <a:lstStyle/>
          <a:p>
            <a:pPr>
              <a:lnSpc>
                <a:spcPts val="1300"/>
              </a:lnSpc>
              <a:tabLst>
                <a:tab pos="114300" algn="l"/>
              </a:tabLst>
            </a:pPr>
            <a:r>
              <a:rPr lang="en-US" altLang="zh-CN" sz="995" dirty="0">
                <a:solidFill>
                  <a:srgbClr val="000000"/>
                </a:solidFill>
                <a:latin typeface="微软雅黑" panose="020B0503020204020204" pitchFamily="18" charset="-122"/>
                <a:cs typeface="微软雅黑" panose="020B0503020204020204" pitchFamily="18" charset="-122"/>
              </a:rPr>
              <a:t>建议1-a栋，只</a:t>
            </a:r>
          </a:p>
          <a:p>
            <a:pPr>
              <a:lnSpc>
                <a:spcPts val="1200"/>
              </a:lnSpc>
              <a:tabLst>
                <a:tab pos="114300" algn="l"/>
              </a:tabLst>
            </a:pPr>
            <a:r>
              <a:rPr lang="en-US" altLang="zh-CN" sz="995" dirty="0">
                <a:solidFill>
                  <a:srgbClr val="000000"/>
                </a:solidFill>
                <a:latin typeface="微软雅黑" panose="020B0503020204020204" pitchFamily="18" charset="-122"/>
                <a:cs typeface="微软雅黑" panose="020B0503020204020204" pitchFamily="18" charset="-122"/>
              </a:rPr>
              <a:t>做到3层</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1143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265</a:t>
            </a:r>
          </a:p>
        </p:txBody>
      </p:sp>
      <p:sp>
        <p:nvSpPr>
          <p:cNvPr id="22"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旗舰展示</a:t>
            </a: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942338" y="1939289"/>
            <a:ext cx="864108" cy="937260"/>
          </a:xfrm>
          <a:custGeom>
            <a:avLst/>
            <a:gdLst>
              <a:gd name="connsiteX0" fmla="*/ 0 w 864108"/>
              <a:gd name="connsiteY0" fmla="*/ 937260 h 937260"/>
              <a:gd name="connsiteX1" fmla="*/ 864107 w 864108"/>
              <a:gd name="connsiteY1" fmla="*/ 937260 h 937260"/>
              <a:gd name="connsiteX2" fmla="*/ 864107 w 864108"/>
              <a:gd name="connsiteY2" fmla="*/ 0 h 937260"/>
              <a:gd name="connsiteX3" fmla="*/ 0 w 864108"/>
              <a:gd name="connsiteY3" fmla="*/ 0 h 937260"/>
              <a:gd name="connsiteX4" fmla="*/ 0 w 864108"/>
              <a:gd name="connsiteY4" fmla="*/ 937260 h 9372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108" h="937260">
                <a:moveTo>
                  <a:pt x="0" y="937260"/>
                </a:moveTo>
                <a:lnTo>
                  <a:pt x="864107" y="937260"/>
                </a:lnTo>
                <a:lnTo>
                  <a:pt x="864107" y="0"/>
                </a:lnTo>
                <a:lnTo>
                  <a:pt x="0" y="0"/>
                </a:lnTo>
                <a:lnTo>
                  <a:pt x="0" y="937260"/>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929383" y="1926335"/>
            <a:ext cx="890016" cy="963168"/>
          </a:xfrm>
          <a:custGeom>
            <a:avLst/>
            <a:gdLst>
              <a:gd name="connsiteX0" fmla="*/ 12954 w 890016"/>
              <a:gd name="connsiteY0" fmla="*/ 950214 h 963168"/>
              <a:gd name="connsiteX1" fmla="*/ 877061 w 890016"/>
              <a:gd name="connsiteY1" fmla="*/ 950214 h 963168"/>
              <a:gd name="connsiteX2" fmla="*/ 877061 w 890016"/>
              <a:gd name="connsiteY2" fmla="*/ 12954 h 963168"/>
              <a:gd name="connsiteX3" fmla="*/ 12954 w 890016"/>
              <a:gd name="connsiteY3" fmla="*/ 12954 h 963168"/>
              <a:gd name="connsiteX4" fmla="*/ 12954 w 890016"/>
              <a:gd name="connsiteY4" fmla="*/ 950214 h 9631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0016" h="963168">
                <a:moveTo>
                  <a:pt x="12954" y="950214"/>
                </a:moveTo>
                <a:lnTo>
                  <a:pt x="877061" y="950214"/>
                </a:lnTo>
                <a:lnTo>
                  <a:pt x="877061" y="12954"/>
                </a:lnTo>
                <a:lnTo>
                  <a:pt x="12954" y="12954"/>
                </a:lnTo>
                <a:lnTo>
                  <a:pt x="12954" y="950214"/>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052066" y="982217"/>
            <a:ext cx="864107" cy="719327"/>
          </a:xfrm>
          <a:custGeom>
            <a:avLst/>
            <a:gdLst>
              <a:gd name="connsiteX0" fmla="*/ 0 w 864107"/>
              <a:gd name="connsiteY0" fmla="*/ 719327 h 719327"/>
              <a:gd name="connsiteX1" fmla="*/ 864107 w 864107"/>
              <a:gd name="connsiteY1" fmla="*/ 719327 h 719327"/>
              <a:gd name="connsiteX2" fmla="*/ 864107 w 864107"/>
              <a:gd name="connsiteY2" fmla="*/ 0 h 719327"/>
              <a:gd name="connsiteX3" fmla="*/ 0 w 864107"/>
              <a:gd name="connsiteY3" fmla="*/ 0 h 719327"/>
              <a:gd name="connsiteX4" fmla="*/ 0 w 864107"/>
              <a:gd name="connsiteY4" fmla="*/ 719327 h 7193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107" h="719327">
                <a:moveTo>
                  <a:pt x="0" y="719327"/>
                </a:moveTo>
                <a:lnTo>
                  <a:pt x="864107" y="719327"/>
                </a:lnTo>
                <a:lnTo>
                  <a:pt x="864107" y="0"/>
                </a:lnTo>
                <a:lnTo>
                  <a:pt x="0" y="0"/>
                </a:lnTo>
                <a:lnTo>
                  <a:pt x="0" y="719327"/>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039111" y="969263"/>
            <a:ext cx="890015" cy="745236"/>
          </a:xfrm>
          <a:custGeom>
            <a:avLst/>
            <a:gdLst>
              <a:gd name="connsiteX0" fmla="*/ 12954 w 890015"/>
              <a:gd name="connsiteY0" fmla="*/ 732281 h 745236"/>
              <a:gd name="connsiteX1" fmla="*/ 877061 w 890015"/>
              <a:gd name="connsiteY1" fmla="*/ 732281 h 745236"/>
              <a:gd name="connsiteX2" fmla="*/ 877061 w 890015"/>
              <a:gd name="connsiteY2" fmla="*/ 12953 h 745236"/>
              <a:gd name="connsiteX3" fmla="*/ 12954 w 890015"/>
              <a:gd name="connsiteY3" fmla="*/ 12953 h 745236"/>
              <a:gd name="connsiteX4" fmla="*/ 12954 w 890015"/>
              <a:gd name="connsiteY4" fmla="*/ 732281 h 745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0015" h="745236">
                <a:moveTo>
                  <a:pt x="12954" y="732281"/>
                </a:moveTo>
                <a:lnTo>
                  <a:pt x="877061" y="732281"/>
                </a:lnTo>
                <a:lnTo>
                  <a:pt x="877061" y="12953"/>
                </a:lnTo>
                <a:lnTo>
                  <a:pt x="12954" y="12953"/>
                </a:lnTo>
                <a:lnTo>
                  <a:pt x="12954" y="732281"/>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916173" y="982217"/>
            <a:ext cx="864108" cy="647700"/>
          </a:xfrm>
          <a:custGeom>
            <a:avLst/>
            <a:gdLst>
              <a:gd name="connsiteX0" fmla="*/ 0 w 864108"/>
              <a:gd name="connsiteY0" fmla="*/ 647700 h 647700"/>
              <a:gd name="connsiteX1" fmla="*/ 864108 w 864108"/>
              <a:gd name="connsiteY1" fmla="*/ 647700 h 647700"/>
              <a:gd name="connsiteX2" fmla="*/ 864108 w 864108"/>
              <a:gd name="connsiteY2" fmla="*/ 0 h 647700"/>
              <a:gd name="connsiteX3" fmla="*/ 0 w 864108"/>
              <a:gd name="connsiteY3" fmla="*/ 0 h 647700"/>
              <a:gd name="connsiteX4" fmla="*/ 0 w 864108"/>
              <a:gd name="connsiteY4" fmla="*/ 647700 h 647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108" h="647700">
                <a:moveTo>
                  <a:pt x="0" y="647700"/>
                </a:moveTo>
                <a:lnTo>
                  <a:pt x="864108" y="647700"/>
                </a:lnTo>
                <a:lnTo>
                  <a:pt x="864108" y="0"/>
                </a:lnTo>
                <a:lnTo>
                  <a:pt x="0" y="0"/>
                </a:lnTo>
                <a:lnTo>
                  <a:pt x="0" y="647700"/>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903219" y="969263"/>
            <a:ext cx="890016" cy="673608"/>
          </a:xfrm>
          <a:custGeom>
            <a:avLst/>
            <a:gdLst>
              <a:gd name="connsiteX0" fmla="*/ 12954 w 890016"/>
              <a:gd name="connsiteY0" fmla="*/ 660653 h 673608"/>
              <a:gd name="connsiteX1" fmla="*/ 877062 w 890016"/>
              <a:gd name="connsiteY1" fmla="*/ 660653 h 673608"/>
              <a:gd name="connsiteX2" fmla="*/ 877062 w 890016"/>
              <a:gd name="connsiteY2" fmla="*/ 12953 h 673608"/>
              <a:gd name="connsiteX3" fmla="*/ 12954 w 890016"/>
              <a:gd name="connsiteY3" fmla="*/ 12953 h 673608"/>
              <a:gd name="connsiteX4" fmla="*/ 12954 w 890016"/>
              <a:gd name="connsiteY4" fmla="*/ 660653 h 6736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0016" h="673608">
                <a:moveTo>
                  <a:pt x="12954" y="660653"/>
                </a:moveTo>
                <a:lnTo>
                  <a:pt x="877062" y="660653"/>
                </a:lnTo>
                <a:lnTo>
                  <a:pt x="877062" y="12953"/>
                </a:lnTo>
                <a:lnTo>
                  <a:pt x="12954" y="12953"/>
                </a:lnTo>
                <a:lnTo>
                  <a:pt x="12954" y="660653"/>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5961126" y="2736342"/>
            <a:ext cx="1223771" cy="504444"/>
          </a:xfrm>
          <a:custGeom>
            <a:avLst/>
            <a:gdLst>
              <a:gd name="connsiteX0" fmla="*/ 0 w 1223771"/>
              <a:gd name="connsiteY0" fmla="*/ 504443 h 504444"/>
              <a:gd name="connsiteX1" fmla="*/ 1223771 w 1223771"/>
              <a:gd name="connsiteY1" fmla="*/ 504443 h 504444"/>
              <a:gd name="connsiteX2" fmla="*/ 1223771 w 1223771"/>
              <a:gd name="connsiteY2" fmla="*/ 0 h 504444"/>
              <a:gd name="connsiteX3" fmla="*/ 0 w 1223771"/>
              <a:gd name="connsiteY3" fmla="*/ 0 h 504444"/>
              <a:gd name="connsiteX4" fmla="*/ 0 w 1223771"/>
              <a:gd name="connsiteY4" fmla="*/ 504443 h 5044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23771" h="504444">
                <a:moveTo>
                  <a:pt x="0" y="504443"/>
                </a:moveTo>
                <a:lnTo>
                  <a:pt x="1223771" y="504443"/>
                </a:lnTo>
                <a:lnTo>
                  <a:pt x="1223771" y="0"/>
                </a:lnTo>
                <a:lnTo>
                  <a:pt x="0" y="0"/>
                </a:lnTo>
                <a:lnTo>
                  <a:pt x="0" y="504443"/>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5948172" y="2723388"/>
            <a:ext cx="1249679" cy="530352"/>
          </a:xfrm>
          <a:custGeom>
            <a:avLst/>
            <a:gdLst>
              <a:gd name="connsiteX0" fmla="*/ 12953 w 1249679"/>
              <a:gd name="connsiteY0" fmla="*/ 517397 h 530352"/>
              <a:gd name="connsiteX1" fmla="*/ 1236725 w 1249679"/>
              <a:gd name="connsiteY1" fmla="*/ 517397 h 530352"/>
              <a:gd name="connsiteX2" fmla="*/ 1236725 w 1249679"/>
              <a:gd name="connsiteY2" fmla="*/ 12954 h 530352"/>
              <a:gd name="connsiteX3" fmla="*/ 12953 w 1249679"/>
              <a:gd name="connsiteY3" fmla="*/ 12954 h 530352"/>
              <a:gd name="connsiteX4" fmla="*/ 12953 w 1249679"/>
              <a:gd name="connsiteY4" fmla="*/ 517397 h 5303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49679" h="530352">
                <a:moveTo>
                  <a:pt x="12953" y="517397"/>
                </a:moveTo>
                <a:lnTo>
                  <a:pt x="1236725" y="517397"/>
                </a:lnTo>
                <a:lnTo>
                  <a:pt x="1236725" y="12954"/>
                </a:lnTo>
                <a:lnTo>
                  <a:pt x="12953" y="12954"/>
                </a:lnTo>
                <a:lnTo>
                  <a:pt x="12953" y="517397"/>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825500"/>
            <a:ext cx="2908300" cy="2908300"/>
          </a:xfrm>
          <a:prstGeom prst="rect">
            <a:avLst/>
          </a:prstGeom>
          <a:noFill/>
        </p:spPr>
      </p:pic>
      <p:pic>
        <p:nvPicPr>
          <p:cNvPr id="15" name="Picture 3"/>
          <p:cNvPicPr>
            <a:picLocks noChangeAspect="1" noChangeArrowheads="1"/>
          </p:cNvPicPr>
          <p:nvPr/>
        </p:nvPicPr>
        <p:blipFill>
          <a:blip r:embed="rId3"/>
          <a:srcRect/>
          <a:stretch>
            <a:fillRect/>
          </a:stretch>
        </p:blipFill>
        <p:spPr bwMode="auto">
          <a:xfrm>
            <a:off x="4051300" y="1041400"/>
            <a:ext cx="3200400" cy="2425700"/>
          </a:xfrm>
          <a:prstGeom prst="rect">
            <a:avLst/>
          </a:prstGeom>
          <a:noFill/>
        </p:spPr>
      </p:pic>
      <p:graphicFrame>
        <p:nvGraphicFramePr>
          <p:cNvPr id="16" name="表格 4"/>
          <p:cNvGraphicFramePr>
            <a:graphicFrameLocks noGrp="1"/>
          </p:cNvGraphicFramePr>
          <p:nvPr/>
        </p:nvGraphicFramePr>
        <p:xfrm>
          <a:off x="899591" y="3721480"/>
          <a:ext cx="7812608" cy="2517978"/>
        </p:xfrm>
        <a:graphic>
          <a:graphicData uri="http://schemas.openxmlformats.org/drawingml/2006/table">
            <a:tbl>
              <a:tblPr/>
              <a:tblGrid>
                <a:gridCol w="1015441">
                  <a:extLst>
                    <a:ext uri="{9D8B030D-6E8A-4147-A177-3AD203B41FA5}">
                      <a16:colId xmlns:a16="http://schemas.microsoft.com/office/drawing/2014/main" val="20000"/>
                    </a:ext>
                  </a:extLst>
                </a:gridCol>
                <a:gridCol w="1015492">
                  <a:extLst>
                    <a:ext uri="{9D8B030D-6E8A-4147-A177-3AD203B41FA5}">
                      <a16:colId xmlns:a16="http://schemas.microsoft.com/office/drawing/2014/main" val="20001"/>
                    </a:ext>
                  </a:extLst>
                </a:gridCol>
                <a:gridCol w="568705">
                  <a:extLst>
                    <a:ext uri="{9D8B030D-6E8A-4147-A177-3AD203B41FA5}">
                      <a16:colId xmlns:a16="http://schemas.microsoft.com/office/drawing/2014/main" val="20002"/>
                    </a:ext>
                  </a:extLst>
                </a:gridCol>
                <a:gridCol w="893698">
                  <a:extLst>
                    <a:ext uri="{9D8B030D-6E8A-4147-A177-3AD203B41FA5}">
                      <a16:colId xmlns:a16="http://schemas.microsoft.com/office/drawing/2014/main" val="20003"/>
                    </a:ext>
                  </a:extLst>
                </a:gridCol>
                <a:gridCol w="812419">
                  <a:extLst>
                    <a:ext uri="{9D8B030D-6E8A-4147-A177-3AD203B41FA5}">
                      <a16:colId xmlns:a16="http://schemas.microsoft.com/office/drawing/2014/main" val="20004"/>
                    </a:ext>
                  </a:extLst>
                </a:gridCol>
                <a:gridCol w="1015491">
                  <a:extLst>
                    <a:ext uri="{9D8B030D-6E8A-4147-A177-3AD203B41FA5}">
                      <a16:colId xmlns:a16="http://schemas.microsoft.com/office/drawing/2014/main" val="20005"/>
                    </a:ext>
                  </a:extLst>
                </a:gridCol>
                <a:gridCol w="2491359">
                  <a:extLst>
                    <a:ext uri="{9D8B030D-6E8A-4147-A177-3AD203B41FA5}">
                      <a16:colId xmlns:a16="http://schemas.microsoft.com/office/drawing/2014/main" val="20006"/>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区域</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92048">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1-d</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FastFashion</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旗舰店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1F-3F</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主力店</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1</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4,000-5,000</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60" dirty="0">
                          <a:solidFill>
                            <a:srgbClr val="000000"/>
                          </a:solidFill>
                          <a:latin typeface="微软雅黑" panose="020B0503020204020204" pitchFamily="18" charset="-122"/>
                          <a:cs typeface="微软雅黑" panose="020B0503020204020204" pitchFamily="18" charset="-122"/>
                        </a:rPr>
                        <a:t>ZARA旗舰店/Uniqlo旗舰店</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14960">
                <a:tc rowSpan="2">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汽车展厅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1F+2F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1,000-2,000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Tesla/AstonMartin/BMW</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15086">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品质餐厅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1,000-1,500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翡翠酒家/小南国</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化妆品</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集合店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1,500-2,000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Sephora/OliveYoung</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33019">
                <a:tc rowSpan="2">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1-g</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数码旗舰店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1F+2F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1,500-2,000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Apple/Sumsung</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333044">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咖啡</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120-180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Costa/Lavazza</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bl>
          </a:graphicData>
        </a:graphic>
      </p:graphicFrame>
      <p:sp>
        <p:nvSpPr>
          <p:cNvPr id="17" name="TextBox 1"/>
          <p:cNvSpPr txBox="1"/>
          <p:nvPr/>
        </p:nvSpPr>
        <p:spPr>
          <a:xfrm>
            <a:off x="2387600" y="1295400"/>
            <a:ext cx="177800" cy="114300"/>
          </a:xfrm>
          <a:prstGeom prst="rect">
            <a:avLst/>
          </a:prstGeom>
          <a:noFill/>
        </p:spPr>
        <p:txBody>
          <a:bodyPr wrap="none" lIns="0" tIns="0" rIns="0" rtlCol="0">
            <a:spAutoFit/>
          </a:bodyPr>
          <a:lstStyle/>
          <a:p>
            <a:pPr>
              <a:lnSpc>
                <a:spcPts val="900"/>
              </a:lnSpc>
            </a:pPr>
            <a:r>
              <a:rPr lang="en-US" altLang="zh-CN" sz="995" dirty="0">
                <a:solidFill>
                  <a:srgbClr val="FFFFFF"/>
                </a:solidFill>
                <a:latin typeface="Times New Roman" panose="02020603050405020304" pitchFamily="18" charset="0"/>
                <a:cs typeface="Times New Roman" panose="02020603050405020304" pitchFamily="18" charset="0"/>
              </a:rPr>
              <a:t>1-d</a:t>
            </a:r>
          </a:p>
        </p:txBody>
      </p:sp>
      <p:sp>
        <p:nvSpPr>
          <p:cNvPr id="18" name="TextBox 1"/>
          <p:cNvSpPr txBox="1"/>
          <p:nvPr/>
        </p:nvSpPr>
        <p:spPr>
          <a:xfrm>
            <a:off x="3263900" y="1257300"/>
            <a:ext cx="139700" cy="114300"/>
          </a:xfrm>
          <a:prstGeom prst="rect">
            <a:avLst/>
          </a:prstGeom>
          <a:noFill/>
        </p:spPr>
        <p:txBody>
          <a:bodyPr wrap="none" lIns="0" tIns="0" rIns="0" rtlCol="0">
            <a:spAutoFit/>
          </a:bodyPr>
          <a:lstStyle/>
          <a:p>
            <a:pPr>
              <a:lnSpc>
                <a:spcPts val="900"/>
              </a:lnSpc>
            </a:pPr>
            <a:r>
              <a:rPr lang="en-US" altLang="zh-CN" sz="995" dirty="0">
                <a:solidFill>
                  <a:srgbClr val="FFFFFF"/>
                </a:solidFill>
                <a:latin typeface="Times New Roman" panose="02020603050405020304" pitchFamily="18" charset="0"/>
                <a:cs typeface="Times New Roman" panose="02020603050405020304" pitchFamily="18" charset="0"/>
              </a:rPr>
              <a:t>1-f</a:t>
            </a:r>
          </a:p>
        </p:txBody>
      </p:sp>
      <p:sp>
        <p:nvSpPr>
          <p:cNvPr id="19" name="TextBox 1"/>
          <p:cNvSpPr txBox="1"/>
          <p:nvPr/>
        </p:nvSpPr>
        <p:spPr>
          <a:xfrm>
            <a:off x="1016000" y="2514600"/>
            <a:ext cx="5638800" cy="4432300"/>
          </a:xfrm>
          <a:prstGeom prst="rect">
            <a:avLst/>
          </a:prstGeom>
          <a:noFill/>
        </p:spPr>
        <p:txBody>
          <a:bodyPr wrap="none" lIns="0" tIns="0" rIns="0" rtlCol="0">
            <a:spAutoFit/>
          </a:bodyPr>
          <a:lstStyle/>
          <a:p>
            <a:pPr>
              <a:lnSpc>
                <a:spcPts val="900"/>
              </a:lnSpc>
              <a:tabLst>
                <a:tab pos="1257300" algn="l"/>
                <a:tab pos="5461000" algn="l"/>
              </a:tabLst>
            </a:pPr>
            <a:r>
              <a:rPr lang="en-US" altLang="zh-CN" dirty="0"/>
              <a:t>	</a:t>
            </a:r>
            <a:r>
              <a:rPr lang="en-US" altLang="zh-CN" sz="995" dirty="0">
                <a:solidFill>
                  <a:srgbClr val="FFFFFF"/>
                </a:solidFill>
                <a:latin typeface="Times New Roman" panose="02020603050405020304" pitchFamily="18" charset="0"/>
                <a:cs typeface="Times New Roman" panose="02020603050405020304" pitchFamily="18" charset="0"/>
              </a:rPr>
              <a:t>1-e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1257300" algn="l"/>
                <a:tab pos="5461000" algn="l"/>
              </a:tabLst>
            </a:pPr>
            <a:r>
              <a:rPr lang="en-US" altLang="zh-CN" dirty="0"/>
              <a:t>		</a:t>
            </a:r>
            <a:r>
              <a:rPr lang="en-US" altLang="zh-CN" sz="995" dirty="0">
                <a:solidFill>
                  <a:srgbClr val="FFFFFF"/>
                </a:solidFill>
                <a:latin typeface="Times New Roman" panose="02020603050405020304" pitchFamily="18" charset="0"/>
                <a:cs typeface="Times New Roman" panose="02020603050405020304" pitchFamily="18" charset="0"/>
              </a:rPr>
              <a:t>1-g</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1257300" algn="l"/>
                <a:tab pos="54610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266</a:t>
            </a:r>
          </a:p>
        </p:txBody>
      </p:sp>
      <p:sp>
        <p:nvSpPr>
          <p:cNvPr id="20" name="TextBox 1"/>
          <p:cNvSpPr txBox="1"/>
          <p:nvPr/>
        </p:nvSpPr>
        <p:spPr>
          <a:xfrm>
            <a:off x="7366000" y="139700"/>
            <a:ext cx="1435100" cy="723900"/>
          </a:xfrm>
          <a:prstGeom prst="rect">
            <a:avLst/>
          </a:prstGeom>
          <a:noFill/>
        </p:spPr>
        <p:txBody>
          <a:bodyPr wrap="none" lIns="0" tIns="0" rIns="0" rtlCol="0">
            <a:spAutoFit/>
          </a:bodyPr>
          <a:lstStyle/>
          <a:p>
            <a:pPr>
              <a:lnSpc>
                <a:spcPts val="2700"/>
              </a:lnSpc>
              <a:tabLst>
                <a:tab pos="622300" algn="l"/>
              </a:tabLst>
            </a:pPr>
            <a:r>
              <a:rPr lang="en-US" altLang="zh-CN" sz="2800" dirty="0">
                <a:solidFill>
                  <a:srgbClr val="000000"/>
                </a:solidFill>
                <a:latin typeface="Times New Roman" panose="02020603050405020304" pitchFamily="18" charset="0"/>
                <a:cs typeface="Times New Roman" panose="02020603050405020304" pitchFamily="18" charset="0"/>
              </a:rPr>
              <a:t>业态规划</a:t>
            </a:r>
          </a:p>
          <a:p>
            <a:pPr>
              <a:lnSpc>
                <a:spcPts val="2900"/>
              </a:lnSpc>
              <a:tabLst>
                <a:tab pos="622300" algn="l"/>
              </a:tabLst>
            </a:pPr>
            <a:r>
              <a:rPr lang="en-US" altLang="zh-CN" dirty="0"/>
              <a:t>	</a:t>
            </a:r>
            <a:r>
              <a:rPr lang="en-US" altLang="zh-CN" sz="1595" b="1" dirty="0">
                <a:solidFill>
                  <a:srgbClr val="0070C0"/>
                </a:solidFill>
                <a:latin typeface="微软雅黑" panose="020B0503020204020204" pitchFamily="18" charset="-122"/>
                <a:cs typeface="微软雅黑" panose="020B0503020204020204" pitchFamily="18" charset="-122"/>
              </a:rPr>
              <a:t>旗舰展示</a:t>
            </a: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772917" y="1341882"/>
            <a:ext cx="359664" cy="359664"/>
          </a:xfrm>
          <a:custGeom>
            <a:avLst/>
            <a:gdLst>
              <a:gd name="connsiteX0" fmla="*/ 0 w 359664"/>
              <a:gd name="connsiteY0" fmla="*/ 359663 h 359664"/>
              <a:gd name="connsiteX1" fmla="*/ 359664 w 359664"/>
              <a:gd name="connsiteY1" fmla="*/ 359663 h 359664"/>
              <a:gd name="connsiteX2" fmla="*/ 359664 w 359664"/>
              <a:gd name="connsiteY2" fmla="*/ 0 h 359664"/>
              <a:gd name="connsiteX3" fmla="*/ 0 w 359664"/>
              <a:gd name="connsiteY3" fmla="*/ 0 h 359664"/>
              <a:gd name="connsiteX4" fmla="*/ 0 w 359664"/>
              <a:gd name="connsiteY4" fmla="*/ 359663 h 3596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9664" h="359664">
                <a:moveTo>
                  <a:pt x="0" y="359663"/>
                </a:moveTo>
                <a:lnTo>
                  <a:pt x="359664" y="359663"/>
                </a:lnTo>
                <a:lnTo>
                  <a:pt x="359664" y="0"/>
                </a:lnTo>
                <a:lnTo>
                  <a:pt x="0" y="0"/>
                </a:lnTo>
                <a:lnTo>
                  <a:pt x="0" y="359663"/>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759963" y="1328928"/>
            <a:ext cx="385572" cy="385572"/>
          </a:xfrm>
          <a:custGeom>
            <a:avLst/>
            <a:gdLst>
              <a:gd name="connsiteX0" fmla="*/ 12954 w 385572"/>
              <a:gd name="connsiteY0" fmla="*/ 372617 h 385572"/>
              <a:gd name="connsiteX1" fmla="*/ 372618 w 385572"/>
              <a:gd name="connsiteY1" fmla="*/ 372617 h 385572"/>
              <a:gd name="connsiteX2" fmla="*/ 372618 w 385572"/>
              <a:gd name="connsiteY2" fmla="*/ 12953 h 385572"/>
              <a:gd name="connsiteX3" fmla="*/ 12954 w 385572"/>
              <a:gd name="connsiteY3" fmla="*/ 12953 h 385572"/>
              <a:gd name="connsiteX4" fmla="*/ 12954 w 385572"/>
              <a:gd name="connsiteY4" fmla="*/ 372617 h 3855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5572" h="385572">
                <a:moveTo>
                  <a:pt x="12954" y="372617"/>
                </a:moveTo>
                <a:lnTo>
                  <a:pt x="372618" y="372617"/>
                </a:lnTo>
                <a:lnTo>
                  <a:pt x="372618" y="12953"/>
                </a:lnTo>
                <a:lnTo>
                  <a:pt x="12954" y="12953"/>
                </a:lnTo>
                <a:lnTo>
                  <a:pt x="12954" y="372617"/>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277361" y="2134361"/>
            <a:ext cx="576072" cy="359664"/>
          </a:xfrm>
          <a:custGeom>
            <a:avLst/>
            <a:gdLst>
              <a:gd name="connsiteX0" fmla="*/ 0 w 576072"/>
              <a:gd name="connsiteY0" fmla="*/ 359664 h 359664"/>
              <a:gd name="connsiteX1" fmla="*/ 576072 w 576072"/>
              <a:gd name="connsiteY1" fmla="*/ 359664 h 359664"/>
              <a:gd name="connsiteX2" fmla="*/ 576072 w 576072"/>
              <a:gd name="connsiteY2" fmla="*/ 0 h 359664"/>
              <a:gd name="connsiteX3" fmla="*/ 0 w 576072"/>
              <a:gd name="connsiteY3" fmla="*/ 0 h 359664"/>
              <a:gd name="connsiteX4" fmla="*/ 0 w 576072"/>
              <a:gd name="connsiteY4" fmla="*/ 359664 h 3596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76072" h="359664">
                <a:moveTo>
                  <a:pt x="0" y="359664"/>
                </a:moveTo>
                <a:lnTo>
                  <a:pt x="576072" y="359664"/>
                </a:lnTo>
                <a:lnTo>
                  <a:pt x="576072" y="0"/>
                </a:lnTo>
                <a:lnTo>
                  <a:pt x="0" y="0"/>
                </a:lnTo>
                <a:lnTo>
                  <a:pt x="0" y="359664"/>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264408" y="2121407"/>
            <a:ext cx="601980" cy="385572"/>
          </a:xfrm>
          <a:custGeom>
            <a:avLst/>
            <a:gdLst>
              <a:gd name="connsiteX0" fmla="*/ 12953 w 601980"/>
              <a:gd name="connsiteY0" fmla="*/ 372618 h 385572"/>
              <a:gd name="connsiteX1" fmla="*/ 589026 w 601980"/>
              <a:gd name="connsiteY1" fmla="*/ 372618 h 385572"/>
              <a:gd name="connsiteX2" fmla="*/ 589026 w 601980"/>
              <a:gd name="connsiteY2" fmla="*/ 12954 h 385572"/>
              <a:gd name="connsiteX3" fmla="*/ 12953 w 601980"/>
              <a:gd name="connsiteY3" fmla="*/ 12954 h 385572"/>
              <a:gd name="connsiteX4" fmla="*/ 12953 w 601980"/>
              <a:gd name="connsiteY4" fmla="*/ 372618 h 3855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1980" h="385572">
                <a:moveTo>
                  <a:pt x="12953" y="372618"/>
                </a:moveTo>
                <a:lnTo>
                  <a:pt x="589026" y="372618"/>
                </a:lnTo>
                <a:lnTo>
                  <a:pt x="589026" y="12954"/>
                </a:lnTo>
                <a:lnTo>
                  <a:pt x="12953" y="12954"/>
                </a:lnTo>
                <a:lnTo>
                  <a:pt x="12953" y="372618"/>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277361" y="1341882"/>
            <a:ext cx="647700" cy="288035"/>
          </a:xfrm>
          <a:custGeom>
            <a:avLst/>
            <a:gdLst>
              <a:gd name="connsiteX0" fmla="*/ 0 w 647700"/>
              <a:gd name="connsiteY0" fmla="*/ 288035 h 288035"/>
              <a:gd name="connsiteX1" fmla="*/ 647700 w 647700"/>
              <a:gd name="connsiteY1" fmla="*/ 288035 h 288035"/>
              <a:gd name="connsiteX2" fmla="*/ 647700 w 647700"/>
              <a:gd name="connsiteY2" fmla="*/ 0 h 288035"/>
              <a:gd name="connsiteX3" fmla="*/ 0 w 647700"/>
              <a:gd name="connsiteY3" fmla="*/ 0 h 288035"/>
              <a:gd name="connsiteX4" fmla="*/ 0 w 647700"/>
              <a:gd name="connsiteY4" fmla="*/ 288035 h 2880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7700" h="288035">
                <a:moveTo>
                  <a:pt x="0" y="288035"/>
                </a:moveTo>
                <a:lnTo>
                  <a:pt x="647700" y="288035"/>
                </a:lnTo>
                <a:lnTo>
                  <a:pt x="647700" y="0"/>
                </a:lnTo>
                <a:lnTo>
                  <a:pt x="0" y="0"/>
                </a:lnTo>
                <a:lnTo>
                  <a:pt x="0" y="288035"/>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264408" y="1328928"/>
            <a:ext cx="673608" cy="313943"/>
          </a:xfrm>
          <a:custGeom>
            <a:avLst/>
            <a:gdLst>
              <a:gd name="connsiteX0" fmla="*/ 12953 w 673608"/>
              <a:gd name="connsiteY0" fmla="*/ 300989 h 313943"/>
              <a:gd name="connsiteX1" fmla="*/ 660653 w 673608"/>
              <a:gd name="connsiteY1" fmla="*/ 300989 h 313943"/>
              <a:gd name="connsiteX2" fmla="*/ 660653 w 673608"/>
              <a:gd name="connsiteY2" fmla="*/ 12953 h 313943"/>
              <a:gd name="connsiteX3" fmla="*/ 12953 w 673608"/>
              <a:gd name="connsiteY3" fmla="*/ 12953 h 313943"/>
              <a:gd name="connsiteX4" fmla="*/ 12953 w 673608"/>
              <a:gd name="connsiteY4" fmla="*/ 300989 h 3139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3608" h="313943">
                <a:moveTo>
                  <a:pt x="12953" y="300989"/>
                </a:moveTo>
                <a:lnTo>
                  <a:pt x="660653" y="300989"/>
                </a:lnTo>
                <a:lnTo>
                  <a:pt x="660653" y="12953"/>
                </a:lnTo>
                <a:lnTo>
                  <a:pt x="12953" y="12953"/>
                </a:lnTo>
                <a:lnTo>
                  <a:pt x="12953" y="300989"/>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6877050" y="2565654"/>
            <a:ext cx="1223771" cy="792480"/>
          </a:xfrm>
          <a:custGeom>
            <a:avLst/>
            <a:gdLst>
              <a:gd name="connsiteX0" fmla="*/ 0 w 1223771"/>
              <a:gd name="connsiteY0" fmla="*/ 792480 h 792480"/>
              <a:gd name="connsiteX1" fmla="*/ 1223771 w 1223771"/>
              <a:gd name="connsiteY1" fmla="*/ 792480 h 792480"/>
              <a:gd name="connsiteX2" fmla="*/ 1223771 w 1223771"/>
              <a:gd name="connsiteY2" fmla="*/ 0 h 792480"/>
              <a:gd name="connsiteX3" fmla="*/ 0 w 1223771"/>
              <a:gd name="connsiteY3" fmla="*/ 0 h 792480"/>
              <a:gd name="connsiteX4" fmla="*/ 0 w 1223771"/>
              <a:gd name="connsiteY4" fmla="*/ 792480 h 7924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23771" h="792480">
                <a:moveTo>
                  <a:pt x="0" y="792480"/>
                </a:moveTo>
                <a:lnTo>
                  <a:pt x="1223771" y="792480"/>
                </a:lnTo>
                <a:lnTo>
                  <a:pt x="1223771" y="0"/>
                </a:lnTo>
                <a:lnTo>
                  <a:pt x="0" y="0"/>
                </a:lnTo>
                <a:lnTo>
                  <a:pt x="0" y="792480"/>
                </a:lnTo>
              </a:path>
            </a:pathLst>
          </a:custGeom>
          <a:solidFill>
            <a:srgbClr val="F799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6864095" y="2552700"/>
            <a:ext cx="1249679" cy="818388"/>
          </a:xfrm>
          <a:custGeom>
            <a:avLst/>
            <a:gdLst>
              <a:gd name="connsiteX0" fmla="*/ 12954 w 1249679"/>
              <a:gd name="connsiteY0" fmla="*/ 805434 h 818388"/>
              <a:gd name="connsiteX1" fmla="*/ 1236726 w 1249679"/>
              <a:gd name="connsiteY1" fmla="*/ 805434 h 818388"/>
              <a:gd name="connsiteX2" fmla="*/ 1236726 w 1249679"/>
              <a:gd name="connsiteY2" fmla="*/ 12954 h 818388"/>
              <a:gd name="connsiteX3" fmla="*/ 12954 w 1249679"/>
              <a:gd name="connsiteY3" fmla="*/ 12954 h 818388"/>
              <a:gd name="connsiteX4" fmla="*/ 12954 w 1249679"/>
              <a:gd name="connsiteY4" fmla="*/ 805434 h 8183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49679" h="818388">
                <a:moveTo>
                  <a:pt x="12954" y="805434"/>
                </a:moveTo>
                <a:lnTo>
                  <a:pt x="1236726" y="805434"/>
                </a:lnTo>
                <a:lnTo>
                  <a:pt x="1236726" y="12954"/>
                </a:lnTo>
                <a:lnTo>
                  <a:pt x="12954" y="12954"/>
                </a:lnTo>
                <a:lnTo>
                  <a:pt x="12954" y="805434"/>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68400" y="825500"/>
            <a:ext cx="2908300" cy="2908300"/>
          </a:xfrm>
          <a:prstGeom prst="rect">
            <a:avLst/>
          </a:prstGeom>
          <a:noFill/>
        </p:spPr>
      </p:pic>
      <p:pic>
        <p:nvPicPr>
          <p:cNvPr id="15" name="Picture 3"/>
          <p:cNvPicPr>
            <a:picLocks noChangeAspect="1" noChangeArrowheads="1"/>
          </p:cNvPicPr>
          <p:nvPr/>
        </p:nvPicPr>
        <p:blipFill>
          <a:blip r:embed="rId3"/>
          <a:srcRect/>
          <a:stretch>
            <a:fillRect/>
          </a:stretch>
        </p:blipFill>
        <p:spPr bwMode="auto">
          <a:xfrm>
            <a:off x="4699000" y="1041400"/>
            <a:ext cx="3683000" cy="2540000"/>
          </a:xfrm>
          <a:prstGeom prst="rect">
            <a:avLst/>
          </a:prstGeom>
          <a:noFill/>
        </p:spPr>
      </p:pic>
      <p:graphicFrame>
        <p:nvGraphicFramePr>
          <p:cNvPr id="16" name="表格 4"/>
          <p:cNvGraphicFramePr>
            <a:graphicFrameLocks noGrp="1"/>
          </p:cNvGraphicFramePr>
          <p:nvPr/>
        </p:nvGraphicFramePr>
        <p:xfrm>
          <a:off x="1043609" y="4132326"/>
          <a:ext cx="7669606" cy="1963508"/>
        </p:xfrm>
        <a:graphic>
          <a:graphicData uri="http://schemas.openxmlformats.org/drawingml/2006/table">
            <a:tbl>
              <a:tblPr/>
              <a:tblGrid>
                <a:gridCol w="1007948">
                  <a:extLst>
                    <a:ext uri="{9D8B030D-6E8A-4147-A177-3AD203B41FA5}">
                      <a16:colId xmlns:a16="http://schemas.microsoft.com/office/drawing/2014/main" val="20000"/>
                    </a:ext>
                  </a:extLst>
                </a:gridCol>
                <a:gridCol w="1332102">
                  <a:extLst>
                    <a:ext uri="{9D8B030D-6E8A-4147-A177-3AD203B41FA5}">
                      <a16:colId xmlns:a16="http://schemas.microsoft.com/office/drawing/2014/main" val="20001"/>
                    </a:ext>
                  </a:extLst>
                </a:gridCol>
                <a:gridCol w="794385">
                  <a:extLst>
                    <a:ext uri="{9D8B030D-6E8A-4147-A177-3AD203B41FA5}">
                      <a16:colId xmlns:a16="http://schemas.microsoft.com/office/drawing/2014/main" val="20002"/>
                    </a:ext>
                  </a:extLst>
                </a:gridCol>
                <a:gridCol w="1028191">
                  <a:extLst>
                    <a:ext uri="{9D8B030D-6E8A-4147-A177-3AD203B41FA5}">
                      <a16:colId xmlns:a16="http://schemas.microsoft.com/office/drawing/2014/main" val="20003"/>
                    </a:ext>
                  </a:extLst>
                </a:gridCol>
                <a:gridCol w="934592">
                  <a:extLst>
                    <a:ext uri="{9D8B030D-6E8A-4147-A177-3AD203B41FA5}">
                      <a16:colId xmlns:a16="http://schemas.microsoft.com/office/drawing/2014/main" val="20004"/>
                    </a:ext>
                  </a:extLst>
                </a:gridCol>
                <a:gridCol w="1168273">
                  <a:extLst>
                    <a:ext uri="{9D8B030D-6E8A-4147-A177-3AD203B41FA5}">
                      <a16:colId xmlns:a16="http://schemas.microsoft.com/office/drawing/2014/main" val="20005"/>
                    </a:ext>
                  </a:extLst>
                </a:gridCol>
                <a:gridCol w="1404111">
                  <a:extLst>
                    <a:ext uri="{9D8B030D-6E8A-4147-A177-3AD203B41FA5}">
                      <a16:colId xmlns:a16="http://schemas.microsoft.com/office/drawing/2014/main" val="20006"/>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区域</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1-h</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咖啡甜品</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150-200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Starbucks/Wagas/</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Dean&amp;Deluca</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1-j</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休闲餐饮（西餐厅）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Jamie’s</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Italian/Brozeit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70801">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1-k</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休闲餐饮（茶餐厅）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300-400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食尚港丽、太兴</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70840">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1-L</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中型餐厅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300-500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SimplyThai/天家</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bl>
          </a:graphicData>
        </a:graphic>
      </p:graphicFrame>
      <p:sp>
        <p:nvSpPr>
          <p:cNvPr id="17" name="TextBox 1"/>
          <p:cNvSpPr txBox="1"/>
          <p:nvPr/>
        </p:nvSpPr>
        <p:spPr>
          <a:xfrm>
            <a:off x="2844800" y="1473200"/>
            <a:ext cx="190500" cy="127000"/>
          </a:xfrm>
          <a:prstGeom prst="rect">
            <a:avLst/>
          </a:prstGeom>
          <a:noFill/>
        </p:spPr>
        <p:txBody>
          <a:bodyPr wrap="none" lIns="0" tIns="0" rIns="0" rtlCol="0">
            <a:spAutoFit/>
          </a:bodyPr>
          <a:lstStyle/>
          <a:p>
            <a:pPr>
              <a:lnSpc>
                <a:spcPts val="1000"/>
              </a:lnSpc>
            </a:pPr>
            <a:r>
              <a:rPr lang="en-US" altLang="zh-CN" sz="1105" dirty="0">
                <a:solidFill>
                  <a:srgbClr val="FFFFFF"/>
                </a:solidFill>
                <a:latin typeface="Times New Roman" panose="02020603050405020304" pitchFamily="18" charset="0"/>
                <a:cs typeface="Times New Roman" panose="02020603050405020304" pitchFamily="18" charset="0"/>
              </a:rPr>
              <a:t>1-h</a:t>
            </a:r>
          </a:p>
        </p:txBody>
      </p:sp>
      <p:sp>
        <p:nvSpPr>
          <p:cNvPr id="18" name="TextBox 1"/>
          <p:cNvSpPr txBox="1"/>
          <p:nvPr/>
        </p:nvSpPr>
        <p:spPr>
          <a:xfrm>
            <a:off x="3517900" y="1435100"/>
            <a:ext cx="152400" cy="127000"/>
          </a:xfrm>
          <a:prstGeom prst="rect">
            <a:avLst/>
          </a:prstGeom>
          <a:noFill/>
        </p:spPr>
        <p:txBody>
          <a:bodyPr wrap="none" lIns="0" tIns="0" rIns="0" rtlCol="0">
            <a:spAutoFit/>
          </a:bodyPr>
          <a:lstStyle/>
          <a:p>
            <a:pPr>
              <a:lnSpc>
                <a:spcPts val="1000"/>
              </a:lnSpc>
            </a:pPr>
            <a:r>
              <a:rPr lang="en-US" altLang="zh-CN" sz="1105" dirty="0">
                <a:solidFill>
                  <a:srgbClr val="FFFFFF"/>
                </a:solidFill>
                <a:latin typeface="Times New Roman" panose="02020603050405020304" pitchFamily="18" charset="0"/>
                <a:cs typeface="Times New Roman" panose="02020603050405020304" pitchFamily="18" charset="0"/>
              </a:rPr>
              <a:t>1-j</a:t>
            </a:r>
          </a:p>
        </p:txBody>
      </p:sp>
      <p:sp>
        <p:nvSpPr>
          <p:cNvPr id="19" name="TextBox 1"/>
          <p:cNvSpPr txBox="1"/>
          <p:nvPr/>
        </p:nvSpPr>
        <p:spPr>
          <a:xfrm>
            <a:off x="1016000" y="2413000"/>
            <a:ext cx="6553200" cy="4533900"/>
          </a:xfrm>
          <a:prstGeom prst="rect">
            <a:avLst/>
          </a:prstGeom>
          <a:noFill/>
        </p:spPr>
        <p:txBody>
          <a:bodyPr wrap="none" lIns="0" tIns="0" rIns="0" rtlCol="0">
            <a:spAutoFit/>
          </a:bodyPr>
          <a:lstStyle/>
          <a:p>
            <a:pPr>
              <a:lnSpc>
                <a:spcPts val="1000"/>
              </a:lnSpc>
              <a:tabLst>
                <a:tab pos="2438400" algn="l"/>
                <a:tab pos="6375400" algn="l"/>
              </a:tabLst>
            </a:pPr>
            <a:r>
              <a:rPr lang="en-US" altLang="zh-CN" dirty="0"/>
              <a:t>	</a:t>
            </a:r>
            <a:r>
              <a:rPr lang="en-US" altLang="zh-CN" sz="1105" dirty="0">
                <a:solidFill>
                  <a:srgbClr val="FFFFFF"/>
                </a:solidFill>
                <a:latin typeface="Times New Roman" panose="02020603050405020304" pitchFamily="18" charset="0"/>
                <a:cs typeface="Times New Roman" panose="02020603050405020304" pitchFamily="18" charset="0"/>
              </a:rPr>
              <a:t>1-k</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2438400" algn="l"/>
                <a:tab pos="6375400" algn="l"/>
              </a:tabLst>
            </a:pPr>
            <a:r>
              <a:rPr lang="en-US" altLang="zh-CN" dirty="0"/>
              <a:t>		</a:t>
            </a:r>
            <a:r>
              <a:rPr lang="en-US" altLang="zh-CN" sz="995" dirty="0">
                <a:solidFill>
                  <a:srgbClr val="FFFFFF"/>
                </a:solidFill>
                <a:latin typeface="Times New Roman" panose="02020603050405020304" pitchFamily="18" charset="0"/>
                <a:cs typeface="Times New Roman" panose="02020603050405020304" pitchFamily="18" charset="0"/>
              </a:rPr>
              <a:t>1-L</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2438400" algn="l"/>
                <a:tab pos="63754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267</a:t>
            </a:r>
          </a:p>
        </p:txBody>
      </p:sp>
      <p:sp>
        <p:nvSpPr>
          <p:cNvPr id="20" name="TextBox 1"/>
          <p:cNvSpPr txBox="1"/>
          <p:nvPr/>
        </p:nvSpPr>
        <p:spPr>
          <a:xfrm>
            <a:off x="4800600" y="1231900"/>
            <a:ext cx="165100" cy="203200"/>
          </a:xfrm>
          <a:prstGeom prst="rect">
            <a:avLst/>
          </a:prstGeom>
          <a:noFill/>
        </p:spPr>
        <p:txBody>
          <a:bodyPr wrap="none" lIns="0" tIns="0" rIns="0" rtlCol="0">
            <a:spAutoFit/>
          </a:bodyPr>
          <a:lstStyle/>
          <a:p>
            <a:pPr>
              <a:lnSpc>
                <a:spcPts val="1600"/>
              </a:lnSpc>
            </a:pPr>
            <a:r>
              <a:rPr lang="en-US" altLang="zh-CN" sz="1405" b="1" dirty="0">
                <a:solidFill>
                  <a:srgbClr val="000000"/>
                </a:solidFill>
                <a:latin typeface="Arial Narrow" pitchFamily="18" charset="0"/>
                <a:cs typeface="Arial Narrow" pitchFamily="18" charset="0"/>
              </a:rPr>
              <a:t>3F</a:t>
            </a:r>
          </a:p>
        </p:txBody>
      </p:sp>
      <p:sp>
        <p:nvSpPr>
          <p:cNvPr id="21" name="TextBox 1"/>
          <p:cNvSpPr txBox="1"/>
          <p:nvPr/>
        </p:nvSpPr>
        <p:spPr>
          <a:xfrm>
            <a:off x="7366000" y="139700"/>
            <a:ext cx="1435100" cy="723900"/>
          </a:xfrm>
          <a:prstGeom prst="rect">
            <a:avLst/>
          </a:prstGeom>
          <a:noFill/>
        </p:spPr>
        <p:txBody>
          <a:bodyPr wrap="none" lIns="0" tIns="0" rIns="0" rtlCol="0">
            <a:spAutoFit/>
          </a:bodyPr>
          <a:lstStyle/>
          <a:p>
            <a:pPr>
              <a:lnSpc>
                <a:spcPts val="2700"/>
              </a:lnSpc>
              <a:tabLst>
                <a:tab pos="622300" algn="l"/>
              </a:tabLst>
            </a:pPr>
            <a:r>
              <a:rPr lang="en-US" altLang="zh-CN" sz="2800" dirty="0">
                <a:solidFill>
                  <a:srgbClr val="000000"/>
                </a:solidFill>
                <a:latin typeface="Times New Roman" panose="02020603050405020304" pitchFamily="18" charset="0"/>
                <a:cs typeface="Times New Roman" panose="02020603050405020304" pitchFamily="18" charset="0"/>
              </a:rPr>
              <a:t>业态规划</a:t>
            </a:r>
          </a:p>
          <a:p>
            <a:pPr>
              <a:lnSpc>
                <a:spcPts val="2900"/>
              </a:lnSpc>
              <a:tabLst>
                <a:tab pos="622300" algn="l"/>
              </a:tabLst>
            </a:pPr>
            <a:r>
              <a:rPr lang="en-US" altLang="zh-CN" dirty="0"/>
              <a:t>	</a:t>
            </a:r>
            <a:r>
              <a:rPr lang="en-US" altLang="zh-CN" sz="1595" b="1" dirty="0">
                <a:solidFill>
                  <a:srgbClr val="0070C0"/>
                </a:solidFill>
                <a:latin typeface="微软雅黑" panose="020B0503020204020204" pitchFamily="18" charset="-122"/>
                <a:cs typeface="微软雅黑" panose="020B0503020204020204" pitchFamily="18" charset="-122"/>
              </a:rPr>
              <a:t>旗舰展示</a:t>
            </a: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940552" y="723900"/>
            <a:ext cx="2915411" cy="1772411"/>
          </a:xfrm>
          <a:custGeom>
            <a:avLst/>
            <a:gdLst>
              <a:gd name="connsiteX0" fmla="*/ 0 w 2915411"/>
              <a:gd name="connsiteY0" fmla="*/ 1772411 h 1772411"/>
              <a:gd name="connsiteX1" fmla="*/ 2915411 w 2915411"/>
              <a:gd name="connsiteY1" fmla="*/ 1772411 h 1772411"/>
              <a:gd name="connsiteX2" fmla="*/ 2915411 w 2915411"/>
              <a:gd name="connsiteY2" fmla="*/ 0 h 1772411"/>
              <a:gd name="connsiteX3" fmla="*/ 0 w 2915411"/>
              <a:gd name="connsiteY3" fmla="*/ 0 h 1772411"/>
              <a:gd name="connsiteX4" fmla="*/ 0 w 2915411"/>
              <a:gd name="connsiteY4" fmla="*/ 1772411 h 17724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15411" h="1772411">
                <a:moveTo>
                  <a:pt x="0" y="1772411"/>
                </a:moveTo>
                <a:lnTo>
                  <a:pt x="2915411" y="1772411"/>
                </a:lnTo>
                <a:lnTo>
                  <a:pt x="2915411" y="0"/>
                </a:lnTo>
                <a:lnTo>
                  <a:pt x="0" y="0"/>
                </a:lnTo>
                <a:lnTo>
                  <a:pt x="0" y="1772411"/>
                </a:lnTo>
              </a:path>
            </a:pathLst>
          </a:custGeom>
          <a:solidFill>
            <a:srgbClr val="A1B2C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807707" y="1575816"/>
            <a:ext cx="1132332" cy="557783"/>
          </a:xfrm>
          <a:custGeom>
            <a:avLst/>
            <a:gdLst>
              <a:gd name="connsiteX0" fmla="*/ 107442 w 1132332"/>
              <a:gd name="connsiteY0" fmla="*/ 2286 h 557783"/>
              <a:gd name="connsiteX1" fmla="*/ 1123569 w 1132332"/>
              <a:gd name="connsiteY1" fmla="*/ 0 h 557783"/>
              <a:gd name="connsiteX2" fmla="*/ 1132332 w 1132332"/>
              <a:gd name="connsiteY2" fmla="*/ 251460 h 557783"/>
              <a:gd name="connsiteX3" fmla="*/ 1007491 w 1132332"/>
              <a:gd name="connsiteY3" fmla="*/ 523494 h 557783"/>
              <a:gd name="connsiteX4" fmla="*/ 1013333 w 1132332"/>
              <a:gd name="connsiteY4" fmla="*/ 555498 h 557783"/>
              <a:gd name="connsiteX5" fmla="*/ 8763 w 1132332"/>
              <a:gd name="connsiteY5" fmla="*/ 557783 h 557783"/>
              <a:gd name="connsiteX6" fmla="*/ 2921 w 1132332"/>
              <a:gd name="connsiteY6" fmla="*/ 331469 h 557783"/>
              <a:gd name="connsiteX7" fmla="*/ 0 w 1132332"/>
              <a:gd name="connsiteY7" fmla="*/ 240029 h 557783"/>
              <a:gd name="connsiteX8" fmla="*/ 107442 w 1132332"/>
              <a:gd name="connsiteY8" fmla="*/ 2286 h 5577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132332" h="557783">
                <a:moveTo>
                  <a:pt x="107442" y="2286"/>
                </a:moveTo>
                <a:lnTo>
                  <a:pt x="1123569" y="0"/>
                </a:lnTo>
                <a:lnTo>
                  <a:pt x="1132332" y="251460"/>
                </a:lnTo>
                <a:lnTo>
                  <a:pt x="1007491" y="523494"/>
                </a:lnTo>
                <a:lnTo>
                  <a:pt x="1013333" y="555498"/>
                </a:lnTo>
                <a:lnTo>
                  <a:pt x="8763" y="557783"/>
                </a:lnTo>
                <a:lnTo>
                  <a:pt x="2921" y="331469"/>
                </a:lnTo>
                <a:lnTo>
                  <a:pt x="0" y="240029"/>
                </a:lnTo>
                <a:lnTo>
                  <a:pt x="107442" y="2286"/>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801357" y="1569466"/>
            <a:ext cx="1145032" cy="570483"/>
          </a:xfrm>
          <a:custGeom>
            <a:avLst/>
            <a:gdLst>
              <a:gd name="connsiteX0" fmla="*/ 113792 w 1145032"/>
              <a:gd name="connsiteY0" fmla="*/ 8636 h 570483"/>
              <a:gd name="connsiteX1" fmla="*/ 1129919 w 1145032"/>
              <a:gd name="connsiteY1" fmla="*/ 6350 h 570483"/>
              <a:gd name="connsiteX2" fmla="*/ 1138682 w 1145032"/>
              <a:gd name="connsiteY2" fmla="*/ 257810 h 570483"/>
              <a:gd name="connsiteX3" fmla="*/ 1013841 w 1145032"/>
              <a:gd name="connsiteY3" fmla="*/ 529844 h 570483"/>
              <a:gd name="connsiteX4" fmla="*/ 1019683 w 1145032"/>
              <a:gd name="connsiteY4" fmla="*/ 561848 h 570483"/>
              <a:gd name="connsiteX5" fmla="*/ 15113 w 1145032"/>
              <a:gd name="connsiteY5" fmla="*/ 564133 h 570483"/>
              <a:gd name="connsiteX6" fmla="*/ 9271 w 1145032"/>
              <a:gd name="connsiteY6" fmla="*/ 337819 h 570483"/>
              <a:gd name="connsiteX7" fmla="*/ 6350 w 1145032"/>
              <a:gd name="connsiteY7" fmla="*/ 246379 h 570483"/>
              <a:gd name="connsiteX8" fmla="*/ 113792 w 1145032"/>
              <a:gd name="connsiteY8" fmla="*/ 8636 h 5704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145032" h="570483">
                <a:moveTo>
                  <a:pt x="113792" y="8636"/>
                </a:moveTo>
                <a:lnTo>
                  <a:pt x="1129919" y="6350"/>
                </a:lnTo>
                <a:lnTo>
                  <a:pt x="1138682" y="257810"/>
                </a:lnTo>
                <a:lnTo>
                  <a:pt x="1013841" y="529844"/>
                </a:lnTo>
                <a:lnTo>
                  <a:pt x="1019683" y="561848"/>
                </a:lnTo>
                <a:lnTo>
                  <a:pt x="15113" y="564133"/>
                </a:lnTo>
                <a:lnTo>
                  <a:pt x="9271" y="337819"/>
                </a:lnTo>
                <a:lnTo>
                  <a:pt x="6350" y="246379"/>
                </a:lnTo>
                <a:lnTo>
                  <a:pt x="113792" y="8636"/>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30900" y="711200"/>
            <a:ext cx="2933700" cy="18034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889000" y="3632200"/>
            <a:ext cx="1104900" cy="14605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2044700" y="3632200"/>
            <a:ext cx="2184400" cy="14605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4267200" y="3632200"/>
            <a:ext cx="2260600" cy="14605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6578600" y="3632200"/>
            <a:ext cx="2298700" cy="1460500"/>
          </a:xfrm>
          <a:prstGeom prst="rect">
            <a:avLst/>
          </a:prstGeom>
          <a:noFill/>
        </p:spPr>
      </p:pic>
      <p:pic>
        <p:nvPicPr>
          <p:cNvPr id="14" name="Picture 3"/>
          <p:cNvPicPr>
            <a:picLocks noChangeAspect="1" noChangeArrowheads="1"/>
          </p:cNvPicPr>
          <p:nvPr/>
        </p:nvPicPr>
        <p:blipFill>
          <a:blip r:embed="rId7"/>
          <a:srcRect/>
          <a:stretch>
            <a:fillRect/>
          </a:stretch>
        </p:blipFill>
        <p:spPr bwMode="auto">
          <a:xfrm>
            <a:off x="889000" y="5143500"/>
            <a:ext cx="2197100" cy="1460500"/>
          </a:xfrm>
          <a:prstGeom prst="rect">
            <a:avLst/>
          </a:prstGeom>
          <a:noFill/>
        </p:spPr>
      </p:pic>
      <p:pic>
        <p:nvPicPr>
          <p:cNvPr id="15" name="Picture 3"/>
          <p:cNvPicPr>
            <a:picLocks noChangeAspect="1" noChangeArrowheads="1"/>
          </p:cNvPicPr>
          <p:nvPr/>
        </p:nvPicPr>
        <p:blipFill>
          <a:blip r:embed="rId8"/>
          <a:srcRect/>
          <a:stretch>
            <a:fillRect/>
          </a:stretch>
        </p:blipFill>
        <p:spPr bwMode="auto">
          <a:xfrm>
            <a:off x="3136900" y="5143500"/>
            <a:ext cx="2235200" cy="1460500"/>
          </a:xfrm>
          <a:prstGeom prst="rect">
            <a:avLst/>
          </a:prstGeom>
          <a:noFill/>
        </p:spPr>
      </p:pic>
      <p:pic>
        <p:nvPicPr>
          <p:cNvPr id="16" name="Picture 3"/>
          <p:cNvPicPr>
            <a:picLocks noChangeAspect="1" noChangeArrowheads="1"/>
          </p:cNvPicPr>
          <p:nvPr/>
        </p:nvPicPr>
        <p:blipFill>
          <a:blip r:embed="rId9"/>
          <a:srcRect/>
          <a:stretch>
            <a:fillRect/>
          </a:stretch>
        </p:blipFill>
        <p:spPr bwMode="auto">
          <a:xfrm>
            <a:off x="5435600" y="5143500"/>
            <a:ext cx="3467100" cy="1460500"/>
          </a:xfrm>
          <a:prstGeom prst="rect">
            <a:avLst/>
          </a:prstGeom>
          <a:noFill/>
        </p:spPr>
      </p:pic>
      <p:sp>
        <p:nvSpPr>
          <p:cNvPr id="1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268</a:t>
            </a:r>
          </a:p>
        </p:txBody>
      </p:sp>
      <p:sp>
        <p:nvSpPr>
          <p:cNvPr id="18"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项目各分区业态建议</a:t>
            </a:r>
          </a:p>
        </p:txBody>
      </p:sp>
      <p:sp>
        <p:nvSpPr>
          <p:cNvPr id="19" name="TextBox 1"/>
          <p:cNvSpPr txBox="1"/>
          <p:nvPr/>
        </p:nvSpPr>
        <p:spPr>
          <a:xfrm>
            <a:off x="990600" y="685800"/>
            <a:ext cx="10668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②</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购物中心</a:t>
            </a:r>
          </a:p>
        </p:txBody>
      </p:sp>
      <p:sp>
        <p:nvSpPr>
          <p:cNvPr id="20" name="TextBox 1"/>
          <p:cNvSpPr txBox="1"/>
          <p:nvPr/>
        </p:nvSpPr>
        <p:spPr>
          <a:xfrm>
            <a:off x="990600" y="939800"/>
            <a:ext cx="4660900" cy="508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该区域是项目中商业相对集中的区域，可以承载丰富</a:t>
            </a:r>
          </a:p>
          <a:p>
            <a:pPr>
              <a:lnSpc>
                <a:spcPts val="1900"/>
              </a:lnSpc>
            </a:pPr>
            <a:r>
              <a:rPr lang="en-US" altLang="zh-CN" sz="1600" b="1" dirty="0">
                <a:solidFill>
                  <a:srgbClr val="000000"/>
                </a:solidFill>
                <a:latin typeface="微软雅黑" panose="020B0503020204020204" pitchFamily="18" charset="-122"/>
                <a:cs typeface="微软雅黑" panose="020B0503020204020204" pitchFamily="18" charset="-122"/>
              </a:rPr>
              <a:t>的业态组合。</a:t>
            </a:r>
          </a:p>
        </p:txBody>
      </p:sp>
      <p:sp>
        <p:nvSpPr>
          <p:cNvPr id="21" name="TextBox 1"/>
          <p:cNvSpPr txBox="1"/>
          <p:nvPr/>
        </p:nvSpPr>
        <p:spPr>
          <a:xfrm>
            <a:off x="990600" y="1422400"/>
            <a:ext cx="2311400" cy="228600"/>
          </a:xfrm>
          <a:prstGeom prst="rect">
            <a:avLst/>
          </a:prstGeom>
          <a:noFill/>
        </p:spPr>
        <p:txBody>
          <a:bodyPr wrap="none" lIns="0" tIns="0" rIns="0" rtlCol="0">
            <a:spAutoFit/>
          </a:bodyPr>
          <a:lstStyle/>
          <a:p>
            <a:pPr>
              <a:lnSpc>
                <a:spcPts val="1800"/>
              </a:lnSpc>
            </a:pPr>
            <a:r>
              <a:rPr lang="en-US" altLang="zh-CN" sz="1405" b="1" dirty="0">
                <a:solidFill>
                  <a:srgbClr val="5E84B7"/>
                </a:solidFill>
                <a:latin typeface="微软雅黑" panose="020B0503020204020204" pitchFamily="18" charset="-122"/>
                <a:cs typeface="微软雅黑" panose="020B0503020204020204" pitchFamily="18" charset="-122"/>
              </a:rPr>
              <a:t>定位：中高端家庭型购物中心</a:t>
            </a:r>
          </a:p>
        </p:txBody>
      </p:sp>
      <p:sp>
        <p:nvSpPr>
          <p:cNvPr id="22" name="TextBox 1"/>
          <p:cNvSpPr txBox="1"/>
          <p:nvPr/>
        </p:nvSpPr>
        <p:spPr>
          <a:xfrm>
            <a:off x="990600" y="1625600"/>
            <a:ext cx="3797300" cy="304800"/>
          </a:xfrm>
          <a:prstGeom prst="rect">
            <a:avLst/>
          </a:prstGeom>
          <a:noFill/>
        </p:spPr>
        <p:txBody>
          <a:bodyPr wrap="none" lIns="0" tIns="0" rIns="0" rtlCol="0">
            <a:spAutoFit/>
          </a:bodyPr>
          <a:lstStyle/>
          <a:p>
            <a:pPr>
              <a:lnSpc>
                <a:spcPts val="24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服饰</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宠物用品店</a:t>
            </a:r>
          </a:p>
        </p:txBody>
      </p:sp>
      <p:sp>
        <p:nvSpPr>
          <p:cNvPr id="23" name="TextBox 1"/>
          <p:cNvSpPr txBox="1"/>
          <p:nvPr/>
        </p:nvSpPr>
        <p:spPr>
          <a:xfrm>
            <a:off x="990600" y="1905000"/>
            <a:ext cx="4279900" cy="1244600"/>
          </a:xfrm>
          <a:prstGeom prst="rect">
            <a:avLst/>
          </a:prstGeom>
          <a:noFill/>
        </p:spPr>
        <p:txBody>
          <a:bodyPr wrap="none" lIns="0" tIns="0" rIns="0" rtlCol="0">
            <a:spAutoFit/>
          </a:bodyPr>
          <a:lstStyle/>
          <a:p>
            <a:pPr>
              <a:lnSpc>
                <a:spcPts val="24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餐饮</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游戏中心</a:t>
            </a:r>
            <a:r>
              <a:rPr lang="en-US" altLang="zh-CN" sz="1595" i="1" dirty="0">
                <a:solidFill>
                  <a:srgbClr val="000000"/>
                </a:solidFill>
                <a:latin typeface="Century" pitchFamily="18" charset="0"/>
                <a:cs typeface="Century" pitchFamily="18" charset="0"/>
              </a:rPr>
              <a:t>(SEGA)</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生活类</a:t>
            </a:r>
            <a:r>
              <a:rPr lang="en-US" altLang="zh-CN" sz="1595" i="1" dirty="0">
                <a:solidFill>
                  <a:srgbClr val="000000"/>
                </a:solidFill>
                <a:latin typeface="Century" pitchFamily="18" charset="0"/>
                <a:cs typeface="Century" pitchFamily="18" charset="0"/>
              </a:rPr>
              <a:t>(</a:t>
            </a:r>
            <a:r>
              <a:rPr lang="en-US" altLang="zh-CN" sz="1680" dirty="0">
                <a:solidFill>
                  <a:srgbClr val="000000"/>
                </a:solidFill>
                <a:latin typeface="微软雅黑" panose="020B0503020204020204" pitchFamily="18" charset="-122"/>
                <a:cs typeface="微软雅黑" panose="020B0503020204020204" pitchFamily="18" charset="-122"/>
              </a:rPr>
              <a:t>家居、家饰</a:t>
            </a:r>
            <a:r>
              <a:rPr lang="en-US" altLang="zh-CN" sz="1595" i="1" dirty="0">
                <a:solidFill>
                  <a:srgbClr val="000000"/>
                </a:solidFill>
                <a:latin typeface="Century" pitchFamily="18" charset="0"/>
                <a:cs typeface="Century"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影院</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儿童教育及娱乐</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真冰场</a:t>
            </a:r>
          </a:p>
          <a:p>
            <a:pPr>
              <a:lnSpc>
                <a:spcPts val="1700"/>
              </a:lnSpc>
            </a:pPr>
            <a:r>
              <a:rPr lang="en-US" altLang="zh-CN" sz="1600" dirty="0">
                <a:solidFill>
                  <a:srgbClr val="000000"/>
                </a:solidFill>
                <a:latin typeface="Wingdings" panose="05000000000000000000" pitchFamily="18" charset="0"/>
                <a:cs typeface="Wingdings" panose="05000000000000000000" pitchFamily="18" charset="0"/>
              </a:rPr>
              <a:t>✓</a:t>
            </a:r>
            <a:r>
              <a:rPr lang="en-US" altLang="zh-CN" sz="1685" dirty="0">
                <a:latin typeface="Times New Roman" panose="02020603050405020304" pitchFamily="18" charset="0"/>
                <a:cs typeface="Times New Roman" panose="02020603050405020304" pitchFamily="18" charset="0"/>
              </a:rPr>
              <a:t>  </a:t>
            </a:r>
            <a:r>
              <a:rPr lang="en-US" altLang="zh-CN" sz="1685" dirty="0">
                <a:solidFill>
                  <a:srgbClr val="000000"/>
                </a:solidFill>
                <a:latin typeface="微软雅黑" panose="020B0503020204020204" pitchFamily="18" charset="-122"/>
                <a:cs typeface="微软雅黑" panose="020B0503020204020204" pitchFamily="18" charset="-122"/>
              </a:rPr>
              <a:t>美容</a:t>
            </a:r>
            <a:r>
              <a:rPr lang="en-US" altLang="zh-CN" sz="1600" i="1" dirty="0">
                <a:solidFill>
                  <a:srgbClr val="000000"/>
                </a:solidFill>
                <a:latin typeface="Century" pitchFamily="18" charset="0"/>
                <a:cs typeface="Century" pitchFamily="18" charset="0"/>
              </a:rPr>
              <a:t>SPA</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健身中心</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33500" y="3911600"/>
            <a:ext cx="3048000" cy="2209800"/>
          </a:xfrm>
          <a:prstGeom prst="rect">
            <a:avLst/>
          </a:prstGeom>
          <a:noFill/>
        </p:spPr>
      </p:pic>
      <p:pic>
        <p:nvPicPr>
          <p:cNvPr id="7" name="Picture 3"/>
          <p:cNvPicPr>
            <a:picLocks noChangeAspect="1" noChangeArrowheads="1"/>
          </p:cNvPicPr>
          <p:nvPr/>
        </p:nvPicPr>
        <p:blipFill>
          <a:blip r:embed="rId3"/>
          <a:srcRect/>
          <a:stretch>
            <a:fillRect/>
          </a:stretch>
        </p:blipFill>
        <p:spPr bwMode="auto">
          <a:xfrm>
            <a:off x="5080000" y="3924300"/>
            <a:ext cx="3314700" cy="2222500"/>
          </a:xfrm>
          <a:prstGeom prst="rect">
            <a:avLst/>
          </a:prstGeom>
          <a:noFill/>
        </p:spPr>
      </p:pic>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a:t>
            </a:r>
          </a:p>
        </p:txBody>
      </p:sp>
      <p:sp>
        <p:nvSpPr>
          <p:cNvPr id="9" name="TextBox 1"/>
          <p:cNvSpPr txBox="1"/>
          <p:nvPr/>
        </p:nvSpPr>
        <p:spPr>
          <a:xfrm>
            <a:off x="1879600" y="6604000"/>
            <a:ext cx="29464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资料来源：《</a:t>
            </a:r>
            <a:r>
              <a:rPr lang="en-US" altLang="zh-CN" sz="995" dirty="0">
                <a:solidFill>
                  <a:srgbClr val="000000"/>
                </a:solidFill>
                <a:latin typeface="Arial Narrow" pitchFamily="18" charset="0"/>
                <a:cs typeface="Arial Narrow" pitchFamily="18" charset="0"/>
              </a:rPr>
              <a:t>2012</a:t>
            </a:r>
            <a:r>
              <a:rPr lang="en-US" altLang="zh-CN" sz="995" dirty="0">
                <a:solidFill>
                  <a:srgbClr val="000000"/>
                </a:solidFill>
                <a:latin typeface="微软雅黑" panose="020B0503020204020204" pitchFamily="18" charset="-122"/>
                <a:cs typeface="微软雅黑" panose="020B0503020204020204" pitchFamily="18" charset="-122"/>
              </a:rPr>
              <a:t>深圳</a:t>
            </a:r>
            <a:r>
              <a:rPr lang="en-US" altLang="zh-CN" sz="995" dirty="0">
                <a:solidFill>
                  <a:srgbClr val="000000"/>
                </a:solidFill>
                <a:latin typeface="Arial Narrow" pitchFamily="18" charset="0"/>
                <a:cs typeface="Arial Narrow"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赴港购物</a:t>
            </a:r>
            <a:r>
              <a:rPr lang="en-US" altLang="zh-CN" sz="995" dirty="0">
                <a:solidFill>
                  <a:srgbClr val="000000"/>
                </a:solidFill>
                <a:latin typeface="Arial Narrow" pitchFamily="18" charset="0"/>
                <a:cs typeface="Arial Narrow"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消费现状调查报告》</a:t>
            </a:r>
          </a:p>
        </p:txBody>
      </p:sp>
      <p:sp>
        <p:nvSpPr>
          <p:cNvPr id="10" name="TextBox 1"/>
          <p:cNvSpPr txBox="1"/>
          <p:nvPr/>
        </p:nvSpPr>
        <p:spPr>
          <a:xfrm>
            <a:off x="2667000" y="6146800"/>
            <a:ext cx="393700" cy="254000"/>
          </a:xfrm>
          <a:prstGeom prst="rect">
            <a:avLst/>
          </a:prstGeom>
          <a:noFill/>
        </p:spPr>
        <p:txBody>
          <a:bodyPr wrap="none" lIns="0" tIns="0" rIns="0" rtlCol="0">
            <a:spAutoFit/>
          </a:bodyPr>
          <a:lstStyle/>
          <a:p>
            <a:pPr>
              <a:lnSpc>
                <a:spcPts val="2000"/>
              </a:lnSpc>
            </a:pPr>
            <a:r>
              <a:rPr lang="en-US" altLang="zh-CN" sz="1595" b="1" dirty="0">
                <a:solidFill>
                  <a:srgbClr val="7030A0"/>
                </a:solidFill>
                <a:latin typeface="微软雅黑" panose="020B0503020204020204" pitchFamily="18" charset="-122"/>
                <a:cs typeface="微软雅黑" panose="020B0503020204020204" pitchFamily="18" charset="-122"/>
              </a:rPr>
              <a:t>深圳</a:t>
            </a:r>
          </a:p>
        </p:txBody>
      </p:sp>
      <p:sp>
        <p:nvSpPr>
          <p:cNvPr id="11" name="TextBox 1"/>
          <p:cNvSpPr txBox="1"/>
          <p:nvPr/>
        </p:nvSpPr>
        <p:spPr>
          <a:xfrm>
            <a:off x="6553200" y="6159500"/>
            <a:ext cx="393700" cy="254000"/>
          </a:xfrm>
          <a:prstGeom prst="rect">
            <a:avLst/>
          </a:prstGeom>
          <a:noFill/>
        </p:spPr>
        <p:txBody>
          <a:bodyPr wrap="none" lIns="0" tIns="0" rIns="0" rtlCol="0">
            <a:spAutoFit/>
          </a:bodyPr>
          <a:lstStyle/>
          <a:p>
            <a:pPr>
              <a:lnSpc>
                <a:spcPts val="2000"/>
              </a:lnSpc>
            </a:pPr>
            <a:r>
              <a:rPr lang="en-US" altLang="zh-CN" sz="1595" b="1" dirty="0">
                <a:solidFill>
                  <a:srgbClr val="7030A0"/>
                </a:solidFill>
                <a:latin typeface="微软雅黑" panose="020B0503020204020204" pitchFamily="18" charset="-122"/>
                <a:cs typeface="微软雅黑" panose="020B0503020204020204" pitchFamily="18" charset="-122"/>
              </a:rPr>
              <a:t>香港</a:t>
            </a:r>
          </a:p>
        </p:txBody>
      </p:sp>
      <p:sp>
        <p:nvSpPr>
          <p:cNvPr id="12" name="TextBox 1"/>
          <p:cNvSpPr txBox="1"/>
          <p:nvPr/>
        </p:nvSpPr>
        <p:spPr>
          <a:xfrm>
            <a:off x="1104900" y="241300"/>
            <a:ext cx="7670800" cy="3670300"/>
          </a:xfrm>
          <a:prstGeom prst="rect">
            <a:avLst/>
          </a:prstGeom>
          <a:noFill/>
        </p:spPr>
        <p:txBody>
          <a:bodyPr wrap="none" lIns="0" tIns="0" rIns="0" rtlCol="0">
            <a:spAutoFit/>
          </a:bodyPr>
          <a:lstStyle/>
          <a:p>
            <a:pPr>
              <a:lnSpc>
                <a:spcPts val="2700"/>
              </a:lnSpc>
              <a:tabLst>
                <a:tab pos="228600" algn="l"/>
                <a:tab pos="6235700" algn="l"/>
                <a:tab pos="62611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消费外溢</a:t>
            </a:r>
          </a:p>
          <a:p>
            <a:pPr>
              <a:lnSpc>
                <a:spcPts val="1000"/>
              </a:lnSpc>
            </a:pPr>
            <a:endParaRPr lang="en-US" altLang="zh-CN" dirty="0"/>
          </a:p>
          <a:p>
            <a:pPr>
              <a:lnSpc>
                <a:spcPts val="2700"/>
              </a:lnSpc>
              <a:tabLst>
                <a:tab pos="228600" algn="l"/>
                <a:tab pos="6235700" algn="l"/>
                <a:tab pos="6261100" algn="l"/>
              </a:tabLst>
            </a:pPr>
            <a:r>
              <a:rPr lang="en-US" altLang="zh-CN" dirty="0"/>
              <a:t>		</a:t>
            </a:r>
            <a:r>
              <a:rPr lang="en-US" altLang="zh-CN" sz="1800" b="1" dirty="0">
                <a:solidFill>
                  <a:srgbClr val="0000FF"/>
                </a:solidFill>
                <a:latin typeface="微软雅黑" panose="020B0503020204020204" pitchFamily="18" charset="-122"/>
                <a:cs typeface="微软雅黑" panose="020B0503020204020204" pitchFamily="18" charset="-122"/>
              </a:rPr>
              <a:t>赴港消费特征</a:t>
            </a:r>
          </a:p>
          <a:p>
            <a:pPr>
              <a:lnSpc>
                <a:spcPts val="2200"/>
              </a:lnSpc>
              <a:tabLst>
                <a:tab pos="228600" algn="l"/>
                <a:tab pos="6235700" algn="l"/>
                <a:tab pos="6261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大多数的深圳市民仍在深圳消费，但去香港购物的消费者也在不断增多</a:t>
            </a:r>
          </a:p>
          <a:p>
            <a:pPr>
              <a:lnSpc>
                <a:spcPts val="2500"/>
              </a:lnSpc>
              <a:tabLst>
                <a:tab pos="228600" algn="l"/>
                <a:tab pos="6235700" algn="l"/>
                <a:tab pos="6261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深圳市民人均赴港购物花费总金额为6,381.2元。</a:t>
            </a:r>
          </a:p>
          <a:p>
            <a:pPr>
              <a:lnSpc>
                <a:spcPts val="2500"/>
              </a:lnSpc>
              <a:tabLst>
                <a:tab pos="228600" algn="l"/>
                <a:tab pos="6235700" algn="l"/>
                <a:tab pos="6261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女性赴港花费金额要高于男性花费金额。</a:t>
            </a:r>
          </a:p>
          <a:p>
            <a:pPr>
              <a:lnSpc>
                <a:spcPts val="2500"/>
              </a:lnSpc>
              <a:tabLst>
                <a:tab pos="228600" algn="l"/>
                <a:tab pos="6235700" algn="l"/>
                <a:tab pos="6261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40岁以上居民花费金额，要高于40岁以下的居民花费金额。</a:t>
            </a:r>
          </a:p>
          <a:p>
            <a:pPr>
              <a:lnSpc>
                <a:spcPts val="2500"/>
              </a:lnSpc>
              <a:tabLst>
                <a:tab pos="228600" algn="l"/>
                <a:tab pos="6235700" algn="l"/>
                <a:tab pos="6261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深户居民赴港花费要远高于非深户居民赴港花费，且南山区居民花费金额最高，其次是福田区</a:t>
            </a:r>
          </a:p>
          <a:p>
            <a:pPr>
              <a:lnSpc>
                <a:spcPts val="2500"/>
              </a:lnSpc>
              <a:tabLst>
                <a:tab pos="228600" algn="l"/>
                <a:tab pos="6235700" algn="l"/>
                <a:tab pos="6261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居民，再次是罗湖区居民。</a:t>
            </a:r>
          </a:p>
          <a:p>
            <a:pPr>
              <a:lnSpc>
                <a:spcPts val="2500"/>
              </a:lnSpc>
              <a:tabLst>
                <a:tab pos="228600" algn="l"/>
                <a:tab pos="6235700" algn="l"/>
                <a:tab pos="6261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和2011年相比，深圳市民赴港购买购买日用品和食品的比例增大许多。</a:t>
            </a:r>
          </a:p>
          <a:p>
            <a:pPr>
              <a:lnSpc>
                <a:spcPts val="2500"/>
              </a:lnSpc>
              <a:tabLst>
                <a:tab pos="228600" algn="l"/>
                <a:tab pos="6235700" algn="l"/>
                <a:tab pos="6261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家庭月收入5,000元以下群体，赴港消费主要是购买家居用品，而家庭月收入20,000元及以上</a:t>
            </a:r>
          </a:p>
          <a:p>
            <a:pPr>
              <a:lnSpc>
                <a:spcPts val="2500"/>
              </a:lnSpc>
              <a:tabLst>
                <a:tab pos="228600" algn="l"/>
                <a:tab pos="6235700" algn="l"/>
                <a:tab pos="6261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群体，则更多地将钱用于购买药品、保健品。</a:t>
            </a:r>
          </a:p>
        </p:txBody>
      </p:sp>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331975" y="1845564"/>
            <a:ext cx="792480" cy="935735"/>
          </a:xfrm>
          <a:custGeom>
            <a:avLst/>
            <a:gdLst>
              <a:gd name="connsiteX0" fmla="*/ 0 w 792480"/>
              <a:gd name="connsiteY0" fmla="*/ 935735 h 935735"/>
              <a:gd name="connsiteX1" fmla="*/ 792480 w 792480"/>
              <a:gd name="connsiteY1" fmla="*/ 935735 h 935735"/>
              <a:gd name="connsiteX2" fmla="*/ 792480 w 792480"/>
              <a:gd name="connsiteY2" fmla="*/ 0 h 935735"/>
              <a:gd name="connsiteX3" fmla="*/ 0 w 792480"/>
              <a:gd name="connsiteY3" fmla="*/ 0 h 935735"/>
              <a:gd name="connsiteX4" fmla="*/ 0 w 792480"/>
              <a:gd name="connsiteY4" fmla="*/ 935735 h 9357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92480" h="935735">
                <a:moveTo>
                  <a:pt x="0" y="935735"/>
                </a:moveTo>
                <a:lnTo>
                  <a:pt x="792480" y="935735"/>
                </a:lnTo>
                <a:lnTo>
                  <a:pt x="792480" y="0"/>
                </a:lnTo>
                <a:lnTo>
                  <a:pt x="0" y="0"/>
                </a:lnTo>
                <a:lnTo>
                  <a:pt x="0" y="935735"/>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325625" y="1839214"/>
            <a:ext cx="805180" cy="948435"/>
          </a:xfrm>
          <a:custGeom>
            <a:avLst/>
            <a:gdLst>
              <a:gd name="connsiteX0" fmla="*/ 6350 w 805180"/>
              <a:gd name="connsiteY0" fmla="*/ 942085 h 948435"/>
              <a:gd name="connsiteX1" fmla="*/ 798830 w 805180"/>
              <a:gd name="connsiteY1" fmla="*/ 942085 h 948435"/>
              <a:gd name="connsiteX2" fmla="*/ 798830 w 805180"/>
              <a:gd name="connsiteY2" fmla="*/ 6350 h 948435"/>
              <a:gd name="connsiteX3" fmla="*/ 6350 w 805180"/>
              <a:gd name="connsiteY3" fmla="*/ 6350 h 948435"/>
              <a:gd name="connsiteX4" fmla="*/ 6350 w 805180"/>
              <a:gd name="connsiteY4" fmla="*/ 942085 h 9484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05180" h="948435">
                <a:moveTo>
                  <a:pt x="6350" y="942085"/>
                </a:moveTo>
                <a:lnTo>
                  <a:pt x="798830" y="942085"/>
                </a:lnTo>
                <a:lnTo>
                  <a:pt x="798830" y="6350"/>
                </a:lnTo>
                <a:lnTo>
                  <a:pt x="6350" y="6350"/>
                </a:lnTo>
                <a:lnTo>
                  <a:pt x="6350" y="942085"/>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283964" y="1412747"/>
            <a:ext cx="864108" cy="1296924"/>
          </a:xfrm>
          <a:custGeom>
            <a:avLst/>
            <a:gdLst>
              <a:gd name="connsiteX0" fmla="*/ 0 w 864108"/>
              <a:gd name="connsiteY0" fmla="*/ 1296924 h 1296924"/>
              <a:gd name="connsiteX1" fmla="*/ 864107 w 864108"/>
              <a:gd name="connsiteY1" fmla="*/ 1296924 h 1296924"/>
              <a:gd name="connsiteX2" fmla="*/ 864107 w 864108"/>
              <a:gd name="connsiteY2" fmla="*/ 0 h 1296924"/>
              <a:gd name="connsiteX3" fmla="*/ 0 w 864108"/>
              <a:gd name="connsiteY3" fmla="*/ 0 h 1296924"/>
              <a:gd name="connsiteX4" fmla="*/ 0 w 864108"/>
              <a:gd name="connsiteY4" fmla="*/ 1296924 h 12969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108" h="1296924">
                <a:moveTo>
                  <a:pt x="0" y="1296924"/>
                </a:moveTo>
                <a:lnTo>
                  <a:pt x="864107" y="1296924"/>
                </a:lnTo>
                <a:lnTo>
                  <a:pt x="864107" y="0"/>
                </a:lnTo>
                <a:lnTo>
                  <a:pt x="0" y="0"/>
                </a:lnTo>
                <a:lnTo>
                  <a:pt x="0" y="1296924"/>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277614" y="1406397"/>
            <a:ext cx="876808" cy="1309624"/>
          </a:xfrm>
          <a:custGeom>
            <a:avLst/>
            <a:gdLst>
              <a:gd name="connsiteX0" fmla="*/ 6350 w 876808"/>
              <a:gd name="connsiteY0" fmla="*/ 1303274 h 1309624"/>
              <a:gd name="connsiteX1" fmla="*/ 870457 w 876808"/>
              <a:gd name="connsiteY1" fmla="*/ 1303274 h 1309624"/>
              <a:gd name="connsiteX2" fmla="*/ 870457 w 876808"/>
              <a:gd name="connsiteY2" fmla="*/ 6350 h 1309624"/>
              <a:gd name="connsiteX3" fmla="*/ 6350 w 876808"/>
              <a:gd name="connsiteY3" fmla="*/ 6350 h 1309624"/>
              <a:gd name="connsiteX4" fmla="*/ 6350 w 876808"/>
              <a:gd name="connsiteY4" fmla="*/ 1303274 h 13096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6808" h="1309624">
                <a:moveTo>
                  <a:pt x="6350" y="1303274"/>
                </a:moveTo>
                <a:lnTo>
                  <a:pt x="870457" y="1303274"/>
                </a:lnTo>
                <a:lnTo>
                  <a:pt x="870457" y="6350"/>
                </a:lnTo>
                <a:lnTo>
                  <a:pt x="6350" y="6350"/>
                </a:lnTo>
                <a:lnTo>
                  <a:pt x="6350" y="1303274"/>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513332" y="2977895"/>
            <a:ext cx="576072" cy="451104"/>
          </a:xfrm>
          <a:custGeom>
            <a:avLst/>
            <a:gdLst>
              <a:gd name="connsiteX0" fmla="*/ 0 w 576072"/>
              <a:gd name="connsiteY0" fmla="*/ 451104 h 451104"/>
              <a:gd name="connsiteX1" fmla="*/ 576072 w 576072"/>
              <a:gd name="connsiteY1" fmla="*/ 451104 h 451104"/>
              <a:gd name="connsiteX2" fmla="*/ 576072 w 576072"/>
              <a:gd name="connsiteY2" fmla="*/ 0 h 451104"/>
              <a:gd name="connsiteX3" fmla="*/ 0 w 576072"/>
              <a:gd name="connsiteY3" fmla="*/ 0 h 451104"/>
              <a:gd name="connsiteX4" fmla="*/ 0 w 576072"/>
              <a:gd name="connsiteY4" fmla="*/ 451104 h 4511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76072" h="451104">
                <a:moveTo>
                  <a:pt x="0" y="451104"/>
                </a:moveTo>
                <a:lnTo>
                  <a:pt x="576072" y="451104"/>
                </a:lnTo>
                <a:lnTo>
                  <a:pt x="576072" y="0"/>
                </a:lnTo>
                <a:lnTo>
                  <a:pt x="0" y="0"/>
                </a:lnTo>
                <a:lnTo>
                  <a:pt x="0" y="451104"/>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506982" y="2971545"/>
            <a:ext cx="588772" cy="463804"/>
          </a:xfrm>
          <a:custGeom>
            <a:avLst/>
            <a:gdLst>
              <a:gd name="connsiteX0" fmla="*/ 6350 w 588772"/>
              <a:gd name="connsiteY0" fmla="*/ 457454 h 463804"/>
              <a:gd name="connsiteX1" fmla="*/ 582422 w 588772"/>
              <a:gd name="connsiteY1" fmla="*/ 457454 h 463804"/>
              <a:gd name="connsiteX2" fmla="*/ 582422 w 588772"/>
              <a:gd name="connsiteY2" fmla="*/ 6350 h 463804"/>
              <a:gd name="connsiteX3" fmla="*/ 6350 w 588772"/>
              <a:gd name="connsiteY3" fmla="*/ 6350 h 463804"/>
              <a:gd name="connsiteX4" fmla="*/ 6350 w 588772"/>
              <a:gd name="connsiteY4" fmla="*/ 457454 h 4638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8772" h="463804">
                <a:moveTo>
                  <a:pt x="6350" y="457454"/>
                </a:moveTo>
                <a:lnTo>
                  <a:pt x="582422" y="457454"/>
                </a:lnTo>
                <a:lnTo>
                  <a:pt x="582422" y="6350"/>
                </a:lnTo>
                <a:lnTo>
                  <a:pt x="6350" y="6350"/>
                </a:lnTo>
                <a:lnTo>
                  <a:pt x="6350" y="457454"/>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151888" y="2493264"/>
            <a:ext cx="2836164" cy="582167"/>
          </a:xfrm>
          <a:custGeom>
            <a:avLst/>
            <a:gdLst>
              <a:gd name="connsiteX0" fmla="*/ 0 w 2836164"/>
              <a:gd name="connsiteY0" fmla="*/ 9270 h 582167"/>
              <a:gd name="connsiteX1" fmla="*/ 18414 w 2836164"/>
              <a:gd name="connsiteY1" fmla="*/ 572896 h 582167"/>
              <a:gd name="connsiteX2" fmla="*/ 2752978 w 2836164"/>
              <a:gd name="connsiteY2" fmla="*/ 582167 h 582167"/>
              <a:gd name="connsiteX3" fmla="*/ 2836164 w 2836164"/>
              <a:gd name="connsiteY3" fmla="*/ 332612 h 582167"/>
              <a:gd name="connsiteX4" fmla="*/ 2050922 w 2836164"/>
              <a:gd name="connsiteY4" fmla="*/ 341883 h 582167"/>
              <a:gd name="connsiteX5" fmla="*/ 2050922 w 2836164"/>
              <a:gd name="connsiteY5" fmla="*/ 0 h 582167"/>
              <a:gd name="connsiteX6" fmla="*/ 0 w 2836164"/>
              <a:gd name="connsiteY6" fmla="*/ 9270 h 5821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836164" h="582167">
                <a:moveTo>
                  <a:pt x="0" y="9270"/>
                </a:moveTo>
                <a:lnTo>
                  <a:pt x="18414" y="572896"/>
                </a:lnTo>
                <a:lnTo>
                  <a:pt x="2752978" y="582167"/>
                </a:lnTo>
                <a:lnTo>
                  <a:pt x="2836164" y="332612"/>
                </a:lnTo>
                <a:lnTo>
                  <a:pt x="2050922" y="341883"/>
                </a:lnTo>
                <a:lnTo>
                  <a:pt x="2050922" y="0"/>
                </a:lnTo>
                <a:lnTo>
                  <a:pt x="0" y="927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145538" y="2486914"/>
            <a:ext cx="2848864" cy="594867"/>
          </a:xfrm>
          <a:custGeom>
            <a:avLst/>
            <a:gdLst>
              <a:gd name="connsiteX0" fmla="*/ 6350 w 2848864"/>
              <a:gd name="connsiteY0" fmla="*/ 15620 h 594867"/>
              <a:gd name="connsiteX1" fmla="*/ 24764 w 2848864"/>
              <a:gd name="connsiteY1" fmla="*/ 579246 h 594867"/>
              <a:gd name="connsiteX2" fmla="*/ 2759328 w 2848864"/>
              <a:gd name="connsiteY2" fmla="*/ 588517 h 594867"/>
              <a:gd name="connsiteX3" fmla="*/ 2842514 w 2848864"/>
              <a:gd name="connsiteY3" fmla="*/ 338962 h 594867"/>
              <a:gd name="connsiteX4" fmla="*/ 2057272 w 2848864"/>
              <a:gd name="connsiteY4" fmla="*/ 348233 h 594867"/>
              <a:gd name="connsiteX5" fmla="*/ 2057272 w 2848864"/>
              <a:gd name="connsiteY5" fmla="*/ 6350 h 594867"/>
              <a:gd name="connsiteX6" fmla="*/ 6350 w 2848864"/>
              <a:gd name="connsiteY6" fmla="*/ 15620 h 5948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848864" h="594867">
                <a:moveTo>
                  <a:pt x="6350" y="15620"/>
                </a:moveTo>
                <a:lnTo>
                  <a:pt x="24764" y="579246"/>
                </a:lnTo>
                <a:lnTo>
                  <a:pt x="2759328" y="588517"/>
                </a:lnTo>
                <a:lnTo>
                  <a:pt x="2842514" y="338962"/>
                </a:lnTo>
                <a:lnTo>
                  <a:pt x="2057272" y="348233"/>
                </a:lnTo>
                <a:lnTo>
                  <a:pt x="2057272" y="6350"/>
                </a:lnTo>
                <a:lnTo>
                  <a:pt x="6350" y="1562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825500"/>
            <a:ext cx="4559300" cy="3289300"/>
          </a:xfrm>
          <a:prstGeom prst="rect">
            <a:avLst/>
          </a:prstGeom>
          <a:noFill/>
        </p:spPr>
      </p:pic>
      <p:graphicFrame>
        <p:nvGraphicFramePr>
          <p:cNvPr id="15" name="表格 4"/>
          <p:cNvGraphicFramePr>
            <a:graphicFrameLocks noGrp="1"/>
          </p:cNvGraphicFramePr>
          <p:nvPr/>
        </p:nvGraphicFramePr>
        <p:xfrm>
          <a:off x="1043609" y="4112767"/>
          <a:ext cx="7704911" cy="2477439"/>
        </p:xfrm>
        <a:graphic>
          <a:graphicData uri="http://schemas.openxmlformats.org/drawingml/2006/table">
            <a:tbl>
              <a:tblPr/>
              <a:tblGrid>
                <a:gridCol w="603580">
                  <a:extLst>
                    <a:ext uri="{9D8B030D-6E8A-4147-A177-3AD203B41FA5}">
                      <a16:colId xmlns:a16="http://schemas.microsoft.com/office/drawing/2014/main" val="20000"/>
                    </a:ext>
                  </a:extLst>
                </a:gridCol>
                <a:gridCol w="1311910">
                  <a:extLst>
                    <a:ext uri="{9D8B030D-6E8A-4147-A177-3AD203B41FA5}">
                      <a16:colId xmlns:a16="http://schemas.microsoft.com/office/drawing/2014/main" val="20001"/>
                    </a:ext>
                  </a:extLst>
                </a:gridCol>
                <a:gridCol w="732790">
                  <a:extLst>
                    <a:ext uri="{9D8B030D-6E8A-4147-A177-3AD203B41FA5}">
                      <a16:colId xmlns:a16="http://schemas.microsoft.com/office/drawing/2014/main" val="20002"/>
                    </a:ext>
                  </a:extLst>
                </a:gridCol>
                <a:gridCol w="732916">
                  <a:extLst>
                    <a:ext uri="{9D8B030D-6E8A-4147-A177-3AD203B41FA5}">
                      <a16:colId xmlns:a16="http://schemas.microsoft.com/office/drawing/2014/main" val="20003"/>
                    </a:ext>
                  </a:extLst>
                </a:gridCol>
                <a:gridCol w="979677">
                  <a:extLst>
                    <a:ext uri="{9D8B030D-6E8A-4147-A177-3AD203B41FA5}">
                      <a16:colId xmlns:a16="http://schemas.microsoft.com/office/drawing/2014/main" val="20004"/>
                    </a:ext>
                  </a:extLst>
                </a:gridCol>
                <a:gridCol w="1259458">
                  <a:extLst>
                    <a:ext uri="{9D8B030D-6E8A-4147-A177-3AD203B41FA5}">
                      <a16:colId xmlns:a16="http://schemas.microsoft.com/office/drawing/2014/main" val="20005"/>
                    </a:ext>
                  </a:extLst>
                </a:gridCol>
                <a:gridCol w="2084578">
                  <a:extLst>
                    <a:ext uri="{9D8B030D-6E8A-4147-A177-3AD203B41FA5}">
                      <a16:colId xmlns:a16="http://schemas.microsoft.com/office/drawing/2014/main" val="20006"/>
                    </a:ext>
                  </a:extLst>
                </a:gridCol>
              </a:tblGrid>
              <a:tr h="407289">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区域</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业态</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店铺类型</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楼层</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店铺个数</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面积需求</a:t>
                      </a:r>
                      <a:endParaRPr lang="zh-CN" altLang="en-US" sz="1105" b="1" dirty="0">
                        <a:solidFill>
                          <a:srgbClr val="000000"/>
                        </a:solidFill>
                        <a:latin typeface="微软雅黑" panose="020B0503020204020204" pitchFamily="18" charset="-122"/>
                        <a:cs typeface="微软雅黑" panose="020B0503020204020204" pitchFamily="18" charset="-122"/>
                      </a:endParaRPr>
                    </a:p>
                    <a:p>
                      <a:pPr algn="ctr"/>
                      <a:r>
                        <a:rPr lang="en-US" altLang="zh-CN" sz="1105" b="1" dirty="0">
                          <a:solidFill>
                            <a:srgbClr val="000000"/>
                          </a:solidFill>
                          <a:latin typeface="微软雅黑" panose="020B0503020204020204" pitchFamily="18" charset="-122"/>
                          <a:cs typeface="微软雅黑" panose="020B0503020204020204" pitchFamily="18" charset="-122"/>
                        </a:rPr>
                        <a:t>（平方米）</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代表品牌</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270383">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运动旗舰店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次主力店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B1-1F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6,000-8,000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Nike/Adidas</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25627">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精品超市</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6,000-8,000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ThreeSixty/CitySuper</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85826">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服饰零售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8-10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80-120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PeachJohn/Vivitix</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Sanrio/Charles&amp;Keith</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85927">
                <a:tc rowSpan="3">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D</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餐饮小食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15-20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20-100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许留山/哈根达斯/DonutKing/摩提</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工坊/赛百味/icake/久留米</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76796">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家居</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50-150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emoi基本生活/</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1000" dirty="0">
                          <a:solidFill>
                            <a:srgbClr val="000000"/>
                          </a:solidFill>
                          <a:latin typeface="微软雅黑" panose="020B0503020204020204" pitchFamily="18" charset="-122"/>
                          <a:cs typeface="微软雅黑" panose="020B0503020204020204" pitchFamily="18" charset="-122"/>
                        </a:rPr>
                        <a:t>NatureLiving</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32558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个人护理</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150-200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Watsons/Manning/OMEY/Kiehls</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bl>
          </a:graphicData>
        </a:graphic>
      </p:graphicFrame>
      <p:sp>
        <p:nvSpPr>
          <p:cNvPr id="16"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269</a:t>
            </a:r>
          </a:p>
        </p:txBody>
      </p:sp>
      <p:sp>
        <p:nvSpPr>
          <p:cNvPr id="17"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业态规划</a:t>
            </a:r>
          </a:p>
        </p:txBody>
      </p:sp>
      <p:sp>
        <p:nvSpPr>
          <p:cNvPr id="18" name="TextBox 1"/>
          <p:cNvSpPr txBox="1"/>
          <p:nvPr/>
        </p:nvSpPr>
        <p:spPr>
          <a:xfrm>
            <a:off x="1346200" y="800100"/>
            <a:ext cx="2413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B1</a:t>
            </a:r>
          </a:p>
        </p:txBody>
      </p:sp>
      <p:sp>
        <p:nvSpPr>
          <p:cNvPr id="19" name="TextBox 1"/>
          <p:cNvSpPr txBox="1"/>
          <p:nvPr/>
        </p:nvSpPr>
        <p:spPr>
          <a:xfrm>
            <a:off x="1676400" y="21844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A</a:t>
            </a:r>
          </a:p>
        </p:txBody>
      </p:sp>
      <p:sp>
        <p:nvSpPr>
          <p:cNvPr id="20" name="TextBox 1"/>
          <p:cNvSpPr txBox="1"/>
          <p:nvPr/>
        </p:nvSpPr>
        <p:spPr>
          <a:xfrm>
            <a:off x="4660900" y="19685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B</a:t>
            </a:r>
          </a:p>
        </p:txBody>
      </p:sp>
      <p:sp>
        <p:nvSpPr>
          <p:cNvPr id="21" name="TextBox 1"/>
          <p:cNvSpPr txBox="1"/>
          <p:nvPr/>
        </p:nvSpPr>
        <p:spPr>
          <a:xfrm>
            <a:off x="1739900" y="30988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C</a:t>
            </a:r>
          </a:p>
        </p:txBody>
      </p:sp>
      <p:sp>
        <p:nvSpPr>
          <p:cNvPr id="22" name="TextBox 1"/>
          <p:cNvSpPr txBox="1"/>
          <p:nvPr/>
        </p:nvSpPr>
        <p:spPr>
          <a:xfrm>
            <a:off x="3149600" y="26924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C</a:t>
            </a:r>
          </a:p>
        </p:txBody>
      </p:sp>
      <p:sp>
        <p:nvSpPr>
          <p:cNvPr id="23" name="TextBox 1"/>
          <p:cNvSpPr txBox="1"/>
          <p:nvPr/>
        </p:nvSpPr>
        <p:spPr>
          <a:xfrm>
            <a:off x="3505200" y="26924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D</a:t>
            </a:r>
          </a:p>
        </p:txBody>
      </p:sp>
      <p:sp>
        <p:nvSpPr>
          <p:cNvPr id="24"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购物中心</a:t>
            </a: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119371" y="2955035"/>
            <a:ext cx="1487424" cy="804672"/>
          </a:xfrm>
          <a:custGeom>
            <a:avLst/>
            <a:gdLst>
              <a:gd name="connsiteX0" fmla="*/ 0 w 1487424"/>
              <a:gd name="connsiteY0" fmla="*/ 286766 h 804672"/>
              <a:gd name="connsiteX1" fmla="*/ 9271 w 1487424"/>
              <a:gd name="connsiteY1" fmla="*/ 804672 h 804672"/>
              <a:gd name="connsiteX2" fmla="*/ 1201039 w 1487424"/>
              <a:gd name="connsiteY2" fmla="*/ 804672 h 804672"/>
              <a:gd name="connsiteX3" fmla="*/ 1487424 w 1487424"/>
              <a:gd name="connsiteY3" fmla="*/ 0 h 804672"/>
              <a:gd name="connsiteX4" fmla="*/ 988568 w 1487424"/>
              <a:gd name="connsiteY4" fmla="*/ 9271 h 804672"/>
              <a:gd name="connsiteX5" fmla="*/ 840740 w 1487424"/>
              <a:gd name="connsiteY5" fmla="*/ 388492 h 804672"/>
              <a:gd name="connsiteX6" fmla="*/ 840740 w 1487424"/>
              <a:gd name="connsiteY6" fmla="*/ 564134 h 804672"/>
              <a:gd name="connsiteX7" fmla="*/ 0 w 1487424"/>
              <a:gd name="connsiteY7" fmla="*/ 286766 h 8046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487424" h="804672">
                <a:moveTo>
                  <a:pt x="0" y="286766"/>
                </a:moveTo>
                <a:lnTo>
                  <a:pt x="9271" y="804672"/>
                </a:lnTo>
                <a:lnTo>
                  <a:pt x="1201039" y="804672"/>
                </a:lnTo>
                <a:lnTo>
                  <a:pt x="1487424" y="0"/>
                </a:lnTo>
                <a:lnTo>
                  <a:pt x="988568" y="9271"/>
                </a:lnTo>
                <a:lnTo>
                  <a:pt x="840740" y="388492"/>
                </a:lnTo>
                <a:lnTo>
                  <a:pt x="840740" y="564134"/>
                </a:lnTo>
                <a:lnTo>
                  <a:pt x="0" y="286766"/>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4113021" y="2948685"/>
            <a:ext cx="1500124" cy="817372"/>
          </a:xfrm>
          <a:custGeom>
            <a:avLst/>
            <a:gdLst>
              <a:gd name="connsiteX0" fmla="*/ 6350 w 1500124"/>
              <a:gd name="connsiteY0" fmla="*/ 293116 h 817372"/>
              <a:gd name="connsiteX1" fmla="*/ 15621 w 1500124"/>
              <a:gd name="connsiteY1" fmla="*/ 811022 h 817372"/>
              <a:gd name="connsiteX2" fmla="*/ 1207389 w 1500124"/>
              <a:gd name="connsiteY2" fmla="*/ 811022 h 817372"/>
              <a:gd name="connsiteX3" fmla="*/ 1493774 w 1500124"/>
              <a:gd name="connsiteY3" fmla="*/ 6350 h 817372"/>
              <a:gd name="connsiteX4" fmla="*/ 994918 w 1500124"/>
              <a:gd name="connsiteY4" fmla="*/ 15621 h 817372"/>
              <a:gd name="connsiteX5" fmla="*/ 847090 w 1500124"/>
              <a:gd name="connsiteY5" fmla="*/ 394842 h 817372"/>
              <a:gd name="connsiteX6" fmla="*/ 847090 w 1500124"/>
              <a:gd name="connsiteY6" fmla="*/ 570484 h 817372"/>
              <a:gd name="connsiteX7" fmla="*/ 6350 w 1500124"/>
              <a:gd name="connsiteY7" fmla="*/ 293116 h 8173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1500124" h="817372">
                <a:moveTo>
                  <a:pt x="6350" y="293116"/>
                </a:moveTo>
                <a:lnTo>
                  <a:pt x="15621" y="811022"/>
                </a:lnTo>
                <a:lnTo>
                  <a:pt x="1207389" y="811022"/>
                </a:lnTo>
                <a:lnTo>
                  <a:pt x="1493774" y="6350"/>
                </a:lnTo>
                <a:lnTo>
                  <a:pt x="994918" y="15621"/>
                </a:lnTo>
                <a:lnTo>
                  <a:pt x="847090" y="394842"/>
                </a:lnTo>
                <a:lnTo>
                  <a:pt x="847090" y="570484"/>
                </a:lnTo>
                <a:lnTo>
                  <a:pt x="6350" y="293116"/>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146803" y="2927604"/>
            <a:ext cx="656844" cy="443483"/>
          </a:xfrm>
          <a:custGeom>
            <a:avLst/>
            <a:gdLst>
              <a:gd name="connsiteX0" fmla="*/ 46228 w 656844"/>
              <a:gd name="connsiteY0" fmla="*/ 27685 h 443483"/>
              <a:gd name="connsiteX1" fmla="*/ 0 w 656844"/>
              <a:gd name="connsiteY1" fmla="*/ 212470 h 443483"/>
              <a:gd name="connsiteX2" fmla="*/ 564388 w 656844"/>
              <a:gd name="connsiteY2" fmla="*/ 443483 h 443483"/>
              <a:gd name="connsiteX3" fmla="*/ 656844 w 656844"/>
              <a:gd name="connsiteY3" fmla="*/ 101600 h 443483"/>
              <a:gd name="connsiteX4" fmla="*/ 425577 w 656844"/>
              <a:gd name="connsiteY4" fmla="*/ 0 h 443483"/>
              <a:gd name="connsiteX5" fmla="*/ 46228 w 656844"/>
              <a:gd name="connsiteY5" fmla="*/ 27685 h 4434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656844" h="443483">
                <a:moveTo>
                  <a:pt x="46228" y="27685"/>
                </a:moveTo>
                <a:lnTo>
                  <a:pt x="0" y="212470"/>
                </a:lnTo>
                <a:lnTo>
                  <a:pt x="564388" y="443483"/>
                </a:lnTo>
                <a:lnTo>
                  <a:pt x="656844" y="101600"/>
                </a:lnTo>
                <a:lnTo>
                  <a:pt x="425577" y="0"/>
                </a:lnTo>
                <a:lnTo>
                  <a:pt x="46228" y="27685"/>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140453" y="2921254"/>
            <a:ext cx="669544" cy="456183"/>
          </a:xfrm>
          <a:custGeom>
            <a:avLst/>
            <a:gdLst>
              <a:gd name="connsiteX0" fmla="*/ 52578 w 669544"/>
              <a:gd name="connsiteY0" fmla="*/ 34035 h 456183"/>
              <a:gd name="connsiteX1" fmla="*/ 6350 w 669544"/>
              <a:gd name="connsiteY1" fmla="*/ 218820 h 456183"/>
              <a:gd name="connsiteX2" fmla="*/ 570738 w 669544"/>
              <a:gd name="connsiteY2" fmla="*/ 449833 h 456183"/>
              <a:gd name="connsiteX3" fmla="*/ 663194 w 669544"/>
              <a:gd name="connsiteY3" fmla="*/ 107950 h 456183"/>
              <a:gd name="connsiteX4" fmla="*/ 431927 w 669544"/>
              <a:gd name="connsiteY4" fmla="*/ 6350 h 456183"/>
              <a:gd name="connsiteX5" fmla="*/ 52578 w 669544"/>
              <a:gd name="connsiteY5" fmla="*/ 34035 h 4561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669544" h="456183">
                <a:moveTo>
                  <a:pt x="52578" y="34035"/>
                </a:moveTo>
                <a:lnTo>
                  <a:pt x="6350" y="218820"/>
                </a:lnTo>
                <a:lnTo>
                  <a:pt x="570738" y="449833"/>
                </a:lnTo>
                <a:lnTo>
                  <a:pt x="663194" y="107950"/>
                </a:lnTo>
                <a:lnTo>
                  <a:pt x="431927" y="6350"/>
                </a:lnTo>
                <a:lnTo>
                  <a:pt x="52578" y="34035"/>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339339" y="2636520"/>
            <a:ext cx="1080516" cy="216408"/>
          </a:xfrm>
          <a:custGeom>
            <a:avLst/>
            <a:gdLst>
              <a:gd name="connsiteX0" fmla="*/ 0 w 1080516"/>
              <a:gd name="connsiteY0" fmla="*/ 216407 h 216408"/>
              <a:gd name="connsiteX1" fmla="*/ 1080516 w 1080516"/>
              <a:gd name="connsiteY1" fmla="*/ 216407 h 216408"/>
              <a:gd name="connsiteX2" fmla="*/ 1080516 w 1080516"/>
              <a:gd name="connsiteY2" fmla="*/ 0 h 216408"/>
              <a:gd name="connsiteX3" fmla="*/ 0 w 1080516"/>
              <a:gd name="connsiteY3" fmla="*/ 0 h 216408"/>
              <a:gd name="connsiteX4" fmla="*/ 0 w 1080516"/>
              <a:gd name="connsiteY4" fmla="*/ 216407 h 2164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0516" h="216408">
                <a:moveTo>
                  <a:pt x="0" y="216407"/>
                </a:moveTo>
                <a:lnTo>
                  <a:pt x="1080516" y="216407"/>
                </a:lnTo>
                <a:lnTo>
                  <a:pt x="1080516" y="0"/>
                </a:lnTo>
                <a:lnTo>
                  <a:pt x="0" y="0"/>
                </a:lnTo>
                <a:lnTo>
                  <a:pt x="0" y="216407"/>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332989" y="2630170"/>
            <a:ext cx="1093216" cy="229108"/>
          </a:xfrm>
          <a:custGeom>
            <a:avLst/>
            <a:gdLst>
              <a:gd name="connsiteX0" fmla="*/ 6350 w 1093216"/>
              <a:gd name="connsiteY0" fmla="*/ 222757 h 229108"/>
              <a:gd name="connsiteX1" fmla="*/ 1086866 w 1093216"/>
              <a:gd name="connsiteY1" fmla="*/ 222757 h 229108"/>
              <a:gd name="connsiteX2" fmla="*/ 1086866 w 1093216"/>
              <a:gd name="connsiteY2" fmla="*/ 6350 h 229108"/>
              <a:gd name="connsiteX3" fmla="*/ 6350 w 1093216"/>
              <a:gd name="connsiteY3" fmla="*/ 6350 h 229108"/>
              <a:gd name="connsiteX4" fmla="*/ 6350 w 1093216"/>
              <a:gd name="connsiteY4" fmla="*/ 222757 h 229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93216" h="229108">
                <a:moveTo>
                  <a:pt x="6350" y="222757"/>
                </a:moveTo>
                <a:lnTo>
                  <a:pt x="1086866" y="222757"/>
                </a:lnTo>
                <a:lnTo>
                  <a:pt x="1086866" y="6350"/>
                </a:lnTo>
                <a:lnTo>
                  <a:pt x="6350" y="6350"/>
                </a:lnTo>
                <a:lnTo>
                  <a:pt x="6350" y="222757"/>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491484" y="2636520"/>
            <a:ext cx="1080515" cy="216408"/>
          </a:xfrm>
          <a:custGeom>
            <a:avLst/>
            <a:gdLst>
              <a:gd name="connsiteX0" fmla="*/ 0 w 1080515"/>
              <a:gd name="connsiteY0" fmla="*/ 216407 h 216408"/>
              <a:gd name="connsiteX1" fmla="*/ 1080515 w 1080515"/>
              <a:gd name="connsiteY1" fmla="*/ 216407 h 216408"/>
              <a:gd name="connsiteX2" fmla="*/ 1080515 w 1080515"/>
              <a:gd name="connsiteY2" fmla="*/ 0 h 216408"/>
              <a:gd name="connsiteX3" fmla="*/ 0 w 1080515"/>
              <a:gd name="connsiteY3" fmla="*/ 0 h 216408"/>
              <a:gd name="connsiteX4" fmla="*/ 0 w 1080515"/>
              <a:gd name="connsiteY4" fmla="*/ 216407 h 2164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0515" h="216408">
                <a:moveTo>
                  <a:pt x="0" y="216407"/>
                </a:moveTo>
                <a:lnTo>
                  <a:pt x="1080515" y="216407"/>
                </a:lnTo>
                <a:lnTo>
                  <a:pt x="1080515" y="0"/>
                </a:lnTo>
                <a:lnTo>
                  <a:pt x="0" y="0"/>
                </a:lnTo>
                <a:lnTo>
                  <a:pt x="0" y="216407"/>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485134" y="2630170"/>
            <a:ext cx="1093215" cy="229108"/>
          </a:xfrm>
          <a:custGeom>
            <a:avLst/>
            <a:gdLst>
              <a:gd name="connsiteX0" fmla="*/ 6350 w 1093215"/>
              <a:gd name="connsiteY0" fmla="*/ 222757 h 229108"/>
              <a:gd name="connsiteX1" fmla="*/ 1086865 w 1093215"/>
              <a:gd name="connsiteY1" fmla="*/ 222757 h 229108"/>
              <a:gd name="connsiteX2" fmla="*/ 1086865 w 1093215"/>
              <a:gd name="connsiteY2" fmla="*/ 6350 h 229108"/>
              <a:gd name="connsiteX3" fmla="*/ 6350 w 1093215"/>
              <a:gd name="connsiteY3" fmla="*/ 6350 h 229108"/>
              <a:gd name="connsiteX4" fmla="*/ 6350 w 1093215"/>
              <a:gd name="connsiteY4" fmla="*/ 222757 h 229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93215" h="229108">
                <a:moveTo>
                  <a:pt x="6350" y="222757"/>
                </a:moveTo>
                <a:lnTo>
                  <a:pt x="1086865" y="222757"/>
                </a:lnTo>
                <a:lnTo>
                  <a:pt x="1086865" y="6350"/>
                </a:lnTo>
                <a:lnTo>
                  <a:pt x="6350" y="6350"/>
                </a:lnTo>
                <a:lnTo>
                  <a:pt x="6350" y="222757"/>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482340" y="3029711"/>
            <a:ext cx="480059" cy="406908"/>
          </a:xfrm>
          <a:custGeom>
            <a:avLst/>
            <a:gdLst>
              <a:gd name="connsiteX0" fmla="*/ 0 w 480059"/>
              <a:gd name="connsiteY0" fmla="*/ 0 h 406908"/>
              <a:gd name="connsiteX1" fmla="*/ 18414 w 480059"/>
              <a:gd name="connsiteY1" fmla="*/ 397636 h 406908"/>
              <a:gd name="connsiteX2" fmla="*/ 480059 w 480059"/>
              <a:gd name="connsiteY2" fmla="*/ 406908 h 406908"/>
              <a:gd name="connsiteX3" fmla="*/ 480059 w 480059"/>
              <a:gd name="connsiteY3" fmla="*/ 120269 h 406908"/>
              <a:gd name="connsiteX4" fmla="*/ 0 w 480059"/>
              <a:gd name="connsiteY4" fmla="*/ 0 h 4069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0059" h="406908">
                <a:moveTo>
                  <a:pt x="0" y="0"/>
                </a:moveTo>
                <a:lnTo>
                  <a:pt x="18414" y="397636"/>
                </a:lnTo>
                <a:lnTo>
                  <a:pt x="480059" y="406908"/>
                </a:lnTo>
                <a:lnTo>
                  <a:pt x="480059" y="120269"/>
                </a:lnTo>
                <a:lnTo>
                  <a:pt x="0" y="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475990" y="3023361"/>
            <a:ext cx="492759" cy="419608"/>
          </a:xfrm>
          <a:custGeom>
            <a:avLst/>
            <a:gdLst>
              <a:gd name="connsiteX0" fmla="*/ 6350 w 492759"/>
              <a:gd name="connsiteY0" fmla="*/ 6350 h 419608"/>
              <a:gd name="connsiteX1" fmla="*/ 24764 w 492759"/>
              <a:gd name="connsiteY1" fmla="*/ 403986 h 419608"/>
              <a:gd name="connsiteX2" fmla="*/ 486409 w 492759"/>
              <a:gd name="connsiteY2" fmla="*/ 413258 h 419608"/>
              <a:gd name="connsiteX3" fmla="*/ 486409 w 492759"/>
              <a:gd name="connsiteY3" fmla="*/ 126619 h 419608"/>
              <a:gd name="connsiteX4" fmla="*/ 6350 w 492759"/>
              <a:gd name="connsiteY4" fmla="*/ 6350 h 4196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92759" h="419608">
                <a:moveTo>
                  <a:pt x="6350" y="6350"/>
                </a:moveTo>
                <a:lnTo>
                  <a:pt x="24764" y="403986"/>
                </a:lnTo>
                <a:lnTo>
                  <a:pt x="486409" y="413258"/>
                </a:lnTo>
                <a:lnTo>
                  <a:pt x="486409" y="126619"/>
                </a:lnTo>
                <a:lnTo>
                  <a:pt x="6350" y="63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590800" y="3051048"/>
            <a:ext cx="864108" cy="359663"/>
          </a:xfrm>
          <a:custGeom>
            <a:avLst/>
            <a:gdLst>
              <a:gd name="connsiteX0" fmla="*/ 0 w 864108"/>
              <a:gd name="connsiteY0" fmla="*/ 359663 h 359663"/>
              <a:gd name="connsiteX1" fmla="*/ 864108 w 864108"/>
              <a:gd name="connsiteY1" fmla="*/ 359663 h 359663"/>
              <a:gd name="connsiteX2" fmla="*/ 864108 w 864108"/>
              <a:gd name="connsiteY2" fmla="*/ 0 h 359663"/>
              <a:gd name="connsiteX3" fmla="*/ 0 w 864108"/>
              <a:gd name="connsiteY3" fmla="*/ 0 h 359663"/>
              <a:gd name="connsiteX4" fmla="*/ 0 w 864108"/>
              <a:gd name="connsiteY4" fmla="*/ 359663 h 3596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108" h="359663">
                <a:moveTo>
                  <a:pt x="0" y="359663"/>
                </a:moveTo>
                <a:lnTo>
                  <a:pt x="864108" y="359663"/>
                </a:lnTo>
                <a:lnTo>
                  <a:pt x="864108" y="0"/>
                </a:lnTo>
                <a:lnTo>
                  <a:pt x="0" y="0"/>
                </a:lnTo>
                <a:lnTo>
                  <a:pt x="0" y="359663"/>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2584450" y="3044698"/>
            <a:ext cx="876808" cy="372363"/>
          </a:xfrm>
          <a:custGeom>
            <a:avLst/>
            <a:gdLst>
              <a:gd name="connsiteX0" fmla="*/ 6350 w 876808"/>
              <a:gd name="connsiteY0" fmla="*/ 366013 h 372363"/>
              <a:gd name="connsiteX1" fmla="*/ 870458 w 876808"/>
              <a:gd name="connsiteY1" fmla="*/ 366013 h 372363"/>
              <a:gd name="connsiteX2" fmla="*/ 870458 w 876808"/>
              <a:gd name="connsiteY2" fmla="*/ 6350 h 372363"/>
              <a:gd name="connsiteX3" fmla="*/ 6350 w 876808"/>
              <a:gd name="connsiteY3" fmla="*/ 6350 h 372363"/>
              <a:gd name="connsiteX4" fmla="*/ 6350 w 876808"/>
              <a:gd name="connsiteY4" fmla="*/ 366013 h 3723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6808" h="372363">
                <a:moveTo>
                  <a:pt x="6350" y="366013"/>
                </a:moveTo>
                <a:lnTo>
                  <a:pt x="870458" y="366013"/>
                </a:lnTo>
                <a:lnTo>
                  <a:pt x="870458" y="6350"/>
                </a:lnTo>
                <a:lnTo>
                  <a:pt x="6350" y="6350"/>
                </a:lnTo>
                <a:lnTo>
                  <a:pt x="6350" y="366013"/>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49300" y="609600"/>
            <a:ext cx="5346700" cy="3556000"/>
          </a:xfrm>
          <a:prstGeom prst="rect">
            <a:avLst/>
          </a:prstGeom>
          <a:noFill/>
        </p:spPr>
      </p:pic>
      <p:graphicFrame>
        <p:nvGraphicFramePr>
          <p:cNvPr id="19" name="表格 4"/>
          <p:cNvGraphicFramePr>
            <a:graphicFrameLocks noGrp="1"/>
          </p:cNvGraphicFramePr>
          <p:nvPr/>
        </p:nvGraphicFramePr>
        <p:xfrm>
          <a:off x="1331594" y="4159758"/>
          <a:ext cx="7380605" cy="2522854"/>
        </p:xfrm>
        <a:graphic>
          <a:graphicData uri="http://schemas.openxmlformats.org/drawingml/2006/table">
            <a:tbl>
              <a:tblPr/>
              <a:tblGrid>
                <a:gridCol w="648081">
                  <a:extLst>
                    <a:ext uri="{9D8B030D-6E8A-4147-A177-3AD203B41FA5}">
                      <a16:colId xmlns:a16="http://schemas.microsoft.com/office/drawing/2014/main" val="20000"/>
                    </a:ext>
                  </a:extLst>
                </a:gridCol>
                <a:gridCol w="863980">
                  <a:extLst>
                    <a:ext uri="{9D8B030D-6E8A-4147-A177-3AD203B41FA5}">
                      <a16:colId xmlns:a16="http://schemas.microsoft.com/office/drawing/2014/main" val="20001"/>
                    </a:ext>
                  </a:extLst>
                </a:gridCol>
                <a:gridCol w="684021">
                  <a:extLst>
                    <a:ext uri="{9D8B030D-6E8A-4147-A177-3AD203B41FA5}">
                      <a16:colId xmlns:a16="http://schemas.microsoft.com/office/drawing/2014/main" val="20002"/>
                    </a:ext>
                  </a:extLst>
                </a:gridCol>
                <a:gridCol w="603885">
                  <a:extLst>
                    <a:ext uri="{9D8B030D-6E8A-4147-A177-3AD203B41FA5}">
                      <a16:colId xmlns:a16="http://schemas.microsoft.com/office/drawing/2014/main" val="20003"/>
                    </a:ext>
                  </a:extLst>
                </a:gridCol>
                <a:gridCol w="912114">
                  <a:extLst>
                    <a:ext uri="{9D8B030D-6E8A-4147-A177-3AD203B41FA5}">
                      <a16:colId xmlns:a16="http://schemas.microsoft.com/office/drawing/2014/main" val="20004"/>
                    </a:ext>
                  </a:extLst>
                </a:gridCol>
                <a:gridCol w="911986">
                  <a:extLst>
                    <a:ext uri="{9D8B030D-6E8A-4147-A177-3AD203B41FA5}">
                      <a16:colId xmlns:a16="http://schemas.microsoft.com/office/drawing/2014/main" val="20005"/>
                    </a:ext>
                  </a:extLst>
                </a:gridCol>
                <a:gridCol w="2756534">
                  <a:extLst>
                    <a:ext uri="{9D8B030D-6E8A-4147-A177-3AD203B41FA5}">
                      <a16:colId xmlns:a16="http://schemas.microsoft.com/office/drawing/2014/main" val="20006"/>
                    </a:ext>
                  </a:extLst>
                </a:gridCol>
              </a:tblGrid>
              <a:tr h="407288">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区域</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业态</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店铺类型</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楼层</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店铺个数</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面积需求</a:t>
                      </a:r>
                      <a:endParaRPr lang="zh-CN" altLang="en-US" sz="1105" b="1" dirty="0">
                        <a:solidFill>
                          <a:srgbClr val="000000"/>
                        </a:solidFill>
                        <a:latin typeface="微软雅黑" panose="020B0503020204020204" pitchFamily="18" charset="-122"/>
                        <a:cs typeface="微软雅黑" panose="020B0503020204020204" pitchFamily="18" charset="-122"/>
                      </a:endParaRPr>
                    </a:p>
                    <a:p>
                      <a:pPr algn="ctr"/>
                      <a:r>
                        <a:rPr lang="en-US" altLang="zh-CN" sz="1105" b="1" dirty="0">
                          <a:solidFill>
                            <a:srgbClr val="000000"/>
                          </a:solidFill>
                          <a:latin typeface="微软雅黑" panose="020B0503020204020204" pitchFamily="18" charset="-122"/>
                          <a:cs typeface="微软雅黑" panose="020B0503020204020204" pitchFamily="18" charset="-122"/>
                        </a:rPr>
                        <a:t>（平方米）</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代表品牌</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76809">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8-12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80-150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Theory/KOOKAI/ClubMonaco/Juicy</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Couture</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529209">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6-8</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80-150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Escada/7forallmankind/Boss</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Black/ThomasPink/Jimmy</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Choo/GIEVES&amp;HAWKES</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294830">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化妆品集合区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8-12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20-30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EsteeLauder/Chanel/BobbiBrown</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85521">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D</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服饰旗舰店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1F-3F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400-600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StellaMcartney/Lanvin/AlexanderMcQueen</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529196">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E</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10-12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80-150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VivianWestwood/</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Moschino/MarcbyMarcJacobs/</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Max&amp;Co/Givenchy</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bl>
          </a:graphicData>
        </a:graphic>
      </p:graphicFrame>
      <p:sp>
        <p:nvSpPr>
          <p:cNvPr id="20"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业态规划</a:t>
            </a:r>
          </a:p>
        </p:txBody>
      </p:sp>
      <p:sp>
        <p:nvSpPr>
          <p:cNvPr id="21" name="TextBox 1"/>
          <p:cNvSpPr txBox="1"/>
          <p:nvPr/>
        </p:nvSpPr>
        <p:spPr>
          <a:xfrm>
            <a:off x="4419600" y="30480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D</a:t>
            </a:r>
          </a:p>
        </p:txBody>
      </p:sp>
      <p:sp>
        <p:nvSpPr>
          <p:cNvPr id="22" name="TextBox 1"/>
          <p:cNvSpPr txBox="1"/>
          <p:nvPr/>
        </p:nvSpPr>
        <p:spPr>
          <a:xfrm>
            <a:off x="1346200" y="800100"/>
            <a:ext cx="2159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1F</a:t>
            </a:r>
          </a:p>
        </p:txBody>
      </p:sp>
      <p:sp>
        <p:nvSpPr>
          <p:cNvPr id="23" name="TextBox 1"/>
          <p:cNvSpPr txBox="1"/>
          <p:nvPr/>
        </p:nvSpPr>
        <p:spPr>
          <a:xfrm>
            <a:off x="1016000" y="3657600"/>
            <a:ext cx="3975100" cy="3238500"/>
          </a:xfrm>
          <a:prstGeom prst="rect">
            <a:avLst/>
          </a:prstGeom>
          <a:noFill/>
        </p:spPr>
        <p:txBody>
          <a:bodyPr wrap="none" lIns="0" tIns="0" rIns="0" rtlCol="0">
            <a:spAutoFit/>
          </a:bodyPr>
          <a:lstStyle/>
          <a:p>
            <a:pPr>
              <a:lnSpc>
                <a:spcPts val="1600"/>
              </a:lnSpc>
              <a:tabLst>
                <a:tab pos="3886200" algn="l"/>
              </a:tabLst>
            </a:pPr>
            <a:r>
              <a:rPr lang="en-US" altLang="zh-CN" dirty="0"/>
              <a:t>	</a:t>
            </a:r>
            <a:r>
              <a:rPr lang="en-US" altLang="zh-CN" sz="1405" b="1" dirty="0">
                <a:solidFill>
                  <a:srgbClr val="FFFFFF"/>
                </a:solidFill>
                <a:latin typeface="Arial Narrow" pitchFamily="18" charset="0"/>
                <a:cs typeface="Arial Narrow" pitchFamily="18" charset="0"/>
              </a:rPr>
              <a:t>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900"/>
              </a:lnSpc>
              <a:tabLst>
                <a:tab pos="3886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270</a:t>
            </a:r>
          </a:p>
        </p:txBody>
      </p:sp>
      <p:sp>
        <p:nvSpPr>
          <p:cNvPr id="24" name="TextBox 1"/>
          <p:cNvSpPr txBox="1"/>
          <p:nvPr/>
        </p:nvSpPr>
        <p:spPr>
          <a:xfrm>
            <a:off x="6616700" y="1320800"/>
            <a:ext cx="63500" cy="139700"/>
          </a:xfrm>
          <a:prstGeom prst="rect">
            <a:avLst/>
          </a:prstGeom>
          <a:noFill/>
        </p:spPr>
        <p:txBody>
          <a:bodyPr wrap="none" lIns="0" tIns="0" rIns="0" rtlCol="0">
            <a:spAutoFit/>
          </a:bodyPr>
          <a:lstStyle/>
          <a:p>
            <a:pPr>
              <a:lnSpc>
                <a:spcPts val="1100"/>
              </a:lnSpc>
            </a:pPr>
            <a:r>
              <a:rPr lang="en-US" altLang="zh-CN" sz="995" dirty="0">
                <a:solidFill>
                  <a:srgbClr val="FFFFFF"/>
                </a:solidFill>
                <a:latin typeface="Arial Narrow" pitchFamily="18" charset="0"/>
                <a:cs typeface="Arial Narrow" pitchFamily="18" charset="0"/>
              </a:rPr>
              <a:t>A</a:t>
            </a:r>
          </a:p>
        </p:txBody>
      </p:sp>
      <p:sp>
        <p:nvSpPr>
          <p:cNvPr id="25" name="TextBox 1"/>
          <p:cNvSpPr txBox="1"/>
          <p:nvPr/>
        </p:nvSpPr>
        <p:spPr>
          <a:xfrm>
            <a:off x="2819400" y="26416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A</a:t>
            </a:r>
          </a:p>
        </p:txBody>
      </p:sp>
      <p:sp>
        <p:nvSpPr>
          <p:cNvPr id="26" name="TextBox 1"/>
          <p:cNvSpPr txBox="1"/>
          <p:nvPr/>
        </p:nvSpPr>
        <p:spPr>
          <a:xfrm>
            <a:off x="3975100" y="26416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B</a:t>
            </a:r>
          </a:p>
        </p:txBody>
      </p:sp>
      <p:sp>
        <p:nvSpPr>
          <p:cNvPr id="27" name="TextBox 1"/>
          <p:cNvSpPr txBox="1"/>
          <p:nvPr/>
        </p:nvSpPr>
        <p:spPr>
          <a:xfrm>
            <a:off x="3670300" y="31369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C</a:t>
            </a:r>
          </a:p>
        </p:txBody>
      </p:sp>
      <p:sp>
        <p:nvSpPr>
          <p:cNvPr id="28" name="TextBox 1"/>
          <p:cNvSpPr txBox="1"/>
          <p:nvPr/>
        </p:nvSpPr>
        <p:spPr>
          <a:xfrm>
            <a:off x="2959100" y="31369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A</a:t>
            </a:r>
          </a:p>
        </p:txBody>
      </p:sp>
      <p:sp>
        <p:nvSpPr>
          <p:cNvPr id="29"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购物中心</a:t>
            </a: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252472" y="1629155"/>
            <a:ext cx="2161032" cy="288036"/>
          </a:xfrm>
          <a:custGeom>
            <a:avLst/>
            <a:gdLst>
              <a:gd name="connsiteX0" fmla="*/ 0 w 2161032"/>
              <a:gd name="connsiteY0" fmla="*/ 288036 h 288036"/>
              <a:gd name="connsiteX1" fmla="*/ 2161031 w 2161032"/>
              <a:gd name="connsiteY1" fmla="*/ 288036 h 288036"/>
              <a:gd name="connsiteX2" fmla="*/ 2161031 w 2161032"/>
              <a:gd name="connsiteY2" fmla="*/ 0 h 288036"/>
              <a:gd name="connsiteX3" fmla="*/ 0 w 2161032"/>
              <a:gd name="connsiteY3" fmla="*/ 0 h 288036"/>
              <a:gd name="connsiteX4" fmla="*/ 0 w 2161032"/>
              <a:gd name="connsiteY4" fmla="*/ 288036 h 288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61032" h="288036">
                <a:moveTo>
                  <a:pt x="0" y="288036"/>
                </a:moveTo>
                <a:lnTo>
                  <a:pt x="2161031" y="288036"/>
                </a:lnTo>
                <a:lnTo>
                  <a:pt x="2161031" y="0"/>
                </a:lnTo>
                <a:lnTo>
                  <a:pt x="0" y="0"/>
                </a:lnTo>
                <a:lnTo>
                  <a:pt x="0" y="288036"/>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246122" y="1622805"/>
            <a:ext cx="2173732" cy="300736"/>
          </a:xfrm>
          <a:custGeom>
            <a:avLst/>
            <a:gdLst>
              <a:gd name="connsiteX0" fmla="*/ 6350 w 2173732"/>
              <a:gd name="connsiteY0" fmla="*/ 294386 h 300736"/>
              <a:gd name="connsiteX1" fmla="*/ 2167381 w 2173732"/>
              <a:gd name="connsiteY1" fmla="*/ 294386 h 300736"/>
              <a:gd name="connsiteX2" fmla="*/ 2167381 w 2173732"/>
              <a:gd name="connsiteY2" fmla="*/ 6350 h 300736"/>
              <a:gd name="connsiteX3" fmla="*/ 6350 w 2173732"/>
              <a:gd name="connsiteY3" fmla="*/ 6350 h 300736"/>
              <a:gd name="connsiteX4" fmla="*/ 6350 w 2173732"/>
              <a:gd name="connsiteY4" fmla="*/ 294386 h 3007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73732" h="300736">
                <a:moveTo>
                  <a:pt x="6350" y="294386"/>
                </a:moveTo>
                <a:lnTo>
                  <a:pt x="2167381" y="294386"/>
                </a:lnTo>
                <a:lnTo>
                  <a:pt x="2167381" y="6350"/>
                </a:lnTo>
                <a:lnTo>
                  <a:pt x="6350" y="6350"/>
                </a:lnTo>
                <a:lnTo>
                  <a:pt x="6350" y="294386"/>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965704" y="2214372"/>
            <a:ext cx="2217419" cy="1182624"/>
          </a:xfrm>
          <a:custGeom>
            <a:avLst/>
            <a:gdLst>
              <a:gd name="connsiteX0" fmla="*/ 1700022 w 2217419"/>
              <a:gd name="connsiteY0" fmla="*/ 0 h 1182624"/>
              <a:gd name="connsiteX1" fmla="*/ 2217419 w 2217419"/>
              <a:gd name="connsiteY1" fmla="*/ 184785 h 1182624"/>
              <a:gd name="connsiteX2" fmla="*/ 1903222 w 2217419"/>
              <a:gd name="connsiteY2" fmla="*/ 1182624 h 1182624"/>
              <a:gd name="connsiteX3" fmla="*/ 0 w 2217419"/>
              <a:gd name="connsiteY3" fmla="*/ 1154937 h 1182624"/>
              <a:gd name="connsiteX4" fmla="*/ 0 w 2217419"/>
              <a:gd name="connsiteY4" fmla="*/ 387985 h 1182624"/>
              <a:gd name="connsiteX5" fmla="*/ 1367408 w 2217419"/>
              <a:gd name="connsiteY5" fmla="*/ 850010 h 1182624"/>
              <a:gd name="connsiteX6" fmla="*/ 1700022 w 2217419"/>
              <a:gd name="connsiteY6" fmla="*/ 0 h 11826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217419" h="1182624">
                <a:moveTo>
                  <a:pt x="1700022" y="0"/>
                </a:moveTo>
                <a:lnTo>
                  <a:pt x="2217419" y="184785"/>
                </a:lnTo>
                <a:lnTo>
                  <a:pt x="1903222" y="1182624"/>
                </a:lnTo>
                <a:lnTo>
                  <a:pt x="0" y="1154937"/>
                </a:lnTo>
                <a:lnTo>
                  <a:pt x="0" y="387985"/>
                </a:lnTo>
                <a:lnTo>
                  <a:pt x="1367408" y="850010"/>
                </a:lnTo>
                <a:lnTo>
                  <a:pt x="1700022" y="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959354" y="2208022"/>
            <a:ext cx="2230119" cy="1195324"/>
          </a:xfrm>
          <a:custGeom>
            <a:avLst/>
            <a:gdLst>
              <a:gd name="connsiteX0" fmla="*/ 1706372 w 2230119"/>
              <a:gd name="connsiteY0" fmla="*/ 6350 h 1195324"/>
              <a:gd name="connsiteX1" fmla="*/ 2223769 w 2230119"/>
              <a:gd name="connsiteY1" fmla="*/ 191135 h 1195324"/>
              <a:gd name="connsiteX2" fmla="*/ 1909572 w 2230119"/>
              <a:gd name="connsiteY2" fmla="*/ 1188974 h 1195324"/>
              <a:gd name="connsiteX3" fmla="*/ 6350 w 2230119"/>
              <a:gd name="connsiteY3" fmla="*/ 1161287 h 1195324"/>
              <a:gd name="connsiteX4" fmla="*/ 6350 w 2230119"/>
              <a:gd name="connsiteY4" fmla="*/ 394335 h 1195324"/>
              <a:gd name="connsiteX5" fmla="*/ 1373758 w 2230119"/>
              <a:gd name="connsiteY5" fmla="*/ 856360 h 1195324"/>
              <a:gd name="connsiteX6" fmla="*/ 1706372 w 2230119"/>
              <a:gd name="connsiteY6" fmla="*/ 6350 h 119532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230119" h="1195324">
                <a:moveTo>
                  <a:pt x="1706372" y="6350"/>
                </a:moveTo>
                <a:lnTo>
                  <a:pt x="2223769" y="191135"/>
                </a:lnTo>
                <a:lnTo>
                  <a:pt x="1909572" y="1188974"/>
                </a:lnTo>
                <a:lnTo>
                  <a:pt x="6350" y="1161287"/>
                </a:lnTo>
                <a:lnTo>
                  <a:pt x="6350" y="394335"/>
                </a:lnTo>
                <a:lnTo>
                  <a:pt x="1373758" y="856360"/>
                </a:lnTo>
                <a:lnTo>
                  <a:pt x="1706372" y="63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95244" y="2086355"/>
            <a:ext cx="941832" cy="646176"/>
          </a:xfrm>
          <a:custGeom>
            <a:avLst/>
            <a:gdLst>
              <a:gd name="connsiteX0" fmla="*/ 110744 w 941832"/>
              <a:gd name="connsiteY0" fmla="*/ 0 h 646176"/>
              <a:gd name="connsiteX1" fmla="*/ 0 w 941832"/>
              <a:gd name="connsiteY1" fmla="*/ 369189 h 646176"/>
              <a:gd name="connsiteX2" fmla="*/ 803275 w 941832"/>
              <a:gd name="connsiteY2" fmla="*/ 646176 h 646176"/>
              <a:gd name="connsiteX3" fmla="*/ 941832 w 941832"/>
              <a:gd name="connsiteY3" fmla="*/ 166116 h 646176"/>
              <a:gd name="connsiteX4" fmla="*/ 452501 w 941832"/>
              <a:gd name="connsiteY4" fmla="*/ 18414 h 646176"/>
              <a:gd name="connsiteX5" fmla="*/ 110744 w 941832"/>
              <a:gd name="connsiteY5" fmla="*/ 0 h 6461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41832" h="646176">
                <a:moveTo>
                  <a:pt x="110744" y="0"/>
                </a:moveTo>
                <a:lnTo>
                  <a:pt x="0" y="369189"/>
                </a:lnTo>
                <a:lnTo>
                  <a:pt x="803275" y="646176"/>
                </a:lnTo>
                <a:lnTo>
                  <a:pt x="941832" y="166116"/>
                </a:lnTo>
                <a:lnTo>
                  <a:pt x="452501" y="18414"/>
                </a:lnTo>
                <a:lnTo>
                  <a:pt x="110744" y="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088894" y="2080005"/>
            <a:ext cx="954532" cy="658876"/>
          </a:xfrm>
          <a:custGeom>
            <a:avLst/>
            <a:gdLst>
              <a:gd name="connsiteX0" fmla="*/ 117094 w 954532"/>
              <a:gd name="connsiteY0" fmla="*/ 6350 h 658876"/>
              <a:gd name="connsiteX1" fmla="*/ 6350 w 954532"/>
              <a:gd name="connsiteY1" fmla="*/ 375539 h 658876"/>
              <a:gd name="connsiteX2" fmla="*/ 809625 w 954532"/>
              <a:gd name="connsiteY2" fmla="*/ 652526 h 658876"/>
              <a:gd name="connsiteX3" fmla="*/ 948182 w 954532"/>
              <a:gd name="connsiteY3" fmla="*/ 172466 h 658876"/>
              <a:gd name="connsiteX4" fmla="*/ 458851 w 954532"/>
              <a:gd name="connsiteY4" fmla="*/ 24764 h 658876"/>
              <a:gd name="connsiteX5" fmla="*/ 117094 w 954532"/>
              <a:gd name="connsiteY5" fmla="*/ 6350 h 65887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954532" h="658876">
                <a:moveTo>
                  <a:pt x="117094" y="6350"/>
                </a:moveTo>
                <a:lnTo>
                  <a:pt x="6350" y="375539"/>
                </a:lnTo>
                <a:lnTo>
                  <a:pt x="809625" y="652526"/>
                </a:lnTo>
                <a:lnTo>
                  <a:pt x="948182" y="172466"/>
                </a:lnTo>
                <a:lnTo>
                  <a:pt x="458851" y="24764"/>
                </a:lnTo>
                <a:lnTo>
                  <a:pt x="117094" y="63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109216" y="2421635"/>
            <a:ext cx="719327" cy="431292"/>
          </a:xfrm>
          <a:custGeom>
            <a:avLst/>
            <a:gdLst>
              <a:gd name="connsiteX0" fmla="*/ 0 w 719327"/>
              <a:gd name="connsiteY0" fmla="*/ 431292 h 431292"/>
              <a:gd name="connsiteX1" fmla="*/ 719327 w 719327"/>
              <a:gd name="connsiteY1" fmla="*/ 431292 h 431292"/>
              <a:gd name="connsiteX2" fmla="*/ 719327 w 719327"/>
              <a:gd name="connsiteY2" fmla="*/ 0 h 431292"/>
              <a:gd name="connsiteX3" fmla="*/ 0 w 719327"/>
              <a:gd name="connsiteY3" fmla="*/ 0 h 431292"/>
              <a:gd name="connsiteX4" fmla="*/ 0 w 719327"/>
              <a:gd name="connsiteY4" fmla="*/ 431292 h 4312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9327" h="431292">
                <a:moveTo>
                  <a:pt x="0" y="431292"/>
                </a:moveTo>
                <a:lnTo>
                  <a:pt x="719327" y="431292"/>
                </a:lnTo>
                <a:lnTo>
                  <a:pt x="719327" y="0"/>
                </a:lnTo>
                <a:lnTo>
                  <a:pt x="0" y="0"/>
                </a:lnTo>
                <a:lnTo>
                  <a:pt x="0" y="431292"/>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102866" y="2415285"/>
            <a:ext cx="732027" cy="443992"/>
          </a:xfrm>
          <a:custGeom>
            <a:avLst/>
            <a:gdLst>
              <a:gd name="connsiteX0" fmla="*/ 6350 w 732027"/>
              <a:gd name="connsiteY0" fmla="*/ 437642 h 443992"/>
              <a:gd name="connsiteX1" fmla="*/ 725677 w 732027"/>
              <a:gd name="connsiteY1" fmla="*/ 437642 h 443992"/>
              <a:gd name="connsiteX2" fmla="*/ 725677 w 732027"/>
              <a:gd name="connsiteY2" fmla="*/ 6350 h 443992"/>
              <a:gd name="connsiteX3" fmla="*/ 6350 w 732027"/>
              <a:gd name="connsiteY3" fmla="*/ 6350 h 443992"/>
              <a:gd name="connsiteX4" fmla="*/ 6350 w 732027"/>
              <a:gd name="connsiteY4" fmla="*/ 437642 h 4439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32027" h="443992">
                <a:moveTo>
                  <a:pt x="6350" y="437642"/>
                </a:moveTo>
                <a:lnTo>
                  <a:pt x="725677" y="437642"/>
                </a:lnTo>
                <a:lnTo>
                  <a:pt x="725677" y="6350"/>
                </a:lnTo>
                <a:lnTo>
                  <a:pt x="6350" y="6350"/>
                </a:lnTo>
                <a:lnTo>
                  <a:pt x="6350" y="437642"/>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31900" y="1117600"/>
            <a:ext cx="4787900" cy="2679700"/>
          </a:xfrm>
          <a:prstGeom prst="rect">
            <a:avLst/>
          </a:prstGeom>
          <a:noFill/>
        </p:spPr>
      </p:pic>
      <p:graphicFrame>
        <p:nvGraphicFramePr>
          <p:cNvPr id="15" name="表格 4"/>
          <p:cNvGraphicFramePr>
            <a:graphicFrameLocks noGrp="1"/>
          </p:cNvGraphicFramePr>
          <p:nvPr/>
        </p:nvGraphicFramePr>
        <p:xfrm>
          <a:off x="1259636" y="4005071"/>
          <a:ext cx="7492313" cy="2516835"/>
        </p:xfrm>
        <a:graphic>
          <a:graphicData uri="http://schemas.openxmlformats.org/drawingml/2006/table">
            <a:tbl>
              <a:tblPr/>
              <a:tblGrid>
                <a:gridCol w="937971">
                  <a:extLst>
                    <a:ext uri="{9D8B030D-6E8A-4147-A177-3AD203B41FA5}">
                      <a16:colId xmlns:a16="http://schemas.microsoft.com/office/drawing/2014/main" val="20000"/>
                    </a:ext>
                  </a:extLst>
                </a:gridCol>
                <a:gridCol w="957452">
                  <a:extLst>
                    <a:ext uri="{9D8B030D-6E8A-4147-A177-3AD203B41FA5}">
                      <a16:colId xmlns:a16="http://schemas.microsoft.com/office/drawing/2014/main" val="20001"/>
                    </a:ext>
                  </a:extLst>
                </a:gridCol>
                <a:gridCol w="957579">
                  <a:extLst>
                    <a:ext uri="{9D8B030D-6E8A-4147-A177-3AD203B41FA5}">
                      <a16:colId xmlns:a16="http://schemas.microsoft.com/office/drawing/2014/main" val="20002"/>
                    </a:ext>
                  </a:extLst>
                </a:gridCol>
                <a:gridCol w="571880">
                  <a:extLst>
                    <a:ext uri="{9D8B030D-6E8A-4147-A177-3AD203B41FA5}">
                      <a16:colId xmlns:a16="http://schemas.microsoft.com/office/drawing/2014/main" val="20003"/>
                    </a:ext>
                  </a:extLst>
                </a:gridCol>
                <a:gridCol w="863727">
                  <a:extLst>
                    <a:ext uri="{9D8B030D-6E8A-4147-A177-3AD203B41FA5}">
                      <a16:colId xmlns:a16="http://schemas.microsoft.com/office/drawing/2014/main" val="20004"/>
                    </a:ext>
                  </a:extLst>
                </a:gridCol>
                <a:gridCol w="863727">
                  <a:extLst>
                    <a:ext uri="{9D8B030D-6E8A-4147-A177-3AD203B41FA5}">
                      <a16:colId xmlns:a16="http://schemas.microsoft.com/office/drawing/2014/main" val="20005"/>
                    </a:ext>
                  </a:extLst>
                </a:gridCol>
                <a:gridCol w="2339975">
                  <a:extLst>
                    <a:ext uri="{9D8B030D-6E8A-4147-A177-3AD203B41FA5}">
                      <a16:colId xmlns:a16="http://schemas.microsoft.com/office/drawing/2014/main" val="20006"/>
                    </a:ext>
                  </a:extLst>
                </a:gridCol>
              </a:tblGrid>
              <a:tr h="407289">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区域</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业态</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店铺类型</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楼层</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店铺个数</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面积需求</a:t>
                      </a:r>
                      <a:endParaRPr lang="zh-CN" altLang="en-US" sz="1105" b="1" dirty="0">
                        <a:solidFill>
                          <a:srgbClr val="000000"/>
                        </a:solidFill>
                        <a:latin typeface="微软雅黑" panose="020B0503020204020204" pitchFamily="18" charset="-122"/>
                        <a:cs typeface="微软雅黑" panose="020B0503020204020204" pitchFamily="18" charset="-122"/>
                      </a:endParaRPr>
                    </a:p>
                    <a:p>
                      <a:pPr algn="ctr"/>
                      <a:r>
                        <a:rPr lang="en-US" altLang="zh-CN" sz="1105" b="1" dirty="0">
                          <a:solidFill>
                            <a:srgbClr val="000000"/>
                          </a:solidFill>
                          <a:latin typeface="微软雅黑" panose="020B0503020204020204" pitchFamily="18" charset="-122"/>
                          <a:cs typeface="微软雅黑" panose="020B0503020204020204" pitchFamily="18" charset="-122"/>
                        </a:rPr>
                        <a:t>（平方米）</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代表品牌</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529209">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8-12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80-150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A|X/TommyHilfger/Brook</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Brothers/DKNYJeans/</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CKJeans</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10260">
                <a:tc>
                  <a:txBody>
                    <a:bodyPr/>
                    <a:lstStyle/>
                    <a:p>
                      <a:endParaRPr lang="zh-CN" altLang="en-US" dirty="0"/>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鞋包</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80-150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Ecco/StellaLuna/SteveMadden</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76821">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服饰旗舰店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1F-3F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400-600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StellaMcartney/Lanvin/</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1000" dirty="0">
                          <a:solidFill>
                            <a:srgbClr val="000000"/>
                          </a:solidFill>
                          <a:latin typeface="微软雅黑" panose="020B0503020204020204" pitchFamily="18" charset="-122"/>
                          <a:cs typeface="微软雅黑" panose="020B0503020204020204" pitchFamily="18" charset="-122"/>
                        </a:rPr>
                        <a:t>AlexanderMcQueen</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76796">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80-150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KateSpade/Furla/SAMANTHA</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THAVASA/AGNESB.</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516458">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D</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8-12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80-150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00" dirty="0">
                          <a:solidFill>
                            <a:srgbClr val="000000"/>
                          </a:solidFill>
                          <a:latin typeface="微软雅黑" panose="020B0503020204020204" pitchFamily="18" charset="-122"/>
                          <a:cs typeface="微软雅黑" panose="020B0503020204020204" pitchFamily="18" charset="-122"/>
                        </a:rPr>
                        <a:t>EQ：IQ/Joan&amp;David/Anne</a:t>
                      </a:r>
                      <a:endParaRPr lang="zh-CN" altLang="en-US" sz="1000"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Klein/PennyBlack/Ports1961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bl>
          </a:graphicData>
        </a:graphic>
      </p:graphicFrame>
      <p:sp>
        <p:nvSpPr>
          <p:cNvPr id="16"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业态规划</a:t>
            </a:r>
          </a:p>
        </p:txBody>
      </p:sp>
      <p:sp>
        <p:nvSpPr>
          <p:cNvPr id="17" name="TextBox 1"/>
          <p:cNvSpPr txBox="1"/>
          <p:nvPr/>
        </p:nvSpPr>
        <p:spPr>
          <a:xfrm>
            <a:off x="1346200" y="800100"/>
            <a:ext cx="215900" cy="2540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2F</a:t>
            </a:r>
          </a:p>
        </p:txBody>
      </p:sp>
      <p:sp>
        <p:nvSpPr>
          <p:cNvPr id="18" name="TextBox 1"/>
          <p:cNvSpPr txBox="1"/>
          <p:nvPr/>
        </p:nvSpPr>
        <p:spPr>
          <a:xfrm>
            <a:off x="3276600" y="16764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A</a:t>
            </a:r>
          </a:p>
        </p:txBody>
      </p:sp>
      <p:sp>
        <p:nvSpPr>
          <p:cNvPr id="19" name="TextBox 1"/>
          <p:cNvSpPr txBox="1"/>
          <p:nvPr/>
        </p:nvSpPr>
        <p:spPr>
          <a:xfrm>
            <a:off x="4013200" y="27051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D</a:t>
            </a:r>
          </a:p>
        </p:txBody>
      </p:sp>
      <p:sp>
        <p:nvSpPr>
          <p:cNvPr id="20" name="TextBox 1"/>
          <p:cNvSpPr txBox="1"/>
          <p:nvPr/>
        </p:nvSpPr>
        <p:spPr>
          <a:xfrm>
            <a:off x="3505200" y="23114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B</a:t>
            </a:r>
          </a:p>
        </p:txBody>
      </p:sp>
      <p:sp>
        <p:nvSpPr>
          <p:cNvPr id="21" name="TextBox 1"/>
          <p:cNvSpPr txBox="1"/>
          <p:nvPr/>
        </p:nvSpPr>
        <p:spPr>
          <a:xfrm>
            <a:off x="2413000" y="25400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C</a:t>
            </a:r>
          </a:p>
        </p:txBody>
      </p:sp>
      <p:sp>
        <p:nvSpPr>
          <p:cNvPr id="22" name="TextBox 1"/>
          <p:cNvSpPr txBox="1"/>
          <p:nvPr/>
        </p:nvSpPr>
        <p:spPr>
          <a:xfrm>
            <a:off x="1016000" y="3175000"/>
            <a:ext cx="3289300" cy="3746500"/>
          </a:xfrm>
          <a:prstGeom prst="rect">
            <a:avLst/>
          </a:prstGeom>
          <a:noFill/>
        </p:spPr>
        <p:txBody>
          <a:bodyPr wrap="none" lIns="0" tIns="0" rIns="0" rtlCol="0">
            <a:spAutoFit/>
          </a:bodyPr>
          <a:lstStyle/>
          <a:p>
            <a:pPr>
              <a:lnSpc>
                <a:spcPts val="1600"/>
              </a:lnSpc>
              <a:tabLst>
                <a:tab pos="3187700" algn="l"/>
              </a:tabLst>
            </a:pPr>
            <a:r>
              <a:rPr lang="en-US" altLang="zh-CN" dirty="0"/>
              <a:t>	</a:t>
            </a:r>
            <a:r>
              <a:rPr lang="en-US" altLang="zh-CN" sz="1405" b="1" dirty="0">
                <a:solidFill>
                  <a:srgbClr val="FFFFFF"/>
                </a:solidFill>
                <a:latin typeface="Arial Narrow" pitchFamily="18" charset="0"/>
                <a:cs typeface="Arial Narrow" pitchFamily="18" charset="0"/>
              </a:rPr>
              <a:t>D</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900"/>
              </a:lnSpc>
              <a:tabLst>
                <a:tab pos="31877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271</a:t>
            </a:r>
          </a:p>
        </p:txBody>
      </p:sp>
      <p:sp>
        <p:nvSpPr>
          <p:cNvPr id="23"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购物中心</a:t>
            </a: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196083" y="1484375"/>
            <a:ext cx="2159507" cy="720852"/>
          </a:xfrm>
          <a:custGeom>
            <a:avLst/>
            <a:gdLst>
              <a:gd name="connsiteX0" fmla="*/ 0 w 2159507"/>
              <a:gd name="connsiteY0" fmla="*/ 720852 h 720852"/>
              <a:gd name="connsiteX1" fmla="*/ 2159507 w 2159507"/>
              <a:gd name="connsiteY1" fmla="*/ 720852 h 720852"/>
              <a:gd name="connsiteX2" fmla="*/ 2159507 w 2159507"/>
              <a:gd name="connsiteY2" fmla="*/ 0 h 720852"/>
              <a:gd name="connsiteX3" fmla="*/ 0 w 2159507"/>
              <a:gd name="connsiteY3" fmla="*/ 0 h 720852"/>
              <a:gd name="connsiteX4" fmla="*/ 0 w 2159507"/>
              <a:gd name="connsiteY4" fmla="*/ 720852 h 7208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59507" h="720852">
                <a:moveTo>
                  <a:pt x="0" y="720852"/>
                </a:moveTo>
                <a:lnTo>
                  <a:pt x="2159507" y="720852"/>
                </a:lnTo>
                <a:lnTo>
                  <a:pt x="2159507" y="0"/>
                </a:lnTo>
                <a:lnTo>
                  <a:pt x="0" y="0"/>
                </a:lnTo>
                <a:lnTo>
                  <a:pt x="0" y="720852"/>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189733" y="1478025"/>
            <a:ext cx="2172207" cy="733552"/>
          </a:xfrm>
          <a:custGeom>
            <a:avLst/>
            <a:gdLst>
              <a:gd name="connsiteX0" fmla="*/ 6350 w 2172207"/>
              <a:gd name="connsiteY0" fmla="*/ 727202 h 733552"/>
              <a:gd name="connsiteX1" fmla="*/ 2165857 w 2172207"/>
              <a:gd name="connsiteY1" fmla="*/ 727202 h 733552"/>
              <a:gd name="connsiteX2" fmla="*/ 2165857 w 2172207"/>
              <a:gd name="connsiteY2" fmla="*/ 6350 h 733552"/>
              <a:gd name="connsiteX3" fmla="*/ 6350 w 2172207"/>
              <a:gd name="connsiteY3" fmla="*/ 6350 h 733552"/>
              <a:gd name="connsiteX4" fmla="*/ 6350 w 2172207"/>
              <a:gd name="connsiteY4" fmla="*/ 727202 h 7335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72207" h="733552">
                <a:moveTo>
                  <a:pt x="6350" y="727202"/>
                </a:moveTo>
                <a:lnTo>
                  <a:pt x="2165857" y="727202"/>
                </a:lnTo>
                <a:lnTo>
                  <a:pt x="2165857" y="6350"/>
                </a:lnTo>
                <a:lnTo>
                  <a:pt x="6350" y="6350"/>
                </a:lnTo>
                <a:lnTo>
                  <a:pt x="6350" y="727202"/>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02279" y="2383535"/>
            <a:ext cx="978408" cy="701040"/>
          </a:xfrm>
          <a:custGeom>
            <a:avLst/>
            <a:gdLst>
              <a:gd name="connsiteX0" fmla="*/ 129286 w 978408"/>
              <a:gd name="connsiteY0" fmla="*/ 0 h 701040"/>
              <a:gd name="connsiteX1" fmla="*/ 0 w 978408"/>
              <a:gd name="connsiteY1" fmla="*/ 387477 h 701040"/>
              <a:gd name="connsiteX2" fmla="*/ 978408 w 978408"/>
              <a:gd name="connsiteY2" fmla="*/ 701040 h 701040"/>
              <a:gd name="connsiteX3" fmla="*/ 978408 w 978408"/>
              <a:gd name="connsiteY3" fmla="*/ 0 h 701040"/>
              <a:gd name="connsiteX4" fmla="*/ 129286 w 978408"/>
              <a:gd name="connsiteY4" fmla="*/ 0 h 7010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8408" h="701040">
                <a:moveTo>
                  <a:pt x="129286" y="0"/>
                </a:moveTo>
                <a:lnTo>
                  <a:pt x="0" y="387477"/>
                </a:lnTo>
                <a:lnTo>
                  <a:pt x="978408" y="701040"/>
                </a:lnTo>
                <a:lnTo>
                  <a:pt x="978408" y="0"/>
                </a:lnTo>
                <a:lnTo>
                  <a:pt x="129286" y="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995929" y="2377185"/>
            <a:ext cx="991108" cy="713740"/>
          </a:xfrm>
          <a:custGeom>
            <a:avLst/>
            <a:gdLst>
              <a:gd name="connsiteX0" fmla="*/ 135636 w 991108"/>
              <a:gd name="connsiteY0" fmla="*/ 6350 h 713740"/>
              <a:gd name="connsiteX1" fmla="*/ 6350 w 991108"/>
              <a:gd name="connsiteY1" fmla="*/ 393827 h 713740"/>
              <a:gd name="connsiteX2" fmla="*/ 984758 w 991108"/>
              <a:gd name="connsiteY2" fmla="*/ 707390 h 713740"/>
              <a:gd name="connsiteX3" fmla="*/ 984758 w 991108"/>
              <a:gd name="connsiteY3" fmla="*/ 6350 h 713740"/>
              <a:gd name="connsiteX4" fmla="*/ 135636 w 991108"/>
              <a:gd name="connsiteY4" fmla="*/ 6350 h 7137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91108" h="713740">
                <a:moveTo>
                  <a:pt x="135636" y="6350"/>
                </a:moveTo>
                <a:lnTo>
                  <a:pt x="6350" y="393827"/>
                </a:lnTo>
                <a:lnTo>
                  <a:pt x="984758" y="707390"/>
                </a:lnTo>
                <a:lnTo>
                  <a:pt x="984758" y="6350"/>
                </a:lnTo>
                <a:lnTo>
                  <a:pt x="135636" y="63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456176" y="1546860"/>
            <a:ext cx="1048511" cy="955548"/>
          </a:xfrm>
          <a:custGeom>
            <a:avLst/>
            <a:gdLst>
              <a:gd name="connsiteX0" fmla="*/ 0 w 1048511"/>
              <a:gd name="connsiteY0" fmla="*/ 0 h 955548"/>
              <a:gd name="connsiteX1" fmla="*/ 5460 w 1048511"/>
              <a:gd name="connsiteY1" fmla="*/ 955547 h 955548"/>
              <a:gd name="connsiteX2" fmla="*/ 1048511 w 1048511"/>
              <a:gd name="connsiteY2" fmla="*/ 946276 h 955548"/>
              <a:gd name="connsiteX3" fmla="*/ 1007490 w 1048511"/>
              <a:gd name="connsiteY3" fmla="*/ 0 h 955548"/>
              <a:gd name="connsiteX4" fmla="*/ 0 w 1048511"/>
              <a:gd name="connsiteY4" fmla="*/ 0 h 9555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8511" h="955548">
                <a:moveTo>
                  <a:pt x="0" y="0"/>
                </a:moveTo>
                <a:cubicBezTo>
                  <a:pt x="1777" y="318516"/>
                  <a:pt x="3683" y="637032"/>
                  <a:pt x="5460" y="955547"/>
                </a:cubicBezTo>
                <a:lnTo>
                  <a:pt x="1048511" y="946276"/>
                </a:lnTo>
                <a:lnTo>
                  <a:pt x="1007490" y="0"/>
                </a:lnTo>
                <a:lnTo>
                  <a:pt x="0" y="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449826" y="1540510"/>
            <a:ext cx="1061211" cy="968248"/>
          </a:xfrm>
          <a:custGeom>
            <a:avLst/>
            <a:gdLst>
              <a:gd name="connsiteX0" fmla="*/ 6350 w 1061211"/>
              <a:gd name="connsiteY0" fmla="*/ 6350 h 968248"/>
              <a:gd name="connsiteX1" fmla="*/ 11810 w 1061211"/>
              <a:gd name="connsiteY1" fmla="*/ 961897 h 968248"/>
              <a:gd name="connsiteX2" fmla="*/ 1054861 w 1061211"/>
              <a:gd name="connsiteY2" fmla="*/ 952626 h 968248"/>
              <a:gd name="connsiteX3" fmla="*/ 1013840 w 1061211"/>
              <a:gd name="connsiteY3" fmla="*/ 6350 h 968248"/>
              <a:gd name="connsiteX4" fmla="*/ 6350 w 1061211"/>
              <a:gd name="connsiteY4" fmla="*/ 6350 h 9682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61211" h="968248">
                <a:moveTo>
                  <a:pt x="6350" y="6350"/>
                </a:moveTo>
                <a:cubicBezTo>
                  <a:pt x="8127" y="324866"/>
                  <a:pt x="10033" y="643382"/>
                  <a:pt x="11810" y="961897"/>
                </a:cubicBezTo>
                <a:lnTo>
                  <a:pt x="1054861" y="952626"/>
                </a:lnTo>
                <a:lnTo>
                  <a:pt x="1013840" y="6350"/>
                </a:lnTo>
                <a:lnTo>
                  <a:pt x="6350" y="63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918460" y="2549651"/>
            <a:ext cx="2420111" cy="1219200"/>
          </a:xfrm>
          <a:custGeom>
            <a:avLst/>
            <a:gdLst>
              <a:gd name="connsiteX0" fmla="*/ 1856612 w 2420111"/>
              <a:gd name="connsiteY0" fmla="*/ 0 h 1219200"/>
              <a:gd name="connsiteX1" fmla="*/ 2420111 w 2420111"/>
              <a:gd name="connsiteY1" fmla="*/ 166243 h 1219200"/>
              <a:gd name="connsiteX2" fmla="*/ 2069083 w 2420111"/>
              <a:gd name="connsiteY2" fmla="*/ 1191513 h 1219200"/>
              <a:gd name="connsiteX3" fmla="*/ 0 w 2420111"/>
              <a:gd name="connsiteY3" fmla="*/ 1219200 h 1219200"/>
              <a:gd name="connsiteX4" fmla="*/ 9270 w 2420111"/>
              <a:gd name="connsiteY4" fmla="*/ 443357 h 1219200"/>
              <a:gd name="connsiteX5" fmla="*/ 1542542 w 2420111"/>
              <a:gd name="connsiteY5" fmla="*/ 923670 h 1219200"/>
              <a:gd name="connsiteX6" fmla="*/ 1856612 w 2420111"/>
              <a:gd name="connsiteY6" fmla="*/ 0 h 12192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420111" h="1219200">
                <a:moveTo>
                  <a:pt x="1856612" y="0"/>
                </a:moveTo>
                <a:lnTo>
                  <a:pt x="2420111" y="166243"/>
                </a:lnTo>
                <a:lnTo>
                  <a:pt x="2069083" y="1191513"/>
                </a:lnTo>
                <a:lnTo>
                  <a:pt x="0" y="1219200"/>
                </a:lnTo>
                <a:lnTo>
                  <a:pt x="9270" y="443357"/>
                </a:lnTo>
                <a:lnTo>
                  <a:pt x="1542542" y="923670"/>
                </a:lnTo>
                <a:lnTo>
                  <a:pt x="1856612" y="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912110" y="2543301"/>
            <a:ext cx="2432811" cy="1231900"/>
          </a:xfrm>
          <a:custGeom>
            <a:avLst/>
            <a:gdLst>
              <a:gd name="connsiteX0" fmla="*/ 1862962 w 2432811"/>
              <a:gd name="connsiteY0" fmla="*/ 6350 h 1231900"/>
              <a:gd name="connsiteX1" fmla="*/ 2426461 w 2432811"/>
              <a:gd name="connsiteY1" fmla="*/ 172593 h 1231900"/>
              <a:gd name="connsiteX2" fmla="*/ 2075433 w 2432811"/>
              <a:gd name="connsiteY2" fmla="*/ 1197863 h 1231900"/>
              <a:gd name="connsiteX3" fmla="*/ 6350 w 2432811"/>
              <a:gd name="connsiteY3" fmla="*/ 1225550 h 1231900"/>
              <a:gd name="connsiteX4" fmla="*/ 15620 w 2432811"/>
              <a:gd name="connsiteY4" fmla="*/ 449707 h 1231900"/>
              <a:gd name="connsiteX5" fmla="*/ 1548892 w 2432811"/>
              <a:gd name="connsiteY5" fmla="*/ 930020 h 1231900"/>
              <a:gd name="connsiteX6" fmla="*/ 1862962 w 2432811"/>
              <a:gd name="connsiteY6" fmla="*/ 6350 h 12319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432811" h="1231900">
                <a:moveTo>
                  <a:pt x="1862962" y="6350"/>
                </a:moveTo>
                <a:lnTo>
                  <a:pt x="2426461" y="172593"/>
                </a:lnTo>
                <a:lnTo>
                  <a:pt x="2075433" y="1197863"/>
                </a:lnTo>
                <a:lnTo>
                  <a:pt x="6350" y="1225550"/>
                </a:lnTo>
                <a:lnTo>
                  <a:pt x="15620" y="449707"/>
                </a:lnTo>
                <a:lnTo>
                  <a:pt x="1548892" y="930020"/>
                </a:lnTo>
                <a:lnTo>
                  <a:pt x="1862962" y="63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763267" y="2781300"/>
            <a:ext cx="937260" cy="864108"/>
          </a:xfrm>
          <a:custGeom>
            <a:avLst/>
            <a:gdLst>
              <a:gd name="connsiteX0" fmla="*/ 0 w 937260"/>
              <a:gd name="connsiteY0" fmla="*/ 864108 h 864108"/>
              <a:gd name="connsiteX1" fmla="*/ 937260 w 937260"/>
              <a:gd name="connsiteY1" fmla="*/ 864108 h 864108"/>
              <a:gd name="connsiteX2" fmla="*/ 937260 w 937260"/>
              <a:gd name="connsiteY2" fmla="*/ 0 h 864108"/>
              <a:gd name="connsiteX3" fmla="*/ 0 w 937260"/>
              <a:gd name="connsiteY3" fmla="*/ 0 h 864108"/>
              <a:gd name="connsiteX4" fmla="*/ 0 w 937260"/>
              <a:gd name="connsiteY4" fmla="*/ 864108 h 864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7260" h="864108">
                <a:moveTo>
                  <a:pt x="0" y="864108"/>
                </a:moveTo>
                <a:lnTo>
                  <a:pt x="937260" y="864108"/>
                </a:lnTo>
                <a:lnTo>
                  <a:pt x="937260" y="0"/>
                </a:lnTo>
                <a:lnTo>
                  <a:pt x="0" y="0"/>
                </a:lnTo>
                <a:lnTo>
                  <a:pt x="0" y="864108"/>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756917" y="2774950"/>
            <a:ext cx="949960" cy="876808"/>
          </a:xfrm>
          <a:custGeom>
            <a:avLst/>
            <a:gdLst>
              <a:gd name="connsiteX0" fmla="*/ 6350 w 949960"/>
              <a:gd name="connsiteY0" fmla="*/ 870458 h 876808"/>
              <a:gd name="connsiteX1" fmla="*/ 943610 w 949960"/>
              <a:gd name="connsiteY1" fmla="*/ 870458 h 876808"/>
              <a:gd name="connsiteX2" fmla="*/ 943610 w 949960"/>
              <a:gd name="connsiteY2" fmla="*/ 6350 h 876808"/>
              <a:gd name="connsiteX3" fmla="*/ 6350 w 949960"/>
              <a:gd name="connsiteY3" fmla="*/ 6350 h 876808"/>
              <a:gd name="connsiteX4" fmla="*/ 6350 w 949960"/>
              <a:gd name="connsiteY4" fmla="*/ 870458 h 8768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49960" h="876808">
                <a:moveTo>
                  <a:pt x="6350" y="870458"/>
                </a:moveTo>
                <a:lnTo>
                  <a:pt x="943610" y="870458"/>
                </a:lnTo>
                <a:lnTo>
                  <a:pt x="943610" y="6350"/>
                </a:lnTo>
                <a:lnTo>
                  <a:pt x="6350" y="6350"/>
                </a:lnTo>
                <a:lnTo>
                  <a:pt x="6350" y="870458"/>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44600" y="1257300"/>
            <a:ext cx="4737100" cy="3124200"/>
          </a:xfrm>
          <a:prstGeom prst="rect">
            <a:avLst/>
          </a:prstGeom>
          <a:noFill/>
        </p:spPr>
      </p:pic>
      <p:graphicFrame>
        <p:nvGraphicFramePr>
          <p:cNvPr id="17" name="表格 4"/>
          <p:cNvGraphicFramePr>
            <a:graphicFrameLocks noGrp="1"/>
          </p:cNvGraphicFramePr>
          <p:nvPr/>
        </p:nvGraphicFramePr>
        <p:xfrm>
          <a:off x="1331594" y="4293108"/>
          <a:ext cx="7388860" cy="2325979"/>
        </p:xfrm>
        <a:graphic>
          <a:graphicData uri="http://schemas.openxmlformats.org/drawingml/2006/table">
            <a:tbl>
              <a:tblPr/>
              <a:tblGrid>
                <a:gridCol w="990472">
                  <a:extLst>
                    <a:ext uri="{9D8B030D-6E8A-4147-A177-3AD203B41FA5}">
                      <a16:colId xmlns:a16="http://schemas.microsoft.com/office/drawing/2014/main" val="20000"/>
                    </a:ext>
                  </a:extLst>
                </a:gridCol>
                <a:gridCol w="1011173">
                  <a:extLst>
                    <a:ext uri="{9D8B030D-6E8A-4147-A177-3AD203B41FA5}">
                      <a16:colId xmlns:a16="http://schemas.microsoft.com/office/drawing/2014/main" val="20001"/>
                    </a:ext>
                  </a:extLst>
                </a:gridCol>
                <a:gridCol w="719963">
                  <a:extLst>
                    <a:ext uri="{9D8B030D-6E8A-4147-A177-3AD203B41FA5}">
                      <a16:colId xmlns:a16="http://schemas.microsoft.com/office/drawing/2014/main" val="20002"/>
                    </a:ext>
                  </a:extLst>
                </a:gridCol>
                <a:gridCol w="604011">
                  <a:extLst>
                    <a:ext uri="{9D8B030D-6E8A-4147-A177-3AD203B41FA5}">
                      <a16:colId xmlns:a16="http://schemas.microsoft.com/office/drawing/2014/main" val="20003"/>
                    </a:ext>
                  </a:extLst>
                </a:gridCol>
                <a:gridCol w="911986">
                  <a:extLst>
                    <a:ext uri="{9D8B030D-6E8A-4147-A177-3AD203B41FA5}">
                      <a16:colId xmlns:a16="http://schemas.microsoft.com/office/drawing/2014/main" val="20004"/>
                    </a:ext>
                  </a:extLst>
                </a:gridCol>
                <a:gridCol w="912114">
                  <a:extLst>
                    <a:ext uri="{9D8B030D-6E8A-4147-A177-3AD203B41FA5}">
                      <a16:colId xmlns:a16="http://schemas.microsoft.com/office/drawing/2014/main" val="20005"/>
                    </a:ext>
                  </a:extLst>
                </a:gridCol>
                <a:gridCol w="2239137">
                  <a:extLst>
                    <a:ext uri="{9D8B030D-6E8A-4147-A177-3AD203B41FA5}">
                      <a16:colId xmlns:a16="http://schemas.microsoft.com/office/drawing/2014/main" val="20006"/>
                    </a:ext>
                  </a:extLst>
                </a:gridCol>
              </a:tblGrid>
              <a:tr h="407288">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区域</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业态</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店铺类型</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楼层</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店铺个数</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面积需求</a:t>
                      </a:r>
                      <a:endParaRPr lang="zh-CN" altLang="en-US" sz="1105" b="1" dirty="0">
                        <a:solidFill>
                          <a:srgbClr val="000000"/>
                        </a:solidFill>
                        <a:latin typeface="微软雅黑" panose="020B0503020204020204" pitchFamily="18" charset="-122"/>
                        <a:cs typeface="微软雅黑" panose="020B0503020204020204" pitchFamily="18" charset="-122"/>
                      </a:endParaRPr>
                    </a:p>
                    <a:p>
                      <a:pPr algn="ctr"/>
                      <a:r>
                        <a:rPr lang="en-US" altLang="zh-CN" sz="1105" b="1" dirty="0">
                          <a:solidFill>
                            <a:srgbClr val="000000"/>
                          </a:solidFill>
                          <a:latin typeface="微软雅黑" panose="020B0503020204020204" pitchFamily="18" charset="-122"/>
                          <a:cs typeface="微软雅黑" panose="020B0503020204020204" pitchFamily="18" charset="-122"/>
                        </a:rPr>
                        <a:t>（平方米）</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代表品牌</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76809">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8-12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80-120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ElandGroup/MindBridge/Breadn</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butter/earthmusic&amp;ecology</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17880">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美容SPA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300-500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丽妍雅集/玛花纤体</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76847">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服饰旗舰店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1F-3F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400-600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StellaMcartney/Lanvin</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/AlexanderMcQueen</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17957">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D</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次主力店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800-1,200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it./collectpoint</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529195">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E</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服饰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10-15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80-120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AzureBlu/Seven</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Days/HIPANDA/test-</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tube/lacoste/NewLook</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bl>
          </a:graphicData>
        </a:graphic>
      </p:graphicFrame>
      <p:sp>
        <p:nvSpPr>
          <p:cNvPr id="18"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业态规划</a:t>
            </a:r>
          </a:p>
        </p:txBody>
      </p:sp>
      <p:sp>
        <p:nvSpPr>
          <p:cNvPr id="19" name="TextBox 1"/>
          <p:cNvSpPr txBox="1"/>
          <p:nvPr/>
        </p:nvSpPr>
        <p:spPr>
          <a:xfrm>
            <a:off x="1016000" y="990600"/>
            <a:ext cx="698500" cy="6007100"/>
          </a:xfrm>
          <a:prstGeom prst="rect">
            <a:avLst/>
          </a:prstGeom>
          <a:noFill/>
        </p:spPr>
        <p:txBody>
          <a:bodyPr wrap="none" lIns="0" tIns="0" rIns="0" rtlCol="0">
            <a:spAutoFit/>
          </a:bodyPr>
          <a:lstStyle/>
          <a:p>
            <a:pPr>
              <a:lnSpc>
                <a:spcPts val="2000"/>
              </a:lnSpc>
              <a:tabLst>
                <a:tab pos="3302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3F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30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272</a:t>
            </a:r>
          </a:p>
        </p:txBody>
      </p:sp>
      <p:sp>
        <p:nvSpPr>
          <p:cNvPr id="20" name="TextBox 1"/>
          <p:cNvSpPr txBox="1"/>
          <p:nvPr/>
        </p:nvSpPr>
        <p:spPr>
          <a:xfrm>
            <a:off x="3213100" y="17526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A</a:t>
            </a:r>
          </a:p>
        </p:txBody>
      </p:sp>
      <p:sp>
        <p:nvSpPr>
          <p:cNvPr id="21" name="TextBox 1"/>
          <p:cNvSpPr txBox="1"/>
          <p:nvPr/>
        </p:nvSpPr>
        <p:spPr>
          <a:xfrm>
            <a:off x="3429000" y="26416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C</a:t>
            </a:r>
          </a:p>
        </p:txBody>
      </p:sp>
      <p:sp>
        <p:nvSpPr>
          <p:cNvPr id="22" name="TextBox 1"/>
          <p:cNvSpPr txBox="1"/>
          <p:nvPr/>
        </p:nvSpPr>
        <p:spPr>
          <a:xfrm>
            <a:off x="4927600" y="19304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B</a:t>
            </a:r>
          </a:p>
        </p:txBody>
      </p:sp>
      <p:sp>
        <p:nvSpPr>
          <p:cNvPr id="23" name="TextBox 1"/>
          <p:cNvSpPr txBox="1"/>
          <p:nvPr/>
        </p:nvSpPr>
        <p:spPr>
          <a:xfrm>
            <a:off x="4445000" y="3505200"/>
            <a:ext cx="889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E</a:t>
            </a:r>
          </a:p>
        </p:txBody>
      </p:sp>
      <p:sp>
        <p:nvSpPr>
          <p:cNvPr id="24" name="TextBox 1"/>
          <p:cNvSpPr txBox="1"/>
          <p:nvPr/>
        </p:nvSpPr>
        <p:spPr>
          <a:xfrm>
            <a:off x="2171700" y="31115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D</a:t>
            </a:r>
          </a:p>
        </p:txBody>
      </p:sp>
      <p:sp>
        <p:nvSpPr>
          <p:cNvPr id="25"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购物中心</a:t>
            </a: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229611" y="1071372"/>
            <a:ext cx="2735579" cy="647700"/>
          </a:xfrm>
          <a:custGeom>
            <a:avLst/>
            <a:gdLst>
              <a:gd name="connsiteX0" fmla="*/ 0 w 2735579"/>
              <a:gd name="connsiteY0" fmla="*/ 647700 h 647700"/>
              <a:gd name="connsiteX1" fmla="*/ 2735579 w 2735579"/>
              <a:gd name="connsiteY1" fmla="*/ 647700 h 647700"/>
              <a:gd name="connsiteX2" fmla="*/ 2735579 w 2735579"/>
              <a:gd name="connsiteY2" fmla="*/ 0 h 647700"/>
              <a:gd name="connsiteX3" fmla="*/ 0 w 2735579"/>
              <a:gd name="connsiteY3" fmla="*/ 0 h 647700"/>
              <a:gd name="connsiteX4" fmla="*/ 0 w 2735579"/>
              <a:gd name="connsiteY4" fmla="*/ 647700 h 647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35579" h="647700">
                <a:moveTo>
                  <a:pt x="0" y="647700"/>
                </a:moveTo>
                <a:lnTo>
                  <a:pt x="2735579" y="647700"/>
                </a:lnTo>
                <a:lnTo>
                  <a:pt x="2735579" y="0"/>
                </a:lnTo>
                <a:lnTo>
                  <a:pt x="0" y="0"/>
                </a:lnTo>
                <a:lnTo>
                  <a:pt x="0" y="64770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223261" y="1065022"/>
            <a:ext cx="2748279" cy="660400"/>
          </a:xfrm>
          <a:custGeom>
            <a:avLst/>
            <a:gdLst>
              <a:gd name="connsiteX0" fmla="*/ 6350 w 2748279"/>
              <a:gd name="connsiteY0" fmla="*/ 654050 h 660400"/>
              <a:gd name="connsiteX1" fmla="*/ 2741929 w 2748279"/>
              <a:gd name="connsiteY1" fmla="*/ 654050 h 660400"/>
              <a:gd name="connsiteX2" fmla="*/ 2741929 w 2748279"/>
              <a:gd name="connsiteY2" fmla="*/ 6350 h 660400"/>
              <a:gd name="connsiteX3" fmla="*/ 6350 w 2748279"/>
              <a:gd name="connsiteY3" fmla="*/ 6350 h 660400"/>
              <a:gd name="connsiteX4" fmla="*/ 6350 w 2748279"/>
              <a:gd name="connsiteY4" fmla="*/ 654050 h 660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48279" h="660400">
                <a:moveTo>
                  <a:pt x="6350" y="654050"/>
                </a:moveTo>
                <a:lnTo>
                  <a:pt x="2741929" y="654050"/>
                </a:lnTo>
                <a:lnTo>
                  <a:pt x="2741929" y="6350"/>
                </a:lnTo>
                <a:lnTo>
                  <a:pt x="6350" y="6350"/>
                </a:lnTo>
                <a:lnTo>
                  <a:pt x="6350" y="6540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009388" y="1053083"/>
            <a:ext cx="649223" cy="935736"/>
          </a:xfrm>
          <a:custGeom>
            <a:avLst/>
            <a:gdLst>
              <a:gd name="connsiteX0" fmla="*/ 0 w 649223"/>
              <a:gd name="connsiteY0" fmla="*/ 935736 h 935736"/>
              <a:gd name="connsiteX1" fmla="*/ 649223 w 649223"/>
              <a:gd name="connsiteY1" fmla="*/ 935736 h 935736"/>
              <a:gd name="connsiteX2" fmla="*/ 649223 w 649223"/>
              <a:gd name="connsiteY2" fmla="*/ 0 h 935736"/>
              <a:gd name="connsiteX3" fmla="*/ 0 w 649223"/>
              <a:gd name="connsiteY3" fmla="*/ 0 h 935736"/>
              <a:gd name="connsiteX4" fmla="*/ 0 w 649223"/>
              <a:gd name="connsiteY4" fmla="*/ 935736 h 9357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9223" h="935736">
                <a:moveTo>
                  <a:pt x="0" y="935736"/>
                </a:moveTo>
                <a:lnTo>
                  <a:pt x="649223" y="935736"/>
                </a:lnTo>
                <a:lnTo>
                  <a:pt x="649223" y="0"/>
                </a:lnTo>
                <a:lnTo>
                  <a:pt x="0" y="0"/>
                </a:lnTo>
                <a:lnTo>
                  <a:pt x="0" y="935736"/>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003038" y="1046733"/>
            <a:ext cx="661923" cy="948436"/>
          </a:xfrm>
          <a:custGeom>
            <a:avLst/>
            <a:gdLst>
              <a:gd name="connsiteX0" fmla="*/ 6350 w 661923"/>
              <a:gd name="connsiteY0" fmla="*/ 942086 h 948436"/>
              <a:gd name="connsiteX1" fmla="*/ 655573 w 661923"/>
              <a:gd name="connsiteY1" fmla="*/ 942086 h 948436"/>
              <a:gd name="connsiteX2" fmla="*/ 655573 w 661923"/>
              <a:gd name="connsiteY2" fmla="*/ 6350 h 948436"/>
              <a:gd name="connsiteX3" fmla="*/ 6350 w 661923"/>
              <a:gd name="connsiteY3" fmla="*/ 6350 h 948436"/>
              <a:gd name="connsiteX4" fmla="*/ 6350 w 661923"/>
              <a:gd name="connsiteY4" fmla="*/ 942086 h 9484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1923" h="948436">
                <a:moveTo>
                  <a:pt x="6350" y="942086"/>
                </a:moveTo>
                <a:lnTo>
                  <a:pt x="655573" y="942086"/>
                </a:lnTo>
                <a:lnTo>
                  <a:pt x="655573" y="6350"/>
                </a:lnTo>
                <a:lnTo>
                  <a:pt x="6350" y="6350"/>
                </a:lnTo>
                <a:lnTo>
                  <a:pt x="6350" y="942086"/>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211067" y="1891283"/>
            <a:ext cx="960120" cy="720851"/>
          </a:xfrm>
          <a:custGeom>
            <a:avLst/>
            <a:gdLst>
              <a:gd name="connsiteX0" fmla="*/ 129285 w 960120"/>
              <a:gd name="connsiteY0" fmla="*/ 0 h 720851"/>
              <a:gd name="connsiteX1" fmla="*/ 0 w 960120"/>
              <a:gd name="connsiteY1" fmla="*/ 369697 h 720851"/>
              <a:gd name="connsiteX2" fmla="*/ 960120 w 960120"/>
              <a:gd name="connsiteY2" fmla="*/ 720851 h 720851"/>
              <a:gd name="connsiteX3" fmla="*/ 950848 w 960120"/>
              <a:gd name="connsiteY3" fmla="*/ 46227 h 720851"/>
              <a:gd name="connsiteX4" fmla="*/ 129285 w 960120"/>
              <a:gd name="connsiteY4" fmla="*/ 0 h 7208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60120" h="720851">
                <a:moveTo>
                  <a:pt x="129285" y="0"/>
                </a:moveTo>
                <a:lnTo>
                  <a:pt x="0" y="369697"/>
                </a:lnTo>
                <a:lnTo>
                  <a:pt x="960120" y="720851"/>
                </a:lnTo>
                <a:lnTo>
                  <a:pt x="950848" y="46227"/>
                </a:lnTo>
                <a:lnTo>
                  <a:pt x="129285" y="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204717" y="1884933"/>
            <a:ext cx="972820" cy="733551"/>
          </a:xfrm>
          <a:custGeom>
            <a:avLst/>
            <a:gdLst>
              <a:gd name="connsiteX0" fmla="*/ 135635 w 972820"/>
              <a:gd name="connsiteY0" fmla="*/ 6350 h 733551"/>
              <a:gd name="connsiteX1" fmla="*/ 6350 w 972820"/>
              <a:gd name="connsiteY1" fmla="*/ 376047 h 733551"/>
              <a:gd name="connsiteX2" fmla="*/ 966470 w 972820"/>
              <a:gd name="connsiteY2" fmla="*/ 727201 h 733551"/>
              <a:gd name="connsiteX3" fmla="*/ 957198 w 972820"/>
              <a:gd name="connsiteY3" fmla="*/ 52577 h 733551"/>
              <a:gd name="connsiteX4" fmla="*/ 135635 w 972820"/>
              <a:gd name="connsiteY4" fmla="*/ 6350 h 7335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2820" h="733551">
                <a:moveTo>
                  <a:pt x="135635" y="6350"/>
                </a:moveTo>
                <a:lnTo>
                  <a:pt x="6350" y="376047"/>
                </a:lnTo>
                <a:lnTo>
                  <a:pt x="966470" y="727201"/>
                </a:lnTo>
                <a:lnTo>
                  <a:pt x="957198" y="52577"/>
                </a:lnTo>
                <a:lnTo>
                  <a:pt x="135635" y="63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127248" y="2482595"/>
            <a:ext cx="2115312" cy="803148"/>
          </a:xfrm>
          <a:custGeom>
            <a:avLst/>
            <a:gdLst>
              <a:gd name="connsiteX0" fmla="*/ 0 w 2115312"/>
              <a:gd name="connsiteY0" fmla="*/ 0 h 803148"/>
              <a:gd name="connsiteX1" fmla="*/ 18414 w 2115312"/>
              <a:gd name="connsiteY1" fmla="*/ 784732 h 803148"/>
              <a:gd name="connsiteX2" fmla="*/ 2032126 w 2115312"/>
              <a:gd name="connsiteY2" fmla="*/ 803148 h 803148"/>
              <a:gd name="connsiteX3" fmla="*/ 2115311 w 2115312"/>
              <a:gd name="connsiteY3" fmla="*/ 581533 h 803148"/>
              <a:gd name="connsiteX4" fmla="*/ 1598041 w 2115312"/>
              <a:gd name="connsiteY4" fmla="*/ 424688 h 803148"/>
              <a:gd name="connsiteX5" fmla="*/ 1561083 w 2115312"/>
              <a:gd name="connsiteY5" fmla="*/ 563118 h 803148"/>
              <a:gd name="connsiteX6" fmla="*/ 0 w 2115312"/>
              <a:gd name="connsiteY6" fmla="*/ 0 h 8031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115312" h="803148">
                <a:moveTo>
                  <a:pt x="0" y="0"/>
                </a:moveTo>
                <a:lnTo>
                  <a:pt x="18414" y="784732"/>
                </a:lnTo>
                <a:lnTo>
                  <a:pt x="2032126" y="803148"/>
                </a:lnTo>
                <a:lnTo>
                  <a:pt x="2115311" y="581533"/>
                </a:lnTo>
                <a:lnTo>
                  <a:pt x="1598041" y="424688"/>
                </a:lnTo>
                <a:lnTo>
                  <a:pt x="1561083" y="563118"/>
                </a:lnTo>
                <a:lnTo>
                  <a:pt x="0" y="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120898" y="2476245"/>
            <a:ext cx="2128012" cy="815848"/>
          </a:xfrm>
          <a:custGeom>
            <a:avLst/>
            <a:gdLst>
              <a:gd name="connsiteX0" fmla="*/ 6350 w 2128012"/>
              <a:gd name="connsiteY0" fmla="*/ 6350 h 815848"/>
              <a:gd name="connsiteX1" fmla="*/ 24764 w 2128012"/>
              <a:gd name="connsiteY1" fmla="*/ 791082 h 815848"/>
              <a:gd name="connsiteX2" fmla="*/ 2038476 w 2128012"/>
              <a:gd name="connsiteY2" fmla="*/ 809498 h 815848"/>
              <a:gd name="connsiteX3" fmla="*/ 2121661 w 2128012"/>
              <a:gd name="connsiteY3" fmla="*/ 587883 h 815848"/>
              <a:gd name="connsiteX4" fmla="*/ 1604391 w 2128012"/>
              <a:gd name="connsiteY4" fmla="*/ 431038 h 815848"/>
              <a:gd name="connsiteX5" fmla="*/ 1567433 w 2128012"/>
              <a:gd name="connsiteY5" fmla="*/ 569468 h 815848"/>
              <a:gd name="connsiteX6" fmla="*/ 6350 w 2128012"/>
              <a:gd name="connsiteY6" fmla="*/ 6350 h 81584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2128012" h="815848">
                <a:moveTo>
                  <a:pt x="6350" y="6350"/>
                </a:moveTo>
                <a:lnTo>
                  <a:pt x="24764" y="791082"/>
                </a:lnTo>
                <a:lnTo>
                  <a:pt x="2038476" y="809498"/>
                </a:lnTo>
                <a:lnTo>
                  <a:pt x="2121661" y="587883"/>
                </a:lnTo>
                <a:lnTo>
                  <a:pt x="1604391" y="431038"/>
                </a:lnTo>
                <a:lnTo>
                  <a:pt x="1567433" y="569468"/>
                </a:lnTo>
                <a:lnTo>
                  <a:pt x="6350" y="63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932432" y="2276855"/>
            <a:ext cx="935735" cy="935736"/>
          </a:xfrm>
          <a:custGeom>
            <a:avLst/>
            <a:gdLst>
              <a:gd name="connsiteX0" fmla="*/ 0 w 935735"/>
              <a:gd name="connsiteY0" fmla="*/ 935736 h 935736"/>
              <a:gd name="connsiteX1" fmla="*/ 935735 w 935735"/>
              <a:gd name="connsiteY1" fmla="*/ 935736 h 935736"/>
              <a:gd name="connsiteX2" fmla="*/ 935735 w 935735"/>
              <a:gd name="connsiteY2" fmla="*/ 0 h 935736"/>
              <a:gd name="connsiteX3" fmla="*/ 0 w 935735"/>
              <a:gd name="connsiteY3" fmla="*/ 0 h 935736"/>
              <a:gd name="connsiteX4" fmla="*/ 0 w 935735"/>
              <a:gd name="connsiteY4" fmla="*/ 935736 h 9357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735" h="935736">
                <a:moveTo>
                  <a:pt x="0" y="935736"/>
                </a:moveTo>
                <a:lnTo>
                  <a:pt x="935735" y="935736"/>
                </a:lnTo>
                <a:lnTo>
                  <a:pt x="935735" y="0"/>
                </a:lnTo>
                <a:lnTo>
                  <a:pt x="0" y="0"/>
                </a:lnTo>
                <a:lnTo>
                  <a:pt x="0" y="935736"/>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926082" y="2270505"/>
            <a:ext cx="948435" cy="948436"/>
          </a:xfrm>
          <a:custGeom>
            <a:avLst/>
            <a:gdLst>
              <a:gd name="connsiteX0" fmla="*/ 6350 w 948435"/>
              <a:gd name="connsiteY0" fmla="*/ 942086 h 948436"/>
              <a:gd name="connsiteX1" fmla="*/ 942085 w 948435"/>
              <a:gd name="connsiteY1" fmla="*/ 942086 h 948436"/>
              <a:gd name="connsiteX2" fmla="*/ 942085 w 948435"/>
              <a:gd name="connsiteY2" fmla="*/ 6350 h 948436"/>
              <a:gd name="connsiteX3" fmla="*/ 6350 w 948435"/>
              <a:gd name="connsiteY3" fmla="*/ 6350 h 948436"/>
              <a:gd name="connsiteX4" fmla="*/ 6350 w 948435"/>
              <a:gd name="connsiteY4" fmla="*/ 942086 h 9484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48435" h="948436">
                <a:moveTo>
                  <a:pt x="6350" y="942086"/>
                </a:moveTo>
                <a:lnTo>
                  <a:pt x="942085" y="942086"/>
                </a:lnTo>
                <a:lnTo>
                  <a:pt x="942085" y="6350"/>
                </a:lnTo>
                <a:lnTo>
                  <a:pt x="6350" y="6350"/>
                </a:lnTo>
                <a:lnTo>
                  <a:pt x="6350" y="942086"/>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41400" y="749300"/>
            <a:ext cx="5410200" cy="2870200"/>
          </a:xfrm>
          <a:prstGeom prst="rect">
            <a:avLst/>
          </a:prstGeom>
          <a:noFill/>
        </p:spPr>
      </p:pic>
      <p:graphicFrame>
        <p:nvGraphicFramePr>
          <p:cNvPr id="17" name="表格 4"/>
          <p:cNvGraphicFramePr>
            <a:graphicFrameLocks noGrp="1"/>
          </p:cNvGraphicFramePr>
          <p:nvPr/>
        </p:nvGraphicFramePr>
        <p:xfrm>
          <a:off x="1043609" y="3624834"/>
          <a:ext cx="7704911" cy="2831439"/>
        </p:xfrm>
        <a:graphic>
          <a:graphicData uri="http://schemas.openxmlformats.org/drawingml/2006/table">
            <a:tbl>
              <a:tblPr/>
              <a:tblGrid>
                <a:gridCol w="792048">
                  <a:extLst>
                    <a:ext uri="{9D8B030D-6E8A-4147-A177-3AD203B41FA5}">
                      <a16:colId xmlns:a16="http://schemas.microsoft.com/office/drawing/2014/main" val="20000"/>
                    </a:ext>
                  </a:extLst>
                </a:gridCol>
                <a:gridCol w="1268857">
                  <a:extLst>
                    <a:ext uri="{9D8B030D-6E8A-4147-A177-3AD203B41FA5}">
                      <a16:colId xmlns:a16="http://schemas.microsoft.com/office/drawing/2014/main" val="20001"/>
                    </a:ext>
                  </a:extLst>
                </a:gridCol>
                <a:gridCol w="719963">
                  <a:extLst>
                    <a:ext uri="{9D8B030D-6E8A-4147-A177-3AD203B41FA5}">
                      <a16:colId xmlns:a16="http://schemas.microsoft.com/office/drawing/2014/main" val="20002"/>
                    </a:ext>
                  </a:extLst>
                </a:gridCol>
                <a:gridCol w="604392">
                  <a:extLst>
                    <a:ext uri="{9D8B030D-6E8A-4147-A177-3AD203B41FA5}">
                      <a16:colId xmlns:a16="http://schemas.microsoft.com/office/drawing/2014/main" val="20003"/>
                    </a:ext>
                  </a:extLst>
                </a:gridCol>
                <a:gridCol w="912748">
                  <a:extLst>
                    <a:ext uri="{9D8B030D-6E8A-4147-A177-3AD203B41FA5}">
                      <a16:colId xmlns:a16="http://schemas.microsoft.com/office/drawing/2014/main" val="20004"/>
                    </a:ext>
                  </a:extLst>
                </a:gridCol>
                <a:gridCol w="912621">
                  <a:extLst>
                    <a:ext uri="{9D8B030D-6E8A-4147-A177-3AD203B41FA5}">
                      <a16:colId xmlns:a16="http://schemas.microsoft.com/office/drawing/2014/main" val="20005"/>
                    </a:ext>
                  </a:extLst>
                </a:gridCol>
                <a:gridCol w="2494279">
                  <a:extLst>
                    <a:ext uri="{9D8B030D-6E8A-4147-A177-3AD203B41FA5}">
                      <a16:colId xmlns:a16="http://schemas.microsoft.com/office/drawing/2014/main" val="20006"/>
                    </a:ext>
                  </a:extLst>
                </a:gridCol>
              </a:tblGrid>
              <a:tr h="407288">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区域</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业态</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店铺类型</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楼层</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店铺个数</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面积需求</a:t>
                      </a:r>
                      <a:endParaRPr lang="zh-CN" altLang="en-US" sz="1105" b="1" dirty="0">
                        <a:solidFill>
                          <a:srgbClr val="000000"/>
                        </a:solidFill>
                        <a:latin typeface="微软雅黑" panose="020B0503020204020204" pitchFamily="18" charset="-122"/>
                        <a:cs typeface="微软雅黑" panose="020B0503020204020204" pitchFamily="18" charset="-122"/>
                      </a:endParaRPr>
                    </a:p>
                    <a:p>
                      <a:pPr algn="ctr"/>
                      <a:r>
                        <a:rPr lang="en-US" altLang="zh-CN" sz="1105" b="1" dirty="0">
                          <a:solidFill>
                            <a:srgbClr val="000000"/>
                          </a:solidFill>
                          <a:latin typeface="微软雅黑" panose="020B0503020204020204" pitchFamily="18" charset="-122"/>
                          <a:cs typeface="微软雅黑" panose="020B0503020204020204" pitchFamily="18" charset="-122"/>
                        </a:rPr>
                        <a:t>（平方米）</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代表品牌</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442214">
                <a:tc rowSpan="2">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儿童服饰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10-15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80-120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Jacadi/steiff/naturesPurest/KENZO</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KIDS/ElandKids/AdidasKids</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7680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家居</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次主力店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500-2,000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Francfranc/HarborHouse/Pottery</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Barn/Williams-Sonoma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07085">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美容SPA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300-500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紫颖/诗尼SPA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07085">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其他儿童零售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300-500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Mothercare/Hamleys</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76770">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D</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儿童娱乐</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次主力店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800-1,000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ThomasTown/冒险乐园/PlayTime/FAO</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Schwarz</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307098">
                <a:tc rowSpan="2">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E</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教育培训</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300-500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金宝贝/DisneyEnglish/英孚教育</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307086">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儿童书店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200-300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蒲蒲兰绘本馆</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bl>
          </a:graphicData>
        </a:graphic>
      </p:graphicFrame>
      <p:sp>
        <p:nvSpPr>
          <p:cNvPr id="18"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分区业态建议</a:t>
            </a:r>
          </a:p>
        </p:txBody>
      </p:sp>
      <p:sp>
        <p:nvSpPr>
          <p:cNvPr id="19" name="TextBox 1"/>
          <p:cNvSpPr txBox="1"/>
          <p:nvPr/>
        </p:nvSpPr>
        <p:spPr>
          <a:xfrm>
            <a:off x="5270500" y="14224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B</a:t>
            </a:r>
          </a:p>
        </p:txBody>
      </p:sp>
      <p:sp>
        <p:nvSpPr>
          <p:cNvPr id="20" name="TextBox 1"/>
          <p:cNvSpPr txBox="1"/>
          <p:nvPr/>
        </p:nvSpPr>
        <p:spPr>
          <a:xfrm>
            <a:off x="3543300" y="1320800"/>
            <a:ext cx="190500" cy="1054100"/>
          </a:xfrm>
          <a:prstGeom prst="rect">
            <a:avLst/>
          </a:prstGeom>
          <a:noFill/>
        </p:spPr>
        <p:txBody>
          <a:bodyPr wrap="none" lIns="0" tIns="0" rIns="0" rtlCol="0">
            <a:spAutoFit/>
          </a:bodyPr>
          <a:lstStyle/>
          <a:p>
            <a:pPr>
              <a:lnSpc>
                <a:spcPts val="1600"/>
              </a:lnSpc>
              <a:tabLst>
                <a:tab pos="88900" algn="l"/>
              </a:tabLst>
            </a:pPr>
            <a:r>
              <a:rPr lang="en-US" altLang="zh-CN" sz="1405" b="1" dirty="0">
                <a:solidFill>
                  <a:srgbClr val="FFFFFF"/>
                </a:solidFill>
                <a:latin typeface="Arial Narrow" pitchFamily="18" charset="0"/>
                <a:cs typeface="Arial Narrow" pitchFamily="18" charset="0"/>
              </a:rPr>
              <a:t>A</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88900" algn="l"/>
              </a:tabLst>
            </a:pPr>
            <a:r>
              <a:rPr lang="en-US" altLang="zh-CN" dirty="0"/>
              <a:t>	</a:t>
            </a:r>
            <a:r>
              <a:rPr lang="en-US" altLang="zh-CN" sz="1405" b="1" dirty="0">
                <a:solidFill>
                  <a:srgbClr val="FFFFFF"/>
                </a:solidFill>
                <a:latin typeface="Arial Narrow" pitchFamily="18" charset="0"/>
                <a:cs typeface="Arial Narrow" pitchFamily="18" charset="0"/>
              </a:rPr>
              <a:t>C</a:t>
            </a:r>
          </a:p>
        </p:txBody>
      </p:sp>
      <p:sp>
        <p:nvSpPr>
          <p:cNvPr id="21" name="TextBox 1"/>
          <p:cNvSpPr txBox="1"/>
          <p:nvPr/>
        </p:nvSpPr>
        <p:spPr>
          <a:xfrm>
            <a:off x="2336800" y="26416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D</a:t>
            </a:r>
          </a:p>
        </p:txBody>
      </p:sp>
      <p:sp>
        <p:nvSpPr>
          <p:cNvPr id="22" name="TextBox 1"/>
          <p:cNvSpPr txBox="1"/>
          <p:nvPr/>
        </p:nvSpPr>
        <p:spPr>
          <a:xfrm>
            <a:off x="3873500" y="2933700"/>
            <a:ext cx="889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E</a:t>
            </a:r>
          </a:p>
        </p:txBody>
      </p:sp>
      <p:sp>
        <p:nvSpPr>
          <p:cNvPr id="23" name="TextBox 1"/>
          <p:cNvSpPr txBox="1"/>
          <p:nvPr/>
        </p:nvSpPr>
        <p:spPr>
          <a:xfrm>
            <a:off x="1016000" y="990600"/>
            <a:ext cx="698500" cy="6007100"/>
          </a:xfrm>
          <a:prstGeom prst="rect">
            <a:avLst/>
          </a:prstGeom>
          <a:noFill/>
        </p:spPr>
        <p:txBody>
          <a:bodyPr wrap="none" lIns="0" tIns="0" rIns="0" rtlCol="0">
            <a:spAutoFit/>
          </a:bodyPr>
          <a:lstStyle/>
          <a:p>
            <a:pPr>
              <a:lnSpc>
                <a:spcPts val="2000"/>
              </a:lnSpc>
              <a:tabLst>
                <a:tab pos="3302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4F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30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273</a:t>
            </a:r>
          </a:p>
        </p:txBody>
      </p:sp>
      <p:sp>
        <p:nvSpPr>
          <p:cNvPr id="24"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购物中心</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060192" y="2924555"/>
            <a:ext cx="2159507" cy="647700"/>
          </a:xfrm>
          <a:custGeom>
            <a:avLst/>
            <a:gdLst>
              <a:gd name="connsiteX0" fmla="*/ 0 w 2159507"/>
              <a:gd name="connsiteY0" fmla="*/ 647700 h 647700"/>
              <a:gd name="connsiteX1" fmla="*/ 2159507 w 2159507"/>
              <a:gd name="connsiteY1" fmla="*/ 647700 h 647700"/>
              <a:gd name="connsiteX2" fmla="*/ 2159507 w 2159507"/>
              <a:gd name="connsiteY2" fmla="*/ 0 h 647700"/>
              <a:gd name="connsiteX3" fmla="*/ 0 w 2159507"/>
              <a:gd name="connsiteY3" fmla="*/ 0 h 647700"/>
              <a:gd name="connsiteX4" fmla="*/ 0 w 2159507"/>
              <a:gd name="connsiteY4" fmla="*/ 647700 h 6477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59507" h="647700">
                <a:moveTo>
                  <a:pt x="0" y="647700"/>
                </a:moveTo>
                <a:lnTo>
                  <a:pt x="2159507" y="647700"/>
                </a:lnTo>
                <a:lnTo>
                  <a:pt x="2159507" y="0"/>
                </a:lnTo>
                <a:lnTo>
                  <a:pt x="0" y="0"/>
                </a:lnTo>
                <a:lnTo>
                  <a:pt x="0" y="64770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053842" y="2918205"/>
            <a:ext cx="2172207" cy="660400"/>
          </a:xfrm>
          <a:custGeom>
            <a:avLst/>
            <a:gdLst>
              <a:gd name="connsiteX0" fmla="*/ 6350 w 2172207"/>
              <a:gd name="connsiteY0" fmla="*/ 654050 h 660400"/>
              <a:gd name="connsiteX1" fmla="*/ 2165857 w 2172207"/>
              <a:gd name="connsiteY1" fmla="*/ 654050 h 660400"/>
              <a:gd name="connsiteX2" fmla="*/ 2165857 w 2172207"/>
              <a:gd name="connsiteY2" fmla="*/ 6350 h 660400"/>
              <a:gd name="connsiteX3" fmla="*/ 6350 w 2172207"/>
              <a:gd name="connsiteY3" fmla="*/ 6350 h 660400"/>
              <a:gd name="connsiteX4" fmla="*/ 6350 w 2172207"/>
              <a:gd name="connsiteY4" fmla="*/ 654050 h 660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72207" h="660400">
                <a:moveTo>
                  <a:pt x="6350" y="654050"/>
                </a:moveTo>
                <a:lnTo>
                  <a:pt x="2165857" y="654050"/>
                </a:lnTo>
                <a:lnTo>
                  <a:pt x="2165857" y="6350"/>
                </a:lnTo>
                <a:lnTo>
                  <a:pt x="6350" y="6350"/>
                </a:lnTo>
                <a:lnTo>
                  <a:pt x="6350" y="6540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480815" y="2206751"/>
            <a:ext cx="720852" cy="576072"/>
          </a:xfrm>
          <a:custGeom>
            <a:avLst/>
            <a:gdLst>
              <a:gd name="connsiteX0" fmla="*/ 0 w 720852"/>
              <a:gd name="connsiteY0" fmla="*/ 576072 h 576072"/>
              <a:gd name="connsiteX1" fmla="*/ 720852 w 720852"/>
              <a:gd name="connsiteY1" fmla="*/ 576072 h 576072"/>
              <a:gd name="connsiteX2" fmla="*/ 720852 w 720852"/>
              <a:gd name="connsiteY2" fmla="*/ 0 h 576072"/>
              <a:gd name="connsiteX3" fmla="*/ 0 w 720852"/>
              <a:gd name="connsiteY3" fmla="*/ 0 h 576072"/>
              <a:gd name="connsiteX4" fmla="*/ 0 w 720852"/>
              <a:gd name="connsiteY4" fmla="*/ 576072 h 5760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0852" h="576072">
                <a:moveTo>
                  <a:pt x="0" y="576072"/>
                </a:moveTo>
                <a:lnTo>
                  <a:pt x="720852" y="576072"/>
                </a:lnTo>
                <a:lnTo>
                  <a:pt x="720852" y="0"/>
                </a:lnTo>
                <a:lnTo>
                  <a:pt x="0" y="0"/>
                </a:lnTo>
                <a:lnTo>
                  <a:pt x="0" y="576072"/>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474465" y="2200401"/>
            <a:ext cx="733552" cy="588772"/>
          </a:xfrm>
          <a:custGeom>
            <a:avLst/>
            <a:gdLst>
              <a:gd name="connsiteX0" fmla="*/ 6350 w 733552"/>
              <a:gd name="connsiteY0" fmla="*/ 582422 h 588772"/>
              <a:gd name="connsiteX1" fmla="*/ 727202 w 733552"/>
              <a:gd name="connsiteY1" fmla="*/ 582422 h 588772"/>
              <a:gd name="connsiteX2" fmla="*/ 727202 w 733552"/>
              <a:gd name="connsiteY2" fmla="*/ 6350 h 588772"/>
              <a:gd name="connsiteX3" fmla="*/ 6350 w 733552"/>
              <a:gd name="connsiteY3" fmla="*/ 6350 h 588772"/>
              <a:gd name="connsiteX4" fmla="*/ 6350 w 733552"/>
              <a:gd name="connsiteY4" fmla="*/ 582422 h 5887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33552" h="588772">
                <a:moveTo>
                  <a:pt x="6350" y="582422"/>
                </a:moveTo>
                <a:lnTo>
                  <a:pt x="727202" y="582422"/>
                </a:lnTo>
                <a:lnTo>
                  <a:pt x="727202" y="6350"/>
                </a:lnTo>
                <a:lnTo>
                  <a:pt x="6350" y="6350"/>
                </a:lnTo>
                <a:lnTo>
                  <a:pt x="6350" y="582422"/>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416808" y="1318260"/>
            <a:ext cx="2243328" cy="1010412"/>
          </a:xfrm>
          <a:custGeom>
            <a:avLst/>
            <a:gdLst>
              <a:gd name="connsiteX0" fmla="*/ 0 w 2243328"/>
              <a:gd name="connsiteY0" fmla="*/ 240537 h 1010412"/>
              <a:gd name="connsiteX1" fmla="*/ 0 w 2243328"/>
              <a:gd name="connsiteY1" fmla="*/ 683260 h 1010412"/>
              <a:gd name="connsiteX2" fmla="*/ 1502028 w 2243328"/>
              <a:gd name="connsiteY2" fmla="*/ 654304 h 1010412"/>
              <a:gd name="connsiteX3" fmla="*/ 1511553 w 2243328"/>
              <a:gd name="connsiteY3" fmla="*/ 1010411 h 1010412"/>
              <a:gd name="connsiteX4" fmla="*/ 2233676 w 2243328"/>
              <a:gd name="connsiteY4" fmla="*/ 1000760 h 1010412"/>
              <a:gd name="connsiteX5" fmla="*/ 2243327 w 2243328"/>
              <a:gd name="connsiteY5" fmla="*/ 0 h 1010412"/>
              <a:gd name="connsiteX6" fmla="*/ 1309370 w 2243328"/>
              <a:gd name="connsiteY6" fmla="*/ 19303 h 1010412"/>
              <a:gd name="connsiteX7" fmla="*/ 1299845 w 2243328"/>
              <a:gd name="connsiteY7" fmla="*/ 202056 h 1010412"/>
              <a:gd name="connsiteX8" fmla="*/ 57784 w 2243328"/>
              <a:gd name="connsiteY8" fmla="*/ 192404 h 1010412"/>
              <a:gd name="connsiteX9" fmla="*/ 9651 w 2243328"/>
              <a:gd name="connsiteY9" fmla="*/ 317500 h 1010412"/>
              <a:gd name="connsiteX10" fmla="*/ 9651 w 2243328"/>
              <a:gd name="connsiteY10" fmla="*/ 654304 h 1010412"/>
              <a:gd name="connsiteX11" fmla="*/ 38480 w 2243328"/>
              <a:gd name="connsiteY11" fmla="*/ 673607 h 1010412"/>
              <a:gd name="connsiteX12" fmla="*/ 0 w 2243328"/>
              <a:gd name="connsiteY12" fmla="*/ 240537 h 10104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243328" h="1010412">
                <a:moveTo>
                  <a:pt x="0" y="240537"/>
                </a:moveTo>
                <a:lnTo>
                  <a:pt x="0" y="683260"/>
                </a:lnTo>
                <a:lnTo>
                  <a:pt x="1502028" y="654304"/>
                </a:lnTo>
                <a:lnTo>
                  <a:pt x="1511553" y="1010411"/>
                </a:lnTo>
                <a:lnTo>
                  <a:pt x="2233676" y="1000760"/>
                </a:lnTo>
                <a:cubicBezTo>
                  <a:pt x="2236851" y="667130"/>
                  <a:pt x="2240152" y="333629"/>
                  <a:pt x="2243327" y="0"/>
                </a:cubicBezTo>
                <a:lnTo>
                  <a:pt x="1309370" y="19303"/>
                </a:lnTo>
                <a:lnTo>
                  <a:pt x="1299845" y="202056"/>
                </a:lnTo>
                <a:lnTo>
                  <a:pt x="57784" y="192404"/>
                </a:lnTo>
                <a:lnTo>
                  <a:pt x="9651" y="317500"/>
                </a:lnTo>
                <a:lnTo>
                  <a:pt x="9651" y="654304"/>
                </a:lnTo>
                <a:lnTo>
                  <a:pt x="38480" y="673607"/>
                </a:lnTo>
                <a:lnTo>
                  <a:pt x="0" y="240537"/>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410458" y="1311910"/>
            <a:ext cx="2256028" cy="1023112"/>
          </a:xfrm>
          <a:custGeom>
            <a:avLst/>
            <a:gdLst>
              <a:gd name="connsiteX0" fmla="*/ 6350 w 2256028"/>
              <a:gd name="connsiteY0" fmla="*/ 246887 h 1023112"/>
              <a:gd name="connsiteX1" fmla="*/ 6350 w 2256028"/>
              <a:gd name="connsiteY1" fmla="*/ 689610 h 1023112"/>
              <a:gd name="connsiteX2" fmla="*/ 1508378 w 2256028"/>
              <a:gd name="connsiteY2" fmla="*/ 660654 h 1023112"/>
              <a:gd name="connsiteX3" fmla="*/ 1517903 w 2256028"/>
              <a:gd name="connsiteY3" fmla="*/ 1016761 h 1023112"/>
              <a:gd name="connsiteX4" fmla="*/ 2240026 w 2256028"/>
              <a:gd name="connsiteY4" fmla="*/ 1007110 h 1023112"/>
              <a:gd name="connsiteX5" fmla="*/ 2249677 w 2256028"/>
              <a:gd name="connsiteY5" fmla="*/ 6350 h 1023112"/>
              <a:gd name="connsiteX6" fmla="*/ 1315720 w 2256028"/>
              <a:gd name="connsiteY6" fmla="*/ 25653 h 1023112"/>
              <a:gd name="connsiteX7" fmla="*/ 1306195 w 2256028"/>
              <a:gd name="connsiteY7" fmla="*/ 208406 h 1023112"/>
              <a:gd name="connsiteX8" fmla="*/ 64134 w 2256028"/>
              <a:gd name="connsiteY8" fmla="*/ 198754 h 1023112"/>
              <a:gd name="connsiteX9" fmla="*/ 16001 w 2256028"/>
              <a:gd name="connsiteY9" fmla="*/ 323850 h 1023112"/>
              <a:gd name="connsiteX10" fmla="*/ 16001 w 2256028"/>
              <a:gd name="connsiteY10" fmla="*/ 660654 h 1023112"/>
              <a:gd name="connsiteX11" fmla="*/ 44830 w 2256028"/>
              <a:gd name="connsiteY11" fmla="*/ 679957 h 1023112"/>
              <a:gd name="connsiteX12" fmla="*/ 6350 w 2256028"/>
              <a:gd name="connsiteY12" fmla="*/ 246887 h 10231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256028" h="1023112">
                <a:moveTo>
                  <a:pt x="6350" y="246887"/>
                </a:moveTo>
                <a:lnTo>
                  <a:pt x="6350" y="689610"/>
                </a:lnTo>
                <a:lnTo>
                  <a:pt x="1508378" y="660654"/>
                </a:lnTo>
                <a:lnTo>
                  <a:pt x="1517903" y="1016761"/>
                </a:lnTo>
                <a:lnTo>
                  <a:pt x="2240026" y="1007110"/>
                </a:lnTo>
                <a:cubicBezTo>
                  <a:pt x="2243201" y="673480"/>
                  <a:pt x="2246502" y="339979"/>
                  <a:pt x="2249677" y="6350"/>
                </a:cubicBezTo>
                <a:lnTo>
                  <a:pt x="1315720" y="25653"/>
                </a:lnTo>
                <a:lnTo>
                  <a:pt x="1306195" y="208406"/>
                </a:lnTo>
                <a:lnTo>
                  <a:pt x="64134" y="198754"/>
                </a:lnTo>
                <a:lnTo>
                  <a:pt x="16001" y="323850"/>
                </a:lnTo>
                <a:lnTo>
                  <a:pt x="16001" y="660654"/>
                </a:lnTo>
                <a:lnTo>
                  <a:pt x="44830" y="679957"/>
                </a:lnTo>
                <a:lnTo>
                  <a:pt x="6350" y="246887"/>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908048" y="2636520"/>
            <a:ext cx="864107" cy="792479"/>
          </a:xfrm>
          <a:custGeom>
            <a:avLst/>
            <a:gdLst>
              <a:gd name="connsiteX0" fmla="*/ 0 w 864107"/>
              <a:gd name="connsiteY0" fmla="*/ 792479 h 792479"/>
              <a:gd name="connsiteX1" fmla="*/ 864107 w 864107"/>
              <a:gd name="connsiteY1" fmla="*/ 792479 h 792479"/>
              <a:gd name="connsiteX2" fmla="*/ 864107 w 864107"/>
              <a:gd name="connsiteY2" fmla="*/ 0 h 792479"/>
              <a:gd name="connsiteX3" fmla="*/ 0 w 864107"/>
              <a:gd name="connsiteY3" fmla="*/ 0 h 792479"/>
              <a:gd name="connsiteX4" fmla="*/ 0 w 864107"/>
              <a:gd name="connsiteY4" fmla="*/ 792479 h 7924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107" h="792479">
                <a:moveTo>
                  <a:pt x="0" y="792479"/>
                </a:moveTo>
                <a:lnTo>
                  <a:pt x="864107" y="792479"/>
                </a:lnTo>
                <a:lnTo>
                  <a:pt x="864107" y="0"/>
                </a:lnTo>
                <a:lnTo>
                  <a:pt x="0" y="0"/>
                </a:lnTo>
                <a:lnTo>
                  <a:pt x="0" y="792479"/>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901698" y="2630170"/>
            <a:ext cx="876807" cy="805179"/>
          </a:xfrm>
          <a:custGeom>
            <a:avLst/>
            <a:gdLst>
              <a:gd name="connsiteX0" fmla="*/ 6350 w 876807"/>
              <a:gd name="connsiteY0" fmla="*/ 798829 h 805179"/>
              <a:gd name="connsiteX1" fmla="*/ 870457 w 876807"/>
              <a:gd name="connsiteY1" fmla="*/ 798829 h 805179"/>
              <a:gd name="connsiteX2" fmla="*/ 870457 w 876807"/>
              <a:gd name="connsiteY2" fmla="*/ 6350 h 805179"/>
              <a:gd name="connsiteX3" fmla="*/ 6350 w 876807"/>
              <a:gd name="connsiteY3" fmla="*/ 6350 h 805179"/>
              <a:gd name="connsiteX4" fmla="*/ 6350 w 876807"/>
              <a:gd name="connsiteY4" fmla="*/ 798829 h 8051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6807" h="805179">
                <a:moveTo>
                  <a:pt x="6350" y="798829"/>
                </a:moveTo>
                <a:lnTo>
                  <a:pt x="870457" y="798829"/>
                </a:lnTo>
                <a:lnTo>
                  <a:pt x="870457" y="6350"/>
                </a:lnTo>
                <a:lnTo>
                  <a:pt x="6350" y="6350"/>
                </a:lnTo>
                <a:lnTo>
                  <a:pt x="6350" y="798829"/>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926335" y="1269491"/>
            <a:ext cx="1680972" cy="1005840"/>
          </a:xfrm>
          <a:custGeom>
            <a:avLst/>
            <a:gdLst>
              <a:gd name="connsiteX0" fmla="*/ 0 w 1680972"/>
              <a:gd name="connsiteY0" fmla="*/ 858138 h 1005840"/>
              <a:gd name="connsiteX1" fmla="*/ 434086 w 1680972"/>
              <a:gd name="connsiteY1" fmla="*/ 1005840 h 1005840"/>
              <a:gd name="connsiteX2" fmla="*/ 526415 w 1680972"/>
              <a:gd name="connsiteY2" fmla="*/ 830453 h 1005840"/>
              <a:gd name="connsiteX3" fmla="*/ 1477772 w 1680972"/>
              <a:gd name="connsiteY3" fmla="*/ 839724 h 1005840"/>
              <a:gd name="connsiteX4" fmla="*/ 1477772 w 1680972"/>
              <a:gd name="connsiteY4" fmla="*/ 276860 h 1005840"/>
              <a:gd name="connsiteX5" fmla="*/ 1542415 w 1680972"/>
              <a:gd name="connsiteY5" fmla="*/ 203072 h 1005840"/>
              <a:gd name="connsiteX6" fmla="*/ 1671701 w 1680972"/>
              <a:gd name="connsiteY6" fmla="*/ 203072 h 1005840"/>
              <a:gd name="connsiteX7" fmla="*/ 1680972 w 1680972"/>
              <a:gd name="connsiteY7" fmla="*/ 9271 h 1005840"/>
              <a:gd name="connsiteX8" fmla="*/ 369443 w 1680972"/>
              <a:gd name="connsiteY8" fmla="*/ 0 h 1005840"/>
              <a:gd name="connsiteX9" fmla="*/ 360172 w 1680972"/>
              <a:gd name="connsiteY9" fmla="*/ 175386 h 1005840"/>
              <a:gd name="connsiteX10" fmla="*/ 221615 w 1680972"/>
              <a:gd name="connsiteY10" fmla="*/ 175386 h 1005840"/>
              <a:gd name="connsiteX11" fmla="*/ 0 w 1680972"/>
              <a:gd name="connsiteY11" fmla="*/ 858138 h 10058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680972" h="1005840">
                <a:moveTo>
                  <a:pt x="0" y="858138"/>
                </a:moveTo>
                <a:lnTo>
                  <a:pt x="434086" y="1005840"/>
                </a:lnTo>
                <a:lnTo>
                  <a:pt x="526415" y="830453"/>
                </a:lnTo>
                <a:lnTo>
                  <a:pt x="1477772" y="839724"/>
                </a:lnTo>
                <a:lnTo>
                  <a:pt x="1477772" y="276860"/>
                </a:lnTo>
                <a:lnTo>
                  <a:pt x="1542415" y="203072"/>
                </a:lnTo>
                <a:lnTo>
                  <a:pt x="1671701" y="203072"/>
                </a:lnTo>
                <a:lnTo>
                  <a:pt x="1680972" y="9271"/>
                </a:lnTo>
                <a:lnTo>
                  <a:pt x="369443" y="0"/>
                </a:lnTo>
                <a:lnTo>
                  <a:pt x="360172" y="175386"/>
                </a:lnTo>
                <a:lnTo>
                  <a:pt x="221615" y="175386"/>
                </a:lnTo>
                <a:lnTo>
                  <a:pt x="0" y="858138"/>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919985" y="1263141"/>
            <a:ext cx="1693672" cy="1018540"/>
          </a:xfrm>
          <a:custGeom>
            <a:avLst/>
            <a:gdLst>
              <a:gd name="connsiteX0" fmla="*/ 6350 w 1693672"/>
              <a:gd name="connsiteY0" fmla="*/ 864488 h 1018540"/>
              <a:gd name="connsiteX1" fmla="*/ 440436 w 1693672"/>
              <a:gd name="connsiteY1" fmla="*/ 1012190 h 1018540"/>
              <a:gd name="connsiteX2" fmla="*/ 532765 w 1693672"/>
              <a:gd name="connsiteY2" fmla="*/ 836803 h 1018540"/>
              <a:gd name="connsiteX3" fmla="*/ 1484122 w 1693672"/>
              <a:gd name="connsiteY3" fmla="*/ 846074 h 1018540"/>
              <a:gd name="connsiteX4" fmla="*/ 1484122 w 1693672"/>
              <a:gd name="connsiteY4" fmla="*/ 283210 h 1018540"/>
              <a:gd name="connsiteX5" fmla="*/ 1548765 w 1693672"/>
              <a:gd name="connsiteY5" fmla="*/ 209422 h 1018540"/>
              <a:gd name="connsiteX6" fmla="*/ 1678051 w 1693672"/>
              <a:gd name="connsiteY6" fmla="*/ 209422 h 1018540"/>
              <a:gd name="connsiteX7" fmla="*/ 1687322 w 1693672"/>
              <a:gd name="connsiteY7" fmla="*/ 15621 h 1018540"/>
              <a:gd name="connsiteX8" fmla="*/ 375793 w 1693672"/>
              <a:gd name="connsiteY8" fmla="*/ 6350 h 1018540"/>
              <a:gd name="connsiteX9" fmla="*/ 366522 w 1693672"/>
              <a:gd name="connsiteY9" fmla="*/ 181736 h 1018540"/>
              <a:gd name="connsiteX10" fmla="*/ 227965 w 1693672"/>
              <a:gd name="connsiteY10" fmla="*/ 181736 h 1018540"/>
              <a:gd name="connsiteX11" fmla="*/ 6350 w 1693672"/>
              <a:gd name="connsiteY11" fmla="*/ 864488 h 101854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1693672" h="1018540">
                <a:moveTo>
                  <a:pt x="6350" y="864488"/>
                </a:moveTo>
                <a:lnTo>
                  <a:pt x="440436" y="1012190"/>
                </a:lnTo>
                <a:lnTo>
                  <a:pt x="532765" y="836803"/>
                </a:lnTo>
                <a:lnTo>
                  <a:pt x="1484122" y="846074"/>
                </a:lnTo>
                <a:lnTo>
                  <a:pt x="1484122" y="283210"/>
                </a:lnTo>
                <a:lnTo>
                  <a:pt x="1548765" y="209422"/>
                </a:lnTo>
                <a:lnTo>
                  <a:pt x="1678051" y="209422"/>
                </a:lnTo>
                <a:lnTo>
                  <a:pt x="1687322" y="15621"/>
                </a:lnTo>
                <a:lnTo>
                  <a:pt x="375793" y="6350"/>
                </a:lnTo>
                <a:lnTo>
                  <a:pt x="366522" y="181736"/>
                </a:lnTo>
                <a:lnTo>
                  <a:pt x="227965" y="181736"/>
                </a:lnTo>
                <a:lnTo>
                  <a:pt x="6350" y="864488"/>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04900" y="1041400"/>
            <a:ext cx="5295900" cy="3048000"/>
          </a:xfrm>
          <a:prstGeom prst="rect">
            <a:avLst/>
          </a:prstGeom>
          <a:noFill/>
        </p:spPr>
      </p:pic>
      <p:graphicFrame>
        <p:nvGraphicFramePr>
          <p:cNvPr id="17" name="表格 4"/>
          <p:cNvGraphicFramePr>
            <a:graphicFrameLocks noGrp="1"/>
          </p:cNvGraphicFramePr>
          <p:nvPr/>
        </p:nvGraphicFramePr>
        <p:xfrm>
          <a:off x="1115618" y="4293108"/>
          <a:ext cx="7451547" cy="1986991"/>
        </p:xfrm>
        <a:graphic>
          <a:graphicData uri="http://schemas.openxmlformats.org/drawingml/2006/table">
            <a:tbl>
              <a:tblPr/>
              <a:tblGrid>
                <a:gridCol w="648030">
                  <a:extLst>
                    <a:ext uri="{9D8B030D-6E8A-4147-A177-3AD203B41FA5}">
                      <a16:colId xmlns:a16="http://schemas.microsoft.com/office/drawing/2014/main" val="20000"/>
                    </a:ext>
                  </a:extLst>
                </a:gridCol>
                <a:gridCol w="1152144">
                  <a:extLst>
                    <a:ext uri="{9D8B030D-6E8A-4147-A177-3AD203B41FA5}">
                      <a16:colId xmlns:a16="http://schemas.microsoft.com/office/drawing/2014/main" val="20001"/>
                    </a:ext>
                  </a:extLst>
                </a:gridCol>
                <a:gridCol w="980694">
                  <a:extLst>
                    <a:ext uri="{9D8B030D-6E8A-4147-A177-3AD203B41FA5}">
                      <a16:colId xmlns:a16="http://schemas.microsoft.com/office/drawing/2014/main" val="20002"/>
                    </a:ext>
                  </a:extLst>
                </a:gridCol>
                <a:gridCol w="604392">
                  <a:extLst>
                    <a:ext uri="{9D8B030D-6E8A-4147-A177-3AD203B41FA5}">
                      <a16:colId xmlns:a16="http://schemas.microsoft.com/office/drawing/2014/main" val="20003"/>
                    </a:ext>
                  </a:extLst>
                </a:gridCol>
                <a:gridCol w="912748">
                  <a:extLst>
                    <a:ext uri="{9D8B030D-6E8A-4147-A177-3AD203B41FA5}">
                      <a16:colId xmlns:a16="http://schemas.microsoft.com/office/drawing/2014/main" val="20004"/>
                    </a:ext>
                  </a:extLst>
                </a:gridCol>
                <a:gridCol w="912622">
                  <a:extLst>
                    <a:ext uri="{9D8B030D-6E8A-4147-A177-3AD203B41FA5}">
                      <a16:colId xmlns:a16="http://schemas.microsoft.com/office/drawing/2014/main" val="20005"/>
                    </a:ext>
                  </a:extLst>
                </a:gridCol>
                <a:gridCol w="2240915">
                  <a:extLst>
                    <a:ext uri="{9D8B030D-6E8A-4147-A177-3AD203B41FA5}">
                      <a16:colId xmlns:a16="http://schemas.microsoft.com/office/drawing/2014/main" val="20006"/>
                    </a:ext>
                  </a:extLst>
                </a:gridCol>
              </a:tblGrid>
              <a:tr h="407288">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编号</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业态</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店铺类型</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楼层</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店铺个数</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面积需求</a:t>
                      </a:r>
                      <a:endParaRPr lang="zh-CN" altLang="en-US" sz="1105" b="1" dirty="0">
                        <a:solidFill>
                          <a:srgbClr val="000000"/>
                        </a:solidFill>
                        <a:latin typeface="微软雅黑" panose="020B0503020204020204" pitchFamily="18" charset="-122"/>
                        <a:cs typeface="微软雅黑" panose="020B0503020204020204" pitchFamily="18" charset="-122"/>
                      </a:endParaRPr>
                    </a:p>
                    <a:p>
                      <a:pPr algn="ctr"/>
                      <a:r>
                        <a:rPr lang="en-US" altLang="zh-CN" sz="1105" b="1" dirty="0">
                          <a:solidFill>
                            <a:srgbClr val="000000"/>
                          </a:solidFill>
                          <a:latin typeface="微软雅黑" panose="020B0503020204020204" pitchFamily="18" charset="-122"/>
                          <a:cs typeface="微软雅黑" panose="020B0503020204020204" pitchFamily="18" charset="-122"/>
                        </a:rPr>
                        <a:t>（平方米）</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建议品牌</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12928">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娱乐</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次主力店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真冰场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12928">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休闲餐饮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5-8</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200-500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G+极食/金牛苑/天泰/正斗粥面专家</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17931">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健身瑜伽</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次主力店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1,000-1,500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Wyoga/Y+瑜伽</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17956">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D</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户外</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80-150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C.P.U/Timberland</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17957">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E</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大型餐饮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次主力店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1,000-1,500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利苑/采蝶轩/苏浙总会</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bl>
          </a:graphicData>
        </a:graphic>
      </p:graphicFrame>
      <p:sp>
        <p:nvSpPr>
          <p:cNvPr id="18"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业态规划</a:t>
            </a:r>
          </a:p>
        </p:txBody>
      </p:sp>
      <p:sp>
        <p:nvSpPr>
          <p:cNvPr id="19" name="TextBox 1"/>
          <p:cNvSpPr txBox="1"/>
          <p:nvPr/>
        </p:nvSpPr>
        <p:spPr>
          <a:xfrm>
            <a:off x="1016000" y="990600"/>
            <a:ext cx="698500" cy="6007100"/>
          </a:xfrm>
          <a:prstGeom prst="rect">
            <a:avLst/>
          </a:prstGeom>
          <a:noFill/>
        </p:spPr>
        <p:txBody>
          <a:bodyPr wrap="none" lIns="0" tIns="0" rIns="0" rtlCol="0">
            <a:spAutoFit/>
          </a:bodyPr>
          <a:lstStyle/>
          <a:p>
            <a:pPr>
              <a:lnSpc>
                <a:spcPts val="2000"/>
              </a:lnSpc>
              <a:tabLst>
                <a:tab pos="3302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5F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30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274</a:t>
            </a:r>
          </a:p>
        </p:txBody>
      </p:sp>
      <p:sp>
        <p:nvSpPr>
          <p:cNvPr id="20" name="TextBox 1"/>
          <p:cNvSpPr txBox="1"/>
          <p:nvPr/>
        </p:nvSpPr>
        <p:spPr>
          <a:xfrm>
            <a:off x="4089400" y="3149600"/>
            <a:ext cx="889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E</a:t>
            </a:r>
          </a:p>
        </p:txBody>
      </p:sp>
      <p:sp>
        <p:nvSpPr>
          <p:cNvPr id="21" name="TextBox 1"/>
          <p:cNvSpPr txBox="1"/>
          <p:nvPr/>
        </p:nvSpPr>
        <p:spPr>
          <a:xfrm>
            <a:off x="3784600" y="24003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C</a:t>
            </a:r>
          </a:p>
        </p:txBody>
      </p:sp>
      <p:sp>
        <p:nvSpPr>
          <p:cNvPr id="22" name="TextBox 1"/>
          <p:cNvSpPr txBox="1"/>
          <p:nvPr/>
        </p:nvSpPr>
        <p:spPr>
          <a:xfrm>
            <a:off x="4483100" y="17272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B</a:t>
            </a:r>
          </a:p>
        </p:txBody>
      </p:sp>
      <p:sp>
        <p:nvSpPr>
          <p:cNvPr id="23" name="TextBox 1"/>
          <p:cNvSpPr txBox="1"/>
          <p:nvPr/>
        </p:nvSpPr>
        <p:spPr>
          <a:xfrm>
            <a:off x="2286000" y="29337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D</a:t>
            </a:r>
          </a:p>
        </p:txBody>
      </p:sp>
      <p:sp>
        <p:nvSpPr>
          <p:cNvPr id="24" name="TextBox 1"/>
          <p:cNvSpPr txBox="1"/>
          <p:nvPr/>
        </p:nvSpPr>
        <p:spPr>
          <a:xfrm>
            <a:off x="2743200" y="16129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A</a:t>
            </a:r>
          </a:p>
        </p:txBody>
      </p:sp>
      <p:sp>
        <p:nvSpPr>
          <p:cNvPr id="25"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购物中心</a:t>
            </a: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763267" y="1557527"/>
            <a:ext cx="1225296" cy="1943100"/>
          </a:xfrm>
          <a:custGeom>
            <a:avLst/>
            <a:gdLst>
              <a:gd name="connsiteX0" fmla="*/ 0 w 1225296"/>
              <a:gd name="connsiteY0" fmla="*/ 1943100 h 1943100"/>
              <a:gd name="connsiteX1" fmla="*/ 1225296 w 1225296"/>
              <a:gd name="connsiteY1" fmla="*/ 1943100 h 1943100"/>
              <a:gd name="connsiteX2" fmla="*/ 1225296 w 1225296"/>
              <a:gd name="connsiteY2" fmla="*/ 0 h 1943100"/>
              <a:gd name="connsiteX3" fmla="*/ 0 w 1225296"/>
              <a:gd name="connsiteY3" fmla="*/ 0 h 1943100"/>
              <a:gd name="connsiteX4" fmla="*/ 0 w 1225296"/>
              <a:gd name="connsiteY4" fmla="*/ 1943100 h 1943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25296" h="1943100">
                <a:moveTo>
                  <a:pt x="0" y="1943100"/>
                </a:moveTo>
                <a:lnTo>
                  <a:pt x="1225296" y="1943100"/>
                </a:lnTo>
                <a:lnTo>
                  <a:pt x="1225296" y="0"/>
                </a:lnTo>
                <a:lnTo>
                  <a:pt x="0" y="0"/>
                </a:lnTo>
                <a:lnTo>
                  <a:pt x="0" y="194310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756917" y="1551177"/>
            <a:ext cx="1237996" cy="1955800"/>
          </a:xfrm>
          <a:custGeom>
            <a:avLst/>
            <a:gdLst>
              <a:gd name="connsiteX0" fmla="*/ 6350 w 1237996"/>
              <a:gd name="connsiteY0" fmla="*/ 1949450 h 1955800"/>
              <a:gd name="connsiteX1" fmla="*/ 1231646 w 1237996"/>
              <a:gd name="connsiteY1" fmla="*/ 1949450 h 1955800"/>
              <a:gd name="connsiteX2" fmla="*/ 1231646 w 1237996"/>
              <a:gd name="connsiteY2" fmla="*/ 6350 h 1955800"/>
              <a:gd name="connsiteX3" fmla="*/ 6350 w 1237996"/>
              <a:gd name="connsiteY3" fmla="*/ 6350 h 1955800"/>
              <a:gd name="connsiteX4" fmla="*/ 6350 w 1237996"/>
              <a:gd name="connsiteY4" fmla="*/ 1949450 h 1955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37996" h="1955800">
                <a:moveTo>
                  <a:pt x="6350" y="1949450"/>
                </a:moveTo>
                <a:lnTo>
                  <a:pt x="1231646" y="1949450"/>
                </a:lnTo>
                <a:lnTo>
                  <a:pt x="1231646" y="6350"/>
                </a:lnTo>
                <a:lnTo>
                  <a:pt x="6350" y="6350"/>
                </a:lnTo>
                <a:lnTo>
                  <a:pt x="6350" y="19494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060192" y="2997707"/>
            <a:ext cx="1080516" cy="574548"/>
          </a:xfrm>
          <a:custGeom>
            <a:avLst/>
            <a:gdLst>
              <a:gd name="connsiteX0" fmla="*/ 0 w 1080516"/>
              <a:gd name="connsiteY0" fmla="*/ 574548 h 574548"/>
              <a:gd name="connsiteX1" fmla="*/ 1080516 w 1080516"/>
              <a:gd name="connsiteY1" fmla="*/ 574548 h 574548"/>
              <a:gd name="connsiteX2" fmla="*/ 1080516 w 1080516"/>
              <a:gd name="connsiteY2" fmla="*/ 0 h 574548"/>
              <a:gd name="connsiteX3" fmla="*/ 0 w 1080516"/>
              <a:gd name="connsiteY3" fmla="*/ 0 h 574548"/>
              <a:gd name="connsiteX4" fmla="*/ 0 w 1080516"/>
              <a:gd name="connsiteY4" fmla="*/ 574548 h 5745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0516" h="574548">
                <a:moveTo>
                  <a:pt x="0" y="574548"/>
                </a:moveTo>
                <a:lnTo>
                  <a:pt x="1080516" y="574548"/>
                </a:lnTo>
                <a:lnTo>
                  <a:pt x="1080516" y="0"/>
                </a:lnTo>
                <a:lnTo>
                  <a:pt x="0" y="0"/>
                </a:lnTo>
                <a:lnTo>
                  <a:pt x="0" y="574548"/>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053842" y="2991357"/>
            <a:ext cx="1093216" cy="587248"/>
          </a:xfrm>
          <a:custGeom>
            <a:avLst/>
            <a:gdLst>
              <a:gd name="connsiteX0" fmla="*/ 6350 w 1093216"/>
              <a:gd name="connsiteY0" fmla="*/ 580898 h 587248"/>
              <a:gd name="connsiteX1" fmla="*/ 1086866 w 1093216"/>
              <a:gd name="connsiteY1" fmla="*/ 580898 h 587248"/>
              <a:gd name="connsiteX2" fmla="*/ 1086866 w 1093216"/>
              <a:gd name="connsiteY2" fmla="*/ 6350 h 587248"/>
              <a:gd name="connsiteX3" fmla="*/ 6350 w 1093216"/>
              <a:gd name="connsiteY3" fmla="*/ 6350 h 587248"/>
              <a:gd name="connsiteX4" fmla="*/ 6350 w 1093216"/>
              <a:gd name="connsiteY4" fmla="*/ 580898 h 5872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93216" h="587248">
                <a:moveTo>
                  <a:pt x="6350" y="580898"/>
                </a:moveTo>
                <a:lnTo>
                  <a:pt x="1086866" y="580898"/>
                </a:lnTo>
                <a:lnTo>
                  <a:pt x="1086866" y="6350"/>
                </a:lnTo>
                <a:lnTo>
                  <a:pt x="6350" y="6350"/>
                </a:lnTo>
                <a:lnTo>
                  <a:pt x="6350" y="580898"/>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276600" y="1557527"/>
            <a:ext cx="1078991" cy="1295400"/>
          </a:xfrm>
          <a:custGeom>
            <a:avLst/>
            <a:gdLst>
              <a:gd name="connsiteX0" fmla="*/ 0 w 1078991"/>
              <a:gd name="connsiteY0" fmla="*/ 1295400 h 1295400"/>
              <a:gd name="connsiteX1" fmla="*/ 1078991 w 1078991"/>
              <a:gd name="connsiteY1" fmla="*/ 1295400 h 1295400"/>
              <a:gd name="connsiteX2" fmla="*/ 1078991 w 1078991"/>
              <a:gd name="connsiteY2" fmla="*/ 0 h 1295400"/>
              <a:gd name="connsiteX3" fmla="*/ 0 w 1078991"/>
              <a:gd name="connsiteY3" fmla="*/ 0 h 1295400"/>
              <a:gd name="connsiteX4" fmla="*/ 0 w 1078991"/>
              <a:gd name="connsiteY4" fmla="*/ 1295400 h 12954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78991" h="1295400">
                <a:moveTo>
                  <a:pt x="0" y="1295400"/>
                </a:moveTo>
                <a:lnTo>
                  <a:pt x="1078991" y="1295400"/>
                </a:lnTo>
                <a:lnTo>
                  <a:pt x="1078991" y="0"/>
                </a:lnTo>
                <a:lnTo>
                  <a:pt x="0" y="0"/>
                </a:lnTo>
                <a:lnTo>
                  <a:pt x="0" y="129540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270250" y="1551177"/>
            <a:ext cx="1091691" cy="1308100"/>
          </a:xfrm>
          <a:custGeom>
            <a:avLst/>
            <a:gdLst>
              <a:gd name="connsiteX0" fmla="*/ 6350 w 1091691"/>
              <a:gd name="connsiteY0" fmla="*/ 1301750 h 1308100"/>
              <a:gd name="connsiteX1" fmla="*/ 1085341 w 1091691"/>
              <a:gd name="connsiteY1" fmla="*/ 1301750 h 1308100"/>
              <a:gd name="connsiteX2" fmla="*/ 1085341 w 1091691"/>
              <a:gd name="connsiteY2" fmla="*/ 6350 h 1308100"/>
              <a:gd name="connsiteX3" fmla="*/ 6350 w 1091691"/>
              <a:gd name="connsiteY3" fmla="*/ 6350 h 1308100"/>
              <a:gd name="connsiteX4" fmla="*/ 6350 w 1091691"/>
              <a:gd name="connsiteY4" fmla="*/ 1301750 h 13081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91691" h="1308100">
                <a:moveTo>
                  <a:pt x="6350" y="1301750"/>
                </a:moveTo>
                <a:lnTo>
                  <a:pt x="1085341" y="1301750"/>
                </a:lnTo>
                <a:lnTo>
                  <a:pt x="1085341" y="6350"/>
                </a:lnTo>
                <a:lnTo>
                  <a:pt x="6350" y="6350"/>
                </a:lnTo>
                <a:lnTo>
                  <a:pt x="6350" y="13017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572000" y="1484375"/>
            <a:ext cx="864108" cy="864108"/>
          </a:xfrm>
          <a:custGeom>
            <a:avLst/>
            <a:gdLst>
              <a:gd name="connsiteX0" fmla="*/ 0 w 864108"/>
              <a:gd name="connsiteY0" fmla="*/ 864108 h 864108"/>
              <a:gd name="connsiteX1" fmla="*/ 864108 w 864108"/>
              <a:gd name="connsiteY1" fmla="*/ 864108 h 864108"/>
              <a:gd name="connsiteX2" fmla="*/ 864108 w 864108"/>
              <a:gd name="connsiteY2" fmla="*/ 0 h 864108"/>
              <a:gd name="connsiteX3" fmla="*/ 0 w 864108"/>
              <a:gd name="connsiteY3" fmla="*/ 0 h 864108"/>
              <a:gd name="connsiteX4" fmla="*/ 0 w 864108"/>
              <a:gd name="connsiteY4" fmla="*/ 864108 h 864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64108" h="864108">
                <a:moveTo>
                  <a:pt x="0" y="864108"/>
                </a:moveTo>
                <a:lnTo>
                  <a:pt x="864108" y="864108"/>
                </a:lnTo>
                <a:lnTo>
                  <a:pt x="864108" y="0"/>
                </a:lnTo>
                <a:lnTo>
                  <a:pt x="0" y="0"/>
                </a:lnTo>
                <a:lnTo>
                  <a:pt x="0" y="864108"/>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565650" y="1478025"/>
            <a:ext cx="876808" cy="876808"/>
          </a:xfrm>
          <a:custGeom>
            <a:avLst/>
            <a:gdLst>
              <a:gd name="connsiteX0" fmla="*/ 6350 w 876808"/>
              <a:gd name="connsiteY0" fmla="*/ 870458 h 876808"/>
              <a:gd name="connsiteX1" fmla="*/ 870458 w 876808"/>
              <a:gd name="connsiteY1" fmla="*/ 870458 h 876808"/>
              <a:gd name="connsiteX2" fmla="*/ 870458 w 876808"/>
              <a:gd name="connsiteY2" fmla="*/ 6350 h 876808"/>
              <a:gd name="connsiteX3" fmla="*/ 6350 w 876808"/>
              <a:gd name="connsiteY3" fmla="*/ 6350 h 876808"/>
              <a:gd name="connsiteX4" fmla="*/ 6350 w 876808"/>
              <a:gd name="connsiteY4" fmla="*/ 870458 h 8768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6808" h="876808">
                <a:moveTo>
                  <a:pt x="6350" y="870458"/>
                </a:moveTo>
                <a:lnTo>
                  <a:pt x="870458" y="870458"/>
                </a:lnTo>
                <a:lnTo>
                  <a:pt x="870458" y="6350"/>
                </a:lnTo>
                <a:lnTo>
                  <a:pt x="6350" y="6350"/>
                </a:lnTo>
                <a:lnTo>
                  <a:pt x="6350" y="870458"/>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4174235" y="2410967"/>
            <a:ext cx="1164336" cy="1246632"/>
          </a:xfrm>
          <a:custGeom>
            <a:avLst/>
            <a:gdLst>
              <a:gd name="connsiteX0" fmla="*/ 619125 w 1164336"/>
              <a:gd name="connsiteY0" fmla="*/ 0 h 1246632"/>
              <a:gd name="connsiteX1" fmla="*/ 1164335 w 1164336"/>
              <a:gd name="connsiteY1" fmla="*/ 184658 h 1246632"/>
              <a:gd name="connsiteX2" fmla="*/ 831723 w 1164336"/>
              <a:gd name="connsiteY2" fmla="*/ 1246632 h 1246632"/>
              <a:gd name="connsiteX3" fmla="*/ 18542 w 1164336"/>
              <a:gd name="connsiteY3" fmla="*/ 1228216 h 1246632"/>
              <a:gd name="connsiteX4" fmla="*/ 0 w 1164336"/>
              <a:gd name="connsiteY4" fmla="*/ 831088 h 1246632"/>
              <a:gd name="connsiteX5" fmla="*/ 314198 w 1164336"/>
              <a:gd name="connsiteY5" fmla="*/ 923416 h 1246632"/>
              <a:gd name="connsiteX6" fmla="*/ 619125 w 1164336"/>
              <a:gd name="connsiteY6" fmla="*/ 0 h 12466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164336" h="1246632">
                <a:moveTo>
                  <a:pt x="619125" y="0"/>
                </a:moveTo>
                <a:lnTo>
                  <a:pt x="1164335" y="184658"/>
                </a:lnTo>
                <a:lnTo>
                  <a:pt x="831723" y="1246632"/>
                </a:lnTo>
                <a:lnTo>
                  <a:pt x="18542" y="1228216"/>
                </a:lnTo>
                <a:lnTo>
                  <a:pt x="0" y="831088"/>
                </a:lnTo>
                <a:lnTo>
                  <a:pt x="314198" y="923416"/>
                </a:lnTo>
                <a:lnTo>
                  <a:pt x="619125" y="0"/>
                </a:lnTo>
              </a:path>
            </a:pathLst>
          </a:custGeom>
          <a:solidFill>
            <a:srgbClr val="CEADE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4167885" y="2404617"/>
            <a:ext cx="1177036" cy="1259332"/>
          </a:xfrm>
          <a:custGeom>
            <a:avLst/>
            <a:gdLst>
              <a:gd name="connsiteX0" fmla="*/ 625475 w 1177036"/>
              <a:gd name="connsiteY0" fmla="*/ 6350 h 1259332"/>
              <a:gd name="connsiteX1" fmla="*/ 1170685 w 1177036"/>
              <a:gd name="connsiteY1" fmla="*/ 191008 h 1259332"/>
              <a:gd name="connsiteX2" fmla="*/ 838073 w 1177036"/>
              <a:gd name="connsiteY2" fmla="*/ 1252982 h 1259332"/>
              <a:gd name="connsiteX3" fmla="*/ 24892 w 1177036"/>
              <a:gd name="connsiteY3" fmla="*/ 1234566 h 1259332"/>
              <a:gd name="connsiteX4" fmla="*/ 6350 w 1177036"/>
              <a:gd name="connsiteY4" fmla="*/ 837438 h 1259332"/>
              <a:gd name="connsiteX5" fmla="*/ 320548 w 1177036"/>
              <a:gd name="connsiteY5" fmla="*/ 929766 h 1259332"/>
              <a:gd name="connsiteX6" fmla="*/ 625475 w 1177036"/>
              <a:gd name="connsiteY6" fmla="*/ 6350 h 12593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177036" h="1259332">
                <a:moveTo>
                  <a:pt x="625475" y="6350"/>
                </a:moveTo>
                <a:lnTo>
                  <a:pt x="1170685" y="191008"/>
                </a:lnTo>
                <a:lnTo>
                  <a:pt x="838073" y="1252982"/>
                </a:lnTo>
                <a:lnTo>
                  <a:pt x="24892" y="1234566"/>
                </a:lnTo>
                <a:lnTo>
                  <a:pt x="6350" y="837438"/>
                </a:lnTo>
                <a:lnTo>
                  <a:pt x="320548" y="929766"/>
                </a:lnTo>
                <a:lnTo>
                  <a:pt x="625475" y="6350"/>
                </a:lnTo>
              </a:path>
            </a:pathLst>
          </a:custGeom>
          <a:solidFill>
            <a:srgbClr val="000000">
              <a:alpha val="0"/>
            </a:srgbClr>
          </a:solidFill>
          <a:ln w="12700">
            <a:solidFill>
              <a:srgbClr val="F2F2F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28700" y="1041400"/>
            <a:ext cx="5283200" cy="3124200"/>
          </a:xfrm>
          <a:prstGeom prst="rect">
            <a:avLst/>
          </a:prstGeom>
          <a:noFill/>
        </p:spPr>
      </p:pic>
      <p:graphicFrame>
        <p:nvGraphicFramePr>
          <p:cNvPr id="17" name="表格 4"/>
          <p:cNvGraphicFramePr>
            <a:graphicFrameLocks noGrp="1"/>
          </p:cNvGraphicFramePr>
          <p:nvPr/>
        </p:nvGraphicFramePr>
        <p:xfrm>
          <a:off x="1115618" y="4293108"/>
          <a:ext cx="7415479" cy="2050872"/>
        </p:xfrm>
        <a:graphic>
          <a:graphicData uri="http://schemas.openxmlformats.org/drawingml/2006/table">
            <a:tbl>
              <a:tblPr/>
              <a:tblGrid>
                <a:gridCol w="991184">
                  <a:extLst>
                    <a:ext uri="{9D8B030D-6E8A-4147-A177-3AD203B41FA5}">
                      <a16:colId xmlns:a16="http://schemas.microsoft.com/office/drawing/2014/main" val="20000"/>
                    </a:ext>
                  </a:extLst>
                </a:gridCol>
                <a:gridCol w="1069720">
                  <a:extLst>
                    <a:ext uri="{9D8B030D-6E8A-4147-A177-3AD203B41FA5}">
                      <a16:colId xmlns:a16="http://schemas.microsoft.com/office/drawing/2014/main" val="20001"/>
                    </a:ext>
                  </a:extLst>
                </a:gridCol>
                <a:gridCol w="684022">
                  <a:extLst>
                    <a:ext uri="{9D8B030D-6E8A-4147-A177-3AD203B41FA5}">
                      <a16:colId xmlns:a16="http://schemas.microsoft.com/office/drawing/2014/main" val="20002"/>
                    </a:ext>
                  </a:extLst>
                </a:gridCol>
                <a:gridCol w="604392">
                  <a:extLst>
                    <a:ext uri="{9D8B030D-6E8A-4147-A177-3AD203B41FA5}">
                      <a16:colId xmlns:a16="http://schemas.microsoft.com/office/drawing/2014/main" val="20003"/>
                    </a:ext>
                  </a:extLst>
                </a:gridCol>
                <a:gridCol w="912621">
                  <a:extLst>
                    <a:ext uri="{9D8B030D-6E8A-4147-A177-3AD203B41FA5}">
                      <a16:colId xmlns:a16="http://schemas.microsoft.com/office/drawing/2014/main" val="20004"/>
                    </a:ext>
                  </a:extLst>
                </a:gridCol>
                <a:gridCol w="912748">
                  <a:extLst>
                    <a:ext uri="{9D8B030D-6E8A-4147-A177-3AD203B41FA5}">
                      <a16:colId xmlns:a16="http://schemas.microsoft.com/office/drawing/2014/main" val="20005"/>
                    </a:ext>
                  </a:extLst>
                </a:gridCol>
                <a:gridCol w="2240788">
                  <a:extLst>
                    <a:ext uri="{9D8B030D-6E8A-4147-A177-3AD203B41FA5}">
                      <a16:colId xmlns:a16="http://schemas.microsoft.com/office/drawing/2014/main" val="20006"/>
                    </a:ext>
                  </a:extLst>
                </a:gridCol>
              </a:tblGrid>
              <a:tr h="407288">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编号</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业态</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店铺类型</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楼层</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店铺个数</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面积需求</a:t>
                      </a:r>
                      <a:endParaRPr lang="zh-CN" altLang="en-US" sz="1105" b="1" dirty="0">
                        <a:solidFill>
                          <a:srgbClr val="000000"/>
                        </a:solidFill>
                        <a:latin typeface="微软雅黑" panose="020B0503020204020204" pitchFamily="18" charset="-122"/>
                        <a:cs typeface="微软雅黑" panose="020B0503020204020204" pitchFamily="18" charset="-122"/>
                      </a:endParaRPr>
                    </a:p>
                    <a:p>
                      <a:pPr algn="ctr"/>
                      <a:r>
                        <a:rPr lang="en-US" altLang="zh-CN" sz="1105" b="1" dirty="0">
                          <a:solidFill>
                            <a:srgbClr val="000000"/>
                          </a:solidFill>
                          <a:latin typeface="微软雅黑" panose="020B0503020204020204" pitchFamily="18" charset="-122"/>
                          <a:cs typeface="微软雅黑" panose="020B0503020204020204" pitchFamily="18" charset="-122"/>
                        </a:rPr>
                        <a:t>（平方米）</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代表品牌</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12928">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美食广场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次主力店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6F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1,000-1,500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食通天/大食代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17880">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B</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中型餐饮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6F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500-800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Mangotree/SimplyThai</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18008">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C</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娱乐</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主力店</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6F-8F</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3-5</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5,000-6,000</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SEGA</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76808">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D</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教育培训</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一般店铺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6F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200-500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柏斯钢琴/ABCCooking</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1000" dirty="0">
                          <a:solidFill>
                            <a:srgbClr val="000000"/>
                          </a:solidFill>
                          <a:latin typeface="微软雅黑" panose="020B0503020204020204" pitchFamily="18" charset="-122"/>
                          <a:cs typeface="微软雅黑" panose="020B0503020204020204" pitchFamily="18" charset="-122"/>
                        </a:rPr>
                        <a:t>Studio/Caster舞蹈教室</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17957">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E</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娱乐</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主力店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6F-7F</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5,000-6,000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TheGrand/百丽宫</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bl>
          </a:graphicData>
        </a:graphic>
      </p:graphicFrame>
      <p:sp>
        <p:nvSpPr>
          <p:cNvPr id="18"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业态规划</a:t>
            </a:r>
          </a:p>
        </p:txBody>
      </p:sp>
      <p:sp>
        <p:nvSpPr>
          <p:cNvPr id="19" name="TextBox 1"/>
          <p:cNvSpPr txBox="1"/>
          <p:nvPr/>
        </p:nvSpPr>
        <p:spPr>
          <a:xfrm>
            <a:off x="1016000" y="990600"/>
            <a:ext cx="698500" cy="6007100"/>
          </a:xfrm>
          <a:prstGeom prst="rect">
            <a:avLst/>
          </a:prstGeom>
          <a:noFill/>
        </p:spPr>
        <p:txBody>
          <a:bodyPr wrap="none" lIns="0" tIns="0" rIns="0" rtlCol="0">
            <a:spAutoFit/>
          </a:bodyPr>
          <a:lstStyle/>
          <a:p>
            <a:pPr>
              <a:lnSpc>
                <a:spcPts val="2000"/>
              </a:lnSpc>
              <a:tabLst>
                <a:tab pos="3302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6F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330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275</a:t>
            </a:r>
          </a:p>
        </p:txBody>
      </p:sp>
      <p:sp>
        <p:nvSpPr>
          <p:cNvPr id="20" name="TextBox 1"/>
          <p:cNvSpPr txBox="1"/>
          <p:nvPr/>
        </p:nvSpPr>
        <p:spPr>
          <a:xfrm>
            <a:off x="2311400" y="24257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A</a:t>
            </a:r>
          </a:p>
        </p:txBody>
      </p:sp>
      <p:sp>
        <p:nvSpPr>
          <p:cNvPr id="21" name="TextBox 1"/>
          <p:cNvSpPr txBox="1"/>
          <p:nvPr/>
        </p:nvSpPr>
        <p:spPr>
          <a:xfrm>
            <a:off x="3543300" y="31877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D</a:t>
            </a:r>
          </a:p>
        </p:txBody>
      </p:sp>
      <p:sp>
        <p:nvSpPr>
          <p:cNvPr id="22" name="TextBox 1"/>
          <p:cNvSpPr txBox="1"/>
          <p:nvPr/>
        </p:nvSpPr>
        <p:spPr>
          <a:xfrm>
            <a:off x="3759200" y="21082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B</a:t>
            </a:r>
          </a:p>
        </p:txBody>
      </p:sp>
      <p:sp>
        <p:nvSpPr>
          <p:cNvPr id="23" name="TextBox 1"/>
          <p:cNvSpPr txBox="1"/>
          <p:nvPr/>
        </p:nvSpPr>
        <p:spPr>
          <a:xfrm>
            <a:off x="4940300" y="1816100"/>
            <a:ext cx="1016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C</a:t>
            </a:r>
          </a:p>
        </p:txBody>
      </p:sp>
      <p:sp>
        <p:nvSpPr>
          <p:cNvPr id="24" name="TextBox 1"/>
          <p:cNvSpPr txBox="1"/>
          <p:nvPr/>
        </p:nvSpPr>
        <p:spPr>
          <a:xfrm>
            <a:off x="4699000" y="2933700"/>
            <a:ext cx="88900" cy="203200"/>
          </a:xfrm>
          <a:prstGeom prst="rect">
            <a:avLst/>
          </a:prstGeom>
          <a:noFill/>
        </p:spPr>
        <p:txBody>
          <a:bodyPr wrap="none" lIns="0" tIns="0" rIns="0" rtlCol="0">
            <a:spAutoFit/>
          </a:bodyPr>
          <a:lstStyle/>
          <a:p>
            <a:pPr>
              <a:lnSpc>
                <a:spcPts val="1600"/>
              </a:lnSpc>
            </a:pPr>
            <a:r>
              <a:rPr lang="en-US" altLang="zh-CN" sz="1405" b="1" dirty="0">
                <a:solidFill>
                  <a:srgbClr val="FFFFFF"/>
                </a:solidFill>
                <a:latin typeface="Arial Narrow" pitchFamily="18" charset="0"/>
                <a:cs typeface="Arial Narrow" pitchFamily="18" charset="0"/>
              </a:rPr>
              <a:t>E</a:t>
            </a:r>
          </a:p>
        </p:txBody>
      </p:sp>
      <p:sp>
        <p:nvSpPr>
          <p:cNvPr id="25"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购物中心</a:t>
            </a: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940552" y="723900"/>
            <a:ext cx="2915411" cy="1772411"/>
          </a:xfrm>
          <a:custGeom>
            <a:avLst/>
            <a:gdLst>
              <a:gd name="connsiteX0" fmla="*/ 0 w 2915411"/>
              <a:gd name="connsiteY0" fmla="*/ 1772411 h 1772411"/>
              <a:gd name="connsiteX1" fmla="*/ 2915411 w 2915411"/>
              <a:gd name="connsiteY1" fmla="*/ 1772411 h 1772411"/>
              <a:gd name="connsiteX2" fmla="*/ 2915411 w 2915411"/>
              <a:gd name="connsiteY2" fmla="*/ 0 h 1772411"/>
              <a:gd name="connsiteX3" fmla="*/ 0 w 2915411"/>
              <a:gd name="connsiteY3" fmla="*/ 0 h 1772411"/>
              <a:gd name="connsiteX4" fmla="*/ 0 w 2915411"/>
              <a:gd name="connsiteY4" fmla="*/ 1772411 h 17724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15411" h="1772411">
                <a:moveTo>
                  <a:pt x="0" y="1772411"/>
                </a:moveTo>
                <a:lnTo>
                  <a:pt x="2915411" y="1772411"/>
                </a:lnTo>
                <a:lnTo>
                  <a:pt x="2915411" y="0"/>
                </a:lnTo>
                <a:lnTo>
                  <a:pt x="0" y="0"/>
                </a:lnTo>
                <a:lnTo>
                  <a:pt x="0" y="1772411"/>
                </a:lnTo>
              </a:path>
            </a:pathLst>
          </a:custGeom>
          <a:solidFill>
            <a:srgbClr val="A1B2C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208014" y="1433322"/>
            <a:ext cx="1431035" cy="202692"/>
          </a:xfrm>
          <a:custGeom>
            <a:avLst/>
            <a:gdLst>
              <a:gd name="connsiteX0" fmla="*/ 0 w 1431035"/>
              <a:gd name="connsiteY0" fmla="*/ 0 h 202692"/>
              <a:gd name="connsiteX1" fmla="*/ 1431035 w 1431035"/>
              <a:gd name="connsiteY1" fmla="*/ 3810 h 202692"/>
              <a:gd name="connsiteX2" fmla="*/ 1428750 w 1431035"/>
              <a:gd name="connsiteY2" fmla="*/ 202692 h 202692"/>
              <a:gd name="connsiteX3" fmla="*/ 0 w 1431035"/>
              <a:gd name="connsiteY3" fmla="*/ 196976 h 202692"/>
              <a:gd name="connsiteX4" fmla="*/ 0 w 1431035"/>
              <a:gd name="connsiteY4" fmla="*/ 0 h 202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31035" h="202692">
                <a:moveTo>
                  <a:pt x="0" y="0"/>
                </a:moveTo>
                <a:lnTo>
                  <a:pt x="1431035" y="3810"/>
                </a:lnTo>
                <a:cubicBezTo>
                  <a:pt x="1430273" y="70103"/>
                  <a:pt x="1429511" y="136397"/>
                  <a:pt x="1428750" y="202692"/>
                </a:cubicBezTo>
                <a:lnTo>
                  <a:pt x="0" y="196976"/>
                </a:lnTo>
                <a:lnTo>
                  <a:pt x="0" y="0"/>
                </a:lnTo>
              </a:path>
            </a:pathLst>
          </a:custGeom>
          <a:solidFill>
            <a:srgbClr val="B9FF7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198108" y="1423416"/>
            <a:ext cx="1450847" cy="222504"/>
          </a:xfrm>
          <a:custGeom>
            <a:avLst/>
            <a:gdLst>
              <a:gd name="connsiteX0" fmla="*/ 9905 w 1450847"/>
              <a:gd name="connsiteY0" fmla="*/ 9905 h 222504"/>
              <a:gd name="connsiteX1" fmla="*/ 1440941 w 1450847"/>
              <a:gd name="connsiteY1" fmla="*/ 13716 h 222504"/>
              <a:gd name="connsiteX2" fmla="*/ 1438655 w 1450847"/>
              <a:gd name="connsiteY2" fmla="*/ 212598 h 222504"/>
              <a:gd name="connsiteX3" fmla="*/ 9905 w 1450847"/>
              <a:gd name="connsiteY3" fmla="*/ 206882 h 222504"/>
              <a:gd name="connsiteX4" fmla="*/ 9905 w 1450847"/>
              <a:gd name="connsiteY4" fmla="*/ 9905 h 2225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50847" h="222504">
                <a:moveTo>
                  <a:pt x="9905" y="9905"/>
                </a:moveTo>
                <a:lnTo>
                  <a:pt x="1440941" y="13716"/>
                </a:lnTo>
                <a:cubicBezTo>
                  <a:pt x="1440179" y="80009"/>
                  <a:pt x="1439417" y="146303"/>
                  <a:pt x="1438655" y="212598"/>
                </a:cubicBezTo>
                <a:lnTo>
                  <a:pt x="9905" y="206882"/>
                </a:lnTo>
                <a:lnTo>
                  <a:pt x="9905" y="9905"/>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30900" y="711200"/>
            <a:ext cx="2933700" cy="18034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914400" y="3632200"/>
            <a:ext cx="1943100" cy="14605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2971800" y="3632200"/>
            <a:ext cx="977900" cy="14605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4013200" y="3632200"/>
            <a:ext cx="2590800" cy="14605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6642100" y="3632200"/>
            <a:ext cx="2400300" cy="1460500"/>
          </a:xfrm>
          <a:prstGeom prst="rect">
            <a:avLst/>
          </a:prstGeom>
          <a:noFill/>
        </p:spPr>
      </p:pic>
      <p:pic>
        <p:nvPicPr>
          <p:cNvPr id="14" name="Picture 3"/>
          <p:cNvPicPr>
            <a:picLocks noChangeAspect="1" noChangeArrowheads="1"/>
          </p:cNvPicPr>
          <p:nvPr/>
        </p:nvPicPr>
        <p:blipFill>
          <a:blip r:embed="rId7"/>
          <a:srcRect/>
          <a:stretch>
            <a:fillRect/>
          </a:stretch>
        </p:blipFill>
        <p:spPr bwMode="auto">
          <a:xfrm>
            <a:off x="812800" y="5219700"/>
            <a:ext cx="1905000" cy="1460500"/>
          </a:xfrm>
          <a:prstGeom prst="rect">
            <a:avLst/>
          </a:prstGeom>
          <a:noFill/>
        </p:spPr>
      </p:pic>
      <p:pic>
        <p:nvPicPr>
          <p:cNvPr id="15" name="Picture 3"/>
          <p:cNvPicPr>
            <a:picLocks noChangeAspect="1" noChangeArrowheads="1"/>
          </p:cNvPicPr>
          <p:nvPr/>
        </p:nvPicPr>
        <p:blipFill>
          <a:blip r:embed="rId8"/>
          <a:srcRect/>
          <a:stretch>
            <a:fillRect/>
          </a:stretch>
        </p:blipFill>
        <p:spPr bwMode="auto">
          <a:xfrm>
            <a:off x="2755900" y="5219700"/>
            <a:ext cx="2184400" cy="1460500"/>
          </a:xfrm>
          <a:prstGeom prst="rect">
            <a:avLst/>
          </a:prstGeom>
          <a:noFill/>
        </p:spPr>
      </p:pic>
      <p:pic>
        <p:nvPicPr>
          <p:cNvPr id="16" name="Picture 3"/>
          <p:cNvPicPr>
            <a:picLocks noChangeAspect="1" noChangeArrowheads="1"/>
          </p:cNvPicPr>
          <p:nvPr/>
        </p:nvPicPr>
        <p:blipFill>
          <a:blip r:embed="rId9"/>
          <a:srcRect/>
          <a:stretch>
            <a:fillRect/>
          </a:stretch>
        </p:blipFill>
        <p:spPr bwMode="auto">
          <a:xfrm>
            <a:off x="4991100" y="5219700"/>
            <a:ext cx="2108200" cy="1460500"/>
          </a:xfrm>
          <a:prstGeom prst="rect">
            <a:avLst/>
          </a:prstGeom>
          <a:noFill/>
        </p:spPr>
      </p:pic>
      <p:pic>
        <p:nvPicPr>
          <p:cNvPr id="17" name="Picture 3"/>
          <p:cNvPicPr>
            <a:picLocks noChangeAspect="1" noChangeArrowheads="1"/>
          </p:cNvPicPr>
          <p:nvPr/>
        </p:nvPicPr>
        <p:blipFill>
          <a:blip r:embed="rId10"/>
          <a:srcRect/>
          <a:stretch>
            <a:fillRect/>
          </a:stretch>
        </p:blipFill>
        <p:spPr bwMode="auto">
          <a:xfrm>
            <a:off x="7150100" y="5219700"/>
            <a:ext cx="1892300" cy="1460500"/>
          </a:xfrm>
          <a:prstGeom prst="rect">
            <a:avLst/>
          </a:prstGeom>
          <a:noFill/>
        </p:spPr>
      </p:pic>
      <p:sp>
        <p:nvSpPr>
          <p:cNvPr id="1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276</a:t>
            </a:r>
          </a:p>
        </p:txBody>
      </p:sp>
      <p:sp>
        <p:nvSpPr>
          <p:cNvPr id="19"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项目各分区业态建议</a:t>
            </a:r>
          </a:p>
        </p:txBody>
      </p:sp>
      <p:sp>
        <p:nvSpPr>
          <p:cNvPr id="20" name="TextBox 1"/>
          <p:cNvSpPr txBox="1"/>
          <p:nvPr/>
        </p:nvSpPr>
        <p:spPr>
          <a:xfrm>
            <a:off x="952500" y="723900"/>
            <a:ext cx="10668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③</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时尚街区</a:t>
            </a:r>
          </a:p>
        </p:txBody>
      </p:sp>
      <p:sp>
        <p:nvSpPr>
          <p:cNvPr id="21" name="TextBox 1"/>
          <p:cNvSpPr txBox="1"/>
          <p:nvPr/>
        </p:nvSpPr>
        <p:spPr>
          <a:xfrm>
            <a:off x="952500" y="977900"/>
            <a:ext cx="4660900" cy="508000"/>
          </a:xfrm>
          <a:prstGeom prst="rect">
            <a:avLst/>
          </a:prstGeom>
          <a:noFill/>
        </p:spPr>
        <p:txBody>
          <a:bodyPr wrap="none" lIns="0" tIns="0" rIns="0" rtlCol="0">
            <a:spAutoFit/>
          </a:bodyPr>
          <a:lstStyle/>
          <a:p>
            <a:pPr>
              <a:lnSpc>
                <a:spcPts val="2000"/>
              </a:lnSpc>
            </a:pPr>
            <a:r>
              <a:rPr lang="en-US" altLang="zh-CN" sz="1600" b="1" dirty="0">
                <a:solidFill>
                  <a:srgbClr val="000000"/>
                </a:solidFill>
                <a:latin typeface="微软雅黑" panose="020B0503020204020204" pitchFamily="18" charset="-122"/>
                <a:cs typeface="微软雅黑" panose="020B0503020204020204" pitchFamily="18" charset="-122"/>
              </a:rPr>
              <a:t>时尚商业街贯穿项目各个分区与各个分区均有连接，</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它是整个项目的纽带。</a:t>
            </a:r>
          </a:p>
        </p:txBody>
      </p:sp>
      <p:sp>
        <p:nvSpPr>
          <p:cNvPr id="22" name="TextBox 1"/>
          <p:cNvSpPr txBox="1"/>
          <p:nvPr/>
        </p:nvSpPr>
        <p:spPr>
          <a:xfrm>
            <a:off x="952500" y="1460500"/>
            <a:ext cx="3200400" cy="431800"/>
          </a:xfrm>
          <a:prstGeom prst="rect">
            <a:avLst/>
          </a:prstGeom>
          <a:noFill/>
        </p:spPr>
        <p:txBody>
          <a:bodyPr wrap="none" lIns="0" tIns="0" rIns="0" rtlCol="0">
            <a:spAutoFit/>
          </a:bodyPr>
          <a:lstStyle/>
          <a:p>
            <a:pPr>
              <a:lnSpc>
                <a:spcPts val="1800"/>
              </a:lnSpc>
            </a:pPr>
            <a:r>
              <a:rPr lang="en-US" altLang="zh-CN" sz="1405" b="1" dirty="0">
                <a:solidFill>
                  <a:srgbClr val="5E84B7"/>
                </a:solidFill>
                <a:latin typeface="微软雅黑" panose="020B0503020204020204" pitchFamily="18" charset="-122"/>
                <a:cs typeface="微软雅黑" panose="020B0503020204020204" pitchFamily="18" charset="-122"/>
              </a:rPr>
              <a:t>定位：从轻奢侈品到中端品牌的商业街区</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i="1" dirty="0">
                <a:solidFill>
                  <a:srgbClr val="000000"/>
                </a:solidFill>
                <a:latin typeface="Century" pitchFamily="18" charset="0"/>
                <a:cs typeface="Century" pitchFamily="18" charset="0"/>
              </a:rPr>
              <a:t>Bridge</a:t>
            </a:r>
            <a:r>
              <a:rPr lang="en-US" altLang="zh-CN" sz="1405" dirty="0">
                <a:latin typeface="Times New Roman" panose="02020603050405020304" pitchFamily="18" charset="0"/>
                <a:cs typeface="Times New Roman" panose="02020603050405020304" pitchFamily="18" charset="0"/>
              </a:rPr>
              <a:t> </a:t>
            </a:r>
            <a:r>
              <a:rPr lang="en-US" altLang="zh-CN" sz="1405" i="1" dirty="0">
                <a:solidFill>
                  <a:srgbClr val="000000"/>
                </a:solidFill>
                <a:latin typeface="Century" pitchFamily="18" charset="0"/>
                <a:cs typeface="Century" pitchFamily="18" charset="0"/>
              </a:rPr>
              <a:t>fashion</a:t>
            </a:r>
            <a:r>
              <a:rPr lang="en-US" altLang="zh-CN" sz="1405" dirty="0">
                <a:latin typeface="Times New Roman" panose="02020603050405020304" pitchFamily="18" charset="0"/>
                <a:cs typeface="Times New Roman" panose="02020603050405020304" pitchFamily="18" charset="0"/>
              </a:rPr>
              <a:t> </a:t>
            </a:r>
            <a:r>
              <a:rPr lang="en-US" altLang="zh-CN" sz="1405" i="1" dirty="0">
                <a:solidFill>
                  <a:srgbClr val="000000"/>
                </a:solidFill>
                <a:latin typeface="Century" pitchFamily="18" charset="0"/>
                <a:cs typeface="Century" pitchFamily="18" charset="0"/>
              </a:rPr>
              <a:t>brand</a:t>
            </a:r>
          </a:p>
        </p:txBody>
      </p:sp>
      <p:sp>
        <p:nvSpPr>
          <p:cNvPr id="23" name="TextBox 1"/>
          <p:cNvSpPr txBox="1"/>
          <p:nvPr/>
        </p:nvSpPr>
        <p:spPr>
          <a:xfrm>
            <a:off x="952500" y="1866900"/>
            <a:ext cx="1346200" cy="241300"/>
          </a:xfrm>
          <a:prstGeom prst="rect">
            <a:avLst/>
          </a:prstGeom>
          <a:noFill/>
        </p:spPr>
        <p:txBody>
          <a:bodyPr wrap="none" lIns="0" tIns="0" rIns="0" rtlCol="0">
            <a:spAutoFit/>
          </a:bodyPr>
          <a:lstStyle/>
          <a:p>
            <a:pPr>
              <a:lnSpc>
                <a:spcPts val="19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快时尚旗舰店</a:t>
            </a:r>
          </a:p>
        </p:txBody>
      </p:sp>
      <p:sp>
        <p:nvSpPr>
          <p:cNvPr id="24" name="TextBox 1"/>
          <p:cNvSpPr txBox="1"/>
          <p:nvPr/>
        </p:nvSpPr>
        <p:spPr>
          <a:xfrm>
            <a:off x="952500" y="2108200"/>
            <a:ext cx="1524000" cy="876300"/>
          </a:xfrm>
          <a:prstGeom prst="rect">
            <a:avLst/>
          </a:prstGeom>
          <a:noFill/>
        </p:spPr>
        <p:txBody>
          <a:bodyPr wrap="none" lIns="0" tIns="0" rIns="0" rtlCol="0">
            <a:spAutoFit/>
          </a:bodyPr>
          <a:lstStyle/>
          <a:p>
            <a:pPr>
              <a:lnSpc>
                <a:spcPts val="19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运动品牌旗舰店</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化妆品集合店</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时尚配饰</a:t>
            </a:r>
          </a:p>
          <a:p>
            <a:pPr>
              <a:lnSpc>
                <a:spcPts val="16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80" dirty="0">
                <a:latin typeface="Times New Roman" panose="02020603050405020304" pitchFamily="18" charset="0"/>
                <a:cs typeface="Times New Roman" panose="02020603050405020304" pitchFamily="18" charset="0"/>
              </a:rPr>
              <a:t>   </a:t>
            </a:r>
            <a:r>
              <a:rPr lang="en-US" altLang="zh-CN" sz="1480" dirty="0">
                <a:solidFill>
                  <a:srgbClr val="000000"/>
                </a:solidFill>
                <a:latin typeface="微软雅黑" panose="020B0503020204020204" pitchFamily="18" charset="-122"/>
                <a:cs typeface="微软雅黑" panose="020B0503020204020204" pitchFamily="18" charset="-122"/>
              </a:rPr>
              <a:t>珠宝钟表</a:t>
            </a: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365241" y="2565654"/>
            <a:ext cx="2519172" cy="288036"/>
          </a:xfrm>
          <a:custGeom>
            <a:avLst/>
            <a:gdLst>
              <a:gd name="connsiteX0" fmla="*/ 0 w 2519172"/>
              <a:gd name="connsiteY0" fmla="*/ 288035 h 288036"/>
              <a:gd name="connsiteX1" fmla="*/ 2519172 w 2519172"/>
              <a:gd name="connsiteY1" fmla="*/ 288035 h 288036"/>
              <a:gd name="connsiteX2" fmla="*/ 2519172 w 2519172"/>
              <a:gd name="connsiteY2" fmla="*/ 0 h 288036"/>
              <a:gd name="connsiteX3" fmla="*/ 0 w 2519172"/>
              <a:gd name="connsiteY3" fmla="*/ 0 h 288036"/>
              <a:gd name="connsiteX4" fmla="*/ 0 w 2519172"/>
              <a:gd name="connsiteY4" fmla="*/ 288035 h 288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19172" h="288036">
                <a:moveTo>
                  <a:pt x="0" y="288035"/>
                </a:moveTo>
                <a:lnTo>
                  <a:pt x="2519172" y="288035"/>
                </a:lnTo>
                <a:lnTo>
                  <a:pt x="2519172" y="0"/>
                </a:lnTo>
                <a:lnTo>
                  <a:pt x="0" y="0"/>
                </a:lnTo>
                <a:lnTo>
                  <a:pt x="0" y="288035"/>
                </a:lnTo>
              </a:path>
            </a:pathLst>
          </a:custGeom>
          <a:solidFill>
            <a:srgbClr val="B9FF7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355335" y="2555748"/>
            <a:ext cx="2538984" cy="307848"/>
          </a:xfrm>
          <a:custGeom>
            <a:avLst/>
            <a:gdLst>
              <a:gd name="connsiteX0" fmla="*/ 9905 w 2538984"/>
              <a:gd name="connsiteY0" fmla="*/ 297941 h 307848"/>
              <a:gd name="connsiteX1" fmla="*/ 2529078 w 2538984"/>
              <a:gd name="connsiteY1" fmla="*/ 297941 h 307848"/>
              <a:gd name="connsiteX2" fmla="*/ 2529078 w 2538984"/>
              <a:gd name="connsiteY2" fmla="*/ 9905 h 307848"/>
              <a:gd name="connsiteX3" fmla="*/ 9905 w 2538984"/>
              <a:gd name="connsiteY3" fmla="*/ 9905 h 307848"/>
              <a:gd name="connsiteX4" fmla="*/ 9905 w 2538984"/>
              <a:gd name="connsiteY4" fmla="*/ 297941 h 3078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38984" h="307848">
                <a:moveTo>
                  <a:pt x="9905" y="297941"/>
                </a:moveTo>
                <a:lnTo>
                  <a:pt x="2529078" y="297941"/>
                </a:lnTo>
                <a:lnTo>
                  <a:pt x="2529078" y="9905"/>
                </a:lnTo>
                <a:lnTo>
                  <a:pt x="9905" y="9905"/>
                </a:lnTo>
                <a:lnTo>
                  <a:pt x="9905" y="297941"/>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908810" y="2521457"/>
            <a:ext cx="1007363" cy="504444"/>
          </a:xfrm>
          <a:custGeom>
            <a:avLst/>
            <a:gdLst>
              <a:gd name="connsiteX0" fmla="*/ 0 w 1007363"/>
              <a:gd name="connsiteY0" fmla="*/ 504444 h 504444"/>
              <a:gd name="connsiteX1" fmla="*/ 1007363 w 1007363"/>
              <a:gd name="connsiteY1" fmla="*/ 504444 h 504444"/>
              <a:gd name="connsiteX2" fmla="*/ 1007363 w 1007363"/>
              <a:gd name="connsiteY2" fmla="*/ 0 h 504444"/>
              <a:gd name="connsiteX3" fmla="*/ 0 w 1007363"/>
              <a:gd name="connsiteY3" fmla="*/ 0 h 504444"/>
              <a:gd name="connsiteX4" fmla="*/ 0 w 1007363"/>
              <a:gd name="connsiteY4" fmla="*/ 504444 h 5044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07363" h="504444">
                <a:moveTo>
                  <a:pt x="0" y="504444"/>
                </a:moveTo>
                <a:lnTo>
                  <a:pt x="1007363" y="504444"/>
                </a:lnTo>
                <a:lnTo>
                  <a:pt x="1007363" y="0"/>
                </a:lnTo>
                <a:lnTo>
                  <a:pt x="0" y="0"/>
                </a:lnTo>
                <a:lnTo>
                  <a:pt x="0" y="504444"/>
                </a:lnTo>
              </a:path>
            </a:pathLst>
          </a:custGeom>
          <a:solidFill>
            <a:srgbClr val="F6F6F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898904" y="2511551"/>
            <a:ext cx="1027175" cy="524256"/>
          </a:xfrm>
          <a:custGeom>
            <a:avLst/>
            <a:gdLst>
              <a:gd name="connsiteX0" fmla="*/ 9905 w 1027175"/>
              <a:gd name="connsiteY0" fmla="*/ 514350 h 524256"/>
              <a:gd name="connsiteX1" fmla="*/ 1017269 w 1027175"/>
              <a:gd name="connsiteY1" fmla="*/ 514350 h 524256"/>
              <a:gd name="connsiteX2" fmla="*/ 1017269 w 1027175"/>
              <a:gd name="connsiteY2" fmla="*/ 9905 h 524256"/>
              <a:gd name="connsiteX3" fmla="*/ 9905 w 1027175"/>
              <a:gd name="connsiteY3" fmla="*/ 9905 h 524256"/>
              <a:gd name="connsiteX4" fmla="*/ 9905 w 1027175"/>
              <a:gd name="connsiteY4" fmla="*/ 514350 h 5242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27175" h="524256">
                <a:moveTo>
                  <a:pt x="9905" y="514350"/>
                </a:moveTo>
                <a:lnTo>
                  <a:pt x="1017269" y="514350"/>
                </a:lnTo>
                <a:lnTo>
                  <a:pt x="1017269" y="9905"/>
                </a:lnTo>
                <a:lnTo>
                  <a:pt x="9905" y="9905"/>
                </a:lnTo>
                <a:lnTo>
                  <a:pt x="9905" y="514350"/>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356353" y="2494026"/>
            <a:ext cx="935736" cy="502920"/>
          </a:xfrm>
          <a:custGeom>
            <a:avLst/>
            <a:gdLst>
              <a:gd name="connsiteX0" fmla="*/ 0 w 935736"/>
              <a:gd name="connsiteY0" fmla="*/ 502919 h 502920"/>
              <a:gd name="connsiteX1" fmla="*/ 935736 w 935736"/>
              <a:gd name="connsiteY1" fmla="*/ 502919 h 502920"/>
              <a:gd name="connsiteX2" fmla="*/ 935736 w 935736"/>
              <a:gd name="connsiteY2" fmla="*/ 0 h 502920"/>
              <a:gd name="connsiteX3" fmla="*/ 0 w 935736"/>
              <a:gd name="connsiteY3" fmla="*/ 0 h 502920"/>
              <a:gd name="connsiteX4" fmla="*/ 0 w 935736"/>
              <a:gd name="connsiteY4" fmla="*/ 502919 h 502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736" h="502920">
                <a:moveTo>
                  <a:pt x="0" y="502919"/>
                </a:moveTo>
                <a:lnTo>
                  <a:pt x="935736" y="502919"/>
                </a:lnTo>
                <a:lnTo>
                  <a:pt x="935736" y="0"/>
                </a:lnTo>
                <a:lnTo>
                  <a:pt x="0" y="0"/>
                </a:lnTo>
                <a:lnTo>
                  <a:pt x="0" y="502919"/>
                </a:lnTo>
              </a:path>
            </a:pathLst>
          </a:custGeom>
          <a:solidFill>
            <a:srgbClr val="F6F6F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4346447" y="2484120"/>
            <a:ext cx="955548" cy="522732"/>
          </a:xfrm>
          <a:custGeom>
            <a:avLst/>
            <a:gdLst>
              <a:gd name="connsiteX0" fmla="*/ 9905 w 955548"/>
              <a:gd name="connsiteY0" fmla="*/ 512825 h 522732"/>
              <a:gd name="connsiteX1" fmla="*/ 945642 w 955548"/>
              <a:gd name="connsiteY1" fmla="*/ 512825 h 522732"/>
              <a:gd name="connsiteX2" fmla="*/ 945642 w 955548"/>
              <a:gd name="connsiteY2" fmla="*/ 9905 h 522732"/>
              <a:gd name="connsiteX3" fmla="*/ 9905 w 955548"/>
              <a:gd name="connsiteY3" fmla="*/ 9905 h 522732"/>
              <a:gd name="connsiteX4" fmla="*/ 9905 w 955548"/>
              <a:gd name="connsiteY4" fmla="*/ 512825 h 5227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55548" h="522732">
                <a:moveTo>
                  <a:pt x="9905" y="512825"/>
                </a:moveTo>
                <a:lnTo>
                  <a:pt x="945642" y="512825"/>
                </a:lnTo>
                <a:lnTo>
                  <a:pt x="945642" y="9905"/>
                </a:lnTo>
                <a:lnTo>
                  <a:pt x="9905" y="9905"/>
                </a:lnTo>
                <a:lnTo>
                  <a:pt x="9905" y="512825"/>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945385" y="1718310"/>
            <a:ext cx="935736" cy="502919"/>
          </a:xfrm>
          <a:custGeom>
            <a:avLst/>
            <a:gdLst>
              <a:gd name="connsiteX0" fmla="*/ 0 w 935736"/>
              <a:gd name="connsiteY0" fmla="*/ 502919 h 502919"/>
              <a:gd name="connsiteX1" fmla="*/ 935736 w 935736"/>
              <a:gd name="connsiteY1" fmla="*/ 502919 h 502919"/>
              <a:gd name="connsiteX2" fmla="*/ 935736 w 935736"/>
              <a:gd name="connsiteY2" fmla="*/ 0 h 502919"/>
              <a:gd name="connsiteX3" fmla="*/ 0 w 935736"/>
              <a:gd name="connsiteY3" fmla="*/ 0 h 502919"/>
              <a:gd name="connsiteX4" fmla="*/ 0 w 935736"/>
              <a:gd name="connsiteY4" fmla="*/ 502919 h 5029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736" h="502919">
                <a:moveTo>
                  <a:pt x="0" y="502919"/>
                </a:moveTo>
                <a:lnTo>
                  <a:pt x="935736" y="502919"/>
                </a:lnTo>
                <a:lnTo>
                  <a:pt x="935736" y="0"/>
                </a:lnTo>
                <a:lnTo>
                  <a:pt x="0" y="0"/>
                </a:lnTo>
                <a:lnTo>
                  <a:pt x="0" y="502919"/>
                </a:lnTo>
              </a:path>
            </a:pathLst>
          </a:custGeom>
          <a:solidFill>
            <a:srgbClr val="F6F6F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935479" y="1708404"/>
            <a:ext cx="955548" cy="522731"/>
          </a:xfrm>
          <a:custGeom>
            <a:avLst/>
            <a:gdLst>
              <a:gd name="connsiteX0" fmla="*/ 9905 w 955548"/>
              <a:gd name="connsiteY0" fmla="*/ 512825 h 522731"/>
              <a:gd name="connsiteX1" fmla="*/ 945642 w 955548"/>
              <a:gd name="connsiteY1" fmla="*/ 512825 h 522731"/>
              <a:gd name="connsiteX2" fmla="*/ 945642 w 955548"/>
              <a:gd name="connsiteY2" fmla="*/ 9905 h 522731"/>
              <a:gd name="connsiteX3" fmla="*/ 9905 w 955548"/>
              <a:gd name="connsiteY3" fmla="*/ 9905 h 522731"/>
              <a:gd name="connsiteX4" fmla="*/ 9905 w 955548"/>
              <a:gd name="connsiteY4" fmla="*/ 512825 h 5227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55548" h="522731">
                <a:moveTo>
                  <a:pt x="9905" y="512825"/>
                </a:moveTo>
                <a:lnTo>
                  <a:pt x="945642" y="512825"/>
                </a:lnTo>
                <a:lnTo>
                  <a:pt x="945642" y="9905"/>
                </a:lnTo>
                <a:lnTo>
                  <a:pt x="9905" y="9905"/>
                </a:lnTo>
                <a:lnTo>
                  <a:pt x="9905" y="512825"/>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169157" y="1718310"/>
            <a:ext cx="935736" cy="502919"/>
          </a:xfrm>
          <a:custGeom>
            <a:avLst/>
            <a:gdLst>
              <a:gd name="connsiteX0" fmla="*/ 0 w 935736"/>
              <a:gd name="connsiteY0" fmla="*/ 502919 h 502919"/>
              <a:gd name="connsiteX1" fmla="*/ 935736 w 935736"/>
              <a:gd name="connsiteY1" fmla="*/ 502919 h 502919"/>
              <a:gd name="connsiteX2" fmla="*/ 935736 w 935736"/>
              <a:gd name="connsiteY2" fmla="*/ 0 h 502919"/>
              <a:gd name="connsiteX3" fmla="*/ 0 w 935736"/>
              <a:gd name="connsiteY3" fmla="*/ 0 h 502919"/>
              <a:gd name="connsiteX4" fmla="*/ 0 w 935736"/>
              <a:gd name="connsiteY4" fmla="*/ 502919 h 5029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736" h="502919">
                <a:moveTo>
                  <a:pt x="0" y="502919"/>
                </a:moveTo>
                <a:lnTo>
                  <a:pt x="935736" y="502919"/>
                </a:lnTo>
                <a:lnTo>
                  <a:pt x="935736" y="0"/>
                </a:lnTo>
                <a:lnTo>
                  <a:pt x="0" y="0"/>
                </a:lnTo>
                <a:lnTo>
                  <a:pt x="0" y="502919"/>
                </a:lnTo>
              </a:path>
            </a:pathLst>
          </a:custGeom>
          <a:solidFill>
            <a:srgbClr val="F6F6F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159251" y="1708404"/>
            <a:ext cx="955548" cy="522731"/>
          </a:xfrm>
          <a:custGeom>
            <a:avLst/>
            <a:gdLst>
              <a:gd name="connsiteX0" fmla="*/ 9905 w 955548"/>
              <a:gd name="connsiteY0" fmla="*/ 512825 h 522731"/>
              <a:gd name="connsiteX1" fmla="*/ 945642 w 955548"/>
              <a:gd name="connsiteY1" fmla="*/ 512825 h 522731"/>
              <a:gd name="connsiteX2" fmla="*/ 945642 w 955548"/>
              <a:gd name="connsiteY2" fmla="*/ 9905 h 522731"/>
              <a:gd name="connsiteX3" fmla="*/ 9905 w 955548"/>
              <a:gd name="connsiteY3" fmla="*/ 9905 h 522731"/>
              <a:gd name="connsiteX4" fmla="*/ 9905 w 955548"/>
              <a:gd name="connsiteY4" fmla="*/ 512825 h 52273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55548" h="522731">
                <a:moveTo>
                  <a:pt x="9905" y="512825"/>
                </a:moveTo>
                <a:lnTo>
                  <a:pt x="945642" y="512825"/>
                </a:lnTo>
                <a:lnTo>
                  <a:pt x="945642" y="9905"/>
                </a:lnTo>
                <a:lnTo>
                  <a:pt x="9905" y="9905"/>
                </a:lnTo>
                <a:lnTo>
                  <a:pt x="9905" y="512825"/>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4356353" y="1773173"/>
            <a:ext cx="1584960" cy="504444"/>
          </a:xfrm>
          <a:custGeom>
            <a:avLst/>
            <a:gdLst>
              <a:gd name="connsiteX0" fmla="*/ 0 w 1584960"/>
              <a:gd name="connsiteY0" fmla="*/ 504444 h 504444"/>
              <a:gd name="connsiteX1" fmla="*/ 1584960 w 1584960"/>
              <a:gd name="connsiteY1" fmla="*/ 504444 h 504444"/>
              <a:gd name="connsiteX2" fmla="*/ 1584960 w 1584960"/>
              <a:gd name="connsiteY2" fmla="*/ 0 h 504444"/>
              <a:gd name="connsiteX3" fmla="*/ 0 w 1584960"/>
              <a:gd name="connsiteY3" fmla="*/ 0 h 504444"/>
              <a:gd name="connsiteX4" fmla="*/ 0 w 1584960"/>
              <a:gd name="connsiteY4" fmla="*/ 504444 h 5044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84960" h="504444">
                <a:moveTo>
                  <a:pt x="0" y="504444"/>
                </a:moveTo>
                <a:lnTo>
                  <a:pt x="1584960" y="504444"/>
                </a:lnTo>
                <a:lnTo>
                  <a:pt x="1584960" y="0"/>
                </a:lnTo>
                <a:lnTo>
                  <a:pt x="0" y="0"/>
                </a:lnTo>
                <a:lnTo>
                  <a:pt x="0" y="504444"/>
                </a:lnTo>
              </a:path>
            </a:pathLst>
          </a:custGeom>
          <a:solidFill>
            <a:srgbClr val="B9FF7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4346447" y="1763267"/>
            <a:ext cx="1604772" cy="524256"/>
          </a:xfrm>
          <a:custGeom>
            <a:avLst/>
            <a:gdLst>
              <a:gd name="connsiteX0" fmla="*/ 9905 w 1604772"/>
              <a:gd name="connsiteY0" fmla="*/ 514350 h 524256"/>
              <a:gd name="connsiteX1" fmla="*/ 1594866 w 1604772"/>
              <a:gd name="connsiteY1" fmla="*/ 514350 h 524256"/>
              <a:gd name="connsiteX2" fmla="*/ 1594866 w 1604772"/>
              <a:gd name="connsiteY2" fmla="*/ 9905 h 524256"/>
              <a:gd name="connsiteX3" fmla="*/ 9905 w 1604772"/>
              <a:gd name="connsiteY3" fmla="*/ 9905 h 524256"/>
              <a:gd name="connsiteX4" fmla="*/ 9905 w 1604772"/>
              <a:gd name="connsiteY4" fmla="*/ 514350 h 5242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04772" h="524256">
                <a:moveTo>
                  <a:pt x="9905" y="514350"/>
                </a:moveTo>
                <a:lnTo>
                  <a:pt x="1594866" y="514350"/>
                </a:lnTo>
                <a:lnTo>
                  <a:pt x="1594866" y="9905"/>
                </a:lnTo>
                <a:lnTo>
                  <a:pt x="9905" y="9905"/>
                </a:lnTo>
                <a:lnTo>
                  <a:pt x="9905" y="514350"/>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5941314" y="1773173"/>
            <a:ext cx="576071" cy="504444"/>
          </a:xfrm>
          <a:custGeom>
            <a:avLst/>
            <a:gdLst>
              <a:gd name="connsiteX0" fmla="*/ 0 w 576071"/>
              <a:gd name="connsiteY0" fmla="*/ 504444 h 504444"/>
              <a:gd name="connsiteX1" fmla="*/ 576071 w 576071"/>
              <a:gd name="connsiteY1" fmla="*/ 504444 h 504444"/>
              <a:gd name="connsiteX2" fmla="*/ 576071 w 576071"/>
              <a:gd name="connsiteY2" fmla="*/ 0 h 504444"/>
              <a:gd name="connsiteX3" fmla="*/ 0 w 576071"/>
              <a:gd name="connsiteY3" fmla="*/ 0 h 504444"/>
              <a:gd name="connsiteX4" fmla="*/ 0 w 576071"/>
              <a:gd name="connsiteY4" fmla="*/ 504444 h 5044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76071" h="504444">
                <a:moveTo>
                  <a:pt x="0" y="504444"/>
                </a:moveTo>
                <a:lnTo>
                  <a:pt x="576071" y="504444"/>
                </a:lnTo>
                <a:lnTo>
                  <a:pt x="576071" y="0"/>
                </a:lnTo>
                <a:lnTo>
                  <a:pt x="0" y="0"/>
                </a:lnTo>
                <a:lnTo>
                  <a:pt x="0" y="504444"/>
                </a:lnTo>
              </a:path>
            </a:pathLst>
          </a:custGeom>
          <a:solidFill>
            <a:srgbClr val="B9FF7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5931408" y="1763267"/>
            <a:ext cx="595883" cy="524256"/>
          </a:xfrm>
          <a:custGeom>
            <a:avLst/>
            <a:gdLst>
              <a:gd name="connsiteX0" fmla="*/ 9905 w 595883"/>
              <a:gd name="connsiteY0" fmla="*/ 514350 h 524256"/>
              <a:gd name="connsiteX1" fmla="*/ 585977 w 595883"/>
              <a:gd name="connsiteY1" fmla="*/ 514350 h 524256"/>
              <a:gd name="connsiteX2" fmla="*/ 585977 w 595883"/>
              <a:gd name="connsiteY2" fmla="*/ 9905 h 524256"/>
              <a:gd name="connsiteX3" fmla="*/ 9905 w 595883"/>
              <a:gd name="connsiteY3" fmla="*/ 9905 h 524256"/>
              <a:gd name="connsiteX4" fmla="*/ 9905 w 595883"/>
              <a:gd name="connsiteY4" fmla="*/ 514350 h 5242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5883" h="524256">
                <a:moveTo>
                  <a:pt x="9905" y="514350"/>
                </a:moveTo>
                <a:lnTo>
                  <a:pt x="585977" y="514350"/>
                </a:lnTo>
                <a:lnTo>
                  <a:pt x="585977" y="9905"/>
                </a:lnTo>
                <a:lnTo>
                  <a:pt x="9905" y="9905"/>
                </a:lnTo>
                <a:lnTo>
                  <a:pt x="9905" y="514350"/>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6589014" y="1773173"/>
            <a:ext cx="792480" cy="504444"/>
          </a:xfrm>
          <a:custGeom>
            <a:avLst/>
            <a:gdLst>
              <a:gd name="connsiteX0" fmla="*/ 0 w 792480"/>
              <a:gd name="connsiteY0" fmla="*/ 504444 h 504444"/>
              <a:gd name="connsiteX1" fmla="*/ 792479 w 792480"/>
              <a:gd name="connsiteY1" fmla="*/ 504444 h 504444"/>
              <a:gd name="connsiteX2" fmla="*/ 792479 w 792480"/>
              <a:gd name="connsiteY2" fmla="*/ 0 h 504444"/>
              <a:gd name="connsiteX3" fmla="*/ 0 w 792480"/>
              <a:gd name="connsiteY3" fmla="*/ 0 h 504444"/>
              <a:gd name="connsiteX4" fmla="*/ 0 w 792480"/>
              <a:gd name="connsiteY4" fmla="*/ 504444 h 5044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92480" h="504444">
                <a:moveTo>
                  <a:pt x="0" y="504444"/>
                </a:moveTo>
                <a:lnTo>
                  <a:pt x="792479" y="504444"/>
                </a:lnTo>
                <a:lnTo>
                  <a:pt x="792479" y="0"/>
                </a:lnTo>
                <a:lnTo>
                  <a:pt x="0" y="0"/>
                </a:lnTo>
                <a:lnTo>
                  <a:pt x="0" y="504444"/>
                </a:lnTo>
              </a:path>
            </a:pathLst>
          </a:custGeom>
          <a:solidFill>
            <a:srgbClr val="B9FF7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6579107" y="1763267"/>
            <a:ext cx="812292" cy="524256"/>
          </a:xfrm>
          <a:custGeom>
            <a:avLst/>
            <a:gdLst>
              <a:gd name="connsiteX0" fmla="*/ 9906 w 812292"/>
              <a:gd name="connsiteY0" fmla="*/ 514350 h 524256"/>
              <a:gd name="connsiteX1" fmla="*/ 802385 w 812292"/>
              <a:gd name="connsiteY1" fmla="*/ 514350 h 524256"/>
              <a:gd name="connsiteX2" fmla="*/ 802385 w 812292"/>
              <a:gd name="connsiteY2" fmla="*/ 9905 h 524256"/>
              <a:gd name="connsiteX3" fmla="*/ 9906 w 812292"/>
              <a:gd name="connsiteY3" fmla="*/ 9905 h 524256"/>
              <a:gd name="connsiteX4" fmla="*/ 9906 w 812292"/>
              <a:gd name="connsiteY4" fmla="*/ 514350 h 5242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12292" h="524256">
                <a:moveTo>
                  <a:pt x="9906" y="514350"/>
                </a:moveTo>
                <a:lnTo>
                  <a:pt x="802385" y="514350"/>
                </a:lnTo>
                <a:lnTo>
                  <a:pt x="802385" y="9905"/>
                </a:lnTo>
                <a:lnTo>
                  <a:pt x="9906" y="9905"/>
                </a:lnTo>
                <a:lnTo>
                  <a:pt x="9906" y="514350"/>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3132582" y="2494026"/>
            <a:ext cx="935735" cy="502920"/>
          </a:xfrm>
          <a:custGeom>
            <a:avLst/>
            <a:gdLst>
              <a:gd name="connsiteX0" fmla="*/ 0 w 935735"/>
              <a:gd name="connsiteY0" fmla="*/ 502919 h 502920"/>
              <a:gd name="connsiteX1" fmla="*/ 935735 w 935735"/>
              <a:gd name="connsiteY1" fmla="*/ 502919 h 502920"/>
              <a:gd name="connsiteX2" fmla="*/ 935735 w 935735"/>
              <a:gd name="connsiteY2" fmla="*/ 0 h 502920"/>
              <a:gd name="connsiteX3" fmla="*/ 0 w 935735"/>
              <a:gd name="connsiteY3" fmla="*/ 0 h 502920"/>
              <a:gd name="connsiteX4" fmla="*/ 0 w 935735"/>
              <a:gd name="connsiteY4" fmla="*/ 502919 h 502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35735" h="502920">
                <a:moveTo>
                  <a:pt x="0" y="502919"/>
                </a:moveTo>
                <a:lnTo>
                  <a:pt x="935735" y="502919"/>
                </a:lnTo>
                <a:lnTo>
                  <a:pt x="935735" y="0"/>
                </a:lnTo>
                <a:lnTo>
                  <a:pt x="0" y="0"/>
                </a:lnTo>
                <a:lnTo>
                  <a:pt x="0" y="502919"/>
                </a:lnTo>
              </a:path>
            </a:pathLst>
          </a:custGeom>
          <a:solidFill>
            <a:srgbClr val="F6F6F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3122676" y="2484120"/>
            <a:ext cx="955547" cy="522732"/>
          </a:xfrm>
          <a:custGeom>
            <a:avLst/>
            <a:gdLst>
              <a:gd name="connsiteX0" fmla="*/ 9905 w 955547"/>
              <a:gd name="connsiteY0" fmla="*/ 512825 h 522732"/>
              <a:gd name="connsiteX1" fmla="*/ 945641 w 955547"/>
              <a:gd name="connsiteY1" fmla="*/ 512825 h 522732"/>
              <a:gd name="connsiteX2" fmla="*/ 945641 w 955547"/>
              <a:gd name="connsiteY2" fmla="*/ 9905 h 522732"/>
              <a:gd name="connsiteX3" fmla="*/ 9905 w 955547"/>
              <a:gd name="connsiteY3" fmla="*/ 9905 h 522732"/>
              <a:gd name="connsiteX4" fmla="*/ 9905 w 955547"/>
              <a:gd name="connsiteY4" fmla="*/ 512825 h 5227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55547" h="522732">
                <a:moveTo>
                  <a:pt x="9905" y="512825"/>
                </a:moveTo>
                <a:lnTo>
                  <a:pt x="945641" y="512825"/>
                </a:lnTo>
                <a:lnTo>
                  <a:pt x="945641" y="9905"/>
                </a:lnTo>
                <a:lnTo>
                  <a:pt x="9905" y="9905"/>
                </a:lnTo>
                <a:lnTo>
                  <a:pt x="9905" y="512825"/>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663700" y="1574800"/>
            <a:ext cx="6324600" cy="1549400"/>
          </a:xfrm>
          <a:prstGeom prst="rect">
            <a:avLst/>
          </a:prstGeom>
          <a:noFill/>
        </p:spPr>
      </p:pic>
      <p:graphicFrame>
        <p:nvGraphicFramePr>
          <p:cNvPr id="25" name="表格 4"/>
          <p:cNvGraphicFramePr>
            <a:graphicFrameLocks noGrp="1"/>
          </p:cNvGraphicFramePr>
          <p:nvPr/>
        </p:nvGraphicFramePr>
        <p:xfrm>
          <a:off x="1143000" y="3429000"/>
          <a:ext cx="7497064" cy="2865221"/>
        </p:xfrm>
        <a:graphic>
          <a:graphicData uri="http://schemas.openxmlformats.org/drawingml/2006/table">
            <a:tbl>
              <a:tblPr/>
              <a:tblGrid>
                <a:gridCol w="752475">
                  <a:extLst>
                    <a:ext uri="{9D8B030D-6E8A-4147-A177-3AD203B41FA5}">
                      <a16:colId xmlns:a16="http://schemas.microsoft.com/office/drawing/2014/main" val="20000"/>
                    </a:ext>
                  </a:extLst>
                </a:gridCol>
                <a:gridCol w="876300">
                  <a:extLst>
                    <a:ext uri="{9D8B030D-6E8A-4147-A177-3AD203B41FA5}">
                      <a16:colId xmlns:a16="http://schemas.microsoft.com/office/drawing/2014/main" val="20001"/>
                    </a:ext>
                  </a:extLst>
                </a:gridCol>
                <a:gridCol w="590550">
                  <a:extLst>
                    <a:ext uri="{9D8B030D-6E8A-4147-A177-3AD203B41FA5}">
                      <a16:colId xmlns:a16="http://schemas.microsoft.com/office/drawing/2014/main" val="20002"/>
                    </a:ext>
                  </a:extLst>
                </a:gridCol>
                <a:gridCol w="819150">
                  <a:extLst>
                    <a:ext uri="{9D8B030D-6E8A-4147-A177-3AD203B41FA5}">
                      <a16:colId xmlns:a16="http://schemas.microsoft.com/office/drawing/2014/main" val="20003"/>
                    </a:ext>
                  </a:extLst>
                </a:gridCol>
                <a:gridCol w="542925">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gridCol w="3001264">
                  <a:extLst>
                    <a:ext uri="{9D8B030D-6E8A-4147-A177-3AD203B41FA5}">
                      <a16:colId xmlns:a16="http://schemas.microsoft.com/office/drawing/2014/main" val="20006"/>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区位</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2" cap="flat" cmpd="sng" algn="ctr">
                      <a:solidFill>
                        <a:srgbClr val="00B050"/>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2" cap="flat" cmpd="sng" algn="ctr">
                      <a:solidFill>
                        <a:srgbClr val="00B05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55206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3-a</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2" cap="flat" cmpd="sng" algn="ctr">
                      <a:solidFill>
                        <a:srgbClr val="00B050"/>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Bridge</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Fashion</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Brand</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2" cap="flat" cmpd="sng" algn="ctr">
                      <a:solidFill>
                        <a:srgbClr val="00B050"/>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TedBaker/KarenMillen/</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ToryBurch/MichelKors</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70840">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3-b</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2" cap="flat" cmpd="sng" algn="ctr">
                      <a:solidFill>
                        <a:srgbClr val="00B05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FastFashion</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2" cap="flat" cmpd="sng" algn="ctr">
                      <a:solidFill>
                        <a:srgbClr val="00B05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1,500-2,000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H&amp;M/GAP/Forever21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70839">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3-c</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2" cap="flat" cmpd="sng" algn="ctr">
                      <a:solidFill>
                        <a:srgbClr val="00B05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特色零售</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2" cap="flat" cmpd="sng" algn="ctr">
                      <a:solidFill>
                        <a:srgbClr val="00B05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2F</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一般店铺</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1</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300-500</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60" dirty="0">
                          <a:solidFill>
                            <a:srgbClr val="000000"/>
                          </a:solidFill>
                          <a:latin typeface="微软雅黑" panose="020B0503020204020204" pitchFamily="18" charset="-122"/>
                          <a:cs typeface="微软雅黑" panose="020B0503020204020204" pitchFamily="18" charset="-122"/>
                        </a:rPr>
                        <a:t>Lost&amp;Found/PotteryBarn/Crate&amp;Barrel</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92048">
                <a:tc rowSpan="3">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3-d</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2" cap="flat" cmpd="sng" algn="ctr">
                      <a:solidFill>
                        <a:srgbClr val="00B05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国际</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时尚品牌</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2" cap="flat" cmpd="sng" algn="ctr">
                      <a:solidFill>
                        <a:srgbClr val="00B05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BCBG/Chloe/Mulberry</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70814">
                <a:tc vMerge="1">
                  <a:txBody>
                    <a:bodyPr/>
                    <a:lstStyle/>
                    <a:p>
                      <a:endParaRPr lang="zh-CN"/>
                    </a:p>
                  </a:txBody>
                  <a:tcPr>
                    <a:lnL w="0" cap="flat" cmpd="sng" algn="ctr">
                      <a:solidFill>
                        <a:srgbClr val="FFFFFF"/>
                      </a:solidFill>
                      <a:prstDash val="solid"/>
                      <a:round/>
                      <a:headEnd type="none" w="med" len="med"/>
                      <a:tailEnd type="none" w="med" len="med"/>
                    </a:lnL>
                    <a:lnR w="2" cap="flat" cmpd="sng" algn="ctr">
                      <a:solidFill>
                        <a:srgbClr val="00B050"/>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时尚配饰</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B05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100-150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FolliFolle/Pandora/Swarloski</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370840">
                <a:tc vMerge="1">
                  <a:txBody>
                    <a:bodyPr/>
                    <a:lstStyle/>
                    <a:p>
                      <a:endParaRPr lang="zh-CN"/>
                    </a:p>
                  </a:txBody>
                  <a:tcPr>
                    <a:lnL w="0" cap="flat" cmpd="sng" algn="ctr">
                      <a:solidFill>
                        <a:srgbClr val="FFFFFF"/>
                      </a:solidFill>
                      <a:prstDash val="solid"/>
                      <a:round/>
                      <a:headEnd type="none" w="med" len="med"/>
                      <a:tailEnd type="none" w="med" len="med"/>
                    </a:lnL>
                    <a:lnR w="2" cap="flat" cmpd="sng" algn="ctr">
                      <a:solidFill>
                        <a:srgbClr val="00B050"/>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珠宝钟表</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B050"/>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100-150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VanCleef&amp;Arpels/CarrerayCarrera/Wempe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bl>
          </a:graphicData>
        </a:graphic>
      </p:graphicFrame>
      <p:sp>
        <p:nvSpPr>
          <p:cNvPr id="26"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277</a:t>
            </a:r>
          </a:p>
        </p:txBody>
      </p:sp>
      <p:sp>
        <p:nvSpPr>
          <p:cNvPr id="27" name="TextBox 1"/>
          <p:cNvSpPr txBox="1"/>
          <p:nvPr/>
        </p:nvSpPr>
        <p:spPr>
          <a:xfrm>
            <a:off x="6515100" y="2616200"/>
            <a:ext cx="215900" cy="165100"/>
          </a:xfrm>
          <a:prstGeom prst="rect">
            <a:avLst/>
          </a:prstGeom>
          <a:noFill/>
        </p:spPr>
        <p:txBody>
          <a:bodyPr wrap="none" lIns="0" tIns="0" rIns="0" rtlCol="0">
            <a:spAutoFit/>
          </a:bodyPr>
          <a:lstStyle/>
          <a:p>
            <a:pPr>
              <a:lnSpc>
                <a:spcPts val="1300"/>
              </a:lnSpc>
            </a:pPr>
            <a:r>
              <a:rPr lang="en-US" altLang="zh-CN" sz="1000" b="1" dirty="0">
                <a:solidFill>
                  <a:srgbClr val="000000"/>
                </a:solidFill>
                <a:latin typeface="微软雅黑" panose="020B0503020204020204" pitchFamily="18" charset="-122"/>
                <a:cs typeface="微软雅黑" panose="020B0503020204020204" pitchFamily="18" charset="-122"/>
              </a:rPr>
              <a:t>3-d</a:t>
            </a:r>
          </a:p>
        </p:txBody>
      </p:sp>
      <p:sp>
        <p:nvSpPr>
          <p:cNvPr id="28" name="TextBox 1"/>
          <p:cNvSpPr txBox="1"/>
          <p:nvPr/>
        </p:nvSpPr>
        <p:spPr>
          <a:xfrm>
            <a:off x="4622800" y="2578100"/>
            <a:ext cx="393700" cy="330200"/>
          </a:xfrm>
          <a:prstGeom prst="rect">
            <a:avLst/>
          </a:prstGeom>
          <a:noFill/>
        </p:spPr>
        <p:txBody>
          <a:bodyPr wrap="none" lIns="0" tIns="0" rIns="0" rtlCol="0">
            <a:spAutoFit/>
          </a:bodyPr>
          <a:lstStyle/>
          <a:p>
            <a:pPr>
              <a:lnSpc>
                <a:spcPts val="1300"/>
              </a:lnSpc>
            </a:pPr>
            <a:r>
              <a:rPr lang="en-US" altLang="zh-CN" sz="1055" b="1" dirty="0">
                <a:solidFill>
                  <a:srgbClr val="000000"/>
                </a:solidFill>
                <a:latin typeface="微软雅黑" panose="020B0503020204020204" pitchFamily="18" charset="-122"/>
                <a:cs typeface="微软雅黑" panose="020B0503020204020204" pitchFamily="18" charset="-122"/>
              </a:rPr>
              <a:t>化妆品</a:t>
            </a:r>
          </a:p>
          <a:p>
            <a:pPr>
              <a:lnSpc>
                <a:spcPts val="1200"/>
              </a:lnSpc>
            </a:pPr>
            <a:r>
              <a:rPr lang="en-US" altLang="zh-CN" sz="1055" b="1" dirty="0">
                <a:solidFill>
                  <a:srgbClr val="000000"/>
                </a:solidFill>
                <a:latin typeface="微软雅黑" panose="020B0503020204020204" pitchFamily="18" charset="-122"/>
                <a:cs typeface="微软雅黑" panose="020B0503020204020204" pitchFamily="18" charset="-122"/>
              </a:rPr>
              <a:t>旗舰店</a:t>
            </a:r>
          </a:p>
        </p:txBody>
      </p:sp>
      <p:sp>
        <p:nvSpPr>
          <p:cNvPr id="29" name="TextBox 1"/>
          <p:cNvSpPr txBox="1"/>
          <p:nvPr/>
        </p:nvSpPr>
        <p:spPr>
          <a:xfrm>
            <a:off x="2146300" y="1905000"/>
            <a:ext cx="508000" cy="977900"/>
          </a:xfrm>
          <a:prstGeom prst="rect">
            <a:avLst/>
          </a:prstGeom>
          <a:noFill/>
        </p:spPr>
        <p:txBody>
          <a:bodyPr wrap="none" lIns="0" tIns="0" rIns="0" rtlCol="0">
            <a:spAutoFit/>
          </a:bodyPr>
          <a:lstStyle/>
          <a:p>
            <a:pPr>
              <a:lnSpc>
                <a:spcPts val="1300"/>
              </a:lnSpc>
            </a:pPr>
            <a:r>
              <a:rPr lang="en-US" altLang="zh-CN" sz="1055" b="1" dirty="0">
                <a:solidFill>
                  <a:srgbClr val="000000"/>
                </a:solidFill>
                <a:latin typeface="微软雅黑" panose="020B0503020204020204" pitchFamily="18" charset="-122"/>
                <a:cs typeface="微软雅黑" panose="020B0503020204020204" pitchFamily="18" charset="-122"/>
              </a:rPr>
              <a:t>Fashion</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pPr>
            <a:r>
              <a:rPr lang="en-US" altLang="zh-CN" sz="1055" b="1" dirty="0">
                <a:solidFill>
                  <a:srgbClr val="000000"/>
                </a:solidFill>
                <a:latin typeface="微软雅黑" panose="020B0503020204020204" pitchFamily="18" charset="-122"/>
                <a:cs typeface="微软雅黑" panose="020B0503020204020204" pitchFamily="18" charset="-122"/>
              </a:rPr>
              <a:t>Fashion</a:t>
            </a:r>
          </a:p>
        </p:txBody>
      </p:sp>
      <p:sp>
        <p:nvSpPr>
          <p:cNvPr id="30" name="TextBox 1"/>
          <p:cNvSpPr txBox="1"/>
          <p:nvPr/>
        </p:nvSpPr>
        <p:spPr>
          <a:xfrm>
            <a:off x="1765300" y="152400"/>
            <a:ext cx="7023100" cy="1346200"/>
          </a:xfrm>
          <a:prstGeom prst="rect">
            <a:avLst/>
          </a:prstGeom>
          <a:noFill/>
        </p:spPr>
        <p:txBody>
          <a:bodyPr wrap="none" lIns="0" tIns="0" rIns="0" rtlCol="0">
            <a:spAutoFit/>
          </a:bodyPr>
          <a:lstStyle/>
          <a:p>
            <a:pPr>
              <a:lnSpc>
                <a:spcPts val="2700"/>
              </a:lnSpc>
              <a:tabLst>
                <a:tab pos="4876800" algn="l"/>
                <a:tab pos="62230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分区业态建议</a:t>
            </a:r>
          </a:p>
          <a:p>
            <a:pPr>
              <a:lnSpc>
                <a:spcPts val="2900"/>
              </a:lnSpc>
              <a:tabLst>
                <a:tab pos="4876800" algn="l"/>
                <a:tab pos="6223000" algn="l"/>
              </a:tabLst>
            </a:pPr>
            <a:r>
              <a:rPr lang="en-US" altLang="zh-CN" dirty="0"/>
              <a:t>		</a:t>
            </a:r>
            <a:r>
              <a:rPr lang="en-US" altLang="zh-CN" sz="1595" b="1" dirty="0">
                <a:solidFill>
                  <a:srgbClr val="0070C0"/>
                </a:solidFill>
                <a:latin typeface="微软雅黑" panose="020B0503020204020204" pitchFamily="18" charset="-122"/>
                <a:cs typeface="微软雅黑" panose="020B0503020204020204" pitchFamily="18" charset="-122"/>
              </a:rPr>
              <a:t>时尚街区</a:t>
            </a:r>
          </a:p>
          <a:p>
            <a:pPr>
              <a:lnSpc>
                <a:spcPts val="1000"/>
              </a:lnSpc>
            </a:pPr>
            <a:endParaRPr lang="en-US" altLang="zh-CN" dirty="0"/>
          </a:p>
          <a:p>
            <a:pPr>
              <a:lnSpc>
                <a:spcPts val="1000"/>
              </a:lnSpc>
            </a:pPr>
            <a:endParaRPr lang="en-US" altLang="zh-CN" dirty="0"/>
          </a:p>
          <a:p>
            <a:pPr>
              <a:lnSpc>
                <a:spcPts val="2900"/>
              </a:lnSpc>
              <a:tabLst>
                <a:tab pos="4876800" algn="l"/>
                <a:tab pos="6223000" algn="l"/>
              </a:tabLst>
            </a:pPr>
            <a:r>
              <a:rPr lang="en-US" altLang="zh-CN" sz="1595" b="1" dirty="0">
                <a:solidFill>
                  <a:srgbClr val="000000"/>
                </a:solidFill>
                <a:latin typeface="微软雅黑" panose="020B0503020204020204" pitchFamily="18" charset="-122"/>
                <a:cs typeface="微软雅黑" panose="020B0503020204020204" pitchFamily="18" charset="-122"/>
              </a:rPr>
              <a:t>2F</a:t>
            </a:r>
          </a:p>
        </p:txBody>
      </p:sp>
      <p:sp>
        <p:nvSpPr>
          <p:cNvPr id="31" name="TextBox 1"/>
          <p:cNvSpPr txBox="1"/>
          <p:nvPr/>
        </p:nvSpPr>
        <p:spPr>
          <a:xfrm>
            <a:off x="5041900" y="1930400"/>
            <a:ext cx="2032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3-a</a:t>
            </a:r>
          </a:p>
        </p:txBody>
      </p:sp>
      <p:sp>
        <p:nvSpPr>
          <p:cNvPr id="32" name="TextBox 1"/>
          <p:cNvSpPr txBox="1"/>
          <p:nvPr/>
        </p:nvSpPr>
        <p:spPr>
          <a:xfrm>
            <a:off x="6108700" y="1930400"/>
            <a:ext cx="2159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3-b</a:t>
            </a:r>
          </a:p>
        </p:txBody>
      </p:sp>
      <p:sp>
        <p:nvSpPr>
          <p:cNvPr id="33" name="TextBox 1"/>
          <p:cNvSpPr txBox="1"/>
          <p:nvPr/>
        </p:nvSpPr>
        <p:spPr>
          <a:xfrm>
            <a:off x="6883400" y="1930400"/>
            <a:ext cx="1905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3-c</a:t>
            </a:r>
          </a:p>
        </p:txBody>
      </p:sp>
      <p:sp>
        <p:nvSpPr>
          <p:cNvPr id="34" name="TextBox 1"/>
          <p:cNvSpPr txBox="1"/>
          <p:nvPr/>
        </p:nvSpPr>
        <p:spPr>
          <a:xfrm>
            <a:off x="3327400" y="1905000"/>
            <a:ext cx="558800" cy="1028700"/>
          </a:xfrm>
          <a:prstGeom prst="rect">
            <a:avLst/>
          </a:prstGeom>
          <a:noFill/>
        </p:spPr>
        <p:txBody>
          <a:bodyPr wrap="none" lIns="0" tIns="0" rIns="0" rtlCol="0">
            <a:spAutoFit/>
          </a:bodyPr>
          <a:lstStyle/>
          <a:p>
            <a:pPr>
              <a:lnSpc>
                <a:spcPts val="1300"/>
              </a:lnSpc>
              <a:tabLst>
                <a:tab pos="38100" algn="l"/>
                <a:tab pos="1270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珠宝钟表</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38100" algn="l"/>
                <a:tab pos="1270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Fast</a:t>
            </a:r>
          </a:p>
          <a:p>
            <a:pPr>
              <a:lnSpc>
                <a:spcPts val="1200"/>
              </a:lnSpc>
              <a:tabLst>
                <a:tab pos="38100" algn="l"/>
                <a:tab pos="127000" algn="l"/>
              </a:tabLst>
            </a:pPr>
            <a:r>
              <a:rPr lang="en-US" altLang="zh-CN" sz="1055" b="1" dirty="0">
                <a:solidFill>
                  <a:srgbClr val="000000"/>
                </a:solidFill>
                <a:latin typeface="微软雅黑" panose="020B0503020204020204" pitchFamily="18" charset="-122"/>
                <a:cs typeface="微软雅黑" panose="020B0503020204020204" pitchFamily="18" charset="-122"/>
              </a:rPr>
              <a:t>Fashion</a:t>
            </a: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524750" y="4510278"/>
            <a:ext cx="1368552" cy="790955"/>
          </a:xfrm>
          <a:custGeom>
            <a:avLst/>
            <a:gdLst>
              <a:gd name="connsiteX0" fmla="*/ 0 w 1368552"/>
              <a:gd name="connsiteY0" fmla="*/ 790955 h 790955"/>
              <a:gd name="connsiteX1" fmla="*/ 1368552 w 1368552"/>
              <a:gd name="connsiteY1" fmla="*/ 790955 h 790955"/>
              <a:gd name="connsiteX2" fmla="*/ 1368552 w 1368552"/>
              <a:gd name="connsiteY2" fmla="*/ 0 h 790955"/>
              <a:gd name="connsiteX3" fmla="*/ 0 w 1368552"/>
              <a:gd name="connsiteY3" fmla="*/ 0 h 790955"/>
              <a:gd name="connsiteX4" fmla="*/ 0 w 1368552"/>
              <a:gd name="connsiteY4" fmla="*/ 790955 h 7909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68552" h="790955">
                <a:moveTo>
                  <a:pt x="0" y="790955"/>
                </a:moveTo>
                <a:lnTo>
                  <a:pt x="1368552" y="790955"/>
                </a:lnTo>
                <a:lnTo>
                  <a:pt x="1368552" y="0"/>
                </a:lnTo>
                <a:lnTo>
                  <a:pt x="0" y="0"/>
                </a:lnTo>
                <a:lnTo>
                  <a:pt x="0" y="790955"/>
                </a:lnTo>
              </a:path>
            </a:pathLst>
          </a:custGeom>
          <a:solidFill>
            <a:srgbClr val="B9FF7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514843" y="4500372"/>
            <a:ext cx="1388364" cy="810768"/>
          </a:xfrm>
          <a:custGeom>
            <a:avLst/>
            <a:gdLst>
              <a:gd name="connsiteX0" fmla="*/ 9906 w 1388364"/>
              <a:gd name="connsiteY0" fmla="*/ 800861 h 810768"/>
              <a:gd name="connsiteX1" fmla="*/ 1378458 w 1388364"/>
              <a:gd name="connsiteY1" fmla="*/ 800861 h 810768"/>
              <a:gd name="connsiteX2" fmla="*/ 1378458 w 1388364"/>
              <a:gd name="connsiteY2" fmla="*/ 9905 h 810768"/>
              <a:gd name="connsiteX3" fmla="*/ 9906 w 1388364"/>
              <a:gd name="connsiteY3" fmla="*/ 9905 h 810768"/>
              <a:gd name="connsiteX4" fmla="*/ 9906 w 1388364"/>
              <a:gd name="connsiteY4" fmla="*/ 800861 h 8107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88364" h="810768">
                <a:moveTo>
                  <a:pt x="9906" y="800861"/>
                </a:moveTo>
                <a:lnTo>
                  <a:pt x="1378458" y="800861"/>
                </a:lnTo>
                <a:lnTo>
                  <a:pt x="1378458" y="9905"/>
                </a:lnTo>
                <a:lnTo>
                  <a:pt x="9906" y="9905"/>
                </a:lnTo>
                <a:lnTo>
                  <a:pt x="9906" y="800861"/>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314694" y="1558289"/>
            <a:ext cx="1223772" cy="719327"/>
          </a:xfrm>
          <a:custGeom>
            <a:avLst/>
            <a:gdLst>
              <a:gd name="connsiteX0" fmla="*/ 0 w 1223772"/>
              <a:gd name="connsiteY0" fmla="*/ 719327 h 719327"/>
              <a:gd name="connsiteX1" fmla="*/ 1223772 w 1223772"/>
              <a:gd name="connsiteY1" fmla="*/ 719327 h 719327"/>
              <a:gd name="connsiteX2" fmla="*/ 1223772 w 1223772"/>
              <a:gd name="connsiteY2" fmla="*/ 0 h 719327"/>
              <a:gd name="connsiteX3" fmla="*/ 0 w 1223772"/>
              <a:gd name="connsiteY3" fmla="*/ 0 h 719327"/>
              <a:gd name="connsiteX4" fmla="*/ 0 w 1223772"/>
              <a:gd name="connsiteY4" fmla="*/ 719327 h 7193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23772" h="719327">
                <a:moveTo>
                  <a:pt x="0" y="719327"/>
                </a:moveTo>
                <a:lnTo>
                  <a:pt x="1223772" y="719327"/>
                </a:lnTo>
                <a:lnTo>
                  <a:pt x="1223772" y="0"/>
                </a:lnTo>
                <a:lnTo>
                  <a:pt x="0" y="0"/>
                </a:lnTo>
                <a:lnTo>
                  <a:pt x="0" y="719327"/>
                </a:lnTo>
              </a:path>
            </a:pathLst>
          </a:custGeom>
          <a:solidFill>
            <a:srgbClr val="B9FF7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304788" y="1548383"/>
            <a:ext cx="1243584" cy="739140"/>
          </a:xfrm>
          <a:custGeom>
            <a:avLst/>
            <a:gdLst>
              <a:gd name="connsiteX0" fmla="*/ 9905 w 1243584"/>
              <a:gd name="connsiteY0" fmla="*/ 729233 h 739140"/>
              <a:gd name="connsiteX1" fmla="*/ 1233678 w 1243584"/>
              <a:gd name="connsiteY1" fmla="*/ 729233 h 739140"/>
              <a:gd name="connsiteX2" fmla="*/ 1233678 w 1243584"/>
              <a:gd name="connsiteY2" fmla="*/ 9905 h 739140"/>
              <a:gd name="connsiteX3" fmla="*/ 9905 w 1243584"/>
              <a:gd name="connsiteY3" fmla="*/ 9905 h 739140"/>
              <a:gd name="connsiteX4" fmla="*/ 9905 w 1243584"/>
              <a:gd name="connsiteY4" fmla="*/ 729233 h 7391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43584" h="739140">
                <a:moveTo>
                  <a:pt x="9905" y="729233"/>
                </a:moveTo>
                <a:lnTo>
                  <a:pt x="1233678" y="729233"/>
                </a:lnTo>
                <a:lnTo>
                  <a:pt x="1233678" y="9905"/>
                </a:lnTo>
                <a:lnTo>
                  <a:pt x="9905" y="9905"/>
                </a:lnTo>
                <a:lnTo>
                  <a:pt x="9905" y="729233"/>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064763" y="1472184"/>
            <a:ext cx="431292" cy="233172"/>
          </a:xfrm>
          <a:custGeom>
            <a:avLst/>
            <a:gdLst>
              <a:gd name="connsiteX0" fmla="*/ 12954 w 431292"/>
              <a:gd name="connsiteY0" fmla="*/ 220217 h 233172"/>
              <a:gd name="connsiteX1" fmla="*/ 418338 w 431292"/>
              <a:gd name="connsiteY1" fmla="*/ 220217 h 233172"/>
              <a:gd name="connsiteX2" fmla="*/ 418338 w 431292"/>
              <a:gd name="connsiteY2" fmla="*/ 12953 h 233172"/>
              <a:gd name="connsiteX3" fmla="*/ 12954 w 431292"/>
              <a:gd name="connsiteY3" fmla="*/ 12953 h 233172"/>
              <a:gd name="connsiteX4" fmla="*/ 12954 w 431292"/>
              <a:gd name="connsiteY4" fmla="*/ 220217 h 2331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1292" h="233172">
                <a:moveTo>
                  <a:pt x="12954" y="220217"/>
                </a:moveTo>
                <a:lnTo>
                  <a:pt x="418338" y="220217"/>
                </a:lnTo>
                <a:lnTo>
                  <a:pt x="418338" y="12953"/>
                </a:lnTo>
                <a:lnTo>
                  <a:pt x="12954" y="12953"/>
                </a:lnTo>
                <a:lnTo>
                  <a:pt x="12954" y="220217"/>
                </a:lnTo>
              </a:path>
            </a:pathLst>
          </a:custGeom>
          <a:solidFill>
            <a:srgbClr val="000000">
              <a:alpha val="0"/>
            </a:srgbClr>
          </a:solidFill>
          <a:ln w="25400">
            <a:solidFill>
              <a:srgbClr val="69BE28">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479292" y="4497324"/>
            <a:ext cx="530352" cy="240792"/>
          </a:xfrm>
          <a:custGeom>
            <a:avLst/>
            <a:gdLst>
              <a:gd name="connsiteX0" fmla="*/ 12953 w 530352"/>
              <a:gd name="connsiteY0" fmla="*/ 227837 h 240792"/>
              <a:gd name="connsiteX1" fmla="*/ 517397 w 530352"/>
              <a:gd name="connsiteY1" fmla="*/ 227837 h 240792"/>
              <a:gd name="connsiteX2" fmla="*/ 517397 w 530352"/>
              <a:gd name="connsiteY2" fmla="*/ 12953 h 240792"/>
              <a:gd name="connsiteX3" fmla="*/ 12953 w 530352"/>
              <a:gd name="connsiteY3" fmla="*/ 12953 h 240792"/>
              <a:gd name="connsiteX4" fmla="*/ 12953 w 530352"/>
              <a:gd name="connsiteY4" fmla="*/ 227837 h 2407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30352" h="240792">
                <a:moveTo>
                  <a:pt x="12953" y="227837"/>
                </a:moveTo>
                <a:lnTo>
                  <a:pt x="517397" y="227837"/>
                </a:lnTo>
                <a:lnTo>
                  <a:pt x="517397" y="12953"/>
                </a:lnTo>
                <a:lnTo>
                  <a:pt x="12953" y="12953"/>
                </a:lnTo>
                <a:lnTo>
                  <a:pt x="12953" y="227837"/>
                </a:lnTo>
              </a:path>
            </a:pathLst>
          </a:custGeom>
          <a:solidFill>
            <a:srgbClr val="000000">
              <a:alpha val="0"/>
            </a:srgbClr>
          </a:solidFill>
          <a:ln w="25400">
            <a:solidFill>
              <a:srgbClr val="69BE28">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638300" y="533400"/>
            <a:ext cx="3632200" cy="2184400"/>
          </a:xfrm>
          <a:prstGeom prst="rect">
            <a:avLst/>
          </a:prstGeom>
          <a:noFill/>
        </p:spPr>
      </p:pic>
      <p:pic>
        <p:nvPicPr>
          <p:cNvPr id="13" name="Picture 3"/>
          <p:cNvPicPr>
            <a:picLocks noChangeAspect="1" noChangeArrowheads="1"/>
          </p:cNvPicPr>
          <p:nvPr/>
        </p:nvPicPr>
        <p:blipFill>
          <a:blip r:embed="rId3"/>
          <a:srcRect/>
          <a:stretch>
            <a:fillRect/>
          </a:stretch>
        </p:blipFill>
        <p:spPr bwMode="auto">
          <a:xfrm>
            <a:off x="5359400" y="1397000"/>
            <a:ext cx="3632200" cy="977900"/>
          </a:xfrm>
          <a:prstGeom prst="rect">
            <a:avLst/>
          </a:prstGeom>
          <a:noFill/>
        </p:spPr>
      </p:pic>
      <p:pic>
        <p:nvPicPr>
          <p:cNvPr id="14" name="Picture 3"/>
          <p:cNvPicPr>
            <a:picLocks noChangeAspect="1" noChangeArrowheads="1"/>
          </p:cNvPicPr>
          <p:nvPr/>
        </p:nvPicPr>
        <p:blipFill>
          <a:blip r:embed="rId4"/>
          <a:srcRect/>
          <a:stretch>
            <a:fillRect/>
          </a:stretch>
        </p:blipFill>
        <p:spPr bwMode="auto">
          <a:xfrm>
            <a:off x="1676400" y="3556000"/>
            <a:ext cx="7315200" cy="2184400"/>
          </a:xfrm>
          <a:prstGeom prst="rect">
            <a:avLst/>
          </a:prstGeom>
          <a:noFill/>
        </p:spPr>
      </p:pic>
      <p:graphicFrame>
        <p:nvGraphicFramePr>
          <p:cNvPr id="15" name="表格 4"/>
          <p:cNvGraphicFramePr>
            <a:graphicFrameLocks noGrp="1"/>
          </p:cNvGraphicFramePr>
          <p:nvPr/>
        </p:nvGraphicFramePr>
        <p:xfrm>
          <a:off x="877684" y="2780919"/>
          <a:ext cx="8086864" cy="829817"/>
        </p:xfrm>
        <a:graphic>
          <a:graphicData uri="http://schemas.openxmlformats.org/drawingml/2006/table">
            <a:tbl>
              <a:tblPr/>
              <a:tblGrid>
                <a:gridCol w="1273568">
                  <a:extLst>
                    <a:ext uri="{9D8B030D-6E8A-4147-A177-3AD203B41FA5}">
                      <a16:colId xmlns:a16="http://schemas.microsoft.com/office/drawing/2014/main" val="20000"/>
                    </a:ext>
                  </a:extLst>
                </a:gridCol>
                <a:gridCol w="1082420">
                  <a:extLst>
                    <a:ext uri="{9D8B030D-6E8A-4147-A177-3AD203B41FA5}">
                      <a16:colId xmlns:a16="http://schemas.microsoft.com/office/drawing/2014/main" val="20001"/>
                    </a:ext>
                  </a:extLst>
                </a:gridCol>
                <a:gridCol w="1400810">
                  <a:extLst>
                    <a:ext uri="{9D8B030D-6E8A-4147-A177-3AD203B41FA5}">
                      <a16:colId xmlns:a16="http://schemas.microsoft.com/office/drawing/2014/main" val="20002"/>
                    </a:ext>
                  </a:extLst>
                </a:gridCol>
                <a:gridCol w="891539">
                  <a:extLst>
                    <a:ext uri="{9D8B030D-6E8A-4147-A177-3AD203B41FA5}">
                      <a16:colId xmlns:a16="http://schemas.microsoft.com/office/drawing/2014/main" val="20003"/>
                    </a:ext>
                  </a:extLst>
                </a:gridCol>
                <a:gridCol w="1464564">
                  <a:extLst>
                    <a:ext uri="{9D8B030D-6E8A-4147-A177-3AD203B41FA5}">
                      <a16:colId xmlns:a16="http://schemas.microsoft.com/office/drawing/2014/main" val="20004"/>
                    </a:ext>
                  </a:extLst>
                </a:gridCol>
                <a:gridCol w="1973960">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快时尚</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1,000-2,000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Uniqlo/</a:t>
                      </a:r>
                      <a:endParaRPr lang="zh-CN" altLang="en-US" sz="1060"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GAP/H&amp;M</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bl>
          </a:graphicData>
        </a:graphic>
      </p:graphicFrame>
      <p:graphicFrame>
        <p:nvGraphicFramePr>
          <p:cNvPr id="16" name="表格 4"/>
          <p:cNvGraphicFramePr>
            <a:graphicFrameLocks noGrp="1"/>
          </p:cNvGraphicFramePr>
          <p:nvPr/>
        </p:nvGraphicFramePr>
        <p:xfrm>
          <a:off x="913612" y="5783669"/>
          <a:ext cx="7978927" cy="808595"/>
        </p:xfrm>
        <a:graphic>
          <a:graphicData uri="http://schemas.openxmlformats.org/drawingml/2006/table">
            <a:tbl>
              <a:tblPr/>
              <a:tblGrid>
                <a:gridCol w="1256563">
                  <a:extLst>
                    <a:ext uri="{9D8B030D-6E8A-4147-A177-3AD203B41FA5}">
                      <a16:colId xmlns:a16="http://schemas.microsoft.com/office/drawing/2014/main" val="20000"/>
                    </a:ext>
                  </a:extLst>
                </a:gridCol>
                <a:gridCol w="1067942">
                  <a:extLst>
                    <a:ext uri="{9D8B030D-6E8A-4147-A177-3AD203B41FA5}">
                      <a16:colId xmlns:a16="http://schemas.microsoft.com/office/drawing/2014/main" val="20001"/>
                    </a:ext>
                  </a:extLst>
                </a:gridCol>
                <a:gridCol w="1382267">
                  <a:extLst>
                    <a:ext uri="{9D8B030D-6E8A-4147-A177-3AD203B41FA5}">
                      <a16:colId xmlns:a16="http://schemas.microsoft.com/office/drawing/2014/main" val="20002"/>
                    </a:ext>
                  </a:extLst>
                </a:gridCol>
                <a:gridCol w="879475">
                  <a:extLst>
                    <a:ext uri="{9D8B030D-6E8A-4147-A177-3AD203B41FA5}">
                      <a16:colId xmlns:a16="http://schemas.microsoft.com/office/drawing/2014/main" val="20003"/>
                    </a:ext>
                  </a:extLst>
                </a:gridCol>
                <a:gridCol w="1445006">
                  <a:extLst>
                    <a:ext uri="{9D8B030D-6E8A-4147-A177-3AD203B41FA5}">
                      <a16:colId xmlns:a16="http://schemas.microsoft.com/office/drawing/2014/main" val="20004"/>
                    </a:ext>
                  </a:extLst>
                </a:gridCol>
                <a:gridCol w="1947671">
                  <a:extLst>
                    <a:ext uri="{9D8B030D-6E8A-4147-A177-3AD203B41FA5}">
                      <a16:colId xmlns:a16="http://schemas.microsoft.com/office/drawing/2014/main" val="20005"/>
                    </a:ext>
                  </a:extLst>
                </a:gridCol>
              </a:tblGrid>
              <a:tr h="437756">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7083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生活类集合店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500-1,000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MUJI/SimplyLife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bl>
          </a:graphicData>
        </a:graphic>
      </p:graphicFrame>
      <p:sp>
        <p:nvSpPr>
          <p:cNvPr id="1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278</a:t>
            </a:r>
          </a:p>
        </p:txBody>
      </p:sp>
      <p:sp>
        <p:nvSpPr>
          <p:cNvPr id="18"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分区业态建议</a:t>
            </a:r>
          </a:p>
        </p:txBody>
      </p:sp>
      <p:sp>
        <p:nvSpPr>
          <p:cNvPr id="19" name="TextBox 1"/>
          <p:cNvSpPr txBox="1"/>
          <p:nvPr/>
        </p:nvSpPr>
        <p:spPr>
          <a:xfrm>
            <a:off x="5524500" y="4165600"/>
            <a:ext cx="190500" cy="190500"/>
          </a:xfrm>
          <a:prstGeom prst="rect">
            <a:avLst/>
          </a:prstGeom>
          <a:noFill/>
        </p:spPr>
        <p:txBody>
          <a:bodyPr wrap="none" lIns="0" tIns="0" rIns="0" rtlCol="0">
            <a:spAutoFit/>
          </a:bodyPr>
          <a:lstStyle/>
          <a:p>
            <a:pPr>
              <a:lnSpc>
                <a:spcPts val="1500"/>
              </a:lnSpc>
            </a:pPr>
            <a:r>
              <a:rPr lang="en-US" altLang="zh-CN" sz="1595" b="1" dirty="0">
                <a:solidFill>
                  <a:srgbClr val="000000"/>
                </a:solidFill>
                <a:latin typeface="Calibri" panose="020F0502020204030204" charset="0"/>
                <a:cs typeface="Calibri" panose="020F0502020204030204" charset="0"/>
              </a:rPr>
              <a:t>3F</a:t>
            </a:r>
          </a:p>
        </p:txBody>
      </p:sp>
      <p:sp>
        <p:nvSpPr>
          <p:cNvPr id="20" name="TextBox 1"/>
          <p:cNvSpPr txBox="1"/>
          <p:nvPr/>
        </p:nvSpPr>
        <p:spPr>
          <a:xfrm>
            <a:off x="8102600" y="4813300"/>
            <a:ext cx="1905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3-c</a:t>
            </a:r>
          </a:p>
        </p:txBody>
      </p:sp>
      <p:sp>
        <p:nvSpPr>
          <p:cNvPr id="21" name="TextBox 1"/>
          <p:cNvSpPr txBox="1"/>
          <p:nvPr/>
        </p:nvSpPr>
        <p:spPr>
          <a:xfrm>
            <a:off x="1016000" y="5359400"/>
            <a:ext cx="5207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3-c区</a:t>
            </a:r>
          </a:p>
        </p:txBody>
      </p:sp>
      <p:sp>
        <p:nvSpPr>
          <p:cNvPr id="22" name="TextBox 1"/>
          <p:cNvSpPr txBox="1"/>
          <p:nvPr/>
        </p:nvSpPr>
        <p:spPr>
          <a:xfrm>
            <a:off x="5537200" y="1143000"/>
            <a:ext cx="190500" cy="190500"/>
          </a:xfrm>
          <a:prstGeom prst="rect">
            <a:avLst/>
          </a:prstGeom>
          <a:noFill/>
        </p:spPr>
        <p:txBody>
          <a:bodyPr wrap="none" lIns="0" tIns="0" rIns="0" rtlCol="0">
            <a:spAutoFit/>
          </a:bodyPr>
          <a:lstStyle/>
          <a:p>
            <a:pPr>
              <a:lnSpc>
                <a:spcPts val="1500"/>
              </a:lnSpc>
            </a:pPr>
            <a:r>
              <a:rPr lang="en-US" altLang="zh-CN" sz="1595" b="1" dirty="0">
                <a:solidFill>
                  <a:srgbClr val="000000"/>
                </a:solidFill>
                <a:latin typeface="Calibri" panose="020F0502020204030204" charset="0"/>
                <a:cs typeface="Calibri" panose="020F0502020204030204" charset="0"/>
              </a:rPr>
              <a:t>3F</a:t>
            </a:r>
          </a:p>
        </p:txBody>
      </p:sp>
      <p:sp>
        <p:nvSpPr>
          <p:cNvPr id="23" name="TextBox 1"/>
          <p:cNvSpPr txBox="1"/>
          <p:nvPr/>
        </p:nvSpPr>
        <p:spPr>
          <a:xfrm>
            <a:off x="6807200" y="1828800"/>
            <a:ext cx="2159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3-b</a:t>
            </a:r>
          </a:p>
        </p:txBody>
      </p:sp>
      <p:sp>
        <p:nvSpPr>
          <p:cNvPr id="24" name="TextBox 1"/>
          <p:cNvSpPr txBox="1"/>
          <p:nvPr/>
        </p:nvSpPr>
        <p:spPr>
          <a:xfrm>
            <a:off x="1003300" y="2400300"/>
            <a:ext cx="5461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3-b区</a:t>
            </a:r>
          </a:p>
        </p:txBody>
      </p:sp>
      <p:sp>
        <p:nvSpPr>
          <p:cNvPr id="25"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时尚街区</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a:t>
            </a:r>
          </a:p>
        </p:txBody>
      </p:sp>
      <p:sp>
        <p:nvSpPr>
          <p:cNvPr id="8" name="TextBox 1"/>
          <p:cNvSpPr txBox="1"/>
          <p:nvPr/>
        </p:nvSpPr>
        <p:spPr>
          <a:xfrm>
            <a:off x="5930900" y="127000"/>
            <a:ext cx="2844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深圳业态发展趋势</a:t>
            </a:r>
          </a:p>
        </p:txBody>
      </p:sp>
      <p:sp>
        <p:nvSpPr>
          <p:cNvPr id="9" name="TextBox 1"/>
          <p:cNvSpPr txBox="1"/>
          <p:nvPr/>
        </p:nvSpPr>
        <p:spPr>
          <a:xfrm>
            <a:off x="1104900" y="1181100"/>
            <a:ext cx="4229100" cy="254000"/>
          </a:xfrm>
          <a:prstGeom prst="rect">
            <a:avLst/>
          </a:prstGeom>
          <a:noFill/>
        </p:spPr>
        <p:txBody>
          <a:bodyPr wrap="none" lIns="0" tIns="0" rIns="0" rtlCol="0">
            <a:spAutoFit/>
          </a:bodyPr>
          <a:lstStyle/>
          <a:p>
            <a:pPr>
              <a:lnSpc>
                <a:spcPts val="2000"/>
              </a:lnSpc>
            </a:pPr>
            <a:r>
              <a:rPr lang="en-US" altLang="zh-CN" sz="1595" dirty="0">
                <a:solidFill>
                  <a:srgbClr val="69BE28"/>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品牌展厅、高端定制是未来奢侈品牌发展方向</a:t>
            </a:r>
          </a:p>
        </p:txBody>
      </p:sp>
      <p:sp>
        <p:nvSpPr>
          <p:cNvPr id="10" name="TextBox 1"/>
          <p:cNvSpPr txBox="1"/>
          <p:nvPr/>
        </p:nvSpPr>
        <p:spPr>
          <a:xfrm>
            <a:off x="1282700" y="1485900"/>
            <a:ext cx="7404100" cy="228600"/>
          </a:xfrm>
          <a:prstGeom prst="rect">
            <a:avLst/>
          </a:prstGeom>
          <a:noFill/>
        </p:spPr>
        <p:txBody>
          <a:bodyPr wrap="none" lIns="0" tIns="0" rIns="0" rtlCol="0">
            <a:spAutoFit/>
          </a:bodyPr>
          <a:lstStyle/>
          <a:p>
            <a:pPr>
              <a:lnSpc>
                <a:spcPts val="1800"/>
              </a:lnSpc>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当前全球高端奢侈品牌已基本进入深圳市场，但较集中于皮具、男女服装及珠宝等零售业态</a:t>
            </a:r>
          </a:p>
        </p:txBody>
      </p:sp>
      <p:sp>
        <p:nvSpPr>
          <p:cNvPr id="11" name="TextBox 1"/>
          <p:cNvSpPr txBox="1"/>
          <p:nvPr/>
        </p:nvSpPr>
        <p:spPr>
          <a:xfrm>
            <a:off x="1574800" y="1765300"/>
            <a:ext cx="5867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，其他业态例如高端汽车展厅Aston</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Martin、Tesla</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等尚未进入深圳市场；</a:t>
            </a:r>
          </a:p>
        </p:txBody>
      </p:sp>
      <p:sp>
        <p:nvSpPr>
          <p:cNvPr id="12" name="TextBox 1"/>
          <p:cNvSpPr txBox="1"/>
          <p:nvPr/>
        </p:nvSpPr>
        <p:spPr>
          <a:xfrm>
            <a:off x="1282700" y="2070100"/>
            <a:ext cx="7404100" cy="1054100"/>
          </a:xfrm>
          <a:prstGeom prst="rect">
            <a:avLst/>
          </a:prstGeom>
          <a:noFill/>
        </p:spPr>
        <p:txBody>
          <a:bodyPr wrap="none" lIns="0" tIns="0" rIns="0" rtlCol="0">
            <a:spAutoFit/>
          </a:bodyPr>
          <a:lstStyle/>
          <a:p>
            <a:pPr>
              <a:lnSpc>
                <a:spcPts val="1800"/>
              </a:lnSpc>
              <a:tabLst>
                <a:tab pos="292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国际顶级奢侈品牌与北京、上海、香港比较尚不齐全，例如Chanel、</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Roger</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Vivier</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p>
          <a:p>
            <a:pPr>
              <a:lnSpc>
                <a:spcPts val="2100"/>
              </a:lnSpc>
              <a:tabLst>
                <a:tab pos="292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SAINT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LAURENT、De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Beers</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、Van</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Cleef</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&amp;</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Arpels</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Patek</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Philippe等尚未进入市场，</a:t>
            </a:r>
          </a:p>
          <a:p>
            <a:pPr>
              <a:lnSpc>
                <a:spcPts val="2100"/>
              </a:lnSpc>
              <a:tabLst>
                <a:tab pos="292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同时，随着高端个性化需求的提高，品牌高端定制服务将是未来深圳国际高端零售市场的发</a:t>
            </a:r>
          </a:p>
          <a:p>
            <a:pPr>
              <a:lnSpc>
                <a:spcPts val="2100"/>
              </a:lnSpc>
              <a:tabLst>
                <a:tab pos="292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展趋势。</a:t>
            </a:r>
          </a:p>
        </p:txBody>
      </p:sp>
      <p:sp>
        <p:nvSpPr>
          <p:cNvPr id="13" name="TextBox 1"/>
          <p:cNvSpPr txBox="1"/>
          <p:nvPr/>
        </p:nvSpPr>
        <p:spPr>
          <a:xfrm>
            <a:off x="1104900" y="3162300"/>
            <a:ext cx="4965700" cy="254000"/>
          </a:xfrm>
          <a:prstGeom prst="rect">
            <a:avLst/>
          </a:prstGeom>
          <a:noFill/>
        </p:spPr>
        <p:txBody>
          <a:bodyPr wrap="none" lIns="0" tIns="0" rIns="0" rtlCol="0">
            <a:spAutoFit/>
          </a:bodyPr>
          <a:lstStyle/>
          <a:p>
            <a:pPr>
              <a:lnSpc>
                <a:spcPts val="2000"/>
              </a:lnSpc>
            </a:pPr>
            <a:r>
              <a:rPr lang="en-US" altLang="zh-CN" sz="1595" dirty="0">
                <a:solidFill>
                  <a:srgbClr val="69BE28"/>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Bridge</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Brand具备一定的认知度，将在未来进入市场</a:t>
            </a:r>
          </a:p>
        </p:txBody>
      </p:sp>
      <p:sp>
        <p:nvSpPr>
          <p:cNvPr id="14" name="TextBox 1"/>
          <p:cNvSpPr txBox="1"/>
          <p:nvPr/>
        </p:nvSpPr>
        <p:spPr>
          <a:xfrm>
            <a:off x="1282700" y="3467100"/>
            <a:ext cx="7404100" cy="228600"/>
          </a:xfrm>
          <a:prstGeom prst="rect">
            <a:avLst/>
          </a:prstGeom>
          <a:noFill/>
        </p:spPr>
        <p:txBody>
          <a:bodyPr wrap="none" lIns="0" tIns="0" rIns="0" rtlCol="0">
            <a:spAutoFit/>
          </a:bodyPr>
          <a:lstStyle/>
          <a:p>
            <a:pPr>
              <a:lnSpc>
                <a:spcPts val="1800"/>
              </a:lnSpc>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以KK</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MALL为例，主推Bridge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Brand从而实现购物中心差异化竞争，消费者需求逐渐由追</a:t>
            </a:r>
          </a:p>
        </p:txBody>
      </p:sp>
      <p:sp>
        <p:nvSpPr>
          <p:cNvPr id="15" name="TextBox 1"/>
          <p:cNvSpPr txBox="1"/>
          <p:nvPr/>
        </p:nvSpPr>
        <p:spPr>
          <a:xfrm>
            <a:off x="1574800" y="3746500"/>
            <a:ext cx="55118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求“大商标”品牌转为低调、小众且价格更具竞争力的国际精品副牌；</a:t>
            </a:r>
          </a:p>
        </p:txBody>
      </p:sp>
      <p:sp>
        <p:nvSpPr>
          <p:cNvPr id="16" name="TextBox 1"/>
          <p:cNvSpPr txBox="1"/>
          <p:nvPr/>
        </p:nvSpPr>
        <p:spPr>
          <a:xfrm>
            <a:off x="1282700" y="4051300"/>
            <a:ext cx="7404100" cy="1054100"/>
          </a:xfrm>
          <a:prstGeom prst="rect">
            <a:avLst/>
          </a:prstGeom>
          <a:noFill/>
        </p:spPr>
        <p:txBody>
          <a:bodyPr wrap="none" lIns="0" tIns="0" rIns="0" rtlCol="0">
            <a:spAutoFit/>
          </a:bodyPr>
          <a:lstStyle/>
          <a:p>
            <a:pPr>
              <a:lnSpc>
                <a:spcPts val="1800"/>
              </a:lnSpc>
              <a:tabLst>
                <a:tab pos="292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然而，尚有许多该类型品牌还未进入深圳市场，例如MULBERRY，</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Karen</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Millen，Sergio</a:t>
            </a:r>
          </a:p>
          <a:p>
            <a:pPr>
              <a:lnSpc>
                <a:spcPts val="2100"/>
              </a:lnSpc>
              <a:tabLst>
                <a:tab pos="292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Rossi</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Ted</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baker</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ALEXANDER</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WANG</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MCM</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ALICE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OLIVIA</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JUNYA</a:t>
            </a:r>
          </a:p>
          <a:p>
            <a:pPr>
              <a:lnSpc>
                <a:spcPts val="2100"/>
              </a:lnSpc>
              <a:tabLst>
                <a:tab pos="292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WATANABE等。这些品牌刚进入北京、上海等一线城市，需要时间来了解中国市场；未来</a:t>
            </a:r>
          </a:p>
          <a:p>
            <a:pPr>
              <a:lnSpc>
                <a:spcPts val="2100"/>
              </a:lnSpc>
              <a:tabLst>
                <a:tab pos="292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随着深圳商业市场的成熟，此类品牌将会为优质商业项目开发提供良好的机会。</a:t>
            </a:r>
          </a:p>
        </p:txBody>
      </p:sp>
      <p:sp>
        <p:nvSpPr>
          <p:cNvPr id="17" name="TextBox 1"/>
          <p:cNvSpPr txBox="1"/>
          <p:nvPr/>
        </p:nvSpPr>
        <p:spPr>
          <a:xfrm>
            <a:off x="1104900" y="5143500"/>
            <a:ext cx="3009900" cy="254000"/>
          </a:xfrm>
          <a:prstGeom prst="rect">
            <a:avLst/>
          </a:prstGeom>
          <a:noFill/>
        </p:spPr>
        <p:txBody>
          <a:bodyPr wrap="none" lIns="0" tIns="0" rIns="0" rtlCol="0">
            <a:spAutoFit/>
          </a:bodyPr>
          <a:lstStyle/>
          <a:p>
            <a:pPr>
              <a:lnSpc>
                <a:spcPts val="2000"/>
              </a:lnSpc>
            </a:pPr>
            <a:r>
              <a:rPr lang="en-US" altLang="zh-CN" sz="1595" dirty="0">
                <a:solidFill>
                  <a:srgbClr val="69BE28"/>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快时尚继续扩张，市场竞争激烈</a:t>
            </a:r>
          </a:p>
        </p:txBody>
      </p:sp>
      <p:sp>
        <p:nvSpPr>
          <p:cNvPr id="18" name="TextBox 1"/>
          <p:cNvSpPr txBox="1"/>
          <p:nvPr/>
        </p:nvSpPr>
        <p:spPr>
          <a:xfrm>
            <a:off x="1282700" y="5473700"/>
            <a:ext cx="7404100" cy="787400"/>
          </a:xfrm>
          <a:prstGeom prst="rect">
            <a:avLst/>
          </a:prstGeom>
          <a:noFill/>
        </p:spPr>
        <p:txBody>
          <a:bodyPr wrap="none" lIns="0" tIns="0" rIns="0" rtlCol="0">
            <a:spAutoFit/>
          </a:bodyPr>
          <a:lstStyle/>
          <a:p>
            <a:pPr>
              <a:lnSpc>
                <a:spcPts val="1800"/>
              </a:lnSpc>
              <a:tabLst>
                <a:tab pos="2921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随著深圳市场对国际快速时尚品牌接受能力日益增强，各品牌将延续扩张势头。另一方面，</a:t>
            </a:r>
          </a:p>
          <a:p>
            <a:pPr>
              <a:lnSpc>
                <a:spcPts val="2100"/>
              </a:lnSpc>
              <a:tabLst>
                <a:tab pos="292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尚有多个国际快时尚品牌未进入深圳市场，例如A&amp;F</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、C&amp;A、</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American</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Eagle、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Cotton</a:t>
            </a:r>
          </a:p>
          <a:p>
            <a:pPr>
              <a:lnSpc>
                <a:spcPts val="2100"/>
              </a:lnSpc>
              <a:tabLst>
                <a:tab pos="292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On等,</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未来竞争将更加激烈。</a:t>
            </a:r>
          </a:p>
        </p:txBody>
      </p:sp>
      <p:sp>
        <p:nvSpPr>
          <p:cNvPr id="19" name="TextBox 1"/>
          <p:cNvSpPr txBox="1"/>
          <p:nvPr/>
        </p:nvSpPr>
        <p:spPr>
          <a:xfrm>
            <a:off x="6883400" y="660400"/>
            <a:ext cx="18288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零售业态发展趋势</a:t>
            </a:r>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549146" y="1610105"/>
            <a:ext cx="2231135" cy="1296923"/>
          </a:xfrm>
          <a:custGeom>
            <a:avLst/>
            <a:gdLst>
              <a:gd name="connsiteX0" fmla="*/ 0 w 2231135"/>
              <a:gd name="connsiteY0" fmla="*/ 1296923 h 1296923"/>
              <a:gd name="connsiteX1" fmla="*/ 2231136 w 2231135"/>
              <a:gd name="connsiteY1" fmla="*/ 1296923 h 1296923"/>
              <a:gd name="connsiteX2" fmla="*/ 2231136 w 2231135"/>
              <a:gd name="connsiteY2" fmla="*/ 0 h 1296923"/>
              <a:gd name="connsiteX3" fmla="*/ 0 w 2231135"/>
              <a:gd name="connsiteY3" fmla="*/ 0 h 1296923"/>
              <a:gd name="connsiteX4" fmla="*/ 0 w 2231135"/>
              <a:gd name="connsiteY4" fmla="*/ 1296923 h 12969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31135" h="1296923">
                <a:moveTo>
                  <a:pt x="0" y="1296923"/>
                </a:moveTo>
                <a:lnTo>
                  <a:pt x="2231136" y="1296923"/>
                </a:lnTo>
                <a:lnTo>
                  <a:pt x="2231136" y="0"/>
                </a:lnTo>
                <a:lnTo>
                  <a:pt x="0" y="0"/>
                </a:lnTo>
                <a:lnTo>
                  <a:pt x="0" y="1296923"/>
                </a:lnTo>
              </a:path>
            </a:pathLst>
          </a:custGeom>
          <a:solidFill>
            <a:srgbClr val="B9FF73">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539240" y="1600200"/>
            <a:ext cx="2250947" cy="1316735"/>
          </a:xfrm>
          <a:custGeom>
            <a:avLst/>
            <a:gdLst>
              <a:gd name="connsiteX0" fmla="*/ 9905 w 2250947"/>
              <a:gd name="connsiteY0" fmla="*/ 1306829 h 1316735"/>
              <a:gd name="connsiteX1" fmla="*/ 2241041 w 2250947"/>
              <a:gd name="connsiteY1" fmla="*/ 1306829 h 1316735"/>
              <a:gd name="connsiteX2" fmla="*/ 2241041 w 2250947"/>
              <a:gd name="connsiteY2" fmla="*/ 9905 h 1316735"/>
              <a:gd name="connsiteX3" fmla="*/ 9905 w 2250947"/>
              <a:gd name="connsiteY3" fmla="*/ 9905 h 1316735"/>
              <a:gd name="connsiteX4" fmla="*/ 9905 w 2250947"/>
              <a:gd name="connsiteY4" fmla="*/ 1306829 h 13167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50947" h="1316735">
                <a:moveTo>
                  <a:pt x="9905" y="1306829"/>
                </a:moveTo>
                <a:lnTo>
                  <a:pt x="2241041" y="1306829"/>
                </a:lnTo>
                <a:lnTo>
                  <a:pt x="2241041" y="9905"/>
                </a:lnTo>
                <a:lnTo>
                  <a:pt x="9905" y="9905"/>
                </a:lnTo>
                <a:lnTo>
                  <a:pt x="9905" y="1306829"/>
                </a:lnTo>
              </a:path>
            </a:pathLst>
          </a:custGeom>
          <a:solidFill>
            <a:srgbClr val="000000">
              <a:alpha val="0"/>
            </a:srgbClr>
          </a:solidFill>
          <a:ln w="25400">
            <a:solidFill>
              <a:srgbClr val="00B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359652" y="2138172"/>
            <a:ext cx="673608" cy="385572"/>
          </a:xfrm>
          <a:custGeom>
            <a:avLst/>
            <a:gdLst>
              <a:gd name="connsiteX0" fmla="*/ 12953 w 673608"/>
              <a:gd name="connsiteY0" fmla="*/ 372617 h 385572"/>
              <a:gd name="connsiteX1" fmla="*/ 660654 w 673608"/>
              <a:gd name="connsiteY1" fmla="*/ 372617 h 385572"/>
              <a:gd name="connsiteX2" fmla="*/ 660654 w 673608"/>
              <a:gd name="connsiteY2" fmla="*/ 12954 h 385572"/>
              <a:gd name="connsiteX3" fmla="*/ 12953 w 673608"/>
              <a:gd name="connsiteY3" fmla="*/ 12954 h 385572"/>
              <a:gd name="connsiteX4" fmla="*/ 12953 w 673608"/>
              <a:gd name="connsiteY4" fmla="*/ 372617 h 3855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3608" h="385572">
                <a:moveTo>
                  <a:pt x="12953" y="372617"/>
                </a:moveTo>
                <a:lnTo>
                  <a:pt x="660654" y="372617"/>
                </a:lnTo>
                <a:lnTo>
                  <a:pt x="660654" y="12954"/>
                </a:lnTo>
                <a:lnTo>
                  <a:pt x="12953" y="12954"/>
                </a:lnTo>
                <a:lnTo>
                  <a:pt x="12953" y="372617"/>
                </a:lnTo>
              </a:path>
            </a:pathLst>
          </a:custGeom>
          <a:solidFill>
            <a:srgbClr val="000000">
              <a:alpha val="0"/>
            </a:srgbClr>
          </a:solidFill>
          <a:ln w="25400">
            <a:solidFill>
              <a:srgbClr val="69BE28">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308100" y="1562100"/>
            <a:ext cx="2628900" cy="15367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4343400" y="1041400"/>
            <a:ext cx="4216400" cy="2794000"/>
          </a:xfrm>
          <a:prstGeom prst="rect">
            <a:avLst/>
          </a:prstGeom>
          <a:noFill/>
        </p:spPr>
      </p:pic>
      <p:graphicFrame>
        <p:nvGraphicFramePr>
          <p:cNvPr id="11" name="表格 4"/>
          <p:cNvGraphicFramePr>
            <a:graphicFrameLocks noGrp="1"/>
          </p:cNvGraphicFramePr>
          <p:nvPr/>
        </p:nvGraphicFramePr>
        <p:xfrm>
          <a:off x="1010742" y="4437126"/>
          <a:ext cx="7737779" cy="829817"/>
        </p:xfrm>
        <a:graphic>
          <a:graphicData uri="http://schemas.openxmlformats.org/drawingml/2006/table">
            <a:tbl>
              <a:tblPr/>
              <a:tblGrid>
                <a:gridCol w="1218488">
                  <a:extLst>
                    <a:ext uri="{9D8B030D-6E8A-4147-A177-3AD203B41FA5}">
                      <a16:colId xmlns:a16="http://schemas.microsoft.com/office/drawing/2014/main" val="20000"/>
                    </a:ext>
                  </a:extLst>
                </a:gridCol>
                <a:gridCol w="1035811">
                  <a:extLst>
                    <a:ext uri="{9D8B030D-6E8A-4147-A177-3AD203B41FA5}">
                      <a16:colId xmlns:a16="http://schemas.microsoft.com/office/drawing/2014/main" val="20001"/>
                    </a:ext>
                  </a:extLst>
                </a:gridCol>
                <a:gridCol w="1340358">
                  <a:extLst>
                    <a:ext uri="{9D8B030D-6E8A-4147-A177-3AD203B41FA5}">
                      <a16:colId xmlns:a16="http://schemas.microsoft.com/office/drawing/2014/main" val="20002"/>
                    </a:ext>
                  </a:extLst>
                </a:gridCol>
                <a:gridCol w="853058">
                  <a:extLst>
                    <a:ext uri="{9D8B030D-6E8A-4147-A177-3AD203B41FA5}">
                      <a16:colId xmlns:a16="http://schemas.microsoft.com/office/drawing/2014/main" val="20003"/>
                    </a:ext>
                  </a:extLst>
                </a:gridCol>
                <a:gridCol w="1401318">
                  <a:extLst>
                    <a:ext uri="{9D8B030D-6E8A-4147-A177-3AD203B41FA5}">
                      <a16:colId xmlns:a16="http://schemas.microsoft.com/office/drawing/2014/main" val="20004"/>
                    </a:ext>
                  </a:extLst>
                </a:gridCol>
                <a:gridCol w="1888743">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大型餐饮</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4F+5F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2,000-3,000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美心大酒楼/</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八月居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bl>
          </a:graphicData>
        </a:graphic>
      </p:graphicFrame>
      <p:sp>
        <p:nvSpPr>
          <p:cNvPr id="12"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279</a:t>
            </a:r>
          </a:p>
        </p:txBody>
      </p:sp>
      <p:sp>
        <p:nvSpPr>
          <p:cNvPr id="13"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分区业态建议</a:t>
            </a:r>
          </a:p>
        </p:txBody>
      </p:sp>
      <p:sp>
        <p:nvSpPr>
          <p:cNvPr id="14" name="TextBox 1"/>
          <p:cNvSpPr txBox="1"/>
          <p:nvPr/>
        </p:nvSpPr>
        <p:spPr>
          <a:xfrm>
            <a:off x="1346200" y="1193800"/>
            <a:ext cx="228600" cy="254000"/>
          </a:xfrm>
          <a:prstGeom prst="rect">
            <a:avLst/>
          </a:prstGeom>
          <a:noFill/>
        </p:spPr>
        <p:txBody>
          <a:bodyPr wrap="none" lIns="0" tIns="0" rIns="0" rtlCol="0">
            <a:spAutoFit/>
          </a:bodyPr>
          <a:lstStyle/>
          <a:p>
            <a:pPr>
              <a:lnSpc>
                <a:spcPts val="2000"/>
              </a:lnSpc>
            </a:pPr>
            <a:r>
              <a:rPr lang="en-US" altLang="zh-CN" sz="1600" b="1" dirty="0">
                <a:solidFill>
                  <a:srgbClr val="000000"/>
                </a:solidFill>
                <a:latin typeface="微软雅黑" panose="020B0503020204020204" pitchFamily="18" charset="-122"/>
                <a:cs typeface="微软雅黑" panose="020B0503020204020204" pitchFamily="18" charset="-122"/>
              </a:rPr>
              <a:t>4F</a:t>
            </a:r>
          </a:p>
        </p:txBody>
      </p:sp>
      <p:sp>
        <p:nvSpPr>
          <p:cNvPr id="15" name="TextBox 1"/>
          <p:cNvSpPr txBox="1"/>
          <p:nvPr/>
        </p:nvSpPr>
        <p:spPr>
          <a:xfrm>
            <a:off x="2552700" y="2171700"/>
            <a:ext cx="2159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3-d</a:t>
            </a:r>
          </a:p>
        </p:txBody>
      </p:sp>
      <p:sp>
        <p:nvSpPr>
          <p:cNvPr id="16" name="TextBox 1"/>
          <p:cNvSpPr txBox="1"/>
          <p:nvPr/>
        </p:nvSpPr>
        <p:spPr>
          <a:xfrm>
            <a:off x="1130300" y="4076700"/>
            <a:ext cx="5461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3-d区</a:t>
            </a:r>
          </a:p>
        </p:txBody>
      </p:sp>
      <p:sp>
        <p:nvSpPr>
          <p:cNvPr id="17"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时尚街区</a:t>
            </a:r>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940552" y="723900"/>
            <a:ext cx="2913888" cy="1770888"/>
          </a:xfrm>
          <a:custGeom>
            <a:avLst/>
            <a:gdLst>
              <a:gd name="connsiteX0" fmla="*/ 0 w 2913888"/>
              <a:gd name="connsiteY0" fmla="*/ 1770888 h 1770888"/>
              <a:gd name="connsiteX1" fmla="*/ 2913888 w 2913888"/>
              <a:gd name="connsiteY1" fmla="*/ 1770888 h 1770888"/>
              <a:gd name="connsiteX2" fmla="*/ 2913888 w 2913888"/>
              <a:gd name="connsiteY2" fmla="*/ 0 h 1770888"/>
              <a:gd name="connsiteX3" fmla="*/ 0 w 2913888"/>
              <a:gd name="connsiteY3" fmla="*/ 0 h 1770888"/>
              <a:gd name="connsiteX4" fmla="*/ 0 w 2913888"/>
              <a:gd name="connsiteY4" fmla="*/ 1770888 h 1770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13888" h="1770888">
                <a:moveTo>
                  <a:pt x="0" y="1770888"/>
                </a:moveTo>
                <a:lnTo>
                  <a:pt x="2913888" y="1770888"/>
                </a:lnTo>
                <a:lnTo>
                  <a:pt x="2913888" y="0"/>
                </a:lnTo>
                <a:lnTo>
                  <a:pt x="0" y="0"/>
                </a:lnTo>
                <a:lnTo>
                  <a:pt x="0" y="1770888"/>
                </a:lnTo>
              </a:path>
            </a:pathLst>
          </a:custGeom>
          <a:solidFill>
            <a:srgbClr val="A1B2C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171438" y="1090422"/>
            <a:ext cx="559307" cy="344424"/>
          </a:xfrm>
          <a:custGeom>
            <a:avLst/>
            <a:gdLst>
              <a:gd name="connsiteX0" fmla="*/ 0 w 559307"/>
              <a:gd name="connsiteY0" fmla="*/ 6095 h 344424"/>
              <a:gd name="connsiteX1" fmla="*/ 559307 w 559307"/>
              <a:gd name="connsiteY1" fmla="*/ 0 h 344424"/>
              <a:gd name="connsiteX2" fmla="*/ 557656 w 559307"/>
              <a:gd name="connsiteY2" fmla="*/ 342900 h 344424"/>
              <a:gd name="connsiteX3" fmla="*/ 3047 w 559307"/>
              <a:gd name="connsiteY3" fmla="*/ 344424 h 344424"/>
              <a:gd name="connsiteX4" fmla="*/ 0 w 559307"/>
              <a:gd name="connsiteY4" fmla="*/ 6095 h 3444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59307" h="344424">
                <a:moveTo>
                  <a:pt x="0" y="6095"/>
                </a:moveTo>
                <a:lnTo>
                  <a:pt x="559307" y="0"/>
                </a:lnTo>
                <a:lnTo>
                  <a:pt x="557656" y="342900"/>
                </a:lnTo>
                <a:lnTo>
                  <a:pt x="3047" y="344424"/>
                </a:lnTo>
                <a:lnTo>
                  <a:pt x="0" y="6095"/>
                </a:lnTo>
              </a:path>
            </a:pathLst>
          </a:custGeom>
          <a:solidFill>
            <a:srgbClr val="FABB8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158484" y="1077468"/>
            <a:ext cx="585215" cy="370332"/>
          </a:xfrm>
          <a:custGeom>
            <a:avLst/>
            <a:gdLst>
              <a:gd name="connsiteX0" fmla="*/ 12953 w 585215"/>
              <a:gd name="connsiteY0" fmla="*/ 19049 h 370332"/>
              <a:gd name="connsiteX1" fmla="*/ 572261 w 585215"/>
              <a:gd name="connsiteY1" fmla="*/ 12953 h 370332"/>
              <a:gd name="connsiteX2" fmla="*/ 570610 w 585215"/>
              <a:gd name="connsiteY2" fmla="*/ 355853 h 370332"/>
              <a:gd name="connsiteX3" fmla="*/ 16001 w 585215"/>
              <a:gd name="connsiteY3" fmla="*/ 357377 h 370332"/>
              <a:gd name="connsiteX4" fmla="*/ 12953 w 585215"/>
              <a:gd name="connsiteY4" fmla="*/ 19049 h 3703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5215" h="370332">
                <a:moveTo>
                  <a:pt x="12953" y="19049"/>
                </a:moveTo>
                <a:lnTo>
                  <a:pt x="572261" y="12953"/>
                </a:lnTo>
                <a:lnTo>
                  <a:pt x="570610" y="355853"/>
                </a:lnTo>
                <a:lnTo>
                  <a:pt x="16001" y="357377"/>
                </a:lnTo>
                <a:lnTo>
                  <a:pt x="12953" y="19049"/>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30900" y="711200"/>
            <a:ext cx="2933700" cy="17907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965200" y="3556000"/>
            <a:ext cx="3454400" cy="14732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4483100" y="3556000"/>
            <a:ext cx="2197100" cy="14732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6718300" y="3556000"/>
            <a:ext cx="2108200" cy="14732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965200" y="5067300"/>
            <a:ext cx="2578100" cy="1473200"/>
          </a:xfrm>
          <a:prstGeom prst="rect">
            <a:avLst/>
          </a:prstGeom>
          <a:noFill/>
        </p:spPr>
      </p:pic>
      <p:pic>
        <p:nvPicPr>
          <p:cNvPr id="14" name="Picture 3"/>
          <p:cNvPicPr>
            <a:picLocks noChangeAspect="1" noChangeArrowheads="1"/>
          </p:cNvPicPr>
          <p:nvPr/>
        </p:nvPicPr>
        <p:blipFill>
          <a:blip r:embed="rId7"/>
          <a:srcRect/>
          <a:stretch>
            <a:fillRect/>
          </a:stretch>
        </p:blipFill>
        <p:spPr bwMode="auto">
          <a:xfrm>
            <a:off x="3619500" y="5067300"/>
            <a:ext cx="2692400" cy="1473200"/>
          </a:xfrm>
          <a:prstGeom prst="rect">
            <a:avLst/>
          </a:prstGeom>
          <a:noFill/>
        </p:spPr>
      </p:pic>
      <p:pic>
        <p:nvPicPr>
          <p:cNvPr id="15" name="Picture 3"/>
          <p:cNvPicPr>
            <a:picLocks noChangeAspect="1" noChangeArrowheads="1"/>
          </p:cNvPicPr>
          <p:nvPr/>
        </p:nvPicPr>
        <p:blipFill>
          <a:blip r:embed="rId8"/>
          <a:srcRect/>
          <a:stretch>
            <a:fillRect/>
          </a:stretch>
        </p:blipFill>
        <p:spPr bwMode="auto">
          <a:xfrm>
            <a:off x="6362700" y="5067300"/>
            <a:ext cx="2184400" cy="1473200"/>
          </a:xfrm>
          <a:prstGeom prst="rect">
            <a:avLst/>
          </a:prstGeom>
          <a:noFill/>
        </p:spPr>
      </p:pic>
      <p:sp>
        <p:nvSpPr>
          <p:cNvPr id="16"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280</a:t>
            </a:r>
          </a:p>
        </p:txBody>
      </p:sp>
      <p:sp>
        <p:nvSpPr>
          <p:cNvPr id="17"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项目各分区业态建议</a:t>
            </a:r>
          </a:p>
        </p:txBody>
      </p:sp>
      <p:sp>
        <p:nvSpPr>
          <p:cNvPr id="18" name="TextBox 1"/>
          <p:cNvSpPr txBox="1"/>
          <p:nvPr/>
        </p:nvSpPr>
        <p:spPr>
          <a:xfrm>
            <a:off x="952500" y="723900"/>
            <a:ext cx="12700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④</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商务配套区</a:t>
            </a:r>
          </a:p>
        </p:txBody>
      </p:sp>
      <p:sp>
        <p:nvSpPr>
          <p:cNvPr id="19" name="TextBox 1"/>
          <p:cNvSpPr txBox="1"/>
          <p:nvPr/>
        </p:nvSpPr>
        <p:spPr>
          <a:xfrm>
            <a:off x="952500" y="977900"/>
            <a:ext cx="4787900" cy="749300"/>
          </a:xfrm>
          <a:prstGeom prst="rect">
            <a:avLst/>
          </a:prstGeom>
          <a:noFill/>
        </p:spPr>
        <p:txBody>
          <a:bodyPr wrap="none" lIns="0" tIns="0" rIns="0" rtlCol="0">
            <a:spAutoFit/>
          </a:bodyPr>
          <a:lstStyle/>
          <a:p>
            <a:pPr>
              <a:lnSpc>
                <a:spcPts val="2000"/>
              </a:lnSpc>
            </a:pPr>
            <a:r>
              <a:rPr lang="en-US" altLang="zh-CN" sz="1600" b="1" dirty="0">
                <a:solidFill>
                  <a:srgbClr val="000000"/>
                </a:solidFill>
                <a:latin typeface="微软雅黑" panose="020B0503020204020204" pitchFamily="18" charset="-122"/>
                <a:cs typeface="微软雅黑" panose="020B0503020204020204" pitchFamily="18" charset="-122"/>
              </a:rPr>
              <a:t>该区域商业单体较为分散，且3楼以上的连通性相对较</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差，因此可考虑以次主力店和垂直交通组织为主的业</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态，作为商务类消费的配套。</a:t>
            </a:r>
          </a:p>
        </p:txBody>
      </p:sp>
      <p:sp>
        <p:nvSpPr>
          <p:cNvPr id="20" name="TextBox 1"/>
          <p:cNvSpPr txBox="1"/>
          <p:nvPr/>
        </p:nvSpPr>
        <p:spPr>
          <a:xfrm>
            <a:off x="952500" y="1701800"/>
            <a:ext cx="3556000" cy="228600"/>
          </a:xfrm>
          <a:prstGeom prst="rect">
            <a:avLst/>
          </a:prstGeom>
          <a:noFill/>
        </p:spPr>
        <p:txBody>
          <a:bodyPr wrap="none" lIns="0" tIns="0" rIns="0" rtlCol="0">
            <a:spAutoFit/>
          </a:bodyPr>
          <a:lstStyle/>
          <a:p>
            <a:pPr>
              <a:lnSpc>
                <a:spcPts val="1800"/>
              </a:lnSpc>
            </a:pPr>
            <a:r>
              <a:rPr lang="en-US" altLang="zh-CN" sz="1405" b="1" dirty="0">
                <a:solidFill>
                  <a:srgbClr val="5E84B7"/>
                </a:solidFill>
                <a:latin typeface="微软雅黑" panose="020B0503020204020204" pitchFamily="18" charset="-122"/>
                <a:cs typeface="微软雅黑" panose="020B0503020204020204" pitchFamily="18" charset="-122"/>
              </a:rPr>
              <a:t>定位：为周边写字楼人群提供必要的商务配套</a:t>
            </a:r>
          </a:p>
        </p:txBody>
      </p:sp>
      <p:sp>
        <p:nvSpPr>
          <p:cNvPr id="21" name="TextBox 1"/>
          <p:cNvSpPr txBox="1"/>
          <p:nvPr/>
        </p:nvSpPr>
        <p:spPr>
          <a:xfrm>
            <a:off x="952500" y="1917700"/>
            <a:ext cx="1092200" cy="762000"/>
          </a:xfrm>
          <a:prstGeom prst="rect">
            <a:avLst/>
          </a:prstGeom>
          <a:noFill/>
        </p:spPr>
        <p:txBody>
          <a:bodyPr wrap="none" lIns="0" tIns="0" rIns="0" rtlCol="0">
            <a:spAutoFit/>
          </a:bodyPr>
          <a:lstStyle/>
          <a:p>
            <a:pPr>
              <a:lnSpc>
                <a:spcPts val="22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大型餐饮</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健身房</a:t>
            </a:r>
          </a:p>
          <a:p>
            <a:pPr>
              <a:lnSpc>
                <a:spcPts val="1900"/>
              </a:lnSpc>
            </a:pPr>
            <a:r>
              <a:rPr lang="en-US" altLang="zh-CN" sz="1600" dirty="0">
                <a:solidFill>
                  <a:srgbClr val="000000"/>
                </a:solidFill>
                <a:latin typeface="Wingdings" panose="05000000000000000000" pitchFamily="18" charset="0"/>
                <a:cs typeface="Wingdings" panose="05000000000000000000" pitchFamily="18" charset="0"/>
              </a:rPr>
              <a:t>✓</a:t>
            </a:r>
            <a:r>
              <a:rPr lang="en-US" altLang="zh-CN" sz="1685" dirty="0">
                <a:latin typeface="Times New Roman" panose="02020603050405020304" pitchFamily="18" charset="0"/>
                <a:cs typeface="Times New Roman" panose="02020603050405020304" pitchFamily="18" charset="0"/>
              </a:rPr>
              <a:t>  </a:t>
            </a:r>
            <a:r>
              <a:rPr lang="en-US" altLang="zh-CN" sz="1685" dirty="0">
                <a:solidFill>
                  <a:srgbClr val="000000"/>
                </a:solidFill>
                <a:latin typeface="微软雅黑" panose="020B0503020204020204" pitchFamily="18" charset="-122"/>
                <a:cs typeface="微软雅黑" panose="020B0503020204020204" pitchFamily="18" charset="-122"/>
              </a:rPr>
              <a:t>服饰</a:t>
            </a:r>
          </a:p>
        </p:txBody>
      </p:sp>
      <p:sp>
        <p:nvSpPr>
          <p:cNvPr id="22" name="TextBox 1"/>
          <p:cNvSpPr txBox="1"/>
          <p:nvPr/>
        </p:nvSpPr>
        <p:spPr>
          <a:xfrm>
            <a:off x="952500" y="2654300"/>
            <a:ext cx="1803400" cy="762000"/>
          </a:xfrm>
          <a:prstGeom prst="rect">
            <a:avLst/>
          </a:prstGeom>
          <a:noFill/>
        </p:spPr>
        <p:txBody>
          <a:bodyPr wrap="none" lIns="0" tIns="0" rIns="0" rtlCol="0">
            <a:spAutoFit/>
          </a:bodyPr>
          <a:lstStyle/>
          <a:p>
            <a:pPr>
              <a:lnSpc>
                <a:spcPts val="22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银行</a:t>
            </a:r>
            <a:r>
              <a:rPr lang="en-US" altLang="zh-CN" sz="1595" i="1" dirty="0">
                <a:solidFill>
                  <a:srgbClr val="000000"/>
                </a:solidFill>
                <a:latin typeface="Century" pitchFamily="18" charset="0"/>
                <a:cs typeface="Century" pitchFamily="18" charset="0"/>
              </a:rPr>
              <a:t>VIP</a:t>
            </a:r>
            <a:r>
              <a:rPr lang="en-US" altLang="zh-CN" sz="1680" dirty="0">
                <a:solidFill>
                  <a:srgbClr val="000000"/>
                </a:solidFill>
                <a:latin typeface="微软雅黑" panose="020B0503020204020204" pitchFamily="18" charset="-122"/>
                <a:cs typeface="微软雅黑" panose="020B0503020204020204" pitchFamily="18" charset="-122"/>
              </a:rPr>
              <a:t>理财中心</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商务礼品</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珠宝钟表</a:t>
            </a: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903214" y="1568958"/>
            <a:ext cx="1333500" cy="1513332"/>
          </a:xfrm>
          <a:custGeom>
            <a:avLst/>
            <a:gdLst>
              <a:gd name="connsiteX0" fmla="*/ 0 w 1333500"/>
              <a:gd name="connsiteY0" fmla="*/ 1513331 h 1513332"/>
              <a:gd name="connsiteX1" fmla="*/ 1333500 w 1333500"/>
              <a:gd name="connsiteY1" fmla="*/ 1513331 h 1513332"/>
              <a:gd name="connsiteX2" fmla="*/ 1333500 w 1333500"/>
              <a:gd name="connsiteY2" fmla="*/ 0 h 1513332"/>
              <a:gd name="connsiteX3" fmla="*/ 0 w 1333500"/>
              <a:gd name="connsiteY3" fmla="*/ 0 h 1513332"/>
              <a:gd name="connsiteX4" fmla="*/ 0 w 1333500"/>
              <a:gd name="connsiteY4" fmla="*/ 1513331 h 15133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33500" h="1513332">
                <a:moveTo>
                  <a:pt x="0" y="1513331"/>
                </a:moveTo>
                <a:lnTo>
                  <a:pt x="1333500" y="1513331"/>
                </a:lnTo>
                <a:lnTo>
                  <a:pt x="1333500" y="0"/>
                </a:lnTo>
                <a:lnTo>
                  <a:pt x="0" y="0"/>
                </a:lnTo>
                <a:lnTo>
                  <a:pt x="0" y="1513331"/>
                </a:lnTo>
              </a:path>
            </a:pathLst>
          </a:custGeom>
          <a:solidFill>
            <a:srgbClr val="FABB8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890260" y="1556004"/>
            <a:ext cx="1359408" cy="1539240"/>
          </a:xfrm>
          <a:custGeom>
            <a:avLst/>
            <a:gdLst>
              <a:gd name="connsiteX0" fmla="*/ 12953 w 1359408"/>
              <a:gd name="connsiteY0" fmla="*/ 1526285 h 1539240"/>
              <a:gd name="connsiteX1" fmla="*/ 1346453 w 1359408"/>
              <a:gd name="connsiteY1" fmla="*/ 1526285 h 1539240"/>
              <a:gd name="connsiteX2" fmla="*/ 1346453 w 1359408"/>
              <a:gd name="connsiteY2" fmla="*/ 12953 h 1539240"/>
              <a:gd name="connsiteX3" fmla="*/ 12953 w 1359408"/>
              <a:gd name="connsiteY3" fmla="*/ 12953 h 1539240"/>
              <a:gd name="connsiteX4" fmla="*/ 12953 w 1359408"/>
              <a:gd name="connsiteY4" fmla="*/ 1526285 h 15392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9408" h="1539240">
                <a:moveTo>
                  <a:pt x="12953" y="1526285"/>
                </a:moveTo>
                <a:lnTo>
                  <a:pt x="1346453" y="1526285"/>
                </a:lnTo>
                <a:lnTo>
                  <a:pt x="1346453" y="12953"/>
                </a:lnTo>
                <a:lnTo>
                  <a:pt x="12953" y="12953"/>
                </a:lnTo>
                <a:lnTo>
                  <a:pt x="12953" y="1526285"/>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466838" y="5153405"/>
            <a:ext cx="1080516" cy="864108"/>
          </a:xfrm>
          <a:custGeom>
            <a:avLst/>
            <a:gdLst>
              <a:gd name="connsiteX0" fmla="*/ 0 w 1080516"/>
              <a:gd name="connsiteY0" fmla="*/ 864108 h 864108"/>
              <a:gd name="connsiteX1" fmla="*/ 1080516 w 1080516"/>
              <a:gd name="connsiteY1" fmla="*/ 864108 h 864108"/>
              <a:gd name="connsiteX2" fmla="*/ 1080516 w 1080516"/>
              <a:gd name="connsiteY2" fmla="*/ 0 h 864108"/>
              <a:gd name="connsiteX3" fmla="*/ 0 w 1080516"/>
              <a:gd name="connsiteY3" fmla="*/ 0 h 864108"/>
              <a:gd name="connsiteX4" fmla="*/ 0 w 1080516"/>
              <a:gd name="connsiteY4" fmla="*/ 864108 h 864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0516" h="864108">
                <a:moveTo>
                  <a:pt x="0" y="864108"/>
                </a:moveTo>
                <a:lnTo>
                  <a:pt x="1080516" y="864108"/>
                </a:lnTo>
                <a:lnTo>
                  <a:pt x="1080516" y="0"/>
                </a:lnTo>
                <a:lnTo>
                  <a:pt x="0" y="0"/>
                </a:lnTo>
                <a:lnTo>
                  <a:pt x="0" y="864108"/>
                </a:lnTo>
              </a:path>
            </a:pathLst>
          </a:custGeom>
          <a:solidFill>
            <a:srgbClr val="FABB8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453883" y="5140452"/>
            <a:ext cx="1106424" cy="890016"/>
          </a:xfrm>
          <a:custGeom>
            <a:avLst/>
            <a:gdLst>
              <a:gd name="connsiteX0" fmla="*/ 12954 w 1106424"/>
              <a:gd name="connsiteY0" fmla="*/ 877061 h 890016"/>
              <a:gd name="connsiteX1" fmla="*/ 1093470 w 1106424"/>
              <a:gd name="connsiteY1" fmla="*/ 877061 h 890016"/>
              <a:gd name="connsiteX2" fmla="*/ 1093470 w 1106424"/>
              <a:gd name="connsiteY2" fmla="*/ 12953 h 890016"/>
              <a:gd name="connsiteX3" fmla="*/ 12954 w 1106424"/>
              <a:gd name="connsiteY3" fmla="*/ 12953 h 890016"/>
              <a:gd name="connsiteX4" fmla="*/ 12954 w 1106424"/>
              <a:gd name="connsiteY4" fmla="*/ 877061 h 8900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06424" h="890016">
                <a:moveTo>
                  <a:pt x="12954" y="877061"/>
                </a:moveTo>
                <a:lnTo>
                  <a:pt x="1093470" y="877061"/>
                </a:lnTo>
                <a:lnTo>
                  <a:pt x="1093470" y="12953"/>
                </a:lnTo>
                <a:lnTo>
                  <a:pt x="12954" y="12953"/>
                </a:lnTo>
                <a:lnTo>
                  <a:pt x="12954" y="877061"/>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854700" y="1092200"/>
            <a:ext cx="2984500" cy="22225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5867400" y="4038600"/>
            <a:ext cx="2984500" cy="2222500"/>
          </a:xfrm>
          <a:prstGeom prst="rect">
            <a:avLst/>
          </a:prstGeom>
          <a:noFill/>
        </p:spPr>
      </p:pic>
      <p:graphicFrame>
        <p:nvGraphicFramePr>
          <p:cNvPr id="12" name="表格 4"/>
          <p:cNvGraphicFramePr>
            <a:graphicFrameLocks noGrp="1"/>
          </p:cNvGraphicFramePr>
          <p:nvPr/>
        </p:nvGraphicFramePr>
        <p:xfrm>
          <a:off x="899591" y="1268730"/>
          <a:ext cx="4896053" cy="3174873"/>
        </p:xfrm>
        <a:graphic>
          <a:graphicData uri="http://schemas.openxmlformats.org/drawingml/2006/table">
            <a:tbl>
              <a:tblPr/>
              <a:tblGrid>
                <a:gridCol w="899998">
                  <a:extLst>
                    <a:ext uri="{9D8B030D-6E8A-4147-A177-3AD203B41FA5}">
                      <a16:colId xmlns:a16="http://schemas.microsoft.com/office/drawing/2014/main" val="20000"/>
                    </a:ext>
                  </a:extLst>
                </a:gridCol>
                <a:gridCol w="612013">
                  <a:extLst>
                    <a:ext uri="{9D8B030D-6E8A-4147-A177-3AD203B41FA5}">
                      <a16:colId xmlns:a16="http://schemas.microsoft.com/office/drawing/2014/main" val="20001"/>
                    </a:ext>
                  </a:extLst>
                </a:gridCol>
                <a:gridCol w="791972">
                  <a:extLst>
                    <a:ext uri="{9D8B030D-6E8A-4147-A177-3AD203B41FA5}">
                      <a16:colId xmlns:a16="http://schemas.microsoft.com/office/drawing/2014/main" val="20002"/>
                    </a:ext>
                  </a:extLst>
                </a:gridCol>
                <a:gridCol w="719963">
                  <a:extLst>
                    <a:ext uri="{9D8B030D-6E8A-4147-A177-3AD203B41FA5}">
                      <a16:colId xmlns:a16="http://schemas.microsoft.com/office/drawing/2014/main" val="20003"/>
                    </a:ext>
                  </a:extLst>
                </a:gridCol>
                <a:gridCol w="900048">
                  <a:extLst>
                    <a:ext uri="{9D8B030D-6E8A-4147-A177-3AD203B41FA5}">
                      <a16:colId xmlns:a16="http://schemas.microsoft.com/office/drawing/2014/main" val="20004"/>
                    </a:ext>
                  </a:extLst>
                </a:gridCol>
                <a:gridCol w="972058">
                  <a:extLst>
                    <a:ext uri="{9D8B030D-6E8A-4147-A177-3AD203B41FA5}">
                      <a16:colId xmlns:a16="http://schemas.microsoft.com/office/drawing/2014/main" val="20005"/>
                    </a:ext>
                  </a:extLst>
                </a:gridCol>
              </a:tblGrid>
              <a:tr h="437768">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283083">
                <a:tc gridSpan="6">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4-a(OptionI)</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660907">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服饰旗舰店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500-1,000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Hugo</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Boss/Dunhill</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Home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282955">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酒廊酒窖</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Sarment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55206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健身</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3,000-4,000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Reebok</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Club/Pure</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Fitness</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大型餐饮</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4F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3,000-3,500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桃花源/美心大</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酒店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283082">
                <a:tc gridSpan="6">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4-a(OptionII)</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282956">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精品百货</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2F+4F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8,000-10,000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Loft/OIOI</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bl>
          </a:graphicData>
        </a:graphic>
      </p:graphicFrame>
      <p:graphicFrame>
        <p:nvGraphicFramePr>
          <p:cNvPr id="13" name="表格 4"/>
          <p:cNvGraphicFramePr>
            <a:graphicFrameLocks noGrp="1"/>
          </p:cNvGraphicFramePr>
          <p:nvPr/>
        </p:nvGraphicFramePr>
        <p:xfrm>
          <a:off x="899591" y="4775708"/>
          <a:ext cx="4896561" cy="1309814"/>
        </p:xfrm>
        <a:graphic>
          <a:graphicData uri="http://schemas.openxmlformats.org/drawingml/2006/table">
            <a:tbl>
              <a:tblPr/>
              <a:tblGrid>
                <a:gridCol w="926160">
                  <a:extLst>
                    <a:ext uri="{9D8B030D-6E8A-4147-A177-3AD203B41FA5}">
                      <a16:colId xmlns:a16="http://schemas.microsoft.com/office/drawing/2014/main" val="20000"/>
                    </a:ext>
                  </a:extLst>
                </a:gridCol>
                <a:gridCol w="629920">
                  <a:extLst>
                    <a:ext uri="{9D8B030D-6E8A-4147-A177-3AD203B41FA5}">
                      <a16:colId xmlns:a16="http://schemas.microsoft.com/office/drawing/2014/main" val="20001"/>
                    </a:ext>
                  </a:extLst>
                </a:gridCol>
                <a:gridCol w="814958">
                  <a:extLst>
                    <a:ext uri="{9D8B030D-6E8A-4147-A177-3AD203B41FA5}">
                      <a16:colId xmlns:a16="http://schemas.microsoft.com/office/drawing/2014/main" val="20002"/>
                    </a:ext>
                  </a:extLst>
                </a:gridCol>
                <a:gridCol w="741045">
                  <a:extLst>
                    <a:ext uri="{9D8B030D-6E8A-4147-A177-3AD203B41FA5}">
                      <a16:colId xmlns:a16="http://schemas.microsoft.com/office/drawing/2014/main" val="20003"/>
                    </a:ext>
                  </a:extLst>
                </a:gridCol>
                <a:gridCol w="926210">
                  <a:extLst>
                    <a:ext uri="{9D8B030D-6E8A-4147-A177-3AD203B41FA5}">
                      <a16:colId xmlns:a16="http://schemas.microsoft.com/office/drawing/2014/main" val="20004"/>
                    </a:ext>
                  </a:extLst>
                </a:gridCol>
                <a:gridCol w="858266">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872045">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珠宝钟表店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300-500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Times New Roman" panose="02020603050405020304" pitchFamily="18" charset="0"/>
                          <a:cs typeface="Times New Roman" panose="02020603050405020304" pitchFamily="18" charset="0"/>
                        </a:rPr>
                        <a:t>Rolex/Cartier</a:t>
                      </a:r>
                      <a:endParaRPr lang="zh-CN" altLang="en-US" sz="1055" dirty="0">
                        <a:solidFill>
                          <a:srgbClr val="000000"/>
                        </a:solidFill>
                        <a:latin typeface="Times New Roman" panose="02020603050405020304" pitchFamily="18" charset="0"/>
                        <a:cs typeface="Times New Roman" panose="02020603050405020304" pitchFamily="18" charset="0"/>
                      </a:endParaRPr>
                    </a:p>
                    <a:p>
                      <a:pPr algn="ctr"/>
                      <a:r>
                        <a:rPr lang="en-US" altLang="zh-CN" sz="1055" dirty="0">
                          <a:solidFill>
                            <a:srgbClr val="000000"/>
                          </a:solidFill>
                          <a:latin typeface="Times New Roman" panose="02020603050405020304" pitchFamily="18" charset="0"/>
                          <a:cs typeface="Times New Roman" panose="02020603050405020304" pitchFamily="18" charset="0"/>
                        </a:rPr>
                        <a:t>/Montblanc/</a:t>
                      </a:r>
                      <a:endParaRPr lang="zh-CN" altLang="en-US" sz="1055" dirty="0">
                        <a:solidFill>
                          <a:srgbClr val="000000"/>
                        </a:solidFill>
                        <a:latin typeface="Times New Roman" panose="02020603050405020304" pitchFamily="18" charset="0"/>
                        <a:cs typeface="Times New Roman" panose="02020603050405020304" pitchFamily="18" charset="0"/>
                      </a:endParaRPr>
                    </a:p>
                    <a:p>
                      <a:pPr algn="ctr"/>
                      <a:r>
                        <a:rPr lang="en-US" altLang="zh-CN" sz="1055" dirty="0">
                          <a:solidFill>
                            <a:srgbClr val="000000"/>
                          </a:solidFill>
                          <a:latin typeface="Times New Roman" panose="02020603050405020304" pitchFamily="18" charset="0"/>
                          <a:cs typeface="Times New Roman" panose="02020603050405020304" pitchFamily="18" charset="0"/>
                        </a:rPr>
                        <a:t>BLANCPAIN</a:t>
                      </a:r>
                      <a:endParaRPr lang="zh-CN" altLang="en-US" sz="1055" dirty="0">
                        <a:solidFill>
                          <a:srgbClr val="000000"/>
                        </a:solidFill>
                        <a:latin typeface="Times New Roman" panose="02020603050405020304" pitchFamily="18" charset="0"/>
                        <a:cs typeface="Times New Roman" panose="02020603050405020304" pitchFamily="18" charset="0"/>
                      </a:endParaRPr>
                    </a:p>
                    <a:p>
                      <a:pPr algn="l"/>
                      <a:r>
                        <a:rPr lang="en-US" altLang="zh-CN" sz="1055" dirty="0">
                          <a:solidFill>
                            <a:srgbClr val="000000"/>
                          </a:solidFill>
                          <a:latin typeface="Times New Roman" panose="02020603050405020304" pitchFamily="18" charset="0"/>
                          <a:cs typeface="Times New Roman" panose="02020603050405020304" pitchFamily="18" charset="0"/>
                        </a:rPr>
                        <a:t>/A.Lange</a:t>
                      </a:r>
                      <a:endParaRPr lang="zh-CN" altLang="en-US" sz="1055" dirty="0">
                        <a:solidFill>
                          <a:srgbClr val="000000"/>
                        </a:solidFill>
                        <a:latin typeface="Times New Roman" panose="02020603050405020304" pitchFamily="18" charset="0"/>
                        <a:cs typeface="Times New Roman" panose="02020603050405020304" pitchFamily="18" charset="0"/>
                      </a:endParaRPr>
                    </a:p>
                    <a:p>
                      <a:pPr algn="ctr"/>
                      <a:r>
                        <a:rPr lang="en-US" altLang="zh-CN" sz="1055" dirty="0">
                          <a:solidFill>
                            <a:srgbClr val="000000"/>
                          </a:solidFill>
                          <a:latin typeface="Times New Roman" panose="02020603050405020304" pitchFamily="18" charset="0"/>
                          <a:cs typeface="Times New Roman" panose="02020603050405020304" pitchFamily="18" charset="0"/>
                        </a:rPr>
                        <a:t>Sohne</a:t>
                      </a:r>
                      <a:endParaRPr lang="zh-CN" altLang="en-US" sz="105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bl>
          </a:graphicData>
        </a:graphic>
      </p:graphicFrame>
      <p:sp>
        <p:nvSpPr>
          <p:cNvPr id="14"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281</a:t>
            </a:r>
          </a:p>
        </p:txBody>
      </p:sp>
      <p:sp>
        <p:nvSpPr>
          <p:cNvPr id="15" name="TextBox 1"/>
          <p:cNvSpPr txBox="1"/>
          <p:nvPr/>
        </p:nvSpPr>
        <p:spPr>
          <a:xfrm>
            <a:off x="6654800" y="25400"/>
            <a:ext cx="21209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分区业态建议</a:t>
            </a:r>
          </a:p>
        </p:txBody>
      </p:sp>
      <p:sp>
        <p:nvSpPr>
          <p:cNvPr id="16" name="TextBox 1"/>
          <p:cNvSpPr txBox="1"/>
          <p:nvPr/>
        </p:nvSpPr>
        <p:spPr>
          <a:xfrm>
            <a:off x="1130300" y="863600"/>
            <a:ext cx="4572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Calibri" panose="020F0502020204030204" charset="0"/>
                <a:cs typeface="Calibri" panose="020F0502020204030204" charset="0"/>
              </a:rPr>
              <a:t>4-a</a:t>
            </a:r>
            <a:r>
              <a:rPr lang="en-US" altLang="zh-CN" sz="1595" b="1" dirty="0">
                <a:solidFill>
                  <a:srgbClr val="000000"/>
                </a:solidFill>
                <a:latin typeface="微软雅黑" panose="020B0503020204020204" pitchFamily="18" charset="-122"/>
                <a:cs typeface="微软雅黑" panose="020B0503020204020204" pitchFamily="18" charset="-122"/>
              </a:rPr>
              <a:t>区</a:t>
            </a:r>
          </a:p>
        </p:txBody>
      </p:sp>
      <p:sp>
        <p:nvSpPr>
          <p:cNvPr id="17" name="TextBox 1"/>
          <p:cNvSpPr txBox="1"/>
          <p:nvPr/>
        </p:nvSpPr>
        <p:spPr>
          <a:xfrm>
            <a:off x="6413500" y="2260600"/>
            <a:ext cx="292100" cy="177800"/>
          </a:xfrm>
          <a:prstGeom prst="rect">
            <a:avLst/>
          </a:prstGeom>
          <a:noFill/>
        </p:spPr>
        <p:txBody>
          <a:bodyPr wrap="none" lIns="0" tIns="0" rIns="0" rtlCol="0">
            <a:spAutoFit/>
          </a:bodyPr>
          <a:lstStyle/>
          <a:p>
            <a:pPr>
              <a:lnSpc>
                <a:spcPts val="1400"/>
              </a:lnSpc>
            </a:pPr>
            <a:r>
              <a:rPr lang="en-US" altLang="zh-CN" sz="1595" dirty="0">
                <a:solidFill>
                  <a:srgbClr val="FFFFFF"/>
                </a:solidFill>
                <a:latin typeface="Times New Roman" panose="02020603050405020304" pitchFamily="18" charset="0"/>
                <a:cs typeface="Times New Roman" panose="02020603050405020304" pitchFamily="18" charset="0"/>
              </a:rPr>
              <a:t>4-a</a:t>
            </a:r>
          </a:p>
        </p:txBody>
      </p:sp>
      <p:sp>
        <p:nvSpPr>
          <p:cNvPr id="18" name="TextBox 1"/>
          <p:cNvSpPr txBox="1"/>
          <p:nvPr/>
        </p:nvSpPr>
        <p:spPr>
          <a:xfrm>
            <a:off x="7861300" y="5511800"/>
            <a:ext cx="292100" cy="177800"/>
          </a:xfrm>
          <a:prstGeom prst="rect">
            <a:avLst/>
          </a:prstGeom>
          <a:noFill/>
        </p:spPr>
        <p:txBody>
          <a:bodyPr wrap="none" lIns="0" tIns="0" rIns="0" rtlCol="0">
            <a:spAutoFit/>
          </a:bodyPr>
          <a:lstStyle/>
          <a:p>
            <a:pPr>
              <a:lnSpc>
                <a:spcPts val="1400"/>
              </a:lnSpc>
            </a:pPr>
            <a:r>
              <a:rPr lang="en-US" altLang="zh-CN" sz="1595" dirty="0">
                <a:solidFill>
                  <a:srgbClr val="FFFFFF"/>
                </a:solidFill>
                <a:latin typeface="Times New Roman" panose="02020603050405020304" pitchFamily="18" charset="0"/>
                <a:cs typeface="Times New Roman" panose="02020603050405020304" pitchFamily="18" charset="0"/>
              </a:rPr>
              <a:t>4-b</a:t>
            </a:r>
          </a:p>
        </p:txBody>
      </p:sp>
      <p:sp>
        <p:nvSpPr>
          <p:cNvPr id="19" name="TextBox 1"/>
          <p:cNvSpPr txBox="1"/>
          <p:nvPr/>
        </p:nvSpPr>
        <p:spPr>
          <a:xfrm>
            <a:off x="1130300" y="4457700"/>
            <a:ext cx="5334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Calibri" panose="020F0502020204030204" charset="0"/>
                <a:cs typeface="Calibri" panose="020F0502020204030204" charset="0"/>
              </a:rPr>
              <a:t>4-b</a:t>
            </a:r>
            <a:r>
              <a:rPr lang="en-US" altLang="zh-CN" sz="1800" b="1" dirty="0">
                <a:solidFill>
                  <a:srgbClr val="000000"/>
                </a:solidFill>
                <a:latin typeface="微软雅黑" panose="020B0503020204020204" pitchFamily="18" charset="-122"/>
                <a:cs typeface="微软雅黑" panose="020B0503020204020204" pitchFamily="18" charset="-122"/>
              </a:rPr>
              <a:t>区</a:t>
            </a:r>
          </a:p>
        </p:txBody>
      </p:sp>
      <p:sp>
        <p:nvSpPr>
          <p:cNvPr id="20" name="TextBox 1"/>
          <p:cNvSpPr txBox="1"/>
          <p:nvPr/>
        </p:nvSpPr>
        <p:spPr>
          <a:xfrm>
            <a:off x="7785100" y="584200"/>
            <a:ext cx="10033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商务配套区</a:t>
            </a: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236714" y="1485138"/>
            <a:ext cx="1296923" cy="937260"/>
          </a:xfrm>
          <a:custGeom>
            <a:avLst/>
            <a:gdLst>
              <a:gd name="connsiteX0" fmla="*/ 0 w 1296923"/>
              <a:gd name="connsiteY0" fmla="*/ 937260 h 937260"/>
              <a:gd name="connsiteX1" fmla="*/ 1296923 w 1296923"/>
              <a:gd name="connsiteY1" fmla="*/ 937260 h 937260"/>
              <a:gd name="connsiteX2" fmla="*/ 1296923 w 1296923"/>
              <a:gd name="connsiteY2" fmla="*/ 0 h 937260"/>
              <a:gd name="connsiteX3" fmla="*/ 0 w 1296923"/>
              <a:gd name="connsiteY3" fmla="*/ 0 h 937260"/>
              <a:gd name="connsiteX4" fmla="*/ 0 w 1296923"/>
              <a:gd name="connsiteY4" fmla="*/ 937260 h 9372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6923" h="937260">
                <a:moveTo>
                  <a:pt x="0" y="937260"/>
                </a:moveTo>
                <a:lnTo>
                  <a:pt x="1296923" y="937260"/>
                </a:lnTo>
                <a:lnTo>
                  <a:pt x="1296923" y="0"/>
                </a:lnTo>
                <a:lnTo>
                  <a:pt x="0" y="0"/>
                </a:lnTo>
                <a:lnTo>
                  <a:pt x="0" y="937260"/>
                </a:lnTo>
              </a:path>
            </a:pathLst>
          </a:custGeom>
          <a:solidFill>
            <a:srgbClr val="FABB8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223759" y="1472184"/>
            <a:ext cx="1322831" cy="963168"/>
          </a:xfrm>
          <a:custGeom>
            <a:avLst/>
            <a:gdLst>
              <a:gd name="connsiteX0" fmla="*/ 12954 w 1322831"/>
              <a:gd name="connsiteY0" fmla="*/ 950213 h 963168"/>
              <a:gd name="connsiteX1" fmla="*/ 1309878 w 1322831"/>
              <a:gd name="connsiteY1" fmla="*/ 950213 h 963168"/>
              <a:gd name="connsiteX2" fmla="*/ 1309878 w 1322831"/>
              <a:gd name="connsiteY2" fmla="*/ 12953 h 963168"/>
              <a:gd name="connsiteX3" fmla="*/ 12954 w 1322831"/>
              <a:gd name="connsiteY3" fmla="*/ 12953 h 963168"/>
              <a:gd name="connsiteX4" fmla="*/ 12954 w 1322831"/>
              <a:gd name="connsiteY4" fmla="*/ 950213 h 9631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22831" h="963168">
                <a:moveTo>
                  <a:pt x="12954" y="950213"/>
                </a:moveTo>
                <a:lnTo>
                  <a:pt x="1309878" y="950213"/>
                </a:lnTo>
                <a:lnTo>
                  <a:pt x="1309878" y="12953"/>
                </a:lnTo>
                <a:lnTo>
                  <a:pt x="12954" y="12953"/>
                </a:lnTo>
                <a:lnTo>
                  <a:pt x="12954" y="950213"/>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854700" y="1397000"/>
            <a:ext cx="2984500" cy="2222500"/>
          </a:xfrm>
          <a:prstGeom prst="rect">
            <a:avLst/>
          </a:prstGeom>
          <a:noFill/>
        </p:spPr>
      </p:pic>
      <p:graphicFrame>
        <p:nvGraphicFramePr>
          <p:cNvPr id="9" name="表格 4"/>
          <p:cNvGraphicFramePr>
            <a:graphicFrameLocks noGrp="1"/>
          </p:cNvGraphicFramePr>
          <p:nvPr/>
        </p:nvGraphicFramePr>
        <p:xfrm>
          <a:off x="938542" y="1556766"/>
          <a:ext cx="4758042" cy="1149857"/>
        </p:xfrm>
        <a:graphic>
          <a:graphicData uri="http://schemas.openxmlformats.org/drawingml/2006/table">
            <a:tbl>
              <a:tblPr/>
              <a:tblGrid>
                <a:gridCol w="900036">
                  <a:extLst>
                    <a:ext uri="{9D8B030D-6E8A-4147-A177-3AD203B41FA5}">
                      <a16:colId xmlns:a16="http://schemas.microsoft.com/office/drawing/2014/main" val="20000"/>
                    </a:ext>
                  </a:extLst>
                </a:gridCol>
                <a:gridCol w="612013">
                  <a:extLst>
                    <a:ext uri="{9D8B030D-6E8A-4147-A177-3AD203B41FA5}">
                      <a16:colId xmlns:a16="http://schemas.microsoft.com/office/drawing/2014/main" val="20001"/>
                    </a:ext>
                  </a:extLst>
                </a:gridCol>
                <a:gridCol w="791972">
                  <a:extLst>
                    <a:ext uri="{9D8B030D-6E8A-4147-A177-3AD203B41FA5}">
                      <a16:colId xmlns:a16="http://schemas.microsoft.com/office/drawing/2014/main" val="20002"/>
                    </a:ext>
                  </a:extLst>
                </a:gridCol>
                <a:gridCol w="719963">
                  <a:extLst>
                    <a:ext uri="{9D8B030D-6E8A-4147-A177-3AD203B41FA5}">
                      <a16:colId xmlns:a16="http://schemas.microsoft.com/office/drawing/2014/main" val="20003"/>
                    </a:ext>
                  </a:extLst>
                </a:gridCol>
                <a:gridCol w="900048">
                  <a:extLst>
                    <a:ext uri="{9D8B030D-6E8A-4147-A177-3AD203B41FA5}">
                      <a16:colId xmlns:a16="http://schemas.microsoft.com/office/drawing/2014/main" val="20004"/>
                    </a:ext>
                  </a:extLst>
                </a:gridCol>
                <a:gridCol w="834008">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712088">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VIP理财中心</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1,500-2,000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中国工商银</a:t>
                      </a:r>
                      <a:endParaRPr lang="zh-CN" altLang="en-US" sz="1060"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行VIP理财中</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心/花旗银行</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VIP理财中心</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bl>
          </a:graphicData>
        </a:graphic>
      </p:graphicFrame>
      <p:sp>
        <p:nvSpPr>
          <p:cNvPr id="10"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282</a:t>
            </a:r>
          </a:p>
        </p:txBody>
      </p:sp>
      <p:sp>
        <p:nvSpPr>
          <p:cNvPr id="11" name="TextBox 1"/>
          <p:cNvSpPr txBox="1"/>
          <p:nvPr/>
        </p:nvSpPr>
        <p:spPr>
          <a:xfrm>
            <a:off x="6654800" y="25400"/>
            <a:ext cx="21209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分区业态建议</a:t>
            </a:r>
          </a:p>
        </p:txBody>
      </p:sp>
      <p:sp>
        <p:nvSpPr>
          <p:cNvPr id="12" name="TextBox 1"/>
          <p:cNvSpPr txBox="1"/>
          <p:nvPr/>
        </p:nvSpPr>
        <p:spPr>
          <a:xfrm>
            <a:off x="1130300" y="1181100"/>
            <a:ext cx="5207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4-c区</a:t>
            </a:r>
          </a:p>
        </p:txBody>
      </p:sp>
      <p:sp>
        <p:nvSpPr>
          <p:cNvPr id="13" name="TextBox 1"/>
          <p:cNvSpPr txBox="1"/>
          <p:nvPr/>
        </p:nvSpPr>
        <p:spPr>
          <a:xfrm>
            <a:off x="7734300" y="1879600"/>
            <a:ext cx="279400" cy="177800"/>
          </a:xfrm>
          <a:prstGeom prst="rect">
            <a:avLst/>
          </a:prstGeom>
          <a:noFill/>
        </p:spPr>
        <p:txBody>
          <a:bodyPr wrap="none" lIns="0" tIns="0" rIns="0" rtlCol="0">
            <a:spAutoFit/>
          </a:bodyPr>
          <a:lstStyle/>
          <a:p>
            <a:pPr>
              <a:lnSpc>
                <a:spcPts val="1400"/>
              </a:lnSpc>
            </a:pPr>
            <a:r>
              <a:rPr lang="en-US" altLang="zh-CN" sz="1600" dirty="0">
                <a:solidFill>
                  <a:srgbClr val="FFFFFF"/>
                </a:solidFill>
                <a:latin typeface="Times New Roman" panose="02020603050405020304" pitchFamily="18" charset="0"/>
                <a:cs typeface="Times New Roman" panose="02020603050405020304" pitchFamily="18" charset="0"/>
              </a:rPr>
              <a:t>4-c</a:t>
            </a:r>
          </a:p>
        </p:txBody>
      </p:sp>
      <p:sp>
        <p:nvSpPr>
          <p:cNvPr id="14" name="TextBox 1"/>
          <p:cNvSpPr txBox="1"/>
          <p:nvPr/>
        </p:nvSpPr>
        <p:spPr>
          <a:xfrm>
            <a:off x="7785100" y="584200"/>
            <a:ext cx="10033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商务配套区</a:t>
            </a: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940552" y="723900"/>
            <a:ext cx="2913888" cy="1770888"/>
          </a:xfrm>
          <a:custGeom>
            <a:avLst/>
            <a:gdLst>
              <a:gd name="connsiteX0" fmla="*/ 0 w 2913888"/>
              <a:gd name="connsiteY0" fmla="*/ 1770888 h 1770888"/>
              <a:gd name="connsiteX1" fmla="*/ 2913888 w 2913888"/>
              <a:gd name="connsiteY1" fmla="*/ 1770888 h 1770888"/>
              <a:gd name="connsiteX2" fmla="*/ 2913888 w 2913888"/>
              <a:gd name="connsiteY2" fmla="*/ 0 h 1770888"/>
              <a:gd name="connsiteX3" fmla="*/ 0 w 2913888"/>
              <a:gd name="connsiteY3" fmla="*/ 0 h 1770888"/>
              <a:gd name="connsiteX4" fmla="*/ 0 w 2913888"/>
              <a:gd name="connsiteY4" fmla="*/ 1770888 h 1770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13888" h="1770888">
                <a:moveTo>
                  <a:pt x="0" y="1770888"/>
                </a:moveTo>
                <a:lnTo>
                  <a:pt x="2913888" y="1770888"/>
                </a:lnTo>
                <a:lnTo>
                  <a:pt x="2913888" y="0"/>
                </a:lnTo>
                <a:lnTo>
                  <a:pt x="0" y="0"/>
                </a:lnTo>
                <a:lnTo>
                  <a:pt x="0" y="1770888"/>
                </a:lnTo>
              </a:path>
            </a:pathLst>
          </a:custGeom>
          <a:solidFill>
            <a:srgbClr val="A1B2C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781038" y="1174241"/>
            <a:ext cx="726947" cy="233172"/>
          </a:xfrm>
          <a:custGeom>
            <a:avLst/>
            <a:gdLst>
              <a:gd name="connsiteX0" fmla="*/ 0 w 726947"/>
              <a:gd name="connsiteY0" fmla="*/ 4191 h 233172"/>
              <a:gd name="connsiteX1" fmla="*/ 726947 w 726947"/>
              <a:gd name="connsiteY1" fmla="*/ 0 h 233172"/>
              <a:gd name="connsiteX2" fmla="*/ 724916 w 726947"/>
              <a:gd name="connsiteY2" fmla="*/ 232155 h 233172"/>
              <a:gd name="connsiteX3" fmla="*/ 4064 w 726947"/>
              <a:gd name="connsiteY3" fmla="*/ 233172 h 233172"/>
              <a:gd name="connsiteX4" fmla="*/ 0 w 726947"/>
              <a:gd name="connsiteY4" fmla="*/ 4191 h 2331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6947" h="233172">
                <a:moveTo>
                  <a:pt x="0" y="4191"/>
                </a:moveTo>
                <a:lnTo>
                  <a:pt x="726947" y="0"/>
                </a:lnTo>
                <a:lnTo>
                  <a:pt x="724916" y="232155"/>
                </a:lnTo>
                <a:lnTo>
                  <a:pt x="4064" y="233172"/>
                </a:lnTo>
                <a:lnTo>
                  <a:pt x="0" y="4191"/>
                </a:lnTo>
              </a:path>
            </a:pathLst>
          </a:custGeom>
          <a:solidFill>
            <a:srgbClr val="FF777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768083" y="1161288"/>
            <a:ext cx="752855" cy="259080"/>
          </a:xfrm>
          <a:custGeom>
            <a:avLst/>
            <a:gdLst>
              <a:gd name="connsiteX0" fmla="*/ 12954 w 752855"/>
              <a:gd name="connsiteY0" fmla="*/ 17144 h 259080"/>
              <a:gd name="connsiteX1" fmla="*/ 739902 w 752855"/>
              <a:gd name="connsiteY1" fmla="*/ 12953 h 259080"/>
              <a:gd name="connsiteX2" fmla="*/ 737870 w 752855"/>
              <a:gd name="connsiteY2" fmla="*/ 245109 h 259080"/>
              <a:gd name="connsiteX3" fmla="*/ 17018 w 752855"/>
              <a:gd name="connsiteY3" fmla="*/ 246125 h 259080"/>
              <a:gd name="connsiteX4" fmla="*/ 12954 w 752855"/>
              <a:gd name="connsiteY4" fmla="*/ 17144 h 2590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2855" h="259080">
                <a:moveTo>
                  <a:pt x="12954" y="17144"/>
                </a:moveTo>
                <a:lnTo>
                  <a:pt x="739902" y="12953"/>
                </a:lnTo>
                <a:lnTo>
                  <a:pt x="737870" y="245109"/>
                </a:lnTo>
                <a:lnTo>
                  <a:pt x="17018" y="246125"/>
                </a:lnTo>
                <a:lnTo>
                  <a:pt x="12954" y="17144"/>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30900" y="711200"/>
            <a:ext cx="2933700" cy="17907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812800" y="3416300"/>
            <a:ext cx="1320800" cy="14605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2184400" y="3416300"/>
            <a:ext cx="2044700" cy="14605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4267200" y="3416300"/>
            <a:ext cx="2552700" cy="14605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812800" y="4927600"/>
            <a:ext cx="2184400" cy="1460500"/>
          </a:xfrm>
          <a:prstGeom prst="rect">
            <a:avLst/>
          </a:prstGeom>
          <a:noFill/>
        </p:spPr>
      </p:pic>
      <p:pic>
        <p:nvPicPr>
          <p:cNvPr id="14" name="Picture 3"/>
          <p:cNvPicPr>
            <a:picLocks noChangeAspect="1" noChangeArrowheads="1"/>
          </p:cNvPicPr>
          <p:nvPr/>
        </p:nvPicPr>
        <p:blipFill>
          <a:blip r:embed="rId7"/>
          <a:srcRect/>
          <a:stretch>
            <a:fillRect/>
          </a:stretch>
        </p:blipFill>
        <p:spPr bwMode="auto">
          <a:xfrm>
            <a:off x="3048000" y="4927600"/>
            <a:ext cx="1892300" cy="1460500"/>
          </a:xfrm>
          <a:prstGeom prst="rect">
            <a:avLst/>
          </a:prstGeom>
          <a:noFill/>
        </p:spPr>
      </p:pic>
      <p:pic>
        <p:nvPicPr>
          <p:cNvPr id="15" name="Picture 3"/>
          <p:cNvPicPr>
            <a:picLocks noChangeAspect="1" noChangeArrowheads="1"/>
          </p:cNvPicPr>
          <p:nvPr/>
        </p:nvPicPr>
        <p:blipFill>
          <a:blip r:embed="rId8"/>
          <a:srcRect/>
          <a:stretch>
            <a:fillRect/>
          </a:stretch>
        </p:blipFill>
        <p:spPr bwMode="auto">
          <a:xfrm>
            <a:off x="4991100" y="4927600"/>
            <a:ext cx="1828800" cy="1460500"/>
          </a:xfrm>
          <a:prstGeom prst="rect">
            <a:avLst/>
          </a:prstGeom>
          <a:noFill/>
        </p:spPr>
      </p:pic>
      <p:pic>
        <p:nvPicPr>
          <p:cNvPr id="16" name="Picture 3"/>
          <p:cNvPicPr>
            <a:picLocks noChangeAspect="1" noChangeArrowheads="1"/>
          </p:cNvPicPr>
          <p:nvPr/>
        </p:nvPicPr>
        <p:blipFill>
          <a:blip r:embed="rId9"/>
          <a:srcRect/>
          <a:stretch>
            <a:fillRect/>
          </a:stretch>
        </p:blipFill>
        <p:spPr bwMode="auto">
          <a:xfrm>
            <a:off x="6858000" y="3416300"/>
            <a:ext cx="2184400" cy="2971800"/>
          </a:xfrm>
          <a:prstGeom prst="rect">
            <a:avLst/>
          </a:prstGeom>
          <a:noFill/>
        </p:spPr>
      </p:pic>
      <p:sp>
        <p:nvSpPr>
          <p:cNvPr id="1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283</a:t>
            </a:r>
          </a:p>
        </p:txBody>
      </p:sp>
      <p:sp>
        <p:nvSpPr>
          <p:cNvPr id="18" name="TextBox 1"/>
          <p:cNvSpPr txBox="1"/>
          <p:nvPr/>
        </p:nvSpPr>
        <p:spPr>
          <a:xfrm>
            <a:off x="5588000" y="25400"/>
            <a:ext cx="31877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项目各分区业态建议</a:t>
            </a:r>
          </a:p>
        </p:txBody>
      </p:sp>
      <p:sp>
        <p:nvSpPr>
          <p:cNvPr id="19" name="TextBox 1"/>
          <p:cNvSpPr txBox="1"/>
          <p:nvPr/>
        </p:nvSpPr>
        <p:spPr>
          <a:xfrm>
            <a:off x="952500" y="723900"/>
            <a:ext cx="14732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⑤</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景观休闲步道</a:t>
            </a:r>
          </a:p>
        </p:txBody>
      </p:sp>
      <p:sp>
        <p:nvSpPr>
          <p:cNvPr id="20" name="TextBox 1"/>
          <p:cNvSpPr txBox="1"/>
          <p:nvPr/>
        </p:nvSpPr>
        <p:spPr>
          <a:xfrm>
            <a:off x="952500" y="977900"/>
            <a:ext cx="4762500" cy="749300"/>
          </a:xfrm>
          <a:prstGeom prst="rect">
            <a:avLst/>
          </a:prstGeom>
          <a:noFill/>
        </p:spPr>
        <p:txBody>
          <a:bodyPr wrap="none" lIns="0" tIns="0" rIns="0" rtlCol="0">
            <a:spAutoFit/>
          </a:bodyPr>
          <a:lstStyle/>
          <a:p>
            <a:pPr>
              <a:lnSpc>
                <a:spcPts val="2000"/>
              </a:lnSpc>
            </a:pPr>
            <a:r>
              <a:rPr lang="en-US" altLang="zh-CN" sz="1600" b="1" dirty="0">
                <a:solidFill>
                  <a:srgbClr val="000000"/>
                </a:solidFill>
                <a:latin typeface="微软雅黑" panose="020B0503020204020204" pitchFamily="18" charset="-122"/>
                <a:cs typeface="微软雅黑" panose="020B0503020204020204" pitchFamily="18" charset="-122"/>
              </a:rPr>
              <a:t>该区域展示性相对较弱，人流量次于是high</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000000"/>
                </a:solidFill>
                <a:latin typeface="微软雅黑" panose="020B0503020204020204" pitchFamily="18" charset="-122"/>
                <a:cs typeface="微软雅黑" panose="020B0503020204020204" pitchFamily="18" charset="-122"/>
              </a:rPr>
              <a:t>street，</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且作为书店主力店的延展区域，可打造一个特色化的</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街区来吸引客流。</a:t>
            </a:r>
          </a:p>
        </p:txBody>
      </p:sp>
      <p:sp>
        <p:nvSpPr>
          <p:cNvPr id="21" name="TextBox 1"/>
          <p:cNvSpPr txBox="1"/>
          <p:nvPr/>
        </p:nvSpPr>
        <p:spPr>
          <a:xfrm>
            <a:off x="952500" y="1701800"/>
            <a:ext cx="4800600" cy="444500"/>
          </a:xfrm>
          <a:prstGeom prst="rect">
            <a:avLst/>
          </a:prstGeom>
          <a:noFill/>
        </p:spPr>
        <p:txBody>
          <a:bodyPr wrap="none" lIns="0" tIns="0" rIns="0" rtlCol="0">
            <a:spAutoFit/>
          </a:bodyPr>
          <a:lstStyle/>
          <a:p>
            <a:pPr>
              <a:lnSpc>
                <a:spcPts val="1800"/>
              </a:lnSpc>
            </a:pPr>
            <a:r>
              <a:rPr lang="en-US" altLang="zh-CN" sz="1405" b="1" dirty="0">
                <a:solidFill>
                  <a:srgbClr val="5E84B7"/>
                </a:solidFill>
                <a:latin typeface="微软雅黑" panose="020B0503020204020204" pitchFamily="18" charset="-122"/>
                <a:cs typeface="微软雅黑" panose="020B0503020204020204" pitchFamily="18" charset="-122"/>
              </a:rPr>
              <a:t>定位：体现生活质感与品位，并提供休闲氛围，适合聚会与社</a:t>
            </a:r>
          </a:p>
          <a:p>
            <a:pPr>
              <a:lnSpc>
                <a:spcPts val="1600"/>
              </a:lnSpc>
            </a:pPr>
            <a:r>
              <a:rPr lang="en-US" altLang="zh-CN" sz="1405" b="1" dirty="0">
                <a:solidFill>
                  <a:srgbClr val="5E84B7"/>
                </a:solidFill>
                <a:latin typeface="微软雅黑" panose="020B0503020204020204" pitchFamily="18" charset="-122"/>
                <a:cs typeface="微软雅黑" panose="020B0503020204020204" pitchFamily="18" charset="-122"/>
              </a:rPr>
              <a:t>交的休闲街区。</a:t>
            </a:r>
          </a:p>
        </p:txBody>
      </p:sp>
      <p:sp>
        <p:nvSpPr>
          <p:cNvPr id="22" name="TextBox 1"/>
          <p:cNvSpPr txBox="1"/>
          <p:nvPr/>
        </p:nvSpPr>
        <p:spPr>
          <a:xfrm>
            <a:off x="952500" y="2120900"/>
            <a:ext cx="1092200" cy="279400"/>
          </a:xfrm>
          <a:prstGeom prst="rect">
            <a:avLst/>
          </a:prstGeom>
          <a:noFill/>
        </p:spPr>
        <p:txBody>
          <a:bodyPr wrap="none" lIns="0" tIns="0" rIns="0" rtlCol="0">
            <a:spAutoFit/>
          </a:bodyPr>
          <a:lstStyle/>
          <a:p>
            <a:pPr>
              <a:lnSpc>
                <a:spcPts val="22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时尚配饰</a:t>
            </a:r>
          </a:p>
        </p:txBody>
      </p:sp>
      <p:sp>
        <p:nvSpPr>
          <p:cNvPr id="23" name="TextBox 1"/>
          <p:cNvSpPr txBox="1"/>
          <p:nvPr/>
        </p:nvSpPr>
        <p:spPr>
          <a:xfrm>
            <a:off x="952500" y="2374900"/>
            <a:ext cx="1498600" cy="762000"/>
          </a:xfrm>
          <a:prstGeom prst="rect">
            <a:avLst/>
          </a:prstGeom>
          <a:noFill/>
        </p:spPr>
        <p:txBody>
          <a:bodyPr wrap="none" lIns="0" tIns="0" rIns="0" rtlCol="0">
            <a:spAutoFit/>
          </a:bodyPr>
          <a:lstStyle/>
          <a:p>
            <a:pPr>
              <a:lnSpc>
                <a:spcPts val="2200"/>
              </a:lnSpc>
            </a:pPr>
            <a:r>
              <a:rPr lang="en-US" altLang="zh-CN" sz="1600" dirty="0">
                <a:solidFill>
                  <a:srgbClr val="000000"/>
                </a:solidFill>
                <a:latin typeface="Wingdings" panose="05000000000000000000" pitchFamily="18" charset="0"/>
                <a:cs typeface="Wingdings" panose="05000000000000000000" pitchFamily="18" charset="0"/>
              </a:rPr>
              <a:t>✓</a:t>
            </a:r>
            <a:r>
              <a:rPr lang="en-US" altLang="zh-CN" sz="1685" dirty="0">
                <a:latin typeface="Times New Roman" panose="02020603050405020304" pitchFamily="18" charset="0"/>
                <a:cs typeface="Times New Roman" panose="02020603050405020304" pitchFamily="18" charset="0"/>
              </a:rPr>
              <a:t>  </a:t>
            </a:r>
            <a:r>
              <a:rPr lang="en-US" altLang="zh-CN" sz="1685" dirty="0">
                <a:solidFill>
                  <a:srgbClr val="000000"/>
                </a:solidFill>
                <a:latin typeface="微软雅黑" panose="020B0503020204020204" pitchFamily="18" charset="-122"/>
                <a:cs typeface="微软雅黑" panose="020B0503020204020204" pitchFamily="18" charset="-122"/>
              </a:rPr>
              <a:t>精品家居用品</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生活及礼品</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特色餐饮</a:t>
            </a:r>
          </a:p>
        </p:txBody>
      </p:sp>
      <p:sp>
        <p:nvSpPr>
          <p:cNvPr id="24" name="TextBox 1"/>
          <p:cNvSpPr txBox="1"/>
          <p:nvPr/>
        </p:nvSpPr>
        <p:spPr>
          <a:xfrm>
            <a:off x="952500" y="3086100"/>
            <a:ext cx="1295400" cy="279400"/>
          </a:xfrm>
          <a:prstGeom prst="rect">
            <a:avLst/>
          </a:prstGeom>
          <a:noFill/>
        </p:spPr>
        <p:txBody>
          <a:bodyPr wrap="none" lIns="0" tIns="0" rIns="0" rtlCol="0">
            <a:spAutoFit/>
          </a:bodyPr>
          <a:lstStyle/>
          <a:p>
            <a:pPr>
              <a:lnSpc>
                <a:spcPts val="22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艺术品展示</a:t>
            </a: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055614" y="1562861"/>
            <a:ext cx="2520695" cy="864108"/>
          </a:xfrm>
          <a:custGeom>
            <a:avLst/>
            <a:gdLst>
              <a:gd name="connsiteX0" fmla="*/ 0 w 2520695"/>
              <a:gd name="connsiteY0" fmla="*/ 864108 h 864108"/>
              <a:gd name="connsiteX1" fmla="*/ 2520695 w 2520695"/>
              <a:gd name="connsiteY1" fmla="*/ 864108 h 864108"/>
              <a:gd name="connsiteX2" fmla="*/ 2520695 w 2520695"/>
              <a:gd name="connsiteY2" fmla="*/ 0 h 864108"/>
              <a:gd name="connsiteX3" fmla="*/ 0 w 2520695"/>
              <a:gd name="connsiteY3" fmla="*/ 0 h 864108"/>
              <a:gd name="connsiteX4" fmla="*/ 0 w 2520695"/>
              <a:gd name="connsiteY4" fmla="*/ 864108 h 864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0695" h="864108">
                <a:moveTo>
                  <a:pt x="0" y="864108"/>
                </a:moveTo>
                <a:lnTo>
                  <a:pt x="2520695" y="864108"/>
                </a:lnTo>
                <a:lnTo>
                  <a:pt x="2520695" y="0"/>
                </a:lnTo>
                <a:lnTo>
                  <a:pt x="0" y="0"/>
                </a:lnTo>
                <a:lnTo>
                  <a:pt x="0" y="864108"/>
                </a:lnTo>
              </a:path>
            </a:pathLst>
          </a:custGeom>
          <a:solidFill>
            <a:srgbClr val="FF777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042660" y="1549908"/>
            <a:ext cx="2546603" cy="890016"/>
          </a:xfrm>
          <a:custGeom>
            <a:avLst/>
            <a:gdLst>
              <a:gd name="connsiteX0" fmla="*/ 12953 w 2546603"/>
              <a:gd name="connsiteY0" fmla="*/ 877062 h 890016"/>
              <a:gd name="connsiteX1" fmla="*/ 2533649 w 2546603"/>
              <a:gd name="connsiteY1" fmla="*/ 877062 h 890016"/>
              <a:gd name="connsiteX2" fmla="*/ 2533649 w 2546603"/>
              <a:gd name="connsiteY2" fmla="*/ 12953 h 890016"/>
              <a:gd name="connsiteX3" fmla="*/ 12953 w 2546603"/>
              <a:gd name="connsiteY3" fmla="*/ 12953 h 890016"/>
              <a:gd name="connsiteX4" fmla="*/ 12953 w 2546603"/>
              <a:gd name="connsiteY4" fmla="*/ 877062 h 8900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6603" h="890016">
                <a:moveTo>
                  <a:pt x="12953" y="877062"/>
                </a:moveTo>
                <a:lnTo>
                  <a:pt x="2533649" y="877062"/>
                </a:lnTo>
                <a:lnTo>
                  <a:pt x="2533649" y="12953"/>
                </a:lnTo>
                <a:lnTo>
                  <a:pt x="12953" y="12953"/>
                </a:lnTo>
                <a:lnTo>
                  <a:pt x="12953" y="877062"/>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5067300"/>
            <a:ext cx="2108200" cy="1587500"/>
          </a:xfrm>
          <a:prstGeom prst="rect">
            <a:avLst/>
          </a:prstGeom>
          <a:noFill/>
        </p:spPr>
      </p:pic>
      <p:pic>
        <p:nvPicPr>
          <p:cNvPr id="9" name="Picture 3"/>
          <p:cNvPicPr>
            <a:picLocks noChangeAspect="1" noChangeArrowheads="1"/>
          </p:cNvPicPr>
          <p:nvPr/>
        </p:nvPicPr>
        <p:blipFill>
          <a:blip r:embed="rId3"/>
          <a:srcRect/>
          <a:stretch>
            <a:fillRect/>
          </a:stretch>
        </p:blipFill>
        <p:spPr bwMode="auto">
          <a:xfrm>
            <a:off x="3225800" y="5067300"/>
            <a:ext cx="2362200" cy="15875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5969000" y="965200"/>
            <a:ext cx="2908300" cy="19050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5778500" y="5067300"/>
            <a:ext cx="2374900" cy="1587500"/>
          </a:xfrm>
          <a:prstGeom prst="rect">
            <a:avLst/>
          </a:prstGeom>
          <a:noFill/>
        </p:spPr>
      </p:pic>
      <p:graphicFrame>
        <p:nvGraphicFramePr>
          <p:cNvPr id="12" name="表格 4"/>
          <p:cNvGraphicFramePr>
            <a:graphicFrameLocks noGrp="1"/>
          </p:cNvGraphicFramePr>
          <p:nvPr/>
        </p:nvGraphicFramePr>
        <p:xfrm>
          <a:off x="974940" y="2996945"/>
          <a:ext cx="7887627" cy="1976500"/>
        </p:xfrm>
        <a:graphic>
          <a:graphicData uri="http://schemas.openxmlformats.org/drawingml/2006/table">
            <a:tbl>
              <a:tblPr/>
              <a:tblGrid>
                <a:gridCol w="1091857">
                  <a:extLst>
                    <a:ext uri="{9D8B030D-6E8A-4147-A177-3AD203B41FA5}">
                      <a16:colId xmlns:a16="http://schemas.microsoft.com/office/drawing/2014/main" val="20000"/>
                    </a:ext>
                  </a:extLst>
                </a:gridCol>
                <a:gridCol w="593089">
                  <a:extLst>
                    <a:ext uri="{9D8B030D-6E8A-4147-A177-3AD203B41FA5}">
                      <a16:colId xmlns:a16="http://schemas.microsoft.com/office/drawing/2014/main" val="20001"/>
                    </a:ext>
                  </a:extLst>
                </a:gridCol>
                <a:gridCol w="1375283">
                  <a:extLst>
                    <a:ext uri="{9D8B030D-6E8A-4147-A177-3AD203B41FA5}">
                      <a16:colId xmlns:a16="http://schemas.microsoft.com/office/drawing/2014/main" val="20002"/>
                    </a:ext>
                  </a:extLst>
                </a:gridCol>
                <a:gridCol w="1020571">
                  <a:extLst>
                    <a:ext uri="{9D8B030D-6E8A-4147-A177-3AD203B41FA5}">
                      <a16:colId xmlns:a16="http://schemas.microsoft.com/office/drawing/2014/main" val="20003"/>
                    </a:ext>
                  </a:extLst>
                </a:gridCol>
                <a:gridCol w="1020698">
                  <a:extLst>
                    <a:ext uri="{9D8B030D-6E8A-4147-A177-3AD203B41FA5}">
                      <a16:colId xmlns:a16="http://schemas.microsoft.com/office/drawing/2014/main" val="20004"/>
                    </a:ext>
                  </a:extLst>
                </a:gridCol>
                <a:gridCol w="2786126">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8823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书吧</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150-300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猫的天空之城/雕刻时光咖啡馆</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9204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咖啡店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120-180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ATwosomePlace/Dean&amp;Deluca/MAAN</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COFFEE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269366">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250-450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半山小馆/塔顶泰国时尚餐厅/壁虎餐厅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489076">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创意零售店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7</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50-150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气味图书馆/品东西/雷诺瓦/MRKT/朴坊/</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CathKidston/乐陶工坊/Lost&amp;Found</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bl>
          </a:graphicData>
        </a:graphic>
      </p:graphicFrame>
      <p:sp>
        <p:nvSpPr>
          <p:cNvPr id="13"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284</a:t>
            </a:r>
          </a:p>
        </p:txBody>
      </p:sp>
      <p:sp>
        <p:nvSpPr>
          <p:cNvPr id="14" name="TextBox 1"/>
          <p:cNvSpPr txBox="1"/>
          <p:nvPr/>
        </p:nvSpPr>
        <p:spPr>
          <a:xfrm>
            <a:off x="6654800" y="25400"/>
            <a:ext cx="21209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分区业态建议</a:t>
            </a:r>
          </a:p>
        </p:txBody>
      </p:sp>
      <p:sp>
        <p:nvSpPr>
          <p:cNvPr id="15" name="TextBox 1"/>
          <p:cNvSpPr txBox="1"/>
          <p:nvPr/>
        </p:nvSpPr>
        <p:spPr>
          <a:xfrm>
            <a:off x="7581900" y="584200"/>
            <a:ext cx="12065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景观休闲步道</a:t>
            </a:r>
          </a:p>
        </p:txBody>
      </p:sp>
      <p:sp>
        <p:nvSpPr>
          <p:cNvPr id="16" name="TextBox 1"/>
          <p:cNvSpPr txBox="1"/>
          <p:nvPr/>
        </p:nvSpPr>
        <p:spPr>
          <a:xfrm>
            <a:off x="1054100" y="2590800"/>
            <a:ext cx="16002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5-a区</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微软雅黑" panose="020B0503020204020204" pitchFamily="18" charset="-122"/>
                <a:cs typeface="微软雅黑" panose="020B0503020204020204" pitchFamily="18" charset="-122"/>
              </a:rPr>
              <a:t>(</a:t>
            </a:r>
            <a:r>
              <a:rPr lang="en-US" altLang="zh-CN" sz="1800" b="1" dirty="0">
                <a:solidFill>
                  <a:srgbClr val="000000"/>
                </a:solidFill>
                <a:latin typeface="Arial Narrow" pitchFamily="18" charset="0"/>
                <a:cs typeface="Arial Narrow" pitchFamily="18" charset="0"/>
              </a:rPr>
              <a:t>Option</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Arial Narrow" pitchFamily="18" charset="0"/>
                <a:cs typeface="Arial Narrow" pitchFamily="18" charset="0"/>
              </a:rPr>
              <a:t>I</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微软雅黑" panose="020B0503020204020204" pitchFamily="18" charset="-122"/>
                <a:cs typeface="微软雅黑" panose="020B0503020204020204" pitchFamily="18" charset="-122"/>
              </a:rPr>
              <a:t>)</a:t>
            </a:r>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055614" y="1562861"/>
            <a:ext cx="2520695" cy="864108"/>
          </a:xfrm>
          <a:custGeom>
            <a:avLst/>
            <a:gdLst>
              <a:gd name="connsiteX0" fmla="*/ 0 w 2520695"/>
              <a:gd name="connsiteY0" fmla="*/ 864108 h 864108"/>
              <a:gd name="connsiteX1" fmla="*/ 2520695 w 2520695"/>
              <a:gd name="connsiteY1" fmla="*/ 864108 h 864108"/>
              <a:gd name="connsiteX2" fmla="*/ 2520695 w 2520695"/>
              <a:gd name="connsiteY2" fmla="*/ 0 h 864108"/>
              <a:gd name="connsiteX3" fmla="*/ 0 w 2520695"/>
              <a:gd name="connsiteY3" fmla="*/ 0 h 864108"/>
              <a:gd name="connsiteX4" fmla="*/ 0 w 2520695"/>
              <a:gd name="connsiteY4" fmla="*/ 864108 h 864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20695" h="864108">
                <a:moveTo>
                  <a:pt x="0" y="864108"/>
                </a:moveTo>
                <a:lnTo>
                  <a:pt x="2520695" y="864108"/>
                </a:lnTo>
                <a:lnTo>
                  <a:pt x="2520695" y="0"/>
                </a:lnTo>
                <a:lnTo>
                  <a:pt x="0" y="0"/>
                </a:lnTo>
                <a:lnTo>
                  <a:pt x="0" y="864108"/>
                </a:lnTo>
              </a:path>
            </a:pathLst>
          </a:custGeom>
          <a:solidFill>
            <a:srgbClr val="FF777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042660" y="1549908"/>
            <a:ext cx="2546603" cy="890016"/>
          </a:xfrm>
          <a:custGeom>
            <a:avLst/>
            <a:gdLst>
              <a:gd name="connsiteX0" fmla="*/ 12953 w 2546603"/>
              <a:gd name="connsiteY0" fmla="*/ 877062 h 890016"/>
              <a:gd name="connsiteX1" fmla="*/ 2533649 w 2546603"/>
              <a:gd name="connsiteY1" fmla="*/ 877062 h 890016"/>
              <a:gd name="connsiteX2" fmla="*/ 2533649 w 2546603"/>
              <a:gd name="connsiteY2" fmla="*/ 12953 h 890016"/>
              <a:gd name="connsiteX3" fmla="*/ 12953 w 2546603"/>
              <a:gd name="connsiteY3" fmla="*/ 12953 h 890016"/>
              <a:gd name="connsiteX4" fmla="*/ 12953 w 2546603"/>
              <a:gd name="connsiteY4" fmla="*/ 877062 h 8900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546603" h="890016">
                <a:moveTo>
                  <a:pt x="12953" y="877062"/>
                </a:moveTo>
                <a:lnTo>
                  <a:pt x="2533649" y="877062"/>
                </a:lnTo>
                <a:lnTo>
                  <a:pt x="2533649" y="12953"/>
                </a:lnTo>
                <a:lnTo>
                  <a:pt x="12953" y="12953"/>
                </a:lnTo>
                <a:lnTo>
                  <a:pt x="12953" y="877062"/>
                </a:lnTo>
              </a:path>
            </a:pathLst>
          </a:custGeom>
          <a:solidFill>
            <a:srgbClr val="000000">
              <a:alpha val="0"/>
            </a:srgbClr>
          </a:solidFill>
          <a:ln w="25400">
            <a:solidFill>
              <a:srgbClr val="EC008C">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4660900"/>
            <a:ext cx="2616200" cy="1828800"/>
          </a:xfrm>
          <a:prstGeom prst="rect">
            <a:avLst/>
          </a:prstGeom>
          <a:noFill/>
        </p:spPr>
      </p:pic>
      <p:pic>
        <p:nvPicPr>
          <p:cNvPr id="9" name="Picture 3"/>
          <p:cNvPicPr>
            <a:picLocks noChangeAspect="1" noChangeArrowheads="1"/>
          </p:cNvPicPr>
          <p:nvPr/>
        </p:nvPicPr>
        <p:blipFill>
          <a:blip r:embed="rId3"/>
          <a:srcRect/>
          <a:stretch>
            <a:fillRect/>
          </a:stretch>
        </p:blipFill>
        <p:spPr bwMode="auto">
          <a:xfrm>
            <a:off x="5969000" y="965200"/>
            <a:ext cx="2908300" cy="19050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3479800" y="4660900"/>
            <a:ext cx="2590800" cy="18288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6146800" y="4660900"/>
            <a:ext cx="2730500" cy="1828800"/>
          </a:xfrm>
          <a:prstGeom prst="rect">
            <a:avLst/>
          </a:prstGeom>
          <a:noFill/>
        </p:spPr>
      </p:pic>
      <p:graphicFrame>
        <p:nvGraphicFramePr>
          <p:cNvPr id="12" name="表格 4"/>
          <p:cNvGraphicFramePr>
            <a:graphicFrameLocks noGrp="1"/>
          </p:cNvGraphicFramePr>
          <p:nvPr/>
        </p:nvGraphicFramePr>
        <p:xfrm>
          <a:off x="974940" y="2996945"/>
          <a:ext cx="7887627" cy="1392047"/>
        </p:xfrm>
        <a:graphic>
          <a:graphicData uri="http://schemas.openxmlformats.org/drawingml/2006/table">
            <a:tbl>
              <a:tblPr/>
              <a:tblGrid>
                <a:gridCol w="1091857">
                  <a:extLst>
                    <a:ext uri="{9D8B030D-6E8A-4147-A177-3AD203B41FA5}">
                      <a16:colId xmlns:a16="http://schemas.microsoft.com/office/drawing/2014/main" val="20000"/>
                    </a:ext>
                  </a:extLst>
                </a:gridCol>
                <a:gridCol w="593089">
                  <a:extLst>
                    <a:ext uri="{9D8B030D-6E8A-4147-A177-3AD203B41FA5}">
                      <a16:colId xmlns:a16="http://schemas.microsoft.com/office/drawing/2014/main" val="20001"/>
                    </a:ext>
                  </a:extLst>
                </a:gridCol>
                <a:gridCol w="1375283">
                  <a:extLst>
                    <a:ext uri="{9D8B030D-6E8A-4147-A177-3AD203B41FA5}">
                      <a16:colId xmlns:a16="http://schemas.microsoft.com/office/drawing/2014/main" val="20002"/>
                    </a:ext>
                  </a:extLst>
                </a:gridCol>
                <a:gridCol w="1020571">
                  <a:extLst>
                    <a:ext uri="{9D8B030D-6E8A-4147-A177-3AD203B41FA5}">
                      <a16:colId xmlns:a16="http://schemas.microsoft.com/office/drawing/2014/main" val="20003"/>
                    </a:ext>
                  </a:extLst>
                </a:gridCol>
                <a:gridCol w="1020698">
                  <a:extLst>
                    <a:ext uri="{9D8B030D-6E8A-4147-A177-3AD203B41FA5}">
                      <a16:colId xmlns:a16="http://schemas.microsoft.com/office/drawing/2014/main" val="20004"/>
                    </a:ext>
                  </a:extLst>
                </a:gridCol>
                <a:gridCol w="2786126">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兰桂坊代表品牌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酒吧</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6</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150-300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CBar/LaDoiceVita97/TheWhiskey</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60" dirty="0">
                          <a:solidFill>
                            <a:srgbClr val="000000"/>
                          </a:solidFill>
                          <a:latin typeface="微软雅黑" panose="020B0503020204020204" pitchFamily="18" charset="-122"/>
                          <a:cs typeface="微软雅黑" panose="020B0503020204020204" pitchFamily="18" charset="-122"/>
                        </a:rPr>
                        <a:t>Priest/THECAVERN</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29298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4</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Post.97/BisteccaItalian</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26923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商店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50-150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7-11/花店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bl>
          </a:graphicData>
        </a:graphic>
      </p:graphicFrame>
      <p:sp>
        <p:nvSpPr>
          <p:cNvPr id="13" name="TextBox 1"/>
          <p:cNvSpPr txBox="1"/>
          <p:nvPr/>
        </p:nvSpPr>
        <p:spPr>
          <a:xfrm>
            <a:off x="6654800" y="25400"/>
            <a:ext cx="21209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分区业态建议</a:t>
            </a:r>
          </a:p>
        </p:txBody>
      </p:sp>
      <p:sp>
        <p:nvSpPr>
          <p:cNvPr id="14" name="TextBox 1"/>
          <p:cNvSpPr txBox="1"/>
          <p:nvPr/>
        </p:nvSpPr>
        <p:spPr>
          <a:xfrm>
            <a:off x="7581900" y="584200"/>
            <a:ext cx="12065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景观休闲步道</a:t>
            </a:r>
          </a:p>
        </p:txBody>
      </p:sp>
      <p:sp>
        <p:nvSpPr>
          <p:cNvPr id="15" name="TextBox 1"/>
          <p:cNvSpPr txBox="1"/>
          <p:nvPr/>
        </p:nvSpPr>
        <p:spPr>
          <a:xfrm>
            <a:off x="1016000" y="990600"/>
            <a:ext cx="4381500" cy="6019800"/>
          </a:xfrm>
          <a:prstGeom prst="rect">
            <a:avLst/>
          </a:prstGeom>
          <a:noFill/>
        </p:spPr>
        <p:txBody>
          <a:bodyPr wrap="none" lIns="0" tIns="0" rIns="0" rtlCol="0">
            <a:spAutoFit/>
          </a:bodyPr>
          <a:lstStyle/>
          <a:p>
            <a:pPr>
              <a:lnSpc>
                <a:spcPts val="2300"/>
              </a:lnSpc>
              <a:tabLst>
                <a:tab pos="38100" algn="l"/>
              </a:tabLst>
            </a:pPr>
            <a:r>
              <a:rPr lang="en-US" altLang="zh-CN" dirty="0"/>
              <a:t>	</a:t>
            </a:r>
            <a:r>
              <a:rPr lang="en-US" altLang="zh-CN" sz="1800" b="1" dirty="0">
                <a:solidFill>
                  <a:srgbClr val="000000"/>
                </a:solidFill>
                <a:latin typeface="微软雅黑" panose="020B0503020204020204" pitchFamily="18" charset="-122"/>
                <a:cs typeface="微软雅黑" panose="020B0503020204020204" pitchFamily="18" charset="-122"/>
              </a:rPr>
              <a:t>5-a区</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微软雅黑" panose="020B0503020204020204" pitchFamily="18" charset="-122"/>
                <a:cs typeface="微软雅黑" panose="020B0503020204020204" pitchFamily="18" charset="-122"/>
              </a:rPr>
              <a:t>(</a:t>
            </a:r>
            <a:r>
              <a:rPr lang="en-US" altLang="zh-CN" sz="1800" b="1" dirty="0">
                <a:solidFill>
                  <a:srgbClr val="000000"/>
                </a:solidFill>
                <a:latin typeface="Arial Narrow" pitchFamily="18" charset="0"/>
                <a:cs typeface="Arial Narrow" pitchFamily="18" charset="0"/>
              </a:rPr>
              <a:t>Option</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Arial Narrow" pitchFamily="18" charset="0"/>
                <a:cs typeface="Arial Narrow" pitchFamily="18" charset="0"/>
              </a:rPr>
              <a:t>II</a:t>
            </a:r>
            <a:r>
              <a:rPr lang="en-US" altLang="zh-CN" sz="1800" dirty="0">
                <a:latin typeface="Times New Roman" panose="02020603050405020304" pitchFamily="18" charset="0"/>
                <a:cs typeface="Times New Roman" panose="02020603050405020304" pitchFamily="18" charset="0"/>
              </a:rPr>
              <a:t> </a:t>
            </a:r>
            <a:r>
              <a:rPr lang="en-US" altLang="zh-CN" sz="1800" b="1"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9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兰桂坊（Lan</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Kwai</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Fong），狭义而言指位于香港中环区的一条</a:t>
            </a:r>
          </a:p>
          <a:p>
            <a:pPr>
              <a:lnSpc>
                <a:spcPts val="14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呈L型的上坡小径，也指构成的一个聚集大小酒吧与餐馆的中高档</a:t>
            </a:r>
          </a:p>
          <a:p>
            <a:pPr>
              <a:lnSpc>
                <a:spcPts val="14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消费区，深受中产阶级、外籍人士及游客的欢迎，是香港的特色</a:t>
            </a:r>
          </a:p>
          <a:p>
            <a:pPr>
              <a:lnSpc>
                <a:spcPts val="14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旅游景点之一。兰桂坊步行街不长,每条街步行不过七八分钟路，</a:t>
            </a:r>
          </a:p>
          <a:p>
            <a:pPr>
              <a:lnSpc>
                <a:spcPts val="14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整个区域已开设了超过50间酒吧食肆类消费场所，店名和装饰十</a:t>
            </a:r>
          </a:p>
          <a:p>
            <a:pPr>
              <a:lnSpc>
                <a:spcPts val="14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分西化，洋溢特有异国情调，圣诞节、万圣节、兰桂坊节等等，</a:t>
            </a:r>
          </a:p>
          <a:p>
            <a:pPr>
              <a:lnSpc>
                <a:spcPts val="14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这里都要举行街道嘉年华会。</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38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285</a:t>
            </a:r>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807707" y="908303"/>
            <a:ext cx="879348" cy="864108"/>
          </a:xfrm>
          <a:custGeom>
            <a:avLst/>
            <a:gdLst>
              <a:gd name="connsiteX0" fmla="*/ 0 w 879348"/>
              <a:gd name="connsiteY0" fmla="*/ 864108 h 864108"/>
              <a:gd name="connsiteX1" fmla="*/ 879348 w 879348"/>
              <a:gd name="connsiteY1" fmla="*/ 864108 h 864108"/>
              <a:gd name="connsiteX2" fmla="*/ 879348 w 879348"/>
              <a:gd name="connsiteY2" fmla="*/ 0 h 864108"/>
              <a:gd name="connsiteX3" fmla="*/ 0 w 879348"/>
              <a:gd name="connsiteY3" fmla="*/ 0 h 864108"/>
              <a:gd name="connsiteX4" fmla="*/ 0 w 879348"/>
              <a:gd name="connsiteY4" fmla="*/ 864108 h 864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9348" h="864108">
                <a:moveTo>
                  <a:pt x="0" y="864108"/>
                </a:moveTo>
                <a:lnTo>
                  <a:pt x="879348" y="864108"/>
                </a:lnTo>
                <a:lnTo>
                  <a:pt x="879348" y="0"/>
                </a:lnTo>
                <a:lnTo>
                  <a:pt x="0" y="0"/>
                </a:lnTo>
                <a:lnTo>
                  <a:pt x="0" y="864108"/>
                </a:lnTo>
              </a:path>
            </a:pathLst>
          </a:custGeom>
          <a:solidFill>
            <a:srgbClr val="E0F5D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801357" y="901953"/>
            <a:ext cx="892048" cy="876808"/>
          </a:xfrm>
          <a:custGeom>
            <a:avLst/>
            <a:gdLst>
              <a:gd name="connsiteX0" fmla="*/ 6350 w 892048"/>
              <a:gd name="connsiteY0" fmla="*/ 870458 h 876808"/>
              <a:gd name="connsiteX1" fmla="*/ 885698 w 892048"/>
              <a:gd name="connsiteY1" fmla="*/ 870458 h 876808"/>
              <a:gd name="connsiteX2" fmla="*/ 885698 w 892048"/>
              <a:gd name="connsiteY2" fmla="*/ 6350 h 876808"/>
              <a:gd name="connsiteX3" fmla="*/ 6350 w 892048"/>
              <a:gd name="connsiteY3" fmla="*/ 6350 h 876808"/>
              <a:gd name="connsiteX4" fmla="*/ 6350 w 892048"/>
              <a:gd name="connsiteY4" fmla="*/ 870458 h 8768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2048" h="876808">
                <a:moveTo>
                  <a:pt x="6350" y="870458"/>
                </a:moveTo>
                <a:lnTo>
                  <a:pt x="885698" y="870458"/>
                </a:lnTo>
                <a:lnTo>
                  <a:pt x="885698" y="6350"/>
                </a:lnTo>
                <a:lnTo>
                  <a:pt x="6350" y="6350"/>
                </a:lnTo>
                <a:lnTo>
                  <a:pt x="6350" y="870458"/>
                </a:lnTo>
              </a:path>
            </a:pathLst>
          </a:custGeom>
          <a:solidFill>
            <a:srgbClr val="000000">
              <a:alpha val="0"/>
            </a:srgbClr>
          </a:solidFill>
          <a:ln w="12700">
            <a:solidFill>
              <a:srgbClr val="69BE28">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940552" y="723900"/>
            <a:ext cx="2915411" cy="1772411"/>
          </a:xfrm>
          <a:custGeom>
            <a:avLst/>
            <a:gdLst>
              <a:gd name="connsiteX0" fmla="*/ 0 w 2915411"/>
              <a:gd name="connsiteY0" fmla="*/ 1772411 h 1772411"/>
              <a:gd name="connsiteX1" fmla="*/ 2915411 w 2915411"/>
              <a:gd name="connsiteY1" fmla="*/ 1772411 h 1772411"/>
              <a:gd name="connsiteX2" fmla="*/ 2915411 w 2915411"/>
              <a:gd name="connsiteY2" fmla="*/ 0 h 1772411"/>
              <a:gd name="connsiteX3" fmla="*/ 0 w 2915411"/>
              <a:gd name="connsiteY3" fmla="*/ 0 h 1772411"/>
              <a:gd name="connsiteX4" fmla="*/ 0 w 2915411"/>
              <a:gd name="connsiteY4" fmla="*/ 1772411 h 17724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15411" h="1772411">
                <a:moveTo>
                  <a:pt x="0" y="1772411"/>
                </a:moveTo>
                <a:lnTo>
                  <a:pt x="2915411" y="1772411"/>
                </a:lnTo>
                <a:lnTo>
                  <a:pt x="2915411" y="0"/>
                </a:lnTo>
                <a:lnTo>
                  <a:pt x="0" y="0"/>
                </a:lnTo>
                <a:lnTo>
                  <a:pt x="0" y="1772411"/>
                </a:lnTo>
              </a:path>
            </a:pathLst>
          </a:custGeom>
          <a:solidFill>
            <a:srgbClr val="A1B2C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509509" y="1085850"/>
            <a:ext cx="522732" cy="406908"/>
          </a:xfrm>
          <a:custGeom>
            <a:avLst/>
            <a:gdLst>
              <a:gd name="connsiteX0" fmla="*/ 6984 w 522732"/>
              <a:gd name="connsiteY0" fmla="*/ 14097 h 406908"/>
              <a:gd name="connsiteX1" fmla="*/ 243967 w 522732"/>
              <a:gd name="connsiteY1" fmla="*/ 14097 h 406908"/>
              <a:gd name="connsiteX2" fmla="*/ 466979 w 522732"/>
              <a:gd name="connsiteY2" fmla="*/ 0 h 406908"/>
              <a:gd name="connsiteX3" fmla="*/ 522732 w 522732"/>
              <a:gd name="connsiteY3" fmla="*/ 406908 h 406908"/>
              <a:gd name="connsiteX4" fmla="*/ 0 w 522732"/>
              <a:gd name="connsiteY4" fmla="*/ 404494 h 406908"/>
              <a:gd name="connsiteX5" fmla="*/ 6984 w 522732"/>
              <a:gd name="connsiteY5" fmla="*/ 14097 h 4069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522732" h="406908">
                <a:moveTo>
                  <a:pt x="6984" y="14097"/>
                </a:moveTo>
                <a:lnTo>
                  <a:pt x="243967" y="14097"/>
                </a:lnTo>
                <a:lnTo>
                  <a:pt x="466979" y="0"/>
                </a:lnTo>
                <a:lnTo>
                  <a:pt x="522732" y="406908"/>
                </a:lnTo>
                <a:lnTo>
                  <a:pt x="0" y="404494"/>
                </a:lnTo>
                <a:lnTo>
                  <a:pt x="6984" y="14097"/>
                </a:lnTo>
              </a:path>
            </a:pathLst>
          </a:custGeom>
          <a:solidFill>
            <a:srgbClr val="FFE95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499603" y="1075944"/>
            <a:ext cx="542544" cy="426720"/>
          </a:xfrm>
          <a:custGeom>
            <a:avLst/>
            <a:gdLst>
              <a:gd name="connsiteX0" fmla="*/ 16891 w 542544"/>
              <a:gd name="connsiteY0" fmla="*/ 24002 h 426720"/>
              <a:gd name="connsiteX1" fmla="*/ 253873 w 542544"/>
              <a:gd name="connsiteY1" fmla="*/ 24002 h 426720"/>
              <a:gd name="connsiteX2" fmla="*/ 476885 w 542544"/>
              <a:gd name="connsiteY2" fmla="*/ 9905 h 426720"/>
              <a:gd name="connsiteX3" fmla="*/ 532638 w 542544"/>
              <a:gd name="connsiteY3" fmla="*/ 416813 h 426720"/>
              <a:gd name="connsiteX4" fmla="*/ 9906 w 542544"/>
              <a:gd name="connsiteY4" fmla="*/ 414400 h 426720"/>
              <a:gd name="connsiteX5" fmla="*/ 16891 w 542544"/>
              <a:gd name="connsiteY5" fmla="*/ 24002 h 4267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Lst>
            <a:rect l="l" t="t" r="r" b="b"/>
            <a:pathLst>
              <a:path w="542544" h="426720">
                <a:moveTo>
                  <a:pt x="16891" y="24002"/>
                </a:moveTo>
                <a:lnTo>
                  <a:pt x="253873" y="24002"/>
                </a:lnTo>
                <a:lnTo>
                  <a:pt x="476885" y="9905"/>
                </a:lnTo>
                <a:lnTo>
                  <a:pt x="532638" y="416813"/>
                </a:lnTo>
                <a:lnTo>
                  <a:pt x="9906" y="414400"/>
                </a:lnTo>
                <a:lnTo>
                  <a:pt x="16891" y="24002"/>
                </a:lnTo>
              </a:path>
            </a:pathLst>
          </a:custGeom>
          <a:solidFill>
            <a:srgbClr val="000000">
              <a:alpha val="0"/>
            </a:srgbClr>
          </a:solidFill>
          <a:ln w="25400">
            <a:solidFill>
              <a:srgbClr val="FFFF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965200" y="3632200"/>
            <a:ext cx="2171700" cy="1460500"/>
          </a:xfrm>
          <a:prstGeom prst="rect">
            <a:avLst/>
          </a:prstGeom>
          <a:noFill/>
        </p:spPr>
      </p:pic>
      <p:pic>
        <p:nvPicPr>
          <p:cNvPr id="12" name="Picture 3"/>
          <p:cNvPicPr>
            <a:picLocks noChangeAspect="1" noChangeArrowheads="1"/>
          </p:cNvPicPr>
          <p:nvPr/>
        </p:nvPicPr>
        <p:blipFill>
          <a:blip r:embed="rId3"/>
          <a:srcRect/>
          <a:stretch>
            <a:fillRect/>
          </a:stretch>
        </p:blipFill>
        <p:spPr bwMode="auto">
          <a:xfrm>
            <a:off x="965200" y="5143500"/>
            <a:ext cx="2184400" cy="1460500"/>
          </a:xfrm>
          <a:prstGeom prst="rect">
            <a:avLst/>
          </a:prstGeom>
          <a:noFill/>
        </p:spPr>
      </p:pic>
      <p:pic>
        <p:nvPicPr>
          <p:cNvPr id="13" name="Picture 3"/>
          <p:cNvPicPr>
            <a:picLocks noChangeAspect="1" noChangeArrowheads="1"/>
          </p:cNvPicPr>
          <p:nvPr/>
        </p:nvPicPr>
        <p:blipFill>
          <a:blip r:embed="rId4"/>
          <a:srcRect/>
          <a:stretch>
            <a:fillRect/>
          </a:stretch>
        </p:blipFill>
        <p:spPr bwMode="auto">
          <a:xfrm>
            <a:off x="5930900" y="711200"/>
            <a:ext cx="2933700" cy="1803400"/>
          </a:xfrm>
          <a:prstGeom prst="rect">
            <a:avLst/>
          </a:prstGeom>
          <a:noFill/>
        </p:spPr>
      </p:pic>
      <p:pic>
        <p:nvPicPr>
          <p:cNvPr id="14" name="Picture 3"/>
          <p:cNvPicPr>
            <a:picLocks noChangeAspect="1" noChangeArrowheads="1"/>
          </p:cNvPicPr>
          <p:nvPr/>
        </p:nvPicPr>
        <p:blipFill>
          <a:blip r:embed="rId5"/>
          <a:srcRect/>
          <a:stretch>
            <a:fillRect/>
          </a:stretch>
        </p:blipFill>
        <p:spPr bwMode="auto">
          <a:xfrm>
            <a:off x="3187700" y="3632200"/>
            <a:ext cx="2247900" cy="1460500"/>
          </a:xfrm>
          <a:prstGeom prst="rect">
            <a:avLst/>
          </a:prstGeom>
          <a:noFill/>
        </p:spPr>
      </p:pic>
      <p:pic>
        <p:nvPicPr>
          <p:cNvPr id="15" name="Picture 3"/>
          <p:cNvPicPr>
            <a:picLocks noChangeAspect="1" noChangeArrowheads="1"/>
          </p:cNvPicPr>
          <p:nvPr/>
        </p:nvPicPr>
        <p:blipFill>
          <a:blip r:embed="rId6"/>
          <a:srcRect/>
          <a:stretch>
            <a:fillRect/>
          </a:stretch>
        </p:blipFill>
        <p:spPr bwMode="auto">
          <a:xfrm>
            <a:off x="5537200" y="3632200"/>
            <a:ext cx="2933700" cy="1460500"/>
          </a:xfrm>
          <a:prstGeom prst="rect">
            <a:avLst/>
          </a:prstGeom>
          <a:noFill/>
        </p:spPr>
      </p:pic>
      <p:pic>
        <p:nvPicPr>
          <p:cNvPr id="16" name="Picture 3"/>
          <p:cNvPicPr>
            <a:picLocks noChangeAspect="1" noChangeArrowheads="1"/>
          </p:cNvPicPr>
          <p:nvPr/>
        </p:nvPicPr>
        <p:blipFill>
          <a:blip r:embed="rId7"/>
          <a:srcRect/>
          <a:stretch>
            <a:fillRect/>
          </a:stretch>
        </p:blipFill>
        <p:spPr bwMode="auto">
          <a:xfrm>
            <a:off x="3187700" y="5143500"/>
            <a:ext cx="990600" cy="1460500"/>
          </a:xfrm>
          <a:prstGeom prst="rect">
            <a:avLst/>
          </a:prstGeom>
          <a:noFill/>
        </p:spPr>
      </p:pic>
      <p:pic>
        <p:nvPicPr>
          <p:cNvPr id="17" name="Picture 3"/>
          <p:cNvPicPr>
            <a:picLocks noChangeAspect="1" noChangeArrowheads="1"/>
          </p:cNvPicPr>
          <p:nvPr/>
        </p:nvPicPr>
        <p:blipFill>
          <a:blip r:embed="rId8"/>
          <a:srcRect/>
          <a:stretch>
            <a:fillRect/>
          </a:stretch>
        </p:blipFill>
        <p:spPr bwMode="auto">
          <a:xfrm>
            <a:off x="4267200" y="5143500"/>
            <a:ext cx="2184400" cy="1460500"/>
          </a:xfrm>
          <a:prstGeom prst="rect">
            <a:avLst/>
          </a:prstGeom>
          <a:noFill/>
        </p:spPr>
      </p:pic>
      <p:pic>
        <p:nvPicPr>
          <p:cNvPr id="18" name="Picture 3"/>
          <p:cNvPicPr>
            <a:picLocks noChangeAspect="1" noChangeArrowheads="1"/>
          </p:cNvPicPr>
          <p:nvPr/>
        </p:nvPicPr>
        <p:blipFill>
          <a:blip r:embed="rId9"/>
          <a:srcRect/>
          <a:stretch>
            <a:fillRect/>
          </a:stretch>
        </p:blipFill>
        <p:spPr bwMode="auto">
          <a:xfrm>
            <a:off x="6502400" y="5143500"/>
            <a:ext cx="2197100" cy="1460500"/>
          </a:xfrm>
          <a:prstGeom prst="rect">
            <a:avLst/>
          </a:prstGeom>
          <a:noFill/>
        </p:spPr>
      </p:pic>
      <p:sp>
        <p:nvSpPr>
          <p:cNvPr id="19"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项目各分区业态建议</a:t>
            </a:r>
          </a:p>
        </p:txBody>
      </p:sp>
      <p:sp>
        <p:nvSpPr>
          <p:cNvPr id="20" name="TextBox 1"/>
          <p:cNvSpPr txBox="1"/>
          <p:nvPr/>
        </p:nvSpPr>
        <p:spPr>
          <a:xfrm>
            <a:off x="952500" y="927100"/>
            <a:ext cx="4864100" cy="6070600"/>
          </a:xfrm>
          <a:prstGeom prst="rect">
            <a:avLst/>
          </a:prstGeom>
          <a:noFill/>
        </p:spPr>
        <p:txBody>
          <a:bodyPr wrap="none" lIns="0" tIns="0" rIns="0" rtlCol="0">
            <a:spAutoFit/>
          </a:bodyPr>
          <a:lstStyle/>
          <a:p>
            <a:pPr>
              <a:lnSpc>
                <a:spcPts val="2000"/>
              </a:lnSpc>
              <a:tabLst>
                <a:tab pos="63500" algn="l"/>
              </a:tabLst>
            </a:pPr>
            <a:r>
              <a:rPr lang="en-US" altLang="zh-CN" sz="1595" b="1" dirty="0">
                <a:solidFill>
                  <a:srgbClr val="000000"/>
                </a:solidFill>
                <a:latin typeface="微软雅黑" panose="020B0503020204020204" pitchFamily="18" charset="-122"/>
                <a:cs typeface="微软雅黑" panose="020B0503020204020204" pitchFamily="18" charset="-122"/>
              </a:rPr>
              <a:t>⑥</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生活风尚中心</a:t>
            </a:r>
          </a:p>
          <a:p>
            <a:pPr>
              <a:lnSpc>
                <a:spcPts val="1900"/>
              </a:lnSpc>
              <a:tabLst>
                <a:tab pos="63500" algn="l"/>
              </a:tabLst>
            </a:pPr>
            <a:r>
              <a:rPr lang="en-US" altLang="zh-CN" sz="1600" b="1" dirty="0">
                <a:solidFill>
                  <a:srgbClr val="000000"/>
                </a:solidFill>
                <a:latin typeface="微软雅黑" panose="020B0503020204020204" pitchFamily="18" charset="-122"/>
                <a:cs typeface="微软雅黑" panose="020B0503020204020204" pitchFamily="18" charset="-122"/>
              </a:rPr>
              <a:t>该区域是从周边住宅到达本项目的主要节点之一，且区</a:t>
            </a:r>
          </a:p>
          <a:p>
            <a:pPr>
              <a:lnSpc>
                <a:spcPts val="1900"/>
              </a:lnSpc>
              <a:tabLst>
                <a:tab pos="63500" algn="l"/>
              </a:tabLst>
            </a:pPr>
            <a:r>
              <a:rPr lang="en-US" altLang="zh-CN" sz="1595" b="1" dirty="0">
                <a:solidFill>
                  <a:srgbClr val="000000"/>
                </a:solidFill>
                <a:latin typeface="微软雅黑" panose="020B0503020204020204" pitchFamily="18" charset="-122"/>
                <a:cs typeface="微软雅黑" panose="020B0503020204020204" pitchFamily="18" charset="-122"/>
              </a:rPr>
              <a:t>域内规划有集中式绿地或者下沉式广场等公共区域，是</a:t>
            </a:r>
          </a:p>
          <a:p>
            <a:pPr>
              <a:lnSpc>
                <a:spcPts val="1900"/>
              </a:lnSpc>
              <a:tabLst>
                <a:tab pos="63500" algn="l"/>
              </a:tabLst>
            </a:pPr>
            <a:r>
              <a:rPr lang="en-US" altLang="zh-CN" sz="1595" b="1" dirty="0">
                <a:solidFill>
                  <a:srgbClr val="000000"/>
                </a:solidFill>
                <a:latin typeface="微软雅黑" panose="020B0503020204020204" pitchFamily="18" charset="-122"/>
                <a:cs typeface="微软雅黑" panose="020B0503020204020204" pitchFamily="18" charset="-122"/>
              </a:rPr>
              <a:t>一个体现生活品味和追求文化类消费的场所。</a:t>
            </a:r>
          </a:p>
          <a:p>
            <a:pPr>
              <a:lnSpc>
                <a:spcPts val="1600"/>
              </a:lnSpc>
              <a:tabLst>
                <a:tab pos="63500" algn="l"/>
              </a:tabLst>
            </a:pPr>
            <a:r>
              <a:rPr lang="en-US" altLang="zh-CN" sz="1405" b="1" dirty="0">
                <a:solidFill>
                  <a:srgbClr val="5E84B7"/>
                </a:solidFill>
                <a:latin typeface="微软雅黑" panose="020B0503020204020204" pitchFamily="18" charset="-122"/>
                <a:cs typeface="微软雅黑" panose="020B0503020204020204" pitchFamily="18" charset="-122"/>
              </a:rPr>
              <a:t>定位：以“绿色</a:t>
            </a:r>
            <a:r>
              <a:rPr lang="en-US" altLang="zh-CN" sz="1405" b="1" dirty="0">
                <a:solidFill>
                  <a:srgbClr val="5E84B7"/>
                </a:solidFill>
                <a:latin typeface="Century" pitchFamily="18" charset="0"/>
                <a:cs typeface="Century" pitchFamily="18" charset="0"/>
              </a:rPr>
              <a:t>+</a:t>
            </a:r>
            <a:r>
              <a:rPr lang="en-US" altLang="zh-CN" sz="1405" b="1" dirty="0">
                <a:solidFill>
                  <a:srgbClr val="5E84B7"/>
                </a:solidFill>
                <a:latin typeface="微软雅黑" panose="020B0503020204020204" pitchFamily="18" charset="-122"/>
                <a:cs typeface="微软雅黑" panose="020B0503020204020204" pitchFamily="18" charset="-122"/>
              </a:rPr>
              <a:t>文化”为概念，打造一个亲近自然的休憩空</a:t>
            </a:r>
          </a:p>
          <a:p>
            <a:pPr>
              <a:lnSpc>
                <a:spcPts val="1600"/>
              </a:lnSpc>
              <a:tabLst>
                <a:tab pos="63500" algn="l"/>
              </a:tabLst>
            </a:pPr>
            <a:r>
              <a:rPr lang="en-US" altLang="zh-CN" sz="1405" b="1" dirty="0">
                <a:solidFill>
                  <a:srgbClr val="5E84B7"/>
                </a:solidFill>
                <a:latin typeface="微软雅黑" panose="020B0503020204020204" pitchFamily="18" charset="-122"/>
                <a:cs typeface="微软雅黑" panose="020B0503020204020204" pitchFamily="18" charset="-122"/>
              </a:rPr>
              <a:t>间，让人在此处得以享受品质生活。</a:t>
            </a:r>
          </a:p>
          <a:p>
            <a:pPr>
              <a:lnSpc>
                <a:spcPts val="1900"/>
              </a:lnSpc>
              <a:tabLst>
                <a:tab pos="635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综合性书店</a:t>
            </a:r>
          </a:p>
          <a:p>
            <a:pPr>
              <a:lnSpc>
                <a:spcPts val="1900"/>
              </a:lnSpc>
              <a:tabLst>
                <a:tab pos="63500" algn="l"/>
              </a:tabLst>
            </a:pPr>
            <a:r>
              <a:rPr lang="en-US" altLang="zh-CN" sz="1600" dirty="0">
                <a:solidFill>
                  <a:srgbClr val="000000"/>
                </a:solidFill>
                <a:latin typeface="Wingdings" panose="05000000000000000000" pitchFamily="18" charset="0"/>
                <a:cs typeface="Wingdings" panose="05000000000000000000" pitchFamily="18" charset="0"/>
              </a:rPr>
              <a:t>✓</a:t>
            </a:r>
            <a:r>
              <a:rPr lang="en-US" altLang="zh-CN" sz="1685" dirty="0">
                <a:latin typeface="Times New Roman" panose="02020603050405020304" pitchFamily="18" charset="0"/>
                <a:cs typeface="Times New Roman" panose="02020603050405020304" pitchFamily="18" charset="0"/>
              </a:rPr>
              <a:t>  </a:t>
            </a:r>
            <a:r>
              <a:rPr lang="en-US" altLang="zh-CN" sz="1685" dirty="0">
                <a:solidFill>
                  <a:srgbClr val="000000"/>
                </a:solidFill>
                <a:latin typeface="微软雅黑" panose="020B0503020204020204" pitchFamily="18" charset="-122"/>
                <a:cs typeface="微软雅黑" panose="020B0503020204020204" pitchFamily="18" charset="-122"/>
              </a:rPr>
              <a:t>特色餐吧</a:t>
            </a:r>
          </a:p>
          <a:p>
            <a:pPr>
              <a:lnSpc>
                <a:spcPts val="1900"/>
              </a:lnSpc>
              <a:tabLst>
                <a:tab pos="635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自然质地的服饰</a:t>
            </a:r>
          </a:p>
          <a:p>
            <a:pPr>
              <a:lnSpc>
                <a:spcPts val="1900"/>
              </a:lnSpc>
              <a:tabLst>
                <a:tab pos="635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设计师品牌</a:t>
            </a:r>
          </a:p>
          <a:p>
            <a:pPr>
              <a:lnSpc>
                <a:spcPts val="1900"/>
              </a:lnSpc>
              <a:tabLst>
                <a:tab pos="635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生活类集合店</a:t>
            </a:r>
          </a:p>
          <a:p>
            <a:pPr>
              <a:lnSpc>
                <a:spcPts val="1900"/>
              </a:lnSpc>
              <a:tabLst>
                <a:tab pos="63500" algn="l"/>
              </a:tabLst>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有机的个人护理品牌</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635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286</a:t>
            </a:r>
          </a:p>
        </p:txBody>
      </p:sp>
      <p:sp>
        <p:nvSpPr>
          <p:cNvPr id="21" name="TextBox 1"/>
          <p:cNvSpPr txBox="1"/>
          <p:nvPr/>
        </p:nvSpPr>
        <p:spPr>
          <a:xfrm>
            <a:off x="7175500" y="1257300"/>
            <a:ext cx="114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③</a:t>
            </a: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461253" y="1341882"/>
            <a:ext cx="957072" cy="864108"/>
          </a:xfrm>
          <a:custGeom>
            <a:avLst/>
            <a:gdLst>
              <a:gd name="connsiteX0" fmla="*/ 0 w 957072"/>
              <a:gd name="connsiteY0" fmla="*/ 864107 h 864108"/>
              <a:gd name="connsiteX1" fmla="*/ 957072 w 957072"/>
              <a:gd name="connsiteY1" fmla="*/ 864107 h 864108"/>
              <a:gd name="connsiteX2" fmla="*/ 957072 w 957072"/>
              <a:gd name="connsiteY2" fmla="*/ 0 h 864108"/>
              <a:gd name="connsiteX3" fmla="*/ 0 w 957072"/>
              <a:gd name="connsiteY3" fmla="*/ 0 h 864108"/>
              <a:gd name="connsiteX4" fmla="*/ 0 w 957072"/>
              <a:gd name="connsiteY4" fmla="*/ 864107 h 864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57072" h="864108">
                <a:moveTo>
                  <a:pt x="0" y="864107"/>
                </a:moveTo>
                <a:lnTo>
                  <a:pt x="957072" y="864107"/>
                </a:lnTo>
                <a:lnTo>
                  <a:pt x="957072" y="0"/>
                </a:lnTo>
                <a:lnTo>
                  <a:pt x="0" y="0"/>
                </a:lnTo>
                <a:lnTo>
                  <a:pt x="0" y="864107"/>
                </a:lnTo>
              </a:path>
            </a:pathLst>
          </a:custGeom>
          <a:solidFill>
            <a:srgbClr val="FFE95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451347" y="1331976"/>
            <a:ext cx="976884" cy="883920"/>
          </a:xfrm>
          <a:custGeom>
            <a:avLst/>
            <a:gdLst>
              <a:gd name="connsiteX0" fmla="*/ 9905 w 976884"/>
              <a:gd name="connsiteY0" fmla="*/ 874013 h 883920"/>
              <a:gd name="connsiteX1" fmla="*/ 966978 w 976884"/>
              <a:gd name="connsiteY1" fmla="*/ 874013 h 883920"/>
              <a:gd name="connsiteX2" fmla="*/ 966978 w 976884"/>
              <a:gd name="connsiteY2" fmla="*/ 9905 h 883920"/>
              <a:gd name="connsiteX3" fmla="*/ 9905 w 976884"/>
              <a:gd name="connsiteY3" fmla="*/ 9905 h 883920"/>
              <a:gd name="connsiteX4" fmla="*/ 9905 w 976884"/>
              <a:gd name="connsiteY4" fmla="*/ 874013 h 883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76884" h="883920">
                <a:moveTo>
                  <a:pt x="9905" y="874013"/>
                </a:moveTo>
                <a:lnTo>
                  <a:pt x="966978" y="874013"/>
                </a:lnTo>
                <a:lnTo>
                  <a:pt x="966978" y="9905"/>
                </a:lnTo>
                <a:lnTo>
                  <a:pt x="9905" y="9905"/>
                </a:lnTo>
                <a:lnTo>
                  <a:pt x="9905" y="874013"/>
                </a:lnTo>
              </a:path>
            </a:pathLst>
          </a:custGeom>
          <a:solidFill>
            <a:srgbClr val="000000">
              <a:alpha val="0"/>
            </a:srgbClr>
          </a:solidFill>
          <a:ln w="25400">
            <a:solidFill>
              <a:srgbClr val="FFFF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201917" y="1379982"/>
            <a:ext cx="646175" cy="1876044"/>
          </a:xfrm>
          <a:custGeom>
            <a:avLst/>
            <a:gdLst>
              <a:gd name="connsiteX0" fmla="*/ 241172 w 646175"/>
              <a:gd name="connsiteY0" fmla="*/ 0 h 1876044"/>
              <a:gd name="connsiteX1" fmla="*/ 607567 w 646175"/>
              <a:gd name="connsiteY1" fmla="*/ 9651 h 1876044"/>
              <a:gd name="connsiteX2" fmla="*/ 646175 w 646175"/>
              <a:gd name="connsiteY2" fmla="*/ 750442 h 1876044"/>
              <a:gd name="connsiteX3" fmla="*/ 279653 w 646175"/>
              <a:gd name="connsiteY3" fmla="*/ 817752 h 1876044"/>
              <a:gd name="connsiteX4" fmla="*/ 279653 w 646175"/>
              <a:gd name="connsiteY4" fmla="*/ 1876044 h 1876044"/>
              <a:gd name="connsiteX5" fmla="*/ 0 w 646175"/>
              <a:gd name="connsiteY5" fmla="*/ 1866391 h 1876044"/>
              <a:gd name="connsiteX6" fmla="*/ 0 w 646175"/>
              <a:gd name="connsiteY6" fmla="*/ 798575 h 1876044"/>
              <a:gd name="connsiteX7" fmla="*/ 173609 w 646175"/>
              <a:gd name="connsiteY7" fmla="*/ 769619 h 1876044"/>
              <a:gd name="connsiteX8" fmla="*/ 241172 w 646175"/>
              <a:gd name="connsiteY8" fmla="*/ 0 h 18760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46175" h="1876044">
                <a:moveTo>
                  <a:pt x="241172" y="0"/>
                </a:moveTo>
                <a:lnTo>
                  <a:pt x="607567" y="9651"/>
                </a:lnTo>
                <a:lnTo>
                  <a:pt x="646175" y="750442"/>
                </a:lnTo>
                <a:lnTo>
                  <a:pt x="279653" y="817752"/>
                </a:lnTo>
                <a:lnTo>
                  <a:pt x="279653" y="1876044"/>
                </a:lnTo>
                <a:lnTo>
                  <a:pt x="0" y="1866391"/>
                </a:lnTo>
                <a:lnTo>
                  <a:pt x="0" y="798575"/>
                </a:lnTo>
                <a:lnTo>
                  <a:pt x="173609" y="769619"/>
                </a:lnTo>
                <a:lnTo>
                  <a:pt x="241172" y="0"/>
                </a:lnTo>
              </a:path>
            </a:pathLst>
          </a:custGeom>
          <a:solidFill>
            <a:srgbClr val="FFE95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192011" y="1370076"/>
            <a:ext cx="665987" cy="1895855"/>
          </a:xfrm>
          <a:custGeom>
            <a:avLst/>
            <a:gdLst>
              <a:gd name="connsiteX0" fmla="*/ 251078 w 665987"/>
              <a:gd name="connsiteY0" fmla="*/ 9905 h 1895855"/>
              <a:gd name="connsiteX1" fmla="*/ 617473 w 665987"/>
              <a:gd name="connsiteY1" fmla="*/ 19557 h 1895855"/>
              <a:gd name="connsiteX2" fmla="*/ 656081 w 665987"/>
              <a:gd name="connsiteY2" fmla="*/ 760348 h 1895855"/>
              <a:gd name="connsiteX3" fmla="*/ 289559 w 665987"/>
              <a:gd name="connsiteY3" fmla="*/ 827658 h 1895855"/>
              <a:gd name="connsiteX4" fmla="*/ 289559 w 665987"/>
              <a:gd name="connsiteY4" fmla="*/ 1885950 h 1895855"/>
              <a:gd name="connsiteX5" fmla="*/ 9905 w 665987"/>
              <a:gd name="connsiteY5" fmla="*/ 1876297 h 1895855"/>
              <a:gd name="connsiteX6" fmla="*/ 9905 w 665987"/>
              <a:gd name="connsiteY6" fmla="*/ 808481 h 1895855"/>
              <a:gd name="connsiteX7" fmla="*/ 183515 w 665987"/>
              <a:gd name="connsiteY7" fmla="*/ 779525 h 1895855"/>
              <a:gd name="connsiteX8" fmla="*/ 251078 w 665987"/>
              <a:gd name="connsiteY8" fmla="*/ 9905 h 189585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665987" h="1895855">
                <a:moveTo>
                  <a:pt x="251078" y="9905"/>
                </a:moveTo>
                <a:lnTo>
                  <a:pt x="617473" y="19557"/>
                </a:lnTo>
                <a:lnTo>
                  <a:pt x="656081" y="760348"/>
                </a:lnTo>
                <a:lnTo>
                  <a:pt x="289559" y="827658"/>
                </a:lnTo>
                <a:lnTo>
                  <a:pt x="289559" y="1885950"/>
                </a:lnTo>
                <a:lnTo>
                  <a:pt x="9905" y="1876297"/>
                </a:lnTo>
                <a:lnTo>
                  <a:pt x="9905" y="808481"/>
                </a:lnTo>
                <a:lnTo>
                  <a:pt x="183515" y="779525"/>
                </a:lnTo>
                <a:lnTo>
                  <a:pt x="251078" y="9905"/>
                </a:lnTo>
              </a:path>
            </a:pathLst>
          </a:custGeom>
          <a:solidFill>
            <a:srgbClr val="000000">
              <a:alpha val="0"/>
            </a:srgbClr>
          </a:solidFill>
          <a:ln w="25400">
            <a:solidFill>
              <a:srgbClr val="FFFF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6848093" y="1078230"/>
            <a:ext cx="1324356" cy="1033272"/>
          </a:xfrm>
          <a:custGeom>
            <a:avLst/>
            <a:gdLst>
              <a:gd name="connsiteX0" fmla="*/ 0 w 1324356"/>
              <a:gd name="connsiteY0" fmla="*/ 1033271 h 1033272"/>
              <a:gd name="connsiteX1" fmla="*/ 1324356 w 1324356"/>
              <a:gd name="connsiteY1" fmla="*/ 1033271 h 1033272"/>
              <a:gd name="connsiteX2" fmla="*/ 1324356 w 1324356"/>
              <a:gd name="connsiteY2" fmla="*/ 0 h 1033272"/>
              <a:gd name="connsiteX3" fmla="*/ 0 w 1324356"/>
              <a:gd name="connsiteY3" fmla="*/ 0 h 1033272"/>
              <a:gd name="connsiteX4" fmla="*/ 0 w 1324356"/>
              <a:gd name="connsiteY4" fmla="*/ 1033271 h 10332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24356" h="1033272">
                <a:moveTo>
                  <a:pt x="0" y="1033271"/>
                </a:moveTo>
                <a:lnTo>
                  <a:pt x="1324356" y="1033271"/>
                </a:lnTo>
                <a:lnTo>
                  <a:pt x="1324356" y="0"/>
                </a:lnTo>
                <a:lnTo>
                  <a:pt x="0" y="0"/>
                </a:lnTo>
                <a:lnTo>
                  <a:pt x="0" y="1033271"/>
                </a:lnTo>
              </a:path>
            </a:pathLst>
          </a:custGeom>
          <a:solidFill>
            <a:srgbClr val="FFE95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6838187" y="1068324"/>
            <a:ext cx="1344168" cy="1053084"/>
          </a:xfrm>
          <a:custGeom>
            <a:avLst/>
            <a:gdLst>
              <a:gd name="connsiteX0" fmla="*/ 9906 w 1344168"/>
              <a:gd name="connsiteY0" fmla="*/ 1043177 h 1053084"/>
              <a:gd name="connsiteX1" fmla="*/ 1334262 w 1344168"/>
              <a:gd name="connsiteY1" fmla="*/ 1043177 h 1053084"/>
              <a:gd name="connsiteX2" fmla="*/ 1334262 w 1344168"/>
              <a:gd name="connsiteY2" fmla="*/ 9905 h 1053084"/>
              <a:gd name="connsiteX3" fmla="*/ 9906 w 1344168"/>
              <a:gd name="connsiteY3" fmla="*/ 9905 h 1053084"/>
              <a:gd name="connsiteX4" fmla="*/ 9906 w 1344168"/>
              <a:gd name="connsiteY4" fmla="*/ 1043177 h 10530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4168" h="1053084">
                <a:moveTo>
                  <a:pt x="9906" y="1043177"/>
                </a:moveTo>
                <a:lnTo>
                  <a:pt x="1334262" y="1043177"/>
                </a:lnTo>
                <a:lnTo>
                  <a:pt x="1334262" y="9905"/>
                </a:lnTo>
                <a:lnTo>
                  <a:pt x="9906" y="9905"/>
                </a:lnTo>
                <a:lnTo>
                  <a:pt x="9906" y="1043177"/>
                </a:lnTo>
              </a:path>
            </a:pathLst>
          </a:custGeom>
          <a:solidFill>
            <a:srgbClr val="000000">
              <a:alpha val="0"/>
            </a:srgbClr>
          </a:solidFill>
          <a:ln w="25400">
            <a:solidFill>
              <a:srgbClr val="FFFF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048000" y="1257300"/>
            <a:ext cx="961644" cy="457200"/>
          </a:xfrm>
          <a:custGeom>
            <a:avLst/>
            <a:gdLst>
              <a:gd name="connsiteX0" fmla="*/ 12954 w 961644"/>
              <a:gd name="connsiteY0" fmla="*/ 444245 h 457200"/>
              <a:gd name="connsiteX1" fmla="*/ 948690 w 961644"/>
              <a:gd name="connsiteY1" fmla="*/ 444245 h 457200"/>
              <a:gd name="connsiteX2" fmla="*/ 948690 w 961644"/>
              <a:gd name="connsiteY2" fmla="*/ 12953 h 457200"/>
              <a:gd name="connsiteX3" fmla="*/ 12954 w 961644"/>
              <a:gd name="connsiteY3" fmla="*/ 12953 h 457200"/>
              <a:gd name="connsiteX4" fmla="*/ 12954 w 961644"/>
              <a:gd name="connsiteY4" fmla="*/ 444245 h 4572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61644" h="457200">
                <a:moveTo>
                  <a:pt x="12954" y="444245"/>
                </a:moveTo>
                <a:lnTo>
                  <a:pt x="948690" y="444245"/>
                </a:lnTo>
                <a:lnTo>
                  <a:pt x="948690" y="12953"/>
                </a:lnTo>
                <a:lnTo>
                  <a:pt x="12954" y="12953"/>
                </a:lnTo>
                <a:lnTo>
                  <a:pt x="12954" y="444245"/>
                </a:lnTo>
              </a:path>
            </a:pathLst>
          </a:custGeom>
          <a:solidFill>
            <a:srgbClr val="000000">
              <a:alpha val="0"/>
            </a:srgbClr>
          </a:solidFill>
          <a:ln w="25400">
            <a:solidFill>
              <a:srgbClr val="F6822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609600"/>
            <a:ext cx="4267200" cy="2768600"/>
          </a:xfrm>
          <a:prstGeom prst="rect">
            <a:avLst/>
          </a:prstGeom>
          <a:noFill/>
        </p:spPr>
      </p:pic>
      <p:pic>
        <p:nvPicPr>
          <p:cNvPr id="14" name="Picture 3"/>
          <p:cNvPicPr>
            <a:picLocks noChangeAspect="1" noChangeArrowheads="1"/>
          </p:cNvPicPr>
          <p:nvPr/>
        </p:nvPicPr>
        <p:blipFill>
          <a:blip r:embed="rId3"/>
          <a:srcRect/>
          <a:stretch>
            <a:fillRect/>
          </a:stretch>
        </p:blipFill>
        <p:spPr bwMode="auto">
          <a:xfrm>
            <a:off x="5448300" y="901700"/>
            <a:ext cx="3073400" cy="2540000"/>
          </a:xfrm>
          <a:prstGeom prst="rect">
            <a:avLst/>
          </a:prstGeom>
          <a:noFill/>
        </p:spPr>
      </p:pic>
      <p:graphicFrame>
        <p:nvGraphicFramePr>
          <p:cNvPr id="15" name="表格 4"/>
          <p:cNvGraphicFramePr>
            <a:graphicFrameLocks noGrp="1"/>
          </p:cNvGraphicFramePr>
          <p:nvPr/>
        </p:nvGraphicFramePr>
        <p:xfrm>
          <a:off x="827582" y="3717035"/>
          <a:ext cx="7920938" cy="2557970"/>
        </p:xfrm>
        <a:graphic>
          <a:graphicData uri="http://schemas.openxmlformats.org/drawingml/2006/table">
            <a:tbl>
              <a:tblPr/>
              <a:tblGrid>
                <a:gridCol w="1077671">
                  <a:extLst>
                    <a:ext uri="{9D8B030D-6E8A-4147-A177-3AD203B41FA5}">
                      <a16:colId xmlns:a16="http://schemas.microsoft.com/office/drawing/2014/main" val="20000"/>
                    </a:ext>
                  </a:extLst>
                </a:gridCol>
                <a:gridCol w="1077722">
                  <a:extLst>
                    <a:ext uri="{9D8B030D-6E8A-4147-A177-3AD203B41FA5}">
                      <a16:colId xmlns:a16="http://schemas.microsoft.com/office/drawing/2014/main" val="20001"/>
                    </a:ext>
                  </a:extLst>
                </a:gridCol>
                <a:gridCol w="915923">
                  <a:extLst>
                    <a:ext uri="{9D8B030D-6E8A-4147-A177-3AD203B41FA5}">
                      <a16:colId xmlns:a16="http://schemas.microsoft.com/office/drawing/2014/main" val="20002"/>
                    </a:ext>
                  </a:extLst>
                </a:gridCol>
                <a:gridCol w="1185545">
                  <a:extLst>
                    <a:ext uri="{9D8B030D-6E8A-4147-A177-3AD203B41FA5}">
                      <a16:colId xmlns:a16="http://schemas.microsoft.com/office/drawing/2014/main" val="20003"/>
                    </a:ext>
                  </a:extLst>
                </a:gridCol>
                <a:gridCol w="754252">
                  <a:extLst>
                    <a:ext uri="{9D8B030D-6E8A-4147-A177-3AD203B41FA5}">
                      <a16:colId xmlns:a16="http://schemas.microsoft.com/office/drawing/2014/main" val="20004"/>
                    </a:ext>
                  </a:extLst>
                </a:gridCol>
                <a:gridCol w="1239393">
                  <a:extLst>
                    <a:ext uri="{9D8B030D-6E8A-4147-A177-3AD203B41FA5}">
                      <a16:colId xmlns:a16="http://schemas.microsoft.com/office/drawing/2014/main" val="20005"/>
                    </a:ext>
                  </a:extLst>
                </a:gridCol>
                <a:gridCol w="1670430">
                  <a:extLst>
                    <a:ext uri="{9D8B030D-6E8A-4147-A177-3AD203B41FA5}">
                      <a16:colId xmlns:a16="http://schemas.microsoft.com/office/drawing/2014/main" val="20006"/>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区位</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552069">
                <a:tc rowSpan="2">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6-a</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设计师品牌</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2F</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一般店铺</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5-8</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150-200</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Moussy/nisiss/</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60" dirty="0">
                          <a:solidFill>
                            <a:srgbClr val="000000"/>
                          </a:solidFill>
                          <a:latin typeface="微软雅黑" panose="020B0503020204020204" pitchFamily="18" charset="-122"/>
                          <a:cs typeface="微软雅黑" panose="020B0503020204020204" pitchFamily="18" charset="-122"/>
                        </a:rPr>
                        <a:t>Exception/</a:t>
                      </a:r>
                      <a:endParaRPr lang="zh-CN" altLang="en-US" sz="1060"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MOSCOT/JNBY</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92048">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个人护理</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80-120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Loccitane/</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Jurlique/Origins</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552031">
                <a:tc rowSpan="2">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6-b</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西餐</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200-400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60" dirty="0">
                          <a:solidFill>
                            <a:srgbClr val="000000"/>
                          </a:solidFill>
                          <a:latin typeface="微软雅黑" panose="020B0503020204020204" pitchFamily="18" charset="-122"/>
                          <a:cs typeface="微软雅黑" panose="020B0503020204020204" pitchFamily="18" charset="-122"/>
                        </a:rPr>
                        <a:t>Brozeit/T8Restaurant&amp;</a:t>
                      </a:r>
                      <a:endParaRPr lang="zh-CN" altLang="en-US" sz="1060"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Bar/POST/</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VABene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92036">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酒吧</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DRBar/LUNARestaurant</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&amp;Bar/Muse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232016">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6-c</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书店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1F-6F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10,000-15,000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诚品书店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bl>
          </a:graphicData>
        </a:graphic>
      </p:graphicFrame>
      <p:sp>
        <p:nvSpPr>
          <p:cNvPr id="16"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287</a:t>
            </a:r>
          </a:p>
        </p:txBody>
      </p:sp>
      <p:sp>
        <p:nvSpPr>
          <p:cNvPr id="17" name="TextBox 1"/>
          <p:cNvSpPr txBox="1"/>
          <p:nvPr/>
        </p:nvSpPr>
        <p:spPr>
          <a:xfrm>
            <a:off x="5854700" y="1701800"/>
            <a:ext cx="139700" cy="139700"/>
          </a:xfrm>
          <a:prstGeom prst="rect">
            <a:avLst/>
          </a:prstGeom>
          <a:noFill/>
        </p:spPr>
        <p:txBody>
          <a:bodyPr wrap="none" lIns="0" tIns="0" rIns="0" rtlCol="0">
            <a:spAutoFit/>
          </a:bodyPr>
          <a:lstStyle/>
          <a:p>
            <a:pPr>
              <a:lnSpc>
                <a:spcPts val="1100"/>
              </a:lnSpc>
            </a:pPr>
            <a:r>
              <a:rPr lang="en-US" altLang="zh-CN" sz="995" b="1" dirty="0">
                <a:solidFill>
                  <a:srgbClr val="000000"/>
                </a:solidFill>
                <a:latin typeface="Arial Narrow" pitchFamily="18" charset="0"/>
                <a:cs typeface="Arial Narrow" pitchFamily="18" charset="0"/>
              </a:rPr>
              <a:t>6-a</a:t>
            </a:r>
          </a:p>
        </p:txBody>
      </p:sp>
      <p:sp>
        <p:nvSpPr>
          <p:cNvPr id="18" name="TextBox 1"/>
          <p:cNvSpPr txBox="1"/>
          <p:nvPr/>
        </p:nvSpPr>
        <p:spPr>
          <a:xfrm>
            <a:off x="6502400" y="1828800"/>
            <a:ext cx="241300" cy="228600"/>
          </a:xfrm>
          <a:prstGeom prst="rect">
            <a:avLst/>
          </a:prstGeom>
          <a:noFill/>
        </p:spPr>
        <p:txBody>
          <a:bodyPr wrap="none" lIns="0" tIns="0" rIns="0" rtlCol="0">
            <a:spAutoFit/>
          </a:bodyPr>
          <a:lstStyle/>
          <a:p>
            <a:pPr>
              <a:lnSpc>
                <a:spcPts val="1800"/>
              </a:lnSpc>
            </a:pPr>
            <a:r>
              <a:rPr lang="en-US" altLang="zh-CN" sz="1595" b="1" dirty="0">
                <a:solidFill>
                  <a:srgbClr val="000000"/>
                </a:solidFill>
                <a:latin typeface="Arial Narrow" pitchFamily="18" charset="0"/>
                <a:cs typeface="Arial Narrow" pitchFamily="18" charset="0"/>
              </a:rPr>
              <a:t>6-b</a:t>
            </a:r>
          </a:p>
        </p:txBody>
      </p:sp>
      <p:sp>
        <p:nvSpPr>
          <p:cNvPr id="19" name="TextBox 1"/>
          <p:cNvSpPr txBox="1"/>
          <p:nvPr/>
        </p:nvSpPr>
        <p:spPr>
          <a:xfrm>
            <a:off x="6642100" y="165100"/>
            <a:ext cx="2146300" cy="1549400"/>
          </a:xfrm>
          <a:prstGeom prst="rect">
            <a:avLst/>
          </a:prstGeom>
          <a:noFill/>
        </p:spPr>
        <p:txBody>
          <a:bodyPr wrap="none" lIns="0" tIns="0" rIns="0" rtlCol="0">
            <a:spAutoFit/>
          </a:bodyPr>
          <a:lstStyle/>
          <a:p>
            <a:pPr>
              <a:lnSpc>
                <a:spcPts val="2700"/>
              </a:lnSpc>
              <a:tabLst>
                <a:tab pos="787400" algn="l"/>
                <a:tab pos="939800" algn="l"/>
              </a:tabLst>
            </a:pPr>
            <a:r>
              <a:rPr lang="en-US" altLang="zh-CN" sz="2800" dirty="0">
                <a:solidFill>
                  <a:srgbClr val="000000"/>
                </a:solidFill>
                <a:latin typeface="Times New Roman" panose="02020603050405020304" pitchFamily="18" charset="0"/>
                <a:cs typeface="Times New Roman" panose="02020603050405020304" pitchFamily="18" charset="0"/>
              </a:rPr>
              <a:t>分区业态建议</a:t>
            </a:r>
          </a:p>
          <a:p>
            <a:pPr>
              <a:lnSpc>
                <a:spcPts val="2900"/>
              </a:lnSpc>
              <a:tabLst>
                <a:tab pos="787400" algn="l"/>
                <a:tab pos="939800" algn="l"/>
              </a:tabLst>
            </a:pPr>
            <a:r>
              <a:rPr lang="en-US" altLang="zh-CN" dirty="0"/>
              <a:t>		</a:t>
            </a:r>
            <a:r>
              <a:rPr lang="en-US" altLang="zh-CN" sz="1595" b="1" dirty="0">
                <a:solidFill>
                  <a:srgbClr val="0070C0"/>
                </a:solidFill>
                <a:latin typeface="微软雅黑" panose="020B0503020204020204" pitchFamily="18" charset="-122"/>
                <a:cs typeface="微软雅黑" panose="020B0503020204020204" pitchFamily="18" charset="-122"/>
              </a:rPr>
              <a:t>生活风尚中心</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787400" algn="l"/>
                <a:tab pos="939800" algn="l"/>
              </a:tabLst>
            </a:pPr>
            <a:r>
              <a:rPr lang="en-US" altLang="zh-CN" dirty="0"/>
              <a:t>	</a:t>
            </a:r>
            <a:r>
              <a:rPr lang="en-US" altLang="zh-CN" sz="995" b="1" dirty="0">
                <a:solidFill>
                  <a:srgbClr val="000000"/>
                </a:solidFill>
                <a:latin typeface="Arial Narrow" pitchFamily="18" charset="0"/>
                <a:cs typeface="Arial Narrow" pitchFamily="18" charset="0"/>
              </a:rPr>
              <a:t>6-c</a:t>
            </a: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940552" y="723900"/>
            <a:ext cx="2915411" cy="1772411"/>
          </a:xfrm>
          <a:custGeom>
            <a:avLst/>
            <a:gdLst>
              <a:gd name="connsiteX0" fmla="*/ 0 w 2915411"/>
              <a:gd name="connsiteY0" fmla="*/ 1772411 h 1772411"/>
              <a:gd name="connsiteX1" fmla="*/ 2915411 w 2915411"/>
              <a:gd name="connsiteY1" fmla="*/ 1772411 h 1772411"/>
              <a:gd name="connsiteX2" fmla="*/ 2915411 w 2915411"/>
              <a:gd name="connsiteY2" fmla="*/ 0 h 1772411"/>
              <a:gd name="connsiteX3" fmla="*/ 0 w 2915411"/>
              <a:gd name="connsiteY3" fmla="*/ 0 h 1772411"/>
              <a:gd name="connsiteX4" fmla="*/ 0 w 2915411"/>
              <a:gd name="connsiteY4" fmla="*/ 1772411 h 17724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15411" h="1772411">
                <a:moveTo>
                  <a:pt x="0" y="1772411"/>
                </a:moveTo>
                <a:lnTo>
                  <a:pt x="2915411" y="1772411"/>
                </a:lnTo>
                <a:lnTo>
                  <a:pt x="2915411" y="0"/>
                </a:lnTo>
                <a:lnTo>
                  <a:pt x="0" y="0"/>
                </a:lnTo>
                <a:lnTo>
                  <a:pt x="0" y="1772411"/>
                </a:lnTo>
              </a:path>
            </a:pathLst>
          </a:custGeom>
          <a:solidFill>
            <a:srgbClr val="A1B2C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807707" y="1040891"/>
            <a:ext cx="830580" cy="99060"/>
          </a:xfrm>
          <a:custGeom>
            <a:avLst/>
            <a:gdLst>
              <a:gd name="connsiteX0" fmla="*/ 3683 w 830580"/>
              <a:gd name="connsiteY0" fmla="*/ 0 h 99060"/>
              <a:gd name="connsiteX1" fmla="*/ 830580 w 830580"/>
              <a:gd name="connsiteY1" fmla="*/ 1397 h 99060"/>
              <a:gd name="connsiteX2" fmla="*/ 828167 w 830580"/>
              <a:gd name="connsiteY2" fmla="*/ 99060 h 99060"/>
              <a:gd name="connsiteX3" fmla="*/ 0 w 830580"/>
              <a:gd name="connsiteY3" fmla="*/ 96393 h 99060"/>
              <a:gd name="connsiteX4" fmla="*/ 3683 w 830580"/>
              <a:gd name="connsiteY4" fmla="*/ 0 h 990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0580" h="99060">
                <a:moveTo>
                  <a:pt x="3683" y="0"/>
                </a:moveTo>
                <a:lnTo>
                  <a:pt x="830580" y="1397"/>
                </a:lnTo>
                <a:lnTo>
                  <a:pt x="828167" y="99060"/>
                </a:lnTo>
                <a:lnTo>
                  <a:pt x="0" y="96393"/>
                </a:lnTo>
                <a:lnTo>
                  <a:pt x="3683" y="0"/>
                </a:lnTo>
              </a:path>
            </a:pathLst>
          </a:custGeom>
          <a:solidFill>
            <a:srgbClr val="80D7F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30900" y="711200"/>
            <a:ext cx="2933700" cy="1803400"/>
          </a:xfrm>
          <a:prstGeom prst="rect">
            <a:avLst/>
          </a:prstGeom>
          <a:noFill/>
        </p:spPr>
      </p:pic>
      <p:pic>
        <p:nvPicPr>
          <p:cNvPr id="9" name="Picture 3"/>
          <p:cNvPicPr>
            <a:picLocks noChangeAspect="1" noChangeArrowheads="1"/>
          </p:cNvPicPr>
          <p:nvPr/>
        </p:nvPicPr>
        <p:blipFill>
          <a:blip r:embed="rId3"/>
          <a:srcRect/>
          <a:stretch>
            <a:fillRect/>
          </a:stretch>
        </p:blipFill>
        <p:spPr bwMode="auto">
          <a:xfrm>
            <a:off x="762000" y="3492500"/>
            <a:ext cx="1955800" cy="14605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2781300" y="3492500"/>
            <a:ext cx="2019300" cy="14605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4851400" y="3492500"/>
            <a:ext cx="1943100" cy="1460500"/>
          </a:xfrm>
          <a:prstGeom prst="rect">
            <a:avLst/>
          </a:prstGeom>
          <a:noFill/>
        </p:spPr>
      </p:pic>
      <p:pic>
        <p:nvPicPr>
          <p:cNvPr id="12" name="Picture 3"/>
          <p:cNvPicPr>
            <a:picLocks noChangeAspect="1" noChangeArrowheads="1"/>
          </p:cNvPicPr>
          <p:nvPr/>
        </p:nvPicPr>
        <p:blipFill>
          <a:blip r:embed="rId6"/>
          <a:srcRect/>
          <a:stretch>
            <a:fillRect/>
          </a:stretch>
        </p:blipFill>
        <p:spPr bwMode="auto">
          <a:xfrm>
            <a:off x="6858000" y="3492500"/>
            <a:ext cx="2184400" cy="1460500"/>
          </a:xfrm>
          <a:prstGeom prst="rect">
            <a:avLst/>
          </a:prstGeom>
          <a:noFill/>
        </p:spPr>
      </p:pic>
      <p:pic>
        <p:nvPicPr>
          <p:cNvPr id="13" name="Picture 3"/>
          <p:cNvPicPr>
            <a:picLocks noChangeAspect="1" noChangeArrowheads="1"/>
          </p:cNvPicPr>
          <p:nvPr/>
        </p:nvPicPr>
        <p:blipFill>
          <a:blip r:embed="rId7"/>
          <a:srcRect/>
          <a:stretch>
            <a:fillRect/>
          </a:stretch>
        </p:blipFill>
        <p:spPr bwMode="auto">
          <a:xfrm>
            <a:off x="889000" y="5067300"/>
            <a:ext cx="2184400" cy="1473200"/>
          </a:xfrm>
          <a:prstGeom prst="rect">
            <a:avLst/>
          </a:prstGeom>
          <a:noFill/>
        </p:spPr>
      </p:pic>
      <p:pic>
        <p:nvPicPr>
          <p:cNvPr id="14" name="Picture 3"/>
          <p:cNvPicPr>
            <a:picLocks noChangeAspect="1" noChangeArrowheads="1"/>
          </p:cNvPicPr>
          <p:nvPr/>
        </p:nvPicPr>
        <p:blipFill>
          <a:blip r:embed="rId8"/>
          <a:srcRect/>
          <a:stretch>
            <a:fillRect/>
          </a:stretch>
        </p:blipFill>
        <p:spPr bwMode="auto">
          <a:xfrm>
            <a:off x="3187700" y="5067300"/>
            <a:ext cx="1041400" cy="1473200"/>
          </a:xfrm>
          <a:prstGeom prst="rect">
            <a:avLst/>
          </a:prstGeom>
          <a:noFill/>
        </p:spPr>
      </p:pic>
      <p:pic>
        <p:nvPicPr>
          <p:cNvPr id="15" name="Picture 3"/>
          <p:cNvPicPr>
            <a:picLocks noChangeAspect="1" noChangeArrowheads="1"/>
          </p:cNvPicPr>
          <p:nvPr/>
        </p:nvPicPr>
        <p:blipFill>
          <a:blip r:embed="rId9"/>
          <a:srcRect/>
          <a:stretch>
            <a:fillRect/>
          </a:stretch>
        </p:blipFill>
        <p:spPr bwMode="auto">
          <a:xfrm>
            <a:off x="4292600" y="5067300"/>
            <a:ext cx="2095500" cy="1473200"/>
          </a:xfrm>
          <a:prstGeom prst="rect">
            <a:avLst/>
          </a:prstGeom>
          <a:noFill/>
        </p:spPr>
      </p:pic>
      <p:pic>
        <p:nvPicPr>
          <p:cNvPr id="16" name="Picture 3"/>
          <p:cNvPicPr>
            <a:picLocks noChangeAspect="1" noChangeArrowheads="1"/>
          </p:cNvPicPr>
          <p:nvPr/>
        </p:nvPicPr>
        <p:blipFill>
          <a:blip r:embed="rId10"/>
          <a:srcRect/>
          <a:stretch>
            <a:fillRect/>
          </a:stretch>
        </p:blipFill>
        <p:spPr bwMode="auto">
          <a:xfrm>
            <a:off x="6426200" y="5067300"/>
            <a:ext cx="2362200" cy="1473200"/>
          </a:xfrm>
          <a:prstGeom prst="rect">
            <a:avLst/>
          </a:prstGeom>
          <a:noFill/>
        </p:spPr>
      </p:pic>
      <p:sp>
        <p:nvSpPr>
          <p:cNvPr id="17"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288</a:t>
            </a:r>
          </a:p>
        </p:txBody>
      </p:sp>
      <p:sp>
        <p:nvSpPr>
          <p:cNvPr id="18" name="TextBox 1"/>
          <p:cNvSpPr txBox="1"/>
          <p:nvPr/>
        </p:nvSpPr>
        <p:spPr>
          <a:xfrm>
            <a:off x="55753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项目各分区业态建议</a:t>
            </a:r>
          </a:p>
        </p:txBody>
      </p:sp>
      <p:sp>
        <p:nvSpPr>
          <p:cNvPr id="19" name="TextBox 1"/>
          <p:cNvSpPr txBox="1"/>
          <p:nvPr/>
        </p:nvSpPr>
        <p:spPr>
          <a:xfrm>
            <a:off x="965200" y="800100"/>
            <a:ext cx="10668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⑦</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住宅配套</a:t>
            </a:r>
          </a:p>
        </p:txBody>
      </p:sp>
      <p:sp>
        <p:nvSpPr>
          <p:cNvPr id="20" name="TextBox 1"/>
          <p:cNvSpPr txBox="1"/>
          <p:nvPr/>
        </p:nvSpPr>
        <p:spPr>
          <a:xfrm>
            <a:off x="965200" y="1054100"/>
            <a:ext cx="4660900" cy="7493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该区域位于项目的阴面，且在主动线上缺乏展示性，</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因此其定位将针对于北侧的大片区住宅，打造住宅的</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商业配套，为周边居民提供便捷生活的服务。</a:t>
            </a:r>
          </a:p>
        </p:txBody>
      </p:sp>
      <p:sp>
        <p:nvSpPr>
          <p:cNvPr id="21" name="TextBox 1"/>
          <p:cNvSpPr txBox="1"/>
          <p:nvPr/>
        </p:nvSpPr>
        <p:spPr>
          <a:xfrm>
            <a:off x="965200" y="1765300"/>
            <a:ext cx="2133600" cy="228600"/>
          </a:xfrm>
          <a:prstGeom prst="rect">
            <a:avLst/>
          </a:prstGeom>
          <a:noFill/>
        </p:spPr>
        <p:txBody>
          <a:bodyPr wrap="none" lIns="0" tIns="0" rIns="0" rtlCol="0">
            <a:spAutoFit/>
          </a:bodyPr>
          <a:lstStyle/>
          <a:p>
            <a:pPr>
              <a:lnSpc>
                <a:spcPts val="1800"/>
              </a:lnSpc>
            </a:pPr>
            <a:r>
              <a:rPr lang="en-US" altLang="zh-CN" sz="1405" b="1" dirty="0">
                <a:solidFill>
                  <a:srgbClr val="5E84B7"/>
                </a:solidFill>
                <a:latin typeface="微软雅黑" panose="020B0503020204020204" pitchFamily="18" charset="-122"/>
                <a:cs typeface="微软雅黑" panose="020B0503020204020204" pitchFamily="18" charset="-122"/>
              </a:rPr>
              <a:t>定位：提供便捷的生活服务</a:t>
            </a:r>
          </a:p>
        </p:txBody>
      </p:sp>
      <p:sp>
        <p:nvSpPr>
          <p:cNvPr id="22" name="TextBox 1"/>
          <p:cNvSpPr txBox="1"/>
          <p:nvPr/>
        </p:nvSpPr>
        <p:spPr>
          <a:xfrm>
            <a:off x="965200" y="1993900"/>
            <a:ext cx="2870200" cy="774700"/>
          </a:xfrm>
          <a:prstGeom prst="rect">
            <a:avLst/>
          </a:prstGeom>
          <a:noFill/>
        </p:spPr>
        <p:txBody>
          <a:bodyPr wrap="none" lIns="0" tIns="0" rIns="0" rtlCol="0">
            <a:spAutoFit/>
          </a:bodyPr>
          <a:lstStyle/>
          <a:p>
            <a:pPr>
              <a:lnSpc>
                <a:spcPts val="2300"/>
              </a:lnSpc>
            </a:pPr>
            <a:r>
              <a:rPr lang="en-US" altLang="zh-CN" sz="1600" dirty="0">
                <a:solidFill>
                  <a:srgbClr val="000000"/>
                </a:solidFill>
                <a:latin typeface="Wingdings" panose="05000000000000000000" pitchFamily="18" charset="0"/>
                <a:cs typeface="Wingdings" panose="05000000000000000000" pitchFamily="18" charset="0"/>
              </a:rPr>
              <a:t>✓</a:t>
            </a:r>
            <a:r>
              <a:rPr lang="en-US" altLang="zh-CN" sz="1685" dirty="0">
                <a:latin typeface="Times New Roman" panose="02020603050405020304" pitchFamily="18" charset="0"/>
                <a:cs typeface="Times New Roman" panose="02020603050405020304" pitchFamily="18" charset="0"/>
              </a:rPr>
              <a:t>  </a:t>
            </a:r>
            <a:r>
              <a:rPr lang="en-US" altLang="zh-CN" sz="1685" dirty="0">
                <a:solidFill>
                  <a:srgbClr val="000000"/>
                </a:solidFill>
                <a:latin typeface="微软雅黑" panose="020B0503020204020204" pitchFamily="18" charset="-122"/>
                <a:cs typeface="微软雅黑" panose="020B0503020204020204" pitchFamily="18" charset="-122"/>
              </a:rPr>
              <a:t>干洗店</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摄影冲印</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便利店</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美容</a:t>
            </a:r>
            <a:r>
              <a:rPr lang="en-US" altLang="zh-CN" sz="1595" i="1" dirty="0">
                <a:solidFill>
                  <a:srgbClr val="000000"/>
                </a:solidFill>
                <a:latin typeface="Century" pitchFamily="18" charset="0"/>
                <a:cs typeface="Century" pitchFamily="18" charset="0"/>
              </a:rPr>
              <a:t>SPA</a:t>
            </a:r>
          </a:p>
          <a:p>
            <a:pPr>
              <a:lnSpc>
                <a:spcPts val="19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房产中介</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齿科</a:t>
            </a:r>
          </a:p>
        </p:txBody>
      </p:sp>
      <p:sp>
        <p:nvSpPr>
          <p:cNvPr id="23" name="TextBox 1"/>
          <p:cNvSpPr txBox="1"/>
          <p:nvPr/>
        </p:nvSpPr>
        <p:spPr>
          <a:xfrm>
            <a:off x="965200" y="2705100"/>
            <a:ext cx="3683000" cy="279400"/>
          </a:xfrm>
          <a:prstGeom prst="rect">
            <a:avLst/>
          </a:prstGeom>
          <a:noFill/>
        </p:spPr>
        <p:txBody>
          <a:bodyPr wrap="none" lIns="0" tIns="0" rIns="0" rtlCol="0">
            <a:spAutoFit/>
          </a:bodyPr>
          <a:lstStyle/>
          <a:p>
            <a:pPr>
              <a:lnSpc>
                <a:spcPts val="2200"/>
              </a:lnSpc>
            </a:pP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银行</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Wingdings" panose="05000000000000000000" pitchFamily="18" charset="0"/>
                <a:cs typeface="Wingdings" panose="05000000000000000000" pitchFamily="18" charset="0"/>
              </a:rPr>
              <a:t>✓</a:t>
            </a:r>
            <a:r>
              <a:rPr lang="en-US" altLang="zh-CN" sz="1680" dirty="0">
                <a:latin typeface="Times New Roman" panose="02020603050405020304" pitchFamily="18" charset="0"/>
                <a:cs typeface="Times New Roman" panose="02020603050405020304" pitchFamily="18" charset="0"/>
              </a:rPr>
              <a:t>  </a:t>
            </a:r>
            <a:r>
              <a:rPr lang="en-US" altLang="zh-CN" sz="1680" dirty="0">
                <a:solidFill>
                  <a:srgbClr val="000000"/>
                </a:solidFill>
                <a:latin typeface="微软雅黑" panose="020B0503020204020204" pitchFamily="18" charset="-122"/>
                <a:cs typeface="微软雅黑" panose="020B0503020204020204" pitchFamily="18" charset="-122"/>
              </a:rPr>
              <a:t>手机通讯服务中心</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1295400" y="1460500"/>
            <a:ext cx="114300" cy="1828800"/>
          </a:xfrm>
          <a:prstGeom prst="rect">
            <a:avLst/>
          </a:prstGeom>
          <a:noFill/>
        </p:spPr>
        <p:txBody>
          <a:bodyPr wrap="none" lIns="0" tIns="0" rIns="0" rtlCol="0">
            <a:spAutoFit/>
          </a:bodyPr>
          <a:lstStyle/>
          <a:p>
            <a:pPr>
              <a:lnSpc>
                <a:spcPts val="1300"/>
              </a:lnSpc>
            </a:pPr>
            <a:r>
              <a:rPr lang="en-US" altLang="zh-CN" sz="1200" dirty="0">
                <a:solidFill>
                  <a:srgbClr val="69BE28"/>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pPr>
            <a:r>
              <a:rPr lang="en-US" altLang="zh-CN" sz="1200" dirty="0">
                <a:solidFill>
                  <a:srgbClr val="69BE28"/>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700"/>
              </a:lnSpc>
            </a:pPr>
            <a:r>
              <a:rPr lang="en-US" altLang="zh-CN" sz="1200" dirty="0">
                <a:solidFill>
                  <a:srgbClr val="69BE28"/>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700"/>
              </a:lnSpc>
            </a:pPr>
            <a:r>
              <a:rPr lang="en-US" altLang="zh-CN" sz="1200" dirty="0">
                <a:solidFill>
                  <a:srgbClr val="69BE28"/>
                </a:solidFill>
                <a:latin typeface="Wingdings" panose="05000000000000000000" pitchFamily="18" charset="0"/>
                <a:cs typeface="Wingdings" panose="05000000000000000000" pitchFamily="18" charset="0"/>
              </a:rPr>
              <a:t>✓</a:t>
            </a:r>
          </a:p>
        </p:txBody>
      </p:sp>
      <p:sp>
        <p:nvSpPr>
          <p:cNvPr id="8" name="TextBox 1"/>
          <p:cNvSpPr txBox="1"/>
          <p:nvPr/>
        </p:nvSpPr>
        <p:spPr>
          <a:xfrm>
            <a:off x="1587500" y="1435100"/>
            <a:ext cx="7112000" cy="18542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深圳高档餐饮业态当前较集中于酒店及甲型办公楼裙楼及私人会所，仅有罕见的例如“利苑”、“翠园”</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等成功进驻购物中心。受到私密性、目的性消费等多方面的挑战，未来高档餐饮业态选择进驻购物中心仍</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然保持谨慎态度。</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特色餐饮业态一直以来在各大购物中心扮演着不可缺少且用于带动客流量的重要角色，主要以中式、东南</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亚连锁品牌系为主，西餐较单一。未来特色餐饮也将面临更多连锁品牌的竞争；</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同时国际西餐连锁品牌也开始试水深圳市场，例如“BROTZEIT”、“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Gastro</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Rock”等也陆续在深圳市</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场开出第一家店。</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南山区商业市场的主要开发商均从特色餐饮寻求“同质化”的突破口，近期益田假日广场引入了翠园，海</a:t>
            </a:r>
          </a:p>
        </p:txBody>
      </p:sp>
      <p:sp>
        <p:nvSpPr>
          <p:cNvPr id="9" name="TextBox 1"/>
          <p:cNvSpPr txBox="1"/>
          <p:nvPr/>
        </p:nvSpPr>
        <p:spPr>
          <a:xfrm>
            <a:off x="1117600" y="3314700"/>
            <a:ext cx="7581900" cy="1257300"/>
          </a:xfrm>
          <a:prstGeom prst="rect">
            <a:avLst/>
          </a:prstGeom>
          <a:noFill/>
        </p:spPr>
        <p:txBody>
          <a:bodyPr wrap="none" lIns="0" tIns="0" rIns="0" rtlCol="0">
            <a:spAutoFit/>
          </a:bodyPr>
          <a:lstStyle/>
          <a:p>
            <a:pPr>
              <a:lnSpc>
                <a:spcPts val="1500"/>
              </a:lnSpc>
              <a:tabLst>
                <a:tab pos="469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岸城对餐饮业态品牌进行了整体更新升级，欢乐海岸一期以高比例的餐饮业态为主，华侨城创意园也以文</a:t>
            </a:r>
          </a:p>
          <a:p>
            <a:pPr>
              <a:lnSpc>
                <a:spcPts val="1800"/>
              </a:lnSpc>
              <a:tabLst>
                <a:tab pos="469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艺特性的餐饮吸引来了全市范围内的许多年轻消费群体，而未来的海上世界BC区则规划以清一色的国际特</a:t>
            </a:r>
          </a:p>
          <a:p>
            <a:pPr>
              <a:lnSpc>
                <a:spcPts val="1800"/>
              </a:lnSpc>
              <a:tabLst>
                <a:tab pos="4699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色餐饮作为项目的主题。由此可见，“特色餐饮”正逐步成为全市消费者心中对南山商业认知的新标签。</a:t>
            </a:r>
          </a:p>
          <a:p>
            <a:pPr>
              <a:lnSpc>
                <a:spcPts val="1000"/>
              </a:lnSpc>
            </a:pPr>
            <a:endParaRPr lang="en-US" altLang="zh-CN" dirty="0"/>
          </a:p>
          <a:p>
            <a:pPr>
              <a:lnSpc>
                <a:spcPts val="1000"/>
              </a:lnSpc>
            </a:pPr>
            <a:endParaRPr lang="en-US" altLang="zh-CN" dirty="0"/>
          </a:p>
          <a:p>
            <a:pPr>
              <a:lnSpc>
                <a:spcPts val="2600"/>
              </a:lnSpc>
              <a:tabLst>
                <a:tab pos="469900" algn="l"/>
              </a:tabLst>
            </a:pPr>
            <a:r>
              <a:rPr lang="en-US" altLang="zh-CN" sz="1595" dirty="0">
                <a:solidFill>
                  <a:srgbClr val="69BE28"/>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娱乐休闲业态倾向于跨界发展，跨界经营逐渐成为文化休闲的新方式</a:t>
            </a:r>
          </a:p>
        </p:txBody>
      </p:sp>
      <p:sp>
        <p:nvSpPr>
          <p:cNvPr id="10" name="TextBox 1"/>
          <p:cNvSpPr txBox="1"/>
          <p:nvPr/>
        </p:nvSpPr>
        <p:spPr>
          <a:xfrm>
            <a:off x="1295400" y="4622800"/>
            <a:ext cx="114300" cy="635000"/>
          </a:xfrm>
          <a:prstGeom prst="rect">
            <a:avLst/>
          </a:prstGeom>
          <a:noFill/>
        </p:spPr>
        <p:txBody>
          <a:bodyPr wrap="none" lIns="0" tIns="0" rIns="0" rtlCol="0">
            <a:spAutoFit/>
          </a:bodyPr>
          <a:lstStyle/>
          <a:p>
            <a:pPr>
              <a:lnSpc>
                <a:spcPts val="1300"/>
              </a:lnSpc>
            </a:pPr>
            <a:r>
              <a:rPr lang="en-US" altLang="zh-CN" sz="1200" dirty="0">
                <a:solidFill>
                  <a:srgbClr val="69BE28"/>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700"/>
              </a:lnSpc>
            </a:pPr>
            <a:r>
              <a:rPr lang="en-US" altLang="zh-CN" sz="1200" dirty="0">
                <a:solidFill>
                  <a:srgbClr val="69BE28"/>
                </a:solidFill>
                <a:latin typeface="Wingdings" panose="05000000000000000000" pitchFamily="18" charset="0"/>
                <a:cs typeface="Wingdings" panose="05000000000000000000" pitchFamily="18" charset="0"/>
              </a:rPr>
              <a:t>✓</a:t>
            </a:r>
          </a:p>
        </p:txBody>
      </p:sp>
      <p:sp>
        <p:nvSpPr>
          <p:cNvPr id="11" name="TextBox 1"/>
          <p:cNvSpPr txBox="1"/>
          <p:nvPr/>
        </p:nvSpPr>
        <p:spPr>
          <a:xfrm>
            <a:off x="1587500" y="4610100"/>
            <a:ext cx="7112000" cy="673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除传统娱乐休闲业态如电影院、酒吧、KTV发展日渐成熟，跨界娱乐休闲经营体如将是新发展模式，例如</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“餐饮+酒吧”、</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“电影院+餐饮”等。</a:t>
            </a:r>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文化休闲业态，例如书店、画廊等将成为购物中心实现娱乐休闲多元化发展的新趋势。从书城、图书馆、</a:t>
            </a:r>
          </a:p>
        </p:txBody>
      </p:sp>
      <p:sp>
        <p:nvSpPr>
          <p:cNvPr id="12" name="TextBox 1"/>
          <p:cNvSpPr txBox="1"/>
          <p:nvPr/>
        </p:nvSpPr>
        <p:spPr>
          <a:xfrm>
            <a:off x="1016000" y="5346700"/>
            <a:ext cx="7683500" cy="1498600"/>
          </a:xfrm>
          <a:prstGeom prst="rect">
            <a:avLst/>
          </a:prstGeom>
          <a:noFill/>
        </p:spPr>
        <p:txBody>
          <a:bodyPr wrap="none" lIns="0" tIns="0" rIns="0" rtlCol="0">
            <a:spAutoFit/>
          </a:bodyPr>
          <a:lstStyle/>
          <a:p>
            <a:pPr>
              <a:lnSpc>
                <a:spcPts val="1500"/>
              </a:lnSpc>
              <a:tabLst>
                <a:tab pos="571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音乐厅等场所聚集的人流数量逐年增多的现象分析，深圳人越发注重精神层次方面的消费，著名文人等的</a:t>
            </a:r>
          </a:p>
          <a:p>
            <a:pPr>
              <a:lnSpc>
                <a:spcPts val="2100"/>
              </a:lnSpc>
              <a:tabLst>
                <a:tab pos="5715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讲座、演出、交流将成为购物中心吸引高素质人群的重要途径</a:t>
            </a:r>
            <a:r>
              <a:rPr lang="en-US" altLang="zh-CN" sz="1405"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571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29</a:t>
            </a:r>
          </a:p>
        </p:txBody>
      </p:sp>
      <p:sp>
        <p:nvSpPr>
          <p:cNvPr id="13" name="TextBox 1"/>
          <p:cNvSpPr txBox="1"/>
          <p:nvPr/>
        </p:nvSpPr>
        <p:spPr>
          <a:xfrm>
            <a:off x="1117600" y="152400"/>
            <a:ext cx="7658100" cy="1206500"/>
          </a:xfrm>
          <a:prstGeom prst="rect">
            <a:avLst/>
          </a:prstGeom>
          <a:noFill/>
        </p:spPr>
        <p:txBody>
          <a:bodyPr wrap="none" lIns="0" tIns="0" rIns="0" rtlCol="0">
            <a:spAutoFit/>
          </a:bodyPr>
          <a:lstStyle/>
          <a:p>
            <a:pPr>
              <a:lnSpc>
                <a:spcPts val="2700"/>
              </a:lnSpc>
              <a:tabLst>
                <a:tab pos="4622800" algn="l"/>
                <a:tab pos="4813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深圳业态发展趋势</a:t>
            </a:r>
          </a:p>
          <a:p>
            <a:pPr>
              <a:lnSpc>
                <a:spcPts val="1000"/>
              </a:lnSpc>
            </a:pPr>
            <a:endParaRPr lang="en-US" altLang="zh-CN" dirty="0"/>
          </a:p>
          <a:p>
            <a:pPr>
              <a:lnSpc>
                <a:spcPts val="2700"/>
              </a:lnSpc>
              <a:tabLst>
                <a:tab pos="4622800" algn="l"/>
                <a:tab pos="4813300" algn="l"/>
              </a:tabLst>
            </a:pPr>
            <a:r>
              <a:rPr lang="en-US" altLang="zh-CN" dirty="0"/>
              <a:t>	</a:t>
            </a:r>
            <a:r>
              <a:rPr lang="en-US" altLang="zh-CN" sz="1800" b="1" dirty="0">
                <a:solidFill>
                  <a:srgbClr val="0000FF"/>
                </a:solidFill>
                <a:latin typeface="微软雅黑" panose="020B0503020204020204" pitchFamily="18" charset="-122"/>
                <a:cs typeface="微软雅黑" panose="020B0503020204020204" pitchFamily="18" charset="-122"/>
              </a:rPr>
              <a:t>餐饮及娱乐休闲业态发展趋势</a:t>
            </a:r>
          </a:p>
          <a:p>
            <a:pPr>
              <a:lnSpc>
                <a:spcPts val="3000"/>
              </a:lnSpc>
              <a:tabLst>
                <a:tab pos="4622800" algn="l"/>
                <a:tab pos="4813300" algn="l"/>
              </a:tabLst>
            </a:pPr>
            <a:r>
              <a:rPr lang="en-US" altLang="zh-CN" sz="1600" dirty="0">
                <a:solidFill>
                  <a:srgbClr val="69BE28"/>
                </a:solidFill>
                <a:latin typeface="Wingdings" panose="05000000000000000000" pitchFamily="18" charset="0"/>
                <a:cs typeface="Wingdings" panose="05000000000000000000"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000000"/>
                </a:solidFill>
                <a:latin typeface="微软雅黑" panose="020B0503020204020204" pitchFamily="18" charset="-122"/>
                <a:cs typeface="微软雅黑" panose="020B0503020204020204" pitchFamily="18" charset="-122"/>
              </a:rPr>
              <a:t>高档餐饮尚未进入购物中心，西餐品牌开始进入市场</a:t>
            </a:r>
          </a:p>
        </p:txBody>
      </p:sp>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021323" y="1652016"/>
            <a:ext cx="1819656" cy="473963"/>
          </a:xfrm>
          <a:custGeom>
            <a:avLst/>
            <a:gdLst>
              <a:gd name="connsiteX0" fmla="*/ 0 w 1819656"/>
              <a:gd name="connsiteY0" fmla="*/ 473963 h 473963"/>
              <a:gd name="connsiteX1" fmla="*/ 1819656 w 1819656"/>
              <a:gd name="connsiteY1" fmla="*/ 473963 h 473963"/>
              <a:gd name="connsiteX2" fmla="*/ 1819656 w 1819656"/>
              <a:gd name="connsiteY2" fmla="*/ 0 h 473963"/>
              <a:gd name="connsiteX3" fmla="*/ 0 w 1819656"/>
              <a:gd name="connsiteY3" fmla="*/ 0 h 473963"/>
              <a:gd name="connsiteX4" fmla="*/ 0 w 1819656"/>
              <a:gd name="connsiteY4" fmla="*/ 473963 h 4739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19656" h="473963">
                <a:moveTo>
                  <a:pt x="0" y="473963"/>
                </a:moveTo>
                <a:lnTo>
                  <a:pt x="1819656" y="473963"/>
                </a:lnTo>
                <a:lnTo>
                  <a:pt x="1819656" y="0"/>
                </a:lnTo>
                <a:lnTo>
                  <a:pt x="0" y="0"/>
                </a:lnTo>
                <a:lnTo>
                  <a:pt x="0" y="473963"/>
                </a:lnTo>
              </a:path>
            </a:pathLst>
          </a:custGeom>
          <a:solidFill>
            <a:srgbClr val="80D7F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892800" y="1333500"/>
            <a:ext cx="2908300" cy="1460500"/>
          </a:xfrm>
          <a:prstGeom prst="rect">
            <a:avLst/>
          </a:prstGeom>
          <a:noFill/>
        </p:spPr>
      </p:pic>
      <p:graphicFrame>
        <p:nvGraphicFramePr>
          <p:cNvPr id="8" name="表格 4"/>
          <p:cNvGraphicFramePr>
            <a:graphicFrameLocks noGrp="1"/>
          </p:cNvGraphicFramePr>
          <p:nvPr/>
        </p:nvGraphicFramePr>
        <p:xfrm>
          <a:off x="938542" y="1484757"/>
          <a:ext cx="4860023" cy="4273384"/>
        </p:xfrm>
        <a:graphic>
          <a:graphicData uri="http://schemas.openxmlformats.org/drawingml/2006/table">
            <a:tbl>
              <a:tblPr/>
              <a:tblGrid>
                <a:gridCol w="900036">
                  <a:extLst>
                    <a:ext uri="{9D8B030D-6E8A-4147-A177-3AD203B41FA5}">
                      <a16:colId xmlns:a16="http://schemas.microsoft.com/office/drawing/2014/main" val="20000"/>
                    </a:ext>
                  </a:extLst>
                </a:gridCol>
                <a:gridCol w="612013">
                  <a:extLst>
                    <a:ext uri="{9D8B030D-6E8A-4147-A177-3AD203B41FA5}">
                      <a16:colId xmlns:a16="http://schemas.microsoft.com/office/drawing/2014/main" val="20001"/>
                    </a:ext>
                  </a:extLst>
                </a:gridCol>
                <a:gridCol w="791972">
                  <a:extLst>
                    <a:ext uri="{9D8B030D-6E8A-4147-A177-3AD203B41FA5}">
                      <a16:colId xmlns:a16="http://schemas.microsoft.com/office/drawing/2014/main" val="20002"/>
                    </a:ext>
                  </a:extLst>
                </a:gridCol>
                <a:gridCol w="719963">
                  <a:extLst>
                    <a:ext uri="{9D8B030D-6E8A-4147-A177-3AD203B41FA5}">
                      <a16:colId xmlns:a16="http://schemas.microsoft.com/office/drawing/2014/main" val="20003"/>
                    </a:ext>
                  </a:extLst>
                </a:gridCol>
                <a:gridCol w="900048">
                  <a:extLst>
                    <a:ext uri="{9D8B030D-6E8A-4147-A177-3AD203B41FA5}">
                      <a16:colId xmlns:a16="http://schemas.microsoft.com/office/drawing/2014/main" val="20004"/>
                    </a:ext>
                  </a:extLst>
                </a:gridCol>
                <a:gridCol w="935989">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便利店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Lawson/</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7-11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发型设计</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Salon</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Tony&amp;Guy/</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Tiffany</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370840">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房产中介</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信义房屋</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宠物店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PetLand/</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PetParadise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齿科诊所</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瑞尔齿科/</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拜尔齿科</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银行</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工商银行/</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浦发银行</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370840">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通讯营业厅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中国移动/联通</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中药房</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中联药房/</a:t>
                      </a:r>
                      <a:endParaRPr lang="zh-CN" altLang="en-US" sz="1060"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一致药房</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8"/>
                  </a:ext>
                </a:extLst>
              </a:tr>
              <a:tr h="370840">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干洗店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象王/福奈特等</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9"/>
                  </a:ext>
                </a:extLst>
              </a:tr>
              <a:tr h="370801">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鲜花礼品</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Flowershop</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10"/>
                  </a:ext>
                </a:extLst>
              </a:tr>
            </a:tbl>
          </a:graphicData>
        </a:graphic>
      </p:graphicFrame>
      <p:sp>
        <p:nvSpPr>
          <p:cNvPr id="9"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289</a:t>
            </a:r>
          </a:p>
        </p:txBody>
      </p:sp>
      <p:sp>
        <p:nvSpPr>
          <p:cNvPr id="10"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分区业态建议</a:t>
            </a:r>
          </a:p>
        </p:txBody>
      </p:sp>
      <p:sp>
        <p:nvSpPr>
          <p:cNvPr id="11" name="TextBox 1"/>
          <p:cNvSpPr txBox="1"/>
          <p:nvPr/>
        </p:nvSpPr>
        <p:spPr>
          <a:xfrm>
            <a:off x="1054100" y="1003300"/>
            <a:ext cx="457200" cy="254000"/>
          </a:xfrm>
          <a:prstGeom prst="rect">
            <a:avLst/>
          </a:prstGeom>
          <a:noFill/>
        </p:spPr>
        <p:txBody>
          <a:bodyPr wrap="none" lIns="0" tIns="0" rIns="0" rtlCol="0">
            <a:spAutoFit/>
          </a:bodyPr>
          <a:lstStyle/>
          <a:p>
            <a:pPr>
              <a:lnSpc>
                <a:spcPts val="2000"/>
              </a:lnSpc>
            </a:pPr>
            <a:r>
              <a:rPr lang="en-US" altLang="zh-CN" sz="1600" b="1" dirty="0">
                <a:solidFill>
                  <a:srgbClr val="000000"/>
                </a:solidFill>
                <a:latin typeface="Calibri" panose="020F0502020204030204" charset="0"/>
                <a:cs typeface="Calibri" panose="020F0502020204030204" charset="0"/>
              </a:rPr>
              <a:t>7-a</a:t>
            </a:r>
            <a:r>
              <a:rPr lang="en-US" altLang="zh-CN" sz="1600" b="1" dirty="0">
                <a:solidFill>
                  <a:srgbClr val="000000"/>
                </a:solidFill>
                <a:latin typeface="微软雅黑" panose="020B0503020204020204" pitchFamily="18" charset="-122"/>
                <a:cs typeface="微软雅黑" panose="020B0503020204020204" pitchFamily="18" charset="-122"/>
              </a:rPr>
              <a:t>区</a:t>
            </a:r>
          </a:p>
        </p:txBody>
      </p:sp>
      <p:sp>
        <p:nvSpPr>
          <p:cNvPr id="12" name="TextBox 1"/>
          <p:cNvSpPr txBox="1"/>
          <p:nvPr/>
        </p:nvSpPr>
        <p:spPr>
          <a:xfrm>
            <a:off x="6781800" y="1765300"/>
            <a:ext cx="2794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7-a</a:t>
            </a:r>
          </a:p>
        </p:txBody>
      </p:sp>
      <p:sp>
        <p:nvSpPr>
          <p:cNvPr id="13" name="TextBox 1"/>
          <p:cNvSpPr txBox="1"/>
          <p:nvPr/>
        </p:nvSpPr>
        <p:spPr>
          <a:xfrm>
            <a:off x="7988300" y="584200"/>
            <a:ext cx="800100" cy="254000"/>
          </a:xfrm>
          <a:prstGeom prst="rect">
            <a:avLst/>
          </a:prstGeom>
          <a:noFill/>
        </p:spPr>
        <p:txBody>
          <a:bodyPr wrap="none" lIns="0" tIns="0" rIns="0" rtlCol="0">
            <a:spAutoFit/>
          </a:bodyPr>
          <a:lstStyle/>
          <a:p>
            <a:pPr>
              <a:lnSpc>
                <a:spcPts val="2000"/>
              </a:lnSpc>
            </a:pPr>
            <a:r>
              <a:rPr lang="en-US" altLang="zh-CN" sz="1595" b="1" dirty="0">
                <a:solidFill>
                  <a:srgbClr val="0070C0"/>
                </a:solidFill>
                <a:latin typeface="微软雅黑" panose="020B0503020204020204" pitchFamily="18" charset="-122"/>
                <a:cs typeface="微软雅黑" panose="020B0503020204020204" pitchFamily="18" charset="-122"/>
              </a:rPr>
              <a:t>住宅配套</a:t>
            </a: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012179" y="4940808"/>
            <a:ext cx="1487424" cy="1080515"/>
          </a:xfrm>
          <a:custGeom>
            <a:avLst/>
            <a:gdLst>
              <a:gd name="connsiteX0" fmla="*/ 0 w 1487424"/>
              <a:gd name="connsiteY0" fmla="*/ 1080515 h 1080515"/>
              <a:gd name="connsiteX1" fmla="*/ 1487424 w 1487424"/>
              <a:gd name="connsiteY1" fmla="*/ 1080515 h 1080515"/>
              <a:gd name="connsiteX2" fmla="*/ 1487424 w 1487424"/>
              <a:gd name="connsiteY2" fmla="*/ 0 h 1080515"/>
              <a:gd name="connsiteX3" fmla="*/ 0 w 1487424"/>
              <a:gd name="connsiteY3" fmla="*/ 0 h 1080515"/>
              <a:gd name="connsiteX4" fmla="*/ 0 w 1487424"/>
              <a:gd name="connsiteY4" fmla="*/ 1080515 h 10805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87424" h="1080515">
                <a:moveTo>
                  <a:pt x="0" y="1080515"/>
                </a:moveTo>
                <a:lnTo>
                  <a:pt x="1487424" y="1080515"/>
                </a:lnTo>
                <a:lnTo>
                  <a:pt x="1487424" y="0"/>
                </a:lnTo>
                <a:lnTo>
                  <a:pt x="0" y="0"/>
                </a:lnTo>
                <a:lnTo>
                  <a:pt x="0" y="1080515"/>
                </a:lnTo>
              </a:path>
            </a:pathLst>
          </a:custGeom>
          <a:solidFill>
            <a:srgbClr val="80D7F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141464" y="3140964"/>
            <a:ext cx="765047" cy="1007364"/>
          </a:xfrm>
          <a:custGeom>
            <a:avLst/>
            <a:gdLst>
              <a:gd name="connsiteX0" fmla="*/ 0 w 765047"/>
              <a:gd name="connsiteY0" fmla="*/ 1007364 h 1007364"/>
              <a:gd name="connsiteX1" fmla="*/ 765047 w 765047"/>
              <a:gd name="connsiteY1" fmla="*/ 1007364 h 1007364"/>
              <a:gd name="connsiteX2" fmla="*/ 765047 w 765047"/>
              <a:gd name="connsiteY2" fmla="*/ 0 h 1007364"/>
              <a:gd name="connsiteX3" fmla="*/ 0 w 765047"/>
              <a:gd name="connsiteY3" fmla="*/ 0 h 1007364"/>
              <a:gd name="connsiteX4" fmla="*/ 0 w 765047"/>
              <a:gd name="connsiteY4" fmla="*/ 1007364 h 10073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5047" h="1007364">
                <a:moveTo>
                  <a:pt x="0" y="1007364"/>
                </a:moveTo>
                <a:lnTo>
                  <a:pt x="765047" y="1007364"/>
                </a:lnTo>
                <a:lnTo>
                  <a:pt x="765047" y="0"/>
                </a:lnTo>
                <a:lnTo>
                  <a:pt x="0" y="0"/>
                </a:lnTo>
                <a:lnTo>
                  <a:pt x="0" y="1007364"/>
                </a:lnTo>
              </a:path>
            </a:pathLst>
          </a:custGeom>
          <a:solidFill>
            <a:srgbClr val="80D7F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782055" y="1231391"/>
            <a:ext cx="2880360" cy="1440180"/>
          </a:xfrm>
          <a:custGeom>
            <a:avLst/>
            <a:gdLst>
              <a:gd name="connsiteX0" fmla="*/ 0 w 2880360"/>
              <a:gd name="connsiteY0" fmla="*/ 1440180 h 1440180"/>
              <a:gd name="connsiteX1" fmla="*/ 2880360 w 2880360"/>
              <a:gd name="connsiteY1" fmla="*/ 1440180 h 1440180"/>
              <a:gd name="connsiteX2" fmla="*/ 2880360 w 2880360"/>
              <a:gd name="connsiteY2" fmla="*/ 0 h 1440180"/>
              <a:gd name="connsiteX3" fmla="*/ 0 w 2880360"/>
              <a:gd name="connsiteY3" fmla="*/ 0 h 1440180"/>
              <a:gd name="connsiteX4" fmla="*/ 0 w 2880360"/>
              <a:gd name="connsiteY4" fmla="*/ 1440180 h 14401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80360" h="1440180">
                <a:moveTo>
                  <a:pt x="0" y="1440180"/>
                </a:moveTo>
                <a:lnTo>
                  <a:pt x="2880360" y="1440180"/>
                </a:lnTo>
                <a:lnTo>
                  <a:pt x="2880360" y="0"/>
                </a:lnTo>
                <a:lnTo>
                  <a:pt x="0" y="0"/>
                </a:lnTo>
                <a:lnTo>
                  <a:pt x="0" y="1440180"/>
                </a:lnTo>
              </a:path>
            </a:pathLst>
          </a:custGeom>
          <a:solidFill>
            <a:srgbClr val="80D7F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550152" y="1400555"/>
            <a:ext cx="591311" cy="1021079"/>
          </a:xfrm>
          <a:custGeom>
            <a:avLst/>
            <a:gdLst>
              <a:gd name="connsiteX0" fmla="*/ 0 w 591311"/>
              <a:gd name="connsiteY0" fmla="*/ 1021079 h 1021079"/>
              <a:gd name="connsiteX1" fmla="*/ 591311 w 591311"/>
              <a:gd name="connsiteY1" fmla="*/ 1021079 h 1021079"/>
              <a:gd name="connsiteX2" fmla="*/ 591311 w 591311"/>
              <a:gd name="connsiteY2" fmla="*/ 0 h 1021079"/>
              <a:gd name="connsiteX3" fmla="*/ 0 w 591311"/>
              <a:gd name="connsiteY3" fmla="*/ 0 h 1021079"/>
              <a:gd name="connsiteX4" fmla="*/ 0 w 591311"/>
              <a:gd name="connsiteY4" fmla="*/ 1021079 h 10210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311" h="1021079">
                <a:moveTo>
                  <a:pt x="0" y="1021079"/>
                </a:moveTo>
                <a:lnTo>
                  <a:pt x="591311" y="1021079"/>
                </a:lnTo>
                <a:lnTo>
                  <a:pt x="591311" y="0"/>
                </a:lnTo>
                <a:lnTo>
                  <a:pt x="0" y="0"/>
                </a:lnTo>
                <a:lnTo>
                  <a:pt x="0" y="1021079"/>
                </a:lnTo>
              </a:path>
            </a:pathLst>
          </a:custGeom>
          <a:solidFill>
            <a:srgbClr val="80D7F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765800" y="1219200"/>
            <a:ext cx="2908300" cy="1460500"/>
          </a:xfrm>
          <a:prstGeom prst="rect">
            <a:avLst/>
          </a:prstGeom>
          <a:noFill/>
        </p:spPr>
      </p:pic>
      <p:pic>
        <p:nvPicPr>
          <p:cNvPr id="11" name="Picture 3"/>
          <p:cNvPicPr>
            <a:picLocks noChangeAspect="1" noChangeArrowheads="1"/>
          </p:cNvPicPr>
          <p:nvPr/>
        </p:nvPicPr>
        <p:blipFill>
          <a:blip r:embed="rId3"/>
          <a:srcRect/>
          <a:stretch>
            <a:fillRect/>
          </a:stretch>
        </p:blipFill>
        <p:spPr bwMode="auto">
          <a:xfrm>
            <a:off x="5854700" y="2984500"/>
            <a:ext cx="2908300" cy="1460500"/>
          </a:xfrm>
          <a:prstGeom prst="rect">
            <a:avLst/>
          </a:prstGeom>
          <a:noFill/>
        </p:spPr>
      </p:pic>
      <p:pic>
        <p:nvPicPr>
          <p:cNvPr id="12" name="Picture 3"/>
          <p:cNvPicPr>
            <a:picLocks noChangeAspect="1" noChangeArrowheads="1"/>
          </p:cNvPicPr>
          <p:nvPr/>
        </p:nvPicPr>
        <p:blipFill>
          <a:blip r:embed="rId4"/>
          <a:srcRect/>
          <a:stretch>
            <a:fillRect/>
          </a:stretch>
        </p:blipFill>
        <p:spPr bwMode="auto">
          <a:xfrm>
            <a:off x="5880100" y="4787900"/>
            <a:ext cx="2908300" cy="1473200"/>
          </a:xfrm>
          <a:prstGeom prst="rect">
            <a:avLst/>
          </a:prstGeom>
          <a:noFill/>
        </p:spPr>
      </p:pic>
      <p:graphicFrame>
        <p:nvGraphicFramePr>
          <p:cNvPr id="13" name="表格 4"/>
          <p:cNvGraphicFramePr>
            <a:graphicFrameLocks noGrp="1"/>
          </p:cNvGraphicFramePr>
          <p:nvPr/>
        </p:nvGraphicFramePr>
        <p:xfrm>
          <a:off x="971600" y="3191382"/>
          <a:ext cx="4758004" cy="1360677"/>
        </p:xfrm>
        <a:graphic>
          <a:graphicData uri="http://schemas.openxmlformats.org/drawingml/2006/table">
            <a:tbl>
              <a:tblPr/>
              <a:tblGrid>
                <a:gridCol w="899998">
                  <a:extLst>
                    <a:ext uri="{9D8B030D-6E8A-4147-A177-3AD203B41FA5}">
                      <a16:colId xmlns:a16="http://schemas.microsoft.com/office/drawing/2014/main" val="20000"/>
                    </a:ext>
                  </a:extLst>
                </a:gridCol>
                <a:gridCol w="612013">
                  <a:extLst>
                    <a:ext uri="{9D8B030D-6E8A-4147-A177-3AD203B41FA5}">
                      <a16:colId xmlns:a16="http://schemas.microsoft.com/office/drawing/2014/main" val="20001"/>
                    </a:ext>
                  </a:extLst>
                </a:gridCol>
                <a:gridCol w="791972">
                  <a:extLst>
                    <a:ext uri="{9D8B030D-6E8A-4147-A177-3AD203B41FA5}">
                      <a16:colId xmlns:a16="http://schemas.microsoft.com/office/drawing/2014/main" val="20002"/>
                    </a:ext>
                  </a:extLst>
                </a:gridCol>
                <a:gridCol w="719962">
                  <a:extLst>
                    <a:ext uri="{9D8B030D-6E8A-4147-A177-3AD203B41FA5}">
                      <a16:colId xmlns:a16="http://schemas.microsoft.com/office/drawing/2014/main" val="20003"/>
                    </a:ext>
                  </a:extLst>
                </a:gridCol>
                <a:gridCol w="900049">
                  <a:extLst>
                    <a:ext uri="{9D8B030D-6E8A-4147-A177-3AD203B41FA5}">
                      <a16:colId xmlns:a16="http://schemas.microsoft.com/office/drawing/2014/main" val="20004"/>
                    </a:ext>
                  </a:extLst>
                </a:gridCol>
                <a:gridCol w="834008">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7083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港式茶餐厅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300-400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翠华/太兴</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55206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咖啡店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100-200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香咖缤</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/Costa/</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Lavazza</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bl>
          </a:graphicData>
        </a:graphic>
      </p:graphicFrame>
      <p:graphicFrame>
        <p:nvGraphicFramePr>
          <p:cNvPr id="14" name="表格 4"/>
          <p:cNvGraphicFramePr>
            <a:graphicFrameLocks noGrp="1"/>
          </p:cNvGraphicFramePr>
          <p:nvPr/>
        </p:nvGraphicFramePr>
        <p:xfrm>
          <a:off x="971600" y="4938395"/>
          <a:ext cx="4758004" cy="989787"/>
        </p:xfrm>
        <a:graphic>
          <a:graphicData uri="http://schemas.openxmlformats.org/drawingml/2006/table">
            <a:tbl>
              <a:tblPr/>
              <a:tblGrid>
                <a:gridCol w="899998">
                  <a:extLst>
                    <a:ext uri="{9D8B030D-6E8A-4147-A177-3AD203B41FA5}">
                      <a16:colId xmlns:a16="http://schemas.microsoft.com/office/drawing/2014/main" val="20000"/>
                    </a:ext>
                  </a:extLst>
                </a:gridCol>
                <a:gridCol w="612013">
                  <a:extLst>
                    <a:ext uri="{9D8B030D-6E8A-4147-A177-3AD203B41FA5}">
                      <a16:colId xmlns:a16="http://schemas.microsoft.com/office/drawing/2014/main" val="20001"/>
                    </a:ext>
                  </a:extLst>
                </a:gridCol>
                <a:gridCol w="791972">
                  <a:extLst>
                    <a:ext uri="{9D8B030D-6E8A-4147-A177-3AD203B41FA5}">
                      <a16:colId xmlns:a16="http://schemas.microsoft.com/office/drawing/2014/main" val="20002"/>
                    </a:ext>
                  </a:extLst>
                </a:gridCol>
                <a:gridCol w="719962">
                  <a:extLst>
                    <a:ext uri="{9D8B030D-6E8A-4147-A177-3AD203B41FA5}">
                      <a16:colId xmlns:a16="http://schemas.microsoft.com/office/drawing/2014/main" val="20003"/>
                    </a:ext>
                  </a:extLst>
                </a:gridCol>
                <a:gridCol w="900049">
                  <a:extLst>
                    <a:ext uri="{9D8B030D-6E8A-4147-A177-3AD203B41FA5}">
                      <a16:colId xmlns:a16="http://schemas.microsoft.com/office/drawing/2014/main" val="20004"/>
                    </a:ext>
                  </a:extLst>
                </a:gridCol>
                <a:gridCol w="834008">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55201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家居店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4F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次主力店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500-1,000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Francfranc/</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Harbor</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House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bl>
          </a:graphicData>
        </a:graphic>
      </p:graphicFrame>
      <p:graphicFrame>
        <p:nvGraphicFramePr>
          <p:cNvPr id="15" name="表格 4"/>
          <p:cNvGraphicFramePr>
            <a:graphicFrameLocks noGrp="1"/>
          </p:cNvGraphicFramePr>
          <p:nvPr/>
        </p:nvGraphicFramePr>
        <p:xfrm>
          <a:off x="966127" y="1484757"/>
          <a:ext cx="4758016" cy="808608"/>
        </p:xfrm>
        <a:graphic>
          <a:graphicData uri="http://schemas.openxmlformats.org/drawingml/2006/table">
            <a:tbl>
              <a:tblPr/>
              <a:tblGrid>
                <a:gridCol w="900010">
                  <a:extLst>
                    <a:ext uri="{9D8B030D-6E8A-4147-A177-3AD203B41FA5}">
                      <a16:colId xmlns:a16="http://schemas.microsoft.com/office/drawing/2014/main" val="20000"/>
                    </a:ext>
                  </a:extLst>
                </a:gridCol>
                <a:gridCol w="612013">
                  <a:extLst>
                    <a:ext uri="{9D8B030D-6E8A-4147-A177-3AD203B41FA5}">
                      <a16:colId xmlns:a16="http://schemas.microsoft.com/office/drawing/2014/main" val="20001"/>
                    </a:ext>
                  </a:extLst>
                </a:gridCol>
                <a:gridCol w="791971">
                  <a:extLst>
                    <a:ext uri="{9D8B030D-6E8A-4147-A177-3AD203B41FA5}">
                      <a16:colId xmlns:a16="http://schemas.microsoft.com/office/drawing/2014/main" val="20002"/>
                    </a:ext>
                  </a:extLst>
                </a:gridCol>
                <a:gridCol w="719963">
                  <a:extLst>
                    <a:ext uri="{9D8B030D-6E8A-4147-A177-3AD203B41FA5}">
                      <a16:colId xmlns:a16="http://schemas.microsoft.com/office/drawing/2014/main" val="20003"/>
                    </a:ext>
                  </a:extLst>
                </a:gridCol>
                <a:gridCol w="900048">
                  <a:extLst>
                    <a:ext uri="{9D8B030D-6E8A-4147-A177-3AD203B41FA5}">
                      <a16:colId xmlns:a16="http://schemas.microsoft.com/office/drawing/2014/main" val="20004"/>
                    </a:ext>
                  </a:extLst>
                </a:gridCol>
                <a:gridCol w="834009">
                  <a:extLst>
                    <a:ext uri="{9D8B030D-6E8A-4147-A177-3AD203B41FA5}">
                      <a16:colId xmlns:a16="http://schemas.microsoft.com/office/drawing/2014/main" val="20005"/>
                    </a:ext>
                  </a:extLst>
                </a:gridCol>
              </a:tblGrid>
              <a:tr h="437769">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业态</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楼层</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店铺类型</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店铺个数</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面积需求</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ctr"/>
                      <a:r>
                        <a:rPr lang="en-US" altLang="zh-CN" sz="1200" b="1" dirty="0">
                          <a:solidFill>
                            <a:srgbClr val="000000"/>
                          </a:solidFill>
                          <a:latin typeface="微软雅黑" panose="020B0503020204020204" pitchFamily="18" charset="-122"/>
                          <a:cs typeface="微软雅黑" panose="020B0503020204020204" pitchFamily="18" charset="-122"/>
                        </a:rPr>
                        <a:t>（平方米）</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代表品牌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70839">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美容SPA店</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2F-3F</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一般店铺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300-500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美丽田园/</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思妍丽</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bl>
          </a:graphicData>
        </a:graphic>
      </p:graphicFrame>
      <p:sp>
        <p:nvSpPr>
          <p:cNvPr id="16" name="TextBox 1"/>
          <p:cNvSpPr txBox="1"/>
          <p:nvPr/>
        </p:nvSpPr>
        <p:spPr>
          <a:xfrm>
            <a:off x="1016000" y="5397500"/>
            <a:ext cx="5880100" cy="1435100"/>
          </a:xfrm>
          <a:prstGeom prst="rect">
            <a:avLst/>
          </a:prstGeom>
          <a:noFill/>
        </p:spPr>
        <p:txBody>
          <a:bodyPr wrap="none" lIns="0" tIns="0" rIns="0" rtlCol="0">
            <a:spAutoFit/>
          </a:bodyPr>
          <a:lstStyle/>
          <a:p>
            <a:pPr>
              <a:lnSpc>
                <a:spcPts val="1800"/>
              </a:lnSpc>
              <a:tabLst>
                <a:tab pos="55753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7-d</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5575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290</a:t>
            </a:r>
          </a:p>
        </p:txBody>
      </p:sp>
      <p:sp>
        <p:nvSpPr>
          <p:cNvPr id="17" name="TextBox 1"/>
          <p:cNvSpPr txBox="1"/>
          <p:nvPr/>
        </p:nvSpPr>
        <p:spPr>
          <a:xfrm>
            <a:off x="7378700" y="3517900"/>
            <a:ext cx="2794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7-c</a:t>
            </a:r>
          </a:p>
        </p:txBody>
      </p:sp>
      <p:sp>
        <p:nvSpPr>
          <p:cNvPr id="18" name="TextBox 1"/>
          <p:cNvSpPr txBox="1"/>
          <p:nvPr/>
        </p:nvSpPr>
        <p:spPr>
          <a:xfrm>
            <a:off x="1092200" y="2819400"/>
            <a:ext cx="508000" cy="2057400"/>
          </a:xfrm>
          <a:prstGeom prst="rect">
            <a:avLst/>
          </a:prstGeom>
          <a:noFill/>
        </p:spPr>
        <p:txBody>
          <a:bodyPr wrap="none" lIns="0" tIns="0" rIns="0" rtlCol="0">
            <a:spAutoFit/>
          </a:bodyPr>
          <a:lstStyle/>
          <a:p>
            <a:pPr>
              <a:lnSpc>
                <a:spcPts val="2000"/>
              </a:lnSpc>
              <a:tabLst>
                <a:tab pos="38100" algn="l"/>
              </a:tabLst>
            </a:pPr>
            <a:r>
              <a:rPr lang="en-US" altLang="zh-CN" sz="1595" b="1" dirty="0">
                <a:solidFill>
                  <a:srgbClr val="000000"/>
                </a:solidFill>
                <a:latin typeface="Calibri" panose="020F0502020204030204" charset="0"/>
                <a:cs typeface="Calibri" panose="020F0502020204030204" charset="0"/>
              </a:rPr>
              <a:t>7-c</a:t>
            </a:r>
            <a:r>
              <a:rPr lang="en-US" altLang="zh-CN" sz="1595" b="1" dirty="0">
                <a:solidFill>
                  <a:srgbClr val="000000"/>
                </a:solidFill>
                <a:latin typeface="微软雅黑" panose="020B0503020204020204" pitchFamily="18" charset="-122"/>
                <a:cs typeface="微软雅黑" panose="020B0503020204020204" pitchFamily="18" charset="-122"/>
              </a:rPr>
              <a:t>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38100" algn="l"/>
              </a:tabLst>
            </a:pPr>
            <a:r>
              <a:rPr lang="en-US" altLang="zh-CN" dirty="0"/>
              <a:t>	</a:t>
            </a:r>
            <a:r>
              <a:rPr lang="en-US" altLang="zh-CN" sz="1595" b="1" dirty="0">
                <a:solidFill>
                  <a:srgbClr val="000000"/>
                </a:solidFill>
                <a:latin typeface="Calibri" panose="020F0502020204030204" charset="0"/>
                <a:cs typeface="Calibri" panose="020F0502020204030204" charset="0"/>
              </a:rPr>
              <a:t>7-d</a:t>
            </a:r>
            <a:r>
              <a:rPr lang="en-US" altLang="zh-CN" sz="1595" b="1" dirty="0">
                <a:solidFill>
                  <a:srgbClr val="000000"/>
                </a:solidFill>
                <a:latin typeface="微软雅黑" panose="020B0503020204020204" pitchFamily="18" charset="-122"/>
                <a:cs typeface="微软雅黑" panose="020B0503020204020204" pitchFamily="18" charset="-122"/>
              </a:rPr>
              <a:t>区</a:t>
            </a:r>
          </a:p>
        </p:txBody>
      </p:sp>
      <p:sp>
        <p:nvSpPr>
          <p:cNvPr id="19" name="TextBox 1"/>
          <p:cNvSpPr txBox="1"/>
          <p:nvPr/>
        </p:nvSpPr>
        <p:spPr>
          <a:xfrm>
            <a:off x="1054100" y="177800"/>
            <a:ext cx="7734300" cy="1892300"/>
          </a:xfrm>
          <a:prstGeom prst="rect">
            <a:avLst/>
          </a:prstGeom>
          <a:noFill/>
        </p:spPr>
        <p:txBody>
          <a:bodyPr wrap="none" lIns="0" tIns="0" rIns="0" rtlCol="0">
            <a:spAutoFit/>
          </a:bodyPr>
          <a:lstStyle/>
          <a:p>
            <a:pPr>
              <a:lnSpc>
                <a:spcPts val="2700"/>
              </a:lnSpc>
              <a:tabLst>
                <a:tab pos="4813300" algn="l"/>
                <a:tab pos="5588000" algn="l"/>
                <a:tab pos="5638800" algn="l"/>
                <a:tab pos="69342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分区业态建议</a:t>
            </a:r>
          </a:p>
          <a:p>
            <a:pPr>
              <a:lnSpc>
                <a:spcPts val="2900"/>
              </a:lnSpc>
              <a:tabLst>
                <a:tab pos="4813300" algn="l"/>
                <a:tab pos="5588000" algn="l"/>
                <a:tab pos="5638800" algn="l"/>
                <a:tab pos="6934200" algn="l"/>
              </a:tabLst>
            </a:pPr>
            <a:r>
              <a:rPr lang="en-US" altLang="zh-CN" dirty="0"/>
              <a:t>				</a:t>
            </a:r>
            <a:r>
              <a:rPr lang="en-US" altLang="zh-CN" sz="1595" b="1" dirty="0">
                <a:solidFill>
                  <a:srgbClr val="0070C0"/>
                </a:solidFill>
                <a:latin typeface="微软雅黑" panose="020B0503020204020204" pitchFamily="18" charset="-122"/>
                <a:cs typeface="微软雅黑" panose="020B0503020204020204" pitchFamily="18" charset="-122"/>
              </a:rPr>
              <a:t>住宅配套</a:t>
            </a:r>
          </a:p>
          <a:p>
            <a:pPr>
              <a:lnSpc>
                <a:spcPts val="1900"/>
              </a:lnSpc>
              <a:tabLst>
                <a:tab pos="4813300" algn="l"/>
                <a:tab pos="5588000" algn="l"/>
                <a:tab pos="5638800" algn="l"/>
                <a:tab pos="6934200" algn="l"/>
              </a:tabLst>
            </a:pPr>
            <a:r>
              <a:rPr lang="en-US" altLang="zh-CN" dirty="0"/>
              <a:t>	</a:t>
            </a:r>
            <a:r>
              <a:rPr lang="en-US" altLang="zh-CN" sz="995" dirty="0">
                <a:solidFill>
                  <a:srgbClr val="000000"/>
                </a:solidFill>
                <a:latin typeface="Arial Narrow" pitchFamily="18" charset="0"/>
                <a:cs typeface="Arial Narrow" pitchFamily="18" charset="0"/>
              </a:rPr>
              <a:t>3F</a:t>
            </a:r>
          </a:p>
          <a:p>
            <a:pPr>
              <a:lnSpc>
                <a:spcPts val="2100"/>
              </a:lnSpc>
              <a:tabLst>
                <a:tab pos="4813300" algn="l"/>
                <a:tab pos="5588000" algn="l"/>
                <a:tab pos="5638800" algn="l"/>
                <a:tab pos="6934200" algn="l"/>
              </a:tabLst>
            </a:pPr>
            <a:r>
              <a:rPr lang="en-US" altLang="zh-CN" sz="1595" b="1" dirty="0">
                <a:solidFill>
                  <a:srgbClr val="000000"/>
                </a:solidFill>
                <a:latin typeface="Calibri" panose="020F0502020204030204" charset="0"/>
                <a:cs typeface="Calibri" panose="020F0502020204030204" charset="0"/>
              </a:rPr>
              <a:t>7-b</a:t>
            </a:r>
            <a:r>
              <a:rPr lang="en-US" altLang="zh-CN" sz="1595" b="1" dirty="0">
                <a:solidFill>
                  <a:srgbClr val="000000"/>
                </a:solidFill>
                <a:latin typeface="微软雅黑" panose="020B0503020204020204" pitchFamily="18" charset="-122"/>
                <a:cs typeface="微软雅黑" panose="020B0503020204020204" pitchFamily="18" charset="-122"/>
              </a:rPr>
              <a:t>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4813300" algn="l"/>
                <a:tab pos="5588000" algn="l"/>
                <a:tab pos="5638800" algn="l"/>
                <a:tab pos="69342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7-b</a:t>
            </a:r>
          </a:p>
        </p:txBody>
      </p:sp>
      <p:sp>
        <p:nvSpPr>
          <p:cNvPr id="20" name="TextBox 1"/>
          <p:cNvSpPr txBox="1"/>
          <p:nvPr/>
        </p:nvSpPr>
        <p:spPr>
          <a:xfrm>
            <a:off x="5956300" y="2781300"/>
            <a:ext cx="190500" cy="1993900"/>
          </a:xfrm>
          <a:prstGeom prst="rect">
            <a:avLst/>
          </a:prstGeom>
          <a:noFill/>
        </p:spPr>
        <p:txBody>
          <a:bodyPr wrap="none" lIns="0" tIns="0" rIns="0" rtlCol="0">
            <a:spAutoFit/>
          </a:bodyPr>
          <a:lstStyle/>
          <a:p>
            <a:pPr>
              <a:lnSpc>
                <a:spcPts val="1100"/>
              </a:lnSpc>
              <a:tabLst>
                <a:tab pos="76200" algn="l"/>
              </a:tabLst>
            </a:pPr>
            <a:r>
              <a:rPr lang="en-US" altLang="zh-CN" sz="995" dirty="0">
                <a:solidFill>
                  <a:srgbClr val="000000"/>
                </a:solidFill>
                <a:latin typeface="Arial Narrow" pitchFamily="18" charset="0"/>
                <a:cs typeface="Arial Narrow" pitchFamily="18" charset="0"/>
              </a:rPr>
              <a:t>3F</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76200" algn="l"/>
              </a:tabLst>
            </a:pPr>
            <a:r>
              <a:rPr lang="en-US" altLang="zh-CN" dirty="0"/>
              <a:t>	</a:t>
            </a:r>
            <a:r>
              <a:rPr lang="en-US" altLang="zh-CN" sz="1000" dirty="0">
                <a:solidFill>
                  <a:srgbClr val="000000"/>
                </a:solidFill>
                <a:latin typeface="Arial Narrow" pitchFamily="18" charset="0"/>
                <a:cs typeface="Arial Narrow" pitchFamily="18" charset="0"/>
              </a:rPr>
              <a:t>3F</a:t>
            </a: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0EFC3DC-C263-493C-B80A-64CE686052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4268" y="978255"/>
            <a:ext cx="1990991" cy="1990991"/>
          </a:xfrm>
          <a:prstGeom prst="rect">
            <a:avLst/>
          </a:prstGeom>
        </p:spPr>
      </p:pic>
      <p:sp>
        <p:nvSpPr>
          <p:cNvPr id="4" name="object 4">
            <a:extLst>
              <a:ext uri="{FF2B5EF4-FFF2-40B4-BE49-F238E27FC236}">
                <a16:creationId xmlns:a16="http://schemas.microsoft.com/office/drawing/2014/main" id="{A2CD102D-0B13-43F9-AC55-D6CEA2F28B30}"/>
              </a:ext>
            </a:extLst>
          </p:cNvPr>
          <p:cNvSpPr txBox="1"/>
          <p:nvPr/>
        </p:nvSpPr>
        <p:spPr>
          <a:xfrm>
            <a:off x="6640894" y="3046084"/>
            <a:ext cx="1749620" cy="140480"/>
          </a:xfrm>
          <a:prstGeom prst="rect">
            <a:avLst/>
          </a:prstGeom>
        </p:spPr>
        <p:txBody>
          <a:bodyPr vert="horz" wrap="square" lIns="0" tIns="0" rIns="0" bIns="0" rtlCol="0">
            <a:spAutoFit/>
          </a:bodyPr>
          <a:lstStyle/>
          <a:p>
            <a:pPr marL="12771" defTabSz="919521"/>
            <a:r>
              <a:rPr sz="905" b="1" dirty="0">
                <a:solidFill>
                  <a:srgbClr val="FF4B41"/>
                </a:solidFill>
                <a:latin typeface="微软雅黑"/>
                <a:cs typeface="微软雅黑"/>
              </a:rPr>
              <a:t>微信扫码二维码，免费报告轻松领</a:t>
            </a:r>
            <a:endParaRPr sz="905" dirty="0">
              <a:solidFill>
                <a:prstClr val="black"/>
              </a:solidFill>
              <a:latin typeface="微软雅黑"/>
              <a:cs typeface="微软雅黑"/>
            </a:endParaRPr>
          </a:p>
        </p:txBody>
      </p:sp>
      <p:sp>
        <p:nvSpPr>
          <p:cNvPr id="5" name="object 8">
            <a:extLst>
              <a:ext uri="{FF2B5EF4-FFF2-40B4-BE49-F238E27FC236}">
                <a16:creationId xmlns:a16="http://schemas.microsoft.com/office/drawing/2014/main" id="{04575220-7D61-4DC5-8510-6B54EE7D0A30}"/>
              </a:ext>
            </a:extLst>
          </p:cNvPr>
          <p:cNvSpPr txBox="1"/>
          <p:nvPr/>
        </p:nvSpPr>
        <p:spPr>
          <a:xfrm>
            <a:off x="588741" y="1515377"/>
            <a:ext cx="5832225" cy="1052286"/>
          </a:xfrm>
          <a:prstGeom prst="rect">
            <a:avLst/>
          </a:prstGeom>
        </p:spPr>
        <p:txBody>
          <a:bodyPr vert="horz" wrap="square" lIns="0" tIns="0" rIns="0" bIns="0" rtlCol="0">
            <a:spAutoFit/>
          </a:bodyPr>
          <a:lstStyle/>
          <a:p>
            <a:pPr marL="272983" lvl="1" indent="-272983" defTabSz="919521">
              <a:spcBef>
                <a:spcPts val="1207"/>
              </a:spcBef>
              <a:buFont typeface="+mj-lt"/>
              <a:buAutoNum type="arabicPeriod"/>
            </a:pPr>
            <a:r>
              <a:rPr lang="zh-CN" altLang="en-US" sz="1207" spc="-5" dirty="0">
                <a:solidFill>
                  <a:prstClr val="black"/>
                </a:solidFill>
                <a:latin typeface="等线"/>
                <a:ea typeface="宋体" panose="02010600030101010101" pitchFamily="2" charset="-122"/>
              </a:rPr>
              <a:t>进群即领群福利</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报告与资源合编</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，内有近百行业、上万份行研、管理及其他学习资源，均免费下载；</a:t>
            </a:r>
            <a:endParaRPr lang="en-US" altLang="zh-CN" sz="1207" spc="-5" dirty="0">
              <a:solidFill>
                <a:prstClr val="black"/>
              </a:solidFill>
              <a:latin typeface="等线"/>
              <a:ea typeface="宋体" panose="02010600030101010101" pitchFamily="2" charset="-122"/>
            </a:endParaRPr>
          </a:p>
          <a:p>
            <a:pPr marL="272983" lvl="1" indent="-272983" defTabSz="919521">
              <a:spcBef>
                <a:spcPts val="1207"/>
              </a:spcBef>
              <a:buFont typeface="+mj-lt"/>
              <a:buAutoNum type="arabicPeriod"/>
            </a:pPr>
            <a:r>
              <a:rPr sz="1207" spc="-5" dirty="0" err="1">
                <a:solidFill>
                  <a:prstClr val="black"/>
                </a:solidFill>
                <a:latin typeface="等线"/>
              </a:rPr>
              <a:t>每日</a:t>
            </a:r>
            <a:r>
              <a:rPr lang="zh-CN" altLang="en-US" sz="1207" spc="-5" dirty="0">
                <a:solidFill>
                  <a:prstClr val="black"/>
                </a:solidFill>
                <a:latin typeface="等线"/>
                <a:ea typeface="宋体" panose="02010600030101010101" pitchFamily="2" charset="-122"/>
              </a:rPr>
              <a:t>免费分享最新</a:t>
            </a:r>
            <a:r>
              <a:rPr lang="en-US" altLang="zh-CN" sz="1207" spc="-5" dirty="0">
                <a:solidFill>
                  <a:prstClr val="black"/>
                </a:solidFill>
                <a:latin typeface="等线"/>
                <a:ea typeface="宋体" panose="02010600030101010101" pitchFamily="2" charset="-122"/>
              </a:rPr>
              <a:t>6</a:t>
            </a:r>
            <a:r>
              <a:rPr sz="1207" spc="-5" dirty="0">
                <a:solidFill>
                  <a:prstClr val="black"/>
                </a:solidFill>
                <a:latin typeface="等线"/>
              </a:rPr>
              <a:t>+份</a:t>
            </a:r>
            <a:r>
              <a:rPr lang="zh-CN" altLang="en-US" sz="1207" spc="-5" dirty="0">
                <a:solidFill>
                  <a:prstClr val="black"/>
                </a:solidFill>
                <a:latin typeface="等线"/>
                <a:ea typeface="宋体" panose="02010600030101010101" pitchFamily="2" charset="-122"/>
              </a:rPr>
              <a:t>精选行研资料；</a:t>
            </a:r>
            <a:endParaRPr lang="en-US" altLang="zh-CN" sz="1207" spc="-5" dirty="0">
              <a:solidFill>
                <a:prstClr val="black"/>
              </a:solidFill>
              <a:latin typeface="等线"/>
              <a:ea typeface="宋体" panose="02010600030101010101" pitchFamily="2" charset="-122"/>
            </a:endParaRPr>
          </a:p>
          <a:p>
            <a:pPr marL="272983" lvl="1" indent="-272983" defTabSz="919521">
              <a:spcBef>
                <a:spcPts val="1207"/>
              </a:spcBef>
              <a:buFont typeface="+mj-lt"/>
              <a:buAutoNum type="arabicPeriod"/>
            </a:pPr>
            <a:r>
              <a:rPr lang="zh-CN" altLang="en-US" sz="1207" spc="-5" dirty="0">
                <a:solidFill>
                  <a:prstClr val="black"/>
                </a:solidFill>
                <a:latin typeface="等线"/>
                <a:ea typeface="宋体" panose="02010600030101010101" pitchFamily="2" charset="-122"/>
              </a:rPr>
              <a:t>群友信息交流，群主免费提供相关行业报告。</a:t>
            </a:r>
            <a:endParaRPr lang="en-US" altLang="zh-CN" sz="1207" spc="-5" dirty="0">
              <a:solidFill>
                <a:prstClr val="black"/>
              </a:solidFill>
              <a:latin typeface="等线"/>
              <a:ea typeface="宋体" panose="02010600030101010101" pitchFamily="2" charset="-122"/>
            </a:endParaRPr>
          </a:p>
        </p:txBody>
      </p:sp>
      <p:sp>
        <p:nvSpPr>
          <p:cNvPr id="7" name="文本框 6">
            <a:extLst>
              <a:ext uri="{FF2B5EF4-FFF2-40B4-BE49-F238E27FC236}">
                <a16:creationId xmlns:a16="http://schemas.microsoft.com/office/drawing/2014/main" id="{E412BACE-FD5A-4204-AFF2-F341FB24695E}"/>
              </a:ext>
            </a:extLst>
          </p:cNvPr>
          <p:cNvSpPr txBox="1"/>
          <p:nvPr/>
        </p:nvSpPr>
        <p:spPr>
          <a:xfrm>
            <a:off x="740716" y="5820141"/>
            <a:ext cx="3925789" cy="263072"/>
          </a:xfrm>
          <a:prstGeom prst="rect">
            <a:avLst/>
          </a:prstGeom>
          <a:noFill/>
        </p:spPr>
        <p:txBody>
          <a:bodyPr wrap="square" rtlCol="0">
            <a:spAutoFit/>
          </a:bodyPr>
          <a:lstStyle/>
          <a:p>
            <a:pPr defTabSz="919521"/>
            <a:r>
              <a:rPr lang="zh-CN" altLang="en-US" sz="1056" dirty="0">
                <a:solidFill>
                  <a:prstClr val="black"/>
                </a:solidFill>
                <a:latin typeface="Calibri"/>
                <a:ea typeface="宋体" panose="02010600030101010101" pitchFamily="2" charset="-122"/>
              </a:rPr>
              <a:t>报告整理于网络，只用于分享，如有侵权，请联系我们</a:t>
            </a:r>
          </a:p>
        </p:txBody>
      </p:sp>
      <p:sp>
        <p:nvSpPr>
          <p:cNvPr id="9" name="object 2">
            <a:extLst>
              <a:ext uri="{FF2B5EF4-FFF2-40B4-BE49-F238E27FC236}">
                <a16:creationId xmlns:a16="http://schemas.microsoft.com/office/drawing/2014/main" id="{15B1E40C-A08E-4332-BA0A-474DAC802919}"/>
              </a:ext>
            </a:extLst>
          </p:cNvPr>
          <p:cNvSpPr txBox="1">
            <a:spLocks noGrp="1"/>
          </p:cNvSpPr>
          <p:nvPr>
            <p:ph type="title"/>
          </p:nvPr>
        </p:nvSpPr>
        <p:spPr>
          <a:xfrm>
            <a:off x="320279" y="3761292"/>
            <a:ext cx="5795551" cy="216648"/>
          </a:xfrm>
          <a:prstGeom prst="rect">
            <a:avLst/>
          </a:prstGeom>
        </p:spPr>
        <p:txBody>
          <a:bodyPr vert="horz" wrap="square" lIns="0" tIns="0" rIns="0" bIns="0" rtlCol="0">
            <a:spAutoFit/>
          </a:bodyPr>
          <a:lstStyle/>
          <a:p>
            <a:pPr marL="12771"/>
            <a:r>
              <a:rPr sz="1408" kern="1200" dirty="0" err="1">
                <a:latin typeface="微软雅黑" panose="020B0503020204020204" pitchFamily="34" charset="-122"/>
                <a:ea typeface="微软雅黑" panose="020B0503020204020204" pitchFamily="34" charset="-122"/>
              </a:rPr>
              <a:t>知识星球</a:t>
            </a:r>
            <a:r>
              <a:rPr sz="1408" kern="1200" dirty="0">
                <a:latin typeface="微软雅黑" panose="020B0503020204020204" pitchFamily="34" charset="-122"/>
                <a:ea typeface="微软雅黑" panose="020B0503020204020204" pitchFamily="34" charset="-122"/>
              </a:rPr>
              <a:t> </a:t>
            </a:r>
            <a:r>
              <a:rPr sz="1408" kern="1200" dirty="0" err="1">
                <a:latin typeface="微软雅黑" panose="020B0503020204020204" pitchFamily="34" charset="-122"/>
                <a:ea typeface="微软雅黑" panose="020B0503020204020204" pitchFamily="34" charset="-122"/>
              </a:rPr>
              <a:t>行业与管理资源</a:t>
            </a:r>
            <a:endParaRPr sz="1408" kern="1200" dirty="0">
              <a:latin typeface="微软雅黑" panose="020B0503020204020204" pitchFamily="34" charset="-122"/>
              <a:ea typeface="微软雅黑" panose="020B0503020204020204" pitchFamily="34" charset="-122"/>
            </a:endParaRPr>
          </a:p>
        </p:txBody>
      </p:sp>
      <p:sp>
        <p:nvSpPr>
          <p:cNvPr id="10" name="object 3">
            <a:extLst>
              <a:ext uri="{FF2B5EF4-FFF2-40B4-BE49-F238E27FC236}">
                <a16:creationId xmlns:a16="http://schemas.microsoft.com/office/drawing/2014/main" id="{0CFE76ED-26D4-4F71-8C12-54CA8ED0CA46}"/>
              </a:ext>
            </a:extLst>
          </p:cNvPr>
          <p:cNvSpPr txBox="1"/>
          <p:nvPr/>
        </p:nvSpPr>
        <p:spPr>
          <a:xfrm>
            <a:off x="588741" y="4164060"/>
            <a:ext cx="5745650" cy="1205810"/>
          </a:xfrm>
          <a:prstGeom prst="rect">
            <a:avLst/>
          </a:prstGeom>
        </p:spPr>
        <p:txBody>
          <a:bodyPr vert="horz" wrap="square" lIns="0" tIns="0" rIns="0" bIns="0" rtlCol="0">
            <a:spAutoFit/>
          </a:bodyPr>
          <a:lstStyle/>
          <a:p>
            <a:pPr marL="272983" marR="5108" indent="-260212" defTabSz="919521">
              <a:lnSpc>
                <a:spcPct val="132000"/>
              </a:lnSpc>
              <a:buFont typeface="+mj-lt"/>
              <a:buAutoNum type="arabicPeriod"/>
            </a:pPr>
            <a:r>
              <a:rPr sz="1207" spc="-5" dirty="0" err="1">
                <a:solidFill>
                  <a:prstClr val="black"/>
                </a:solidFill>
                <a:latin typeface="等线"/>
                <a:cs typeface="等线"/>
              </a:rPr>
              <a:t>免费下载</a:t>
            </a:r>
            <a:r>
              <a:rPr lang="zh-CN" altLang="en-US" sz="1207" spc="-5" dirty="0">
                <a:solidFill>
                  <a:prstClr val="black"/>
                </a:solidFill>
                <a:latin typeface="等线"/>
                <a:ea typeface="宋体" panose="02010600030101010101" pitchFamily="2" charset="-122"/>
                <a:cs typeface="等线"/>
              </a:rPr>
              <a:t>各行业研究</a:t>
            </a:r>
            <a:r>
              <a:rPr sz="1207" spc="-5" dirty="0" err="1">
                <a:solidFill>
                  <a:prstClr val="black"/>
                </a:solidFill>
                <a:latin typeface="等线"/>
                <a:cs typeface="等线"/>
              </a:rPr>
              <a:t>报告</a:t>
            </a:r>
            <a:r>
              <a:rPr lang="zh-CN" altLang="en-US" sz="1207" spc="-5" dirty="0">
                <a:solidFill>
                  <a:prstClr val="black"/>
                </a:solidFill>
                <a:latin typeface="等线"/>
                <a:ea typeface="宋体" panose="02010600030101010101" pitchFamily="2" charset="-122"/>
                <a:cs typeface="等线"/>
              </a:rPr>
              <a:t>、</a:t>
            </a:r>
            <a:r>
              <a:rPr sz="1207" spc="-5" dirty="0" err="1">
                <a:solidFill>
                  <a:prstClr val="black"/>
                </a:solidFill>
                <a:latin typeface="等线"/>
                <a:cs typeface="等线"/>
              </a:rPr>
              <a:t>咨询公司管理方案，企业运营制度</a:t>
            </a:r>
            <a:r>
              <a:rPr lang="zh-CN" altLang="en-US" sz="1207" spc="-5" dirty="0">
                <a:solidFill>
                  <a:prstClr val="black"/>
                </a:solidFill>
                <a:latin typeface="等线"/>
                <a:ea typeface="宋体" panose="02010600030101010101" pitchFamily="2" charset="-122"/>
                <a:cs typeface="等线"/>
              </a:rPr>
              <a:t>、</a:t>
            </a:r>
            <a:r>
              <a:rPr sz="1207" spc="-5" dirty="0" err="1">
                <a:solidFill>
                  <a:prstClr val="black"/>
                </a:solidFill>
                <a:latin typeface="等线"/>
                <a:cs typeface="等线"/>
              </a:rPr>
              <a:t>科技方案</a:t>
            </a:r>
            <a:r>
              <a:rPr lang="zh-CN" altLang="en-US" sz="1207" spc="-5" dirty="0">
                <a:solidFill>
                  <a:prstClr val="black"/>
                </a:solidFill>
                <a:latin typeface="等线"/>
                <a:ea typeface="宋体" panose="02010600030101010101" pitchFamily="2" charset="-122"/>
                <a:cs typeface="等线"/>
              </a:rPr>
              <a:t>与大咖</a:t>
            </a:r>
            <a:r>
              <a:rPr sz="1207" spc="-5" dirty="0" err="1">
                <a:solidFill>
                  <a:prstClr val="black"/>
                </a:solidFill>
                <a:latin typeface="等线"/>
                <a:cs typeface="等线"/>
              </a:rPr>
              <a:t>报告</a:t>
            </a:r>
            <a:r>
              <a:rPr lang="zh-CN" altLang="en-US" sz="1207" spc="-5" dirty="0">
                <a:solidFill>
                  <a:prstClr val="black"/>
                </a:solidFill>
                <a:latin typeface="等线"/>
                <a:ea typeface="宋体" panose="02010600030101010101" pitchFamily="2" charset="-122"/>
                <a:cs typeface="等线"/>
              </a:rPr>
              <a:t>等</a:t>
            </a:r>
            <a:r>
              <a:rPr sz="1207" dirty="0">
                <a:solidFill>
                  <a:prstClr val="black"/>
                </a:solidFill>
                <a:latin typeface="等线"/>
                <a:cs typeface="等线"/>
              </a:rPr>
              <a:t>。</a:t>
            </a:r>
            <a:endParaRPr lang="en-US" altLang="zh-CN" sz="1207" dirty="0">
              <a:solidFill>
                <a:prstClr val="black"/>
              </a:solidFill>
              <a:latin typeface="等线"/>
              <a:ea typeface="宋体" panose="02010600030101010101" pitchFamily="2" charset="-122"/>
              <a:cs typeface="等线"/>
            </a:endParaRPr>
          </a:p>
          <a:p>
            <a:pPr marL="272983" marR="5108" indent="-260212" defTabSz="919521">
              <a:lnSpc>
                <a:spcPct val="132000"/>
              </a:lnSpc>
              <a:buFont typeface="+mj-lt"/>
              <a:buAutoNum type="arabicPeriod"/>
            </a:pPr>
            <a:r>
              <a:rPr lang="zh-CN" altLang="en-US" sz="1207" spc="-5" dirty="0">
                <a:solidFill>
                  <a:prstClr val="black"/>
                </a:solidFill>
                <a:latin typeface="等线"/>
                <a:ea typeface="宋体" panose="02010600030101010101" pitchFamily="2" charset="-122"/>
                <a:cs typeface="等线"/>
              </a:rPr>
              <a:t>每月同步更新</a:t>
            </a:r>
            <a:r>
              <a:rPr lang="en-US" altLang="zh-CN" sz="1207" spc="-5" dirty="0">
                <a:solidFill>
                  <a:prstClr val="black"/>
                </a:solidFill>
                <a:latin typeface="等线"/>
                <a:ea typeface="宋体" panose="02010600030101010101" pitchFamily="2" charset="-122"/>
                <a:cs typeface="等线"/>
              </a:rPr>
              <a:t>3000+</a:t>
            </a:r>
            <a:r>
              <a:rPr lang="zh-CN" altLang="en-US" sz="1207" spc="-5" dirty="0">
                <a:solidFill>
                  <a:prstClr val="black"/>
                </a:solidFill>
                <a:latin typeface="等线"/>
                <a:ea typeface="宋体" panose="02010600030101010101" pitchFamily="2" charset="-122"/>
                <a:cs typeface="等线"/>
              </a:rPr>
              <a:t>份最新行业资源；涵盖科技、金融、教育、互联网、房地产、生物制药、医疗健康等行研报告、科技动态、管理方案；</a:t>
            </a:r>
          </a:p>
          <a:p>
            <a:pPr marL="242651" marR="5108" indent="-229880" defTabSz="919521">
              <a:lnSpc>
                <a:spcPct val="132000"/>
              </a:lnSpc>
              <a:buFont typeface="+mj-lt"/>
              <a:buAutoNum type="arabicPeriod"/>
            </a:pPr>
            <a:endParaRPr sz="1207" dirty="0">
              <a:solidFill>
                <a:prstClr val="black"/>
              </a:solidFill>
              <a:latin typeface="等线"/>
              <a:cs typeface="等线"/>
            </a:endParaRPr>
          </a:p>
        </p:txBody>
      </p:sp>
      <p:sp>
        <p:nvSpPr>
          <p:cNvPr id="11" name="object 6">
            <a:extLst>
              <a:ext uri="{FF2B5EF4-FFF2-40B4-BE49-F238E27FC236}">
                <a16:creationId xmlns:a16="http://schemas.microsoft.com/office/drawing/2014/main" id="{FD61D498-C274-4F34-AD4D-EAFF090AB995}"/>
              </a:ext>
            </a:extLst>
          </p:cNvPr>
          <p:cNvSpPr txBox="1"/>
          <p:nvPr/>
        </p:nvSpPr>
        <p:spPr>
          <a:xfrm>
            <a:off x="6564268" y="5449364"/>
            <a:ext cx="2374120" cy="278407"/>
          </a:xfrm>
          <a:prstGeom prst="rect">
            <a:avLst/>
          </a:prstGeom>
        </p:spPr>
        <p:txBody>
          <a:bodyPr vert="horz" wrap="square" lIns="0" tIns="0" rIns="0" bIns="0" rtlCol="0">
            <a:spAutoFit/>
          </a:bodyPr>
          <a:lstStyle/>
          <a:p>
            <a:pPr marL="12771" marR="5108" defTabSz="919521"/>
            <a:r>
              <a:rPr sz="905" b="1" dirty="0">
                <a:solidFill>
                  <a:srgbClr val="FF5400"/>
                </a:solidFill>
                <a:latin typeface="微软雅黑"/>
                <a:cs typeface="微软雅黑"/>
              </a:rPr>
              <a:t>微信扫码加入“知识星球</a:t>
            </a:r>
            <a:r>
              <a:rPr sz="905" b="1" spc="115" dirty="0">
                <a:solidFill>
                  <a:srgbClr val="FF5400"/>
                </a:solidFill>
                <a:latin typeface="微软雅黑"/>
                <a:cs typeface="微软雅黑"/>
              </a:rPr>
              <a:t> </a:t>
            </a:r>
            <a:r>
              <a:rPr sz="905" b="1" dirty="0">
                <a:solidFill>
                  <a:srgbClr val="FF5400"/>
                </a:solidFill>
                <a:latin typeface="微软雅黑"/>
                <a:cs typeface="微软雅黑"/>
              </a:rPr>
              <a:t>行业与管理资源”， 获取更多行业报告、管理文案、大师笔记</a:t>
            </a:r>
            <a:endParaRPr sz="905" dirty="0">
              <a:solidFill>
                <a:prstClr val="black"/>
              </a:solidFill>
              <a:latin typeface="微软雅黑"/>
              <a:cs typeface="微软雅黑"/>
            </a:endParaRPr>
          </a:p>
        </p:txBody>
      </p:sp>
      <p:pic>
        <p:nvPicPr>
          <p:cNvPr id="12" name="图片 11">
            <a:extLst>
              <a:ext uri="{FF2B5EF4-FFF2-40B4-BE49-F238E27FC236}">
                <a16:creationId xmlns:a16="http://schemas.microsoft.com/office/drawing/2014/main" id="{6246CF40-1B85-4788-8235-AE7E2FBCF5FA}"/>
              </a:ext>
            </a:extLst>
          </p:cNvPr>
          <p:cNvPicPr>
            <a:picLocks noChangeAspect="1"/>
          </p:cNvPicPr>
          <p:nvPr/>
        </p:nvPicPr>
        <p:blipFill>
          <a:blip r:embed="rId3"/>
          <a:stretch>
            <a:fillRect/>
          </a:stretch>
        </p:blipFill>
        <p:spPr>
          <a:xfrm>
            <a:off x="6640894" y="3676706"/>
            <a:ext cx="1797296" cy="1744563"/>
          </a:xfrm>
          <a:prstGeom prst="rect">
            <a:avLst/>
          </a:prstGeom>
        </p:spPr>
      </p:pic>
      <p:cxnSp>
        <p:nvCxnSpPr>
          <p:cNvPr id="3" name="直接连接符 2">
            <a:extLst>
              <a:ext uri="{FF2B5EF4-FFF2-40B4-BE49-F238E27FC236}">
                <a16:creationId xmlns:a16="http://schemas.microsoft.com/office/drawing/2014/main" id="{03E32107-A068-45FD-A3E0-B499DB40C2BD}"/>
              </a:ext>
            </a:extLst>
          </p:cNvPr>
          <p:cNvCxnSpPr>
            <a:cxnSpLocks/>
          </p:cNvCxnSpPr>
          <p:nvPr/>
        </p:nvCxnSpPr>
        <p:spPr>
          <a:xfrm>
            <a:off x="0" y="3582251"/>
            <a:ext cx="914400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矩形 1">
            <a:extLst>
              <a:ext uri="{FF2B5EF4-FFF2-40B4-BE49-F238E27FC236}">
                <a16:creationId xmlns:a16="http://schemas.microsoft.com/office/drawing/2014/main" id="{3D5A147C-AC02-4DC2-B698-E5C80AF22D7F}"/>
              </a:ext>
            </a:extLst>
          </p:cNvPr>
          <p:cNvSpPr/>
          <p:nvPr/>
        </p:nvSpPr>
        <p:spPr>
          <a:xfrm>
            <a:off x="644570" y="2684370"/>
            <a:ext cx="5459942" cy="464244"/>
          </a:xfrm>
          <a:prstGeom prst="rect">
            <a:avLst/>
          </a:prstGeom>
        </p:spPr>
        <p:txBody>
          <a:bodyPr wrap="square">
            <a:spAutoFit/>
          </a:bodyPr>
          <a:lstStyle/>
          <a:p>
            <a:pPr marL="0" lvl="1" defTabSz="919521">
              <a:spcBef>
                <a:spcPts val="1207"/>
              </a:spcBef>
            </a:pPr>
            <a:r>
              <a:rPr lang="zh-CN" altLang="en-US" sz="1207" spc="-5" dirty="0">
                <a:solidFill>
                  <a:prstClr val="black"/>
                </a:solidFill>
                <a:latin typeface="等线"/>
                <a:ea typeface="宋体" panose="02010600030101010101" pitchFamily="2" charset="-122"/>
              </a:rPr>
              <a:t>扫一扫二维码或添加客服微信（微信号：</a:t>
            </a:r>
            <a:r>
              <a:rPr lang="en-US" altLang="zh-CN" sz="1207" spc="-5" dirty="0">
                <a:solidFill>
                  <a:prstClr val="black"/>
                </a:solidFill>
                <a:latin typeface="等线"/>
                <a:ea typeface="宋体" panose="02010600030101010101" pitchFamily="2" charset="-122"/>
              </a:rPr>
              <a:t>Teamkon2</a:t>
            </a:r>
            <a:r>
              <a:rPr lang="zh-CN" altLang="en-US" sz="1207" spc="-5" dirty="0">
                <a:solidFill>
                  <a:prstClr val="black"/>
                </a:solidFill>
                <a:latin typeface="等线"/>
                <a:ea typeface="宋体" panose="02010600030101010101" pitchFamily="2" charset="-122"/>
              </a:rPr>
              <a:t>）免费报告等你取。</a:t>
            </a:r>
          </a:p>
          <a:p>
            <a:pPr marL="0" lvl="1" defTabSz="919521"/>
            <a:r>
              <a:rPr lang="zh-CN" altLang="en-US" sz="1207" spc="-5" dirty="0">
                <a:solidFill>
                  <a:prstClr val="black"/>
                </a:solidFill>
                <a:latin typeface="等线"/>
                <a:ea typeface="宋体" panose="02010600030101010101" pitchFamily="2" charset="-122"/>
              </a:rPr>
              <a:t>添加好友请备注：姓名</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单位</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业务领域</a:t>
            </a:r>
          </a:p>
        </p:txBody>
      </p:sp>
      <p:sp>
        <p:nvSpPr>
          <p:cNvPr id="6" name="文本框 5">
            <a:extLst>
              <a:ext uri="{FF2B5EF4-FFF2-40B4-BE49-F238E27FC236}">
                <a16:creationId xmlns:a16="http://schemas.microsoft.com/office/drawing/2014/main" id="{F35ED402-958B-42D6-9F6A-D6C3A3B4CD51}"/>
              </a:ext>
            </a:extLst>
          </p:cNvPr>
          <p:cNvSpPr txBox="1"/>
          <p:nvPr/>
        </p:nvSpPr>
        <p:spPr>
          <a:xfrm>
            <a:off x="238312" y="1085574"/>
            <a:ext cx="3448156" cy="216648"/>
          </a:xfrm>
          <a:prstGeom prst="rect">
            <a:avLst/>
          </a:prstGeom>
        </p:spPr>
        <p:txBody>
          <a:bodyPr vert="horz" wrap="square" lIns="0" tIns="0" rIns="0" bIns="0" rtlCol="0">
            <a:spAutoFit/>
          </a:bodyPr>
          <a:lstStyle>
            <a:lvl1pPr marL="12700">
              <a:lnSpc>
                <a:spcPct val="100000"/>
              </a:lnSpc>
              <a:defRPr sz="1400" b="1" i="0">
                <a:latin typeface="微软雅黑" panose="020B0503020204020204" pitchFamily="34" charset="-122"/>
                <a:ea typeface="微软雅黑" panose="020B0503020204020204" pitchFamily="34" charset="-122"/>
                <a:cs typeface="微软雅黑"/>
              </a:defRPr>
            </a:lvl1pPr>
          </a:lstStyle>
          <a:p>
            <a:pPr marL="12771" defTabSz="919521"/>
            <a:r>
              <a:rPr lang="zh-CN" altLang="en-US" sz="1408" dirty="0">
                <a:solidFill>
                  <a:prstClr val="black"/>
                </a:solidFill>
              </a:rPr>
              <a:t>行业与管理资源微信群</a:t>
            </a:r>
          </a:p>
        </p:txBody>
      </p:sp>
      <p:sp>
        <p:nvSpPr>
          <p:cNvPr id="13" name="文本框 12">
            <a:extLst>
              <a:ext uri="{FF2B5EF4-FFF2-40B4-BE49-F238E27FC236}">
                <a16:creationId xmlns:a16="http://schemas.microsoft.com/office/drawing/2014/main" id="{9EFC1CD3-4327-4A48-955D-46508806B1EA}"/>
              </a:ext>
            </a:extLst>
          </p:cNvPr>
          <p:cNvSpPr txBox="1"/>
          <p:nvPr/>
        </p:nvSpPr>
        <p:spPr>
          <a:xfrm>
            <a:off x="2886234" y="3429000"/>
            <a:ext cx="2375397" cy="263072"/>
          </a:xfrm>
          <a:prstGeom prst="rect">
            <a:avLst/>
          </a:prstGeom>
          <a:solidFill>
            <a:schemeClr val="accent6">
              <a:lumMod val="20000"/>
              <a:lumOff val="80000"/>
            </a:schemeClr>
          </a:solidFill>
        </p:spPr>
        <p:txBody>
          <a:bodyPr wrap="square" rtlCol="0">
            <a:spAutoFit/>
          </a:bodyPr>
          <a:lstStyle/>
          <a:p>
            <a:pPr defTabSz="919521"/>
            <a:r>
              <a:rPr lang="zh-CN" altLang="en-US" sz="1106" dirty="0">
                <a:solidFill>
                  <a:prstClr val="black"/>
                </a:solidFill>
                <a:latin typeface="Calibri"/>
                <a:ea typeface="宋体" panose="02010600030101010101" pitchFamily="2" charset="-122"/>
              </a:rPr>
              <a:t>海量资源 身边智库 工作不再有疑惑</a:t>
            </a:r>
          </a:p>
        </p:txBody>
      </p:sp>
    </p:spTree>
    <p:extLst>
      <p:ext uri="{BB962C8B-B14F-4D97-AF65-F5344CB8AC3E}">
        <p14:creationId xmlns:p14="http://schemas.microsoft.com/office/powerpoint/2010/main" val="118996096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61" y="761"/>
            <a:ext cx="9143238" cy="6845300"/>
          </a:xfrm>
          <a:custGeom>
            <a:avLst/>
            <a:gdLst>
              <a:gd name="connsiteX0" fmla="*/ 0 w 9143238"/>
              <a:gd name="connsiteY0" fmla="*/ 0 h 6845300"/>
              <a:gd name="connsiteX1" fmla="*/ 9143238 w 9143238"/>
              <a:gd name="connsiteY1" fmla="*/ 0 h 6845300"/>
              <a:gd name="connsiteX2" fmla="*/ 9143238 w 9143238"/>
              <a:gd name="connsiteY2" fmla="*/ 6845299 h 6845300"/>
              <a:gd name="connsiteX3" fmla="*/ 0 w 9143238"/>
              <a:gd name="connsiteY3" fmla="*/ 6845299 h 6845300"/>
              <a:gd name="connsiteX4" fmla="*/ 0 w 9143238"/>
              <a:gd name="connsiteY4" fmla="*/ 0 h 68453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3238" h="6845300">
                <a:moveTo>
                  <a:pt x="0" y="0"/>
                </a:moveTo>
                <a:lnTo>
                  <a:pt x="9143238" y="0"/>
                </a:lnTo>
                <a:lnTo>
                  <a:pt x="9143238" y="6845299"/>
                </a:lnTo>
                <a:lnTo>
                  <a:pt x="0" y="6845299"/>
                </a:lnTo>
                <a:lnTo>
                  <a:pt x="0" y="0"/>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
          <p:cNvSpPr txBox="1"/>
          <p:nvPr/>
        </p:nvSpPr>
        <p:spPr>
          <a:xfrm>
            <a:off x="1016000" y="6680200"/>
            <a:ext cx="6985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292</a:t>
            </a:r>
          </a:p>
        </p:txBody>
      </p:sp>
      <p:sp>
        <p:nvSpPr>
          <p:cNvPr id="9" name="TextBox 1"/>
          <p:cNvSpPr txBox="1"/>
          <p:nvPr/>
        </p:nvSpPr>
        <p:spPr>
          <a:xfrm>
            <a:off x="2730500" y="2921000"/>
            <a:ext cx="3810000" cy="990600"/>
          </a:xfrm>
          <a:prstGeom prst="rect">
            <a:avLst/>
          </a:prstGeom>
          <a:noFill/>
        </p:spPr>
        <p:txBody>
          <a:bodyPr wrap="none" lIns="0" tIns="0" rIns="0" rtlCol="0">
            <a:spAutoFit/>
          </a:bodyPr>
          <a:lstStyle/>
          <a:p>
            <a:pPr>
              <a:lnSpc>
                <a:spcPts val="7800"/>
              </a:lnSpc>
            </a:pPr>
            <a:r>
              <a:rPr lang="en-US" altLang="zh-CN" sz="6000" dirty="0">
                <a:solidFill>
                  <a:srgbClr val="FFFFFF"/>
                </a:solidFill>
                <a:latin typeface="微软雅黑" panose="020B0503020204020204" pitchFamily="18" charset="-122"/>
                <a:cs typeface="微软雅黑" panose="020B0503020204020204" pitchFamily="18" charset="-122"/>
              </a:rPr>
              <a:t>感谢聆听！</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4140200" y="3759200"/>
            <a:ext cx="977900" cy="876300"/>
          </a:xfrm>
          <a:prstGeom prst="rect">
            <a:avLst/>
          </a:prstGeom>
          <a:noFill/>
        </p:spPr>
        <p:txBody>
          <a:bodyPr wrap="none" lIns="0" tIns="0" rIns="0" rtlCol="0">
            <a:spAutoFit/>
          </a:bodyPr>
          <a:lstStyle/>
          <a:p>
            <a:pPr>
              <a:lnSpc>
                <a:spcPts val="1600"/>
              </a:lnSpc>
            </a:pPr>
            <a:r>
              <a:rPr lang="en-US" altLang="zh-CN" sz="1295" dirty="0">
                <a:solidFill>
                  <a:srgbClr val="000000"/>
                </a:solidFill>
                <a:latin typeface="微软雅黑" panose="020B0503020204020204" pitchFamily="18" charset="-122"/>
                <a:cs typeface="微软雅黑" panose="020B0503020204020204" pitchFamily="18" charset="-122"/>
              </a:rPr>
              <a:t>区域发展策略</a:t>
            </a:r>
          </a:p>
          <a:p>
            <a:pPr>
              <a:lnSpc>
                <a:spcPts val="2600"/>
              </a:lnSpc>
            </a:pPr>
            <a:r>
              <a:rPr lang="en-US" altLang="zh-CN" sz="1295" dirty="0">
                <a:solidFill>
                  <a:srgbClr val="000000"/>
                </a:solidFill>
                <a:latin typeface="微软雅黑" panose="020B0503020204020204" pitchFamily="18" charset="-122"/>
                <a:cs typeface="微软雅黑" panose="020B0503020204020204" pitchFamily="18" charset="-122"/>
              </a:rPr>
              <a:t>区域产业发展</a:t>
            </a:r>
          </a:p>
          <a:p>
            <a:pPr>
              <a:lnSpc>
                <a:spcPts val="2600"/>
              </a:lnSpc>
            </a:pPr>
            <a:r>
              <a:rPr lang="en-US" altLang="zh-CN" sz="1295" dirty="0">
                <a:solidFill>
                  <a:srgbClr val="000000"/>
                </a:solidFill>
                <a:latin typeface="微软雅黑" panose="020B0503020204020204" pitchFamily="18" charset="-122"/>
                <a:cs typeface="微软雅黑" panose="020B0503020204020204" pitchFamily="18" charset="-122"/>
              </a:rPr>
              <a:t>区域交通发展</a:t>
            </a:r>
          </a:p>
        </p:txBody>
      </p:sp>
      <p:sp>
        <p:nvSpPr>
          <p:cNvPr id="3" name="TextBox 1"/>
          <p:cNvSpPr txBox="1"/>
          <p:nvPr/>
        </p:nvSpPr>
        <p:spPr>
          <a:xfrm>
            <a:off x="4140200" y="4724400"/>
            <a:ext cx="977900" cy="203200"/>
          </a:xfrm>
          <a:prstGeom prst="rect">
            <a:avLst/>
          </a:prstGeom>
          <a:noFill/>
        </p:spPr>
        <p:txBody>
          <a:bodyPr wrap="none" lIns="0" tIns="0" rIns="0" rtlCol="0">
            <a:spAutoFit/>
          </a:bodyPr>
          <a:lstStyle/>
          <a:p>
            <a:pPr>
              <a:lnSpc>
                <a:spcPts val="1600"/>
              </a:lnSpc>
            </a:pPr>
            <a:r>
              <a:rPr lang="en-US" altLang="zh-CN" sz="1295" dirty="0">
                <a:solidFill>
                  <a:srgbClr val="000000"/>
                </a:solidFill>
                <a:latin typeface="微软雅黑" panose="020B0503020204020204" pitchFamily="18" charset="-122"/>
                <a:cs typeface="微软雅黑" panose="020B0503020204020204" pitchFamily="18" charset="-122"/>
              </a:rPr>
              <a:t>物业市场定位</a:t>
            </a:r>
          </a:p>
        </p:txBody>
      </p:sp>
      <p:sp>
        <p:nvSpPr>
          <p:cNvPr id="4" name="TextBox 1"/>
          <p:cNvSpPr txBox="1"/>
          <p:nvPr/>
        </p:nvSpPr>
        <p:spPr>
          <a:xfrm>
            <a:off x="1016000" y="5511800"/>
            <a:ext cx="4191000" cy="1320800"/>
          </a:xfrm>
          <a:prstGeom prst="rect">
            <a:avLst/>
          </a:prstGeom>
          <a:noFill/>
        </p:spPr>
        <p:txBody>
          <a:bodyPr wrap="none" lIns="0" tIns="0" rIns="0" rtlCol="0">
            <a:spAutoFit/>
          </a:bodyPr>
          <a:lstStyle/>
          <a:p>
            <a:pPr>
              <a:lnSpc>
                <a:spcPts val="1600"/>
              </a:lnSpc>
              <a:tabLst>
                <a:tab pos="30353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财务与经营策略</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3035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a:t>
            </a:r>
          </a:p>
        </p:txBody>
      </p:sp>
      <p:sp>
        <p:nvSpPr>
          <p:cNvPr id="5" name="TextBox 1"/>
          <p:cNvSpPr txBox="1"/>
          <p:nvPr/>
        </p:nvSpPr>
        <p:spPr>
          <a:xfrm>
            <a:off x="3975100" y="165100"/>
            <a:ext cx="4876800" cy="1485900"/>
          </a:xfrm>
          <a:prstGeom prst="rect">
            <a:avLst/>
          </a:prstGeom>
          <a:noFill/>
        </p:spPr>
        <p:txBody>
          <a:bodyPr wrap="none" lIns="0" tIns="0" rIns="0" rtlCol="0">
            <a:spAutoFit/>
          </a:bodyPr>
          <a:lstStyle/>
          <a:p>
            <a:pPr>
              <a:lnSpc>
                <a:spcPts val="2700"/>
              </a:lnSpc>
              <a:tabLst>
                <a:tab pos="23876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研究架构与思路</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2387600" algn="l"/>
              </a:tabLst>
            </a:pPr>
            <a:r>
              <a:rPr lang="en-US" altLang="zh-CN" sz="1295" dirty="0">
                <a:solidFill>
                  <a:srgbClr val="000000"/>
                </a:solidFill>
                <a:latin typeface="微软雅黑" panose="020B0503020204020204" pitchFamily="18" charset="-122"/>
                <a:cs typeface="微软雅黑" panose="020B0503020204020204" pitchFamily="18" charset="-122"/>
              </a:rPr>
              <a:t>区域宏观经济研究</a:t>
            </a:r>
          </a:p>
        </p:txBody>
      </p:sp>
      <p:sp>
        <p:nvSpPr>
          <p:cNvPr id="6" name="TextBox 1"/>
          <p:cNvSpPr txBox="1"/>
          <p:nvPr/>
        </p:nvSpPr>
        <p:spPr>
          <a:xfrm>
            <a:off x="1041400" y="1892300"/>
            <a:ext cx="1803400" cy="1181100"/>
          </a:xfrm>
          <a:prstGeom prst="rect">
            <a:avLst/>
          </a:prstGeom>
          <a:noFill/>
        </p:spPr>
        <p:txBody>
          <a:bodyPr wrap="none" lIns="0" tIns="0" rIns="0" rtlCol="0">
            <a:spAutoFit/>
          </a:bodyPr>
          <a:lstStyle/>
          <a:p>
            <a:pPr>
              <a:lnSpc>
                <a:spcPts val="1600"/>
              </a:lnSpc>
              <a:tabLst>
                <a:tab pos="4191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区域区位分析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600"/>
              </a:lnSpc>
              <a:tabLst>
                <a:tab pos="419100" algn="l"/>
              </a:tabLst>
            </a:pPr>
            <a:r>
              <a:rPr lang="en-US" altLang="zh-CN" sz="1295" dirty="0">
                <a:solidFill>
                  <a:srgbClr val="000000"/>
                </a:solidFill>
                <a:latin typeface="微软雅黑" panose="020B0503020204020204" pitchFamily="18" charset="-122"/>
                <a:cs typeface="微软雅黑" panose="020B0503020204020204" pitchFamily="18" charset="-122"/>
              </a:rPr>
              <a:t>深圳市整体物业市场分析</a:t>
            </a:r>
          </a:p>
        </p:txBody>
      </p:sp>
      <p:sp>
        <p:nvSpPr>
          <p:cNvPr id="7" name="TextBox 1"/>
          <p:cNvSpPr txBox="1"/>
          <p:nvPr/>
        </p:nvSpPr>
        <p:spPr>
          <a:xfrm>
            <a:off x="4051300" y="1917700"/>
            <a:ext cx="1143000" cy="1651000"/>
          </a:xfrm>
          <a:prstGeom prst="rect">
            <a:avLst/>
          </a:prstGeom>
          <a:noFill/>
        </p:spPr>
        <p:txBody>
          <a:bodyPr wrap="none" lIns="0" tIns="0" rIns="0" rtlCol="0">
            <a:spAutoFit/>
          </a:bodyPr>
          <a:lstStyle/>
          <a:p>
            <a:pPr>
              <a:lnSpc>
                <a:spcPts val="1600"/>
              </a:lnSpc>
              <a:tabLst>
                <a:tab pos="889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区域环境分析</a:t>
            </a:r>
          </a:p>
          <a:p>
            <a:pPr>
              <a:lnSpc>
                <a:spcPts val="1000"/>
              </a:lnSpc>
            </a:pPr>
            <a:endParaRPr lang="en-US" altLang="zh-CN" dirty="0"/>
          </a:p>
          <a:p>
            <a:pPr>
              <a:lnSpc>
                <a:spcPts val="1000"/>
              </a:lnSpc>
            </a:pPr>
            <a:endParaRPr lang="en-US" altLang="zh-CN" dirty="0"/>
          </a:p>
          <a:p>
            <a:pPr>
              <a:lnSpc>
                <a:spcPts val="2100"/>
              </a:lnSpc>
              <a:tabLst>
                <a:tab pos="889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物业市场研究</a:t>
            </a:r>
          </a:p>
          <a:p>
            <a:pPr>
              <a:lnSpc>
                <a:spcPts val="1000"/>
              </a:lnSpc>
            </a:pPr>
            <a:endParaRPr lang="en-US" altLang="zh-CN" dirty="0"/>
          </a:p>
          <a:p>
            <a:pPr>
              <a:lnSpc>
                <a:spcPts val="2400"/>
              </a:lnSpc>
              <a:tabLst>
                <a:tab pos="889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竞争项目分析</a:t>
            </a:r>
          </a:p>
          <a:p>
            <a:pPr>
              <a:lnSpc>
                <a:spcPts val="1000"/>
              </a:lnSpc>
            </a:pPr>
            <a:endParaRPr lang="en-US" altLang="zh-CN" dirty="0"/>
          </a:p>
          <a:p>
            <a:pPr>
              <a:lnSpc>
                <a:spcPts val="1000"/>
              </a:lnSpc>
            </a:pPr>
            <a:endParaRPr lang="en-US" altLang="zh-CN" dirty="0"/>
          </a:p>
          <a:p>
            <a:pPr>
              <a:lnSpc>
                <a:spcPts val="1700"/>
              </a:lnSpc>
              <a:tabLst>
                <a:tab pos="88900" algn="l"/>
              </a:tabLst>
            </a:pPr>
            <a:r>
              <a:rPr lang="en-US" altLang="zh-CN" sz="1295" dirty="0">
                <a:solidFill>
                  <a:srgbClr val="000000"/>
                </a:solidFill>
                <a:latin typeface="微软雅黑" panose="020B0503020204020204" pitchFamily="18" charset="-122"/>
                <a:cs typeface="微软雅黑" panose="020B0503020204020204" pitchFamily="18" charset="-122"/>
              </a:rPr>
              <a:t>相关的开发借鉴</a:t>
            </a:r>
          </a:p>
        </p:txBody>
      </p:sp>
      <p:sp>
        <p:nvSpPr>
          <p:cNvPr id="8" name="TextBox 1"/>
          <p:cNvSpPr txBox="1"/>
          <p:nvPr/>
        </p:nvSpPr>
        <p:spPr>
          <a:xfrm>
            <a:off x="8534400" y="4686300"/>
            <a:ext cx="533400" cy="228600"/>
          </a:xfrm>
          <a:prstGeom prst="rect">
            <a:avLst/>
          </a:prstGeom>
          <a:noFill/>
        </p:spPr>
        <p:txBody>
          <a:bodyPr wrap="none" lIns="0" tIns="0" rIns="0" rtlCol="0">
            <a:spAutoFit/>
          </a:bodyPr>
          <a:lstStyle/>
          <a:p>
            <a:pPr>
              <a:lnSpc>
                <a:spcPts val="1800"/>
              </a:lnSpc>
            </a:pPr>
            <a:r>
              <a:rPr lang="en-US" altLang="zh-CN" sz="1405" dirty="0">
                <a:solidFill>
                  <a:srgbClr val="FF6600"/>
                </a:solidFill>
                <a:latin typeface="微软雅黑" panose="020B0503020204020204" pitchFamily="18" charset="-122"/>
                <a:cs typeface="微软雅黑" panose="020B0503020204020204" pitchFamily="18" charset="-122"/>
              </a:rPr>
              <a:t>定位篇</a:t>
            </a:r>
          </a:p>
        </p:txBody>
      </p:sp>
      <p:sp>
        <p:nvSpPr>
          <p:cNvPr id="9" name="TextBox 1"/>
          <p:cNvSpPr txBox="1"/>
          <p:nvPr/>
        </p:nvSpPr>
        <p:spPr>
          <a:xfrm>
            <a:off x="8534400" y="1714500"/>
            <a:ext cx="533400" cy="1879600"/>
          </a:xfrm>
          <a:prstGeom prst="rect">
            <a:avLst/>
          </a:prstGeom>
          <a:noFill/>
        </p:spPr>
        <p:txBody>
          <a:bodyPr wrap="none" lIns="0" tIns="0" rIns="0" rtlCol="0">
            <a:spAutoFit/>
          </a:bodyPr>
          <a:lstStyle/>
          <a:p>
            <a:pPr>
              <a:lnSpc>
                <a:spcPts val="1800"/>
              </a:lnSpc>
            </a:pPr>
            <a:r>
              <a:rPr lang="en-US" altLang="zh-CN" sz="1405" dirty="0">
                <a:solidFill>
                  <a:srgbClr val="FF6600"/>
                </a:solidFill>
                <a:latin typeface="微软雅黑" panose="020B0503020204020204" pitchFamily="18" charset="-122"/>
                <a:cs typeface="微软雅黑" panose="020B0503020204020204" pitchFamily="18" charset="-122"/>
              </a:rPr>
              <a:t>宏观篇</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pPr>
            <a:r>
              <a:rPr lang="en-US" altLang="zh-CN" sz="1405" dirty="0">
                <a:solidFill>
                  <a:srgbClr val="FF6600"/>
                </a:solidFill>
                <a:latin typeface="微软雅黑" panose="020B0503020204020204" pitchFamily="18" charset="-122"/>
                <a:cs typeface="微软雅黑" panose="020B0503020204020204" pitchFamily="18" charset="-122"/>
              </a:rPr>
              <a:t>市场篇</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600"/>
              </a:lnSpc>
            </a:pPr>
            <a:r>
              <a:rPr lang="en-US" altLang="zh-CN" sz="1405" dirty="0">
                <a:solidFill>
                  <a:srgbClr val="FF6600"/>
                </a:solidFill>
                <a:latin typeface="微软雅黑" panose="020B0503020204020204" pitchFamily="18" charset="-122"/>
                <a:cs typeface="微软雅黑" panose="020B0503020204020204" pitchFamily="18" charset="-122"/>
              </a:rPr>
              <a:t>案例篇</a:t>
            </a:r>
          </a:p>
        </p:txBody>
      </p:sp>
      <p:sp>
        <p:nvSpPr>
          <p:cNvPr id="10" name="TextBox 1"/>
          <p:cNvSpPr txBox="1"/>
          <p:nvPr/>
        </p:nvSpPr>
        <p:spPr>
          <a:xfrm>
            <a:off x="1816100" y="5143500"/>
            <a:ext cx="977900" cy="203200"/>
          </a:xfrm>
          <a:prstGeom prst="rect">
            <a:avLst/>
          </a:prstGeom>
          <a:noFill/>
        </p:spPr>
        <p:txBody>
          <a:bodyPr wrap="none" lIns="0" tIns="0" rIns="0" rtlCol="0">
            <a:spAutoFit/>
          </a:bodyPr>
          <a:lstStyle/>
          <a:p>
            <a:pPr>
              <a:lnSpc>
                <a:spcPts val="1600"/>
              </a:lnSpc>
            </a:pPr>
            <a:r>
              <a:rPr lang="en-US" altLang="zh-CN" sz="1295" dirty="0">
                <a:solidFill>
                  <a:srgbClr val="000000"/>
                </a:solidFill>
                <a:latin typeface="微软雅黑" panose="020B0503020204020204" pitchFamily="18" charset="-122"/>
                <a:cs typeface="微软雅黑" panose="020B0503020204020204" pitchFamily="18" charset="-122"/>
              </a:rPr>
              <a:t>物业案例借鉴</a:t>
            </a:r>
          </a:p>
        </p:txBody>
      </p:sp>
      <p:sp>
        <p:nvSpPr>
          <p:cNvPr id="11" name="TextBox 1"/>
          <p:cNvSpPr txBox="1"/>
          <p:nvPr/>
        </p:nvSpPr>
        <p:spPr>
          <a:xfrm>
            <a:off x="6591300" y="5143500"/>
            <a:ext cx="647700" cy="203200"/>
          </a:xfrm>
          <a:prstGeom prst="rect">
            <a:avLst/>
          </a:prstGeom>
          <a:noFill/>
        </p:spPr>
        <p:txBody>
          <a:bodyPr wrap="none" lIns="0" tIns="0" rIns="0" rtlCol="0">
            <a:spAutoFit/>
          </a:bodyPr>
          <a:lstStyle/>
          <a:p>
            <a:pPr>
              <a:lnSpc>
                <a:spcPts val="1600"/>
              </a:lnSpc>
            </a:pPr>
            <a:r>
              <a:rPr lang="en-US" altLang="zh-CN" sz="1295" dirty="0">
                <a:solidFill>
                  <a:srgbClr val="000000"/>
                </a:solidFill>
                <a:latin typeface="微软雅黑" panose="020B0503020204020204" pitchFamily="18" charset="-122"/>
                <a:cs typeface="微软雅黑" panose="020B0503020204020204" pitchFamily="18" charset="-122"/>
              </a:rPr>
              <a:t>其他建议</a:t>
            </a:r>
          </a:p>
        </p:txBody>
      </p:sp>
      <p:sp>
        <p:nvSpPr>
          <p:cNvPr id="12" name="TextBox 1"/>
          <p:cNvSpPr txBox="1"/>
          <p:nvPr/>
        </p:nvSpPr>
        <p:spPr>
          <a:xfrm>
            <a:off x="4140200" y="5143500"/>
            <a:ext cx="977900" cy="203200"/>
          </a:xfrm>
          <a:prstGeom prst="rect">
            <a:avLst/>
          </a:prstGeom>
          <a:noFill/>
        </p:spPr>
        <p:txBody>
          <a:bodyPr wrap="none" lIns="0" tIns="0" rIns="0" rtlCol="0">
            <a:spAutoFit/>
          </a:bodyPr>
          <a:lstStyle/>
          <a:p>
            <a:pPr>
              <a:lnSpc>
                <a:spcPts val="1600"/>
              </a:lnSpc>
            </a:pPr>
            <a:r>
              <a:rPr lang="en-US" altLang="zh-CN" sz="1295" dirty="0">
                <a:solidFill>
                  <a:srgbClr val="000000"/>
                </a:solidFill>
                <a:latin typeface="微软雅黑" panose="020B0503020204020204" pitchFamily="18" charset="-122"/>
                <a:cs typeface="微软雅黑" panose="020B0503020204020204" pitchFamily="18" charset="-122"/>
              </a:rPr>
              <a:t>物业产品建议</a:t>
            </a:r>
          </a:p>
        </p:txBody>
      </p:sp>
      <p:sp>
        <p:nvSpPr>
          <p:cNvPr id="13" name="TextBox 1"/>
          <p:cNvSpPr txBox="1"/>
          <p:nvPr/>
        </p:nvSpPr>
        <p:spPr>
          <a:xfrm>
            <a:off x="800100" y="5118100"/>
            <a:ext cx="304800" cy="190500"/>
          </a:xfrm>
          <a:prstGeom prst="rect">
            <a:avLst/>
          </a:prstGeom>
          <a:noFill/>
        </p:spPr>
        <p:txBody>
          <a:bodyPr wrap="none" lIns="0" tIns="0" rIns="0" rtlCol="0">
            <a:spAutoFit/>
          </a:bodyPr>
          <a:lstStyle/>
          <a:p>
            <a:pPr>
              <a:lnSpc>
                <a:spcPts val="1500"/>
              </a:lnSpc>
            </a:pPr>
            <a:r>
              <a:rPr lang="en-US" altLang="zh-CN" sz="1200" b="1" dirty="0">
                <a:solidFill>
                  <a:srgbClr val="FF6600"/>
                </a:solidFill>
                <a:latin typeface="微软雅黑" panose="020B0503020204020204" pitchFamily="18" charset="-122"/>
                <a:cs typeface="微软雅黑" panose="020B0503020204020204" pitchFamily="18" charset="-122"/>
              </a:rPr>
              <a:t>论证</a:t>
            </a:r>
          </a:p>
        </p:txBody>
      </p:sp>
      <p:sp>
        <p:nvSpPr>
          <p:cNvPr id="14" name="TextBox 1"/>
          <p:cNvSpPr txBox="1"/>
          <p:nvPr/>
        </p:nvSpPr>
        <p:spPr>
          <a:xfrm>
            <a:off x="6451600" y="1917700"/>
            <a:ext cx="1714500" cy="1651000"/>
          </a:xfrm>
          <a:prstGeom prst="rect">
            <a:avLst/>
          </a:prstGeom>
          <a:noFill/>
        </p:spPr>
        <p:txBody>
          <a:bodyPr wrap="none" lIns="0" tIns="0" rIns="0" rtlCol="0">
            <a:spAutoFit/>
          </a:bodyPr>
          <a:lstStyle/>
          <a:p>
            <a:pPr>
              <a:lnSpc>
                <a:spcPts val="1600"/>
              </a:lnSpc>
              <a:tabLst>
                <a:tab pos="317500" algn="l"/>
                <a:tab pos="3302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区域交通分析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317500" algn="l"/>
                <a:tab pos="330200" algn="l"/>
              </a:tabLst>
            </a:pPr>
            <a:r>
              <a:rPr lang="en-US" altLang="zh-CN" sz="1295" dirty="0">
                <a:solidFill>
                  <a:srgbClr val="000000"/>
                </a:solidFill>
                <a:latin typeface="微软雅黑" panose="020B0503020204020204" pitchFamily="18" charset="-122"/>
                <a:cs typeface="微软雅黑" panose="020B0503020204020204" pitchFamily="18" charset="-122"/>
              </a:rPr>
              <a:t>消费市场需求主要结论</a:t>
            </a:r>
          </a:p>
          <a:p>
            <a:pPr>
              <a:lnSpc>
                <a:spcPts val="1000"/>
              </a:lnSpc>
            </a:pPr>
            <a:endParaRPr lang="en-US" altLang="zh-CN" dirty="0"/>
          </a:p>
          <a:p>
            <a:pPr>
              <a:lnSpc>
                <a:spcPts val="1000"/>
              </a:lnSpc>
            </a:pPr>
            <a:endParaRPr lang="en-US" altLang="zh-CN" dirty="0"/>
          </a:p>
          <a:p>
            <a:pPr>
              <a:lnSpc>
                <a:spcPts val="1900"/>
              </a:lnSpc>
              <a:tabLst>
                <a:tab pos="317500" algn="l"/>
                <a:tab pos="330200" algn="l"/>
              </a:tabLst>
            </a:pPr>
            <a:r>
              <a:rPr lang="en-US" altLang="zh-CN" dirty="0"/>
              <a:t>	</a:t>
            </a:r>
            <a:r>
              <a:rPr lang="en-US" altLang="zh-CN" sz="1295" dirty="0">
                <a:solidFill>
                  <a:srgbClr val="000000"/>
                </a:solidFill>
                <a:latin typeface="微软雅黑" panose="020B0503020204020204" pitchFamily="18" charset="-122"/>
                <a:cs typeface="微软雅黑" panose="020B0503020204020204" pitchFamily="18" charset="-122"/>
              </a:rPr>
              <a:t>13</a:t>
            </a:r>
            <a:r>
              <a:rPr lang="en-US" altLang="zh-CN" sz="1295" dirty="0">
                <a:latin typeface="Times New Roman" panose="02020603050405020304" pitchFamily="18" charset="0"/>
                <a:cs typeface="Times New Roman" panose="02020603050405020304" pitchFamily="18" charset="0"/>
              </a:rPr>
              <a:t> </a:t>
            </a:r>
            <a:r>
              <a:rPr lang="en-US" altLang="zh-CN" sz="1295" dirty="0">
                <a:solidFill>
                  <a:srgbClr val="000000"/>
                </a:solidFill>
                <a:latin typeface="微软雅黑" panose="020B0503020204020204" pitchFamily="18" charset="-122"/>
                <a:cs typeface="微软雅黑" panose="020B0503020204020204" pitchFamily="18" charset="-122"/>
              </a:rPr>
              <a:t>个境外项目分析</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261105" y="2869438"/>
            <a:ext cx="5872479" cy="597916"/>
          </a:xfrm>
          <a:custGeom>
            <a:avLst/>
            <a:gdLst>
              <a:gd name="connsiteX0" fmla="*/ 6350 w 5872479"/>
              <a:gd name="connsiteY0" fmla="*/ 591565 h 597916"/>
              <a:gd name="connsiteX1" fmla="*/ 5866129 w 5872479"/>
              <a:gd name="connsiteY1" fmla="*/ 591565 h 597916"/>
              <a:gd name="connsiteX2" fmla="*/ 5866129 w 5872479"/>
              <a:gd name="connsiteY2" fmla="*/ 6350 h 597916"/>
              <a:gd name="connsiteX3" fmla="*/ 6350 w 5872479"/>
              <a:gd name="connsiteY3" fmla="*/ 6350 h 597916"/>
              <a:gd name="connsiteX4" fmla="*/ 6350 w 5872479"/>
              <a:gd name="connsiteY4" fmla="*/ 591565 h 597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72479" h="597916">
                <a:moveTo>
                  <a:pt x="6350" y="591565"/>
                </a:moveTo>
                <a:lnTo>
                  <a:pt x="5866129" y="591565"/>
                </a:lnTo>
                <a:lnTo>
                  <a:pt x="5866129" y="6350"/>
                </a:lnTo>
                <a:lnTo>
                  <a:pt x="6350" y="6350"/>
                </a:lnTo>
                <a:lnTo>
                  <a:pt x="6350" y="59156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456689" y="3494697"/>
            <a:ext cx="6840219" cy="16052"/>
          </a:xfrm>
          <a:custGeom>
            <a:avLst/>
            <a:gdLst>
              <a:gd name="connsiteX0" fmla="*/ 6350 w 6840219"/>
              <a:gd name="connsiteY0" fmla="*/ 6350 h 16052"/>
              <a:gd name="connsiteX1" fmla="*/ 6833869 w 6840219"/>
              <a:gd name="connsiteY1" fmla="*/ 9702 h 16052"/>
            </a:gdLst>
            <a:ahLst/>
            <a:cxnLst>
              <a:cxn ang="0">
                <a:pos x="connsiteX0" y="connsiteY0"/>
              </a:cxn>
              <a:cxn ang="1">
                <a:pos x="connsiteX1" y="connsiteY1"/>
              </a:cxn>
            </a:cxnLst>
            <a:rect l="l" t="t" r="r" b="b"/>
            <a:pathLst>
              <a:path w="6840219" h="16052">
                <a:moveTo>
                  <a:pt x="6350" y="6350"/>
                </a:moveTo>
                <a:lnTo>
                  <a:pt x="6833869" y="9702"/>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905500" y="2781300"/>
            <a:ext cx="3238500" cy="927100"/>
          </a:xfrm>
          <a:prstGeom prst="rect">
            <a:avLst/>
          </a:prstGeom>
          <a:noFill/>
        </p:spPr>
      </p:pic>
      <p:sp>
        <p:nvSpPr>
          <p:cNvPr id="10"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30</a:t>
            </a:r>
          </a:p>
        </p:txBody>
      </p:sp>
      <p:sp>
        <p:nvSpPr>
          <p:cNvPr id="11" name="TextBox 1"/>
          <p:cNvSpPr txBox="1"/>
          <p:nvPr/>
        </p:nvSpPr>
        <p:spPr>
          <a:xfrm>
            <a:off x="6172200" y="2997200"/>
            <a:ext cx="28575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南山区商业市场</a:t>
            </a:r>
          </a:p>
        </p:txBody>
      </p:sp>
      <p:sp>
        <p:nvSpPr>
          <p:cNvPr id="12" name="TextBox 1"/>
          <p:cNvSpPr txBox="1"/>
          <p:nvPr/>
        </p:nvSpPr>
        <p:spPr>
          <a:xfrm>
            <a:off x="6400800" y="3822700"/>
            <a:ext cx="2298700" cy="863600"/>
          </a:xfrm>
          <a:prstGeom prst="rect">
            <a:avLst/>
          </a:prstGeom>
          <a:noFill/>
        </p:spPr>
        <p:txBody>
          <a:bodyPr wrap="none" lIns="0" tIns="0" rIns="0" rtlCol="0">
            <a:spAutoFit/>
          </a:bodyPr>
          <a:lstStyle/>
          <a:p>
            <a:pPr>
              <a:lnSpc>
                <a:spcPts val="2000"/>
              </a:lnSpc>
            </a:pPr>
            <a:r>
              <a:rPr lang="en-US" altLang="zh-CN" sz="2005" dirty="0">
                <a:solidFill>
                  <a:srgbClr val="006A4D"/>
                </a:solidFill>
                <a:latin typeface="Times New Roman" panose="02020603050405020304" pitchFamily="18" charset="0"/>
                <a:cs typeface="Times New Roman" panose="02020603050405020304" pitchFamily="18" charset="0"/>
              </a:rPr>
              <a:t>南山区商业市场概况</a:t>
            </a:r>
          </a:p>
          <a:p>
            <a:pPr>
              <a:lnSpc>
                <a:spcPts val="2400"/>
              </a:lnSpc>
            </a:pPr>
            <a:r>
              <a:rPr lang="en-US" altLang="zh-CN" sz="2005" dirty="0">
                <a:solidFill>
                  <a:srgbClr val="006A4D"/>
                </a:solidFill>
                <a:latin typeface="Times New Roman" panose="02020603050405020304" pitchFamily="18" charset="0"/>
                <a:cs typeface="Times New Roman" panose="02020603050405020304" pitchFamily="18" charset="0"/>
              </a:rPr>
              <a:t>南山区主要项目分布</a:t>
            </a:r>
          </a:p>
          <a:p>
            <a:pPr>
              <a:lnSpc>
                <a:spcPts val="2300"/>
              </a:lnSpc>
            </a:pPr>
            <a:r>
              <a:rPr lang="en-US" altLang="zh-CN" sz="2005" dirty="0">
                <a:solidFill>
                  <a:srgbClr val="006A4D"/>
                </a:solidFill>
                <a:latin typeface="Times New Roman" panose="02020603050405020304" pitchFamily="18" charset="0"/>
                <a:cs typeface="Times New Roman" panose="02020603050405020304" pitchFamily="18" charset="0"/>
              </a:rPr>
              <a:t>南山区商业发展趋势</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079500" y="1739900"/>
            <a:ext cx="127000" cy="3136900"/>
          </a:xfrm>
          <a:prstGeom prst="rect">
            <a:avLst/>
          </a:prstGeom>
          <a:noFill/>
        </p:spPr>
        <p:txBody>
          <a:bodyPr wrap="none" lIns="0" tIns="0" rIns="0" rtlCol="0">
            <a:spAutoFit/>
          </a:bodyPr>
          <a:lstStyle/>
          <a:p>
            <a:pPr>
              <a:lnSpc>
                <a:spcPts val="1500"/>
              </a:lnSpc>
            </a:pPr>
            <a:r>
              <a:rPr lang="en-US" altLang="zh-CN" sz="1405" dirty="0">
                <a:solidFill>
                  <a:srgbClr val="2BB206"/>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pPr>
            <a:r>
              <a:rPr lang="en-US" altLang="zh-CN" sz="1405" dirty="0">
                <a:solidFill>
                  <a:srgbClr val="2BB206"/>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pPr>
            <a:r>
              <a:rPr lang="en-US" altLang="zh-CN" sz="1405" dirty="0">
                <a:solidFill>
                  <a:srgbClr val="2BB206"/>
                </a:solidFill>
                <a:latin typeface="Wingdings" panose="05000000000000000000" pitchFamily="18" charset="0"/>
                <a:cs typeface="Wingdings" panose="05000000000000000000" pitchFamily="18" charset="0"/>
              </a:rPr>
              <a:t></a:t>
            </a:r>
          </a:p>
        </p:txBody>
      </p:sp>
      <p:sp>
        <p:nvSpPr>
          <p:cNvPr id="3" name="TextBox 1"/>
          <p:cNvSpPr txBox="1"/>
          <p:nvPr/>
        </p:nvSpPr>
        <p:spPr>
          <a:xfrm>
            <a:off x="1422400" y="1701800"/>
            <a:ext cx="7112000" cy="31750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商业规模增加，商圈辐射范围进一步扩大</a:t>
            </a:r>
          </a:p>
          <a:p>
            <a:pPr>
              <a:lnSpc>
                <a:spcPts val="2200"/>
              </a:lnSpc>
            </a:pPr>
            <a:r>
              <a:rPr lang="en-US" altLang="zh-CN" sz="1405" dirty="0">
                <a:solidFill>
                  <a:srgbClr val="000000"/>
                </a:solidFill>
                <a:latin typeface="微软雅黑" panose="020B0503020204020204" pitchFamily="18" charset="-122"/>
                <a:cs typeface="微软雅黑" panose="020B0503020204020204" pitchFamily="18" charset="-122"/>
              </a:rPr>
              <a:t>南山区商业发展起步较晚，但发展较为迅速。现有商业体量近100万平方米，未来新增商业</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体量预计在66.5万平方米以上。未来地铁及交通建设的完工，将会加快南山区商业的发展，</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大幅度提高南山各商圈的可达性，对外区域的客群吸引力增强，推动商圈辐射范围扩大。</a:t>
            </a:r>
          </a:p>
          <a:p>
            <a:pPr>
              <a:lnSpc>
                <a:spcPts val="1000"/>
              </a:lnSpc>
            </a:pPr>
            <a:endParaRPr lang="en-US" altLang="zh-CN" dirty="0"/>
          </a:p>
          <a:p>
            <a:pPr>
              <a:lnSpc>
                <a:spcPts val="1000"/>
              </a:lnSpc>
            </a:pPr>
            <a:endParaRPr lang="en-US" altLang="zh-CN" dirty="0"/>
          </a:p>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新项目的开发促使商业格局重新调整</a:t>
            </a:r>
          </a:p>
          <a:p>
            <a:pPr>
              <a:lnSpc>
                <a:spcPts val="2200"/>
              </a:lnSpc>
            </a:pPr>
            <a:r>
              <a:rPr lang="en-US" altLang="zh-CN" sz="1405" dirty="0">
                <a:solidFill>
                  <a:srgbClr val="000000"/>
                </a:solidFill>
                <a:latin typeface="微软雅黑" panose="020B0503020204020204" pitchFamily="18" charset="-122"/>
                <a:cs typeface="微软雅黑" panose="020B0503020204020204" pitchFamily="18" charset="-122"/>
              </a:rPr>
              <a:t>现有商业设施主要分布在南山中心区和华侨城等商圈，未来项目的开发将促使区域内多个商</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业板块的升级和崛起。华侨城和南山中心区板块，依托现有周边成熟中高档社区和办公，将</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进一步提升商业档次和品质，促进商业氛围更为成熟；华润大涌项目、深圳湾项目的相继开</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发，有力带动大涌和后海片区商业发展，将催生新的商业板块崛起。</a:t>
            </a:r>
          </a:p>
          <a:p>
            <a:pPr>
              <a:lnSpc>
                <a:spcPts val="1000"/>
              </a:lnSpc>
            </a:pPr>
            <a:endParaRPr lang="en-US" altLang="zh-CN" dirty="0"/>
          </a:p>
          <a:p>
            <a:pPr>
              <a:lnSpc>
                <a:spcPts val="1000"/>
              </a:lnSpc>
            </a:pPr>
            <a:endParaRPr lang="en-US" altLang="zh-CN" dirty="0"/>
          </a:p>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零售业存在发展潜力，中高档优质商业存在市场空间</a:t>
            </a:r>
          </a:p>
        </p:txBody>
      </p:sp>
      <p:sp>
        <p:nvSpPr>
          <p:cNvPr id="4" name="TextBox 1"/>
          <p:cNvSpPr txBox="1"/>
          <p:nvPr/>
        </p:nvSpPr>
        <p:spPr>
          <a:xfrm>
            <a:off x="1016000" y="4902200"/>
            <a:ext cx="7518400" cy="1955800"/>
          </a:xfrm>
          <a:prstGeom prst="rect">
            <a:avLst/>
          </a:prstGeom>
          <a:noFill/>
        </p:spPr>
        <p:txBody>
          <a:bodyPr wrap="none" lIns="0" tIns="0" rIns="0" rtlCol="0">
            <a:spAutoFit/>
          </a:bodyPr>
          <a:lstStyle/>
          <a:p>
            <a:pPr>
              <a:lnSpc>
                <a:spcPts val="1800"/>
              </a:lnSpc>
              <a:tabLst>
                <a:tab pos="419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区域内现有商业设施以中档的百货和社区商业为主，零售仍以本地品牌或中档国内品牌为</a:t>
            </a:r>
          </a:p>
          <a:p>
            <a:pPr>
              <a:lnSpc>
                <a:spcPts val="2100"/>
              </a:lnSpc>
              <a:tabLst>
                <a:tab pos="419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主，处于初步发展阶段，缺乏国际知名品牌；使得该部分需求难以在本区域内释放。随着未</a:t>
            </a:r>
          </a:p>
          <a:p>
            <a:pPr>
              <a:lnSpc>
                <a:spcPts val="2100"/>
              </a:lnSpc>
              <a:tabLst>
                <a:tab pos="419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来消费者需求的日益增加，区域内将有高品质商业项目相继入市。欢乐海岸二期、华润深圳</a:t>
            </a:r>
          </a:p>
          <a:p>
            <a:pPr>
              <a:lnSpc>
                <a:spcPts val="2100"/>
              </a:lnSpc>
              <a:tabLst>
                <a:tab pos="419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湾项目、蛇口海上世界项目都将提升区域内商业档次，引入高端零售、餐饮品牌，给现有商</a:t>
            </a:r>
          </a:p>
          <a:p>
            <a:pPr>
              <a:lnSpc>
                <a:spcPts val="2100"/>
              </a:lnSpc>
              <a:tabLst>
                <a:tab pos="4191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业项目带来一定的冲击。</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419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31</a:t>
            </a:r>
          </a:p>
        </p:txBody>
      </p:sp>
      <p:sp>
        <p:nvSpPr>
          <p:cNvPr id="5" name="TextBox 1"/>
          <p:cNvSpPr txBox="1"/>
          <p:nvPr/>
        </p:nvSpPr>
        <p:spPr>
          <a:xfrm>
            <a:off x="1079500" y="152400"/>
            <a:ext cx="7708900" cy="1231900"/>
          </a:xfrm>
          <a:prstGeom prst="rect">
            <a:avLst/>
          </a:prstGeom>
          <a:noFill/>
        </p:spPr>
        <p:txBody>
          <a:bodyPr wrap="none" lIns="0" tIns="0" rIns="0" rtlCol="0">
            <a:spAutoFit/>
          </a:bodyPr>
          <a:lstStyle/>
          <a:p>
            <a:pPr>
              <a:lnSpc>
                <a:spcPts val="2700"/>
              </a:lnSpc>
              <a:tabLst>
                <a:tab pos="48514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南山商业市场研究</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900"/>
              </a:lnSpc>
              <a:tabLst>
                <a:tab pos="4851400" algn="l"/>
              </a:tabLst>
            </a:pPr>
            <a:r>
              <a:rPr lang="en-US" altLang="zh-CN" sz="2795" b="1" dirty="0">
                <a:solidFill>
                  <a:srgbClr val="FFFFFF"/>
                </a:solidFill>
                <a:latin typeface="微软雅黑" panose="020B0503020204020204" pitchFamily="18" charset="-122"/>
                <a:cs typeface="微软雅黑" panose="020B0503020204020204" pitchFamily="18" charset="-122"/>
              </a:rPr>
              <a:t>主要结论</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75360" y="905255"/>
            <a:ext cx="7616952" cy="39623"/>
          </a:xfrm>
          <a:custGeom>
            <a:avLst/>
            <a:gdLst>
              <a:gd name="connsiteX0" fmla="*/ 9905 w 7616952"/>
              <a:gd name="connsiteY0" fmla="*/ 9905 h 39623"/>
              <a:gd name="connsiteX1" fmla="*/ 7607046 w 7616952"/>
              <a:gd name="connsiteY1" fmla="*/ 9905 h 39623"/>
            </a:gdLst>
            <a:ahLst/>
            <a:cxnLst>
              <a:cxn ang="0">
                <a:pos x="connsiteX0" y="connsiteY0"/>
              </a:cxn>
              <a:cxn ang="1">
                <a:pos x="connsiteX1" y="connsiteY1"/>
              </a:cxn>
            </a:cxnLst>
            <a:rect l="l" t="t" r="r" b="b"/>
            <a:pathLst>
              <a:path w="7616952" h="39623">
                <a:moveTo>
                  <a:pt x="9905" y="9905"/>
                </a:moveTo>
                <a:lnTo>
                  <a:pt x="7607046" y="9905"/>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914400" y="838200"/>
            <a:ext cx="7595616" cy="303275"/>
          </a:xfrm>
          <a:custGeom>
            <a:avLst/>
            <a:gdLst>
              <a:gd name="connsiteX0" fmla="*/ 0 w 7595616"/>
              <a:gd name="connsiteY0" fmla="*/ 303275 h 303275"/>
              <a:gd name="connsiteX1" fmla="*/ 7595616 w 7595616"/>
              <a:gd name="connsiteY1" fmla="*/ 303275 h 303275"/>
              <a:gd name="connsiteX2" fmla="*/ 7595616 w 7595616"/>
              <a:gd name="connsiteY2" fmla="*/ 0 h 303275"/>
              <a:gd name="connsiteX3" fmla="*/ 0 w 7595616"/>
              <a:gd name="connsiteY3" fmla="*/ 0 h 303275"/>
              <a:gd name="connsiteX4" fmla="*/ 0 w 7595616"/>
              <a:gd name="connsiteY4" fmla="*/ 303275 h 30327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95616" h="303275">
                <a:moveTo>
                  <a:pt x="0" y="303275"/>
                </a:moveTo>
                <a:lnTo>
                  <a:pt x="7595616" y="303275"/>
                </a:lnTo>
                <a:lnTo>
                  <a:pt x="7595616" y="0"/>
                </a:lnTo>
                <a:lnTo>
                  <a:pt x="0" y="0"/>
                </a:lnTo>
                <a:lnTo>
                  <a:pt x="0" y="303275"/>
                </a:lnTo>
              </a:path>
            </a:pathLst>
          </a:custGeom>
          <a:solidFill>
            <a:srgbClr val="0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914400" y="2712720"/>
            <a:ext cx="7595616" cy="303276"/>
          </a:xfrm>
          <a:custGeom>
            <a:avLst/>
            <a:gdLst>
              <a:gd name="connsiteX0" fmla="*/ 0 w 7595616"/>
              <a:gd name="connsiteY0" fmla="*/ 303275 h 303276"/>
              <a:gd name="connsiteX1" fmla="*/ 7595616 w 7595616"/>
              <a:gd name="connsiteY1" fmla="*/ 303275 h 303276"/>
              <a:gd name="connsiteX2" fmla="*/ 7595616 w 7595616"/>
              <a:gd name="connsiteY2" fmla="*/ 0 h 303276"/>
              <a:gd name="connsiteX3" fmla="*/ 0 w 7595616"/>
              <a:gd name="connsiteY3" fmla="*/ 0 h 303276"/>
              <a:gd name="connsiteX4" fmla="*/ 0 w 7595616"/>
              <a:gd name="connsiteY4" fmla="*/ 303275 h 3032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95616" h="303276">
                <a:moveTo>
                  <a:pt x="0" y="303275"/>
                </a:moveTo>
                <a:lnTo>
                  <a:pt x="7595616" y="303275"/>
                </a:lnTo>
                <a:lnTo>
                  <a:pt x="7595616" y="0"/>
                </a:lnTo>
                <a:lnTo>
                  <a:pt x="0" y="0"/>
                </a:lnTo>
                <a:lnTo>
                  <a:pt x="0" y="303275"/>
                </a:lnTo>
              </a:path>
            </a:pathLst>
          </a:custGeom>
          <a:solidFill>
            <a:srgbClr val="008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905255" y="829055"/>
            <a:ext cx="7615428" cy="39623"/>
          </a:xfrm>
          <a:custGeom>
            <a:avLst/>
            <a:gdLst>
              <a:gd name="connsiteX0" fmla="*/ 9905 w 7615428"/>
              <a:gd name="connsiteY0" fmla="*/ 9905 h 39623"/>
              <a:gd name="connsiteX1" fmla="*/ 7605522 w 7615428"/>
              <a:gd name="connsiteY1" fmla="*/ 9905 h 39623"/>
            </a:gdLst>
            <a:ahLst/>
            <a:cxnLst>
              <a:cxn ang="0">
                <a:pos x="connsiteX0" y="connsiteY0"/>
              </a:cxn>
              <a:cxn ang="1">
                <a:pos x="connsiteX1" y="connsiteY1"/>
              </a:cxn>
            </a:cxnLst>
            <a:rect l="l" t="t" r="r" b="b"/>
            <a:pathLst>
              <a:path w="7615428" h="39623">
                <a:moveTo>
                  <a:pt x="9905" y="9905"/>
                </a:moveTo>
                <a:lnTo>
                  <a:pt x="7605522" y="9905"/>
                </a:lnTo>
              </a:path>
            </a:pathLst>
          </a:custGeom>
          <a:ln w="25400">
            <a:solidFill>
              <a:srgbClr val="FFFFFF">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32</a:t>
            </a:r>
          </a:p>
        </p:txBody>
      </p:sp>
      <p:sp>
        <p:nvSpPr>
          <p:cNvPr id="12" name="TextBox 1"/>
          <p:cNvSpPr txBox="1"/>
          <p:nvPr/>
        </p:nvSpPr>
        <p:spPr>
          <a:xfrm>
            <a:off x="952500" y="863600"/>
            <a:ext cx="1066800" cy="228600"/>
          </a:xfrm>
          <a:prstGeom prst="rect">
            <a:avLst/>
          </a:prstGeom>
          <a:noFill/>
        </p:spPr>
        <p:txBody>
          <a:bodyPr wrap="none" lIns="0" tIns="0" rIns="0" rtlCol="0">
            <a:spAutoFit/>
          </a:bodyPr>
          <a:lstStyle/>
          <a:p>
            <a:pPr>
              <a:lnSpc>
                <a:spcPts val="1800"/>
              </a:lnSpc>
            </a:pPr>
            <a:r>
              <a:rPr lang="en-US" altLang="zh-CN" sz="1405" b="1" dirty="0">
                <a:solidFill>
                  <a:srgbClr val="FFFFFF"/>
                </a:solidFill>
                <a:latin typeface="微软雅黑" panose="020B0503020204020204" pitchFamily="18" charset="-122"/>
                <a:cs typeface="微软雅黑" panose="020B0503020204020204" pitchFamily="18" charset="-122"/>
              </a:rPr>
              <a:t>优质商业定义</a:t>
            </a:r>
          </a:p>
        </p:txBody>
      </p:sp>
      <p:sp>
        <p:nvSpPr>
          <p:cNvPr id="13" name="TextBox 1"/>
          <p:cNvSpPr txBox="1"/>
          <p:nvPr/>
        </p:nvSpPr>
        <p:spPr>
          <a:xfrm>
            <a:off x="952500" y="1320800"/>
            <a:ext cx="5511800" cy="609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所研究的优质商业物业为位于南山区主要商圈或有影响力的商业物业</a:t>
            </a:r>
          </a:p>
          <a:p>
            <a:pPr>
              <a:lnSpc>
                <a:spcPts val="1000"/>
              </a:lnSpc>
            </a:pPr>
            <a:endParaRPr lang="en-US" altLang="zh-CN" dirty="0"/>
          </a:p>
          <a:p>
            <a:pPr>
              <a:lnSpc>
                <a:spcPts val="20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商业物业具有较为专业化的运营及管理</a:t>
            </a:r>
          </a:p>
        </p:txBody>
      </p:sp>
      <p:sp>
        <p:nvSpPr>
          <p:cNvPr id="14" name="TextBox 1"/>
          <p:cNvSpPr txBox="1"/>
          <p:nvPr/>
        </p:nvSpPr>
        <p:spPr>
          <a:xfrm>
            <a:off x="952500" y="2082800"/>
            <a:ext cx="74676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业态主要为零售商业，商业类型为</a:t>
            </a:r>
            <a:r>
              <a:rPr lang="en-US" altLang="zh-CN" sz="1405" dirty="0">
                <a:solidFill>
                  <a:srgbClr val="0000FF"/>
                </a:solidFill>
                <a:latin typeface="微软雅黑" panose="020B0503020204020204" pitchFamily="18" charset="-122"/>
                <a:cs typeface="微软雅黑" panose="020B0503020204020204" pitchFamily="18" charset="-122"/>
              </a:rPr>
              <a:t>购物中心、百货、商业广场、特色商业街</a:t>
            </a:r>
            <a:r>
              <a:rPr lang="en-US" altLang="zh-CN" sz="1405" dirty="0">
                <a:solidFill>
                  <a:srgbClr val="000000"/>
                </a:solidFill>
                <a:latin typeface="微软雅黑" panose="020B0503020204020204" pitchFamily="18" charset="-122"/>
                <a:cs typeface="微软雅黑" panose="020B0503020204020204" pitchFamily="18" charset="-122"/>
              </a:rPr>
              <a:t>等，不包括专业市</a:t>
            </a:r>
          </a:p>
        </p:txBody>
      </p:sp>
      <p:sp>
        <p:nvSpPr>
          <p:cNvPr id="15" name="TextBox 1"/>
          <p:cNvSpPr txBox="1"/>
          <p:nvPr/>
        </p:nvSpPr>
        <p:spPr>
          <a:xfrm>
            <a:off x="1130300" y="2298700"/>
            <a:ext cx="2311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场、批发市场等商业类型物业</a:t>
            </a:r>
          </a:p>
        </p:txBody>
      </p:sp>
      <p:sp>
        <p:nvSpPr>
          <p:cNvPr id="16" name="TextBox 1"/>
          <p:cNvSpPr txBox="1"/>
          <p:nvPr/>
        </p:nvSpPr>
        <p:spPr>
          <a:xfrm>
            <a:off x="952500" y="3454400"/>
            <a:ext cx="4622800" cy="609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本研究主要聚焦南山区主要商业区，不含社区配套型商业</a:t>
            </a:r>
          </a:p>
          <a:p>
            <a:pPr>
              <a:lnSpc>
                <a:spcPts val="1000"/>
              </a:lnSpc>
            </a:pPr>
            <a:endParaRPr lang="en-US" altLang="zh-CN" dirty="0"/>
          </a:p>
          <a:p>
            <a:pPr>
              <a:lnSpc>
                <a:spcPts val="20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所选取项目商业规模在</a:t>
            </a:r>
            <a:r>
              <a:rPr lang="en-US" altLang="zh-CN" sz="1405" dirty="0">
                <a:solidFill>
                  <a:srgbClr val="0000FF"/>
                </a:solidFill>
                <a:latin typeface="微软雅黑" panose="020B0503020204020204" pitchFamily="18" charset="-122"/>
                <a:cs typeface="微软雅黑" panose="020B0503020204020204" pitchFamily="18" charset="-122"/>
              </a:rPr>
              <a:t>10,000平方米以上</a:t>
            </a:r>
          </a:p>
        </p:txBody>
      </p:sp>
      <p:sp>
        <p:nvSpPr>
          <p:cNvPr id="17" name="TextBox 1"/>
          <p:cNvSpPr txBox="1"/>
          <p:nvPr/>
        </p:nvSpPr>
        <p:spPr>
          <a:xfrm>
            <a:off x="952500" y="4203700"/>
            <a:ext cx="51562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所选取项目物业为在其所在商圈具备反映商圈档次的代表性物业</a:t>
            </a:r>
          </a:p>
        </p:txBody>
      </p:sp>
      <p:sp>
        <p:nvSpPr>
          <p:cNvPr id="18" name="TextBox 1"/>
          <p:cNvSpPr txBox="1"/>
          <p:nvPr/>
        </p:nvSpPr>
        <p:spPr>
          <a:xfrm>
            <a:off x="952500" y="4584700"/>
            <a:ext cx="64643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所研究商业物业的商业面积均</a:t>
            </a:r>
            <a:r>
              <a:rPr lang="en-US" altLang="zh-CN" sz="1405" dirty="0">
                <a:solidFill>
                  <a:srgbClr val="0000FF"/>
                </a:solidFill>
                <a:latin typeface="微软雅黑" panose="020B0503020204020204" pitchFamily="18" charset="-122"/>
                <a:cs typeface="微软雅黑" panose="020B0503020204020204" pitchFamily="18" charset="-122"/>
              </a:rPr>
              <a:t>按建筑面积统计</a:t>
            </a:r>
            <a:r>
              <a:rPr lang="en-US" altLang="zh-CN" sz="1405" dirty="0">
                <a:solidFill>
                  <a:srgbClr val="000000"/>
                </a:solidFill>
                <a:latin typeface="微软雅黑" panose="020B0503020204020204" pitchFamily="18" charset="-122"/>
                <a:cs typeface="微软雅黑" panose="020B0503020204020204" pitchFamily="18" charset="-122"/>
              </a:rPr>
              <a:t>，为截至2012年第四季度数据统计</a:t>
            </a:r>
          </a:p>
        </p:txBody>
      </p:sp>
      <p:sp>
        <p:nvSpPr>
          <p:cNvPr id="19" name="TextBox 1"/>
          <p:cNvSpPr txBox="1"/>
          <p:nvPr/>
        </p:nvSpPr>
        <p:spPr>
          <a:xfrm>
            <a:off x="952500" y="2743200"/>
            <a:ext cx="711200" cy="228600"/>
          </a:xfrm>
          <a:prstGeom prst="rect">
            <a:avLst/>
          </a:prstGeom>
          <a:noFill/>
        </p:spPr>
        <p:txBody>
          <a:bodyPr wrap="none" lIns="0" tIns="0" rIns="0" rtlCol="0">
            <a:spAutoFit/>
          </a:bodyPr>
          <a:lstStyle/>
          <a:p>
            <a:pPr>
              <a:lnSpc>
                <a:spcPts val="1800"/>
              </a:lnSpc>
            </a:pPr>
            <a:r>
              <a:rPr lang="en-US" altLang="zh-CN" sz="1405" b="1" dirty="0">
                <a:solidFill>
                  <a:srgbClr val="FFFFFF"/>
                </a:solidFill>
                <a:latin typeface="微软雅黑" panose="020B0503020204020204" pitchFamily="18" charset="-122"/>
                <a:cs typeface="微软雅黑" panose="020B0503020204020204" pitchFamily="18" charset="-122"/>
              </a:rPr>
              <a:t>研究范围</a:t>
            </a:r>
          </a:p>
        </p:txBody>
      </p:sp>
      <p:sp>
        <p:nvSpPr>
          <p:cNvPr id="20" name="TextBox 1"/>
          <p:cNvSpPr txBox="1"/>
          <p:nvPr/>
        </p:nvSpPr>
        <p:spPr>
          <a:xfrm>
            <a:off x="7340600" y="139700"/>
            <a:ext cx="14224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研究说明</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644646" y="3929634"/>
            <a:ext cx="141731" cy="143255"/>
          </a:xfrm>
          <a:custGeom>
            <a:avLst/>
            <a:gdLst>
              <a:gd name="connsiteX0" fmla="*/ 0 w 141731"/>
              <a:gd name="connsiteY0" fmla="*/ 71627 h 143255"/>
              <a:gd name="connsiteX1" fmla="*/ 70865 w 141731"/>
              <a:gd name="connsiteY1" fmla="*/ 0 h 143255"/>
              <a:gd name="connsiteX2" fmla="*/ 141732 w 141731"/>
              <a:gd name="connsiteY2" fmla="*/ 71627 h 143255"/>
              <a:gd name="connsiteX3" fmla="*/ 70865 w 141731"/>
              <a:gd name="connsiteY3" fmla="*/ 143255 h 143255"/>
              <a:gd name="connsiteX4" fmla="*/ 0 w 141731"/>
              <a:gd name="connsiteY4" fmla="*/ 71627 h 143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1731" h="143255">
                <a:moveTo>
                  <a:pt x="0" y="71627"/>
                </a:moveTo>
                <a:cubicBezTo>
                  <a:pt x="0" y="32130"/>
                  <a:pt x="31750" y="0"/>
                  <a:pt x="70865" y="0"/>
                </a:cubicBezTo>
                <a:cubicBezTo>
                  <a:pt x="109982" y="0"/>
                  <a:pt x="141732" y="32130"/>
                  <a:pt x="141732" y="71627"/>
                </a:cubicBezTo>
                <a:cubicBezTo>
                  <a:pt x="141732" y="111125"/>
                  <a:pt x="109982" y="143255"/>
                  <a:pt x="70865" y="143255"/>
                </a:cubicBezTo>
                <a:cubicBezTo>
                  <a:pt x="31750" y="143255"/>
                  <a:pt x="0" y="111125"/>
                  <a:pt x="0" y="71627"/>
                </a:cubicBez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631692" y="3916680"/>
            <a:ext cx="167639" cy="169163"/>
          </a:xfrm>
          <a:custGeom>
            <a:avLst/>
            <a:gdLst>
              <a:gd name="connsiteX0" fmla="*/ 12953 w 167639"/>
              <a:gd name="connsiteY0" fmla="*/ 84581 h 169163"/>
              <a:gd name="connsiteX1" fmla="*/ 83819 w 167639"/>
              <a:gd name="connsiteY1" fmla="*/ 12953 h 169163"/>
              <a:gd name="connsiteX2" fmla="*/ 154685 w 167639"/>
              <a:gd name="connsiteY2" fmla="*/ 84581 h 169163"/>
              <a:gd name="connsiteX3" fmla="*/ 83819 w 167639"/>
              <a:gd name="connsiteY3" fmla="*/ 156209 h 169163"/>
              <a:gd name="connsiteX4" fmla="*/ 12953 w 167639"/>
              <a:gd name="connsiteY4" fmla="*/ 84581 h 1691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639" h="169163">
                <a:moveTo>
                  <a:pt x="12953" y="84581"/>
                </a:moveTo>
                <a:cubicBezTo>
                  <a:pt x="12953" y="45084"/>
                  <a:pt x="44703" y="12953"/>
                  <a:pt x="83819" y="12953"/>
                </a:cubicBezTo>
                <a:cubicBezTo>
                  <a:pt x="122935" y="12953"/>
                  <a:pt x="154685" y="45084"/>
                  <a:pt x="154685" y="84581"/>
                </a:cubicBezTo>
                <a:cubicBezTo>
                  <a:pt x="154685" y="124078"/>
                  <a:pt x="122935" y="156209"/>
                  <a:pt x="83819" y="156209"/>
                </a:cubicBezTo>
                <a:cubicBezTo>
                  <a:pt x="44703" y="156209"/>
                  <a:pt x="12953" y="124078"/>
                  <a:pt x="12953" y="84581"/>
                </a:cubicBez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479035" y="1447800"/>
            <a:ext cx="929640" cy="600455"/>
          </a:xfrm>
          <a:custGeom>
            <a:avLst/>
            <a:gdLst>
              <a:gd name="connsiteX0" fmla="*/ 0 w 929640"/>
              <a:gd name="connsiteY0" fmla="*/ 300227 h 600455"/>
              <a:gd name="connsiteX1" fmla="*/ 464820 w 929640"/>
              <a:gd name="connsiteY1" fmla="*/ 0 h 600455"/>
              <a:gd name="connsiteX2" fmla="*/ 929640 w 929640"/>
              <a:gd name="connsiteY2" fmla="*/ 300227 h 600455"/>
              <a:gd name="connsiteX3" fmla="*/ 464820 w 929640"/>
              <a:gd name="connsiteY3" fmla="*/ 600455 h 600455"/>
              <a:gd name="connsiteX4" fmla="*/ 0 w 929640"/>
              <a:gd name="connsiteY4" fmla="*/ 300227 h 6004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29640" h="600455">
                <a:moveTo>
                  <a:pt x="0" y="300227"/>
                </a:moveTo>
                <a:cubicBezTo>
                  <a:pt x="0" y="134366"/>
                  <a:pt x="208153" y="0"/>
                  <a:pt x="464820" y="0"/>
                </a:cubicBezTo>
                <a:cubicBezTo>
                  <a:pt x="721486" y="0"/>
                  <a:pt x="929640" y="134366"/>
                  <a:pt x="929640" y="300227"/>
                </a:cubicBezTo>
                <a:cubicBezTo>
                  <a:pt x="929640" y="466089"/>
                  <a:pt x="721486" y="600455"/>
                  <a:pt x="464820" y="600455"/>
                </a:cubicBezTo>
                <a:cubicBezTo>
                  <a:pt x="208153" y="600455"/>
                  <a:pt x="0" y="466089"/>
                  <a:pt x="0" y="300227"/>
                </a:cubicBezTo>
              </a:path>
            </a:pathLst>
          </a:custGeom>
          <a:solidFill>
            <a:srgbClr val="FF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680716" y="2848355"/>
            <a:ext cx="1851660" cy="1569719"/>
          </a:xfrm>
          <a:custGeom>
            <a:avLst/>
            <a:gdLst>
              <a:gd name="connsiteX0" fmla="*/ 0 w 1851660"/>
              <a:gd name="connsiteY0" fmla="*/ 784859 h 1569719"/>
              <a:gd name="connsiteX1" fmla="*/ 925830 w 1851660"/>
              <a:gd name="connsiteY1" fmla="*/ 0 h 1569719"/>
              <a:gd name="connsiteX2" fmla="*/ 1851660 w 1851660"/>
              <a:gd name="connsiteY2" fmla="*/ 784859 h 1569719"/>
              <a:gd name="connsiteX3" fmla="*/ 925830 w 1851660"/>
              <a:gd name="connsiteY3" fmla="*/ 1569720 h 1569719"/>
              <a:gd name="connsiteX4" fmla="*/ 0 w 1851660"/>
              <a:gd name="connsiteY4" fmla="*/ 784859 h 15697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51660" h="1569719">
                <a:moveTo>
                  <a:pt x="0" y="784859"/>
                </a:moveTo>
                <a:cubicBezTo>
                  <a:pt x="0" y="351408"/>
                  <a:pt x="414527" y="0"/>
                  <a:pt x="925830" y="0"/>
                </a:cubicBezTo>
                <a:cubicBezTo>
                  <a:pt x="1437131" y="0"/>
                  <a:pt x="1851660" y="351408"/>
                  <a:pt x="1851660" y="784859"/>
                </a:cubicBezTo>
                <a:cubicBezTo>
                  <a:pt x="1851660" y="1218310"/>
                  <a:pt x="1437131" y="1569720"/>
                  <a:pt x="925830" y="1569720"/>
                </a:cubicBezTo>
                <a:cubicBezTo>
                  <a:pt x="414527" y="1569720"/>
                  <a:pt x="0" y="1218310"/>
                  <a:pt x="0" y="784859"/>
                </a:cubicBezTo>
              </a:path>
            </a:pathLst>
          </a:custGeom>
          <a:solidFill>
            <a:srgbClr val="FF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922303" y="5081817"/>
            <a:ext cx="798131" cy="933752"/>
          </a:xfrm>
          <a:custGeom>
            <a:avLst/>
            <a:gdLst>
              <a:gd name="connsiteX0" fmla="*/ 130016 w 798131"/>
              <a:gd name="connsiteY0" fmla="*/ 281392 h 933752"/>
              <a:gd name="connsiteX1" fmla="*/ 694404 w 798131"/>
              <a:gd name="connsiteY1" fmla="*/ 38568 h 933752"/>
              <a:gd name="connsiteX2" fmla="*/ 668115 w 798131"/>
              <a:gd name="connsiteY2" fmla="*/ 652321 h 933752"/>
              <a:gd name="connsiteX3" fmla="*/ 103727 w 798131"/>
              <a:gd name="connsiteY3" fmla="*/ 895234 h 933752"/>
              <a:gd name="connsiteX4" fmla="*/ 130016 w 798131"/>
              <a:gd name="connsiteY4" fmla="*/ 281392 h 9337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98131" h="933752">
                <a:moveTo>
                  <a:pt x="130016" y="281392"/>
                </a:moveTo>
                <a:cubicBezTo>
                  <a:pt x="293211" y="44791"/>
                  <a:pt x="545814" y="-63920"/>
                  <a:pt x="694404" y="38568"/>
                </a:cubicBezTo>
                <a:cubicBezTo>
                  <a:pt x="842994" y="140930"/>
                  <a:pt x="831183" y="415758"/>
                  <a:pt x="668115" y="652321"/>
                </a:cubicBezTo>
                <a:cubicBezTo>
                  <a:pt x="505047" y="888896"/>
                  <a:pt x="252317" y="997646"/>
                  <a:pt x="103727" y="895234"/>
                </a:cubicBezTo>
                <a:cubicBezTo>
                  <a:pt x="-44862" y="792808"/>
                  <a:pt x="-33051" y="517993"/>
                  <a:pt x="130016" y="281392"/>
                </a:cubicBezTo>
              </a:path>
            </a:pathLst>
          </a:custGeom>
          <a:solidFill>
            <a:srgbClr val="FF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217164" y="2240279"/>
            <a:ext cx="638555" cy="595884"/>
          </a:xfrm>
          <a:custGeom>
            <a:avLst/>
            <a:gdLst>
              <a:gd name="connsiteX0" fmla="*/ 0 w 638555"/>
              <a:gd name="connsiteY0" fmla="*/ 297942 h 595884"/>
              <a:gd name="connsiteX1" fmla="*/ 319277 w 638555"/>
              <a:gd name="connsiteY1" fmla="*/ 0 h 595884"/>
              <a:gd name="connsiteX2" fmla="*/ 638555 w 638555"/>
              <a:gd name="connsiteY2" fmla="*/ 297942 h 595884"/>
              <a:gd name="connsiteX3" fmla="*/ 319277 w 638555"/>
              <a:gd name="connsiteY3" fmla="*/ 595884 h 595884"/>
              <a:gd name="connsiteX4" fmla="*/ 0 w 638555"/>
              <a:gd name="connsiteY4" fmla="*/ 297942 h 5958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38555" h="595884">
                <a:moveTo>
                  <a:pt x="0" y="297942"/>
                </a:moveTo>
                <a:cubicBezTo>
                  <a:pt x="0" y="133350"/>
                  <a:pt x="143001" y="0"/>
                  <a:pt x="319277" y="0"/>
                </a:cubicBezTo>
                <a:cubicBezTo>
                  <a:pt x="495553" y="0"/>
                  <a:pt x="638555" y="133350"/>
                  <a:pt x="638555" y="297942"/>
                </a:cubicBezTo>
                <a:cubicBezTo>
                  <a:pt x="638555" y="462534"/>
                  <a:pt x="495553" y="595884"/>
                  <a:pt x="319277" y="595884"/>
                </a:cubicBezTo>
                <a:cubicBezTo>
                  <a:pt x="143001" y="595884"/>
                  <a:pt x="0" y="462534"/>
                  <a:pt x="0" y="297942"/>
                </a:cubicBezTo>
              </a:path>
            </a:pathLst>
          </a:custGeom>
          <a:solidFill>
            <a:srgbClr val="FF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250435" y="1513332"/>
            <a:ext cx="202692" cy="202692"/>
          </a:xfrm>
          <a:custGeom>
            <a:avLst/>
            <a:gdLst>
              <a:gd name="connsiteX0" fmla="*/ 0 w 202692"/>
              <a:gd name="connsiteY0" fmla="*/ 77469 h 202692"/>
              <a:gd name="connsiteX1" fmla="*/ 77470 w 202692"/>
              <a:gd name="connsiteY1" fmla="*/ 77469 h 202692"/>
              <a:gd name="connsiteX2" fmla="*/ 101346 w 202692"/>
              <a:gd name="connsiteY2" fmla="*/ 0 h 202692"/>
              <a:gd name="connsiteX3" fmla="*/ 125222 w 202692"/>
              <a:gd name="connsiteY3" fmla="*/ 77469 h 202692"/>
              <a:gd name="connsiteX4" fmla="*/ 202692 w 202692"/>
              <a:gd name="connsiteY4" fmla="*/ 77469 h 202692"/>
              <a:gd name="connsiteX5" fmla="*/ 140080 w 202692"/>
              <a:gd name="connsiteY5" fmla="*/ 125222 h 202692"/>
              <a:gd name="connsiteX6" fmla="*/ 163957 w 202692"/>
              <a:gd name="connsiteY6" fmla="*/ 202691 h 202692"/>
              <a:gd name="connsiteX7" fmla="*/ 101346 w 202692"/>
              <a:gd name="connsiteY7" fmla="*/ 154813 h 202692"/>
              <a:gd name="connsiteX8" fmla="*/ 38735 w 202692"/>
              <a:gd name="connsiteY8" fmla="*/ 202691 h 202692"/>
              <a:gd name="connsiteX9" fmla="*/ 62610 w 202692"/>
              <a:gd name="connsiteY9" fmla="*/ 125222 h 202692"/>
              <a:gd name="connsiteX10" fmla="*/ 0 w 202692"/>
              <a:gd name="connsiteY10" fmla="*/ 77469 h 20269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2692" h="202692">
                <a:moveTo>
                  <a:pt x="0" y="77469"/>
                </a:moveTo>
                <a:lnTo>
                  <a:pt x="77470" y="77469"/>
                </a:lnTo>
                <a:lnTo>
                  <a:pt x="101346" y="0"/>
                </a:lnTo>
                <a:lnTo>
                  <a:pt x="125222" y="77469"/>
                </a:lnTo>
                <a:lnTo>
                  <a:pt x="202692" y="77469"/>
                </a:lnTo>
                <a:lnTo>
                  <a:pt x="140080" y="125222"/>
                </a:lnTo>
                <a:lnTo>
                  <a:pt x="163957" y="202691"/>
                </a:lnTo>
                <a:lnTo>
                  <a:pt x="101346" y="154813"/>
                </a:lnTo>
                <a:lnTo>
                  <a:pt x="38735" y="202691"/>
                </a:lnTo>
                <a:lnTo>
                  <a:pt x="62610" y="125222"/>
                </a:lnTo>
                <a:lnTo>
                  <a:pt x="0" y="77469"/>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98500" y="850900"/>
            <a:ext cx="4813300" cy="5588000"/>
          </a:xfrm>
          <a:prstGeom prst="rect">
            <a:avLst/>
          </a:prstGeom>
          <a:noFill/>
        </p:spPr>
      </p:pic>
      <p:graphicFrame>
        <p:nvGraphicFramePr>
          <p:cNvPr id="14" name="表格 4"/>
          <p:cNvGraphicFramePr>
            <a:graphicFrameLocks noGrp="1"/>
          </p:cNvGraphicFramePr>
          <p:nvPr/>
        </p:nvGraphicFramePr>
        <p:xfrm>
          <a:off x="4211446" y="4374388"/>
          <a:ext cx="4829556" cy="1920188"/>
        </p:xfrm>
        <a:graphic>
          <a:graphicData uri="http://schemas.openxmlformats.org/drawingml/2006/table">
            <a:tbl>
              <a:tblPr/>
              <a:tblGrid>
                <a:gridCol w="989838">
                  <a:extLst>
                    <a:ext uri="{9D8B030D-6E8A-4147-A177-3AD203B41FA5}">
                      <a16:colId xmlns:a16="http://schemas.microsoft.com/office/drawing/2014/main" val="20000"/>
                    </a:ext>
                  </a:extLst>
                </a:gridCol>
                <a:gridCol w="1403096">
                  <a:extLst>
                    <a:ext uri="{9D8B030D-6E8A-4147-A177-3AD203B41FA5}">
                      <a16:colId xmlns:a16="http://schemas.microsoft.com/office/drawing/2014/main" val="20001"/>
                    </a:ext>
                  </a:extLst>
                </a:gridCol>
                <a:gridCol w="1218310">
                  <a:extLst>
                    <a:ext uri="{9D8B030D-6E8A-4147-A177-3AD203B41FA5}">
                      <a16:colId xmlns:a16="http://schemas.microsoft.com/office/drawing/2014/main" val="20002"/>
                    </a:ext>
                  </a:extLst>
                </a:gridCol>
                <a:gridCol w="1218310">
                  <a:extLst>
                    <a:ext uri="{9D8B030D-6E8A-4147-A177-3AD203B41FA5}">
                      <a16:colId xmlns:a16="http://schemas.microsoft.com/office/drawing/2014/main" val="20003"/>
                    </a:ext>
                  </a:extLst>
                </a:gridCol>
              </a:tblGrid>
              <a:tr h="457200">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商圈名称</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006B54"/>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商业档次</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现有供应</a:t>
                      </a:r>
                      <a:endParaRPr lang="zh-CN" altLang="en-US" sz="1200" b="1" dirty="0">
                        <a:solidFill>
                          <a:srgbClr val="FFFFFF"/>
                        </a:solidFill>
                        <a:latin typeface="微软雅黑" panose="020B0503020204020204" pitchFamily="18" charset="-122"/>
                        <a:cs typeface="微软雅黑" panose="020B0503020204020204" pitchFamily="18" charset="-122"/>
                      </a:endParaRPr>
                    </a:p>
                    <a:p>
                      <a:pPr algn="ctr"/>
                      <a:r>
                        <a:rPr lang="en-US" altLang="zh-CN" sz="1200" b="1" dirty="0">
                          <a:solidFill>
                            <a:srgbClr val="FFFFFF"/>
                          </a:solidFill>
                          <a:latin typeface="微软雅黑" panose="020B0503020204020204" pitchFamily="18" charset="-122"/>
                          <a:cs typeface="微软雅黑" panose="020B0503020204020204" pitchFamily="18" charset="-122"/>
                        </a:rPr>
                        <a:t>（平方米）</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未来供应</a:t>
                      </a:r>
                      <a:endParaRPr lang="zh-CN" altLang="en-US" sz="1200" b="1" dirty="0">
                        <a:solidFill>
                          <a:srgbClr val="FFFFFF"/>
                        </a:solidFill>
                        <a:latin typeface="微软雅黑" panose="020B0503020204020204" pitchFamily="18" charset="-122"/>
                        <a:cs typeface="微软雅黑" panose="020B0503020204020204" pitchFamily="18" charset="-122"/>
                      </a:endParaRPr>
                    </a:p>
                    <a:p>
                      <a:pPr algn="ctr"/>
                      <a:r>
                        <a:rPr lang="en-US" altLang="zh-CN" sz="1200" b="1" dirty="0">
                          <a:solidFill>
                            <a:srgbClr val="FFFFFF"/>
                          </a:solidFill>
                          <a:latin typeface="微软雅黑" panose="020B0503020204020204" pitchFamily="18" charset="-122"/>
                          <a:cs typeface="微软雅黑" panose="020B0503020204020204" pitchFamily="18" charset="-122"/>
                        </a:rPr>
                        <a:t>（平方米）</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extLst>
                  <a:ext uri="{0D108BD9-81ED-4DB2-BD59-A6C34878D82A}">
                    <a16:rowId xmlns:a16="http://schemas.microsoft.com/office/drawing/2014/main" val="10000"/>
                  </a:ext>
                </a:extLst>
              </a:tr>
              <a:tr h="365759">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华侨城</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中高档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285,000</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140,000</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65760">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南山中心区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563,500</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229,000</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65709">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南新</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107,348</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暂无</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65759">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蛇口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中档</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31,000</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76,000+</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15"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33</a:t>
            </a:r>
          </a:p>
        </p:txBody>
      </p:sp>
      <p:sp>
        <p:nvSpPr>
          <p:cNvPr id="16" name="TextBox 1"/>
          <p:cNvSpPr txBox="1"/>
          <p:nvPr/>
        </p:nvSpPr>
        <p:spPr>
          <a:xfrm>
            <a:off x="7416800" y="6578600"/>
            <a:ext cx="15240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资料来源：世邦魏理仕商业服务部</a:t>
            </a:r>
          </a:p>
        </p:txBody>
      </p:sp>
      <p:sp>
        <p:nvSpPr>
          <p:cNvPr id="17" name="TextBox 1"/>
          <p:cNvSpPr txBox="1"/>
          <p:nvPr/>
        </p:nvSpPr>
        <p:spPr>
          <a:xfrm>
            <a:off x="965200" y="304800"/>
            <a:ext cx="7785100" cy="5511800"/>
          </a:xfrm>
          <a:prstGeom prst="rect">
            <a:avLst/>
          </a:prstGeom>
          <a:noFill/>
        </p:spPr>
        <p:txBody>
          <a:bodyPr wrap="none" lIns="0" tIns="0" rIns="0" rtlCol="0">
            <a:spAutoFit/>
          </a:bodyPr>
          <a:lstStyle/>
          <a:p>
            <a:pPr>
              <a:lnSpc>
                <a:spcPts val="2700"/>
              </a:lnSpc>
              <a:tabLst>
                <a:tab pos="1143000" algn="l"/>
                <a:tab pos="2184400" algn="l"/>
                <a:tab pos="2476500" algn="l"/>
                <a:tab pos="3213100" algn="l"/>
                <a:tab pos="3708400" algn="l"/>
                <a:tab pos="45847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南山区商业市场概况</a:t>
            </a:r>
          </a:p>
          <a:p>
            <a:pPr>
              <a:lnSpc>
                <a:spcPts val="1000"/>
              </a:lnSpc>
            </a:pPr>
            <a:endParaRPr lang="en-US" altLang="zh-CN" dirty="0"/>
          </a:p>
          <a:p>
            <a:pPr>
              <a:lnSpc>
                <a:spcPts val="2800"/>
              </a:lnSpc>
              <a:tabLst>
                <a:tab pos="1143000" algn="l"/>
                <a:tab pos="2184400" algn="l"/>
                <a:tab pos="2476500" algn="l"/>
                <a:tab pos="3213100" algn="l"/>
                <a:tab pos="3708400" algn="l"/>
                <a:tab pos="4584700" algn="l"/>
              </a:tabLst>
            </a:pPr>
            <a:r>
              <a:rPr lang="en-US" altLang="zh-CN" sz="1800" b="1" dirty="0">
                <a:solidFill>
                  <a:srgbClr val="0033CC"/>
                </a:solidFill>
                <a:latin typeface="微软雅黑" panose="020B0503020204020204" pitchFamily="18" charset="-122"/>
                <a:cs typeface="微软雅黑" panose="020B0503020204020204" pitchFamily="18" charset="-122"/>
              </a:rPr>
              <a:t>主要商圈分布</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1143000" algn="l"/>
                <a:tab pos="2184400" algn="l"/>
                <a:tab pos="2476500" algn="l"/>
                <a:tab pos="3213100" algn="l"/>
                <a:tab pos="3708400" algn="l"/>
                <a:tab pos="45847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本项目</a:t>
            </a:r>
          </a:p>
          <a:p>
            <a:pPr>
              <a:lnSpc>
                <a:spcPts val="2500"/>
              </a:lnSpc>
              <a:tabLst>
                <a:tab pos="1143000" algn="l"/>
                <a:tab pos="2184400" algn="l"/>
                <a:tab pos="2476500" algn="l"/>
                <a:tab pos="3213100" algn="l"/>
                <a:tab pos="3708400" algn="l"/>
                <a:tab pos="45847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华侨城</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1143000" algn="l"/>
                <a:tab pos="2184400" algn="l"/>
                <a:tab pos="2476500" algn="l"/>
                <a:tab pos="3213100" algn="l"/>
                <a:tab pos="3708400" algn="l"/>
                <a:tab pos="45847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南</a:t>
            </a:r>
          </a:p>
          <a:p>
            <a:pPr>
              <a:lnSpc>
                <a:spcPts val="1600"/>
              </a:lnSpc>
              <a:tabLst>
                <a:tab pos="1143000" algn="l"/>
                <a:tab pos="2184400" algn="l"/>
                <a:tab pos="2476500" algn="l"/>
                <a:tab pos="3213100" algn="l"/>
                <a:tab pos="3708400" algn="l"/>
                <a:tab pos="45847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700"/>
              </a:lnSpc>
              <a:tabLst>
                <a:tab pos="1143000" algn="l"/>
                <a:tab pos="2184400" algn="l"/>
                <a:tab pos="2476500" algn="l"/>
                <a:tab pos="3213100" algn="l"/>
                <a:tab pos="3708400" algn="l"/>
                <a:tab pos="45847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南山中心区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143000" algn="l"/>
                <a:tab pos="2184400" algn="l"/>
                <a:tab pos="2476500" algn="l"/>
                <a:tab pos="3213100" algn="l"/>
                <a:tab pos="3708400" algn="l"/>
                <a:tab pos="45847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蛇口</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977112" y="977011"/>
          <a:ext cx="7773187" cy="5350052"/>
        </p:xfrm>
        <a:graphic>
          <a:graphicData uri="http://schemas.openxmlformats.org/drawingml/2006/table">
            <a:tbl>
              <a:tblPr/>
              <a:tblGrid>
                <a:gridCol w="645185">
                  <a:extLst>
                    <a:ext uri="{9D8B030D-6E8A-4147-A177-3AD203B41FA5}">
                      <a16:colId xmlns:a16="http://schemas.microsoft.com/office/drawing/2014/main" val="20000"/>
                    </a:ext>
                  </a:extLst>
                </a:gridCol>
                <a:gridCol w="1799971">
                  <a:extLst>
                    <a:ext uri="{9D8B030D-6E8A-4147-A177-3AD203B41FA5}">
                      <a16:colId xmlns:a16="http://schemas.microsoft.com/office/drawing/2014/main" val="20001"/>
                    </a:ext>
                  </a:extLst>
                </a:gridCol>
                <a:gridCol w="1764029">
                  <a:extLst>
                    <a:ext uri="{9D8B030D-6E8A-4147-A177-3AD203B41FA5}">
                      <a16:colId xmlns:a16="http://schemas.microsoft.com/office/drawing/2014/main" val="20002"/>
                    </a:ext>
                  </a:extLst>
                </a:gridCol>
                <a:gridCol w="1692020">
                  <a:extLst>
                    <a:ext uri="{9D8B030D-6E8A-4147-A177-3AD203B41FA5}">
                      <a16:colId xmlns:a16="http://schemas.microsoft.com/office/drawing/2014/main" val="20003"/>
                    </a:ext>
                  </a:extLst>
                </a:gridCol>
                <a:gridCol w="1871980">
                  <a:extLst>
                    <a:ext uri="{9D8B030D-6E8A-4147-A177-3AD203B41FA5}">
                      <a16:colId xmlns:a16="http://schemas.microsoft.com/office/drawing/2014/main" val="20004"/>
                    </a:ext>
                  </a:extLst>
                </a:gridCol>
              </a:tblGrid>
              <a:tr h="251967">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商圈名称</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006B54"/>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华侨城</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南山中心区</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南新</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蛇口</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6B54"/>
                    </a:solidFill>
                  </a:tcPr>
                </a:tc>
                <a:extLst>
                  <a:ext uri="{0D108BD9-81ED-4DB2-BD59-A6C34878D82A}">
                    <a16:rowId xmlns:a16="http://schemas.microsoft.com/office/drawing/2014/main" val="10000"/>
                  </a:ext>
                </a:extLst>
              </a:tr>
              <a:tr h="1185925">
                <a:tc>
                  <a:txBody>
                    <a:bodyPr/>
                    <a:lstStyle/>
                    <a:p>
                      <a:endParaRPr lang="zh-CN" altLang="en-US" dirty="0"/>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96240">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商业类型</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区域型购物中心，主题商业</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区域型，中型购物中心，百货</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小型购物中心，百货，商业</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商业街，生活风尚中心</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中型购物中心（未来供应）</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709929">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消费群体</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周边居住、工作的消费者;</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国内外游客;</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深圳市范围内消费力较强、追</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求品位的消费者;</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周边办公商务人士及周边住宅</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居民；</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深圳大学学生；</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南山区及宝安区居住人群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周边居住、工作的消费者；</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深圳大学学生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周边居民；外籍人士；</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将来商圈内新供应写字楼和酒店</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的商务、人士、白领；</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深圳市范围内追求品位的消费者;</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853440">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发展概况</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国际精品购物、休闲娱乐、文</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化生活、旅游为主导。周边拥</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有深圳多个著名高端住宅社区，</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消费力强。依靠发达的旅游产</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业带动，客流量稳定</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区域集文化、商业于一体，配</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备充足的餐饮和超市、娱乐等</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业态满足区域消费需求，电影</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院及其他综合娱乐场所较为丰</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富，并有多种商业形态结合</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南新商圈为南山区的老中心</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区，延续了最早的南山传统</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商业老街等商业氛围。主要</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以百货商场、超市、商业街</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及住宅裙楼临街店铺为主</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蛇口商圈为南山区最早的商圈之</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旅游配套为主；主要以餐饮娱乐</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和社区配套街铺为主</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98017">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代表商业</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益田假日广场、欢乐海岸、京</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基百纳广场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海岸城、宝能ALLCITY、花</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园城</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欢乐颂购物中心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海上世界</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548639">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主要商业</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业态</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国际时尚品牌、餐饮、电影院、</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滑冰场、酒吧、旅游商业等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时尚服饰、餐饮、电影院、日</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常百货、滑冰场、酒吧、家居</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用品等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餐饮、服饰、通讯产品、日</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常百货等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特色餐饮、休闲娱乐、生活品味</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005890">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未来发展</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商圈未来将有多个高端社区配</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套型商业项目及综合型购物中</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心供应，商圈规模将扩大，形</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成集购物、文化、旅游、休闲</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娱乐为一体的高品质商圈</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未来3年内主要有来福士广场</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等大型商业物业供应，随着西</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该商圈将为深圳又一个大型综</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合商圈</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未来暂无其他商业项目供应，</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发展将较为缓慢。</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随着海上世界片区多个项目的整</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体更新升级，蛇口商圈将填补优</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质购物中心空白。海上世界ABC</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区的生活风尚中心成为深圳市中</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高端的国际餐饮集中区，商圈的</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整体档次亦将得到提高。</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bl>
          </a:graphicData>
        </a:graphic>
      </p:graphicFrame>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34</a:t>
            </a:r>
          </a:p>
        </p:txBody>
      </p:sp>
      <p:sp>
        <p:nvSpPr>
          <p:cNvPr id="9" name="TextBox 1"/>
          <p:cNvSpPr txBox="1"/>
          <p:nvPr/>
        </p:nvSpPr>
        <p:spPr>
          <a:xfrm>
            <a:off x="7340600" y="6604000"/>
            <a:ext cx="15748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*数据来源：世邦魏理仕商业服务部</a:t>
            </a:r>
          </a:p>
        </p:txBody>
      </p:sp>
      <p:sp>
        <p:nvSpPr>
          <p:cNvPr id="10" name="TextBox 1"/>
          <p:cNvSpPr txBox="1"/>
          <p:nvPr/>
        </p:nvSpPr>
        <p:spPr>
          <a:xfrm>
            <a:off x="965200" y="342900"/>
            <a:ext cx="7937500" cy="6438900"/>
          </a:xfrm>
          <a:prstGeom prst="rect">
            <a:avLst/>
          </a:prstGeom>
          <a:noFill/>
        </p:spPr>
        <p:txBody>
          <a:bodyPr wrap="none" lIns="0" tIns="0" rIns="0" rtlCol="0">
            <a:spAutoFit/>
          </a:bodyPr>
          <a:lstStyle/>
          <a:p>
            <a:pPr>
              <a:lnSpc>
                <a:spcPts val="2700"/>
              </a:lnSpc>
              <a:tabLst>
                <a:tab pos="4533900" algn="l"/>
                <a:tab pos="5956300" algn="l"/>
                <a:tab pos="65786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南山区商业市场概况</a:t>
            </a:r>
          </a:p>
          <a:p>
            <a:pPr>
              <a:lnSpc>
                <a:spcPts val="1000"/>
              </a:lnSpc>
            </a:pPr>
            <a:endParaRPr lang="en-US" altLang="zh-CN" dirty="0"/>
          </a:p>
          <a:p>
            <a:pPr>
              <a:lnSpc>
                <a:spcPts val="2400"/>
              </a:lnSpc>
              <a:tabLst>
                <a:tab pos="4533900" algn="l"/>
                <a:tab pos="5956300" algn="l"/>
                <a:tab pos="6578600" algn="l"/>
              </a:tabLst>
            </a:pPr>
            <a:r>
              <a:rPr lang="en-US" altLang="zh-CN" sz="1800" b="1" dirty="0">
                <a:solidFill>
                  <a:srgbClr val="0033CC"/>
                </a:solidFill>
                <a:latin typeface="微软雅黑" panose="020B0503020204020204" pitchFamily="18" charset="-122"/>
                <a:cs typeface="微软雅黑" panose="020B0503020204020204" pitchFamily="18" charset="-122"/>
              </a:rPr>
              <a:t>主要商圈概况</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4533900" algn="l"/>
                <a:tab pos="5956300" algn="l"/>
                <a:tab pos="6578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一，商业形态长期以住宅、工业、</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4533900" algn="l"/>
                <a:tab pos="5956300" algn="l"/>
                <a:tab pos="65786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备注:</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数据截止至2012年第4季</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graphicFrame>
        <p:nvGraphicFramePr>
          <p:cNvPr id="4" name="表格 4"/>
          <p:cNvGraphicFramePr>
            <a:graphicFrameLocks noGrp="1"/>
          </p:cNvGraphicFramePr>
          <p:nvPr/>
        </p:nvGraphicFramePr>
        <p:xfrm>
          <a:off x="6304279" y="609345"/>
          <a:ext cx="2743200" cy="3879341"/>
        </p:xfrm>
        <a:graphic>
          <a:graphicData uri="http://schemas.openxmlformats.org/drawingml/2006/table">
            <a:tbl>
              <a:tblPr/>
              <a:tblGrid>
                <a:gridCol w="648715">
                  <a:extLst>
                    <a:ext uri="{9D8B030D-6E8A-4147-A177-3AD203B41FA5}">
                      <a16:colId xmlns:a16="http://schemas.microsoft.com/office/drawing/2014/main" val="20000"/>
                    </a:ext>
                  </a:extLst>
                </a:gridCol>
                <a:gridCol w="2094484">
                  <a:extLst>
                    <a:ext uri="{9D8B030D-6E8A-4147-A177-3AD203B41FA5}">
                      <a16:colId xmlns:a16="http://schemas.microsoft.com/office/drawing/2014/main" val="20001"/>
                    </a:ext>
                  </a:extLst>
                </a:gridCol>
              </a:tblGrid>
              <a:tr h="215518">
                <a:tc>
                  <a:txBody>
                    <a:bodyPr/>
                    <a:lstStyle/>
                    <a:p>
                      <a:pPr algn="ctr"/>
                      <a:r>
                        <a:rPr lang="en-US" altLang="zh-CN" sz="805" b="1" dirty="0">
                          <a:solidFill>
                            <a:srgbClr val="FFFFFF"/>
                          </a:solidFill>
                          <a:latin typeface="微软雅黑" panose="020B0503020204020204" pitchFamily="18" charset="-122"/>
                          <a:cs typeface="微软雅黑" panose="020B0503020204020204" pitchFamily="18" charset="-122"/>
                        </a:rPr>
                        <a:t>编号</a:t>
                      </a:r>
                      <a:endParaRPr lang="zh-CN" altLang="en-US" sz="805" b="1" dirty="0">
                        <a:solidFill>
                          <a:srgbClr val="FFFFFF"/>
                        </a:solidFill>
                        <a:latin typeface="微软雅黑" panose="020B0503020204020204" pitchFamily="18" charset="-122"/>
                        <a:cs typeface="微软雅黑" panose="020B0503020204020204" pitchFamily="18" charset="-122"/>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2" cmpd="sng">
                      <a:solidFill>
                        <a:srgbClr val="000000"/>
                      </a:solidFill>
                      <a:prstDash val="solid"/>
                    </a:lnT>
                    <a:lnB w="1" cap="flat" cmpd="sng" algn="ctr">
                      <a:solidFill>
                        <a:srgbClr val="000000"/>
                      </a:solidFill>
                      <a:prstDash val="solid"/>
                      <a:round/>
                      <a:headEnd type="none" w="med" len="med"/>
                      <a:tailEnd type="none" w="med" len="med"/>
                    </a:lnB>
                    <a:solidFill>
                      <a:srgbClr val="2BA117"/>
                    </a:solidFill>
                  </a:tcPr>
                </a:tc>
                <a:tc>
                  <a:txBody>
                    <a:bodyPr/>
                    <a:lstStyle/>
                    <a:p>
                      <a:pPr algn="l"/>
                      <a:r>
                        <a:rPr lang="en-US" altLang="zh-CN" sz="805" b="1" dirty="0">
                          <a:solidFill>
                            <a:srgbClr val="FFFFFF"/>
                          </a:solidFill>
                          <a:latin typeface="微软雅黑" panose="020B0503020204020204" pitchFamily="18" charset="-122"/>
                          <a:cs typeface="微软雅黑" panose="020B0503020204020204" pitchFamily="18" charset="-122"/>
                        </a:rPr>
                        <a:t>现有商业项目</a:t>
                      </a:r>
                      <a:endParaRPr lang="zh-CN" altLang="en-US" sz="8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mpd="sng">
                      <a:solidFill>
                        <a:srgbClr val="000000"/>
                      </a:solidFill>
                      <a:prstDash val="soli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2BA117"/>
                    </a:solidFill>
                  </a:tcPr>
                </a:tc>
                <a:extLst>
                  <a:ext uri="{0D108BD9-81ED-4DB2-BD59-A6C34878D82A}">
                    <a16:rowId xmlns:a16="http://schemas.microsoft.com/office/drawing/2014/main" val="10000"/>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益田假日广场</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2</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欢乐海岸一期</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3</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京基.百纳广场</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4</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华润欢乐颂</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5</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振业星海商业广场</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6</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天虹商场常兴路店</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7</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万花筒概念购物街</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8</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海岸城</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15518">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9</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保利文化广场</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10</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天利名城</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11</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茂业百货南山店</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12</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海雅百货南山店</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13</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崇尚百货</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14</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信和春天购物广场</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15</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花园城</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16</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宝能ALLCITY</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17</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海上世界中心广场</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2"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bl>
          </a:graphicData>
        </a:graphic>
      </p:graphicFrame>
      <p:graphicFrame>
        <p:nvGraphicFramePr>
          <p:cNvPr id="2" name="表格 4"/>
          <p:cNvGraphicFramePr>
            <a:graphicFrameLocks noGrp="1"/>
          </p:cNvGraphicFramePr>
          <p:nvPr/>
        </p:nvGraphicFramePr>
        <p:xfrm>
          <a:off x="6302755" y="4585842"/>
          <a:ext cx="2743200" cy="2155139"/>
        </p:xfrm>
        <a:graphic>
          <a:graphicData uri="http://schemas.openxmlformats.org/drawingml/2006/table">
            <a:tbl>
              <a:tblPr/>
              <a:tblGrid>
                <a:gridCol w="650494">
                  <a:extLst>
                    <a:ext uri="{9D8B030D-6E8A-4147-A177-3AD203B41FA5}">
                      <a16:colId xmlns:a16="http://schemas.microsoft.com/office/drawing/2014/main" val="20000"/>
                    </a:ext>
                  </a:extLst>
                </a:gridCol>
                <a:gridCol w="2092706">
                  <a:extLst>
                    <a:ext uri="{9D8B030D-6E8A-4147-A177-3AD203B41FA5}">
                      <a16:colId xmlns:a16="http://schemas.microsoft.com/office/drawing/2014/main" val="20001"/>
                    </a:ext>
                  </a:extLst>
                </a:gridCol>
              </a:tblGrid>
              <a:tr h="215519">
                <a:tc>
                  <a:txBody>
                    <a:bodyPr/>
                    <a:lstStyle/>
                    <a:p>
                      <a:pPr algn="ctr"/>
                      <a:r>
                        <a:rPr lang="en-US" altLang="zh-CN" sz="805" b="1" dirty="0">
                          <a:solidFill>
                            <a:srgbClr val="FFFFFF"/>
                          </a:solidFill>
                          <a:latin typeface="微软雅黑" panose="020B0503020204020204" pitchFamily="18" charset="-122"/>
                          <a:cs typeface="微软雅黑" panose="020B0503020204020204" pitchFamily="18" charset="-122"/>
                        </a:rPr>
                        <a:t>编号</a:t>
                      </a:r>
                      <a:endParaRPr lang="zh-CN" altLang="en-US" sz="805" b="1" dirty="0">
                        <a:solidFill>
                          <a:srgbClr val="FFFFFF"/>
                        </a:solidFill>
                        <a:latin typeface="微软雅黑" panose="020B0503020204020204" pitchFamily="18" charset="-122"/>
                        <a:cs typeface="微软雅黑" panose="020B0503020204020204" pitchFamily="18" charset="-122"/>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2" cmpd="sng">
                      <a:solidFill>
                        <a:srgbClr val="000000"/>
                      </a:solidFill>
                      <a:prstDash val="solid"/>
                    </a:lnT>
                    <a:lnB w="1" cap="flat" cmpd="sng" algn="ctr">
                      <a:solidFill>
                        <a:srgbClr val="000000"/>
                      </a:solidFill>
                      <a:prstDash val="solid"/>
                      <a:round/>
                      <a:headEnd type="none" w="med" len="med"/>
                      <a:tailEnd type="none" w="med" len="med"/>
                    </a:lnB>
                    <a:solidFill>
                      <a:srgbClr val="00B0F0"/>
                    </a:solidFill>
                  </a:tcPr>
                </a:tc>
                <a:tc>
                  <a:txBody>
                    <a:bodyPr/>
                    <a:lstStyle/>
                    <a:p>
                      <a:pPr algn="l"/>
                      <a:r>
                        <a:rPr lang="en-US" altLang="zh-CN" sz="805" b="1" dirty="0">
                          <a:solidFill>
                            <a:srgbClr val="FFFFFF"/>
                          </a:solidFill>
                          <a:latin typeface="微软雅黑" panose="020B0503020204020204" pitchFamily="18" charset="-122"/>
                          <a:cs typeface="微软雅黑" panose="020B0503020204020204" pitchFamily="18" charset="-122"/>
                        </a:rPr>
                        <a:t>未来供应商业项目</a:t>
                      </a:r>
                      <a:endParaRPr lang="zh-CN" altLang="en-US" sz="8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2"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B0F0"/>
                    </a:solidFill>
                  </a:tcPr>
                </a:tc>
                <a:extLst>
                  <a:ext uri="{0D108BD9-81ED-4DB2-BD59-A6C34878D82A}">
                    <a16:rowId xmlns:a16="http://schemas.microsoft.com/office/drawing/2014/main" val="10000"/>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1</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欢乐海岸二期</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2</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绿景白石洲项目一期</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3</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华润深圳湾项目</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15468">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4</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深圳湾1号商业项目</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5</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来福士</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6</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湾厦村改造项目</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7</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太子广场</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15518">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8</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海上世界ABC区</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15519">
                <a:tc>
                  <a:txBody>
                    <a:bodyPr/>
                    <a:lstStyle/>
                    <a:p>
                      <a:pPr algn="ctr"/>
                      <a:r>
                        <a:rPr lang="en-US" altLang="zh-CN" sz="805" dirty="0">
                          <a:solidFill>
                            <a:srgbClr val="000000"/>
                          </a:solidFill>
                          <a:latin typeface="微软雅黑" panose="020B0503020204020204" pitchFamily="18" charset="-122"/>
                          <a:cs typeface="微软雅黑" panose="020B0503020204020204" pitchFamily="18" charset="-122"/>
                        </a:rPr>
                        <a:t>9</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pPr algn="l"/>
                      <a:r>
                        <a:rPr lang="en-US" altLang="zh-CN" sz="805" dirty="0">
                          <a:solidFill>
                            <a:srgbClr val="000000"/>
                          </a:solidFill>
                          <a:latin typeface="微软雅黑" panose="020B0503020204020204" pitchFamily="18" charset="-122"/>
                          <a:cs typeface="微软雅黑" panose="020B0503020204020204" pitchFamily="18" charset="-122"/>
                        </a:rPr>
                        <a:t>太子湾项目</a:t>
                      </a:r>
                      <a:endParaRPr lang="zh-CN" altLang="en-US" sz="8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bl>
          </a:graphicData>
        </a:graphic>
      </p:graphicFrame>
      <p:sp>
        <p:nvSpPr>
          <p:cNvPr id="3" name="TextBox 1"/>
          <p:cNvSpPr txBox="1"/>
          <p:nvPr/>
        </p:nvSpPr>
        <p:spPr>
          <a:xfrm>
            <a:off x="2311400" y="3073400"/>
            <a:ext cx="381000" cy="190500"/>
          </a:xfrm>
          <a:prstGeom prst="rect">
            <a:avLst/>
          </a:prstGeom>
          <a:noFill/>
        </p:spPr>
        <p:txBody>
          <a:bodyPr wrap="none" lIns="0" tIns="0" rIns="0" rtlCol="0">
            <a:spAutoFit/>
          </a:bodyPr>
          <a:lstStyle/>
          <a:p>
            <a:pPr>
              <a:lnSpc>
                <a:spcPts val="1500"/>
              </a:lnSpc>
            </a:pPr>
            <a:r>
              <a:rPr lang="en-US" altLang="zh-CN" sz="1055" b="1" dirty="0">
                <a:solidFill>
                  <a:srgbClr val="FFFFFF"/>
                </a:solidFill>
                <a:latin typeface="微软雅黑" panose="020B0503020204020204" pitchFamily="18" charset="-122"/>
                <a:cs typeface="微软雅黑" panose="020B0503020204020204" pitchFamily="18" charset="-122"/>
              </a:rPr>
              <a:t>11</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FFFFFF"/>
                </a:solidFill>
                <a:latin typeface="微软雅黑" panose="020B0503020204020204" pitchFamily="18" charset="-122"/>
                <a:cs typeface="微软雅黑" panose="020B0503020204020204" pitchFamily="18" charset="-122"/>
              </a:rPr>
              <a:t>10</a:t>
            </a:r>
          </a:p>
        </p:txBody>
      </p:sp>
      <p:sp>
        <p:nvSpPr>
          <p:cNvPr id="5" name="TextBox 1"/>
          <p:cNvSpPr txBox="1"/>
          <p:nvPr/>
        </p:nvSpPr>
        <p:spPr>
          <a:xfrm>
            <a:off x="2603500" y="3251200"/>
            <a:ext cx="2794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8</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FFFFFF"/>
                </a:solidFill>
                <a:latin typeface="微软雅黑" panose="020B0503020204020204" pitchFamily="18" charset="-122"/>
                <a:cs typeface="微软雅黑" panose="020B0503020204020204" pitchFamily="18" charset="-122"/>
              </a:rPr>
              <a:t>9</a:t>
            </a:r>
          </a:p>
        </p:txBody>
      </p:sp>
      <p:sp>
        <p:nvSpPr>
          <p:cNvPr id="6" name="TextBox 1"/>
          <p:cNvSpPr txBox="1"/>
          <p:nvPr/>
        </p:nvSpPr>
        <p:spPr>
          <a:xfrm>
            <a:off x="2032000" y="3263900"/>
            <a:ext cx="1524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13</a:t>
            </a:r>
          </a:p>
        </p:txBody>
      </p:sp>
      <p:sp>
        <p:nvSpPr>
          <p:cNvPr id="7" name="TextBox 1"/>
          <p:cNvSpPr txBox="1"/>
          <p:nvPr/>
        </p:nvSpPr>
        <p:spPr>
          <a:xfrm>
            <a:off x="4991100" y="3505200"/>
            <a:ext cx="8890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华侨城商圈</a:t>
            </a:r>
          </a:p>
        </p:txBody>
      </p:sp>
      <p:sp>
        <p:nvSpPr>
          <p:cNvPr id="8" name="TextBox 1"/>
          <p:cNvSpPr txBox="1"/>
          <p:nvPr/>
        </p:nvSpPr>
        <p:spPr>
          <a:xfrm>
            <a:off x="3441700" y="4381500"/>
            <a:ext cx="1790700" cy="1625600"/>
          </a:xfrm>
          <a:prstGeom prst="rect">
            <a:avLst/>
          </a:prstGeom>
          <a:noFill/>
        </p:spPr>
        <p:txBody>
          <a:bodyPr wrap="none" lIns="0" tIns="0" rIns="0" rtlCol="0">
            <a:spAutoFit/>
          </a:bodyPr>
          <a:lstStyle/>
          <a:p>
            <a:pPr>
              <a:lnSpc>
                <a:spcPts val="1800"/>
              </a:lnSpc>
              <a:tabLst>
                <a:tab pos="5588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南山中心区商圈</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558800" algn="l"/>
              </a:tabLst>
            </a:pPr>
            <a:r>
              <a:rPr lang="en-US" altLang="zh-CN" sz="1405" b="1" dirty="0">
                <a:solidFill>
                  <a:srgbClr val="000000"/>
                </a:solidFill>
                <a:latin typeface="微软雅黑" panose="020B0503020204020204" pitchFamily="18" charset="-122"/>
                <a:cs typeface="微软雅黑" panose="020B0503020204020204" pitchFamily="18" charset="-122"/>
              </a:rPr>
              <a:t>蛇口商圈</a:t>
            </a:r>
          </a:p>
        </p:txBody>
      </p:sp>
      <p:sp>
        <p:nvSpPr>
          <p:cNvPr id="9" name="TextBox 1"/>
          <p:cNvSpPr txBox="1"/>
          <p:nvPr/>
        </p:nvSpPr>
        <p:spPr>
          <a:xfrm>
            <a:off x="4800600" y="1790700"/>
            <a:ext cx="762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1</a:t>
            </a:r>
          </a:p>
        </p:txBody>
      </p:sp>
      <p:sp>
        <p:nvSpPr>
          <p:cNvPr id="10" name="TextBox 1"/>
          <p:cNvSpPr txBox="1"/>
          <p:nvPr/>
        </p:nvSpPr>
        <p:spPr>
          <a:xfrm>
            <a:off x="4533900" y="2247900"/>
            <a:ext cx="762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3</a:t>
            </a:r>
          </a:p>
        </p:txBody>
      </p:sp>
      <p:sp>
        <p:nvSpPr>
          <p:cNvPr id="11" name="TextBox 1"/>
          <p:cNvSpPr txBox="1"/>
          <p:nvPr/>
        </p:nvSpPr>
        <p:spPr>
          <a:xfrm>
            <a:off x="1371600" y="1651000"/>
            <a:ext cx="762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5</a:t>
            </a:r>
          </a:p>
        </p:txBody>
      </p:sp>
      <p:sp>
        <p:nvSpPr>
          <p:cNvPr id="12" name="TextBox 1"/>
          <p:cNvSpPr txBox="1"/>
          <p:nvPr/>
        </p:nvSpPr>
        <p:spPr>
          <a:xfrm>
            <a:off x="1917700" y="2095500"/>
            <a:ext cx="762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6</a:t>
            </a:r>
          </a:p>
        </p:txBody>
      </p:sp>
      <p:sp>
        <p:nvSpPr>
          <p:cNvPr id="13" name="TextBox 1"/>
          <p:cNvSpPr txBox="1"/>
          <p:nvPr/>
        </p:nvSpPr>
        <p:spPr>
          <a:xfrm>
            <a:off x="2184400" y="3187700"/>
            <a:ext cx="1524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12</a:t>
            </a:r>
          </a:p>
        </p:txBody>
      </p:sp>
      <p:sp>
        <p:nvSpPr>
          <p:cNvPr id="14" name="TextBox 1"/>
          <p:cNvSpPr txBox="1"/>
          <p:nvPr/>
        </p:nvSpPr>
        <p:spPr>
          <a:xfrm>
            <a:off x="2120900" y="3898900"/>
            <a:ext cx="1524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14</a:t>
            </a:r>
          </a:p>
        </p:txBody>
      </p:sp>
      <p:sp>
        <p:nvSpPr>
          <p:cNvPr id="15" name="TextBox 1"/>
          <p:cNvSpPr txBox="1"/>
          <p:nvPr/>
        </p:nvSpPr>
        <p:spPr>
          <a:xfrm>
            <a:off x="1739900" y="1955800"/>
            <a:ext cx="139700" cy="457200"/>
          </a:xfrm>
          <a:prstGeom prst="rect">
            <a:avLst/>
          </a:prstGeom>
          <a:noFill/>
        </p:spPr>
        <p:txBody>
          <a:bodyPr wrap="none" lIns="0" tIns="0" rIns="0" rtlCol="0">
            <a:spAutoFit/>
          </a:bodyPr>
          <a:lstStyle/>
          <a:p>
            <a:pPr>
              <a:lnSpc>
                <a:spcPts val="1300"/>
              </a:lnSpc>
              <a:tabLst>
                <a:tab pos="50800" algn="l"/>
              </a:tabLst>
            </a:pPr>
            <a:r>
              <a:rPr lang="en-US" altLang="zh-CN" dirty="0"/>
              <a:t>	</a:t>
            </a:r>
            <a:r>
              <a:rPr lang="en-US" altLang="zh-CN" sz="1055" b="1" dirty="0">
                <a:solidFill>
                  <a:srgbClr val="FFFFFF"/>
                </a:solidFill>
                <a:latin typeface="微软雅黑" panose="020B0503020204020204" pitchFamily="18" charset="-122"/>
                <a:cs typeface="微软雅黑" panose="020B0503020204020204" pitchFamily="18" charset="-122"/>
              </a:rPr>
              <a:t>4</a:t>
            </a:r>
          </a:p>
          <a:p>
            <a:pPr>
              <a:lnSpc>
                <a:spcPts val="2200"/>
              </a:lnSpc>
              <a:tabLst>
                <a:tab pos="50800" algn="l"/>
              </a:tabLst>
            </a:pPr>
            <a:r>
              <a:rPr lang="en-US" altLang="zh-CN" sz="1055" b="1" dirty="0">
                <a:solidFill>
                  <a:srgbClr val="FFFFFF"/>
                </a:solidFill>
                <a:latin typeface="微软雅黑" panose="020B0503020204020204" pitchFamily="18" charset="-122"/>
                <a:cs typeface="微软雅黑" panose="020B0503020204020204" pitchFamily="18" charset="-122"/>
              </a:rPr>
              <a:t>7</a:t>
            </a:r>
          </a:p>
        </p:txBody>
      </p:sp>
      <p:sp>
        <p:nvSpPr>
          <p:cNvPr id="16" name="TextBox 1"/>
          <p:cNvSpPr txBox="1"/>
          <p:nvPr/>
        </p:nvSpPr>
        <p:spPr>
          <a:xfrm>
            <a:off x="2070100" y="4203700"/>
            <a:ext cx="1524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15</a:t>
            </a:r>
          </a:p>
        </p:txBody>
      </p:sp>
      <p:sp>
        <p:nvSpPr>
          <p:cNvPr id="17" name="TextBox 1"/>
          <p:cNvSpPr txBox="1"/>
          <p:nvPr/>
        </p:nvSpPr>
        <p:spPr>
          <a:xfrm>
            <a:off x="2832100" y="4368800"/>
            <a:ext cx="1524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16</a:t>
            </a:r>
          </a:p>
        </p:txBody>
      </p:sp>
      <p:sp>
        <p:nvSpPr>
          <p:cNvPr id="18" name="TextBox 1"/>
          <p:cNvSpPr txBox="1"/>
          <p:nvPr/>
        </p:nvSpPr>
        <p:spPr>
          <a:xfrm>
            <a:off x="5638800" y="2641600"/>
            <a:ext cx="88900" cy="3302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1</a:t>
            </a:r>
          </a:p>
          <a:p>
            <a:pPr>
              <a:lnSpc>
                <a:spcPts val="1200"/>
              </a:lnSpc>
            </a:pPr>
            <a:r>
              <a:rPr lang="en-US" altLang="zh-CN" sz="1055" b="1" dirty="0">
                <a:solidFill>
                  <a:srgbClr val="FFFFFF"/>
                </a:solidFill>
                <a:latin typeface="微软雅黑" panose="020B0503020204020204" pitchFamily="18" charset="-122"/>
                <a:cs typeface="微软雅黑" panose="020B0503020204020204" pitchFamily="18" charset="-122"/>
              </a:rPr>
              <a:t>2</a:t>
            </a:r>
          </a:p>
        </p:txBody>
      </p:sp>
      <p:sp>
        <p:nvSpPr>
          <p:cNvPr id="19" name="TextBox 1"/>
          <p:cNvSpPr txBox="1"/>
          <p:nvPr/>
        </p:nvSpPr>
        <p:spPr>
          <a:xfrm>
            <a:off x="3238500" y="3060700"/>
            <a:ext cx="762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3</a:t>
            </a:r>
          </a:p>
        </p:txBody>
      </p:sp>
      <p:sp>
        <p:nvSpPr>
          <p:cNvPr id="20" name="TextBox 1"/>
          <p:cNvSpPr txBox="1"/>
          <p:nvPr/>
        </p:nvSpPr>
        <p:spPr>
          <a:xfrm>
            <a:off x="4432300" y="1651000"/>
            <a:ext cx="762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2</a:t>
            </a:r>
          </a:p>
        </p:txBody>
      </p:sp>
      <p:sp>
        <p:nvSpPr>
          <p:cNvPr id="21" name="TextBox 1"/>
          <p:cNvSpPr txBox="1"/>
          <p:nvPr/>
        </p:nvSpPr>
        <p:spPr>
          <a:xfrm>
            <a:off x="3175000" y="3568700"/>
            <a:ext cx="762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4</a:t>
            </a:r>
          </a:p>
        </p:txBody>
      </p:sp>
      <p:sp>
        <p:nvSpPr>
          <p:cNvPr id="22" name="TextBox 1"/>
          <p:cNvSpPr txBox="1"/>
          <p:nvPr/>
        </p:nvSpPr>
        <p:spPr>
          <a:xfrm>
            <a:off x="1955800" y="3594100"/>
            <a:ext cx="762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5</a:t>
            </a:r>
          </a:p>
        </p:txBody>
      </p:sp>
      <p:sp>
        <p:nvSpPr>
          <p:cNvPr id="23" name="TextBox 1"/>
          <p:cNvSpPr txBox="1"/>
          <p:nvPr/>
        </p:nvSpPr>
        <p:spPr>
          <a:xfrm>
            <a:off x="2400300" y="4940300"/>
            <a:ext cx="76200" cy="165100"/>
          </a:xfrm>
          <a:prstGeom prst="rect">
            <a:avLst/>
          </a:prstGeom>
          <a:noFill/>
        </p:spPr>
        <p:txBody>
          <a:bodyPr wrap="none" lIns="0" tIns="0" rIns="0" rtlCol="0">
            <a:spAutoFit/>
          </a:bodyPr>
          <a:lstStyle/>
          <a:p>
            <a:pPr>
              <a:lnSpc>
                <a:spcPts val="1300"/>
              </a:lnSpc>
            </a:pPr>
            <a:r>
              <a:rPr lang="en-US" altLang="zh-CN" sz="1055" b="1" dirty="0">
                <a:solidFill>
                  <a:srgbClr val="FFFFFF"/>
                </a:solidFill>
                <a:latin typeface="微软雅黑" panose="020B0503020204020204" pitchFamily="18" charset="-122"/>
                <a:cs typeface="微软雅黑" panose="020B0503020204020204" pitchFamily="18" charset="-122"/>
              </a:rPr>
              <a:t>6</a:t>
            </a:r>
          </a:p>
        </p:txBody>
      </p:sp>
      <p:sp>
        <p:nvSpPr>
          <p:cNvPr id="24" name="TextBox 1"/>
          <p:cNvSpPr txBox="1"/>
          <p:nvPr/>
        </p:nvSpPr>
        <p:spPr>
          <a:xfrm>
            <a:off x="3632200" y="1790700"/>
            <a:ext cx="368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本项目</a:t>
            </a:r>
          </a:p>
        </p:txBody>
      </p:sp>
      <p:sp>
        <p:nvSpPr>
          <p:cNvPr id="25" name="TextBox 1"/>
          <p:cNvSpPr txBox="1"/>
          <p:nvPr/>
        </p:nvSpPr>
        <p:spPr>
          <a:xfrm>
            <a:off x="1016000" y="5549900"/>
            <a:ext cx="889000" cy="1295400"/>
          </a:xfrm>
          <a:prstGeom prst="rect">
            <a:avLst/>
          </a:prstGeom>
          <a:noFill/>
        </p:spPr>
        <p:txBody>
          <a:bodyPr wrap="none" lIns="0" tIns="0" rIns="0" rtlCol="0">
            <a:spAutoFit/>
          </a:bodyPr>
          <a:lstStyle/>
          <a:p>
            <a:pPr>
              <a:lnSpc>
                <a:spcPts val="1300"/>
              </a:lnSpc>
              <a:tabLst>
                <a:tab pos="317500" algn="l"/>
                <a:tab pos="520700" algn="l"/>
                <a:tab pos="558800" algn="l"/>
              </a:tabLst>
            </a:pPr>
            <a:r>
              <a:rPr lang="en-US" altLang="zh-CN" dirty="0"/>
              <a:t>		</a:t>
            </a:r>
            <a:r>
              <a:rPr lang="en-US" altLang="zh-CN" sz="1055" b="1" dirty="0">
                <a:solidFill>
                  <a:srgbClr val="FFFFFF"/>
                </a:solidFill>
                <a:latin typeface="微软雅黑" panose="020B0503020204020204" pitchFamily="18" charset="-122"/>
                <a:cs typeface="微软雅黑" panose="020B0503020204020204" pitchFamily="18" charset="-122"/>
              </a:rPr>
              <a:t>7</a:t>
            </a:r>
          </a:p>
          <a:p>
            <a:pPr>
              <a:lnSpc>
                <a:spcPts val="1300"/>
              </a:lnSpc>
              <a:tabLst>
                <a:tab pos="317500" algn="l"/>
                <a:tab pos="520700" algn="l"/>
                <a:tab pos="558800" algn="l"/>
              </a:tabLst>
            </a:pPr>
            <a:r>
              <a:rPr lang="en-US" altLang="zh-CN" dirty="0"/>
              <a:t>			</a:t>
            </a:r>
            <a:r>
              <a:rPr lang="en-US" altLang="zh-CN" sz="1055" b="1" dirty="0">
                <a:solidFill>
                  <a:srgbClr val="FFFFFF"/>
                </a:solidFill>
                <a:latin typeface="微软雅黑" panose="020B0503020204020204" pitchFamily="18" charset="-122"/>
                <a:cs typeface="微软雅黑" panose="020B0503020204020204" pitchFamily="18" charset="-122"/>
              </a:rPr>
              <a:t>17</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FFFFFF"/>
                </a:solidFill>
                <a:latin typeface="微软雅黑" panose="020B0503020204020204" pitchFamily="18" charset="-122"/>
                <a:cs typeface="微软雅黑" panose="020B0503020204020204" pitchFamily="18" charset="-122"/>
              </a:rPr>
              <a:t>8</a:t>
            </a:r>
          </a:p>
          <a:p>
            <a:pPr>
              <a:lnSpc>
                <a:spcPts val="2300"/>
              </a:lnSpc>
              <a:tabLst>
                <a:tab pos="317500" algn="l"/>
                <a:tab pos="520700" algn="l"/>
                <a:tab pos="558800" algn="l"/>
              </a:tabLst>
            </a:pPr>
            <a:r>
              <a:rPr lang="en-US" altLang="zh-CN" dirty="0"/>
              <a:t>	</a:t>
            </a:r>
            <a:r>
              <a:rPr lang="en-US" altLang="zh-CN" sz="1055" b="1" dirty="0">
                <a:solidFill>
                  <a:srgbClr val="FFFFFF"/>
                </a:solidFill>
                <a:latin typeface="微软雅黑" panose="020B0503020204020204" pitchFamily="18" charset="-122"/>
                <a:cs typeface="微软雅黑" panose="020B0503020204020204" pitchFamily="18" charset="-122"/>
              </a:rPr>
              <a:t>9</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317500" algn="l"/>
                <a:tab pos="520700" algn="l"/>
                <a:tab pos="5588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35</a:t>
            </a:r>
          </a:p>
        </p:txBody>
      </p:sp>
      <p:sp>
        <p:nvSpPr>
          <p:cNvPr id="26" name="TextBox 1"/>
          <p:cNvSpPr txBox="1"/>
          <p:nvPr/>
        </p:nvSpPr>
        <p:spPr>
          <a:xfrm>
            <a:off x="965200" y="165100"/>
            <a:ext cx="7759700" cy="1371600"/>
          </a:xfrm>
          <a:prstGeom prst="rect">
            <a:avLst/>
          </a:prstGeom>
          <a:noFill/>
        </p:spPr>
        <p:txBody>
          <a:bodyPr wrap="none" lIns="0" tIns="0" rIns="0" rtlCol="0">
            <a:spAutoFit/>
          </a:bodyPr>
          <a:lstStyle/>
          <a:p>
            <a:pPr>
              <a:lnSpc>
                <a:spcPts val="2700"/>
              </a:lnSpc>
              <a:tabLst>
                <a:tab pos="1219200" algn="l"/>
                <a:tab pos="38481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南山区主要商业项目分布</a:t>
            </a:r>
          </a:p>
          <a:p>
            <a:pPr>
              <a:lnSpc>
                <a:spcPts val="1000"/>
              </a:lnSpc>
            </a:pPr>
            <a:endParaRPr lang="en-US" altLang="zh-CN" dirty="0"/>
          </a:p>
          <a:p>
            <a:pPr>
              <a:lnSpc>
                <a:spcPts val="2800"/>
              </a:lnSpc>
              <a:tabLst>
                <a:tab pos="1219200" algn="l"/>
                <a:tab pos="3848100" algn="l"/>
              </a:tabLst>
            </a:pPr>
            <a:r>
              <a:rPr lang="en-US" altLang="zh-CN" sz="1800" b="1" dirty="0">
                <a:solidFill>
                  <a:srgbClr val="0033CC"/>
                </a:solidFill>
                <a:latin typeface="微软雅黑" panose="020B0503020204020204" pitchFamily="18" charset="-122"/>
                <a:cs typeface="微软雅黑" panose="020B0503020204020204" pitchFamily="18" charset="-122"/>
              </a:rPr>
              <a:t>主要商圈及商业项目分布</a:t>
            </a:r>
          </a:p>
          <a:p>
            <a:pPr>
              <a:lnSpc>
                <a:spcPts val="1000"/>
              </a:lnSpc>
            </a:pPr>
            <a:endParaRPr lang="en-US" altLang="zh-CN" dirty="0"/>
          </a:p>
          <a:p>
            <a:pPr>
              <a:lnSpc>
                <a:spcPts val="1000"/>
              </a:lnSpc>
            </a:pPr>
            <a:endParaRPr lang="en-US" altLang="zh-CN" dirty="0"/>
          </a:p>
          <a:p>
            <a:pPr>
              <a:lnSpc>
                <a:spcPts val="2100"/>
              </a:lnSpc>
              <a:tabLst>
                <a:tab pos="1219200" algn="l"/>
                <a:tab pos="38481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南新商圈</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857224" y="1000125"/>
          <a:ext cx="8072526" cy="3905503"/>
        </p:xfrm>
        <a:graphic>
          <a:graphicData uri="http://schemas.openxmlformats.org/drawingml/2006/table">
            <a:tbl>
              <a:tblPr/>
              <a:tblGrid>
                <a:gridCol w="928649">
                  <a:extLst>
                    <a:ext uri="{9D8B030D-6E8A-4147-A177-3AD203B41FA5}">
                      <a16:colId xmlns:a16="http://schemas.microsoft.com/office/drawing/2014/main" val="20000"/>
                    </a:ext>
                  </a:extLst>
                </a:gridCol>
                <a:gridCol w="3214751">
                  <a:extLst>
                    <a:ext uri="{9D8B030D-6E8A-4147-A177-3AD203B41FA5}">
                      <a16:colId xmlns:a16="http://schemas.microsoft.com/office/drawing/2014/main" val="20001"/>
                    </a:ext>
                  </a:extLst>
                </a:gridCol>
                <a:gridCol w="3929126">
                  <a:extLst>
                    <a:ext uri="{9D8B030D-6E8A-4147-A177-3AD203B41FA5}">
                      <a16:colId xmlns:a16="http://schemas.microsoft.com/office/drawing/2014/main" val="20002"/>
                    </a:ext>
                  </a:extLst>
                </a:gridCol>
              </a:tblGrid>
              <a:tr h="304800">
                <a:tc>
                  <a:txBody>
                    <a:bodyPr/>
                    <a:lstStyle/>
                    <a:p>
                      <a:pPr algn="ctr"/>
                      <a:r>
                        <a:rPr lang="en-US" altLang="zh-CN" sz="1405" b="1" dirty="0">
                          <a:solidFill>
                            <a:srgbClr val="FFFFFF"/>
                          </a:solidFill>
                          <a:latin typeface="微软雅黑" panose="020B0503020204020204" pitchFamily="18" charset="-122"/>
                          <a:cs typeface="微软雅黑" panose="020B0503020204020204" pitchFamily="18" charset="-122"/>
                        </a:rPr>
                        <a:t>商圈</a:t>
                      </a:r>
                      <a:endParaRPr lang="zh-CN" altLang="en-US" sz="1405" b="1" dirty="0">
                        <a:solidFill>
                          <a:srgbClr val="FFFFFF"/>
                        </a:solidFill>
                        <a:latin typeface="微软雅黑" panose="020B0503020204020204" pitchFamily="18" charset="-122"/>
                        <a:cs typeface="微软雅黑" panose="020B0503020204020204" pitchFamily="18" charset="-122"/>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69BE28"/>
                    </a:solidFill>
                  </a:tcPr>
                </a:tc>
                <a:tc>
                  <a:txBody>
                    <a:bodyPr/>
                    <a:lstStyle/>
                    <a:p>
                      <a:pPr algn="ctr"/>
                      <a:r>
                        <a:rPr lang="en-US" altLang="zh-CN" sz="1405" b="1" dirty="0">
                          <a:solidFill>
                            <a:srgbClr val="FFFFFF"/>
                          </a:solidFill>
                          <a:latin typeface="微软雅黑" panose="020B0503020204020204" pitchFamily="18" charset="-122"/>
                          <a:cs typeface="微软雅黑" panose="020B0503020204020204" pitchFamily="18" charset="-122"/>
                        </a:rPr>
                        <a:t>发展现状</a:t>
                      </a:r>
                      <a:endParaRPr lang="zh-CN" altLang="en-US" sz="14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69BE28"/>
                    </a:solidFill>
                  </a:tcPr>
                </a:tc>
                <a:tc>
                  <a:txBody>
                    <a:bodyPr/>
                    <a:lstStyle/>
                    <a:p>
                      <a:pPr algn="ctr"/>
                      <a:r>
                        <a:rPr lang="en-US" altLang="zh-CN" sz="1405" b="1" dirty="0">
                          <a:solidFill>
                            <a:srgbClr val="FFFFFF"/>
                          </a:solidFill>
                          <a:latin typeface="微软雅黑" panose="020B0503020204020204" pitchFamily="18" charset="-122"/>
                          <a:cs typeface="微软雅黑" panose="020B0503020204020204" pitchFamily="18" charset="-122"/>
                        </a:rPr>
                        <a:t>发展趋势</a:t>
                      </a:r>
                      <a:endParaRPr lang="zh-CN" altLang="en-US" sz="14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69BE28"/>
                    </a:solidFill>
                  </a:tcPr>
                </a:tc>
                <a:extLst>
                  <a:ext uri="{0D108BD9-81ED-4DB2-BD59-A6C34878D82A}">
                    <a16:rowId xmlns:a16="http://schemas.microsoft.com/office/drawing/2014/main" val="10000"/>
                  </a:ext>
                </a:extLst>
              </a:tr>
              <a:tr h="1102995">
                <a:tc>
                  <a:txBody>
                    <a:bodyPr/>
                    <a:lstStyle/>
                    <a:p>
                      <a:pPr algn="ctr"/>
                      <a:r>
                        <a:rPr lang="en-US" altLang="zh-CN" sz="1405" b="1" dirty="0">
                          <a:solidFill>
                            <a:srgbClr val="000000"/>
                          </a:solidFill>
                          <a:latin typeface="微软雅黑" panose="020B0503020204020204" pitchFamily="18" charset="-122"/>
                          <a:cs typeface="微软雅黑" panose="020B0503020204020204" pitchFamily="18" charset="-122"/>
                        </a:rPr>
                        <a:t>华侨城</a:t>
                      </a:r>
                      <a:endParaRPr lang="zh-CN" altLang="en-US" sz="140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5" dirty="0">
                          <a:solidFill>
                            <a:srgbClr val="000000"/>
                          </a:solidFill>
                          <a:latin typeface="微软雅黑" panose="020B0503020204020204" pitchFamily="18" charset="-122"/>
                          <a:cs typeface="微软雅黑" panose="020B0503020204020204" pitchFamily="18" charset="-122"/>
                        </a:rPr>
                        <a:t>是南山区起步较晚但发展最为迅速的商</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圈，目前以中高档购物中心为主，辐射</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范围包括南山及福田部分区域</a:t>
                      </a:r>
                      <a:endParaRPr lang="zh-CN" altLang="en-US" sz="140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5" dirty="0">
                          <a:solidFill>
                            <a:srgbClr val="000000"/>
                          </a:solidFill>
                          <a:latin typeface="微软雅黑" panose="020B0503020204020204" pitchFamily="18" charset="-122"/>
                          <a:cs typeface="微软雅黑" panose="020B0503020204020204" pitchFamily="18" charset="-122"/>
                        </a:rPr>
                        <a:t>随着周边商务办公、高档酒店和居住区的进一步</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开发，依托周边商务人士和高消费人群以及地铁</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罗宝线、蛇口线，辐射范围将进一步扩展至宝安</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等区域</a:t>
                      </a:r>
                      <a:endParaRPr lang="zh-CN" altLang="en-US" sz="140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836929">
                <a:tc>
                  <a:txBody>
                    <a:bodyPr/>
                    <a:lstStyle/>
                    <a:p>
                      <a:pPr algn="ctr"/>
                      <a:r>
                        <a:rPr lang="en-US" altLang="zh-CN" sz="1405" b="1" dirty="0">
                          <a:solidFill>
                            <a:srgbClr val="000000"/>
                          </a:solidFill>
                          <a:latin typeface="微软雅黑" panose="020B0503020204020204" pitchFamily="18" charset="-122"/>
                          <a:cs typeface="微软雅黑" panose="020B0503020204020204" pitchFamily="18" charset="-122"/>
                        </a:rPr>
                        <a:t>南山中心</a:t>
                      </a:r>
                      <a:endParaRPr lang="zh-CN" altLang="en-US" sz="1405" b="1" dirty="0">
                        <a:solidFill>
                          <a:srgbClr val="000000"/>
                        </a:solidFill>
                        <a:latin typeface="微软雅黑" panose="020B0503020204020204" pitchFamily="18" charset="-122"/>
                        <a:cs typeface="微软雅黑" panose="020B0503020204020204" pitchFamily="18" charset="-122"/>
                      </a:endParaRPr>
                    </a:p>
                    <a:p>
                      <a:pPr algn="ctr"/>
                      <a:r>
                        <a:rPr lang="en-US" altLang="zh-CN" sz="1405" b="1" dirty="0">
                          <a:solidFill>
                            <a:srgbClr val="000000"/>
                          </a:solidFill>
                          <a:latin typeface="微软雅黑" panose="020B0503020204020204" pitchFamily="18" charset="-122"/>
                          <a:cs typeface="微软雅黑" panose="020B0503020204020204" pitchFamily="18" charset="-122"/>
                        </a:rPr>
                        <a:t>区</a:t>
                      </a:r>
                      <a:endParaRPr lang="zh-CN" altLang="en-US" sz="140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5" dirty="0">
                          <a:solidFill>
                            <a:srgbClr val="000000"/>
                          </a:solidFill>
                          <a:latin typeface="微软雅黑" panose="020B0503020204020204" pitchFamily="18" charset="-122"/>
                          <a:cs typeface="微软雅黑" panose="020B0503020204020204" pitchFamily="18" charset="-122"/>
                        </a:rPr>
                        <a:t>以周边居民和白领阶层为主要消费客源，</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是南山发展最早、最为成熟、聚合力最</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强的商圈</a:t>
                      </a:r>
                      <a:endParaRPr lang="zh-CN" altLang="en-US" sz="140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5" dirty="0">
                          <a:solidFill>
                            <a:srgbClr val="000000"/>
                          </a:solidFill>
                          <a:latin typeface="微软雅黑" panose="020B0503020204020204" pitchFamily="18" charset="-122"/>
                          <a:cs typeface="微软雅黑" panose="020B0503020204020204" pitchFamily="18" charset="-122"/>
                        </a:rPr>
                        <a:t>现已初具规模，未来将向城市购物中心、娱乐中</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心高度整合的大型商业发展，商圈将辐射整个南</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山区</a:t>
                      </a:r>
                      <a:endParaRPr lang="zh-CN" altLang="en-US" sz="140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071245">
                <a:tc>
                  <a:txBody>
                    <a:bodyPr/>
                    <a:lstStyle/>
                    <a:p>
                      <a:pPr algn="ctr"/>
                      <a:r>
                        <a:rPr lang="en-US" altLang="zh-CN" sz="1405" b="1" dirty="0">
                          <a:solidFill>
                            <a:srgbClr val="000000"/>
                          </a:solidFill>
                          <a:latin typeface="微软雅黑" panose="020B0503020204020204" pitchFamily="18" charset="-122"/>
                          <a:cs typeface="微软雅黑" panose="020B0503020204020204" pitchFamily="18" charset="-122"/>
                        </a:rPr>
                        <a:t>蛇口</a:t>
                      </a:r>
                      <a:endParaRPr lang="zh-CN" altLang="en-US" sz="140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5" dirty="0">
                          <a:solidFill>
                            <a:srgbClr val="000000"/>
                          </a:solidFill>
                          <a:latin typeface="微软雅黑" panose="020B0503020204020204" pitchFamily="18" charset="-122"/>
                          <a:cs typeface="微软雅黑" panose="020B0503020204020204" pitchFamily="18" charset="-122"/>
                        </a:rPr>
                        <a:t>片区功能定位老化，商业市场消费力不</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足，生活型商业消费为主，大型综合购</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物中心较少，商业氛围并不浓厚</a:t>
                      </a:r>
                      <a:endParaRPr lang="zh-CN" altLang="en-US" sz="140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5" dirty="0">
                          <a:solidFill>
                            <a:srgbClr val="000000"/>
                          </a:solidFill>
                          <a:latin typeface="微软雅黑" panose="020B0503020204020204" pitchFamily="18" charset="-122"/>
                          <a:cs typeface="微软雅黑" panose="020B0503020204020204" pitchFamily="18" charset="-122"/>
                        </a:rPr>
                        <a:t>成长中的商圈，未来随着中高档住宅小区的兴建</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以及海上世界商务区的建设，未来对大型优质商</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业的需求将进一步增强</a:t>
                      </a:r>
                      <a:endParaRPr lang="zh-CN" altLang="en-US" sz="140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589533">
                <a:tc>
                  <a:txBody>
                    <a:bodyPr/>
                    <a:lstStyle/>
                    <a:p>
                      <a:pPr algn="ctr"/>
                      <a:r>
                        <a:rPr lang="en-US" altLang="zh-CN" sz="1405" b="1" dirty="0">
                          <a:solidFill>
                            <a:srgbClr val="000000"/>
                          </a:solidFill>
                          <a:latin typeface="微软雅黑" panose="020B0503020204020204" pitchFamily="18" charset="-122"/>
                          <a:cs typeface="微软雅黑" panose="020B0503020204020204" pitchFamily="18" charset="-122"/>
                        </a:rPr>
                        <a:t>南新</a:t>
                      </a:r>
                      <a:endParaRPr lang="zh-CN" altLang="en-US" sz="140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a:txBody>
                    <a:bodyPr/>
                    <a:lstStyle/>
                    <a:p>
                      <a:pPr algn="ctr"/>
                      <a:r>
                        <a:rPr lang="en-US" altLang="zh-CN" sz="1405" dirty="0">
                          <a:solidFill>
                            <a:srgbClr val="000000"/>
                          </a:solidFill>
                          <a:latin typeface="微软雅黑" panose="020B0503020204020204" pitchFamily="18" charset="-122"/>
                          <a:cs typeface="微软雅黑" panose="020B0503020204020204" pitchFamily="18" charset="-122"/>
                        </a:rPr>
                        <a:t>是南山区最早的商业区，商业分布零散，</a:t>
                      </a:r>
                      <a:endParaRPr lang="zh-CN" altLang="en-US" sz="1405" dirty="0">
                        <a:solidFill>
                          <a:srgbClr val="000000"/>
                        </a:solidFill>
                        <a:latin typeface="微软雅黑" panose="020B0503020204020204" pitchFamily="18" charset="-122"/>
                        <a:cs typeface="微软雅黑" panose="020B0503020204020204" pitchFamily="18" charset="-122"/>
                      </a:endParaRPr>
                    </a:p>
                    <a:p>
                      <a:pPr algn="ctr"/>
                      <a:r>
                        <a:rPr lang="en-US" altLang="zh-CN" sz="1405" dirty="0">
                          <a:solidFill>
                            <a:srgbClr val="000000"/>
                          </a:solidFill>
                          <a:latin typeface="微软雅黑" panose="020B0503020204020204" pitchFamily="18" charset="-122"/>
                          <a:cs typeface="微软雅黑" panose="020B0503020204020204" pitchFamily="18" charset="-122"/>
                        </a:rPr>
                        <a:t>档次不高，商圈的整合改造在所难免</a:t>
                      </a:r>
                      <a:endParaRPr lang="zh-CN" altLang="en-US" sz="14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405" dirty="0">
                          <a:solidFill>
                            <a:srgbClr val="000000"/>
                          </a:solidFill>
                          <a:latin typeface="微软雅黑" panose="020B0503020204020204" pitchFamily="18" charset="-122"/>
                          <a:cs typeface="微软雅黑" panose="020B0503020204020204" pitchFamily="18" charset="-122"/>
                        </a:rPr>
                        <a:t>满足片区基础消费的零售业会有较大的市场空间</a:t>
                      </a:r>
                      <a:endParaRPr lang="zh-CN" altLang="en-US" sz="14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36</a:t>
            </a:r>
          </a:p>
        </p:txBody>
      </p:sp>
      <p:sp>
        <p:nvSpPr>
          <p:cNvPr id="9" name="TextBox 1"/>
          <p:cNvSpPr txBox="1"/>
          <p:nvPr/>
        </p:nvSpPr>
        <p:spPr>
          <a:xfrm>
            <a:off x="3416300" y="101600"/>
            <a:ext cx="53467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南山商业市场现状及未来趋势预判</a:t>
            </a:r>
          </a:p>
        </p:txBody>
      </p:sp>
      <p:sp>
        <p:nvSpPr>
          <p:cNvPr id="10" name="TextBox 1"/>
          <p:cNvSpPr txBox="1"/>
          <p:nvPr/>
        </p:nvSpPr>
        <p:spPr>
          <a:xfrm>
            <a:off x="1739900" y="5321300"/>
            <a:ext cx="6692900" cy="635000"/>
          </a:xfrm>
          <a:prstGeom prst="rect">
            <a:avLst/>
          </a:prstGeom>
          <a:noFill/>
        </p:spPr>
        <p:txBody>
          <a:bodyPr wrap="none" lIns="0" tIns="0" rIns="0" rtlCol="0">
            <a:spAutoFit/>
          </a:bodyPr>
          <a:lstStyle/>
          <a:p>
            <a:pPr>
              <a:lnSpc>
                <a:spcPts val="2200"/>
              </a:lnSpc>
            </a:pPr>
            <a:r>
              <a:rPr lang="en-US" altLang="zh-CN" sz="1685" b="1" dirty="0">
                <a:solidFill>
                  <a:srgbClr val="0070C0"/>
                </a:solidFill>
                <a:latin typeface="微软雅黑" panose="020B0503020204020204" pitchFamily="18" charset="-122"/>
                <a:cs typeface="微软雅黑" panose="020B0503020204020204" pitchFamily="18" charset="-122"/>
              </a:rPr>
              <a:t>随着南山区域人口导入，多个片区开发逐渐成熟，消费需求将日益旺盛；</a:t>
            </a:r>
          </a:p>
          <a:p>
            <a:pPr>
              <a:lnSpc>
                <a:spcPts val="2800"/>
              </a:lnSpc>
            </a:pPr>
            <a:r>
              <a:rPr lang="en-US" altLang="zh-CN" sz="1680" b="1" dirty="0">
                <a:solidFill>
                  <a:srgbClr val="0070C0"/>
                </a:solidFill>
                <a:latin typeface="微软雅黑" panose="020B0503020204020204" pitchFamily="18" charset="-122"/>
                <a:cs typeface="微软雅黑" panose="020B0503020204020204" pitchFamily="18" charset="-122"/>
              </a:rPr>
              <a:t>而区域市场内缺乏优质综合性商业物业，未来优质项目开发存在市场空间。</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261105" y="2869438"/>
            <a:ext cx="5872479" cy="597916"/>
          </a:xfrm>
          <a:custGeom>
            <a:avLst/>
            <a:gdLst>
              <a:gd name="connsiteX0" fmla="*/ 6350 w 5872479"/>
              <a:gd name="connsiteY0" fmla="*/ 591565 h 597916"/>
              <a:gd name="connsiteX1" fmla="*/ 5866129 w 5872479"/>
              <a:gd name="connsiteY1" fmla="*/ 591565 h 597916"/>
              <a:gd name="connsiteX2" fmla="*/ 5866129 w 5872479"/>
              <a:gd name="connsiteY2" fmla="*/ 6350 h 597916"/>
              <a:gd name="connsiteX3" fmla="*/ 6350 w 5872479"/>
              <a:gd name="connsiteY3" fmla="*/ 6350 h 597916"/>
              <a:gd name="connsiteX4" fmla="*/ 6350 w 5872479"/>
              <a:gd name="connsiteY4" fmla="*/ 591565 h 597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72479" h="597916">
                <a:moveTo>
                  <a:pt x="6350" y="591565"/>
                </a:moveTo>
                <a:lnTo>
                  <a:pt x="5866129" y="591565"/>
                </a:lnTo>
                <a:lnTo>
                  <a:pt x="5866129" y="6350"/>
                </a:lnTo>
                <a:lnTo>
                  <a:pt x="6350" y="6350"/>
                </a:lnTo>
                <a:lnTo>
                  <a:pt x="6350" y="59156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456689" y="3494697"/>
            <a:ext cx="6840219" cy="16052"/>
          </a:xfrm>
          <a:custGeom>
            <a:avLst/>
            <a:gdLst>
              <a:gd name="connsiteX0" fmla="*/ 6350 w 6840219"/>
              <a:gd name="connsiteY0" fmla="*/ 6350 h 16052"/>
              <a:gd name="connsiteX1" fmla="*/ 6833869 w 6840219"/>
              <a:gd name="connsiteY1" fmla="*/ 9702 h 16052"/>
            </a:gdLst>
            <a:ahLst/>
            <a:cxnLst>
              <a:cxn ang="0">
                <a:pos x="connsiteX0" y="connsiteY0"/>
              </a:cxn>
              <a:cxn ang="1">
                <a:pos x="connsiteX1" y="connsiteY1"/>
              </a:cxn>
            </a:cxnLst>
            <a:rect l="l" t="t" r="r" b="b"/>
            <a:pathLst>
              <a:path w="6840219" h="16052">
                <a:moveTo>
                  <a:pt x="6350" y="6350"/>
                </a:moveTo>
                <a:lnTo>
                  <a:pt x="6833869" y="9702"/>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324600" y="2781300"/>
            <a:ext cx="2819400" cy="927100"/>
          </a:xfrm>
          <a:prstGeom prst="rect">
            <a:avLst/>
          </a:prstGeom>
          <a:noFill/>
        </p:spPr>
      </p:pic>
      <p:sp>
        <p:nvSpPr>
          <p:cNvPr id="10"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37</a:t>
            </a:r>
          </a:p>
        </p:txBody>
      </p:sp>
      <p:sp>
        <p:nvSpPr>
          <p:cNvPr id="11" name="TextBox 1"/>
          <p:cNvSpPr txBox="1"/>
          <p:nvPr/>
        </p:nvSpPr>
        <p:spPr>
          <a:xfrm>
            <a:off x="6578600" y="2997200"/>
            <a:ext cx="24384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项目地块分析</a:t>
            </a:r>
          </a:p>
        </p:txBody>
      </p:sp>
      <p:sp>
        <p:nvSpPr>
          <p:cNvPr id="12" name="TextBox 1"/>
          <p:cNvSpPr txBox="1"/>
          <p:nvPr/>
        </p:nvSpPr>
        <p:spPr>
          <a:xfrm>
            <a:off x="7061200" y="3797300"/>
            <a:ext cx="1790700" cy="254000"/>
          </a:xfrm>
          <a:prstGeom prst="rect">
            <a:avLst/>
          </a:prstGeom>
          <a:noFill/>
        </p:spPr>
        <p:txBody>
          <a:bodyPr wrap="none" lIns="0" tIns="0" rIns="0" rtlCol="0">
            <a:spAutoFit/>
          </a:bodyPr>
          <a:lstStyle/>
          <a:p>
            <a:pPr>
              <a:lnSpc>
                <a:spcPts val="2000"/>
              </a:lnSpc>
            </a:pPr>
            <a:r>
              <a:rPr lang="en-US" altLang="zh-CN" sz="2005" dirty="0">
                <a:solidFill>
                  <a:srgbClr val="006A4D"/>
                </a:solidFill>
                <a:latin typeface="Times New Roman" panose="02020603050405020304" pitchFamily="18" charset="0"/>
                <a:cs typeface="Times New Roman" panose="02020603050405020304" pitchFamily="18" charset="0"/>
              </a:rPr>
              <a:t>特征及区位条件</a:t>
            </a:r>
          </a:p>
        </p:txBody>
      </p:sp>
      <p:sp>
        <p:nvSpPr>
          <p:cNvPr id="13" name="TextBox 1"/>
          <p:cNvSpPr txBox="1"/>
          <p:nvPr/>
        </p:nvSpPr>
        <p:spPr>
          <a:xfrm>
            <a:off x="7835900" y="4114800"/>
            <a:ext cx="1016000" cy="558800"/>
          </a:xfrm>
          <a:prstGeom prst="rect">
            <a:avLst/>
          </a:prstGeom>
          <a:noFill/>
        </p:spPr>
        <p:txBody>
          <a:bodyPr wrap="none" lIns="0" tIns="0" rIns="0" rtlCol="0">
            <a:spAutoFit/>
          </a:bodyPr>
          <a:lstStyle/>
          <a:p>
            <a:pPr>
              <a:lnSpc>
                <a:spcPts val="2000"/>
              </a:lnSpc>
            </a:pPr>
            <a:r>
              <a:rPr lang="en-US" altLang="zh-CN" sz="2005" dirty="0">
                <a:solidFill>
                  <a:srgbClr val="006A4D"/>
                </a:solidFill>
                <a:latin typeface="Times New Roman" panose="02020603050405020304" pitchFamily="18" charset="0"/>
                <a:cs typeface="Times New Roman" panose="02020603050405020304" pitchFamily="18" charset="0"/>
              </a:rPr>
              <a:t>周边环境</a:t>
            </a:r>
          </a:p>
          <a:p>
            <a:pPr>
              <a:lnSpc>
                <a:spcPts val="2300"/>
              </a:lnSpc>
            </a:pPr>
            <a:r>
              <a:rPr lang="en-US" altLang="zh-CN" sz="2005" dirty="0">
                <a:solidFill>
                  <a:srgbClr val="006A4D"/>
                </a:solidFill>
                <a:latin typeface="Times New Roman" panose="02020603050405020304" pitchFamily="18" charset="0"/>
                <a:cs typeface="Times New Roman" panose="02020603050405020304" pitchFamily="18" charset="0"/>
              </a:rPr>
              <a:t>交通分析</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38</a:t>
            </a:r>
          </a:p>
        </p:txBody>
      </p:sp>
      <p:sp>
        <p:nvSpPr>
          <p:cNvPr id="8" name="TextBox 1"/>
          <p:cNvSpPr txBox="1"/>
          <p:nvPr/>
        </p:nvSpPr>
        <p:spPr>
          <a:xfrm>
            <a:off x="914400" y="749300"/>
            <a:ext cx="1206500" cy="254000"/>
          </a:xfrm>
          <a:prstGeom prst="rect">
            <a:avLst/>
          </a:prstGeom>
          <a:noFill/>
        </p:spPr>
        <p:txBody>
          <a:bodyPr wrap="none" lIns="0" tIns="0" rIns="0" rtlCol="0">
            <a:spAutoFit/>
          </a:bodyPr>
          <a:lstStyle/>
          <a:p>
            <a:pPr>
              <a:lnSpc>
                <a:spcPts val="2000"/>
              </a:lnSpc>
            </a:pPr>
            <a:r>
              <a:rPr lang="en-US" altLang="zh-CN" sz="1595" b="1" dirty="0">
                <a:solidFill>
                  <a:srgbClr val="92D050"/>
                </a:solidFill>
                <a:latin typeface="微软雅黑" panose="020B0503020204020204" pitchFamily="18" charset="-122"/>
                <a:cs typeface="微软雅黑" panose="020B0503020204020204" pitchFamily="18" charset="-122"/>
              </a:rPr>
              <a:t>项目区位特点</a:t>
            </a:r>
          </a:p>
        </p:txBody>
      </p:sp>
      <p:sp>
        <p:nvSpPr>
          <p:cNvPr id="9" name="TextBox 1"/>
          <p:cNvSpPr txBox="1"/>
          <p:nvPr/>
        </p:nvSpPr>
        <p:spPr>
          <a:xfrm>
            <a:off x="914400" y="1130300"/>
            <a:ext cx="7912100" cy="736600"/>
          </a:xfrm>
          <a:prstGeom prst="rect">
            <a:avLst/>
          </a:prstGeom>
          <a:noFill/>
        </p:spPr>
        <p:txBody>
          <a:bodyPr wrap="none" lIns="0" tIns="0" rIns="0" rtlCol="0">
            <a:spAutoFit/>
          </a:bodyPr>
          <a:lstStyle/>
          <a:p>
            <a:pPr>
              <a:lnSpc>
                <a:spcPts val="1800"/>
              </a:lnSpc>
              <a:tabLst>
                <a:tab pos="266700" algn="l"/>
              </a:tabLst>
            </a:pPr>
            <a:r>
              <a:rPr lang="en-US" altLang="zh-CN" sz="1415" dirty="0">
                <a:solidFill>
                  <a:srgbClr val="92D05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本项目位于深圳市南山区，市高新技术产业园区中区东片，片区以高科技产业用地为主，同时配套</a:t>
            </a:r>
          </a:p>
          <a:p>
            <a:pPr>
              <a:lnSpc>
                <a:spcPts val="2000"/>
              </a:lnSpc>
              <a:tabLst>
                <a:tab pos="2667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适量的居住与服务设施，是市级高新技术产学研基地；本项目所在片区的住宅集中，但缺乏高品质</a:t>
            </a:r>
          </a:p>
          <a:p>
            <a:pPr>
              <a:lnSpc>
                <a:spcPts val="2000"/>
              </a:lnSpc>
              <a:tabLst>
                <a:tab pos="2667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商业配套设施。</a:t>
            </a:r>
          </a:p>
        </p:txBody>
      </p:sp>
      <p:sp>
        <p:nvSpPr>
          <p:cNvPr id="10" name="TextBox 1"/>
          <p:cNvSpPr txBox="1"/>
          <p:nvPr/>
        </p:nvSpPr>
        <p:spPr>
          <a:xfrm>
            <a:off x="914400" y="1955800"/>
            <a:ext cx="5524500" cy="228600"/>
          </a:xfrm>
          <a:prstGeom prst="rect">
            <a:avLst/>
          </a:prstGeom>
          <a:noFill/>
        </p:spPr>
        <p:txBody>
          <a:bodyPr wrap="none" lIns="0" tIns="0" rIns="0" rtlCol="0">
            <a:spAutoFit/>
          </a:bodyPr>
          <a:lstStyle/>
          <a:p>
            <a:pPr>
              <a:lnSpc>
                <a:spcPts val="1800"/>
              </a:lnSpc>
            </a:pPr>
            <a:r>
              <a:rPr lang="en-US" altLang="zh-CN" sz="1415" dirty="0">
                <a:solidFill>
                  <a:srgbClr val="92D05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本项目的5公里辐射范围内基本覆盖了南山区的优质住宅及商业区。</a:t>
            </a:r>
          </a:p>
        </p:txBody>
      </p:sp>
      <p:sp>
        <p:nvSpPr>
          <p:cNvPr id="11" name="TextBox 1"/>
          <p:cNvSpPr txBox="1"/>
          <p:nvPr/>
        </p:nvSpPr>
        <p:spPr>
          <a:xfrm>
            <a:off x="914400" y="2451100"/>
            <a:ext cx="1206500" cy="254000"/>
          </a:xfrm>
          <a:prstGeom prst="rect">
            <a:avLst/>
          </a:prstGeom>
          <a:noFill/>
        </p:spPr>
        <p:txBody>
          <a:bodyPr wrap="none" lIns="0" tIns="0" rIns="0" rtlCol="0">
            <a:spAutoFit/>
          </a:bodyPr>
          <a:lstStyle/>
          <a:p>
            <a:pPr>
              <a:lnSpc>
                <a:spcPts val="2000"/>
              </a:lnSpc>
            </a:pPr>
            <a:r>
              <a:rPr lang="en-US" altLang="zh-CN" sz="1595" b="1" dirty="0">
                <a:solidFill>
                  <a:srgbClr val="92D050"/>
                </a:solidFill>
                <a:latin typeface="微软雅黑" panose="020B0503020204020204" pitchFamily="18" charset="-122"/>
                <a:cs typeface="微软雅黑" panose="020B0503020204020204" pitchFamily="18" charset="-122"/>
              </a:rPr>
              <a:t>项目周边环境</a:t>
            </a:r>
          </a:p>
        </p:txBody>
      </p:sp>
      <p:sp>
        <p:nvSpPr>
          <p:cNvPr id="12" name="TextBox 1"/>
          <p:cNvSpPr txBox="1"/>
          <p:nvPr/>
        </p:nvSpPr>
        <p:spPr>
          <a:xfrm>
            <a:off x="914400" y="2806700"/>
            <a:ext cx="6667500" cy="228600"/>
          </a:xfrm>
          <a:prstGeom prst="rect">
            <a:avLst/>
          </a:prstGeom>
          <a:noFill/>
        </p:spPr>
        <p:txBody>
          <a:bodyPr wrap="none" lIns="0" tIns="0" rIns="0" rtlCol="0">
            <a:spAutoFit/>
          </a:bodyPr>
          <a:lstStyle/>
          <a:p>
            <a:pPr>
              <a:lnSpc>
                <a:spcPts val="1800"/>
              </a:lnSpc>
            </a:pPr>
            <a:r>
              <a:rPr lang="en-US" altLang="zh-CN" sz="1415" dirty="0">
                <a:solidFill>
                  <a:srgbClr val="92D05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本项目周边住宅以科技园配套住宅为主，项目北面有大面积高级豪华住宅及别墅。</a:t>
            </a:r>
          </a:p>
        </p:txBody>
      </p:sp>
      <p:sp>
        <p:nvSpPr>
          <p:cNvPr id="13" name="TextBox 1"/>
          <p:cNvSpPr txBox="1"/>
          <p:nvPr/>
        </p:nvSpPr>
        <p:spPr>
          <a:xfrm>
            <a:off x="914400" y="3136900"/>
            <a:ext cx="7975600" cy="228600"/>
          </a:xfrm>
          <a:prstGeom prst="rect">
            <a:avLst/>
          </a:prstGeom>
          <a:noFill/>
        </p:spPr>
        <p:txBody>
          <a:bodyPr wrap="none" lIns="0" tIns="0" rIns="0" rtlCol="0">
            <a:spAutoFit/>
          </a:bodyPr>
          <a:lstStyle/>
          <a:p>
            <a:pPr>
              <a:lnSpc>
                <a:spcPts val="1800"/>
              </a:lnSpc>
            </a:pPr>
            <a:r>
              <a:rPr lang="en-US" altLang="zh-CN" sz="1415" dirty="0">
                <a:solidFill>
                  <a:srgbClr val="92D05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根据人口普查数据，南山区常住人口超过100万，而周边高档住宅社区（售价超过35,000元/平方米</a:t>
            </a:r>
          </a:p>
        </p:txBody>
      </p:sp>
      <p:sp>
        <p:nvSpPr>
          <p:cNvPr id="14" name="TextBox 1"/>
          <p:cNvSpPr txBox="1"/>
          <p:nvPr/>
        </p:nvSpPr>
        <p:spPr>
          <a:xfrm>
            <a:off x="1181100" y="3403600"/>
            <a:ext cx="44577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的住宅）的人口将近7万人，约占南山区常住人口的6%。</a:t>
            </a:r>
          </a:p>
        </p:txBody>
      </p:sp>
      <p:sp>
        <p:nvSpPr>
          <p:cNvPr id="15" name="TextBox 1"/>
          <p:cNvSpPr txBox="1"/>
          <p:nvPr/>
        </p:nvSpPr>
        <p:spPr>
          <a:xfrm>
            <a:off x="914400" y="3733800"/>
            <a:ext cx="6108700" cy="228600"/>
          </a:xfrm>
          <a:prstGeom prst="rect">
            <a:avLst/>
          </a:prstGeom>
          <a:noFill/>
        </p:spPr>
        <p:txBody>
          <a:bodyPr wrap="none" lIns="0" tIns="0" rIns="0" rtlCol="0">
            <a:spAutoFit/>
          </a:bodyPr>
          <a:lstStyle/>
          <a:p>
            <a:pPr>
              <a:lnSpc>
                <a:spcPts val="1800"/>
              </a:lnSpc>
            </a:pPr>
            <a:r>
              <a:rPr lang="en-US" altLang="zh-CN" sz="1415" dirty="0">
                <a:solidFill>
                  <a:srgbClr val="92D05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周边写字楼以科技公司总部、技术研发基地为主，办公人群以IT行业为主。</a:t>
            </a:r>
          </a:p>
        </p:txBody>
      </p:sp>
      <p:sp>
        <p:nvSpPr>
          <p:cNvPr id="16" name="TextBox 1"/>
          <p:cNvSpPr txBox="1"/>
          <p:nvPr/>
        </p:nvSpPr>
        <p:spPr>
          <a:xfrm>
            <a:off x="914400" y="4064000"/>
            <a:ext cx="7340600" cy="228600"/>
          </a:xfrm>
          <a:prstGeom prst="rect">
            <a:avLst/>
          </a:prstGeom>
          <a:noFill/>
        </p:spPr>
        <p:txBody>
          <a:bodyPr wrap="none" lIns="0" tIns="0" rIns="0" rtlCol="0">
            <a:spAutoFit/>
          </a:bodyPr>
          <a:lstStyle/>
          <a:p>
            <a:pPr>
              <a:lnSpc>
                <a:spcPts val="1800"/>
              </a:lnSpc>
            </a:pPr>
            <a:r>
              <a:rPr lang="en-US" altLang="zh-CN" sz="1415" dirty="0">
                <a:solidFill>
                  <a:srgbClr val="92D05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本项目周边3公里现有写字楼约2,933,351平方米，未来新增写字楼约有3,323,324平方米。</a:t>
            </a:r>
          </a:p>
        </p:txBody>
      </p:sp>
      <p:sp>
        <p:nvSpPr>
          <p:cNvPr id="17" name="TextBox 1"/>
          <p:cNvSpPr txBox="1"/>
          <p:nvPr/>
        </p:nvSpPr>
        <p:spPr>
          <a:xfrm>
            <a:off x="914400" y="4546600"/>
            <a:ext cx="1206500" cy="254000"/>
          </a:xfrm>
          <a:prstGeom prst="rect">
            <a:avLst/>
          </a:prstGeom>
          <a:noFill/>
        </p:spPr>
        <p:txBody>
          <a:bodyPr wrap="none" lIns="0" tIns="0" rIns="0" rtlCol="0">
            <a:spAutoFit/>
          </a:bodyPr>
          <a:lstStyle/>
          <a:p>
            <a:pPr>
              <a:lnSpc>
                <a:spcPts val="2000"/>
              </a:lnSpc>
            </a:pPr>
            <a:r>
              <a:rPr lang="en-US" altLang="zh-CN" sz="1595" b="1" dirty="0">
                <a:solidFill>
                  <a:srgbClr val="92D050"/>
                </a:solidFill>
                <a:latin typeface="微软雅黑" panose="020B0503020204020204" pitchFamily="18" charset="-122"/>
                <a:cs typeface="微软雅黑" panose="020B0503020204020204" pitchFamily="18" charset="-122"/>
              </a:rPr>
              <a:t>项目交通情况</a:t>
            </a:r>
          </a:p>
        </p:txBody>
      </p:sp>
      <p:sp>
        <p:nvSpPr>
          <p:cNvPr id="18" name="TextBox 1"/>
          <p:cNvSpPr txBox="1"/>
          <p:nvPr/>
        </p:nvSpPr>
        <p:spPr>
          <a:xfrm>
            <a:off x="914400" y="4927600"/>
            <a:ext cx="7912100" cy="558800"/>
          </a:xfrm>
          <a:prstGeom prst="rect">
            <a:avLst/>
          </a:prstGeom>
          <a:noFill/>
        </p:spPr>
        <p:txBody>
          <a:bodyPr wrap="none" lIns="0" tIns="0" rIns="0" rtlCol="0">
            <a:spAutoFit/>
          </a:bodyPr>
          <a:lstStyle/>
          <a:p>
            <a:pPr>
              <a:lnSpc>
                <a:spcPts val="1800"/>
              </a:lnSpc>
            </a:pPr>
            <a:r>
              <a:rPr lang="en-US" altLang="zh-CN" sz="1415" dirty="0">
                <a:solidFill>
                  <a:srgbClr val="92D05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项目位于深圳东西向主干道深南大道及南北向主干道沙河西路的交汇处，地面道路交通较为便利。</a:t>
            </a:r>
          </a:p>
          <a:p>
            <a:pPr>
              <a:lnSpc>
                <a:spcPts val="2600"/>
              </a:lnSpc>
            </a:pPr>
            <a:r>
              <a:rPr lang="en-US" altLang="zh-CN" sz="1415" dirty="0">
                <a:solidFill>
                  <a:srgbClr val="92D05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本项目直接连通地铁罗宝线高新园站，罗宝线自罗湖火车站连接到宝安机场，跨越了深圳市罗湖、</a:t>
            </a:r>
          </a:p>
        </p:txBody>
      </p:sp>
      <p:sp>
        <p:nvSpPr>
          <p:cNvPr id="19" name="TextBox 1"/>
          <p:cNvSpPr txBox="1"/>
          <p:nvPr/>
        </p:nvSpPr>
        <p:spPr>
          <a:xfrm>
            <a:off x="1181100" y="5511800"/>
            <a:ext cx="5867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福田、南山、宝安四个主要行政区域，并与深圳其他地铁线有多个换乘站。</a:t>
            </a:r>
          </a:p>
        </p:txBody>
      </p:sp>
      <p:sp>
        <p:nvSpPr>
          <p:cNvPr id="20" name="TextBox 1"/>
          <p:cNvSpPr txBox="1"/>
          <p:nvPr/>
        </p:nvSpPr>
        <p:spPr>
          <a:xfrm>
            <a:off x="914400" y="5842000"/>
            <a:ext cx="8039100" cy="228600"/>
          </a:xfrm>
          <a:prstGeom prst="rect">
            <a:avLst/>
          </a:prstGeom>
          <a:noFill/>
        </p:spPr>
        <p:txBody>
          <a:bodyPr wrap="none" lIns="0" tIns="0" rIns="0" rtlCol="0">
            <a:spAutoFit/>
          </a:bodyPr>
          <a:lstStyle/>
          <a:p>
            <a:pPr>
              <a:lnSpc>
                <a:spcPts val="1800"/>
              </a:lnSpc>
            </a:pPr>
            <a:r>
              <a:rPr lang="en-US" altLang="zh-CN" sz="1415" dirty="0">
                <a:solidFill>
                  <a:srgbClr val="92D05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本项目周边600米内有5个公交站，其中最接近的大冲站（92米）目前有近20条公交线经达并通往深</a:t>
            </a:r>
          </a:p>
        </p:txBody>
      </p:sp>
      <p:sp>
        <p:nvSpPr>
          <p:cNvPr id="21" name="TextBox 1"/>
          <p:cNvSpPr txBox="1"/>
          <p:nvPr/>
        </p:nvSpPr>
        <p:spPr>
          <a:xfrm>
            <a:off x="1181100" y="6096000"/>
            <a:ext cx="7112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圳各处。</a:t>
            </a:r>
          </a:p>
        </p:txBody>
      </p:sp>
      <p:sp>
        <p:nvSpPr>
          <p:cNvPr id="22"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地块分析概述</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255520" y="4320540"/>
            <a:ext cx="74676" cy="50291"/>
          </a:xfrm>
          <a:custGeom>
            <a:avLst/>
            <a:gdLst>
              <a:gd name="connsiteX0" fmla="*/ 5333 w 74676"/>
              <a:gd name="connsiteY0" fmla="*/ 126 h 50291"/>
              <a:gd name="connsiteX1" fmla="*/ 72389 w 74676"/>
              <a:gd name="connsiteY1" fmla="*/ 0 h 50291"/>
              <a:gd name="connsiteX2" fmla="*/ 74675 w 74676"/>
              <a:gd name="connsiteY2" fmla="*/ 3809 h 50291"/>
              <a:gd name="connsiteX3" fmla="*/ 71247 w 74676"/>
              <a:gd name="connsiteY3" fmla="*/ 21335 h 50291"/>
              <a:gd name="connsiteX4" fmla="*/ 71247 w 74676"/>
              <a:gd name="connsiteY4" fmla="*/ 22351 h 50291"/>
              <a:gd name="connsiteX5" fmla="*/ 70992 w 74676"/>
              <a:gd name="connsiteY5" fmla="*/ 23367 h 50291"/>
              <a:gd name="connsiteX6" fmla="*/ 70230 w 74676"/>
              <a:gd name="connsiteY6" fmla="*/ 25653 h 50291"/>
              <a:gd name="connsiteX7" fmla="*/ 69087 w 74676"/>
              <a:gd name="connsiteY7" fmla="*/ 26923 h 50291"/>
              <a:gd name="connsiteX8" fmla="*/ 67182 w 74676"/>
              <a:gd name="connsiteY8" fmla="*/ 27813 h 50291"/>
              <a:gd name="connsiteX9" fmla="*/ 64261 w 74676"/>
              <a:gd name="connsiteY9" fmla="*/ 28701 h 50291"/>
              <a:gd name="connsiteX10" fmla="*/ 61848 w 74676"/>
              <a:gd name="connsiteY10" fmla="*/ 29463 h 50291"/>
              <a:gd name="connsiteX11" fmla="*/ 59816 w 74676"/>
              <a:gd name="connsiteY11" fmla="*/ 30352 h 50291"/>
              <a:gd name="connsiteX12" fmla="*/ 58165 w 74676"/>
              <a:gd name="connsiteY12" fmla="*/ 32003 h 50291"/>
              <a:gd name="connsiteX13" fmla="*/ 56895 w 74676"/>
              <a:gd name="connsiteY13" fmla="*/ 34035 h 50291"/>
              <a:gd name="connsiteX14" fmla="*/ 55117 w 74676"/>
              <a:gd name="connsiteY14" fmla="*/ 37591 h 50291"/>
              <a:gd name="connsiteX15" fmla="*/ 54482 w 74676"/>
              <a:gd name="connsiteY15" fmla="*/ 41655 h 50291"/>
              <a:gd name="connsiteX16" fmla="*/ 54609 w 74676"/>
              <a:gd name="connsiteY16" fmla="*/ 48767 h 50291"/>
              <a:gd name="connsiteX17" fmla="*/ 54355 w 74676"/>
              <a:gd name="connsiteY17" fmla="*/ 49148 h 50291"/>
              <a:gd name="connsiteX18" fmla="*/ 53594 w 74676"/>
              <a:gd name="connsiteY18" fmla="*/ 50291 h 50291"/>
              <a:gd name="connsiteX19" fmla="*/ 7619 w 74676"/>
              <a:gd name="connsiteY19" fmla="*/ 50291 h 50291"/>
              <a:gd name="connsiteX20" fmla="*/ 4952 w 74676"/>
              <a:gd name="connsiteY20" fmla="*/ 50291 h 50291"/>
              <a:gd name="connsiteX21" fmla="*/ 3175 w 74676"/>
              <a:gd name="connsiteY21" fmla="*/ 48132 h 50291"/>
              <a:gd name="connsiteX22" fmla="*/ 3175 w 74676"/>
              <a:gd name="connsiteY22" fmla="*/ 44703 h 50291"/>
              <a:gd name="connsiteX23" fmla="*/ 3301 w 74676"/>
              <a:gd name="connsiteY23" fmla="*/ 42036 h 50291"/>
              <a:gd name="connsiteX24" fmla="*/ 126 w 74676"/>
              <a:gd name="connsiteY24" fmla="*/ 29971 h 50291"/>
              <a:gd name="connsiteX25" fmla="*/ 0 w 74676"/>
              <a:gd name="connsiteY25" fmla="*/ 22986 h 50291"/>
              <a:gd name="connsiteX26" fmla="*/ 1015 w 74676"/>
              <a:gd name="connsiteY26" fmla="*/ 19938 h 50291"/>
              <a:gd name="connsiteX27" fmla="*/ 2539 w 74676"/>
              <a:gd name="connsiteY27" fmla="*/ 16763 h 50291"/>
              <a:gd name="connsiteX28" fmla="*/ 3175 w 74676"/>
              <a:gd name="connsiteY28" fmla="*/ 13080 h 50291"/>
              <a:gd name="connsiteX29" fmla="*/ 3047 w 74676"/>
              <a:gd name="connsiteY29" fmla="*/ 3555 h 50291"/>
              <a:gd name="connsiteX30" fmla="*/ 5333 w 74676"/>
              <a:gd name="connsiteY30" fmla="*/ 126 h 502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Lst>
            <a:rect l="l" t="t" r="r" b="b"/>
            <a:pathLst>
              <a:path w="74676" h="50291">
                <a:moveTo>
                  <a:pt x="5333" y="126"/>
                </a:moveTo>
                <a:lnTo>
                  <a:pt x="72389" y="0"/>
                </a:lnTo>
                <a:lnTo>
                  <a:pt x="74675" y="3809"/>
                </a:lnTo>
                <a:lnTo>
                  <a:pt x="71247" y="21335"/>
                </a:lnTo>
                <a:lnTo>
                  <a:pt x="71247" y="22351"/>
                </a:lnTo>
                <a:lnTo>
                  <a:pt x="70992" y="23367"/>
                </a:lnTo>
                <a:lnTo>
                  <a:pt x="70230" y="25653"/>
                </a:lnTo>
                <a:lnTo>
                  <a:pt x="69087" y="26923"/>
                </a:lnTo>
                <a:lnTo>
                  <a:pt x="67182" y="27813"/>
                </a:lnTo>
                <a:lnTo>
                  <a:pt x="64261" y="28701"/>
                </a:lnTo>
                <a:lnTo>
                  <a:pt x="61848" y="29463"/>
                </a:lnTo>
                <a:lnTo>
                  <a:pt x="59816" y="30352"/>
                </a:lnTo>
                <a:lnTo>
                  <a:pt x="58165" y="32003"/>
                </a:lnTo>
                <a:lnTo>
                  <a:pt x="56895" y="34035"/>
                </a:lnTo>
                <a:lnTo>
                  <a:pt x="55117" y="37591"/>
                </a:lnTo>
                <a:lnTo>
                  <a:pt x="54482" y="41655"/>
                </a:lnTo>
                <a:lnTo>
                  <a:pt x="54609" y="48767"/>
                </a:lnTo>
                <a:lnTo>
                  <a:pt x="54355" y="49148"/>
                </a:lnTo>
                <a:lnTo>
                  <a:pt x="53594" y="50291"/>
                </a:lnTo>
                <a:lnTo>
                  <a:pt x="7619" y="50291"/>
                </a:lnTo>
                <a:lnTo>
                  <a:pt x="4952" y="50291"/>
                </a:lnTo>
                <a:lnTo>
                  <a:pt x="3175" y="48132"/>
                </a:lnTo>
                <a:lnTo>
                  <a:pt x="3175" y="44703"/>
                </a:lnTo>
                <a:lnTo>
                  <a:pt x="3301" y="42036"/>
                </a:lnTo>
                <a:lnTo>
                  <a:pt x="126" y="29971"/>
                </a:lnTo>
                <a:lnTo>
                  <a:pt x="0" y="22986"/>
                </a:lnTo>
                <a:lnTo>
                  <a:pt x="1015" y="19938"/>
                </a:lnTo>
                <a:lnTo>
                  <a:pt x="2539" y="16763"/>
                </a:lnTo>
                <a:lnTo>
                  <a:pt x="3175" y="13080"/>
                </a:lnTo>
                <a:lnTo>
                  <a:pt x="3047" y="3555"/>
                </a:lnTo>
                <a:lnTo>
                  <a:pt x="5333" y="126"/>
                </a:lnTo>
              </a:path>
            </a:pathLst>
          </a:custGeom>
          <a:solidFill>
            <a:srgbClr val="FFDF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2249170" y="4314190"/>
            <a:ext cx="87376" cy="62991"/>
          </a:xfrm>
          <a:custGeom>
            <a:avLst/>
            <a:gdLst>
              <a:gd name="connsiteX0" fmla="*/ 11683 w 87376"/>
              <a:gd name="connsiteY0" fmla="*/ 6476 h 62991"/>
              <a:gd name="connsiteX1" fmla="*/ 78739 w 87376"/>
              <a:gd name="connsiteY1" fmla="*/ 6350 h 62991"/>
              <a:gd name="connsiteX2" fmla="*/ 81025 w 87376"/>
              <a:gd name="connsiteY2" fmla="*/ 10159 h 62991"/>
              <a:gd name="connsiteX3" fmla="*/ 77597 w 87376"/>
              <a:gd name="connsiteY3" fmla="*/ 27685 h 62991"/>
              <a:gd name="connsiteX4" fmla="*/ 77597 w 87376"/>
              <a:gd name="connsiteY4" fmla="*/ 28701 h 62991"/>
              <a:gd name="connsiteX5" fmla="*/ 77342 w 87376"/>
              <a:gd name="connsiteY5" fmla="*/ 29717 h 62991"/>
              <a:gd name="connsiteX6" fmla="*/ 76580 w 87376"/>
              <a:gd name="connsiteY6" fmla="*/ 32003 h 62991"/>
              <a:gd name="connsiteX7" fmla="*/ 75437 w 87376"/>
              <a:gd name="connsiteY7" fmla="*/ 33273 h 62991"/>
              <a:gd name="connsiteX8" fmla="*/ 73532 w 87376"/>
              <a:gd name="connsiteY8" fmla="*/ 34163 h 62991"/>
              <a:gd name="connsiteX9" fmla="*/ 70611 w 87376"/>
              <a:gd name="connsiteY9" fmla="*/ 35051 h 62991"/>
              <a:gd name="connsiteX10" fmla="*/ 68198 w 87376"/>
              <a:gd name="connsiteY10" fmla="*/ 35813 h 62991"/>
              <a:gd name="connsiteX11" fmla="*/ 66166 w 87376"/>
              <a:gd name="connsiteY11" fmla="*/ 36702 h 62991"/>
              <a:gd name="connsiteX12" fmla="*/ 64515 w 87376"/>
              <a:gd name="connsiteY12" fmla="*/ 38353 h 62991"/>
              <a:gd name="connsiteX13" fmla="*/ 63245 w 87376"/>
              <a:gd name="connsiteY13" fmla="*/ 40385 h 62991"/>
              <a:gd name="connsiteX14" fmla="*/ 61467 w 87376"/>
              <a:gd name="connsiteY14" fmla="*/ 43941 h 62991"/>
              <a:gd name="connsiteX15" fmla="*/ 60832 w 87376"/>
              <a:gd name="connsiteY15" fmla="*/ 48005 h 62991"/>
              <a:gd name="connsiteX16" fmla="*/ 60959 w 87376"/>
              <a:gd name="connsiteY16" fmla="*/ 55117 h 62991"/>
              <a:gd name="connsiteX17" fmla="*/ 60705 w 87376"/>
              <a:gd name="connsiteY17" fmla="*/ 55498 h 62991"/>
              <a:gd name="connsiteX18" fmla="*/ 59944 w 87376"/>
              <a:gd name="connsiteY18" fmla="*/ 56641 h 62991"/>
              <a:gd name="connsiteX19" fmla="*/ 13969 w 87376"/>
              <a:gd name="connsiteY19" fmla="*/ 56641 h 62991"/>
              <a:gd name="connsiteX20" fmla="*/ 11302 w 87376"/>
              <a:gd name="connsiteY20" fmla="*/ 56641 h 62991"/>
              <a:gd name="connsiteX21" fmla="*/ 9525 w 87376"/>
              <a:gd name="connsiteY21" fmla="*/ 54482 h 62991"/>
              <a:gd name="connsiteX22" fmla="*/ 9525 w 87376"/>
              <a:gd name="connsiteY22" fmla="*/ 51053 h 62991"/>
              <a:gd name="connsiteX23" fmla="*/ 9651 w 87376"/>
              <a:gd name="connsiteY23" fmla="*/ 48386 h 62991"/>
              <a:gd name="connsiteX24" fmla="*/ 6476 w 87376"/>
              <a:gd name="connsiteY24" fmla="*/ 36321 h 62991"/>
              <a:gd name="connsiteX25" fmla="*/ 6350 w 87376"/>
              <a:gd name="connsiteY25" fmla="*/ 29336 h 62991"/>
              <a:gd name="connsiteX26" fmla="*/ 7365 w 87376"/>
              <a:gd name="connsiteY26" fmla="*/ 26288 h 62991"/>
              <a:gd name="connsiteX27" fmla="*/ 8889 w 87376"/>
              <a:gd name="connsiteY27" fmla="*/ 23113 h 62991"/>
              <a:gd name="connsiteX28" fmla="*/ 9525 w 87376"/>
              <a:gd name="connsiteY28" fmla="*/ 19430 h 62991"/>
              <a:gd name="connsiteX29" fmla="*/ 9397 w 87376"/>
              <a:gd name="connsiteY29" fmla="*/ 9905 h 62991"/>
              <a:gd name="connsiteX30" fmla="*/ 11683 w 87376"/>
              <a:gd name="connsiteY30" fmla="*/ 6476 h 629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Lst>
            <a:rect l="l" t="t" r="r" b="b"/>
            <a:pathLst>
              <a:path w="87376" h="62991">
                <a:moveTo>
                  <a:pt x="11683" y="6476"/>
                </a:moveTo>
                <a:lnTo>
                  <a:pt x="78739" y="6350"/>
                </a:lnTo>
                <a:lnTo>
                  <a:pt x="81025" y="10159"/>
                </a:lnTo>
                <a:lnTo>
                  <a:pt x="77597" y="27685"/>
                </a:lnTo>
                <a:lnTo>
                  <a:pt x="77597" y="28701"/>
                </a:lnTo>
                <a:lnTo>
                  <a:pt x="77342" y="29717"/>
                </a:lnTo>
                <a:lnTo>
                  <a:pt x="76580" y="32003"/>
                </a:lnTo>
                <a:lnTo>
                  <a:pt x="75437" y="33273"/>
                </a:lnTo>
                <a:lnTo>
                  <a:pt x="73532" y="34163"/>
                </a:lnTo>
                <a:lnTo>
                  <a:pt x="70611" y="35051"/>
                </a:lnTo>
                <a:lnTo>
                  <a:pt x="68198" y="35813"/>
                </a:lnTo>
                <a:lnTo>
                  <a:pt x="66166" y="36702"/>
                </a:lnTo>
                <a:lnTo>
                  <a:pt x="64515" y="38353"/>
                </a:lnTo>
                <a:lnTo>
                  <a:pt x="63245" y="40385"/>
                </a:lnTo>
                <a:lnTo>
                  <a:pt x="61467" y="43941"/>
                </a:lnTo>
                <a:lnTo>
                  <a:pt x="60832" y="48005"/>
                </a:lnTo>
                <a:lnTo>
                  <a:pt x="60959" y="55117"/>
                </a:lnTo>
                <a:lnTo>
                  <a:pt x="60705" y="55498"/>
                </a:lnTo>
                <a:lnTo>
                  <a:pt x="59944" y="56641"/>
                </a:lnTo>
                <a:lnTo>
                  <a:pt x="13969" y="56641"/>
                </a:lnTo>
                <a:lnTo>
                  <a:pt x="11302" y="56641"/>
                </a:lnTo>
                <a:lnTo>
                  <a:pt x="9525" y="54482"/>
                </a:lnTo>
                <a:lnTo>
                  <a:pt x="9525" y="51053"/>
                </a:lnTo>
                <a:lnTo>
                  <a:pt x="9651" y="48386"/>
                </a:lnTo>
                <a:lnTo>
                  <a:pt x="6476" y="36321"/>
                </a:lnTo>
                <a:lnTo>
                  <a:pt x="6350" y="29336"/>
                </a:lnTo>
                <a:lnTo>
                  <a:pt x="7365" y="26288"/>
                </a:lnTo>
                <a:lnTo>
                  <a:pt x="8889" y="23113"/>
                </a:lnTo>
                <a:lnTo>
                  <a:pt x="9525" y="19430"/>
                </a:lnTo>
                <a:lnTo>
                  <a:pt x="9397" y="9905"/>
                </a:lnTo>
                <a:lnTo>
                  <a:pt x="11683" y="6476"/>
                </a:lnTo>
              </a:path>
            </a:pathLst>
          </a:custGeom>
          <a:solidFill>
            <a:srgbClr val="000000">
              <a:alpha val="0"/>
            </a:srgbClr>
          </a:solidFill>
          <a:ln w="12700">
            <a:solidFill>
              <a:srgbClr val="FFFF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266188" y="4325111"/>
            <a:ext cx="45720" cy="45719"/>
          </a:xfrm>
          <a:custGeom>
            <a:avLst/>
            <a:gdLst>
              <a:gd name="connsiteX0" fmla="*/ 45719 w 45720"/>
              <a:gd name="connsiteY0" fmla="*/ 22859 h 45719"/>
              <a:gd name="connsiteX1" fmla="*/ 22860 w 45720"/>
              <a:gd name="connsiteY1" fmla="*/ 45720 h 45719"/>
              <a:gd name="connsiteX2" fmla="*/ 0 w 45720"/>
              <a:gd name="connsiteY2" fmla="*/ 22859 h 45719"/>
              <a:gd name="connsiteX3" fmla="*/ 22860 w 45720"/>
              <a:gd name="connsiteY3" fmla="*/ 0 h 45719"/>
              <a:gd name="connsiteX4" fmla="*/ 45719 w 45720"/>
              <a:gd name="connsiteY4" fmla="*/ 22859 h 457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5720" h="45719">
                <a:moveTo>
                  <a:pt x="45719" y="22859"/>
                </a:moveTo>
                <a:cubicBezTo>
                  <a:pt x="45719" y="35433"/>
                  <a:pt x="35432" y="45720"/>
                  <a:pt x="22860" y="45720"/>
                </a:cubicBezTo>
                <a:cubicBezTo>
                  <a:pt x="10286" y="45720"/>
                  <a:pt x="0" y="35433"/>
                  <a:pt x="0" y="22859"/>
                </a:cubicBezTo>
                <a:cubicBezTo>
                  <a:pt x="0" y="10286"/>
                  <a:pt x="10286" y="0"/>
                  <a:pt x="22860" y="0"/>
                </a:cubicBezTo>
                <a:cubicBezTo>
                  <a:pt x="35432" y="0"/>
                  <a:pt x="45719" y="10286"/>
                  <a:pt x="45719" y="22859"/>
                </a:cubicBez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146554" y="3950970"/>
            <a:ext cx="338327" cy="271272"/>
          </a:xfrm>
          <a:custGeom>
            <a:avLst/>
            <a:gdLst>
              <a:gd name="connsiteX0" fmla="*/ 0 w 338327"/>
              <a:gd name="connsiteY0" fmla="*/ 103632 h 271272"/>
              <a:gd name="connsiteX1" fmla="*/ 129285 w 338327"/>
              <a:gd name="connsiteY1" fmla="*/ 103632 h 271272"/>
              <a:gd name="connsiteX2" fmla="*/ 169163 w 338327"/>
              <a:gd name="connsiteY2" fmla="*/ 0 h 271272"/>
              <a:gd name="connsiteX3" fmla="*/ 209041 w 338327"/>
              <a:gd name="connsiteY3" fmla="*/ 103632 h 271272"/>
              <a:gd name="connsiteX4" fmla="*/ 338327 w 338327"/>
              <a:gd name="connsiteY4" fmla="*/ 103632 h 271272"/>
              <a:gd name="connsiteX5" fmla="*/ 233806 w 338327"/>
              <a:gd name="connsiteY5" fmla="*/ 167639 h 271272"/>
              <a:gd name="connsiteX6" fmla="*/ 273685 w 338327"/>
              <a:gd name="connsiteY6" fmla="*/ 271271 h 271272"/>
              <a:gd name="connsiteX7" fmla="*/ 169163 w 338327"/>
              <a:gd name="connsiteY7" fmla="*/ 207264 h 271272"/>
              <a:gd name="connsiteX8" fmla="*/ 64642 w 338327"/>
              <a:gd name="connsiteY8" fmla="*/ 271271 h 271272"/>
              <a:gd name="connsiteX9" fmla="*/ 104520 w 338327"/>
              <a:gd name="connsiteY9" fmla="*/ 167639 h 271272"/>
              <a:gd name="connsiteX10" fmla="*/ 0 w 338327"/>
              <a:gd name="connsiteY10" fmla="*/ 103632 h 2712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38327" h="271272">
                <a:moveTo>
                  <a:pt x="0" y="103632"/>
                </a:moveTo>
                <a:lnTo>
                  <a:pt x="129285" y="103632"/>
                </a:lnTo>
                <a:lnTo>
                  <a:pt x="169163" y="0"/>
                </a:lnTo>
                <a:lnTo>
                  <a:pt x="209041" y="103632"/>
                </a:lnTo>
                <a:lnTo>
                  <a:pt x="338327" y="103632"/>
                </a:lnTo>
                <a:lnTo>
                  <a:pt x="233806" y="167639"/>
                </a:lnTo>
                <a:lnTo>
                  <a:pt x="273685" y="271271"/>
                </a:lnTo>
                <a:lnTo>
                  <a:pt x="169163" y="207264"/>
                </a:lnTo>
                <a:lnTo>
                  <a:pt x="64642" y="271271"/>
                </a:lnTo>
                <a:lnTo>
                  <a:pt x="104520" y="167639"/>
                </a:lnTo>
                <a:lnTo>
                  <a:pt x="0" y="103632"/>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133600" y="3938016"/>
            <a:ext cx="364236" cy="297180"/>
          </a:xfrm>
          <a:custGeom>
            <a:avLst/>
            <a:gdLst>
              <a:gd name="connsiteX0" fmla="*/ 12954 w 364236"/>
              <a:gd name="connsiteY0" fmla="*/ 116585 h 297180"/>
              <a:gd name="connsiteX1" fmla="*/ 142239 w 364236"/>
              <a:gd name="connsiteY1" fmla="*/ 116585 h 297180"/>
              <a:gd name="connsiteX2" fmla="*/ 182117 w 364236"/>
              <a:gd name="connsiteY2" fmla="*/ 12953 h 297180"/>
              <a:gd name="connsiteX3" fmla="*/ 221995 w 364236"/>
              <a:gd name="connsiteY3" fmla="*/ 116585 h 297180"/>
              <a:gd name="connsiteX4" fmla="*/ 351282 w 364236"/>
              <a:gd name="connsiteY4" fmla="*/ 116585 h 297180"/>
              <a:gd name="connsiteX5" fmla="*/ 246760 w 364236"/>
              <a:gd name="connsiteY5" fmla="*/ 180593 h 297180"/>
              <a:gd name="connsiteX6" fmla="*/ 286639 w 364236"/>
              <a:gd name="connsiteY6" fmla="*/ 284225 h 297180"/>
              <a:gd name="connsiteX7" fmla="*/ 182117 w 364236"/>
              <a:gd name="connsiteY7" fmla="*/ 220217 h 297180"/>
              <a:gd name="connsiteX8" fmla="*/ 77597 w 364236"/>
              <a:gd name="connsiteY8" fmla="*/ 284225 h 297180"/>
              <a:gd name="connsiteX9" fmla="*/ 117475 w 364236"/>
              <a:gd name="connsiteY9" fmla="*/ 180593 h 297180"/>
              <a:gd name="connsiteX10" fmla="*/ 12954 w 364236"/>
              <a:gd name="connsiteY10" fmla="*/ 116585 h 2971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64236" h="297180">
                <a:moveTo>
                  <a:pt x="12954" y="116585"/>
                </a:moveTo>
                <a:lnTo>
                  <a:pt x="142239" y="116585"/>
                </a:lnTo>
                <a:lnTo>
                  <a:pt x="182117" y="12953"/>
                </a:lnTo>
                <a:lnTo>
                  <a:pt x="221995" y="116585"/>
                </a:lnTo>
                <a:lnTo>
                  <a:pt x="351282" y="116585"/>
                </a:lnTo>
                <a:lnTo>
                  <a:pt x="246760" y="180593"/>
                </a:lnTo>
                <a:lnTo>
                  <a:pt x="286639" y="284225"/>
                </a:lnTo>
                <a:lnTo>
                  <a:pt x="182117" y="220217"/>
                </a:lnTo>
                <a:lnTo>
                  <a:pt x="77597" y="284225"/>
                </a:lnTo>
                <a:lnTo>
                  <a:pt x="117475" y="180593"/>
                </a:lnTo>
                <a:lnTo>
                  <a:pt x="12954" y="116585"/>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523988" y="765048"/>
            <a:ext cx="1440180" cy="4320540"/>
          </a:xfrm>
          <a:custGeom>
            <a:avLst/>
            <a:gdLst>
              <a:gd name="connsiteX0" fmla="*/ 0 w 1440180"/>
              <a:gd name="connsiteY0" fmla="*/ 4320540 h 4320540"/>
              <a:gd name="connsiteX1" fmla="*/ 1440180 w 1440180"/>
              <a:gd name="connsiteY1" fmla="*/ 4320540 h 4320540"/>
              <a:gd name="connsiteX2" fmla="*/ 1440180 w 1440180"/>
              <a:gd name="connsiteY2" fmla="*/ 0 h 4320540"/>
              <a:gd name="connsiteX3" fmla="*/ 0 w 1440180"/>
              <a:gd name="connsiteY3" fmla="*/ 0 h 4320540"/>
              <a:gd name="connsiteX4" fmla="*/ 0 w 1440180"/>
              <a:gd name="connsiteY4" fmla="*/ 4320540 h 43205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40180" h="4320540">
                <a:moveTo>
                  <a:pt x="0" y="4320540"/>
                </a:moveTo>
                <a:lnTo>
                  <a:pt x="1440180" y="4320540"/>
                </a:lnTo>
                <a:lnTo>
                  <a:pt x="1440180" y="0"/>
                </a:lnTo>
                <a:lnTo>
                  <a:pt x="0" y="0"/>
                </a:lnTo>
                <a:lnTo>
                  <a:pt x="0" y="4320540"/>
                </a:lnTo>
              </a:path>
            </a:pathLst>
          </a:custGeom>
          <a:solidFill>
            <a:srgbClr val="C2ECA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793997" y="3934205"/>
            <a:ext cx="202692" cy="202692"/>
          </a:xfrm>
          <a:custGeom>
            <a:avLst/>
            <a:gdLst>
              <a:gd name="connsiteX0" fmla="*/ 0 w 202692"/>
              <a:gd name="connsiteY0" fmla="*/ 101346 h 202692"/>
              <a:gd name="connsiteX1" fmla="*/ 101346 w 202692"/>
              <a:gd name="connsiteY1" fmla="*/ 0 h 202692"/>
              <a:gd name="connsiteX2" fmla="*/ 202692 w 202692"/>
              <a:gd name="connsiteY2" fmla="*/ 101346 h 202692"/>
              <a:gd name="connsiteX3" fmla="*/ 101346 w 202692"/>
              <a:gd name="connsiteY3" fmla="*/ 202691 h 202692"/>
              <a:gd name="connsiteX4" fmla="*/ 0 w 202692"/>
              <a:gd name="connsiteY4" fmla="*/ 101346 h 202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2" h="202692">
                <a:moveTo>
                  <a:pt x="0" y="101346"/>
                </a:moveTo>
                <a:cubicBezTo>
                  <a:pt x="0" y="45339"/>
                  <a:pt x="45339" y="0"/>
                  <a:pt x="101346" y="0"/>
                </a:cubicBezTo>
                <a:cubicBezTo>
                  <a:pt x="157353" y="0"/>
                  <a:pt x="202692" y="45339"/>
                  <a:pt x="202692" y="101346"/>
                </a:cubicBezTo>
                <a:cubicBezTo>
                  <a:pt x="202692" y="157353"/>
                  <a:pt x="157353" y="202691"/>
                  <a:pt x="101346" y="202691"/>
                </a:cubicBezTo>
                <a:cubicBezTo>
                  <a:pt x="45339" y="202691"/>
                  <a:pt x="0" y="157353"/>
                  <a:pt x="0" y="101346"/>
                </a:cubicBez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781044" y="3921252"/>
            <a:ext cx="228600" cy="228600"/>
          </a:xfrm>
          <a:custGeom>
            <a:avLst/>
            <a:gdLst>
              <a:gd name="connsiteX0" fmla="*/ 12953 w 228600"/>
              <a:gd name="connsiteY0" fmla="*/ 114300 h 228600"/>
              <a:gd name="connsiteX1" fmla="*/ 114300 w 228600"/>
              <a:gd name="connsiteY1" fmla="*/ 12953 h 228600"/>
              <a:gd name="connsiteX2" fmla="*/ 215646 w 228600"/>
              <a:gd name="connsiteY2" fmla="*/ 114300 h 228600"/>
              <a:gd name="connsiteX3" fmla="*/ 114300 w 228600"/>
              <a:gd name="connsiteY3" fmla="*/ 215645 h 228600"/>
              <a:gd name="connsiteX4" fmla="*/ 12953 w 228600"/>
              <a:gd name="connsiteY4" fmla="*/ 114300 h 228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8600" h="228600">
                <a:moveTo>
                  <a:pt x="12953" y="114300"/>
                </a:moveTo>
                <a:cubicBezTo>
                  <a:pt x="12953" y="58292"/>
                  <a:pt x="58292" y="12953"/>
                  <a:pt x="114300" y="12953"/>
                </a:cubicBezTo>
                <a:cubicBezTo>
                  <a:pt x="170307" y="12953"/>
                  <a:pt x="215646" y="58292"/>
                  <a:pt x="215646" y="114300"/>
                </a:cubicBezTo>
                <a:cubicBezTo>
                  <a:pt x="215646" y="170307"/>
                  <a:pt x="170307" y="215645"/>
                  <a:pt x="114300" y="215645"/>
                </a:cubicBezTo>
                <a:cubicBezTo>
                  <a:pt x="58292" y="215645"/>
                  <a:pt x="12953" y="170307"/>
                  <a:pt x="12953" y="114300"/>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204210" y="4091178"/>
            <a:ext cx="202692" cy="202691"/>
          </a:xfrm>
          <a:custGeom>
            <a:avLst/>
            <a:gdLst>
              <a:gd name="connsiteX0" fmla="*/ 0 w 202692"/>
              <a:gd name="connsiteY0" fmla="*/ 101345 h 202691"/>
              <a:gd name="connsiteX1" fmla="*/ 101345 w 202692"/>
              <a:gd name="connsiteY1" fmla="*/ 0 h 202691"/>
              <a:gd name="connsiteX2" fmla="*/ 202692 w 202692"/>
              <a:gd name="connsiteY2" fmla="*/ 101345 h 202691"/>
              <a:gd name="connsiteX3" fmla="*/ 101345 w 202692"/>
              <a:gd name="connsiteY3" fmla="*/ 202691 h 202691"/>
              <a:gd name="connsiteX4" fmla="*/ 0 w 202692"/>
              <a:gd name="connsiteY4" fmla="*/ 101345 h 202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2" h="202691">
                <a:moveTo>
                  <a:pt x="0" y="101345"/>
                </a:moveTo>
                <a:cubicBezTo>
                  <a:pt x="0" y="45338"/>
                  <a:pt x="45338" y="0"/>
                  <a:pt x="101345" y="0"/>
                </a:cubicBezTo>
                <a:cubicBezTo>
                  <a:pt x="157352" y="0"/>
                  <a:pt x="202692" y="45338"/>
                  <a:pt x="202692" y="101345"/>
                </a:cubicBezTo>
                <a:cubicBezTo>
                  <a:pt x="202692" y="157352"/>
                  <a:pt x="157352" y="202691"/>
                  <a:pt x="101345" y="202691"/>
                </a:cubicBezTo>
                <a:cubicBezTo>
                  <a:pt x="45338" y="202691"/>
                  <a:pt x="0" y="157352"/>
                  <a:pt x="0" y="101345"/>
                </a:cubicBez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3191255" y="4078224"/>
            <a:ext cx="228600" cy="228599"/>
          </a:xfrm>
          <a:custGeom>
            <a:avLst/>
            <a:gdLst>
              <a:gd name="connsiteX0" fmla="*/ 12954 w 228600"/>
              <a:gd name="connsiteY0" fmla="*/ 114299 h 228599"/>
              <a:gd name="connsiteX1" fmla="*/ 114300 w 228600"/>
              <a:gd name="connsiteY1" fmla="*/ 12953 h 228599"/>
              <a:gd name="connsiteX2" fmla="*/ 215646 w 228600"/>
              <a:gd name="connsiteY2" fmla="*/ 114299 h 228599"/>
              <a:gd name="connsiteX3" fmla="*/ 114300 w 228600"/>
              <a:gd name="connsiteY3" fmla="*/ 215645 h 228599"/>
              <a:gd name="connsiteX4" fmla="*/ 12954 w 228600"/>
              <a:gd name="connsiteY4" fmla="*/ 114299 h 2285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8600" h="228599">
                <a:moveTo>
                  <a:pt x="12954" y="114299"/>
                </a:moveTo>
                <a:cubicBezTo>
                  <a:pt x="12954" y="58292"/>
                  <a:pt x="58292" y="12953"/>
                  <a:pt x="114300" y="12953"/>
                </a:cubicBezTo>
                <a:cubicBezTo>
                  <a:pt x="170307" y="12953"/>
                  <a:pt x="215646" y="58292"/>
                  <a:pt x="215646" y="114299"/>
                </a:cubicBezTo>
                <a:cubicBezTo>
                  <a:pt x="215646" y="170306"/>
                  <a:pt x="170307" y="215645"/>
                  <a:pt x="114300" y="215645"/>
                </a:cubicBezTo>
                <a:cubicBezTo>
                  <a:pt x="58292" y="215645"/>
                  <a:pt x="12954" y="170306"/>
                  <a:pt x="12954" y="114299"/>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1116330" y="2867405"/>
            <a:ext cx="202691" cy="202691"/>
          </a:xfrm>
          <a:custGeom>
            <a:avLst/>
            <a:gdLst>
              <a:gd name="connsiteX0" fmla="*/ 0 w 202691"/>
              <a:gd name="connsiteY0" fmla="*/ 101345 h 202691"/>
              <a:gd name="connsiteX1" fmla="*/ 101345 w 202691"/>
              <a:gd name="connsiteY1" fmla="*/ 0 h 202691"/>
              <a:gd name="connsiteX2" fmla="*/ 202691 w 202691"/>
              <a:gd name="connsiteY2" fmla="*/ 101345 h 202691"/>
              <a:gd name="connsiteX3" fmla="*/ 101345 w 202691"/>
              <a:gd name="connsiteY3" fmla="*/ 202692 h 202691"/>
              <a:gd name="connsiteX4" fmla="*/ 0 w 202691"/>
              <a:gd name="connsiteY4" fmla="*/ 101345 h 202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1" h="202691">
                <a:moveTo>
                  <a:pt x="0" y="101345"/>
                </a:moveTo>
                <a:cubicBezTo>
                  <a:pt x="0" y="45339"/>
                  <a:pt x="45377" y="0"/>
                  <a:pt x="101345" y="0"/>
                </a:cubicBezTo>
                <a:cubicBezTo>
                  <a:pt x="157352" y="0"/>
                  <a:pt x="202691" y="45339"/>
                  <a:pt x="202691" y="101345"/>
                </a:cubicBezTo>
                <a:cubicBezTo>
                  <a:pt x="202691" y="157352"/>
                  <a:pt x="157352" y="202692"/>
                  <a:pt x="101345" y="202692"/>
                </a:cubicBezTo>
                <a:cubicBezTo>
                  <a:pt x="45377" y="202692"/>
                  <a:pt x="0" y="157352"/>
                  <a:pt x="0" y="101345"/>
                </a:cubicBez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1103376" y="2854451"/>
            <a:ext cx="228600" cy="228599"/>
          </a:xfrm>
          <a:custGeom>
            <a:avLst/>
            <a:gdLst>
              <a:gd name="connsiteX0" fmla="*/ 12953 w 228600"/>
              <a:gd name="connsiteY0" fmla="*/ 114300 h 228599"/>
              <a:gd name="connsiteX1" fmla="*/ 114299 w 228600"/>
              <a:gd name="connsiteY1" fmla="*/ 12954 h 228599"/>
              <a:gd name="connsiteX2" fmla="*/ 215645 w 228600"/>
              <a:gd name="connsiteY2" fmla="*/ 114300 h 228599"/>
              <a:gd name="connsiteX3" fmla="*/ 114299 w 228600"/>
              <a:gd name="connsiteY3" fmla="*/ 215646 h 228599"/>
              <a:gd name="connsiteX4" fmla="*/ 12953 w 228600"/>
              <a:gd name="connsiteY4" fmla="*/ 114300 h 2285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8600" h="228599">
                <a:moveTo>
                  <a:pt x="12953" y="114300"/>
                </a:moveTo>
                <a:cubicBezTo>
                  <a:pt x="12953" y="58293"/>
                  <a:pt x="58331" y="12954"/>
                  <a:pt x="114299" y="12954"/>
                </a:cubicBezTo>
                <a:cubicBezTo>
                  <a:pt x="170306" y="12954"/>
                  <a:pt x="215645" y="58293"/>
                  <a:pt x="215645" y="114300"/>
                </a:cubicBezTo>
                <a:cubicBezTo>
                  <a:pt x="215645" y="170307"/>
                  <a:pt x="170306" y="215646"/>
                  <a:pt x="114299" y="215646"/>
                </a:cubicBezTo>
                <a:cubicBezTo>
                  <a:pt x="58331" y="215646"/>
                  <a:pt x="12953" y="170307"/>
                  <a:pt x="12953" y="114300"/>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1908810" y="4437126"/>
            <a:ext cx="202691" cy="204216"/>
          </a:xfrm>
          <a:custGeom>
            <a:avLst/>
            <a:gdLst>
              <a:gd name="connsiteX0" fmla="*/ 0 w 202691"/>
              <a:gd name="connsiteY0" fmla="*/ 102108 h 204216"/>
              <a:gd name="connsiteX1" fmla="*/ 101345 w 202691"/>
              <a:gd name="connsiteY1" fmla="*/ 0 h 204216"/>
              <a:gd name="connsiteX2" fmla="*/ 202691 w 202691"/>
              <a:gd name="connsiteY2" fmla="*/ 102108 h 204216"/>
              <a:gd name="connsiteX3" fmla="*/ 101345 w 202691"/>
              <a:gd name="connsiteY3" fmla="*/ 204215 h 204216"/>
              <a:gd name="connsiteX4" fmla="*/ 0 w 202691"/>
              <a:gd name="connsiteY4" fmla="*/ 102108 h 2042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1" h="204216">
                <a:moveTo>
                  <a:pt x="0" y="102108"/>
                </a:moveTo>
                <a:cubicBezTo>
                  <a:pt x="0" y="45720"/>
                  <a:pt x="45338" y="0"/>
                  <a:pt x="101345" y="0"/>
                </a:cubicBezTo>
                <a:cubicBezTo>
                  <a:pt x="157352" y="0"/>
                  <a:pt x="202691" y="45720"/>
                  <a:pt x="202691" y="102108"/>
                </a:cubicBezTo>
                <a:cubicBezTo>
                  <a:pt x="202691" y="158495"/>
                  <a:pt x="157352" y="204215"/>
                  <a:pt x="101345" y="204215"/>
                </a:cubicBezTo>
                <a:cubicBezTo>
                  <a:pt x="45338" y="204215"/>
                  <a:pt x="0" y="158495"/>
                  <a:pt x="0" y="102108"/>
                </a:cubicBez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1895855" y="4424172"/>
            <a:ext cx="228599" cy="230124"/>
          </a:xfrm>
          <a:custGeom>
            <a:avLst/>
            <a:gdLst>
              <a:gd name="connsiteX0" fmla="*/ 12954 w 228599"/>
              <a:gd name="connsiteY0" fmla="*/ 115061 h 230124"/>
              <a:gd name="connsiteX1" fmla="*/ 114300 w 228599"/>
              <a:gd name="connsiteY1" fmla="*/ 12953 h 230124"/>
              <a:gd name="connsiteX2" fmla="*/ 215645 w 228599"/>
              <a:gd name="connsiteY2" fmla="*/ 115061 h 230124"/>
              <a:gd name="connsiteX3" fmla="*/ 114300 w 228599"/>
              <a:gd name="connsiteY3" fmla="*/ 217169 h 230124"/>
              <a:gd name="connsiteX4" fmla="*/ 12954 w 228599"/>
              <a:gd name="connsiteY4" fmla="*/ 115061 h 2301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8599" h="230124">
                <a:moveTo>
                  <a:pt x="12954" y="115061"/>
                </a:moveTo>
                <a:cubicBezTo>
                  <a:pt x="12954" y="58673"/>
                  <a:pt x="58292" y="12953"/>
                  <a:pt x="114300" y="12953"/>
                </a:cubicBezTo>
                <a:cubicBezTo>
                  <a:pt x="170307" y="12953"/>
                  <a:pt x="215645" y="58673"/>
                  <a:pt x="215645" y="115061"/>
                </a:cubicBezTo>
                <a:cubicBezTo>
                  <a:pt x="215645" y="171449"/>
                  <a:pt x="170307" y="217169"/>
                  <a:pt x="114300" y="217169"/>
                </a:cubicBezTo>
                <a:cubicBezTo>
                  <a:pt x="58292" y="217169"/>
                  <a:pt x="12954" y="171449"/>
                  <a:pt x="12954" y="115061"/>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849373" y="4653534"/>
            <a:ext cx="202692" cy="202691"/>
          </a:xfrm>
          <a:custGeom>
            <a:avLst/>
            <a:gdLst>
              <a:gd name="connsiteX0" fmla="*/ 0 w 202692"/>
              <a:gd name="connsiteY0" fmla="*/ 101345 h 202691"/>
              <a:gd name="connsiteX1" fmla="*/ 101346 w 202692"/>
              <a:gd name="connsiteY1" fmla="*/ 0 h 202691"/>
              <a:gd name="connsiteX2" fmla="*/ 202692 w 202692"/>
              <a:gd name="connsiteY2" fmla="*/ 101345 h 202691"/>
              <a:gd name="connsiteX3" fmla="*/ 101346 w 202692"/>
              <a:gd name="connsiteY3" fmla="*/ 202691 h 202691"/>
              <a:gd name="connsiteX4" fmla="*/ 0 w 202692"/>
              <a:gd name="connsiteY4" fmla="*/ 101345 h 202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2" h="202691">
                <a:moveTo>
                  <a:pt x="0" y="101345"/>
                </a:moveTo>
                <a:cubicBezTo>
                  <a:pt x="0" y="45338"/>
                  <a:pt x="45339" y="0"/>
                  <a:pt x="101346" y="0"/>
                </a:cubicBezTo>
                <a:cubicBezTo>
                  <a:pt x="157352" y="0"/>
                  <a:pt x="202692" y="45338"/>
                  <a:pt x="202692" y="101345"/>
                </a:cubicBezTo>
                <a:cubicBezTo>
                  <a:pt x="202692" y="157352"/>
                  <a:pt x="157352" y="202691"/>
                  <a:pt x="101346" y="202691"/>
                </a:cubicBezTo>
                <a:cubicBezTo>
                  <a:pt x="45339" y="202691"/>
                  <a:pt x="0" y="157352"/>
                  <a:pt x="0" y="101345"/>
                </a:cubicBez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1836419" y="4640580"/>
            <a:ext cx="228600" cy="228599"/>
          </a:xfrm>
          <a:custGeom>
            <a:avLst/>
            <a:gdLst>
              <a:gd name="connsiteX0" fmla="*/ 12954 w 228600"/>
              <a:gd name="connsiteY0" fmla="*/ 114299 h 228599"/>
              <a:gd name="connsiteX1" fmla="*/ 114300 w 228600"/>
              <a:gd name="connsiteY1" fmla="*/ 12953 h 228599"/>
              <a:gd name="connsiteX2" fmla="*/ 215646 w 228600"/>
              <a:gd name="connsiteY2" fmla="*/ 114299 h 228599"/>
              <a:gd name="connsiteX3" fmla="*/ 114300 w 228600"/>
              <a:gd name="connsiteY3" fmla="*/ 215645 h 228599"/>
              <a:gd name="connsiteX4" fmla="*/ 12954 w 228600"/>
              <a:gd name="connsiteY4" fmla="*/ 114299 h 2285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8600" h="228599">
                <a:moveTo>
                  <a:pt x="12954" y="114299"/>
                </a:moveTo>
                <a:cubicBezTo>
                  <a:pt x="12954" y="58292"/>
                  <a:pt x="58293" y="12953"/>
                  <a:pt x="114300" y="12953"/>
                </a:cubicBezTo>
                <a:cubicBezTo>
                  <a:pt x="170307" y="12953"/>
                  <a:pt x="215646" y="58292"/>
                  <a:pt x="215646" y="114299"/>
                </a:cubicBezTo>
                <a:cubicBezTo>
                  <a:pt x="215646" y="170306"/>
                  <a:pt x="170307" y="215645"/>
                  <a:pt x="114300" y="215645"/>
                </a:cubicBezTo>
                <a:cubicBezTo>
                  <a:pt x="58293" y="215645"/>
                  <a:pt x="12954" y="170306"/>
                  <a:pt x="12954" y="114299"/>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1620774" y="3789426"/>
            <a:ext cx="202691" cy="202691"/>
          </a:xfrm>
          <a:custGeom>
            <a:avLst/>
            <a:gdLst>
              <a:gd name="connsiteX0" fmla="*/ 0 w 202691"/>
              <a:gd name="connsiteY0" fmla="*/ 101345 h 202691"/>
              <a:gd name="connsiteX1" fmla="*/ 101346 w 202691"/>
              <a:gd name="connsiteY1" fmla="*/ 0 h 202691"/>
              <a:gd name="connsiteX2" fmla="*/ 202691 w 202691"/>
              <a:gd name="connsiteY2" fmla="*/ 101345 h 202691"/>
              <a:gd name="connsiteX3" fmla="*/ 101346 w 202691"/>
              <a:gd name="connsiteY3" fmla="*/ 202691 h 202691"/>
              <a:gd name="connsiteX4" fmla="*/ 0 w 202691"/>
              <a:gd name="connsiteY4" fmla="*/ 101345 h 202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1" h="202691">
                <a:moveTo>
                  <a:pt x="0" y="101345"/>
                </a:moveTo>
                <a:cubicBezTo>
                  <a:pt x="0" y="45339"/>
                  <a:pt x="45338" y="0"/>
                  <a:pt x="101346" y="0"/>
                </a:cubicBezTo>
                <a:cubicBezTo>
                  <a:pt x="157352" y="0"/>
                  <a:pt x="202691" y="45339"/>
                  <a:pt x="202691" y="101345"/>
                </a:cubicBezTo>
                <a:cubicBezTo>
                  <a:pt x="202691" y="157352"/>
                  <a:pt x="157352" y="202691"/>
                  <a:pt x="101346" y="202691"/>
                </a:cubicBezTo>
                <a:cubicBezTo>
                  <a:pt x="45338" y="202691"/>
                  <a:pt x="0" y="157352"/>
                  <a:pt x="0" y="101345"/>
                </a:cubicBezTo>
              </a:path>
            </a:pathLst>
          </a:custGeom>
          <a:solidFill>
            <a:srgbClr val="92D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1607820" y="3776472"/>
            <a:ext cx="228600" cy="228599"/>
          </a:xfrm>
          <a:custGeom>
            <a:avLst/>
            <a:gdLst>
              <a:gd name="connsiteX0" fmla="*/ 12953 w 228600"/>
              <a:gd name="connsiteY0" fmla="*/ 114299 h 228599"/>
              <a:gd name="connsiteX1" fmla="*/ 114300 w 228600"/>
              <a:gd name="connsiteY1" fmla="*/ 12953 h 228599"/>
              <a:gd name="connsiteX2" fmla="*/ 215645 w 228600"/>
              <a:gd name="connsiteY2" fmla="*/ 114299 h 228599"/>
              <a:gd name="connsiteX3" fmla="*/ 114300 w 228600"/>
              <a:gd name="connsiteY3" fmla="*/ 215645 h 228599"/>
              <a:gd name="connsiteX4" fmla="*/ 12953 w 228600"/>
              <a:gd name="connsiteY4" fmla="*/ 114299 h 2285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8600" h="228599">
                <a:moveTo>
                  <a:pt x="12953" y="114299"/>
                </a:moveTo>
                <a:cubicBezTo>
                  <a:pt x="12953" y="58292"/>
                  <a:pt x="58292" y="12953"/>
                  <a:pt x="114300" y="12953"/>
                </a:cubicBezTo>
                <a:cubicBezTo>
                  <a:pt x="170306" y="12953"/>
                  <a:pt x="215645" y="58292"/>
                  <a:pt x="215645" y="114299"/>
                </a:cubicBezTo>
                <a:cubicBezTo>
                  <a:pt x="215645" y="170306"/>
                  <a:pt x="170306" y="215645"/>
                  <a:pt x="114300" y="215645"/>
                </a:cubicBezTo>
                <a:cubicBezTo>
                  <a:pt x="58292" y="215645"/>
                  <a:pt x="12953" y="170306"/>
                  <a:pt x="12953" y="114299"/>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749300"/>
            <a:ext cx="6654800" cy="4343400"/>
          </a:xfrm>
          <a:prstGeom prst="rect">
            <a:avLst/>
          </a:prstGeom>
          <a:noFill/>
        </p:spPr>
      </p:pic>
      <p:sp>
        <p:nvSpPr>
          <p:cNvPr id="25" name="TextBox 1"/>
          <p:cNvSpPr txBox="1"/>
          <p:nvPr/>
        </p:nvSpPr>
        <p:spPr>
          <a:xfrm>
            <a:off x="2921000" y="3860800"/>
            <a:ext cx="762000" cy="190500"/>
          </a:xfrm>
          <a:prstGeom prst="rect">
            <a:avLst/>
          </a:prstGeom>
          <a:noFill/>
        </p:spPr>
        <p:txBody>
          <a:bodyPr wrap="none" lIns="0" tIns="0" rIns="0" rtlCol="0">
            <a:spAutoFit/>
          </a:bodyPr>
          <a:lstStyle/>
          <a:p>
            <a:pPr>
              <a:lnSpc>
                <a:spcPts val="1500"/>
              </a:lnSpc>
            </a:pPr>
            <a:r>
              <a:rPr lang="en-US" altLang="zh-CN" sz="1200" b="1" dirty="0">
                <a:solidFill>
                  <a:srgbClr val="006B54"/>
                </a:solidFill>
                <a:latin typeface="微软雅黑" panose="020B0503020204020204" pitchFamily="18" charset="-122"/>
                <a:cs typeface="微软雅黑" panose="020B0503020204020204" pitchFamily="18" charset="-122"/>
              </a:rPr>
              <a:t>福田中心区</a:t>
            </a:r>
          </a:p>
        </p:txBody>
      </p:sp>
      <p:sp>
        <p:nvSpPr>
          <p:cNvPr id="26"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39</a:t>
            </a:r>
          </a:p>
        </p:txBody>
      </p:sp>
      <p:sp>
        <p:nvSpPr>
          <p:cNvPr id="27" name="TextBox 1"/>
          <p:cNvSpPr txBox="1"/>
          <p:nvPr/>
        </p:nvSpPr>
        <p:spPr>
          <a:xfrm>
            <a:off x="838200" y="5245100"/>
            <a:ext cx="8001000" cy="11049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本项目位于深圳市南山区，市高新技术产业园区中区东片。</a:t>
            </a:r>
          </a:p>
          <a:p>
            <a:pPr>
              <a:lnSpc>
                <a:spcPts val="2600"/>
              </a:lnSpc>
            </a:pPr>
            <a:r>
              <a:rPr lang="en-US" altLang="zh-CN" sz="1405" dirty="0">
                <a:solidFill>
                  <a:srgbClr val="000000"/>
                </a:solidFill>
                <a:latin typeface="微软雅黑" panose="020B0503020204020204" pitchFamily="18" charset="-122"/>
                <a:cs typeface="微软雅黑" panose="020B0503020204020204" pitchFamily="18" charset="-122"/>
              </a:rPr>
              <a:t>南山区规划顺应深圳带形组团城市结构发展的要求，结合南山区自身南北向布局的形态特征，构建“双</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十字”型的空间发展主轴，建设前海、后海中心区，整合各大片区的用地布局，创造融“山海城”为一</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体的整体格局。</a:t>
            </a:r>
          </a:p>
        </p:txBody>
      </p:sp>
      <p:sp>
        <p:nvSpPr>
          <p:cNvPr id="28" name="TextBox 1"/>
          <p:cNvSpPr txBox="1"/>
          <p:nvPr/>
        </p:nvSpPr>
        <p:spPr>
          <a:xfrm>
            <a:off x="7010400" y="6629400"/>
            <a:ext cx="2057400" cy="139700"/>
          </a:xfrm>
          <a:prstGeom prst="rect">
            <a:avLst/>
          </a:prstGeom>
          <a:noFill/>
        </p:spPr>
        <p:txBody>
          <a:bodyPr wrap="none" lIns="0" tIns="0" rIns="0" rtlCol="0">
            <a:spAutoFit/>
          </a:bodyPr>
          <a:lstStyle/>
          <a:p>
            <a:pPr>
              <a:lnSpc>
                <a:spcPts val="1100"/>
              </a:lnSpc>
            </a:pPr>
            <a:r>
              <a:rPr lang="en-US" altLang="zh-CN" sz="900" b="1" dirty="0">
                <a:solidFill>
                  <a:srgbClr val="000000"/>
                </a:solidFill>
                <a:latin typeface="微软雅黑" panose="020B0503020204020204" pitchFamily="18" charset="-122"/>
                <a:cs typeface="微软雅黑" panose="020B0503020204020204" pitchFamily="18" charset="-122"/>
              </a:rPr>
              <a:t>资料来源：深圳市规划和国土资源委员会</a:t>
            </a:r>
          </a:p>
        </p:txBody>
      </p:sp>
      <p:sp>
        <p:nvSpPr>
          <p:cNvPr id="29" name="TextBox 1"/>
          <p:cNvSpPr txBox="1"/>
          <p:nvPr/>
        </p:nvSpPr>
        <p:spPr>
          <a:xfrm>
            <a:off x="2781300" y="2730500"/>
            <a:ext cx="762000" cy="190500"/>
          </a:xfrm>
          <a:prstGeom prst="rect">
            <a:avLst/>
          </a:prstGeom>
          <a:noFill/>
        </p:spPr>
        <p:txBody>
          <a:bodyPr wrap="none" lIns="0" tIns="0" rIns="0" rtlCol="0">
            <a:spAutoFit/>
          </a:bodyPr>
          <a:lstStyle/>
          <a:p>
            <a:pPr>
              <a:lnSpc>
                <a:spcPts val="1500"/>
              </a:lnSpc>
            </a:pPr>
            <a:r>
              <a:rPr lang="en-US" altLang="zh-CN" sz="1200" b="1" dirty="0">
                <a:solidFill>
                  <a:srgbClr val="006B54"/>
                </a:solidFill>
                <a:latin typeface="微软雅黑" panose="020B0503020204020204" pitchFamily="18" charset="-122"/>
                <a:cs typeface="微软雅黑" panose="020B0503020204020204" pitchFamily="18" charset="-122"/>
              </a:rPr>
              <a:t>龙华中心区</a:t>
            </a:r>
          </a:p>
        </p:txBody>
      </p:sp>
      <p:sp>
        <p:nvSpPr>
          <p:cNvPr id="30" name="TextBox 1"/>
          <p:cNvSpPr txBox="1"/>
          <p:nvPr/>
        </p:nvSpPr>
        <p:spPr>
          <a:xfrm>
            <a:off x="4673600" y="3733800"/>
            <a:ext cx="762000" cy="190500"/>
          </a:xfrm>
          <a:prstGeom prst="rect">
            <a:avLst/>
          </a:prstGeom>
          <a:noFill/>
        </p:spPr>
        <p:txBody>
          <a:bodyPr wrap="none" lIns="0" tIns="0" rIns="0" rtlCol="0">
            <a:spAutoFit/>
          </a:bodyPr>
          <a:lstStyle/>
          <a:p>
            <a:pPr>
              <a:lnSpc>
                <a:spcPts val="1500"/>
              </a:lnSpc>
            </a:pPr>
            <a:r>
              <a:rPr lang="en-US" altLang="zh-CN" sz="1200" b="1" dirty="0">
                <a:solidFill>
                  <a:srgbClr val="006B54"/>
                </a:solidFill>
                <a:latin typeface="微软雅黑" panose="020B0503020204020204" pitchFamily="18" charset="-122"/>
                <a:cs typeface="微软雅黑" panose="020B0503020204020204" pitchFamily="18" charset="-122"/>
              </a:rPr>
              <a:t>盐田中心区</a:t>
            </a:r>
          </a:p>
        </p:txBody>
      </p:sp>
      <p:sp>
        <p:nvSpPr>
          <p:cNvPr id="31" name="TextBox 1"/>
          <p:cNvSpPr txBox="1"/>
          <p:nvPr/>
        </p:nvSpPr>
        <p:spPr>
          <a:xfrm>
            <a:off x="4826000" y="2120900"/>
            <a:ext cx="762000" cy="190500"/>
          </a:xfrm>
          <a:prstGeom prst="rect">
            <a:avLst/>
          </a:prstGeom>
          <a:noFill/>
        </p:spPr>
        <p:txBody>
          <a:bodyPr wrap="none" lIns="0" tIns="0" rIns="0" rtlCol="0">
            <a:spAutoFit/>
          </a:bodyPr>
          <a:lstStyle/>
          <a:p>
            <a:pPr>
              <a:lnSpc>
                <a:spcPts val="1500"/>
              </a:lnSpc>
            </a:pPr>
            <a:r>
              <a:rPr lang="en-US" altLang="zh-CN" sz="1200" b="1" dirty="0">
                <a:solidFill>
                  <a:srgbClr val="006B54"/>
                </a:solidFill>
                <a:latin typeface="微软雅黑" panose="020B0503020204020204" pitchFamily="18" charset="-122"/>
                <a:cs typeface="微软雅黑" panose="020B0503020204020204" pitchFamily="18" charset="-122"/>
              </a:rPr>
              <a:t>龙岗中心区</a:t>
            </a:r>
          </a:p>
        </p:txBody>
      </p:sp>
      <p:sp>
        <p:nvSpPr>
          <p:cNvPr id="32" name="TextBox 1"/>
          <p:cNvSpPr txBox="1"/>
          <p:nvPr/>
        </p:nvSpPr>
        <p:spPr>
          <a:xfrm>
            <a:off x="2133600" y="3987800"/>
            <a:ext cx="3556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本案</a:t>
            </a:r>
          </a:p>
        </p:txBody>
      </p:sp>
      <p:sp>
        <p:nvSpPr>
          <p:cNvPr id="33" name="TextBox 1"/>
          <p:cNvSpPr txBox="1"/>
          <p:nvPr/>
        </p:nvSpPr>
        <p:spPr>
          <a:xfrm>
            <a:off x="6286500" y="152400"/>
            <a:ext cx="2527300" cy="1816100"/>
          </a:xfrm>
          <a:prstGeom prst="rect">
            <a:avLst/>
          </a:prstGeom>
          <a:noFill/>
        </p:spPr>
        <p:txBody>
          <a:bodyPr wrap="none" lIns="0" tIns="0" rIns="0" rtlCol="0">
            <a:spAutoFit/>
          </a:bodyPr>
          <a:lstStyle/>
          <a:p>
            <a:pPr>
              <a:lnSpc>
                <a:spcPts val="2700"/>
              </a:lnSpc>
              <a:tabLst>
                <a:tab pos="1320800" algn="l"/>
                <a:tab pos="1498600" algn="l"/>
              </a:tabLst>
            </a:pPr>
            <a:r>
              <a:rPr lang="en-US" altLang="zh-CN" sz="2800" dirty="0">
                <a:solidFill>
                  <a:srgbClr val="000000"/>
                </a:solidFill>
                <a:latin typeface="Times New Roman" panose="02020603050405020304" pitchFamily="18" charset="0"/>
                <a:cs typeface="Times New Roman" panose="02020603050405020304" pitchFamily="18" charset="0"/>
              </a:rPr>
              <a:t>南山区发展规划</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1320800" algn="l"/>
                <a:tab pos="14986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本项目至深圳主要</a:t>
            </a:r>
          </a:p>
          <a:p>
            <a:pPr>
              <a:lnSpc>
                <a:spcPts val="1700"/>
              </a:lnSpc>
              <a:tabLst>
                <a:tab pos="1320800" algn="l"/>
                <a:tab pos="14986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地点距离：</a:t>
            </a:r>
          </a:p>
          <a:p>
            <a:pPr>
              <a:lnSpc>
                <a:spcPts val="1000"/>
              </a:lnSpc>
            </a:pPr>
            <a:endParaRPr lang="en-US" altLang="zh-CN" dirty="0"/>
          </a:p>
          <a:p>
            <a:pPr>
              <a:lnSpc>
                <a:spcPts val="2000"/>
              </a:lnSpc>
              <a:tabLst>
                <a:tab pos="1320800" algn="l"/>
                <a:tab pos="149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距宝安机场约</a:t>
            </a:r>
          </a:p>
          <a:p>
            <a:pPr>
              <a:lnSpc>
                <a:spcPts val="1800"/>
              </a:lnSpc>
              <a:tabLst>
                <a:tab pos="1320800" algn="l"/>
                <a:tab pos="14986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18公里</a:t>
            </a:r>
          </a:p>
        </p:txBody>
      </p:sp>
      <p:sp>
        <p:nvSpPr>
          <p:cNvPr id="34" name="TextBox 1"/>
          <p:cNvSpPr txBox="1"/>
          <p:nvPr/>
        </p:nvSpPr>
        <p:spPr>
          <a:xfrm>
            <a:off x="7607300" y="2108200"/>
            <a:ext cx="1244600" cy="4191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微软雅黑" panose="020B0503020204020204" pitchFamily="18" charset="-122"/>
                <a:cs typeface="微软雅黑" panose="020B0503020204020204" pitchFamily="18" charset="-122"/>
              </a:rPr>
              <a:t>2)</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距深圳湾口岸约</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4.5公里</a:t>
            </a:r>
          </a:p>
        </p:txBody>
      </p:sp>
      <p:sp>
        <p:nvSpPr>
          <p:cNvPr id="35" name="TextBox 1"/>
          <p:cNvSpPr txBox="1"/>
          <p:nvPr/>
        </p:nvSpPr>
        <p:spPr>
          <a:xfrm>
            <a:off x="7607300" y="2730500"/>
            <a:ext cx="1244600" cy="8001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微软雅黑" panose="020B0503020204020204" pitchFamily="18" charset="-122"/>
                <a:cs typeface="微软雅黑" panose="020B0503020204020204" pitchFamily="18" charset="-122"/>
              </a:rPr>
              <a:t>3)</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距蛇口港约</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8.5公里</a:t>
            </a:r>
          </a:p>
          <a:p>
            <a:pPr>
              <a:lnSpc>
                <a:spcPts val="1000"/>
              </a:lnSpc>
            </a:pPr>
            <a:endParaRPr lang="en-US" altLang="zh-CN" dirty="0"/>
          </a:p>
          <a:p>
            <a:pPr>
              <a:lnSpc>
                <a:spcPts val="2000"/>
              </a:lnSpc>
              <a:tabLst>
                <a:tab pos="177800" algn="l"/>
              </a:tabLst>
            </a:pPr>
            <a:r>
              <a:rPr lang="en-US" altLang="zh-CN" sz="1200" dirty="0">
                <a:solidFill>
                  <a:srgbClr val="000000"/>
                </a:solidFill>
                <a:latin typeface="微软雅黑" panose="020B0503020204020204" pitchFamily="18" charset="-122"/>
                <a:cs typeface="微软雅黑" panose="020B0503020204020204" pitchFamily="18" charset="-122"/>
              </a:rPr>
              <a:t>4)</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距福田中心区约</a:t>
            </a:r>
          </a:p>
        </p:txBody>
      </p:sp>
      <p:sp>
        <p:nvSpPr>
          <p:cNvPr id="36" name="TextBox 1"/>
          <p:cNvSpPr txBox="1"/>
          <p:nvPr/>
        </p:nvSpPr>
        <p:spPr>
          <a:xfrm>
            <a:off x="7607300" y="3568700"/>
            <a:ext cx="1244600" cy="800100"/>
          </a:xfrm>
          <a:prstGeom prst="rect">
            <a:avLst/>
          </a:prstGeom>
          <a:noFill/>
        </p:spPr>
        <p:txBody>
          <a:bodyPr wrap="none" lIns="0" tIns="0" rIns="0" rtlCol="0">
            <a:spAutoFit/>
          </a:bodyPr>
          <a:lstStyle/>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10公里</a:t>
            </a:r>
          </a:p>
          <a:p>
            <a:pPr>
              <a:lnSpc>
                <a:spcPts val="1000"/>
              </a:lnSpc>
            </a:pPr>
            <a:endParaRPr lang="en-US" altLang="zh-CN" dirty="0"/>
          </a:p>
          <a:p>
            <a:pPr>
              <a:lnSpc>
                <a:spcPts val="2000"/>
              </a:lnSpc>
              <a:tabLst>
                <a:tab pos="177800" algn="l"/>
              </a:tabLst>
            </a:pPr>
            <a:r>
              <a:rPr lang="en-US" altLang="zh-CN" sz="1200" dirty="0">
                <a:solidFill>
                  <a:srgbClr val="000000"/>
                </a:solidFill>
                <a:latin typeface="微软雅黑" panose="020B0503020204020204" pitchFamily="18" charset="-122"/>
                <a:cs typeface="微软雅黑" panose="020B0503020204020204" pitchFamily="18" charset="-122"/>
              </a:rPr>
              <a:t>5)</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距宝安中心区约</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7公里</a:t>
            </a:r>
          </a:p>
        </p:txBody>
      </p:sp>
      <p:sp>
        <p:nvSpPr>
          <p:cNvPr id="37" name="TextBox 1"/>
          <p:cNvSpPr txBox="1"/>
          <p:nvPr/>
        </p:nvSpPr>
        <p:spPr>
          <a:xfrm>
            <a:off x="7607300" y="4546600"/>
            <a:ext cx="1244600" cy="4191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微软雅黑" panose="020B0503020204020204" pitchFamily="18" charset="-122"/>
                <a:cs typeface="微软雅黑" panose="020B0503020204020204" pitchFamily="18" charset="-122"/>
              </a:rPr>
              <a:t>6)</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距罗湖金融区约</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19公里</a:t>
            </a:r>
          </a:p>
        </p:txBody>
      </p:sp>
      <p:sp>
        <p:nvSpPr>
          <p:cNvPr id="38" name="TextBox 1"/>
          <p:cNvSpPr txBox="1"/>
          <p:nvPr/>
        </p:nvSpPr>
        <p:spPr>
          <a:xfrm>
            <a:off x="3543300" y="3721100"/>
            <a:ext cx="762000" cy="419100"/>
          </a:xfrm>
          <a:prstGeom prst="rect">
            <a:avLst/>
          </a:prstGeom>
          <a:noFill/>
        </p:spPr>
        <p:txBody>
          <a:bodyPr wrap="none" lIns="0" tIns="0" rIns="0" rtlCol="0">
            <a:spAutoFit/>
          </a:bodyPr>
          <a:lstStyle/>
          <a:p>
            <a:pPr>
              <a:lnSpc>
                <a:spcPts val="1500"/>
              </a:lnSpc>
              <a:tabLst>
                <a:tab pos="292100" algn="l"/>
              </a:tabLst>
            </a:pPr>
            <a:r>
              <a:rPr lang="en-US" altLang="zh-CN" sz="1200" b="1" dirty="0">
                <a:solidFill>
                  <a:srgbClr val="006B54"/>
                </a:solidFill>
                <a:latin typeface="微软雅黑" panose="020B0503020204020204" pitchFamily="18" charset="-122"/>
                <a:cs typeface="微软雅黑" panose="020B0503020204020204" pitchFamily="18" charset="-122"/>
              </a:rPr>
              <a:t>罗湖中心区</a:t>
            </a:r>
          </a:p>
          <a:p>
            <a:pPr>
              <a:lnSpc>
                <a:spcPts val="1700"/>
              </a:lnSpc>
              <a:tabLst>
                <a:tab pos="292100" algn="l"/>
              </a:tabLst>
            </a:pPr>
            <a:r>
              <a:rPr lang="en-US" altLang="zh-CN" dirty="0"/>
              <a:t>	</a:t>
            </a:r>
            <a:r>
              <a:rPr lang="en-US" altLang="zh-CN" sz="1405" b="1" dirty="0">
                <a:solidFill>
                  <a:srgbClr val="FFFFFF"/>
                </a:solidFill>
                <a:latin typeface="Times New Roman" panose="02020603050405020304" pitchFamily="18" charset="0"/>
                <a:cs typeface="Times New Roman" panose="02020603050405020304" pitchFamily="18" charset="0"/>
              </a:rPr>
              <a:t>6</a:t>
            </a:r>
          </a:p>
        </p:txBody>
      </p:sp>
      <p:sp>
        <p:nvSpPr>
          <p:cNvPr id="39" name="TextBox 1"/>
          <p:cNvSpPr txBox="1"/>
          <p:nvPr/>
        </p:nvSpPr>
        <p:spPr>
          <a:xfrm>
            <a:off x="3251200" y="4127500"/>
            <a:ext cx="88900" cy="152400"/>
          </a:xfrm>
          <a:prstGeom prst="rect">
            <a:avLst/>
          </a:prstGeom>
          <a:noFill/>
        </p:spPr>
        <p:txBody>
          <a:bodyPr wrap="none" lIns="0" tIns="0" rIns="0" rtlCol="0">
            <a:spAutoFit/>
          </a:bodyPr>
          <a:lstStyle/>
          <a:p>
            <a:pPr>
              <a:lnSpc>
                <a:spcPts val="1200"/>
              </a:lnSpc>
            </a:pPr>
            <a:r>
              <a:rPr lang="en-US" altLang="zh-CN" sz="1405" b="1" dirty="0">
                <a:solidFill>
                  <a:srgbClr val="FFFFFF"/>
                </a:solidFill>
                <a:latin typeface="Times New Roman" panose="02020603050405020304" pitchFamily="18" charset="0"/>
                <a:cs typeface="Times New Roman" panose="02020603050405020304" pitchFamily="18" charset="0"/>
              </a:rPr>
              <a:t>4</a:t>
            </a:r>
          </a:p>
        </p:txBody>
      </p:sp>
      <p:sp>
        <p:nvSpPr>
          <p:cNvPr id="40" name="TextBox 1"/>
          <p:cNvSpPr txBox="1"/>
          <p:nvPr/>
        </p:nvSpPr>
        <p:spPr>
          <a:xfrm>
            <a:off x="1155700" y="2908300"/>
            <a:ext cx="88900" cy="152400"/>
          </a:xfrm>
          <a:prstGeom prst="rect">
            <a:avLst/>
          </a:prstGeom>
          <a:noFill/>
        </p:spPr>
        <p:txBody>
          <a:bodyPr wrap="none" lIns="0" tIns="0" rIns="0" rtlCol="0">
            <a:spAutoFit/>
          </a:bodyPr>
          <a:lstStyle/>
          <a:p>
            <a:pPr>
              <a:lnSpc>
                <a:spcPts val="1200"/>
              </a:lnSpc>
            </a:pPr>
            <a:r>
              <a:rPr lang="en-US" altLang="zh-CN" sz="1405" b="1" dirty="0">
                <a:solidFill>
                  <a:srgbClr val="FFFFFF"/>
                </a:solidFill>
                <a:latin typeface="Times New Roman" panose="02020603050405020304" pitchFamily="18" charset="0"/>
                <a:cs typeface="Times New Roman" panose="02020603050405020304" pitchFamily="18" charset="0"/>
              </a:rPr>
              <a:t>1</a:t>
            </a:r>
          </a:p>
        </p:txBody>
      </p:sp>
      <p:sp>
        <p:nvSpPr>
          <p:cNvPr id="41" name="TextBox 1"/>
          <p:cNvSpPr txBox="1"/>
          <p:nvPr/>
        </p:nvSpPr>
        <p:spPr>
          <a:xfrm>
            <a:off x="1892300" y="4483100"/>
            <a:ext cx="152400" cy="381000"/>
          </a:xfrm>
          <a:prstGeom prst="rect">
            <a:avLst/>
          </a:prstGeom>
          <a:noFill/>
        </p:spPr>
        <p:txBody>
          <a:bodyPr wrap="none" lIns="0" tIns="0" rIns="0" rtlCol="0">
            <a:spAutoFit/>
          </a:bodyPr>
          <a:lstStyle/>
          <a:p>
            <a:pPr>
              <a:lnSpc>
                <a:spcPts val="1200"/>
              </a:lnSpc>
              <a:tabLst>
                <a:tab pos="63500" algn="l"/>
              </a:tabLst>
            </a:pPr>
            <a:r>
              <a:rPr lang="en-US" altLang="zh-CN" dirty="0"/>
              <a:t>	</a:t>
            </a:r>
            <a:r>
              <a:rPr lang="en-US" altLang="zh-CN" sz="1405" b="1" dirty="0">
                <a:solidFill>
                  <a:srgbClr val="FFFFFF"/>
                </a:solidFill>
                <a:latin typeface="Times New Roman" panose="02020603050405020304" pitchFamily="18" charset="0"/>
                <a:cs typeface="Times New Roman" panose="02020603050405020304" pitchFamily="18" charset="0"/>
              </a:rPr>
              <a:t>2</a:t>
            </a:r>
          </a:p>
          <a:p>
            <a:pPr>
              <a:lnSpc>
                <a:spcPts val="1700"/>
              </a:lnSpc>
              <a:tabLst>
                <a:tab pos="63500" algn="l"/>
              </a:tabLst>
            </a:pPr>
            <a:r>
              <a:rPr lang="en-US" altLang="zh-CN" sz="1405" b="1" dirty="0">
                <a:solidFill>
                  <a:srgbClr val="FFFFFF"/>
                </a:solidFill>
                <a:latin typeface="Times New Roman" panose="02020603050405020304" pitchFamily="18" charset="0"/>
                <a:cs typeface="Times New Roman" panose="02020603050405020304" pitchFamily="18" charset="0"/>
              </a:rPr>
              <a:t>3</a:t>
            </a:r>
          </a:p>
        </p:txBody>
      </p:sp>
      <p:sp>
        <p:nvSpPr>
          <p:cNvPr id="42" name="TextBox 1"/>
          <p:cNvSpPr txBox="1"/>
          <p:nvPr/>
        </p:nvSpPr>
        <p:spPr>
          <a:xfrm>
            <a:off x="1333500" y="3594100"/>
            <a:ext cx="762000" cy="393700"/>
          </a:xfrm>
          <a:prstGeom prst="rect">
            <a:avLst/>
          </a:prstGeom>
          <a:noFill/>
        </p:spPr>
        <p:txBody>
          <a:bodyPr wrap="none" lIns="0" tIns="0" rIns="0" rtlCol="0">
            <a:spAutoFit/>
          </a:bodyPr>
          <a:lstStyle/>
          <a:p>
            <a:pPr>
              <a:lnSpc>
                <a:spcPts val="1500"/>
              </a:lnSpc>
              <a:tabLst>
                <a:tab pos="330200" algn="l"/>
              </a:tabLst>
            </a:pPr>
            <a:r>
              <a:rPr lang="en-US" altLang="zh-CN" sz="1200" b="1" dirty="0">
                <a:solidFill>
                  <a:srgbClr val="006B54"/>
                </a:solidFill>
                <a:latin typeface="微软雅黑" panose="020B0503020204020204" pitchFamily="18" charset="-122"/>
                <a:cs typeface="微软雅黑" panose="020B0503020204020204" pitchFamily="18" charset="-122"/>
              </a:rPr>
              <a:t>宝安中心区</a:t>
            </a:r>
          </a:p>
          <a:p>
            <a:pPr>
              <a:lnSpc>
                <a:spcPts val="1600"/>
              </a:lnSpc>
              <a:tabLst>
                <a:tab pos="330200" algn="l"/>
              </a:tabLst>
            </a:pPr>
            <a:r>
              <a:rPr lang="en-US" altLang="zh-CN" dirty="0"/>
              <a:t>	</a:t>
            </a:r>
            <a:r>
              <a:rPr lang="en-US" altLang="zh-CN" sz="1405" b="1" dirty="0">
                <a:solidFill>
                  <a:srgbClr val="FFFFFF"/>
                </a:solidFill>
                <a:latin typeface="Times New Roman" panose="02020603050405020304" pitchFamily="18" charset="0"/>
                <a:cs typeface="Times New Roman" panose="02020603050405020304" pitchFamily="18" charset="0"/>
              </a:rPr>
              <a:t>5</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89482" y="1843277"/>
            <a:ext cx="335280" cy="339851"/>
          </a:xfrm>
          <a:custGeom>
            <a:avLst/>
            <a:gdLst>
              <a:gd name="connsiteX0" fmla="*/ 0 w 335280"/>
              <a:gd name="connsiteY0" fmla="*/ 339851 h 339851"/>
              <a:gd name="connsiteX1" fmla="*/ 335279 w 335280"/>
              <a:gd name="connsiteY1" fmla="*/ 339851 h 339851"/>
              <a:gd name="connsiteX2" fmla="*/ 335279 w 335280"/>
              <a:gd name="connsiteY2" fmla="*/ 0 h 339851"/>
              <a:gd name="connsiteX3" fmla="*/ 0 w 335280"/>
              <a:gd name="connsiteY3" fmla="*/ 0 h 339851"/>
              <a:gd name="connsiteX4" fmla="*/ 0 w 335280"/>
              <a:gd name="connsiteY4" fmla="*/ 339851 h 3398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9851">
                <a:moveTo>
                  <a:pt x="0" y="339851"/>
                </a:moveTo>
                <a:lnTo>
                  <a:pt x="335279" y="339851"/>
                </a:lnTo>
                <a:lnTo>
                  <a:pt x="335279" y="0"/>
                </a:lnTo>
                <a:lnTo>
                  <a:pt x="0" y="0"/>
                </a:lnTo>
                <a:lnTo>
                  <a:pt x="0" y="33985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176528" y="1830323"/>
            <a:ext cx="361188" cy="365759"/>
          </a:xfrm>
          <a:custGeom>
            <a:avLst/>
            <a:gdLst>
              <a:gd name="connsiteX0" fmla="*/ 12953 w 361188"/>
              <a:gd name="connsiteY0" fmla="*/ 352805 h 365759"/>
              <a:gd name="connsiteX1" fmla="*/ 348233 w 361188"/>
              <a:gd name="connsiteY1" fmla="*/ 352805 h 365759"/>
              <a:gd name="connsiteX2" fmla="*/ 348233 w 361188"/>
              <a:gd name="connsiteY2" fmla="*/ 12954 h 365759"/>
              <a:gd name="connsiteX3" fmla="*/ 12953 w 361188"/>
              <a:gd name="connsiteY3" fmla="*/ 12954 h 365759"/>
              <a:gd name="connsiteX4" fmla="*/ 12953 w 361188"/>
              <a:gd name="connsiteY4" fmla="*/ 352805 h 3657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5759">
                <a:moveTo>
                  <a:pt x="12953" y="352805"/>
                </a:moveTo>
                <a:lnTo>
                  <a:pt x="348233" y="352805"/>
                </a:lnTo>
                <a:lnTo>
                  <a:pt x="348233" y="12954"/>
                </a:lnTo>
                <a:lnTo>
                  <a:pt x="12953" y="12954"/>
                </a:lnTo>
                <a:lnTo>
                  <a:pt x="12953" y="352805"/>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097280" y="1072896"/>
            <a:ext cx="3352800" cy="400811"/>
          </a:xfrm>
          <a:custGeom>
            <a:avLst/>
            <a:gdLst>
              <a:gd name="connsiteX0" fmla="*/ 0 w 3352800"/>
              <a:gd name="connsiteY0" fmla="*/ 400811 h 400811"/>
              <a:gd name="connsiteX1" fmla="*/ 3352799 w 3352800"/>
              <a:gd name="connsiteY1" fmla="*/ 400811 h 400811"/>
              <a:gd name="connsiteX2" fmla="*/ 3352799 w 3352800"/>
              <a:gd name="connsiteY2" fmla="*/ 0 h 400811"/>
              <a:gd name="connsiteX3" fmla="*/ 0 w 3352800"/>
              <a:gd name="connsiteY3" fmla="*/ 0 h 400811"/>
              <a:gd name="connsiteX4" fmla="*/ 0 w 3352800"/>
              <a:gd name="connsiteY4" fmla="*/ 400811 h 4008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0" h="400811">
                <a:moveTo>
                  <a:pt x="0" y="400811"/>
                </a:moveTo>
                <a:lnTo>
                  <a:pt x="3352799" y="400811"/>
                </a:lnTo>
                <a:lnTo>
                  <a:pt x="3352799" y="0"/>
                </a:lnTo>
                <a:lnTo>
                  <a:pt x="0" y="0"/>
                </a:lnTo>
                <a:lnTo>
                  <a:pt x="0" y="400811"/>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189482" y="2362961"/>
            <a:ext cx="335280" cy="338327"/>
          </a:xfrm>
          <a:custGeom>
            <a:avLst/>
            <a:gdLst>
              <a:gd name="connsiteX0" fmla="*/ 0 w 335280"/>
              <a:gd name="connsiteY0" fmla="*/ 338327 h 338327"/>
              <a:gd name="connsiteX1" fmla="*/ 335279 w 335280"/>
              <a:gd name="connsiteY1" fmla="*/ 338327 h 338327"/>
              <a:gd name="connsiteX2" fmla="*/ 335279 w 335280"/>
              <a:gd name="connsiteY2" fmla="*/ 0 h 338327"/>
              <a:gd name="connsiteX3" fmla="*/ 0 w 335280"/>
              <a:gd name="connsiteY3" fmla="*/ 0 h 338327"/>
              <a:gd name="connsiteX4" fmla="*/ 0 w 335280"/>
              <a:gd name="connsiteY4" fmla="*/ 338327 h 3383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7">
                <a:moveTo>
                  <a:pt x="0" y="338327"/>
                </a:moveTo>
                <a:lnTo>
                  <a:pt x="335279" y="338327"/>
                </a:lnTo>
                <a:lnTo>
                  <a:pt x="335279" y="0"/>
                </a:lnTo>
                <a:lnTo>
                  <a:pt x="0" y="0"/>
                </a:lnTo>
                <a:lnTo>
                  <a:pt x="0" y="3383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176528" y="2350007"/>
            <a:ext cx="361188" cy="364236"/>
          </a:xfrm>
          <a:custGeom>
            <a:avLst/>
            <a:gdLst>
              <a:gd name="connsiteX0" fmla="*/ 12953 w 361188"/>
              <a:gd name="connsiteY0" fmla="*/ 351282 h 364236"/>
              <a:gd name="connsiteX1" fmla="*/ 348233 w 361188"/>
              <a:gd name="connsiteY1" fmla="*/ 351282 h 364236"/>
              <a:gd name="connsiteX2" fmla="*/ 348233 w 361188"/>
              <a:gd name="connsiteY2" fmla="*/ 12954 h 364236"/>
              <a:gd name="connsiteX3" fmla="*/ 12953 w 361188"/>
              <a:gd name="connsiteY3" fmla="*/ 12954 h 364236"/>
              <a:gd name="connsiteX4" fmla="*/ 12953 w 361188"/>
              <a:gd name="connsiteY4" fmla="*/ 351282 h 364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6">
                <a:moveTo>
                  <a:pt x="12953" y="351282"/>
                </a:moveTo>
                <a:lnTo>
                  <a:pt x="348233" y="351282"/>
                </a:lnTo>
                <a:lnTo>
                  <a:pt x="348233" y="12954"/>
                </a:lnTo>
                <a:lnTo>
                  <a:pt x="12953" y="12954"/>
                </a:lnTo>
                <a:lnTo>
                  <a:pt x="12953" y="3512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189482" y="2913126"/>
            <a:ext cx="335280" cy="338328"/>
          </a:xfrm>
          <a:custGeom>
            <a:avLst/>
            <a:gdLst>
              <a:gd name="connsiteX0" fmla="*/ 0 w 335280"/>
              <a:gd name="connsiteY0" fmla="*/ 338327 h 338328"/>
              <a:gd name="connsiteX1" fmla="*/ 335279 w 335280"/>
              <a:gd name="connsiteY1" fmla="*/ 338327 h 338328"/>
              <a:gd name="connsiteX2" fmla="*/ 335279 w 335280"/>
              <a:gd name="connsiteY2" fmla="*/ 0 h 338328"/>
              <a:gd name="connsiteX3" fmla="*/ 0 w 335280"/>
              <a:gd name="connsiteY3" fmla="*/ 0 h 338328"/>
              <a:gd name="connsiteX4" fmla="*/ 0 w 335280"/>
              <a:gd name="connsiteY4" fmla="*/ 338327 h 3383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8">
                <a:moveTo>
                  <a:pt x="0" y="338327"/>
                </a:moveTo>
                <a:lnTo>
                  <a:pt x="335279" y="338327"/>
                </a:lnTo>
                <a:lnTo>
                  <a:pt x="335279" y="0"/>
                </a:lnTo>
                <a:lnTo>
                  <a:pt x="0" y="0"/>
                </a:lnTo>
                <a:lnTo>
                  <a:pt x="0" y="3383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176528" y="2900172"/>
            <a:ext cx="361188" cy="364236"/>
          </a:xfrm>
          <a:custGeom>
            <a:avLst/>
            <a:gdLst>
              <a:gd name="connsiteX0" fmla="*/ 12953 w 361188"/>
              <a:gd name="connsiteY0" fmla="*/ 351281 h 364236"/>
              <a:gd name="connsiteX1" fmla="*/ 348233 w 361188"/>
              <a:gd name="connsiteY1" fmla="*/ 351281 h 364236"/>
              <a:gd name="connsiteX2" fmla="*/ 348233 w 361188"/>
              <a:gd name="connsiteY2" fmla="*/ 12954 h 364236"/>
              <a:gd name="connsiteX3" fmla="*/ 12953 w 361188"/>
              <a:gd name="connsiteY3" fmla="*/ 12954 h 364236"/>
              <a:gd name="connsiteX4" fmla="*/ 12953 w 361188"/>
              <a:gd name="connsiteY4" fmla="*/ 351281 h 364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6">
                <a:moveTo>
                  <a:pt x="12953" y="351281"/>
                </a:moveTo>
                <a:lnTo>
                  <a:pt x="348233" y="351281"/>
                </a:lnTo>
                <a:lnTo>
                  <a:pt x="348233" y="12954"/>
                </a:lnTo>
                <a:lnTo>
                  <a:pt x="12953" y="12954"/>
                </a:lnTo>
                <a:lnTo>
                  <a:pt x="12953" y="351281"/>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189482" y="3431285"/>
            <a:ext cx="335280" cy="338328"/>
          </a:xfrm>
          <a:custGeom>
            <a:avLst/>
            <a:gdLst>
              <a:gd name="connsiteX0" fmla="*/ 0 w 335280"/>
              <a:gd name="connsiteY0" fmla="*/ 338328 h 338328"/>
              <a:gd name="connsiteX1" fmla="*/ 335279 w 335280"/>
              <a:gd name="connsiteY1" fmla="*/ 338328 h 338328"/>
              <a:gd name="connsiteX2" fmla="*/ 335279 w 335280"/>
              <a:gd name="connsiteY2" fmla="*/ 0 h 338328"/>
              <a:gd name="connsiteX3" fmla="*/ 0 w 335280"/>
              <a:gd name="connsiteY3" fmla="*/ 0 h 338328"/>
              <a:gd name="connsiteX4" fmla="*/ 0 w 335280"/>
              <a:gd name="connsiteY4" fmla="*/ 338328 h 3383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8">
                <a:moveTo>
                  <a:pt x="0" y="338328"/>
                </a:moveTo>
                <a:lnTo>
                  <a:pt x="335279" y="338328"/>
                </a:lnTo>
                <a:lnTo>
                  <a:pt x="335279" y="0"/>
                </a:lnTo>
                <a:lnTo>
                  <a:pt x="0" y="0"/>
                </a:lnTo>
                <a:lnTo>
                  <a:pt x="0" y="3383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176528" y="3418332"/>
            <a:ext cx="361188" cy="364236"/>
          </a:xfrm>
          <a:custGeom>
            <a:avLst/>
            <a:gdLst>
              <a:gd name="connsiteX0" fmla="*/ 12953 w 361188"/>
              <a:gd name="connsiteY0" fmla="*/ 351282 h 364236"/>
              <a:gd name="connsiteX1" fmla="*/ 348233 w 361188"/>
              <a:gd name="connsiteY1" fmla="*/ 351282 h 364236"/>
              <a:gd name="connsiteX2" fmla="*/ 348233 w 361188"/>
              <a:gd name="connsiteY2" fmla="*/ 12953 h 364236"/>
              <a:gd name="connsiteX3" fmla="*/ 12953 w 361188"/>
              <a:gd name="connsiteY3" fmla="*/ 12953 h 364236"/>
              <a:gd name="connsiteX4" fmla="*/ 12953 w 361188"/>
              <a:gd name="connsiteY4" fmla="*/ 351282 h 364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6">
                <a:moveTo>
                  <a:pt x="12953" y="351282"/>
                </a:moveTo>
                <a:lnTo>
                  <a:pt x="348233" y="351282"/>
                </a:lnTo>
                <a:lnTo>
                  <a:pt x="348233" y="12953"/>
                </a:lnTo>
                <a:lnTo>
                  <a:pt x="12953" y="12953"/>
                </a:lnTo>
                <a:lnTo>
                  <a:pt x="12953" y="3512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243321" y="1843277"/>
            <a:ext cx="335280" cy="339851"/>
          </a:xfrm>
          <a:custGeom>
            <a:avLst/>
            <a:gdLst>
              <a:gd name="connsiteX0" fmla="*/ 0 w 335280"/>
              <a:gd name="connsiteY0" fmla="*/ 339851 h 339851"/>
              <a:gd name="connsiteX1" fmla="*/ 335280 w 335280"/>
              <a:gd name="connsiteY1" fmla="*/ 339851 h 339851"/>
              <a:gd name="connsiteX2" fmla="*/ 335280 w 335280"/>
              <a:gd name="connsiteY2" fmla="*/ 0 h 339851"/>
              <a:gd name="connsiteX3" fmla="*/ 0 w 335280"/>
              <a:gd name="connsiteY3" fmla="*/ 0 h 339851"/>
              <a:gd name="connsiteX4" fmla="*/ 0 w 335280"/>
              <a:gd name="connsiteY4" fmla="*/ 339851 h 3398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9851">
                <a:moveTo>
                  <a:pt x="0" y="339851"/>
                </a:moveTo>
                <a:lnTo>
                  <a:pt x="335280" y="339851"/>
                </a:lnTo>
                <a:lnTo>
                  <a:pt x="335280" y="0"/>
                </a:lnTo>
                <a:lnTo>
                  <a:pt x="0" y="0"/>
                </a:lnTo>
                <a:lnTo>
                  <a:pt x="0" y="33985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230367" y="1830323"/>
            <a:ext cx="361188" cy="365759"/>
          </a:xfrm>
          <a:custGeom>
            <a:avLst/>
            <a:gdLst>
              <a:gd name="connsiteX0" fmla="*/ 12953 w 361188"/>
              <a:gd name="connsiteY0" fmla="*/ 352805 h 365759"/>
              <a:gd name="connsiteX1" fmla="*/ 348234 w 361188"/>
              <a:gd name="connsiteY1" fmla="*/ 352805 h 365759"/>
              <a:gd name="connsiteX2" fmla="*/ 348234 w 361188"/>
              <a:gd name="connsiteY2" fmla="*/ 12954 h 365759"/>
              <a:gd name="connsiteX3" fmla="*/ 12953 w 361188"/>
              <a:gd name="connsiteY3" fmla="*/ 12954 h 365759"/>
              <a:gd name="connsiteX4" fmla="*/ 12953 w 361188"/>
              <a:gd name="connsiteY4" fmla="*/ 352805 h 3657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5759">
                <a:moveTo>
                  <a:pt x="12953" y="352805"/>
                </a:moveTo>
                <a:lnTo>
                  <a:pt x="348234" y="352805"/>
                </a:lnTo>
                <a:lnTo>
                  <a:pt x="348234" y="12954"/>
                </a:lnTo>
                <a:lnTo>
                  <a:pt x="12953" y="12954"/>
                </a:lnTo>
                <a:lnTo>
                  <a:pt x="12953" y="352805"/>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5151120" y="1072896"/>
            <a:ext cx="3413760" cy="400811"/>
          </a:xfrm>
          <a:custGeom>
            <a:avLst/>
            <a:gdLst>
              <a:gd name="connsiteX0" fmla="*/ 0 w 3413760"/>
              <a:gd name="connsiteY0" fmla="*/ 400811 h 400811"/>
              <a:gd name="connsiteX1" fmla="*/ 3413760 w 3413760"/>
              <a:gd name="connsiteY1" fmla="*/ 400811 h 400811"/>
              <a:gd name="connsiteX2" fmla="*/ 3413760 w 3413760"/>
              <a:gd name="connsiteY2" fmla="*/ 0 h 400811"/>
              <a:gd name="connsiteX3" fmla="*/ 0 w 3413760"/>
              <a:gd name="connsiteY3" fmla="*/ 0 h 400811"/>
              <a:gd name="connsiteX4" fmla="*/ 0 w 3413760"/>
              <a:gd name="connsiteY4" fmla="*/ 400811 h 4008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13760" h="400811">
                <a:moveTo>
                  <a:pt x="0" y="400811"/>
                </a:moveTo>
                <a:lnTo>
                  <a:pt x="3413760" y="400811"/>
                </a:lnTo>
                <a:lnTo>
                  <a:pt x="3413760" y="0"/>
                </a:lnTo>
                <a:lnTo>
                  <a:pt x="0" y="0"/>
                </a:lnTo>
                <a:lnTo>
                  <a:pt x="0" y="400811"/>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5243321" y="2362961"/>
            <a:ext cx="335280" cy="338327"/>
          </a:xfrm>
          <a:custGeom>
            <a:avLst/>
            <a:gdLst>
              <a:gd name="connsiteX0" fmla="*/ 0 w 335280"/>
              <a:gd name="connsiteY0" fmla="*/ 338327 h 338327"/>
              <a:gd name="connsiteX1" fmla="*/ 335280 w 335280"/>
              <a:gd name="connsiteY1" fmla="*/ 338327 h 338327"/>
              <a:gd name="connsiteX2" fmla="*/ 335280 w 335280"/>
              <a:gd name="connsiteY2" fmla="*/ 0 h 338327"/>
              <a:gd name="connsiteX3" fmla="*/ 0 w 335280"/>
              <a:gd name="connsiteY3" fmla="*/ 0 h 338327"/>
              <a:gd name="connsiteX4" fmla="*/ 0 w 335280"/>
              <a:gd name="connsiteY4" fmla="*/ 338327 h 3383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7">
                <a:moveTo>
                  <a:pt x="0" y="338327"/>
                </a:moveTo>
                <a:lnTo>
                  <a:pt x="335280" y="338327"/>
                </a:lnTo>
                <a:lnTo>
                  <a:pt x="335280" y="0"/>
                </a:lnTo>
                <a:lnTo>
                  <a:pt x="0" y="0"/>
                </a:lnTo>
                <a:lnTo>
                  <a:pt x="0" y="3383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5230367" y="2350007"/>
            <a:ext cx="361188" cy="364236"/>
          </a:xfrm>
          <a:custGeom>
            <a:avLst/>
            <a:gdLst>
              <a:gd name="connsiteX0" fmla="*/ 12953 w 361188"/>
              <a:gd name="connsiteY0" fmla="*/ 351282 h 364236"/>
              <a:gd name="connsiteX1" fmla="*/ 348234 w 361188"/>
              <a:gd name="connsiteY1" fmla="*/ 351282 h 364236"/>
              <a:gd name="connsiteX2" fmla="*/ 348234 w 361188"/>
              <a:gd name="connsiteY2" fmla="*/ 12954 h 364236"/>
              <a:gd name="connsiteX3" fmla="*/ 12953 w 361188"/>
              <a:gd name="connsiteY3" fmla="*/ 12954 h 364236"/>
              <a:gd name="connsiteX4" fmla="*/ 12953 w 361188"/>
              <a:gd name="connsiteY4" fmla="*/ 351282 h 364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6">
                <a:moveTo>
                  <a:pt x="12953" y="351282"/>
                </a:moveTo>
                <a:lnTo>
                  <a:pt x="348234" y="351282"/>
                </a:lnTo>
                <a:lnTo>
                  <a:pt x="348234" y="12954"/>
                </a:lnTo>
                <a:lnTo>
                  <a:pt x="12953" y="12954"/>
                </a:lnTo>
                <a:lnTo>
                  <a:pt x="12953" y="3512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097280" y="4014215"/>
            <a:ext cx="3413760" cy="400812"/>
          </a:xfrm>
          <a:custGeom>
            <a:avLst/>
            <a:gdLst>
              <a:gd name="connsiteX0" fmla="*/ 0 w 3413760"/>
              <a:gd name="connsiteY0" fmla="*/ 400812 h 400812"/>
              <a:gd name="connsiteX1" fmla="*/ 3413760 w 3413760"/>
              <a:gd name="connsiteY1" fmla="*/ 400812 h 400812"/>
              <a:gd name="connsiteX2" fmla="*/ 3413760 w 3413760"/>
              <a:gd name="connsiteY2" fmla="*/ 0 h 400812"/>
              <a:gd name="connsiteX3" fmla="*/ 0 w 3413760"/>
              <a:gd name="connsiteY3" fmla="*/ 0 h 400812"/>
              <a:gd name="connsiteX4" fmla="*/ 0 w 3413760"/>
              <a:gd name="connsiteY4" fmla="*/ 400812 h 40081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13760" h="400812">
                <a:moveTo>
                  <a:pt x="0" y="400812"/>
                </a:moveTo>
                <a:lnTo>
                  <a:pt x="3413760" y="400812"/>
                </a:lnTo>
                <a:lnTo>
                  <a:pt x="3413760" y="0"/>
                </a:lnTo>
                <a:lnTo>
                  <a:pt x="0" y="0"/>
                </a:lnTo>
                <a:lnTo>
                  <a:pt x="0" y="400812"/>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1189482" y="4618482"/>
            <a:ext cx="335280" cy="338327"/>
          </a:xfrm>
          <a:custGeom>
            <a:avLst/>
            <a:gdLst>
              <a:gd name="connsiteX0" fmla="*/ 0 w 335280"/>
              <a:gd name="connsiteY0" fmla="*/ 338327 h 338327"/>
              <a:gd name="connsiteX1" fmla="*/ 335279 w 335280"/>
              <a:gd name="connsiteY1" fmla="*/ 338327 h 338327"/>
              <a:gd name="connsiteX2" fmla="*/ 335279 w 335280"/>
              <a:gd name="connsiteY2" fmla="*/ 0 h 338327"/>
              <a:gd name="connsiteX3" fmla="*/ 0 w 335280"/>
              <a:gd name="connsiteY3" fmla="*/ 0 h 338327"/>
              <a:gd name="connsiteX4" fmla="*/ 0 w 335280"/>
              <a:gd name="connsiteY4" fmla="*/ 338327 h 3383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7">
                <a:moveTo>
                  <a:pt x="0" y="338327"/>
                </a:moveTo>
                <a:lnTo>
                  <a:pt x="335279" y="338327"/>
                </a:lnTo>
                <a:lnTo>
                  <a:pt x="335279" y="0"/>
                </a:lnTo>
                <a:lnTo>
                  <a:pt x="0" y="0"/>
                </a:lnTo>
                <a:lnTo>
                  <a:pt x="0" y="338327"/>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1176528" y="4605528"/>
            <a:ext cx="361188" cy="364235"/>
          </a:xfrm>
          <a:custGeom>
            <a:avLst/>
            <a:gdLst>
              <a:gd name="connsiteX0" fmla="*/ 12953 w 361188"/>
              <a:gd name="connsiteY0" fmla="*/ 351281 h 364235"/>
              <a:gd name="connsiteX1" fmla="*/ 348233 w 361188"/>
              <a:gd name="connsiteY1" fmla="*/ 351281 h 364235"/>
              <a:gd name="connsiteX2" fmla="*/ 348233 w 361188"/>
              <a:gd name="connsiteY2" fmla="*/ 12953 h 364235"/>
              <a:gd name="connsiteX3" fmla="*/ 12953 w 361188"/>
              <a:gd name="connsiteY3" fmla="*/ 12953 h 364235"/>
              <a:gd name="connsiteX4" fmla="*/ 12953 w 361188"/>
              <a:gd name="connsiteY4" fmla="*/ 351281 h 3642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5">
                <a:moveTo>
                  <a:pt x="12953" y="351281"/>
                </a:moveTo>
                <a:lnTo>
                  <a:pt x="348233" y="351281"/>
                </a:lnTo>
                <a:lnTo>
                  <a:pt x="348233" y="12953"/>
                </a:lnTo>
                <a:lnTo>
                  <a:pt x="12953" y="12953"/>
                </a:lnTo>
                <a:lnTo>
                  <a:pt x="12953" y="351281"/>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5151120" y="4038600"/>
            <a:ext cx="3413760" cy="400811"/>
          </a:xfrm>
          <a:custGeom>
            <a:avLst/>
            <a:gdLst>
              <a:gd name="connsiteX0" fmla="*/ 0 w 3413760"/>
              <a:gd name="connsiteY0" fmla="*/ 400811 h 400811"/>
              <a:gd name="connsiteX1" fmla="*/ 3413760 w 3413760"/>
              <a:gd name="connsiteY1" fmla="*/ 400811 h 400811"/>
              <a:gd name="connsiteX2" fmla="*/ 3413760 w 3413760"/>
              <a:gd name="connsiteY2" fmla="*/ 0 h 400811"/>
              <a:gd name="connsiteX3" fmla="*/ 0 w 3413760"/>
              <a:gd name="connsiteY3" fmla="*/ 0 h 400811"/>
              <a:gd name="connsiteX4" fmla="*/ 0 w 3413760"/>
              <a:gd name="connsiteY4" fmla="*/ 400811 h 4008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13760" h="400811">
                <a:moveTo>
                  <a:pt x="0" y="400811"/>
                </a:moveTo>
                <a:lnTo>
                  <a:pt x="3413760" y="400811"/>
                </a:lnTo>
                <a:lnTo>
                  <a:pt x="3413760" y="0"/>
                </a:lnTo>
                <a:lnTo>
                  <a:pt x="0" y="0"/>
                </a:lnTo>
                <a:lnTo>
                  <a:pt x="0" y="400811"/>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5243321" y="4642865"/>
            <a:ext cx="335280" cy="338328"/>
          </a:xfrm>
          <a:custGeom>
            <a:avLst/>
            <a:gdLst>
              <a:gd name="connsiteX0" fmla="*/ 0 w 335280"/>
              <a:gd name="connsiteY0" fmla="*/ 338328 h 338328"/>
              <a:gd name="connsiteX1" fmla="*/ 335280 w 335280"/>
              <a:gd name="connsiteY1" fmla="*/ 338328 h 338328"/>
              <a:gd name="connsiteX2" fmla="*/ 335280 w 335280"/>
              <a:gd name="connsiteY2" fmla="*/ 0 h 338328"/>
              <a:gd name="connsiteX3" fmla="*/ 0 w 335280"/>
              <a:gd name="connsiteY3" fmla="*/ 0 h 338328"/>
              <a:gd name="connsiteX4" fmla="*/ 0 w 335280"/>
              <a:gd name="connsiteY4" fmla="*/ 338328 h 3383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8">
                <a:moveTo>
                  <a:pt x="0" y="338328"/>
                </a:moveTo>
                <a:lnTo>
                  <a:pt x="335280" y="338328"/>
                </a:lnTo>
                <a:lnTo>
                  <a:pt x="335280" y="0"/>
                </a:lnTo>
                <a:lnTo>
                  <a:pt x="0" y="0"/>
                </a:lnTo>
                <a:lnTo>
                  <a:pt x="0" y="3383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5230367" y="4629911"/>
            <a:ext cx="361188" cy="364236"/>
          </a:xfrm>
          <a:custGeom>
            <a:avLst/>
            <a:gdLst>
              <a:gd name="connsiteX0" fmla="*/ 12953 w 361188"/>
              <a:gd name="connsiteY0" fmla="*/ 351282 h 364236"/>
              <a:gd name="connsiteX1" fmla="*/ 348234 w 361188"/>
              <a:gd name="connsiteY1" fmla="*/ 351282 h 364236"/>
              <a:gd name="connsiteX2" fmla="*/ 348234 w 361188"/>
              <a:gd name="connsiteY2" fmla="*/ 12953 h 364236"/>
              <a:gd name="connsiteX3" fmla="*/ 12953 w 361188"/>
              <a:gd name="connsiteY3" fmla="*/ 12953 h 364236"/>
              <a:gd name="connsiteX4" fmla="*/ 12953 w 361188"/>
              <a:gd name="connsiteY4" fmla="*/ 351282 h 364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6">
                <a:moveTo>
                  <a:pt x="12953" y="351282"/>
                </a:moveTo>
                <a:lnTo>
                  <a:pt x="348234" y="351282"/>
                </a:lnTo>
                <a:lnTo>
                  <a:pt x="348234" y="12953"/>
                </a:lnTo>
                <a:lnTo>
                  <a:pt x="12953" y="12953"/>
                </a:lnTo>
                <a:lnTo>
                  <a:pt x="12953" y="3512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5243321" y="5115305"/>
            <a:ext cx="335280" cy="338328"/>
          </a:xfrm>
          <a:custGeom>
            <a:avLst/>
            <a:gdLst>
              <a:gd name="connsiteX0" fmla="*/ 0 w 335280"/>
              <a:gd name="connsiteY0" fmla="*/ 338328 h 338328"/>
              <a:gd name="connsiteX1" fmla="*/ 335280 w 335280"/>
              <a:gd name="connsiteY1" fmla="*/ 338328 h 338328"/>
              <a:gd name="connsiteX2" fmla="*/ 335280 w 335280"/>
              <a:gd name="connsiteY2" fmla="*/ 0 h 338328"/>
              <a:gd name="connsiteX3" fmla="*/ 0 w 335280"/>
              <a:gd name="connsiteY3" fmla="*/ 0 h 338328"/>
              <a:gd name="connsiteX4" fmla="*/ 0 w 335280"/>
              <a:gd name="connsiteY4" fmla="*/ 338328 h 3383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8">
                <a:moveTo>
                  <a:pt x="0" y="338328"/>
                </a:moveTo>
                <a:lnTo>
                  <a:pt x="335280" y="338328"/>
                </a:lnTo>
                <a:lnTo>
                  <a:pt x="335280" y="0"/>
                </a:lnTo>
                <a:lnTo>
                  <a:pt x="0" y="0"/>
                </a:lnTo>
                <a:lnTo>
                  <a:pt x="0" y="3383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5230367" y="5102352"/>
            <a:ext cx="361188" cy="364236"/>
          </a:xfrm>
          <a:custGeom>
            <a:avLst/>
            <a:gdLst>
              <a:gd name="connsiteX0" fmla="*/ 12953 w 361188"/>
              <a:gd name="connsiteY0" fmla="*/ 351282 h 364236"/>
              <a:gd name="connsiteX1" fmla="*/ 348234 w 361188"/>
              <a:gd name="connsiteY1" fmla="*/ 351282 h 364236"/>
              <a:gd name="connsiteX2" fmla="*/ 348234 w 361188"/>
              <a:gd name="connsiteY2" fmla="*/ 12953 h 364236"/>
              <a:gd name="connsiteX3" fmla="*/ 12953 w 361188"/>
              <a:gd name="connsiteY3" fmla="*/ 12953 h 364236"/>
              <a:gd name="connsiteX4" fmla="*/ 12953 w 361188"/>
              <a:gd name="connsiteY4" fmla="*/ 351282 h 364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6">
                <a:moveTo>
                  <a:pt x="12953" y="351282"/>
                </a:moveTo>
                <a:lnTo>
                  <a:pt x="348234" y="351282"/>
                </a:lnTo>
                <a:lnTo>
                  <a:pt x="348234" y="12953"/>
                </a:lnTo>
                <a:lnTo>
                  <a:pt x="12953" y="12953"/>
                </a:lnTo>
                <a:lnTo>
                  <a:pt x="12953" y="3512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1189482" y="5090921"/>
            <a:ext cx="335280" cy="338328"/>
          </a:xfrm>
          <a:custGeom>
            <a:avLst/>
            <a:gdLst>
              <a:gd name="connsiteX0" fmla="*/ 0 w 335280"/>
              <a:gd name="connsiteY0" fmla="*/ 338328 h 338328"/>
              <a:gd name="connsiteX1" fmla="*/ 335279 w 335280"/>
              <a:gd name="connsiteY1" fmla="*/ 338328 h 338328"/>
              <a:gd name="connsiteX2" fmla="*/ 335279 w 335280"/>
              <a:gd name="connsiteY2" fmla="*/ 0 h 338328"/>
              <a:gd name="connsiteX3" fmla="*/ 0 w 335280"/>
              <a:gd name="connsiteY3" fmla="*/ 0 h 338328"/>
              <a:gd name="connsiteX4" fmla="*/ 0 w 335280"/>
              <a:gd name="connsiteY4" fmla="*/ 338328 h 3383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8">
                <a:moveTo>
                  <a:pt x="0" y="338328"/>
                </a:moveTo>
                <a:lnTo>
                  <a:pt x="335279" y="338328"/>
                </a:lnTo>
                <a:lnTo>
                  <a:pt x="335279" y="0"/>
                </a:lnTo>
                <a:lnTo>
                  <a:pt x="0" y="0"/>
                </a:lnTo>
                <a:lnTo>
                  <a:pt x="0" y="3383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1176528" y="5077967"/>
            <a:ext cx="361188" cy="364236"/>
          </a:xfrm>
          <a:custGeom>
            <a:avLst/>
            <a:gdLst>
              <a:gd name="connsiteX0" fmla="*/ 12953 w 361188"/>
              <a:gd name="connsiteY0" fmla="*/ 351282 h 364236"/>
              <a:gd name="connsiteX1" fmla="*/ 348233 w 361188"/>
              <a:gd name="connsiteY1" fmla="*/ 351282 h 364236"/>
              <a:gd name="connsiteX2" fmla="*/ 348233 w 361188"/>
              <a:gd name="connsiteY2" fmla="*/ 12953 h 364236"/>
              <a:gd name="connsiteX3" fmla="*/ 12953 w 361188"/>
              <a:gd name="connsiteY3" fmla="*/ 12953 h 364236"/>
              <a:gd name="connsiteX4" fmla="*/ 12953 w 361188"/>
              <a:gd name="connsiteY4" fmla="*/ 351282 h 364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6">
                <a:moveTo>
                  <a:pt x="12953" y="351282"/>
                </a:moveTo>
                <a:lnTo>
                  <a:pt x="348233" y="351282"/>
                </a:lnTo>
                <a:lnTo>
                  <a:pt x="348233" y="12953"/>
                </a:lnTo>
                <a:lnTo>
                  <a:pt x="12953" y="12953"/>
                </a:lnTo>
                <a:lnTo>
                  <a:pt x="12953" y="3512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1189482" y="5548121"/>
            <a:ext cx="335280" cy="338328"/>
          </a:xfrm>
          <a:custGeom>
            <a:avLst/>
            <a:gdLst>
              <a:gd name="connsiteX0" fmla="*/ 0 w 335280"/>
              <a:gd name="connsiteY0" fmla="*/ 338328 h 338328"/>
              <a:gd name="connsiteX1" fmla="*/ 335279 w 335280"/>
              <a:gd name="connsiteY1" fmla="*/ 338328 h 338328"/>
              <a:gd name="connsiteX2" fmla="*/ 335279 w 335280"/>
              <a:gd name="connsiteY2" fmla="*/ 0 h 338328"/>
              <a:gd name="connsiteX3" fmla="*/ 0 w 335280"/>
              <a:gd name="connsiteY3" fmla="*/ 0 h 338328"/>
              <a:gd name="connsiteX4" fmla="*/ 0 w 335280"/>
              <a:gd name="connsiteY4" fmla="*/ 338328 h 3383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8">
                <a:moveTo>
                  <a:pt x="0" y="338328"/>
                </a:moveTo>
                <a:lnTo>
                  <a:pt x="335279" y="338328"/>
                </a:lnTo>
                <a:lnTo>
                  <a:pt x="335279" y="0"/>
                </a:lnTo>
                <a:lnTo>
                  <a:pt x="0" y="0"/>
                </a:lnTo>
                <a:lnTo>
                  <a:pt x="0" y="3383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1176528" y="5535167"/>
            <a:ext cx="361188" cy="364236"/>
          </a:xfrm>
          <a:custGeom>
            <a:avLst/>
            <a:gdLst>
              <a:gd name="connsiteX0" fmla="*/ 12953 w 361188"/>
              <a:gd name="connsiteY0" fmla="*/ 351282 h 364236"/>
              <a:gd name="connsiteX1" fmla="*/ 348233 w 361188"/>
              <a:gd name="connsiteY1" fmla="*/ 351282 h 364236"/>
              <a:gd name="connsiteX2" fmla="*/ 348233 w 361188"/>
              <a:gd name="connsiteY2" fmla="*/ 12953 h 364236"/>
              <a:gd name="connsiteX3" fmla="*/ 12953 w 361188"/>
              <a:gd name="connsiteY3" fmla="*/ 12953 h 364236"/>
              <a:gd name="connsiteX4" fmla="*/ 12953 w 361188"/>
              <a:gd name="connsiteY4" fmla="*/ 351282 h 364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6">
                <a:moveTo>
                  <a:pt x="12953" y="351282"/>
                </a:moveTo>
                <a:lnTo>
                  <a:pt x="348233" y="351282"/>
                </a:lnTo>
                <a:lnTo>
                  <a:pt x="348233" y="12953"/>
                </a:lnTo>
                <a:lnTo>
                  <a:pt x="12953" y="12953"/>
                </a:lnTo>
                <a:lnTo>
                  <a:pt x="12953" y="3512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5243321" y="5557265"/>
            <a:ext cx="335280" cy="338328"/>
          </a:xfrm>
          <a:custGeom>
            <a:avLst/>
            <a:gdLst>
              <a:gd name="connsiteX0" fmla="*/ 0 w 335280"/>
              <a:gd name="connsiteY0" fmla="*/ 338328 h 338328"/>
              <a:gd name="connsiteX1" fmla="*/ 335280 w 335280"/>
              <a:gd name="connsiteY1" fmla="*/ 338328 h 338328"/>
              <a:gd name="connsiteX2" fmla="*/ 335280 w 335280"/>
              <a:gd name="connsiteY2" fmla="*/ 0 h 338328"/>
              <a:gd name="connsiteX3" fmla="*/ 0 w 335280"/>
              <a:gd name="connsiteY3" fmla="*/ 0 h 338328"/>
              <a:gd name="connsiteX4" fmla="*/ 0 w 335280"/>
              <a:gd name="connsiteY4" fmla="*/ 338328 h 3383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5280" h="338328">
                <a:moveTo>
                  <a:pt x="0" y="338328"/>
                </a:moveTo>
                <a:lnTo>
                  <a:pt x="335280" y="338328"/>
                </a:lnTo>
                <a:lnTo>
                  <a:pt x="335280" y="0"/>
                </a:lnTo>
                <a:lnTo>
                  <a:pt x="0" y="0"/>
                </a:lnTo>
                <a:lnTo>
                  <a:pt x="0" y="3383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5230367" y="5544311"/>
            <a:ext cx="361188" cy="364236"/>
          </a:xfrm>
          <a:custGeom>
            <a:avLst/>
            <a:gdLst>
              <a:gd name="connsiteX0" fmla="*/ 12953 w 361188"/>
              <a:gd name="connsiteY0" fmla="*/ 351282 h 364236"/>
              <a:gd name="connsiteX1" fmla="*/ 348234 w 361188"/>
              <a:gd name="connsiteY1" fmla="*/ 351282 h 364236"/>
              <a:gd name="connsiteX2" fmla="*/ 348234 w 361188"/>
              <a:gd name="connsiteY2" fmla="*/ 12953 h 364236"/>
              <a:gd name="connsiteX3" fmla="*/ 12953 w 361188"/>
              <a:gd name="connsiteY3" fmla="*/ 12953 h 364236"/>
              <a:gd name="connsiteX4" fmla="*/ 12953 w 361188"/>
              <a:gd name="connsiteY4" fmla="*/ 351282 h 3642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1188" h="364236">
                <a:moveTo>
                  <a:pt x="12953" y="351282"/>
                </a:moveTo>
                <a:lnTo>
                  <a:pt x="348234" y="351282"/>
                </a:lnTo>
                <a:lnTo>
                  <a:pt x="348234" y="12953"/>
                </a:lnTo>
                <a:lnTo>
                  <a:pt x="12953" y="12953"/>
                </a:lnTo>
                <a:lnTo>
                  <a:pt x="12953" y="35128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016000" y="1028700"/>
            <a:ext cx="1384300" cy="584200"/>
          </a:xfrm>
          <a:prstGeom prst="rect">
            <a:avLst/>
          </a:prstGeom>
          <a:noFill/>
        </p:spPr>
      </p:pic>
      <p:pic>
        <p:nvPicPr>
          <p:cNvPr id="35" name="Picture 3"/>
          <p:cNvPicPr>
            <a:picLocks noChangeAspect="1" noChangeArrowheads="1"/>
          </p:cNvPicPr>
          <p:nvPr/>
        </p:nvPicPr>
        <p:blipFill>
          <a:blip r:embed="rId3"/>
          <a:srcRect/>
          <a:stretch>
            <a:fillRect/>
          </a:stretch>
        </p:blipFill>
        <p:spPr bwMode="auto">
          <a:xfrm>
            <a:off x="1016000" y="3962400"/>
            <a:ext cx="1384300" cy="596900"/>
          </a:xfrm>
          <a:prstGeom prst="rect">
            <a:avLst/>
          </a:prstGeom>
          <a:noFill/>
        </p:spPr>
      </p:pic>
      <p:pic>
        <p:nvPicPr>
          <p:cNvPr id="36" name="Picture 3"/>
          <p:cNvPicPr>
            <a:picLocks noChangeAspect="1" noChangeArrowheads="1"/>
          </p:cNvPicPr>
          <p:nvPr/>
        </p:nvPicPr>
        <p:blipFill>
          <a:blip r:embed="rId4"/>
          <a:srcRect/>
          <a:stretch>
            <a:fillRect/>
          </a:stretch>
        </p:blipFill>
        <p:spPr bwMode="auto">
          <a:xfrm>
            <a:off x="5067300" y="1028700"/>
            <a:ext cx="1384300" cy="584200"/>
          </a:xfrm>
          <a:prstGeom prst="rect">
            <a:avLst/>
          </a:prstGeom>
          <a:noFill/>
        </p:spPr>
      </p:pic>
      <p:pic>
        <p:nvPicPr>
          <p:cNvPr id="37" name="Picture 3"/>
          <p:cNvPicPr>
            <a:picLocks noChangeAspect="1" noChangeArrowheads="1"/>
          </p:cNvPicPr>
          <p:nvPr/>
        </p:nvPicPr>
        <p:blipFill>
          <a:blip r:embed="rId5"/>
          <a:srcRect/>
          <a:stretch>
            <a:fillRect/>
          </a:stretch>
        </p:blipFill>
        <p:spPr bwMode="auto">
          <a:xfrm>
            <a:off x="5067300" y="3987800"/>
            <a:ext cx="1384300" cy="596900"/>
          </a:xfrm>
          <a:prstGeom prst="rect">
            <a:avLst/>
          </a:prstGeom>
          <a:noFill/>
        </p:spPr>
      </p:pic>
      <p:sp>
        <p:nvSpPr>
          <p:cNvPr id="38" name="TextBox 1"/>
          <p:cNvSpPr txBox="1"/>
          <p:nvPr/>
        </p:nvSpPr>
        <p:spPr>
          <a:xfrm>
            <a:off x="1016000" y="6680200"/>
            <a:ext cx="6096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a:t>
            </a:r>
          </a:p>
        </p:txBody>
      </p:sp>
      <p:sp>
        <p:nvSpPr>
          <p:cNvPr id="39" name="TextBox 1"/>
          <p:cNvSpPr txBox="1"/>
          <p:nvPr/>
        </p:nvSpPr>
        <p:spPr>
          <a:xfrm>
            <a:off x="7366000" y="25400"/>
            <a:ext cx="1409700" cy="457200"/>
          </a:xfrm>
          <a:prstGeom prst="rect">
            <a:avLst/>
          </a:prstGeom>
          <a:noFill/>
        </p:spPr>
        <p:txBody>
          <a:bodyPr wrap="none" lIns="0" tIns="0" rIns="0" rtlCol="0">
            <a:spAutoFit/>
          </a:bodyPr>
          <a:lstStyle/>
          <a:p>
            <a:pPr>
              <a:lnSpc>
                <a:spcPts val="3600"/>
              </a:lnSpc>
            </a:pPr>
            <a:r>
              <a:rPr lang="en-US" altLang="zh-CN" sz="2800" b="1" dirty="0">
                <a:solidFill>
                  <a:srgbClr val="000000"/>
                </a:solidFill>
                <a:latin typeface="微软雅黑" panose="020B0503020204020204" pitchFamily="18" charset="-122"/>
                <a:cs typeface="微软雅黑" panose="020B0503020204020204" pitchFamily="18" charset="-122"/>
              </a:rPr>
              <a:t>研究内容</a:t>
            </a:r>
          </a:p>
        </p:txBody>
      </p:sp>
      <p:sp>
        <p:nvSpPr>
          <p:cNvPr id="40" name="TextBox 1"/>
          <p:cNvSpPr txBox="1"/>
          <p:nvPr/>
        </p:nvSpPr>
        <p:spPr>
          <a:xfrm>
            <a:off x="1181100" y="1104900"/>
            <a:ext cx="1016000" cy="330200"/>
          </a:xfrm>
          <a:prstGeom prst="rect">
            <a:avLst/>
          </a:prstGeom>
          <a:noFill/>
        </p:spPr>
        <p:txBody>
          <a:bodyPr wrap="none" lIns="0" tIns="0" rIns="0" rtlCol="0">
            <a:spAutoFit/>
          </a:bodyPr>
          <a:lstStyle/>
          <a:p>
            <a:pPr>
              <a:lnSpc>
                <a:spcPts val="2600"/>
              </a:lnSpc>
            </a:pPr>
            <a:r>
              <a:rPr lang="en-US" altLang="zh-CN" sz="2005" b="1" dirty="0">
                <a:solidFill>
                  <a:srgbClr val="000000"/>
                </a:solidFill>
                <a:latin typeface="微软雅黑" panose="020B0503020204020204" pitchFamily="18" charset="-122"/>
                <a:cs typeface="微软雅黑" panose="020B0503020204020204" pitchFamily="18" charset="-122"/>
              </a:rPr>
              <a:t>市场调研</a:t>
            </a:r>
          </a:p>
        </p:txBody>
      </p:sp>
      <p:sp>
        <p:nvSpPr>
          <p:cNvPr id="41" name="TextBox 1"/>
          <p:cNvSpPr txBox="1"/>
          <p:nvPr/>
        </p:nvSpPr>
        <p:spPr>
          <a:xfrm>
            <a:off x="1219200" y="1727200"/>
            <a:ext cx="241300" cy="2184400"/>
          </a:xfrm>
          <a:prstGeom prst="rect">
            <a:avLst/>
          </a:prstGeom>
          <a:noFill/>
        </p:spPr>
        <p:txBody>
          <a:bodyPr wrap="none" lIns="0" tIns="0" rIns="0" rtlCol="0">
            <a:spAutoFit/>
          </a:bodyPr>
          <a:lstStyle/>
          <a:p>
            <a:pPr>
              <a:lnSpc>
                <a:spcPts val="4700"/>
              </a:lnSpc>
            </a:pPr>
            <a:r>
              <a:rPr lang="en-US" altLang="zh-CN" sz="3600" dirty="0">
                <a:solidFill>
                  <a:srgbClr val="FF0000"/>
                </a:solidFill>
                <a:latin typeface="Arial Black" panose="020B0A04020102020204" pitchFamily="18" charset="0"/>
                <a:cs typeface="Arial Black" panose="020B0A04020102020204" pitchFamily="18" charset="0"/>
              </a:rPr>
              <a:t>√</a:t>
            </a:r>
          </a:p>
          <a:p>
            <a:pPr>
              <a:lnSpc>
                <a:spcPts val="4000"/>
              </a:lnSpc>
            </a:pPr>
            <a:r>
              <a:rPr lang="en-US" altLang="zh-CN" sz="3600" dirty="0">
                <a:solidFill>
                  <a:srgbClr val="FF0000"/>
                </a:solidFill>
                <a:latin typeface="Arial Black" panose="020B0A04020102020204" pitchFamily="18" charset="0"/>
                <a:cs typeface="Arial Black" panose="020B0A04020102020204" pitchFamily="18" charset="0"/>
              </a:rPr>
              <a:t>√</a:t>
            </a:r>
          </a:p>
          <a:p>
            <a:pPr>
              <a:lnSpc>
                <a:spcPts val="4300"/>
              </a:lnSpc>
            </a:pPr>
            <a:r>
              <a:rPr lang="en-US" altLang="zh-CN" sz="3600" dirty="0">
                <a:solidFill>
                  <a:srgbClr val="FF0000"/>
                </a:solidFill>
                <a:latin typeface="Arial Black" panose="020B0A04020102020204" pitchFamily="18" charset="0"/>
                <a:cs typeface="Arial Black" panose="020B0A04020102020204" pitchFamily="18" charset="0"/>
              </a:rPr>
              <a:t>√</a:t>
            </a:r>
          </a:p>
          <a:p>
            <a:pPr>
              <a:lnSpc>
                <a:spcPts val="4000"/>
              </a:lnSpc>
            </a:pPr>
            <a:r>
              <a:rPr lang="en-US" altLang="zh-CN" sz="3600" dirty="0">
                <a:solidFill>
                  <a:srgbClr val="FF0000"/>
                </a:solidFill>
                <a:latin typeface="Arial Black" panose="020B0A04020102020204" pitchFamily="18" charset="0"/>
                <a:cs typeface="Arial Black" panose="020B0A04020102020204" pitchFamily="18" charset="0"/>
              </a:rPr>
              <a:t>√</a:t>
            </a:r>
          </a:p>
        </p:txBody>
      </p:sp>
      <p:sp>
        <p:nvSpPr>
          <p:cNvPr id="42" name="TextBox 1"/>
          <p:cNvSpPr txBox="1"/>
          <p:nvPr/>
        </p:nvSpPr>
        <p:spPr>
          <a:xfrm>
            <a:off x="1752600" y="1930400"/>
            <a:ext cx="2222500" cy="18415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宏观经济指标及城市规划</a:t>
            </a:r>
          </a:p>
          <a:p>
            <a:pPr>
              <a:lnSpc>
                <a:spcPts val="1000"/>
              </a:lnSpc>
            </a:pPr>
            <a:endParaRPr lang="en-US" altLang="zh-CN" dirty="0"/>
          </a:p>
          <a:p>
            <a:pPr>
              <a:lnSpc>
                <a:spcPts val="3000"/>
              </a:lnSpc>
            </a:pPr>
            <a:r>
              <a:rPr lang="en-US" altLang="zh-CN" sz="1595" dirty="0">
                <a:solidFill>
                  <a:srgbClr val="000000"/>
                </a:solidFill>
                <a:latin typeface="微软雅黑" panose="020B0503020204020204" pitchFamily="18" charset="-122"/>
                <a:cs typeface="微软雅黑" panose="020B0503020204020204" pitchFamily="18" charset="-122"/>
              </a:rPr>
              <a:t>深圳市整体商业市场</a:t>
            </a:r>
          </a:p>
          <a:p>
            <a:pPr>
              <a:lnSpc>
                <a:spcPts val="1000"/>
              </a:lnSpc>
            </a:pPr>
            <a:endParaRPr lang="en-US" altLang="zh-CN" dirty="0"/>
          </a:p>
          <a:p>
            <a:pPr>
              <a:lnSpc>
                <a:spcPts val="1000"/>
              </a:lnSpc>
            </a:pPr>
            <a:endParaRPr lang="en-US" altLang="zh-CN" dirty="0"/>
          </a:p>
          <a:p>
            <a:pPr>
              <a:lnSpc>
                <a:spcPts val="2300"/>
              </a:lnSpc>
            </a:pPr>
            <a:r>
              <a:rPr lang="en-US" altLang="zh-CN" sz="1595" dirty="0">
                <a:solidFill>
                  <a:srgbClr val="000000"/>
                </a:solidFill>
                <a:latin typeface="微软雅黑" panose="020B0503020204020204" pitchFamily="18" charset="-122"/>
                <a:cs typeface="微软雅黑" panose="020B0503020204020204" pitchFamily="18" charset="-122"/>
              </a:rPr>
              <a:t>南山区商业市场</a:t>
            </a:r>
          </a:p>
          <a:p>
            <a:pPr>
              <a:lnSpc>
                <a:spcPts val="1000"/>
              </a:lnSpc>
            </a:pPr>
            <a:endParaRPr lang="en-US" altLang="zh-CN" dirty="0"/>
          </a:p>
          <a:p>
            <a:pPr>
              <a:lnSpc>
                <a:spcPts val="3000"/>
              </a:lnSpc>
            </a:pPr>
            <a:r>
              <a:rPr lang="en-US" altLang="zh-CN" sz="1600" dirty="0">
                <a:solidFill>
                  <a:srgbClr val="000000"/>
                </a:solidFill>
                <a:latin typeface="微软雅黑" panose="020B0503020204020204" pitchFamily="18" charset="-122"/>
                <a:cs typeface="微软雅黑" panose="020B0503020204020204" pitchFamily="18" charset="-122"/>
              </a:rPr>
              <a:t>市场竞争分析</a:t>
            </a:r>
          </a:p>
        </p:txBody>
      </p:sp>
      <p:sp>
        <p:nvSpPr>
          <p:cNvPr id="43" name="TextBox 1"/>
          <p:cNvSpPr txBox="1"/>
          <p:nvPr/>
        </p:nvSpPr>
        <p:spPr>
          <a:xfrm>
            <a:off x="5232400" y="1104900"/>
            <a:ext cx="1016000" cy="330200"/>
          </a:xfrm>
          <a:prstGeom prst="rect">
            <a:avLst/>
          </a:prstGeom>
          <a:noFill/>
        </p:spPr>
        <p:txBody>
          <a:bodyPr wrap="none" lIns="0" tIns="0" rIns="0" rtlCol="0">
            <a:spAutoFit/>
          </a:bodyPr>
          <a:lstStyle/>
          <a:p>
            <a:pPr>
              <a:lnSpc>
                <a:spcPts val="2600"/>
              </a:lnSpc>
            </a:pPr>
            <a:r>
              <a:rPr lang="en-US" altLang="zh-CN" sz="2005" b="1" dirty="0">
                <a:solidFill>
                  <a:srgbClr val="000000"/>
                </a:solidFill>
                <a:latin typeface="微软雅黑" panose="020B0503020204020204" pitchFamily="18" charset="-122"/>
                <a:cs typeface="微软雅黑" panose="020B0503020204020204" pitchFamily="18" charset="-122"/>
              </a:rPr>
              <a:t>需求分析</a:t>
            </a:r>
          </a:p>
        </p:txBody>
      </p:sp>
      <p:sp>
        <p:nvSpPr>
          <p:cNvPr id="44" name="TextBox 1"/>
          <p:cNvSpPr txBox="1"/>
          <p:nvPr/>
        </p:nvSpPr>
        <p:spPr>
          <a:xfrm>
            <a:off x="5803900" y="1892300"/>
            <a:ext cx="2628900" cy="7747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商家访谈</a:t>
            </a:r>
          </a:p>
          <a:p>
            <a:pPr>
              <a:lnSpc>
                <a:spcPts val="1000"/>
              </a:lnSpc>
            </a:pPr>
            <a:endParaRPr lang="en-US" altLang="zh-CN" dirty="0"/>
          </a:p>
          <a:p>
            <a:pPr>
              <a:lnSpc>
                <a:spcPts val="3000"/>
              </a:lnSpc>
            </a:pPr>
            <a:r>
              <a:rPr lang="en-US" altLang="zh-CN" sz="1595" dirty="0">
                <a:solidFill>
                  <a:srgbClr val="000000"/>
                </a:solidFill>
                <a:latin typeface="微软雅黑" panose="020B0503020204020204" pitchFamily="18" charset="-122"/>
                <a:cs typeface="微软雅黑" panose="020B0503020204020204" pitchFamily="18" charset="-122"/>
              </a:rPr>
              <a:t>消费者调研(1000份问卷调查)</a:t>
            </a:r>
          </a:p>
        </p:txBody>
      </p:sp>
      <p:sp>
        <p:nvSpPr>
          <p:cNvPr id="45" name="TextBox 1"/>
          <p:cNvSpPr txBox="1"/>
          <p:nvPr/>
        </p:nvSpPr>
        <p:spPr>
          <a:xfrm>
            <a:off x="5283200" y="1701800"/>
            <a:ext cx="241300" cy="1117600"/>
          </a:xfrm>
          <a:prstGeom prst="rect">
            <a:avLst/>
          </a:prstGeom>
          <a:noFill/>
        </p:spPr>
        <p:txBody>
          <a:bodyPr wrap="none" lIns="0" tIns="0" rIns="0" rtlCol="0">
            <a:spAutoFit/>
          </a:bodyPr>
          <a:lstStyle/>
          <a:p>
            <a:pPr>
              <a:lnSpc>
                <a:spcPts val="4700"/>
              </a:lnSpc>
            </a:pPr>
            <a:r>
              <a:rPr lang="en-US" altLang="zh-CN" sz="3600" dirty="0">
                <a:solidFill>
                  <a:srgbClr val="FF0000"/>
                </a:solidFill>
                <a:latin typeface="Arial Black" panose="020B0A04020102020204" pitchFamily="18" charset="0"/>
                <a:cs typeface="Arial Black" panose="020B0A04020102020204" pitchFamily="18" charset="0"/>
              </a:rPr>
              <a:t>√</a:t>
            </a:r>
          </a:p>
          <a:p>
            <a:pPr>
              <a:lnSpc>
                <a:spcPts val="4000"/>
              </a:lnSpc>
            </a:pPr>
            <a:r>
              <a:rPr lang="en-US" altLang="zh-CN" sz="3600" dirty="0">
                <a:solidFill>
                  <a:srgbClr val="FF0000"/>
                </a:solidFill>
                <a:latin typeface="Arial Black" panose="020B0A04020102020204" pitchFamily="18" charset="0"/>
                <a:cs typeface="Arial Black" panose="020B0A04020102020204" pitchFamily="18" charset="0"/>
              </a:rPr>
              <a:t>√</a:t>
            </a:r>
          </a:p>
        </p:txBody>
      </p:sp>
      <p:sp>
        <p:nvSpPr>
          <p:cNvPr id="46" name="TextBox 1"/>
          <p:cNvSpPr txBox="1"/>
          <p:nvPr/>
        </p:nvSpPr>
        <p:spPr>
          <a:xfrm>
            <a:off x="1181100" y="4038600"/>
            <a:ext cx="1016000" cy="330200"/>
          </a:xfrm>
          <a:prstGeom prst="rect">
            <a:avLst/>
          </a:prstGeom>
          <a:noFill/>
        </p:spPr>
        <p:txBody>
          <a:bodyPr wrap="none" lIns="0" tIns="0" rIns="0" rtlCol="0">
            <a:spAutoFit/>
          </a:bodyPr>
          <a:lstStyle/>
          <a:p>
            <a:pPr>
              <a:lnSpc>
                <a:spcPts val="2600"/>
              </a:lnSpc>
            </a:pPr>
            <a:r>
              <a:rPr lang="en-US" altLang="zh-CN" sz="2005" b="1" dirty="0">
                <a:solidFill>
                  <a:srgbClr val="000000"/>
                </a:solidFill>
                <a:latin typeface="微软雅黑" panose="020B0503020204020204" pitchFamily="18" charset="-122"/>
                <a:cs typeface="微软雅黑" panose="020B0503020204020204" pitchFamily="18" charset="-122"/>
              </a:rPr>
              <a:t>参考案例</a:t>
            </a:r>
          </a:p>
        </p:txBody>
      </p:sp>
      <p:sp>
        <p:nvSpPr>
          <p:cNvPr id="47" name="TextBox 1"/>
          <p:cNvSpPr txBox="1"/>
          <p:nvPr/>
        </p:nvSpPr>
        <p:spPr>
          <a:xfrm>
            <a:off x="5232400" y="4064000"/>
            <a:ext cx="1016000" cy="330200"/>
          </a:xfrm>
          <a:prstGeom prst="rect">
            <a:avLst/>
          </a:prstGeom>
          <a:noFill/>
        </p:spPr>
        <p:txBody>
          <a:bodyPr wrap="none" lIns="0" tIns="0" rIns="0" rtlCol="0">
            <a:spAutoFit/>
          </a:bodyPr>
          <a:lstStyle/>
          <a:p>
            <a:pPr>
              <a:lnSpc>
                <a:spcPts val="2600"/>
              </a:lnSpc>
            </a:pPr>
            <a:r>
              <a:rPr lang="en-US" altLang="zh-CN" sz="2005" b="1" dirty="0">
                <a:solidFill>
                  <a:srgbClr val="000000"/>
                </a:solidFill>
                <a:latin typeface="微软雅黑" panose="020B0503020204020204" pitchFamily="18" charset="-122"/>
                <a:cs typeface="微软雅黑" panose="020B0503020204020204" pitchFamily="18" charset="-122"/>
              </a:rPr>
              <a:t>商业定位</a:t>
            </a:r>
          </a:p>
        </p:txBody>
      </p:sp>
      <p:sp>
        <p:nvSpPr>
          <p:cNvPr id="48" name="TextBox 1"/>
          <p:cNvSpPr txBox="1"/>
          <p:nvPr/>
        </p:nvSpPr>
        <p:spPr>
          <a:xfrm>
            <a:off x="1752600" y="4686300"/>
            <a:ext cx="2540000" cy="11938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6个整体借鉴案例分析</a:t>
            </a:r>
          </a:p>
          <a:p>
            <a:pPr>
              <a:lnSpc>
                <a:spcPts val="1000"/>
              </a:lnSpc>
            </a:pPr>
            <a:endParaRPr lang="en-US" altLang="zh-CN" dirty="0"/>
          </a:p>
          <a:p>
            <a:pPr>
              <a:lnSpc>
                <a:spcPts val="2700"/>
              </a:lnSpc>
            </a:pPr>
            <a:r>
              <a:rPr lang="en-US" altLang="zh-CN" sz="1600" dirty="0">
                <a:solidFill>
                  <a:srgbClr val="000000"/>
                </a:solidFill>
                <a:latin typeface="微软雅黑" panose="020B0503020204020204" pitchFamily="18" charset="-122"/>
                <a:cs typeface="微软雅黑" panose="020B0503020204020204" pitchFamily="18" charset="-122"/>
              </a:rPr>
              <a:t>5个商业环境借鉴案例分析</a:t>
            </a:r>
          </a:p>
          <a:p>
            <a:pPr>
              <a:lnSpc>
                <a:spcPts val="1000"/>
              </a:lnSpc>
            </a:pPr>
            <a:endParaRPr lang="en-US" altLang="zh-CN" dirty="0"/>
          </a:p>
          <a:p>
            <a:pPr>
              <a:lnSpc>
                <a:spcPts val="2600"/>
              </a:lnSpc>
            </a:pPr>
            <a:r>
              <a:rPr lang="en-US" altLang="zh-CN" sz="1595" dirty="0">
                <a:solidFill>
                  <a:srgbClr val="000000"/>
                </a:solidFill>
                <a:latin typeface="微软雅黑" panose="020B0503020204020204" pitchFamily="18" charset="-122"/>
                <a:cs typeface="微软雅黑" panose="020B0503020204020204" pitchFamily="18" charset="-122"/>
              </a:rPr>
              <a:t>2个人文与商业结合借鉴案例</a:t>
            </a:r>
          </a:p>
        </p:txBody>
      </p:sp>
      <p:sp>
        <p:nvSpPr>
          <p:cNvPr id="49" name="TextBox 1"/>
          <p:cNvSpPr txBox="1"/>
          <p:nvPr/>
        </p:nvSpPr>
        <p:spPr>
          <a:xfrm>
            <a:off x="1219200" y="4483100"/>
            <a:ext cx="241300" cy="1524000"/>
          </a:xfrm>
          <a:prstGeom prst="rect">
            <a:avLst/>
          </a:prstGeom>
          <a:noFill/>
        </p:spPr>
        <p:txBody>
          <a:bodyPr wrap="none" lIns="0" tIns="0" rIns="0" rtlCol="0">
            <a:spAutoFit/>
          </a:bodyPr>
          <a:lstStyle/>
          <a:p>
            <a:pPr>
              <a:lnSpc>
                <a:spcPts val="4700"/>
              </a:lnSpc>
            </a:pPr>
            <a:r>
              <a:rPr lang="en-US" altLang="zh-CN" sz="3600" dirty="0">
                <a:solidFill>
                  <a:srgbClr val="FF0000"/>
                </a:solidFill>
                <a:latin typeface="Arial Black" panose="020B0A04020102020204" pitchFamily="18" charset="0"/>
                <a:cs typeface="Arial Black" panose="020B0A04020102020204" pitchFamily="18" charset="0"/>
              </a:rPr>
              <a:t>√</a:t>
            </a:r>
          </a:p>
          <a:p>
            <a:pPr>
              <a:lnSpc>
                <a:spcPts val="3700"/>
              </a:lnSpc>
            </a:pPr>
            <a:r>
              <a:rPr lang="en-US" altLang="zh-CN" sz="3600" dirty="0">
                <a:solidFill>
                  <a:srgbClr val="FF0000"/>
                </a:solidFill>
                <a:latin typeface="Arial Black" panose="020B0A04020102020204" pitchFamily="18" charset="0"/>
                <a:cs typeface="Arial Black" panose="020B0A04020102020204" pitchFamily="18" charset="0"/>
              </a:rPr>
              <a:t>√</a:t>
            </a:r>
          </a:p>
          <a:p>
            <a:pPr>
              <a:lnSpc>
                <a:spcPts val="3600"/>
              </a:lnSpc>
            </a:pPr>
            <a:r>
              <a:rPr lang="en-US" altLang="zh-CN" sz="3600" dirty="0">
                <a:solidFill>
                  <a:srgbClr val="FF0000"/>
                </a:solidFill>
                <a:latin typeface="Arial Black" panose="020B0A04020102020204" pitchFamily="18" charset="0"/>
                <a:cs typeface="Arial Black" panose="020B0A04020102020204" pitchFamily="18" charset="0"/>
              </a:rPr>
              <a:t>√</a:t>
            </a:r>
          </a:p>
        </p:txBody>
      </p:sp>
      <p:sp>
        <p:nvSpPr>
          <p:cNvPr id="50" name="TextBox 1"/>
          <p:cNvSpPr txBox="1"/>
          <p:nvPr/>
        </p:nvSpPr>
        <p:spPr>
          <a:xfrm>
            <a:off x="5803900" y="4699000"/>
            <a:ext cx="1612900" cy="1168400"/>
          </a:xfrm>
          <a:prstGeom prst="rect">
            <a:avLst/>
          </a:prstGeom>
          <a:noFill/>
        </p:spPr>
        <p:txBody>
          <a:bodyPr wrap="none" lIns="0" tIns="0" rIns="0" rtlCol="0">
            <a:spAutoFit/>
          </a:bodyPr>
          <a:lstStyle/>
          <a:p>
            <a:pPr>
              <a:lnSpc>
                <a:spcPts val="2000"/>
              </a:lnSpc>
            </a:pPr>
            <a:r>
              <a:rPr lang="en-US" altLang="zh-CN" sz="1595" dirty="0">
                <a:solidFill>
                  <a:srgbClr val="000000"/>
                </a:solidFill>
                <a:latin typeface="微软雅黑" panose="020B0503020204020204" pitchFamily="18" charset="-122"/>
                <a:cs typeface="微软雅黑" panose="020B0503020204020204" pitchFamily="18" charset="-122"/>
              </a:rPr>
              <a:t>业态组合</a:t>
            </a:r>
          </a:p>
          <a:p>
            <a:pPr>
              <a:lnSpc>
                <a:spcPts val="1000"/>
              </a:lnSpc>
            </a:pPr>
            <a:endParaRPr lang="en-US" altLang="zh-CN" dirty="0"/>
          </a:p>
          <a:p>
            <a:pPr>
              <a:lnSpc>
                <a:spcPts val="2700"/>
              </a:lnSpc>
            </a:pPr>
            <a:r>
              <a:rPr lang="en-US" altLang="zh-CN" sz="1595" dirty="0">
                <a:solidFill>
                  <a:srgbClr val="000000"/>
                </a:solidFill>
                <a:latin typeface="微软雅黑" panose="020B0503020204020204" pitchFamily="18" charset="-122"/>
                <a:cs typeface="微软雅黑" panose="020B0503020204020204" pitchFamily="18" charset="-122"/>
              </a:rPr>
              <a:t>品牌建议</a:t>
            </a:r>
          </a:p>
          <a:p>
            <a:pPr>
              <a:lnSpc>
                <a:spcPts val="1000"/>
              </a:lnSpc>
            </a:pPr>
            <a:endParaRPr lang="en-US" altLang="zh-CN" dirty="0"/>
          </a:p>
          <a:p>
            <a:pPr>
              <a:lnSpc>
                <a:spcPts val="2400"/>
              </a:lnSpc>
            </a:pPr>
            <a:r>
              <a:rPr lang="en-US" altLang="zh-CN" sz="1600" dirty="0">
                <a:solidFill>
                  <a:srgbClr val="000000"/>
                </a:solidFill>
                <a:latin typeface="微软雅黑" panose="020B0503020204020204" pitchFamily="18" charset="-122"/>
                <a:cs typeface="微软雅黑" panose="020B0503020204020204" pitchFamily="18" charset="-122"/>
              </a:rPr>
              <a:t>商业平面规划建议</a:t>
            </a:r>
          </a:p>
        </p:txBody>
      </p:sp>
      <p:sp>
        <p:nvSpPr>
          <p:cNvPr id="51" name="TextBox 1"/>
          <p:cNvSpPr txBox="1"/>
          <p:nvPr/>
        </p:nvSpPr>
        <p:spPr>
          <a:xfrm>
            <a:off x="5283200" y="4508500"/>
            <a:ext cx="241300" cy="1511300"/>
          </a:xfrm>
          <a:prstGeom prst="rect">
            <a:avLst/>
          </a:prstGeom>
          <a:noFill/>
        </p:spPr>
        <p:txBody>
          <a:bodyPr wrap="none" lIns="0" tIns="0" rIns="0" rtlCol="0">
            <a:spAutoFit/>
          </a:bodyPr>
          <a:lstStyle/>
          <a:p>
            <a:pPr>
              <a:lnSpc>
                <a:spcPts val="4700"/>
              </a:lnSpc>
            </a:pPr>
            <a:r>
              <a:rPr lang="en-US" altLang="zh-CN" sz="3600" dirty="0">
                <a:solidFill>
                  <a:srgbClr val="FF0000"/>
                </a:solidFill>
                <a:latin typeface="Arial Black" panose="020B0A04020102020204" pitchFamily="18" charset="0"/>
                <a:cs typeface="Arial Black" panose="020B0A04020102020204" pitchFamily="18" charset="0"/>
              </a:rPr>
              <a:t>√</a:t>
            </a:r>
          </a:p>
          <a:p>
            <a:pPr>
              <a:lnSpc>
                <a:spcPts val="3700"/>
              </a:lnSpc>
            </a:pPr>
            <a:r>
              <a:rPr lang="en-US" altLang="zh-CN" sz="3600" dirty="0">
                <a:solidFill>
                  <a:srgbClr val="FF0000"/>
                </a:solidFill>
                <a:latin typeface="Arial Black" panose="020B0A04020102020204" pitchFamily="18" charset="0"/>
                <a:cs typeface="Arial Black" panose="020B0A04020102020204" pitchFamily="18" charset="0"/>
              </a:rPr>
              <a:t>√</a:t>
            </a:r>
          </a:p>
          <a:p>
            <a:pPr>
              <a:lnSpc>
                <a:spcPts val="3400"/>
              </a:lnSpc>
            </a:pPr>
            <a:r>
              <a:rPr lang="en-US" altLang="zh-CN" sz="3600" dirty="0">
                <a:solidFill>
                  <a:srgbClr val="FF0000"/>
                </a:solidFill>
                <a:latin typeface="Arial Black" panose="020B0A04020102020204" pitchFamily="18" charset="0"/>
                <a:cs typeface="Arial Black" panose="020B0A04020102020204" pitchFamily="18" charset="0"/>
              </a:rPr>
              <a: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88238" y="609345"/>
            <a:ext cx="4644135" cy="5599684"/>
          </a:xfrm>
          <a:custGeom>
            <a:avLst/>
            <a:gdLst>
              <a:gd name="connsiteX0" fmla="*/ 6350 w 4644135"/>
              <a:gd name="connsiteY0" fmla="*/ 5593333 h 5599684"/>
              <a:gd name="connsiteX1" fmla="*/ 4637785 w 4644135"/>
              <a:gd name="connsiteY1" fmla="*/ 5593333 h 5599684"/>
              <a:gd name="connsiteX2" fmla="*/ 4637785 w 4644135"/>
              <a:gd name="connsiteY2" fmla="*/ 6350 h 5599684"/>
              <a:gd name="connsiteX3" fmla="*/ 6350 w 4644135"/>
              <a:gd name="connsiteY3" fmla="*/ 6350 h 5599684"/>
              <a:gd name="connsiteX4" fmla="*/ 6350 w 4644135"/>
              <a:gd name="connsiteY4" fmla="*/ 5593333 h 55996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644135" h="5599684">
                <a:moveTo>
                  <a:pt x="6350" y="5593333"/>
                </a:moveTo>
                <a:lnTo>
                  <a:pt x="4637785" y="5593333"/>
                </a:lnTo>
                <a:lnTo>
                  <a:pt x="4637785" y="6350"/>
                </a:lnTo>
                <a:lnTo>
                  <a:pt x="6350" y="6350"/>
                </a:lnTo>
                <a:lnTo>
                  <a:pt x="6350" y="5593333"/>
                </a:lnTo>
              </a:path>
            </a:pathLst>
          </a:custGeom>
          <a:solidFill>
            <a:srgbClr val="000000">
              <a:alpha val="0"/>
            </a:srgbClr>
          </a:solidFill>
          <a:ln w="12700">
            <a:solidFill>
              <a:srgbClr val="BFBFB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853183" y="1840992"/>
            <a:ext cx="579120" cy="327660"/>
          </a:xfrm>
          <a:custGeom>
            <a:avLst/>
            <a:gdLst>
              <a:gd name="connsiteX0" fmla="*/ 34289 w 579120"/>
              <a:gd name="connsiteY0" fmla="*/ 19050 h 327660"/>
              <a:gd name="connsiteX1" fmla="*/ 19050 w 579120"/>
              <a:gd name="connsiteY1" fmla="*/ 179069 h 327660"/>
              <a:gd name="connsiteX2" fmla="*/ 19050 w 579120"/>
              <a:gd name="connsiteY2" fmla="*/ 224789 h 327660"/>
              <a:gd name="connsiteX3" fmla="*/ 34289 w 579120"/>
              <a:gd name="connsiteY3" fmla="*/ 278129 h 327660"/>
              <a:gd name="connsiteX4" fmla="*/ 34289 w 579120"/>
              <a:gd name="connsiteY4" fmla="*/ 308609 h 327660"/>
              <a:gd name="connsiteX5" fmla="*/ 415289 w 579120"/>
              <a:gd name="connsiteY5" fmla="*/ 300989 h 327660"/>
              <a:gd name="connsiteX6" fmla="*/ 415289 w 579120"/>
              <a:gd name="connsiteY6" fmla="*/ 240029 h 327660"/>
              <a:gd name="connsiteX7" fmla="*/ 422910 w 579120"/>
              <a:gd name="connsiteY7" fmla="*/ 201929 h 327660"/>
              <a:gd name="connsiteX8" fmla="*/ 499110 w 579120"/>
              <a:gd name="connsiteY8" fmla="*/ 186689 h 327660"/>
              <a:gd name="connsiteX9" fmla="*/ 521970 w 579120"/>
              <a:gd name="connsiteY9" fmla="*/ 179069 h 327660"/>
              <a:gd name="connsiteX10" fmla="*/ 560070 w 579120"/>
              <a:gd name="connsiteY10" fmla="*/ 41909 h 327660"/>
              <a:gd name="connsiteX11" fmla="*/ 514350 w 579120"/>
              <a:gd name="connsiteY11" fmla="*/ 19050 h 327660"/>
              <a:gd name="connsiteX12" fmla="*/ 34289 w 579120"/>
              <a:gd name="connsiteY12" fmla="*/ 19050 h 3276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579120" h="327660">
                <a:moveTo>
                  <a:pt x="34289" y="19050"/>
                </a:moveTo>
                <a:lnTo>
                  <a:pt x="19050" y="179069"/>
                </a:lnTo>
                <a:lnTo>
                  <a:pt x="19050" y="224789"/>
                </a:lnTo>
                <a:lnTo>
                  <a:pt x="34289" y="278129"/>
                </a:lnTo>
                <a:lnTo>
                  <a:pt x="34289" y="308609"/>
                </a:lnTo>
                <a:lnTo>
                  <a:pt x="415289" y="300989"/>
                </a:lnTo>
                <a:lnTo>
                  <a:pt x="415289" y="240029"/>
                </a:lnTo>
                <a:lnTo>
                  <a:pt x="422910" y="201929"/>
                </a:lnTo>
                <a:lnTo>
                  <a:pt x="499110" y="186689"/>
                </a:lnTo>
                <a:lnTo>
                  <a:pt x="521970" y="179069"/>
                </a:lnTo>
                <a:lnTo>
                  <a:pt x="560070" y="41909"/>
                </a:lnTo>
                <a:lnTo>
                  <a:pt x="514350" y="19050"/>
                </a:lnTo>
                <a:lnTo>
                  <a:pt x="34289" y="19050"/>
                </a:lnTo>
              </a:path>
            </a:pathLst>
          </a:custGeom>
          <a:solidFill>
            <a:srgbClr val="000000">
              <a:alpha val="0"/>
            </a:srgbClr>
          </a:solidFill>
          <a:ln w="38100">
            <a:solidFill>
              <a:srgbClr val="E07E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653278" y="621030"/>
            <a:ext cx="3311652" cy="5905500"/>
          </a:xfrm>
          <a:custGeom>
            <a:avLst/>
            <a:gdLst>
              <a:gd name="connsiteX0" fmla="*/ 0 w 3311652"/>
              <a:gd name="connsiteY0" fmla="*/ 5905500 h 5905500"/>
              <a:gd name="connsiteX1" fmla="*/ 3311652 w 3311652"/>
              <a:gd name="connsiteY1" fmla="*/ 5905500 h 5905500"/>
              <a:gd name="connsiteX2" fmla="*/ 3311652 w 3311652"/>
              <a:gd name="connsiteY2" fmla="*/ 0 h 5905500"/>
              <a:gd name="connsiteX3" fmla="*/ 0 w 3311652"/>
              <a:gd name="connsiteY3" fmla="*/ 0 h 5905500"/>
              <a:gd name="connsiteX4" fmla="*/ 0 w 3311652"/>
              <a:gd name="connsiteY4" fmla="*/ 5905500 h 5905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11652" h="5905500">
                <a:moveTo>
                  <a:pt x="0" y="5905500"/>
                </a:moveTo>
                <a:lnTo>
                  <a:pt x="3311652" y="5905500"/>
                </a:lnTo>
                <a:lnTo>
                  <a:pt x="3311652" y="0"/>
                </a:lnTo>
                <a:lnTo>
                  <a:pt x="0" y="0"/>
                </a:lnTo>
                <a:lnTo>
                  <a:pt x="0" y="59055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640324" y="608076"/>
            <a:ext cx="3337560" cy="5931408"/>
          </a:xfrm>
          <a:custGeom>
            <a:avLst/>
            <a:gdLst>
              <a:gd name="connsiteX0" fmla="*/ 12953 w 3337560"/>
              <a:gd name="connsiteY0" fmla="*/ 5918454 h 5931408"/>
              <a:gd name="connsiteX1" fmla="*/ 3324605 w 3337560"/>
              <a:gd name="connsiteY1" fmla="*/ 5918454 h 5931408"/>
              <a:gd name="connsiteX2" fmla="*/ 3324605 w 3337560"/>
              <a:gd name="connsiteY2" fmla="*/ 12954 h 5931408"/>
              <a:gd name="connsiteX3" fmla="*/ 12953 w 3337560"/>
              <a:gd name="connsiteY3" fmla="*/ 12954 h 5931408"/>
              <a:gd name="connsiteX4" fmla="*/ 12953 w 3337560"/>
              <a:gd name="connsiteY4" fmla="*/ 5918454 h 59314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37560" h="5931408">
                <a:moveTo>
                  <a:pt x="12953" y="5918454"/>
                </a:moveTo>
                <a:lnTo>
                  <a:pt x="3324605" y="5918454"/>
                </a:lnTo>
                <a:lnTo>
                  <a:pt x="3324605" y="12954"/>
                </a:lnTo>
                <a:lnTo>
                  <a:pt x="12953" y="12954"/>
                </a:lnTo>
                <a:lnTo>
                  <a:pt x="12953" y="5918454"/>
                </a:lnTo>
              </a:path>
            </a:pathLst>
          </a:custGeom>
          <a:solidFill>
            <a:srgbClr val="000000">
              <a:alpha val="0"/>
            </a:srgbClr>
          </a:solidFill>
          <a:ln w="25400">
            <a:solidFill>
              <a:srgbClr val="CF84C7">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898397" y="6217158"/>
            <a:ext cx="4681728" cy="381000"/>
          </a:xfrm>
          <a:custGeom>
            <a:avLst/>
            <a:gdLst>
              <a:gd name="connsiteX0" fmla="*/ 0 w 4681728"/>
              <a:gd name="connsiteY0" fmla="*/ 380999 h 381000"/>
              <a:gd name="connsiteX1" fmla="*/ 4681728 w 4681728"/>
              <a:gd name="connsiteY1" fmla="*/ 380999 h 381000"/>
              <a:gd name="connsiteX2" fmla="*/ 4681728 w 4681728"/>
              <a:gd name="connsiteY2" fmla="*/ 0 h 381000"/>
              <a:gd name="connsiteX3" fmla="*/ 0 w 4681728"/>
              <a:gd name="connsiteY3" fmla="*/ 0 h 381000"/>
              <a:gd name="connsiteX4" fmla="*/ 0 w 4681728"/>
              <a:gd name="connsiteY4" fmla="*/ 380999 h 381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681728" h="381000">
                <a:moveTo>
                  <a:pt x="0" y="380999"/>
                </a:moveTo>
                <a:lnTo>
                  <a:pt x="4681728" y="380999"/>
                </a:lnTo>
                <a:lnTo>
                  <a:pt x="4681728" y="0"/>
                </a:lnTo>
                <a:lnTo>
                  <a:pt x="0" y="0"/>
                </a:lnTo>
                <a:lnTo>
                  <a:pt x="0" y="380999"/>
                </a:lnTo>
              </a:path>
            </a:pathLst>
          </a:custGeom>
          <a:solidFill>
            <a:srgbClr val="CF84C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885444" y="6204204"/>
            <a:ext cx="4707636" cy="406908"/>
          </a:xfrm>
          <a:custGeom>
            <a:avLst/>
            <a:gdLst>
              <a:gd name="connsiteX0" fmla="*/ 12953 w 4707636"/>
              <a:gd name="connsiteY0" fmla="*/ 393953 h 406908"/>
              <a:gd name="connsiteX1" fmla="*/ 4694682 w 4707636"/>
              <a:gd name="connsiteY1" fmla="*/ 393953 h 406908"/>
              <a:gd name="connsiteX2" fmla="*/ 4694682 w 4707636"/>
              <a:gd name="connsiteY2" fmla="*/ 12953 h 406908"/>
              <a:gd name="connsiteX3" fmla="*/ 12953 w 4707636"/>
              <a:gd name="connsiteY3" fmla="*/ 12953 h 406908"/>
              <a:gd name="connsiteX4" fmla="*/ 12953 w 4707636"/>
              <a:gd name="connsiteY4" fmla="*/ 393953 h 4069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707636" h="406908">
                <a:moveTo>
                  <a:pt x="12953" y="393953"/>
                </a:moveTo>
                <a:lnTo>
                  <a:pt x="4694682" y="393953"/>
                </a:lnTo>
                <a:lnTo>
                  <a:pt x="4694682" y="12953"/>
                </a:lnTo>
                <a:lnTo>
                  <a:pt x="12953" y="12953"/>
                </a:lnTo>
                <a:lnTo>
                  <a:pt x="12953" y="393953"/>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3204210" y="3789426"/>
            <a:ext cx="338327" cy="271272"/>
          </a:xfrm>
          <a:custGeom>
            <a:avLst/>
            <a:gdLst>
              <a:gd name="connsiteX0" fmla="*/ 0 w 338327"/>
              <a:gd name="connsiteY0" fmla="*/ 103632 h 271272"/>
              <a:gd name="connsiteX1" fmla="*/ 129286 w 338327"/>
              <a:gd name="connsiteY1" fmla="*/ 103632 h 271272"/>
              <a:gd name="connsiteX2" fmla="*/ 169163 w 338327"/>
              <a:gd name="connsiteY2" fmla="*/ 0 h 271272"/>
              <a:gd name="connsiteX3" fmla="*/ 209042 w 338327"/>
              <a:gd name="connsiteY3" fmla="*/ 103632 h 271272"/>
              <a:gd name="connsiteX4" fmla="*/ 338327 w 338327"/>
              <a:gd name="connsiteY4" fmla="*/ 103632 h 271272"/>
              <a:gd name="connsiteX5" fmla="*/ 233806 w 338327"/>
              <a:gd name="connsiteY5" fmla="*/ 167639 h 271272"/>
              <a:gd name="connsiteX6" fmla="*/ 273685 w 338327"/>
              <a:gd name="connsiteY6" fmla="*/ 271271 h 271272"/>
              <a:gd name="connsiteX7" fmla="*/ 169163 w 338327"/>
              <a:gd name="connsiteY7" fmla="*/ 207264 h 271272"/>
              <a:gd name="connsiteX8" fmla="*/ 64643 w 338327"/>
              <a:gd name="connsiteY8" fmla="*/ 271271 h 271272"/>
              <a:gd name="connsiteX9" fmla="*/ 104520 w 338327"/>
              <a:gd name="connsiteY9" fmla="*/ 167639 h 271272"/>
              <a:gd name="connsiteX10" fmla="*/ 0 w 338327"/>
              <a:gd name="connsiteY10" fmla="*/ 103632 h 2712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38327" h="271272">
                <a:moveTo>
                  <a:pt x="0" y="103632"/>
                </a:moveTo>
                <a:lnTo>
                  <a:pt x="129286" y="103632"/>
                </a:lnTo>
                <a:lnTo>
                  <a:pt x="169163" y="0"/>
                </a:lnTo>
                <a:lnTo>
                  <a:pt x="209042" y="103632"/>
                </a:lnTo>
                <a:lnTo>
                  <a:pt x="338327" y="103632"/>
                </a:lnTo>
                <a:lnTo>
                  <a:pt x="233806" y="167639"/>
                </a:lnTo>
                <a:lnTo>
                  <a:pt x="273685" y="271271"/>
                </a:lnTo>
                <a:lnTo>
                  <a:pt x="169163" y="207264"/>
                </a:lnTo>
                <a:lnTo>
                  <a:pt x="64643" y="271271"/>
                </a:lnTo>
                <a:lnTo>
                  <a:pt x="104520" y="167639"/>
                </a:lnTo>
                <a:lnTo>
                  <a:pt x="0" y="103632"/>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3191255" y="3776472"/>
            <a:ext cx="364236" cy="297180"/>
          </a:xfrm>
          <a:custGeom>
            <a:avLst/>
            <a:gdLst>
              <a:gd name="connsiteX0" fmla="*/ 12954 w 364236"/>
              <a:gd name="connsiteY0" fmla="*/ 116585 h 297180"/>
              <a:gd name="connsiteX1" fmla="*/ 142240 w 364236"/>
              <a:gd name="connsiteY1" fmla="*/ 116585 h 297180"/>
              <a:gd name="connsiteX2" fmla="*/ 182117 w 364236"/>
              <a:gd name="connsiteY2" fmla="*/ 12953 h 297180"/>
              <a:gd name="connsiteX3" fmla="*/ 221996 w 364236"/>
              <a:gd name="connsiteY3" fmla="*/ 116585 h 297180"/>
              <a:gd name="connsiteX4" fmla="*/ 351282 w 364236"/>
              <a:gd name="connsiteY4" fmla="*/ 116585 h 297180"/>
              <a:gd name="connsiteX5" fmla="*/ 246760 w 364236"/>
              <a:gd name="connsiteY5" fmla="*/ 180593 h 297180"/>
              <a:gd name="connsiteX6" fmla="*/ 286639 w 364236"/>
              <a:gd name="connsiteY6" fmla="*/ 284225 h 297180"/>
              <a:gd name="connsiteX7" fmla="*/ 182117 w 364236"/>
              <a:gd name="connsiteY7" fmla="*/ 220217 h 297180"/>
              <a:gd name="connsiteX8" fmla="*/ 77597 w 364236"/>
              <a:gd name="connsiteY8" fmla="*/ 284225 h 297180"/>
              <a:gd name="connsiteX9" fmla="*/ 117475 w 364236"/>
              <a:gd name="connsiteY9" fmla="*/ 180593 h 297180"/>
              <a:gd name="connsiteX10" fmla="*/ 12954 w 364236"/>
              <a:gd name="connsiteY10" fmla="*/ 116585 h 29718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64236" h="297180">
                <a:moveTo>
                  <a:pt x="12954" y="116585"/>
                </a:moveTo>
                <a:lnTo>
                  <a:pt x="142240" y="116585"/>
                </a:lnTo>
                <a:lnTo>
                  <a:pt x="182117" y="12953"/>
                </a:lnTo>
                <a:lnTo>
                  <a:pt x="221996" y="116585"/>
                </a:lnTo>
                <a:lnTo>
                  <a:pt x="351282" y="116585"/>
                </a:lnTo>
                <a:lnTo>
                  <a:pt x="246760" y="180593"/>
                </a:lnTo>
                <a:lnTo>
                  <a:pt x="286639" y="284225"/>
                </a:lnTo>
                <a:lnTo>
                  <a:pt x="182117" y="220217"/>
                </a:lnTo>
                <a:lnTo>
                  <a:pt x="77597" y="284225"/>
                </a:lnTo>
                <a:lnTo>
                  <a:pt x="117475" y="180593"/>
                </a:lnTo>
                <a:lnTo>
                  <a:pt x="12954" y="116585"/>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89000" y="609600"/>
            <a:ext cx="4648200" cy="5600700"/>
          </a:xfrm>
          <a:prstGeom prst="rect">
            <a:avLst/>
          </a:prstGeom>
          <a:noFill/>
        </p:spPr>
      </p:pic>
      <p:sp>
        <p:nvSpPr>
          <p:cNvPr id="15" name="TextBox 1"/>
          <p:cNvSpPr txBox="1"/>
          <p:nvPr/>
        </p:nvSpPr>
        <p:spPr>
          <a:xfrm>
            <a:off x="5740400" y="3860800"/>
            <a:ext cx="3276600" cy="3022600"/>
          </a:xfrm>
          <a:prstGeom prst="rect">
            <a:avLst/>
          </a:prstGeom>
          <a:noFill/>
        </p:spPr>
        <p:txBody>
          <a:bodyPr wrap="none" lIns="0" tIns="0" rIns="0" rtlCol="0">
            <a:spAutoFit/>
          </a:bodyPr>
          <a:lstStyle/>
          <a:p>
            <a:pPr>
              <a:lnSpc>
                <a:spcPts val="1500"/>
              </a:lnSpc>
              <a:tabLst>
                <a:tab pos="165100" algn="l"/>
                <a:tab pos="121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统工业；</a:t>
            </a:r>
            <a:r>
              <a:rPr lang="en-US" altLang="zh-CN" sz="1200" b="1" dirty="0">
                <a:solidFill>
                  <a:srgbClr val="000000"/>
                </a:solidFill>
                <a:latin typeface="微软雅黑" panose="020B0503020204020204" pitchFamily="18" charset="-122"/>
                <a:cs typeface="微软雅黑" panose="020B0503020204020204" pitchFamily="18" charset="-122"/>
              </a:rPr>
              <a:t>将大冲村改造为高新园区配套生活</a:t>
            </a:r>
          </a:p>
          <a:p>
            <a:pPr>
              <a:lnSpc>
                <a:spcPts val="2100"/>
              </a:lnSpc>
              <a:tabLst>
                <a:tab pos="165100" algn="l"/>
                <a:tab pos="12192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基地</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2300"/>
              </a:lnSpc>
              <a:tabLst>
                <a:tab pos="165100" algn="l"/>
                <a:tab pos="12192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纵观整个南山区用地规划，商业用地的布置</a:t>
            </a:r>
          </a:p>
          <a:p>
            <a:pPr>
              <a:lnSpc>
                <a:spcPts val="2100"/>
              </a:lnSpc>
              <a:tabLst>
                <a:tab pos="165100" algn="l"/>
                <a:tab pos="121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十分短缺，因此本项目地块价值可见一斑。</a:t>
            </a:r>
          </a:p>
          <a:p>
            <a:pPr>
              <a:lnSpc>
                <a:spcPts val="1000"/>
              </a:lnSpc>
            </a:pPr>
            <a:endParaRPr lang="en-US" altLang="zh-CN" dirty="0"/>
          </a:p>
          <a:p>
            <a:pPr>
              <a:lnSpc>
                <a:spcPts val="2300"/>
              </a:lnSpc>
              <a:tabLst>
                <a:tab pos="165100" algn="l"/>
                <a:tab pos="12192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到2013年，目前本项目所在片区的现状与规</a:t>
            </a:r>
          </a:p>
          <a:p>
            <a:pPr>
              <a:lnSpc>
                <a:spcPts val="2100"/>
              </a:lnSpc>
              <a:tabLst>
                <a:tab pos="165100" algn="l"/>
                <a:tab pos="121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划基本一致，即片区的住宅非常集中，但缺</a:t>
            </a:r>
          </a:p>
          <a:p>
            <a:pPr>
              <a:lnSpc>
                <a:spcPts val="2100"/>
              </a:lnSpc>
              <a:tabLst>
                <a:tab pos="165100" algn="l"/>
                <a:tab pos="121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乏高品质商业配套设施。尽管部分新建住宅</a:t>
            </a:r>
          </a:p>
          <a:p>
            <a:pPr>
              <a:lnSpc>
                <a:spcPts val="2100"/>
              </a:lnSpc>
              <a:tabLst>
                <a:tab pos="165100" algn="l"/>
                <a:tab pos="1219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的入住率还不高，但</a:t>
            </a:r>
            <a:r>
              <a:rPr lang="en-US" altLang="zh-CN" sz="1200" b="1" dirty="0">
                <a:solidFill>
                  <a:srgbClr val="000000"/>
                </a:solidFill>
                <a:latin typeface="微软雅黑" panose="020B0503020204020204" pitchFamily="18" charset="-122"/>
                <a:cs typeface="微软雅黑" panose="020B0503020204020204" pitchFamily="18" charset="-122"/>
              </a:rPr>
              <a:t>商业设施的缺乏状况已</a:t>
            </a:r>
          </a:p>
          <a:p>
            <a:pPr>
              <a:lnSpc>
                <a:spcPts val="2100"/>
              </a:lnSpc>
              <a:tabLst>
                <a:tab pos="165100" algn="l"/>
                <a:tab pos="12192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逐渐显现</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500"/>
              </a:lnSpc>
              <a:tabLst>
                <a:tab pos="165100" algn="l"/>
                <a:tab pos="1219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资料来源：深圳市规划和国土资源委员会</a:t>
            </a:r>
          </a:p>
        </p:txBody>
      </p:sp>
      <p:sp>
        <p:nvSpPr>
          <p:cNvPr id="16" name="TextBox 1"/>
          <p:cNvSpPr txBox="1"/>
          <p:nvPr/>
        </p:nvSpPr>
        <p:spPr>
          <a:xfrm>
            <a:off x="5575300" y="215900"/>
            <a:ext cx="3289300" cy="3581400"/>
          </a:xfrm>
          <a:prstGeom prst="rect">
            <a:avLst/>
          </a:prstGeom>
          <a:noFill/>
        </p:spPr>
        <p:txBody>
          <a:bodyPr wrap="none" lIns="0" tIns="0" rIns="0" rtlCol="0">
            <a:spAutoFit/>
          </a:bodyPr>
          <a:lstStyle/>
          <a:p>
            <a:pPr>
              <a:lnSpc>
                <a:spcPts val="2700"/>
              </a:lnSpc>
              <a:tabLst>
                <a:tab pos="165100" algn="l"/>
                <a:tab pos="330200" algn="l"/>
              </a:tabLst>
            </a:pPr>
            <a:r>
              <a:rPr lang="en-US" altLang="zh-CN" sz="2800" dirty="0">
                <a:solidFill>
                  <a:srgbClr val="000000"/>
                </a:solidFill>
                <a:latin typeface="Times New Roman" panose="02020603050405020304" pitchFamily="18" charset="0"/>
                <a:cs typeface="Times New Roman" panose="02020603050405020304" pitchFamily="18" charset="0"/>
              </a:rPr>
              <a:t>南山区用地规划参考</a:t>
            </a:r>
          </a:p>
          <a:p>
            <a:pPr>
              <a:lnSpc>
                <a:spcPts val="1000"/>
              </a:lnSpc>
            </a:pPr>
            <a:endParaRPr lang="en-US" altLang="zh-CN" dirty="0"/>
          </a:p>
          <a:p>
            <a:pPr>
              <a:lnSpc>
                <a:spcPts val="2500"/>
              </a:lnSpc>
              <a:tabLst>
                <a:tab pos="165100" algn="l"/>
                <a:tab pos="330200" algn="l"/>
              </a:tabLst>
            </a:pPr>
            <a:r>
              <a:rPr lang="en-US" altLang="zh-CN" dirty="0"/>
              <a:t>	</a:t>
            </a: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根据《深圳市南山区分区规划》（2002-</a:t>
            </a:r>
          </a:p>
          <a:p>
            <a:pPr>
              <a:lnSpc>
                <a:spcPts val="2100"/>
              </a:lnSpc>
              <a:tabLst>
                <a:tab pos="165100" algn="l"/>
                <a:tab pos="330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2010），高新技术产业园区片区面积11.53</a:t>
            </a:r>
          </a:p>
          <a:p>
            <a:pPr>
              <a:lnSpc>
                <a:spcPts val="2100"/>
              </a:lnSpc>
              <a:tabLst>
                <a:tab pos="165100" algn="l"/>
                <a:tab pos="330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平方公里，规划人口9.0万人，是深圳市政府</a:t>
            </a:r>
          </a:p>
          <a:p>
            <a:pPr>
              <a:lnSpc>
                <a:spcPts val="2100"/>
              </a:lnSpc>
              <a:tabLst>
                <a:tab pos="165100" algn="l"/>
                <a:tab pos="330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划定的深圳市高新技术产业园区。</a:t>
            </a:r>
          </a:p>
          <a:p>
            <a:pPr>
              <a:lnSpc>
                <a:spcPts val="1000"/>
              </a:lnSpc>
            </a:pPr>
            <a:endParaRPr lang="en-US" altLang="zh-CN" dirty="0"/>
          </a:p>
          <a:p>
            <a:pPr>
              <a:lnSpc>
                <a:spcPts val="2300"/>
              </a:lnSpc>
              <a:tabLst>
                <a:tab pos="165100" algn="l"/>
                <a:tab pos="330200" algn="l"/>
              </a:tabLst>
            </a:pPr>
            <a:r>
              <a:rPr lang="en-US" altLang="zh-CN" dirty="0"/>
              <a:t>	</a:t>
            </a: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本片区以高科技产业用地为主，同时配套适</a:t>
            </a:r>
          </a:p>
          <a:p>
            <a:pPr>
              <a:lnSpc>
                <a:spcPts val="2100"/>
              </a:lnSpc>
              <a:tabLst>
                <a:tab pos="165100" algn="l"/>
                <a:tab pos="330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量的居住与服务设施，是市级高新技术产学</a:t>
            </a:r>
          </a:p>
          <a:p>
            <a:pPr>
              <a:lnSpc>
                <a:spcPts val="2100"/>
              </a:lnSpc>
              <a:tabLst>
                <a:tab pos="165100" algn="l"/>
                <a:tab pos="330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研基地。</a:t>
            </a:r>
          </a:p>
          <a:p>
            <a:pPr>
              <a:lnSpc>
                <a:spcPts val="1000"/>
              </a:lnSpc>
            </a:pPr>
            <a:endParaRPr lang="en-US" altLang="zh-CN" dirty="0"/>
          </a:p>
          <a:p>
            <a:pPr>
              <a:lnSpc>
                <a:spcPts val="2300"/>
              </a:lnSpc>
              <a:tabLst>
                <a:tab pos="165100" algn="l"/>
                <a:tab pos="330200" algn="l"/>
              </a:tabLst>
            </a:pPr>
            <a:r>
              <a:rPr lang="en-US" altLang="zh-CN" dirty="0"/>
              <a:t>	</a:t>
            </a: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规划要求强化园区的土地开发和发展控制,</a:t>
            </a:r>
          </a:p>
          <a:p>
            <a:pPr>
              <a:lnSpc>
                <a:spcPts val="2100"/>
              </a:lnSpc>
              <a:tabLst>
                <a:tab pos="165100" algn="l"/>
                <a:tab pos="330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严格控制商业性开发的居住用地比例；塑造</a:t>
            </a:r>
          </a:p>
          <a:p>
            <a:pPr>
              <a:lnSpc>
                <a:spcPts val="2100"/>
              </a:lnSpc>
              <a:tabLst>
                <a:tab pos="165100" algn="l"/>
                <a:tab pos="3302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高品质的园区环境景观；逐步置换和改造传</a:t>
            </a:r>
          </a:p>
        </p:txBody>
      </p:sp>
      <p:sp>
        <p:nvSpPr>
          <p:cNvPr id="17" name="TextBox 1"/>
          <p:cNvSpPr txBox="1"/>
          <p:nvPr/>
        </p:nvSpPr>
        <p:spPr>
          <a:xfrm>
            <a:off x="977900" y="3924300"/>
            <a:ext cx="4495800" cy="2971800"/>
          </a:xfrm>
          <a:prstGeom prst="rect">
            <a:avLst/>
          </a:prstGeom>
          <a:noFill/>
        </p:spPr>
        <p:txBody>
          <a:bodyPr wrap="none" lIns="0" tIns="0" rIns="0" rtlCol="0">
            <a:spAutoFit/>
          </a:bodyPr>
          <a:lstStyle/>
          <a:p>
            <a:pPr>
              <a:lnSpc>
                <a:spcPts val="1800"/>
              </a:lnSpc>
              <a:tabLst>
                <a:tab pos="38100" algn="l"/>
                <a:tab pos="22098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本案</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38100" algn="l"/>
                <a:tab pos="2209800" algn="l"/>
              </a:tabLst>
            </a:pPr>
            <a:r>
              <a:rPr lang="en-US" altLang="zh-CN" sz="1200" dirty="0">
                <a:solidFill>
                  <a:srgbClr val="000000"/>
                </a:solidFill>
                <a:latin typeface="微软雅黑" panose="020B0503020204020204" pitchFamily="18" charset="-122"/>
                <a:cs typeface="微软雅黑" panose="020B0503020204020204" pitchFamily="18" charset="-122"/>
              </a:rPr>
              <a:t>根据《深圳市南山区分区规划》（2002-2010），规划人口9.0万人</a:t>
            </a:r>
          </a:p>
          <a:p>
            <a:pPr>
              <a:lnSpc>
                <a:spcPts val="1000"/>
              </a:lnSpc>
            </a:pPr>
            <a:endParaRPr lang="en-US" altLang="zh-CN" dirty="0"/>
          </a:p>
          <a:p>
            <a:pPr>
              <a:lnSpc>
                <a:spcPts val="1300"/>
              </a:lnSpc>
              <a:tabLst>
                <a:tab pos="38100" algn="l"/>
                <a:tab pos="22098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40</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047488" y="2823972"/>
            <a:ext cx="2578226" cy="1786127"/>
          </a:xfrm>
          <a:custGeom>
            <a:avLst/>
            <a:gdLst>
              <a:gd name="connsiteX0" fmla="*/ 2549270 w 2578226"/>
              <a:gd name="connsiteY0" fmla="*/ 28955 h 1786127"/>
              <a:gd name="connsiteX1" fmla="*/ 28955 w 2578226"/>
              <a:gd name="connsiteY1" fmla="*/ 1757172 h 1786127"/>
            </a:gdLst>
            <a:ahLst/>
            <a:cxnLst>
              <a:cxn ang="0">
                <a:pos x="connsiteX0" y="connsiteY0"/>
              </a:cxn>
              <a:cxn ang="1">
                <a:pos x="connsiteX1" y="connsiteY1"/>
              </a:cxn>
            </a:cxnLst>
            <a:rect l="l" t="t" r="r" b="b"/>
            <a:pathLst>
              <a:path w="2578226" h="1786127">
                <a:moveTo>
                  <a:pt x="2549270" y="28955"/>
                </a:moveTo>
                <a:lnTo>
                  <a:pt x="28955" y="1757172"/>
                </a:lnTo>
              </a:path>
            </a:pathLst>
          </a:custGeom>
          <a:ln w="63500">
            <a:solidFill>
              <a:srgbClr val="92D050">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2743200" y="1671827"/>
            <a:ext cx="4882388" cy="1210055"/>
          </a:xfrm>
          <a:custGeom>
            <a:avLst/>
            <a:gdLst>
              <a:gd name="connsiteX0" fmla="*/ 4853431 w 4882388"/>
              <a:gd name="connsiteY0" fmla="*/ 1181100 h 1210055"/>
              <a:gd name="connsiteX1" fmla="*/ 28955 w 4882388"/>
              <a:gd name="connsiteY1" fmla="*/ 28955 h 1210055"/>
            </a:gdLst>
            <a:ahLst/>
            <a:cxnLst>
              <a:cxn ang="0">
                <a:pos x="connsiteX0" y="connsiteY0"/>
              </a:cxn>
              <a:cxn ang="1">
                <a:pos x="connsiteX1" y="connsiteY1"/>
              </a:cxn>
            </a:cxnLst>
            <a:rect l="l" t="t" r="r" b="b"/>
            <a:pathLst>
              <a:path w="4882388" h="1210055">
                <a:moveTo>
                  <a:pt x="4853431" y="1181100"/>
                </a:moveTo>
                <a:lnTo>
                  <a:pt x="28955" y="28955"/>
                </a:lnTo>
              </a:path>
            </a:pathLst>
          </a:custGeom>
          <a:ln w="63500">
            <a:solidFill>
              <a:srgbClr val="92D050">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2743200" y="1671827"/>
            <a:ext cx="2362200" cy="2938272"/>
          </a:xfrm>
          <a:custGeom>
            <a:avLst/>
            <a:gdLst>
              <a:gd name="connsiteX0" fmla="*/ 28955 w 2362200"/>
              <a:gd name="connsiteY0" fmla="*/ 28955 h 2938272"/>
              <a:gd name="connsiteX1" fmla="*/ 2333244 w 2362200"/>
              <a:gd name="connsiteY1" fmla="*/ 2909316 h 2938272"/>
            </a:gdLst>
            <a:ahLst/>
            <a:cxnLst>
              <a:cxn ang="0">
                <a:pos x="connsiteX0" y="connsiteY0"/>
              </a:cxn>
              <a:cxn ang="1">
                <a:pos x="connsiteX1" y="connsiteY1"/>
              </a:cxn>
            </a:cxnLst>
            <a:rect l="l" t="t" r="r" b="b"/>
            <a:pathLst>
              <a:path w="2362200" h="2938272">
                <a:moveTo>
                  <a:pt x="28955" y="28955"/>
                </a:moveTo>
                <a:lnTo>
                  <a:pt x="2333244" y="2909316"/>
                </a:lnTo>
              </a:path>
            </a:pathLst>
          </a:custGeom>
          <a:ln w="63500">
            <a:solidFill>
              <a:srgbClr val="92D050">
                <a:alpha val="100000"/>
              </a:srgb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4177284" y="3616452"/>
            <a:ext cx="1833371" cy="1781555"/>
          </a:xfrm>
          <a:custGeom>
            <a:avLst/>
            <a:gdLst>
              <a:gd name="connsiteX0" fmla="*/ 0 w 1833371"/>
              <a:gd name="connsiteY0" fmla="*/ 890777 h 1781555"/>
              <a:gd name="connsiteX1" fmla="*/ 916685 w 1833371"/>
              <a:gd name="connsiteY1" fmla="*/ 0 h 1781555"/>
              <a:gd name="connsiteX2" fmla="*/ 1833371 w 1833371"/>
              <a:gd name="connsiteY2" fmla="*/ 890777 h 1781555"/>
              <a:gd name="connsiteX3" fmla="*/ 916685 w 1833371"/>
              <a:gd name="connsiteY3" fmla="*/ 1781555 h 1781555"/>
              <a:gd name="connsiteX4" fmla="*/ 0 w 1833371"/>
              <a:gd name="connsiteY4" fmla="*/ 890777 h 1781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33371" h="1781555">
                <a:moveTo>
                  <a:pt x="0" y="890777"/>
                </a:moveTo>
                <a:cubicBezTo>
                  <a:pt x="0" y="398779"/>
                  <a:pt x="410463" y="0"/>
                  <a:pt x="916685" y="0"/>
                </a:cubicBezTo>
                <a:cubicBezTo>
                  <a:pt x="1422907" y="0"/>
                  <a:pt x="1833371" y="398779"/>
                  <a:pt x="1833371" y="890777"/>
                </a:cubicBezTo>
                <a:cubicBezTo>
                  <a:pt x="1833371" y="1382776"/>
                  <a:pt x="1422907" y="1781555"/>
                  <a:pt x="916685" y="1781555"/>
                </a:cubicBezTo>
                <a:cubicBezTo>
                  <a:pt x="410463" y="1781555"/>
                  <a:pt x="0" y="1382776"/>
                  <a:pt x="0" y="890777"/>
                </a:cubicBezTo>
              </a:path>
            </a:pathLst>
          </a:custGeom>
          <a:solidFill>
            <a:srgbClr val="C8E7A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4170934" y="3610102"/>
            <a:ext cx="1846071" cy="1794255"/>
          </a:xfrm>
          <a:custGeom>
            <a:avLst/>
            <a:gdLst>
              <a:gd name="connsiteX0" fmla="*/ 6350 w 1846071"/>
              <a:gd name="connsiteY0" fmla="*/ 897127 h 1794255"/>
              <a:gd name="connsiteX1" fmla="*/ 923035 w 1846071"/>
              <a:gd name="connsiteY1" fmla="*/ 6350 h 1794255"/>
              <a:gd name="connsiteX2" fmla="*/ 1839721 w 1846071"/>
              <a:gd name="connsiteY2" fmla="*/ 897127 h 1794255"/>
              <a:gd name="connsiteX3" fmla="*/ 923035 w 1846071"/>
              <a:gd name="connsiteY3" fmla="*/ 1787905 h 1794255"/>
              <a:gd name="connsiteX4" fmla="*/ 6350 w 1846071"/>
              <a:gd name="connsiteY4" fmla="*/ 897127 h 179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46071" h="1794255">
                <a:moveTo>
                  <a:pt x="6350" y="897127"/>
                </a:moveTo>
                <a:cubicBezTo>
                  <a:pt x="6350" y="405129"/>
                  <a:pt x="416813" y="6350"/>
                  <a:pt x="923035" y="6350"/>
                </a:cubicBezTo>
                <a:cubicBezTo>
                  <a:pt x="1429257" y="6350"/>
                  <a:pt x="1839721" y="405129"/>
                  <a:pt x="1839721" y="897127"/>
                </a:cubicBezTo>
                <a:cubicBezTo>
                  <a:pt x="1839721" y="1389126"/>
                  <a:pt x="1429257" y="1787905"/>
                  <a:pt x="923035" y="1787905"/>
                </a:cubicBezTo>
                <a:cubicBezTo>
                  <a:pt x="416813" y="1787905"/>
                  <a:pt x="6350" y="1389126"/>
                  <a:pt x="6350" y="897127"/>
                </a:cubicBezTo>
              </a:path>
            </a:pathLst>
          </a:custGeom>
          <a:solidFill>
            <a:srgbClr val="000000">
              <a:alpha val="0"/>
            </a:srgbClr>
          </a:solidFill>
          <a:ln w="12700">
            <a:solidFill>
              <a:srgbClr val="92D050">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6629400" y="1914144"/>
            <a:ext cx="1833371" cy="1781555"/>
          </a:xfrm>
          <a:custGeom>
            <a:avLst/>
            <a:gdLst>
              <a:gd name="connsiteX0" fmla="*/ 0 w 1833371"/>
              <a:gd name="connsiteY0" fmla="*/ 890777 h 1781555"/>
              <a:gd name="connsiteX1" fmla="*/ 916685 w 1833371"/>
              <a:gd name="connsiteY1" fmla="*/ 0 h 1781555"/>
              <a:gd name="connsiteX2" fmla="*/ 1833371 w 1833371"/>
              <a:gd name="connsiteY2" fmla="*/ 890777 h 1781555"/>
              <a:gd name="connsiteX3" fmla="*/ 916685 w 1833371"/>
              <a:gd name="connsiteY3" fmla="*/ 1781555 h 1781555"/>
              <a:gd name="connsiteX4" fmla="*/ 0 w 1833371"/>
              <a:gd name="connsiteY4" fmla="*/ 890777 h 1781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33371" h="1781555">
                <a:moveTo>
                  <a:pt x="0" y="890777"/>
                </a:moveTo>
                <a:cubicBezTo>
                  <a:pt x="0" y="398779"/>
                  <a:pt x="410464" y="0"/>
                  <a:pt x="916685" y="0"/>
                </a:cubicBezTo>
                <a:cubicBezTo>
                  <a:pt x="1422907" y="0"/>
                  <a:pt x="1833371" y="398779"/>
                  <a:pt x="1833371" y="890777"/>
                </a:cubicBezTo>
                <a:cubicBezTo>
                  <a:pt x="1833371" y="1382776"/>
                  <a:pt x="1422907" y="1781555"/>
                  <a:pt x="916685" y="1781555"/>
                </a:cubicBezTo>
                <a:cubicBezTo>
                  <a:pt x="410464" y="1781555"/>
                  <a:pt x="0" y="1382776"/>
                  <a:pt x="0" y="890777"/>
                </a:cubicBezTo>
              </a:path>
            </a:pathLst>
          </a:custGeom>
          <a:solidFill>
            <a:srgbClr val="C8E7A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6623050" y="1907794"/>
            <a:ext cx="1846071" cy="1794255"/>
          </a:xfrm>
          <a:custGeom>
            <a:avLst/>
            <a:gdLst>
              <a:gd name="connsiteX0" fmla="*/ 6350 w 1846071"/>
              <a:gd name="connsiteY0" fmla="*/ 897127 h 1794255"/>
              <a:gd name="connsiteX1" fmla="*/ 923035 w 1846071"/>
              <a:gd name="connsiteY1" fmla="*/ 6350 h 1794255"/>
              <a:gd name="connsiteX2" fmla="*/ 1839721 w 1846071"/>
              <a:gd name="connsiteY2" fmla="*/ 897127 h 1794255"/>
              <a:gd name="connsiteX3" fmla="*/ 923035 w 1846071"/>
              <a:gd name="connsiteY3" fmla="*/ 1787905 h 1794255"/>
              <a:gd name="connsiteX4" fmla="*/ 6350 w 1846071"/>
              <a:gd name="connsiteY4" fmla="*/ 897127 h 17942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46071" h="1794255">
                <a:moveTo>
                  <a:pt x="6350" y="897127"/>
                </a:moveTo>
                <a:cubicBezTo>
                  <a:pt x="6350" y="405129"/>
                  <a:pt x="416814" y="6350"/>
                  <a:pt x="923035" y="6350"/>
                </a:cubicBezTo>
                <a:cubicBezTo>
                  <a:pt x="1429257" y="6350"/>
                  <a:pt x="1839721" y="405129"/>
                  <a:pt x="1839721" y="897127"/>
                </a:cubicBezTo>
                <a:cubicBezTo>
                  <a:pt x="1839721" y="1389126"/>
                  <a:pt x="1429257" y="1787905"/>
                  <a:pt x="923035" y="1787905"/>
                </a:cubicBezTo>
                <a:cubicBezTo>
                  <a:pt x="416814" y="1787905"/>
                  <a:pt x="6350" y="1389126"/>
                  <a:pt x="6350" y="897127"/>
                </a:cubicBezTo>
              </a:path>
            </a:pathLst>
          </a:custGeom>
          <a:solidFill>
            <a:srgbClr val="000000">
              <a:alpha val="0"/>
            </a:srgbClr>
          </a:solidFill>
          <a:ln w="12700">
            <a:solidFill>
              <a:srgbClr val="92D050">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057400" y="990600"/>
            <a:ext cx="1481328" cy="1406652"/>
          </a:xfrm>
          <a:custGeom>
            <a:avLst/>
            <a:gdLst>
              <a:gd name="connsiteX0" fmla="*/ 0 w 1481328"/>
              <a:gd name="connsiteY0" fmla="*/ 703326 h 1406652"/>
              <a:gd name="connsiteX1" fmla="*/ 740664 w 1481328"/>
              <a:gd name="connsiteY1" fmla="*/ 0 h 1406652"/>
              <a:gd name="connsiteX2" fmla="*/ 1481328 w 1481328"/>
              <a:gd name="connsiteY2" fmla="*/ 703326 h 1406652"/>
              <a:gd name="connsiteX3" fmla="*/ 740664 w 1481328"/>
              <a:gd name="connsiteY3" fmla="*/ 1406651 h 1406652"/>
              <a:gd name="connsiteX4" fmla="*/ 0 w 1481328"/>
              <a:gd name="connsiteY4" fmla="*/ 703326 h 14066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81328" h="1406652">
                <a:moveTo>
                  <a:pt x="0" y="703326"/>
                </a:moveTo>
                <a:cubicBezTo>
                  <a:pt x="0" y="314833"/>
                  <a:pt x="331597" y="0"/>
                  <a:pt x="740664" y="0"/>
                </a:cubicBezTo>
                <a:cubicBezTo>
                  <a:pt x="1149730" y="0"/>
                  <a:pt x="1481328" y="314833"/>
                  <a:pt x="1481328" y="703326"/>
                </a:cubicBezTo>
                <a:cubicBezTo>
                  <a:pt x="1481328" y="1091819"/>
                  <a:pt x="1149730" y="1406651"/>
                  <a:pt x="740664" y="1406651"/>
                </a:cubicBezTo>
                <a:cubicBezTo>
                  <a:pt x="331597" y="1406651"/>
                  <a:pt x="0" y="1091819"/>
                  <a:pt x="0" y="703326"/>
                </a:cubicBezTo>
              </a:path>
            </a:pathLst>
          </a:custGeom>
          <a:solidFill>
            <a:srgbClr val="C8E7A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051050" y="984250"/>
            <a:ext cx="1494028" cy="1419352"/>
          </a:xfrm>
          <a:custGeom>
            <a:avLst/>
            <a:gdLst>
              <a:gd name="connsiteX0" fmla="*/ 6350 w 1494028"/>
              <a:gd name="connsiteY0" fmla="*/ 709676 h 1419352"/>
              <a:gd name="connsiteX1" fmla="*/ 747014 w 1494028"/>
              <a:gd name="connsiteY1" fmla="*/ 6350 h 1419352"/>
              <a:gd name="connsiteX2" fmla="*/ 1487678 w 1494028"/>
              <a:gd name="connsiteY2" fmla="*/ 709676 h 1419352"/>
              <a:gd name="connsiteX3" fmla="*/ 747014 w 1494028"/>
              <a:gd name="connsiteY3" fmla="*/ 1413001 h 1419352"/>
              <a:gd name="connsiteX4" fmla="*/ 6350 w 1494028"/>
              <a:gd name="connsiteY4" fmla="*/ 709676 h 14193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94028" h="1419352">
                <a:moveTo>
                  <a:pt x="6350" y="709676"/>
                </a:moveTo>
                <a:cubicBezTo>
                  <a:pt x="6350" y="321183"/>
                  <a:pt x="337947" y="6350"/>
                  <a:pt x="747014" y="6350"/>
                </a:cubicBezTo>
                <a:cubicBezTo>
                  <a:pt x="1156080" y="6350"/>
                  <a:pt x="1487678" y="321183"/>
                  <a:pt x="1487678" y="709676"/>
                </a:cubicBezTo>
                <a:cubicBezTo>
                  <a:pt x="1487678" y="1098169"/>
                  <a:pt x="1156080" y="1413001"/>
                  <a:pt x="747014" y="1413001"/>
                </a:cubicBezTo>
                <a:cubicBezTo>
                  <a:pt x="337947" y="1413001"/>
                  <a:pt x="6350" y="1098169"/>
                  <a:pt x="6350" y="709676"/>
                </a:cubicBezTo>
              </a:path>
            </a:pathLst>
          </a:custGeom>
          <a:solidFill>
            <a:srgbClr val="000000">
              <a:alpha val="0"/>
            </a:srgbClr>
          </a:solidFill>
          <a:ln w="12700">
            <a:solidFill>
              <a:srgbClr val="92D050">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252727" y="2528316"/>
            <a:ext cx="2186939" cy="2150363"/>
          </a:xfrm>
          <a:custGeom>
            <a:avLst/>
            <a:gdLst>
              <a:gd name="connsiteX0" fmla="*/ 0 w 2186939"/>
              <a:gd name="connsiteY0" fmla="*/ 1075181 h 2150363"/>
              <a:gd name="connsiteX1" fmla="*/ 1093470 w 2186939"/>
              <a:gd name="connsiteY1" fmla="*/ 0 h 2150363"/>
              <a:gd name="connsiteX2" fmla="*/ 2186939 w 2186939"/>
              <a:gd name="connsiteY2" fmla="*/ 1075181 h 2150363"/>
              <a:gd name="connsiteX3" fmla="*/ 1093470 w 2186939"/>
              <a:gd name="connsiteY3" fmla="*/ 2150363 h 2150363"/>
              <a:gd name="connsiteX4" fmla="*/ 0 w 2186939"/>
              <a:gd name="connsiteY4" fmla="*/ 1075181 h 21503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86939" h="2150363">
                <a:moveTo>
                  <a:pt x="0" y="1075181"/>
                </a:moveTo>
                <a:cubicBezTo>
                  <a:pt x="0" y="481329"/>
                  <a:pt x="489585" y="0"/>
                  <a:pt x="1093470" y="0"/>
                </a:cubicBezTo>
                <a:cubicBezTo>
                  <a:pt x="1697354" y="0"/>
                  <a:pt x="2186939" y="481329"/>
                  <a:pt x="2186939" y="1075181"/>
                </a:cubicBezTo>
                <a:cubicBezTo>
                  <a:pt x="2186939" y="1669033"/>
                  <a:pt x="1697354" y="2150363"/>
                  <a:pt x="1093470" y="2150363"/>
                </a:cubicBezTo>
                <a:cubicBezTo>
                  <a:pt x="489585" y="2150363"/>
                  <a:pt x="0" y="1669033"/>
                  <a:pt x="0" y="1075181"/>
                </a:cubicBezTo>
              </a:path>
            </a:pathLst>
          </a:custGeom>
          <a:solidFill>
            <a:srgbClr val="99CC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1246377" y="2521966"/>
            <a:ext cx="2199639" cy="2163063"/>
          </a:xfrm>
          <a:custGeom>
            <a:avLst/>
            <a:gdLst>
              <a:gd name="connsiteX0" fmla="*/ 6350 w 2199639"/>
              <a:gd name="connsiteY0" fmla="*/ 1081531 h 2163063"/>
              <a:gd name="connsiteX1" fmla="*/ 1099820 w 2199639"/>
              <a:gd name="connsiteY1" fmla="*/ 6350 h 2163063"/>
              <a:gd name="connsiteX2" fmla="*/ 2193289 w 2199639"/>
              <a:gd name="connsiteY2" fmla="*/ 1081531 h 2163063"/>
              <a:gd name="connsiteX3" fmla="*/ 1099820 w 2199639"/>
              <a:gd name="connsiteY3" fmla="*/ 2156713 h 2163063"/>
              <a:gd name="connsiteX4" fmla="*/ 6350 w 2199639"/>
              <a:gd name="connsiteY4" fmla="*/ 1081531 h 21630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99639" h="2163063">
                <a:moveTo>
                  <a:pt x="6350" y="1081531"/>
                </a:moveTo>
                <a:cubicBezTo>
                  <a:pt x="6350" y="487679"/>
                  <a:pt x="495935" y="6350"/>
                  <a:pt x="1099820" y="6350"/>
                </a:cubicBezTo>
                <a:cubicBezTo>
                  <a:pt x="1703704" y="6350"/>
                  <a:pt x="2193289" y="487679"/>
                  <a:pt x="2193289" y="1081531"/>
                </a:cubicBezTo>
                <a:cubicBezTo>
                  <a:pt x="2193289" y="1675383"/>
                  <a:pt x="1703704" y="2156713"/>
                  <a:pt x="1099820" y="2156713"/>
                </a:cubicBezTo>
                <a:cubicBezTo>
                  <a:pt x="495935" y="2156713"/>
                  <a:pt x="6350" y="1675383"/>
                  <a:pt x="6350" y="1081531"/>
                </a:cubicBezTo>
              </a:path>
            </a:pathLst>
          </a:custGeom>
          <a:solidFill>
            <a:srgbClr val="000000">
              <a:alpha val="0"/>
            </a:srgbClr>
          </a:solidFill>
          <a:ln w="12700">
            <a:solidFill>
              <a:srgbClr val="3399FF">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5897879" y="2279904"/>
            <a:ext cx="352044" cy="228600"/>
          </a:xfrm>
          <a:custGeom>
            <a:avLst/>
            <a:gdLst>
              <a:gd name="connsiteX0" fmla="*/ 25400 w 352044"/>
              <a:gd name="connsiteY0" fmla="*/ 888 h 228600"/>
              <a:gd name="connsiteX1" fmla="*/ 341503 w 352044"/>
              <a:gd name="connsiteY1" fmla="*/ 0 h 228600"/>
              <a:gd name="connsiteX2" fmla="*/ 352044 w 352044"/>
              <a:gd name="connsiteY2" fmla="*/ 17525 h 228600"/>
              <a:gd name="connsiteX3" fmla="*/ 335788 w 352044"/>
              <a:gd name="connsiteY3" fmla="*/ 97154 h 228600"/>
              <a:gd name="connsiteX4" fmla="*/ 335788 w 352044"/>
              <a:gd name="connsiteY4" fmla="*/ 101345 h 228600"/>
              <a:gd name="connsiteX5" fmla="*/ 334391 w 352044"/>
              <a:gd name="connsiteY5" fmla="*/ 106298 h 228600"/>
              <a:gd name="connsiteX6" fmla="*/ 330835 w 352044"/>
              <a:gd name="connsiteY6" fmla="*/ 116331 h 228600"/>
              <a:gd name="connsiteX7" fmla="*/ 325882 w 352044"/>
              <a:gd name="connsiteY7" fmla="*/ 122300 h 228600"/>
              <a:gd name="connsiteX8" fmla="*/ 316738 w 352044"/>
              <a:gd name="connsiteY8" fmla="*/ 126491 h 228600"/>
              <a:gd name="connsiteX9" fmla="*/ 302641 w 352044"/>
              <a:gd name="connsiteY9" fmla="*/ 130682 h 228600"/>
              <a:gd name="connsiteX10" fmla="*/ 291338 w 352044"/>
              <a:gd name="connsiteY10" fmla="*/ 133985 h 228600"/>
              <a:gd name="connsiteX11" fmla="*/ 282194 w 352044"/>
              <a:gd name="connsiteY11" fmla="*/ 138175 h 228600"/>
              <a:gd name="connsiteX12" fmla="*/ 274447 w 352044"/>
              <a:gd name="connsiteY12" fmla="*/ 145669 h 228600"/>
              <a:gd name="connsiteX13" fmla="*/ 268097 w 352044"/>
              <a:gd name="connsiteY13" fmla="*/ 154939 h 228600"/>
              <a:gd name="connsiteX14" fmla="*/ 259588 w 352044"/>
              <a:gd name="connsiteY14" fmla="*/ 170814 h 228600"/>
              <a:gd name="connsiteX15" fmla="*/ 256794 w 352044"/>
              <a:gd name="connsiteY15" fmla="*/ 189229 h 228600"/>
              <a:gd name="connsiteX16" fmla="*/ 257555 w 352044"/>
              <a:gd name="connsiteY16" fmla="*/ 221869 h 228600"/>
              <a:gd name="connsiteX17" fmla="*/ 256159 w 352044"/>
              <a:gd name="connsiteY17" fmla="*/ 223519 h 228600"/>
              <a:gd name="connsiteX18" fmla="*/ 252603 w 352044"/>
              <a:gd name="connsiteY18" fmla="*/ 228600 h 228600"/>
              <a:gd name="connsiteX19" fmla="*/ 35941 w 352044"/>
              <a:gd name="connsiteY19" fmla="*/ 228600 h 228600"/>
              <a:gd name="connsiteX20" fmla="*/ 23241 w 352044"/>
              <a:gd name="connsiteY20" fmla="*/ 228600 h 228600"/>
              <a:gd name="connsiteX21" fmla="*/ 14859 w 352044"/>
              <a:gd name="connsiteY21" fmla="*/ 218566 h 228600"/>
              <a:gd name="connsiteX22" fmla="*/ 14859 w 352044"/>
              <a:gd name="connsiteY22" fmla="*/ 203453 h 228600"/>
              <a:gd name="connsiteX23" fmla="*/ 15494 w 352044"/>
              <a:gd name="connsiteY23" fmla="*/ 190880 h 228600"/>
              <a:gd name="connsiteX24" fmla="*/ 761 w 352044"/>
              <a:gd name="connsiteY24" fmla="*/ 136525 h 228600"/>
              <a:gd name="connsiteX25" fmla="*/ 0 w 352044"/>
              <a:gd name="connsiteY25" fmla="*/ 104647 h 228600"/>
              <a:gd name="connsiteX26" fmla="*/ 4953 w 352044"/>
              <a:gd name="connsiteY26" fmla="*/ 90423 h 228600"/>
              <a:gd name="connsiteX27" fmla="*/ 11938 w 352044"/>
              <a:gd name="connsiteY27" fmla="*/ 76200 h 228600"/>
              <a:gd name="connsiteX28" fmla="*/ 14859 w 352044"/>
              <a:gd name="connsiteY28" fmla="*/ 59435 h 228600"/>
              <a:gd name="connsiteX29" fmla="*/ 14097 w 352044"/>
              <a:gd name="connsiteY29" fmla="*/ 15875 h 228600"/>
              <a:gd name="connsiteX30" fmla="*/ 25400 w 352044"/>
              <a:gd name="connsiteY30" fmla="*/ 888 h 228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Lst>
            <a:rect l="l" t="t" r="r" b="b"/>
            <a:pathLst>
              <a:path w="352044" h="228600">
                <a:moveTo>
                  <a:pt x="25400" y="888"/>
                </a:moveTo>
                <a:lnTo>
                  <a:pt x="341503" y="0"/>
                </a:lnTo>
                <a:lnTo>
                  <a:pt x="352044" y="17525"/>
                </a:lnTo>
                <a:lnTo>
                  <a:pt x="335788" y="97154"/>
                </a:lnTo>
                <a:lnTo>
                  <a:pt x="335788" y="101345"/>
                </a:lnTo>
                <a:lnTo>
                  <a:pt x="334391" y="106298"/>
                </a:lnTo>
                <a:lnTo>
                  <a:pt x="330835" y="116331"/>
                </a:lnTo>
                <a:lnTo>
                  <a:pt x="325882" y="122300"/>
                </a:lnTo>
                <a:lnTo>
                  <a:pt x="316738" y="126491"/>
                </a:lnTo>
                <a:lnTo>
                  <a:pt x="302641" y="130682"/>
                </a:lnTo>
                <a:lnTo>
                  <a:pt x="291338" y="133985"/>
                </a:lnTo>
                <a:lnTo>
                  <a:pt x="282194" y="138175"/>
                </a:lnTo>
                <a:lnTo>
                  <a:pt x="274447" y="145669"/>
                </a:lnTo>
                <a:lnTo>
                  <a:pt x="268097" y="154939"/>
                </a:lnTo>
                <a:lnTo>
                  <a:pt x="259588" y="170814"/>
                </a:lnTo>
                <a:lnTo>
                  <a:pt x="256794" y="189229"/>
                </a:lnTo>
                <a:lnTo>
                  <a:pt x="257555" y="221869"/>
                </a:lnTo>
                <a:lnTo>
                  <a:pt x="256159" y="223519"/>
                </a:lnTo>
                <a:lnTo>
                  <a:pt x="252603" y="228600"/>
                </a:lnTo>
                <a:lnTo>
                  <a:pt x="35941" y="228600"/>
                </a:lnTo>
                <a:lnTo>
                  <a:pt x="23241" y="228600"/>
                </a:lnTo>
                <a:lnTo>
                  <a:pt x="14859" y="218566"/>
                </a:lnTo>
                <a:lnTo>
                  <a:pt x="14859" y="203453"/>
                </a:lnTo>
                <a:lnTo>
                  <a:pt x="15494" y="190880"/>
                </a:lnTo>
                <a:lnTo>
                  <a:pt x="761" y="136525"/>
                </a:lnTo>
                <a:lnTo>
                  <a:pt x="0" y="104647"/>
                </a:lnTo>
                <a:lnTo>
                  <a:pt x="4953" y="90423"/>
                </a:lnTo>
                <a:lnTo>
                  <a:pt x="11938" y="76200"/>
                </a:lnTo>
                <a:lnTo>
                  <a:pt x="14859" y="59435"/>
                </a:lnTo>
                <a:lnTo>
                  <a:pt x="14097" y="15875"/>
                </a:lnTo>
                <a:lnTo>
                  <a:pt x="25400" y="888"/>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5891529" y="2273554"/>
            <a:ext cx="364744" cy="241300"/>
          </a:xfrm>
          <a:custGeom>
            <a:avLst/>
            <a:gdLst>
              <a:gd name="connsiteX0" fmla="*/ 31750 w 364744"/>
              <a:gd name="connsiteY0" fmla="*/ 7238 h 241300"/>
              <a:gd name="connsiteX1" fmla="*/ 347853 w 364744"/>
              <a:gd name="connsiteY1" fmla="*/ 6350 h 241300"/>
              <a:gd name="connsiteX2" fmla="*/ 358394 w 364744"/>
              <a:gd name="connsiteY2" fmla="*/ 23875 h 241300"/>
              <a:gd name="connsiteX3" fmla="*/ 342138 w 364744"/>
              <a:gd name="connsiteY3" fmla="*/ 103504 h 241300"/>
              <a:gd name="connsiteX4" fmla="*/ 342138 w 364744"/>
              <a:gd name="connsiteY4" fmla="*/ 107695 h 241300"/>
              <a:gd name="connsiteX5" fmla="*/ 340741 w 364744"/>
              <a:gd name="connsiteY5" fmla="*/ 112648 h 241300"/>
              <a:gd name="connsiteX6" fmla="*/ 337185 w 364744"/>
              <a:gd name="connsiteY6" fmla="*/ 122681 h 241300"/>
              <a:gd name="connsiteX7" fmla="*/ 332232 w 364744"/>
              <a:gd name="connsiteY7" fmla="*/ 128650 h 241300"/>
              <a:gd name="connsiteX8" fmla="*/ 323088 w 364744"/>
              <a:gd name="connsiteY8" fmla="*/ 132841 h 241300"/>
              <a:gd name="connsiteX9" fmla="*/ 308991 w 364744"/>
              <a:gd name="connsiteY9" fmla="*/ 137032 h 241300"/>
              <a:gd name="connsiteX10" fmla="*/ 297688 w 364744"/>
              <a:gd name="connsiteY10" fmla="*/ 140335 h 241300"/>
              <a:gd name="connsiteX11" fmla="*/ 288544 w 364744"/>
              <a:gd name="connsiteY11" fmla="*/ 144525 h 241300"/>
              <a:gd name="connsiteX12" fmla="*/ 280797 w 364744"/>
              <a:gd name="connsiteY12" fmla="*/ 152019 h 241300"/>
              <a:gd name="connsiteX13" fmla="*/ 274447 w 364744"/>
              <a:gd name="connsiteY13" fmla="*/ 161289 h 241300"/>
              <a:gd name="connsiteX14" fmla="*/ 265938 w 364744"/>
              <a:gd name="connsiteY14" fmla="*/ 177164 h 241300"/>
              <a:gd name="connsiteX15" fmla="*/ 263144 w 364744"/>
              <a:gd name="connsiteY15" fmla="*/ 195579 h 241300"/>
              <a:gd name="connsiteX16" fmla="*/ 263905 w 364744"/>
              <a:gd name="connsiteY16" fmla="*/ 228219 h 241300"/>
              <a:gd name="connsiteX17" fmla="*/ 262509 w 364744"/>
              <a:gd name="connsiteY17" fmla="*/ 229869 h 241300"/>
              <a:gd name="connsiteX18" fmla="*/ 258953 w 364744"/>
              <a:gd name="connsiteY18" fmla="*/ 234950 h 241300"/>
              <a:gd name="connsiteX19" fmla="*/ 42291 w 364744"/>
              <a:gd name="connsiteY19" fmla="*/ 234950 h 241300"/>
              <a:gd name="connsiteX20" fmla="*/ 29591 w 364744"/>
              <a:gd name="connsiteY20" fmla="*/ 234950 h 241300"/>
              <a:gd name="connsiteX21" fmla="*/ 21209 w 364744"/>
              <a:gd name="connsiteY21" fmla="*/ 224916 h 241300"/>
              <a:gd name="connsiteX22" fmla="*/ 21209 w 364744"/>
              <a:gd name="connsiteY22" fmla="*/ 209803 h 241300"/>
              <a:gd name="connsiteX23" fmla="*/ 21844 w 364744"/>
              <a:gd name="connsiteY23" fmla="*/ 197230 h 241300"/>
              <a:gd name="connsiteX24" fmla="*/ 7111 w 364744"/>
              <a:gd name="connsiteY24" fmla="*/ 142875 h 241300"/>
              <a:gd name="connsiteX25" fmla="*/ 6350 w 364744"/>
              <a:gd name="connsiteY25" fmla="*/ 110997 h 241300"/>
              <a:gd name="connsiteX26" fmla="*/ 11303 w 364744"/>
              <a:gd name="connsiteY26" fmla="*/ 96773 h 241300"/>
              <a:gd name="connsiteX27" fmla="*/ 18288 w 364744"/>
              <a:gd name="connsiteY27" fmla="*/ 82550 h 241300"/>
              <a:gd name="connsiteX28" fmla="*/ 21209 w 364744"/>
              <a:gd name="connsiteY28" fmla="*/ 65785 h 241300"/>
              <a:gd name="connsiteX29" fmla="*/ 20447 w 364744"/>
              <a:gd name="connsiteY29" fmla="*/ 22225 h 241300"/>
              <a:gd name="connsiteX30" fmla="*/ 31750 w 364744"/>
              <a:gd name="connsiteY30" fmla="*/ 7238 h 241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Lst>
            <a:rect l="l" t="t" r="r" b="b"/>
            <a:pathLst>
              <a:path w="364744" h="241300">
                <a:moveTo>
                  <a:pt x="31750" y="7238"/>
                </a:moveTo>
                <a:lnTo>
                  <a:pt x="347853" y="6350"/>
                </a:lnTo>
                <a:lnTo>
                  <a:pt x="358394" y="23875"/>
                </a:lnTo>
                <a:lnTo>
                  <a:pt x="342138" y="103504"/>
                </a:lnTo>
                <a:lnTo>
                  <a:pt x="342138" y="107695"/>
                </a:lnTo>
                <a:lnTo>
                  <a:pt x="340741" y="112648"/>
                </a:lnTo>
                <a:lnTo>
                  <a:pt x="337185" y="122681"/>
                </a:lnTo>
                <a:lnTo>
                  <a:pt x="332232" y="128650"/>
                </a:lnTo>
                <a:lnTo>
                  <a:pt x="323088" y="132841"/>
                </a:lnTo>
                <a:lnTo>
                  <a:pt x="308991" y="137032"/>
                </a:lnTo>
                <a:lnTo>
                  <a:pt x="297688" y="140335"/>
                </a:lnTo>
                <a:lnTo>
                  <a:pt x="288544" y="144525"/>
                </a:lnTo>
                <a:lnTo>
                  <a:pt x="280797" y="152019"/>
                </a:lnTo>
                <a:lnTo>
                  <a:pt x="274447" y="161289"/>
                </a:lnTo>
                <a:lnTo>
                  <a:pt x="265938" y="177164"/>
                </a:lnTo>
                <a:lnTo>
                  <a:pt x="263144" y="195579"/>
                </a:lnTo>
                <a:lnTo>
                  <a:pt x="263905" y="228219"/>
                </a:lnTo>
                <a:lnTo>
                  <a:pt x="262509" y="229869"/>
                </a:lnTo>
                <a:lnTo>
                  <a:pt x="258953" y="234950"/>
                </a:lnTo>
                <a:lnTo>
                  <a:pt x="42291" y="234950"/>
                </a:lnTo>
                <a:lnTo>
                  <a:pt x="29591" y="234950"/>
                </a:lnTo>
                <a:lnTo>
                  <a:pt x="21209" y="224916"/>
                </a:lnTo>
                <a:lnTo>
                  <a:pt x="21209" y="209803"/>
                </a:lnTo>
                <a:lnTo>
                  <a:pt x="21844" y="197230"/>
                </a:lnTo>
                <a:lnTo>
                  <a:pt x="7111" y="142875"/>
                </a:lnTo>
                <a:lnTo>
                  <a:pt x="6350" y="110997"/>
                </a:lnTo>
                <a:lnTo>
                  <a:pt x="11303" y="96773"/>
                </a:lnTo>
                <a:lnTo>
                  <a:pt x="18288" y="82550"/>
                </a:lnTo>
                <a:lnTo>
                  <a:pt x="21209" y="65785"/>
                </a:lnTo>
                <a:lnTo>
                  <a:pt x="20447" y="22225"/>
                </a:lnTo>
                <a:lnTo>
                  <a:pt x="31750" y="7238"/>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6036564" y="2377439"/>
            <a:ext cx="83819" cy="91440"/>
          </a:xfrm>
          <a:custGeom>
            <a:avLst/>
            <a:gdLst>
              <a:gd name="connsiteX0" fmla="*/ 0 w 83819"/>
              <a:gd name="connsiteY0" fmla="*/ 45720 h 91440"/>
              <a:gd name="connsiteX1" fmla="*/ 41909 w 83819"/>
              <a:gd name="connsiteY1" fmla="*/ 0 h 91440"/>
              <a:gd name="connsiteX2" fmla="*/ 83820 w 83819"/>
              <a:gd name="connsiteY2" fmla="*/ 45720 h 91440"/>
              <a:gd name="connsiteX3" fmla="*/ 41909 w 83819"/>
              <a:gd name="connsiteY3" fmla="*/ 91439 h 91440"/>
              <a:gd name="connsiteX4" fmla="*/ 0 w 83819"/>
              <a:gd name="connsiteY4" fmla="*/ 45720 h 914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819" h="91440">
                <a:moveTo>
                  <a:pt x="0" y="45720"/>
                </a:moveTo>
                <a:cubicBezTo>
                  <a:pt x="0" y="20447"/>
                  <a:pt x="18795" y="0"/>
                  <a:pt x="41909" y="0"/>
                </a:cubicBezTo>
                <a:cubicBezTo>
                  <a:pt x="65023" y="0"/>
                  <a:pt x="83820" y="20447"/>
                  <a:pt x="83820" y="45720"/>
                </a:cubicBezTo>
                <a:cubicBezTo>
                  <a:pt x="83820" y="70992"/>
                  <a:pt x="65023" y="91439"/>
                  <a:pt x="41909" y="91439"/>
                </a:cubicBezTo>
                <a:cubicBezTo>
                  <a:pt x="18795" y="91439"/>
                  <a:pt x="0" y="70992"/>
                  <a:pt x="0" y="45720"/>
                </a:cubicBez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252727" y="5445252"/>
            <a:ext cx="7210043" cy="1112519"/>
          </a:xfrm>
          <a:custGeom>
            <a:avLst/>
            <a:gdLst>
              <a:gd name="connsiteX0" fmla="*/ 0 w 7210043"/>
              <a:gd name="connsiteY0" fmla="*/ 1112519 h 1112519"/>
              <a:gd name="connsiteX1" fmla="*/ 7210043 w 7210043"/>
              <a:gd name="connsiteY1" fmla="*/ 1112519 h 1112519"/>
              <a:gd name="connsiteX2" fmla="*/ 7210043 w 7210043"/>
              <a:gd name="connsiteY2" fmla="*/ 0 h 1112519"/>
              <a:gd name="connsiteX3" fmla="*/ 0 w 7210043"/>
              <a:gd name="connsiteY3" fmla="*/ 0 h 1112519"/>
              <a:gd name="connsiteX4" fmla="*/ 0 w 7210043"/>
              <a:gd name="connsiteY4" fmla="*/ 1112519 h 11125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10043" h="1112519">
                <a:moveTo>
                  <a:pt x="0" y="1112519"/>
                </a:moveTo>
                <a:lnTo>
                  <a:pt x="7210043" y="1112519"/>
                </a:lnTo>
                <a:lnTo>
                  <a:pt x="7210043" y="0"/>
                </a:lnTo>
                <a:lnTo>
                  <a:pt x="0" y="0"/>
                </a:lnTo>
                <a:lnTo>
                  <a:pt x="0" y="1112519"/>
                </a:lnTo>
              </a:path>
            </a:pathLst>
          </a:custGeom>
          <a:solidFill>
            <a:srgbClr val="D7E4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44600" y="609600"/>
            <a:ext cx="7226300" cy="4800600"/>
          </a:xfrm>
          <a:prstGeom prst="rect">
            <a:avLst/>
          </a:prstGeom>
          <a:noFill/>
        </p:spPr>
      </p:pic>
      <p:sp>
        <p:nvSpPr>
          <p:cNvPr id="2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41</a:t>
            </a:r>
          </a:p>
        </p:txBody>
      </p:sp>
      <p:sp>
        <p:nvSpPr>
          <p:cNvPr id="23" name="TextBox 1"/>
          <p:cNvSpPr txBox="1"/>
          <p:nvPr/>
        </p:nvSpPr>
        <p:spPr>
          <a:xfrm>
            <a:off x="7048500" y="6705600"/>
            <a:ext cx="1930400" cy="101600"/>
          </a:xfrm>
          <a:prstGeom prst="rect">
            <a:avLst/>
          </a:prstGeom>
          <a:noFill/>
        </p:spPr>
        <p:txBody>
          <a:bodyPr wrap="none" lIns="0" tIns="0" rIns="0" rtlCol="0">
            <a:spAutoFit/>
          </a:bodyPr>
          <a:lstStyle/>
          <a:p>
            <a:pPr>
              <a:lnSpc>
                <a:spcPts val="800"/>
              </a:lnSpc>
            </a:pPr>
            <a:r>
              <a:rPr lang="en-US" altLang="zh-CN" sz="805" dirty="0">
                <a:solidFill>
                  <a:srgbClr val="000000"/>
                </a:solidFill>
                <a:latin typeface="Times New Roman" panose="02020603050405020304" pitchFamily="18" charset="0"/>
                <a:cs typeface="Times New Roman" panose="02020603050405020304" pitchFamily="18" charset="0"/>
              </a:rPr>
              <a:t>资料来源：Google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Times New Roman" panose="02020603050405020304" pitchFamily="18" charset="0"/>
                <a:cs typeface="Times New Roman" panose="02020603050405020304" pitchFamily="18" charset="0"/>
              </a:rPr>
              <a:t>Map，百度地图测距工具</a:t>
            </a:r>
          </a:p>
        </p:txBody>
      </p:sp>
      <p:sp>
        <p:nvSpPr>
          <p:cNvPr id="24" name="TextBox 1"/>
          <p:cNvSpPr txBox="1"/>
          <p:nvPr/>
        </p:nvSpPr>
        <p:spPr>
          <a:xfrm>
            <a:off x="1333500" y="330200"/>
            <a:ext cx="7442200" cy="6286500"/>
          </a:xfrm>
          <a:prstGeom prst="rect">
            <a:avLst/>
          </a:prstGeom>
          <a:noFill/>
        </p:spPr>
        <p:txBody>
          <a:bodyPr wrap="none" lIns="0" tIns="0" rIns="0" rtlCol="0">
            <a:spAutoFit/>
          </a:bodyPr>
          <a:lstStyle/>
          <a:p>
            <a:pPr>
              <a:lnSpc>
                <a:spcPts val="2700"/>
              </a:lnSpc>
              <a:tabLst>
                <a:tab pos="177800" algn="l"/>
                <a:tab pos="850900" algn="l"/>
                <a:tab pos="1079500" algn="l"/>
                <a:tab pos="1308100" algn="l"/>
                <a:tab pos="3225800" algn="l"/>
                <a:tab pos="4241800" algn="l"/>
                <a:tab pos="4546600" algn="l"/>
                <a:tab pos="5829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项目地块区位及特征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77800" algn="l"/>
                <a:tab pos="850900" algn="l"/>
                <a:tab pos="1079500" algn="l"/>
                <a:tab pos="1308100" algn="l"/>
                <a:tab pos="3225800" algn="l"/>
                <a:tab pos="4241800" algn="l"/>
                <a:tab pos="4546600" algn="l"/>
                <a:tab pos="5829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宝安中心区</a:t>
            </a:r>
          </a:p>
          <a:p>
            <a:pPr>
              <a:lnSpc>
                <a:spcPts val="1400"/>
              </a:lnSpc>
              <a:tabLst>
                <a:tab pos="177800" algn="l"/>
                <a:tab pos="850900" algn="l"/>
                <a:tab pos="1079500" algn="l"/>
                <a:tab pos="1308100" algn="l"/>
                <a:tab pos="3225800" algn="l"/>
                <a:tab pos="4241800" algn="l"/>
                <a:tab pos="4546600" algn="l"/>
                <a:tab pos="5829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商圈</a:t>
            </a:r>
          </a:p>
          <a:p>
            <a:pPr>
              <a:lnSpc>
                <a:spcPts val="1000"/>
              </a:lnSpc>
            </a:pPr>
            <a:endParaRPr lang="en-US" altLang="zh-CN" dirty="0"/>
          </a:p>
          <a:p>
            <a:pPr>
              <a:lnSpc>
                <a:spcPts val="1000"/>
              </a:lnSpc>
            </a:pPr>
            <a:endParaRPr lang="en-US" altLang="zh-CN" dirty="0"/>
          </a:p>
          <a:p>
            <a:pPr>
              <a:lnSpc>
                <a:spcPts val="2700"/>
              </a:lnSpc>
              <a:tabLst>
                <a:tab pos="177800" algn="l"/>
                <a:tab pos="850900" algn="l"/>
                <a:tab pos="1079500" algn="l"/>
                <a:tab pos="1308100" algn="l"/>
                <a:tab pos="3225800" algn="l"/>
                <a:tab pos="4241800" algn="l"/>
                <a:tab pos="4546600" algn="l"/>
                <a:tab pos="58293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本案</a:t>
            </a:r>
          </a:p>
          <a:p>
            <a:pPr>
              <a:lnSpc>
                <a:spcPts val="1000"/>
              </a:lnSpc>
            </a:pPr>
            <a:endParaRPr lang="en-US" altLang="zh-CN" dirty="0"/>
          </a:p>
          <a:p>
            <a:pPr>
              <a:lnSpc>
                <a:spcPts val="2200"/>
              </a:lnSpc>
              <a:tabLst>
                <a:tab pos="177800" algn="l"/>
                <a:tab pos="850900" algn="l"/>
                <a:tab pos="1079500" algn="l"/>
                <a:tab pos="1308100" algn="l"/>
                <a:tab pos="3225800" algn="l"/>
                <a:tab pos="4241800" algn="l"/>
                <a:tab pos="4546600" algn="l"/>
                <a:tab pos="5829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华侨城商圈</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177800" algn="l"/>
                <a:tab pos="850900" algn="l"/>
                <a:tab pos="1079500" algn="l"/>
                <a:tab pos="1308100" algn="l"/>
                <a:tab pos="3225800" algn="l"/>
                <a:tab pos="4241800" algn="l"/>
                <a:tab pos="4546600" algn="l"/>
                <a:tab pos="5829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前海</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177800" algn="l"/>
                <a:tab pos="850900" algn="l"/>
                <a:tab pos="1079500" algn="l"/>
                <a:tab pos="1308100" algn="l"/>
                <a:tab pos="3225800" algn="l"/>
                <a:tab pos="4241800" algn="l"/>
                <a:tab pos="4546600" algn="l"/>
                <a:tab pos="5829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南山中心区商圈</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177800" algn="l"/>
                <a:tab pos="850900" algn="l"/>
                <a:tab pos="1079500" algn="l"/>
                <a:tab pos="1308100" algn="l"/>
                <a:tab pos="3225800" algn="l"/>
                <a:tab pos="4241800" algn="l"/>
                <a:tab pos="4546600" algn="l"/>
                <a:tab pos="5829300" algn="l"/>
              </a:tabLst>
            </a:pPr>
            <a:r>
              <a:rPr lang="en-US" altLang="zh-CN" sz="1200" dirty="0">
                <a:solidFill>
                  <a:srgbClr val="9BBB59"/>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华侨城商圈、南山中心区商圈、宝安中心区商圈组成了深圳西部的“金三角”商业区域，项目位于三</a:t>
            </a:r>
          </a:p>
          <a:p>
            <a:pPr>
              <a:lnSpc>
                <a:spcPts val="1800"/>
              </a:lnSpc>
              <a:tabLst>
                <a:tab pos="177800" algn="l"/>
                <a:tab pos="850900" algn="l"/>
                <a:tab pos="1079500" algn="l"/>
                <a:tab pos="1308100" algn="l"/>
                <a:tab pos="3225800" algn="l"/>
                <a:tab pos="4241800" algn="l"/>
                <a:tab pos="4546600" algn="l"/>
                <a:tab pos="5829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角区域的东缘。</a:t>
            </a:r>
          </a:p>
          <a:p>
            <a:pPr>
              <a:lnSpc>
                <a:spcPts val="1000"/>
              </a:lnSpc>
            </a:pPr>
            <a:endParaRPr lang="en-US" altLang="zh-CN" dirty="0"/>
          </a:p>
          <a:p>
            <a:pPr>
              <a:lnSpc>
                <a:spcPts val="2000"/>
              </a:lnSpc>
              <a:tabLst>
                <a:tab pos="177800" algn="l"/>
                <a:tab pos="850900" algn="l"/>
                <a:tab pos="1079500" algn="l"/>
                <a:tab pos="1308100" algn="l"/>
                <a:tab pos="3225800" algn="l"/>
                <a:tab pos="4241800" algn="l"/>
                <a:tab pos="4546600" algn="l"/>
                <a:tab pos="5829300" algn="l"/>
              </a:tabLst>
            </a:pPr>
            <a:r>
              <a:rPr lang="en-US" altLang="zh-CN" sz="1200" dirty="0">
                <a:solidFill>
                  <a:srgbClr val="9BBB59"/>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未来深圳双核芯中心之一的前海中心区，距离本项目直线距离约5.2公里，属于本项目的辐射范围。</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2984500" y="2336800"/>
            <a:ext cx="1358900" cy="215900"/>
          </a:xfrm>
          <a:prstGeom prst="rect">
            <a:avLst/>
          </a:prstGeom>
          <a:noFill/>
        </p:spPr>
        <p:txBody>
          <a:bodyPr wrap="none" lIns="0" tIns="0" rIns="0" rtlCol="0">
            <a:spAutoFit/>
          </a:bodyPr>
          <a:lstStyle/>
          <a:p>
            <a:pPr>
              <a:lnSpc>
                <a:spcPts val="1700"/>
              </a:lnSpc>
            </a:pPr>
            <a:r>
              <a:rPr lang="en-US" altLang="zh-CN" sz="1105" b="1" dirty="0">
                <a:solidFill>
                  <a:srgbClr val="000000"/>
                </a:solidFill>
                <a:latin typeface="微软雅黑" panose="020B0503020204020204" pitchFamily="18" charset="-122"/>
                <a:cs typeface="微软雅黑" panose="020B0503020204020204" pitchFamily="18" charset="-122"/>
              </a:rPr>
              <a:t>高新技术产业园区</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生</a:t>
            </a:r>
          </a:p>
        </p:txBody>
      </p:sp>
      <p:sp>
        <p:nvSpPr>
          <p:cNvPr id="3" name="TextBox 1"/>
          <p:cNvSpPr txBox="1"/>
          <p:nvPr/>
        </p:nvSpPr>
        <p:spPr>
          <a:xfrm>
            <a:off x="3810000" y="2590800"/>
            <a:ext cx="2794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本案</a:t>
            </a:r>
          </a:p>
        </p:txBody>
      </p:sp>
      <p:sp>
        <p:nvSpPr>
          <p:cNvPr id="4" name="TextBox 1"/>
          <p:cNvSpPr txBox="1"/>
          <p:nvPr/>
        </p:nvSpPr>
        <p:spPr>
          <a:xfrm>
            <a:off x="4699000" y="2705100"/>
            <a:ext cx="4191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欢乐谷</a:t>
            </a:r>
          </a:p>
        </p:txBody>
      </p:sp>
      <p:sp>
        <p:nvSpPr>
          <p:cNvPr id="5" name="TextBox 1"/>
          <p:cNvSpPr txBox="1"/>
          <p:nvPr/>
        </p:nvSpPr>
        <p:spPr>
          <a:xfrm>
            <a:off x="5194300" y="2908300"/>
            <a:ext cx="8382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益田假日广场</a:t>
            </a:r>
          </a:p>
        </p:txBody>
      </p:sp>
      <p:sp>
        <p:nvSpPr>
          <p:cNvPr id="6" name="TextBox 1"/>
          <p:cNvSpPr txBox="1"/>
          <p:nvPr/>
        </p:nvSpPr>
        <p:spPr>
          <a:xfrm>
            <a:off x="3721100" y="4305300"/>
            <a:ext cx="1397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后</a:t>
            </a:r>
          </a:p>
        </p:txBody>
      </p:sp>
      <p:sp>
        <p:nvSpPr>
          <p:cNvPr id="7" name="TextBox 1"/>
          <p:cNvSpPr txBox="1"/>
          <p:nvPr/>
        </p:nvSpPr>
        <p:spPr>
          <a:xfrm>
            <a:off x="3721100" y="4470400"/>
            <a:ext cx="1397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海</a:t>
            </a:r>
          </a:p>
        </p:txBody>
      </p:sp>
      <p:sp>
        <p:nvSpPr>
          <p:cNvPr id="8" name="TextBox 1"/>
          <p:cNvSpPr txBox="1"/>
          <p:nvPr/>
        </p:nvSpPr>
        <p:spPr>
          <a:xfrm>
            <a:off x="2641600" y="4711700"/>
            <a:ext cx="5588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南油板块</a:t>
            </a:r>
          </a:p>
        </p:txBody>
      </p:sp>
      <p:sp>
        <p:nvSpPr>
          <p:cNvPr id="9" name="TextBox 1"/>
          <p:cNvSpPr txBox="1"/>
          <p:nvPr/>
        </p:nvSpPr>
        <p:spPr>
          <a:xfrm>
            <a:off x="5575300" y="139700"/>
            <a:ext cx="3327400" cy="812800"/>
          </a:xfrm>
          <a:prstGeom prst="rect">
            <a:avLst/>
          </a:prstGeom>
          <a:noFill/>
        </p:spPr>
        <p:txBody>
          <a:bodyPr wrap="none" lIns="0" tIns="0" rIns="0" rtlCol="0">
            <a:spAutoFit/>
          </a:bodyPr>
          <a:lstStyle/>
          <a:p>
            <a:pPr>
              <a:lnSpc>
                <a:spcPts val="2700"/>
              </a:lnSpc>
              <a:tabLst>
                <a:tab pos="1028700" algn="l"/>
              </a:tabLst>
            </a:pPr>
            <a:r>
              <a:rPr lang="en-US" altLang="zh-CN" sz="2800" dirty="0">
                <a:solidFill>
                  <a:srgbClr val="000000"/>
                </a:solidFill>
                <a:latin typeface="Times New Roman" panose="02020603050405020304" pitchFamily="18" charset="0"/>
                <a:cs typeface="Times New Roman" panose="02020603050405020304" pitchFamily="18" charset="0"/>
              </a:rPr>
              <a:t>项目地块区位及特征</a:t>
            </a:r>
          </a:p>
          <a:p>
            <a:pPr>
              <a:lnSpc>
                <a:spcPts val="1000"/>
              </a:lnSpc>
            </a:pPr>
            <a:endParaRPr lang="en-US" altLang="zh-CN" dirty="0"/>
          </a:p>
          <a:p>
            <a:pPr>
              <a:lnSpc>
                <a:spcPts val="1000"/>
              </a:lnSpc>
            </a:pPr>
            <a:endParaRPr lang="en-US" altLang="zh-CN" dirty="0"/>
          </a:p>
          <a:p>
            <a:pPr>
              <a:lnSpc>
                <a:spcPts val="1600"/>
              </a:lnSpc>
              <a:tabLst>
                <a:tab pos="1028700" algn="l"/>
              </a:tabLst>
            </a:pPr>
            <a:r>
              <a:rPr lang="en-US" altLang="zh-CN" dirty="0"/>
              <a:t>	</a:t>
            </a: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本项目位于高新园板块东缘，紧</a:t>
            </a:r>
          </a:p>
        </p:txBody>
      </p:sp>
      <p:sp>
        <p:nvSpPr>
          <p:cNvPr id="10" name="TextBox 1"/>
          <p:cNvSpPr txBox="1"/>
          <p:nvPr/>
        </p:nvSpPr>
        <p:spPr>
          <a:xfrm>
            <a:off x="6769100" y="952500"/>
            <a:ext cx="2133600" cy="4191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邻华侨城、后海、南山商业文化</a:t>
            </a:r>
          </a:p>
          <a:p>
            <a:pPr>
              <a:lnSpc>
                <a:spcPts val="1700"/>
              </a:lnSpc>
            </a:pPr>
            <a:r>
              <a:rPr lang="en-US" altLang="zh-CN" sz="1200" dirty="0">
                <a:solidFill>
                  <a:srgbClr val="000000"/>
                </a:solidFill>
                <a:latin typeface="微软雅黑" panose="020B0503020204020204" pitchFamily="18" charset="-122"/>
                <a:cs typeface="微软雅黑" panose="020B0503020204020204" pitchFamily="18" charset="-122"/>
              </a:rPr>
              <a:t>中心区等板块，</a:t>
            </a:r>
            <a:r>
              <a:rPr lang="en-US" altLang="zh-CN" sz="1200" b="1" dirty="0">
                <a:solidFill>
                  <a:srgbClr val="000000"/>
                </a:solidFill>
                <a:latin typeface="微软雅黑" panose="020B0503020204020204" pitchFamily="18" charset="-122"/>
                <a:cs typeface="微软雅黑" panose="020B0503020204020204" pitchFamily="18" charset="-122"/>
              </a:rPr>
              <a:t>5公里辐射范围</a:t>
            </a:r>
          </a:p>
        </p:txBody>
      </p:sp>
      <p:sp>
        <p:nvSpPr>
          <p:cNvPr id="11" name="TextBox 1"/>
          <p:cNvSpPr txBox="1"/>
          <p:nvPr/>
        </p:nvSpPr>
        <p:spPr>
          <a:xfrm>
            <a:off x="6604000" y="1473200"/>
            <a:ext cx="2298700" cy="2616200"/>
          </a:xfrm>
          <a:prstGeom prst="rect">
            <a:avLst/>
          </a:prstGeom>
          <a:noFill/>
        </p:spPr>
        <p:txBody>
          <a:bodyPr wrap="none" lIns="0" tIns="0" rIns="0" rtlCol="0">
            <a:spAutoFit/>
          </a:bodyPr>
          <a:lstStyle/>
          <a:p>
            <a:pPr>
              <a:lnSpc>
                <a:spcPts val="1500"/>
              </a:lnSpc>
              <a:tabLst>
                <a:tab pos="165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内基本覆盖了南山区的优质住宅</a:t>
            </a:r>
          </a:p>
          <a:p>
            <a:pPr>
              <a:lnSpc>
                <a:spcPts val="1700"/>
              </a:lnSpc>
              <a:tabLst>
                <a:tab pos="1651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及商业区</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2300"/>
              </a:lnSpc>
              <a:tabLst>
                <a:tab pos="1651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高新园板块作为深圳高新技术的</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集中地，汇聚了国内外的知名科</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技型企业，吸引各类优秀人才到</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此办公。</a:t>
            </a:r>
          </a:p>
          <a:p>
            <a:pPr>
              <a:lnSpc>
                <a:spcPts val="2300"/>
              </a:lnSpc>
              <a:tabLst>
                <a:tab pos="1651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项目西面的南头板块和北面的西</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丽板块为传统的大型社区聚居</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区，人口密度较大。</a:t>
            </a:r>
          </a:p>
          <a:p>
            <a:pPr>
              <a:lnSpc>
                <a:spcPts val="2300"/>
              </a:lnSpc>
              <a:tabLst>
                <a:tab pos="1651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项目南面的南山中心区是南山商</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业、文化中心。</a:t>
            </a:r>
          </a:p>
        </p:txBody>
      </p:sp>
      <p:sp>
        <p:nvSpPr>
          <p:cNvPr id="12" name="TextBox 1"/>
          <p:cNvSpPr txBox="1"/>
          <p:nvPr/>
        </p:nvSpPr>
        <p:spPr>
          <a:xfrm>
            <a:off x="6604000" y="4152900"/>
            <a:ext cx="2298700" cy="1587500"/>
          </a:xfrm>
          <a:prstGeom prst="rect">
            <a:avLst/>
          </a:prstGeom>
          <a:noFill/>
        </p:spPr>
        <p:txBody>
          <a:bodyPr wrap="none" lIns="0" tIns="0" rIns="0" rtlCol="0">
            <a:spAutoFit/>
          </a:bodyPr>
          <a:lstStyle/>
          <a:p>
            <a:pPr>
              <a:lnSpc>
                <a:spcPts val="1500"/>
              </a:lnSpc>
              <a:tabLst>
                <a:tab pos="1651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塘朗山、华侨城、后海则是南山</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区高端住宅汇集的片区；而华侨</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城区则是全国著名的旅游景点主</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题区域。</a:t>
            </a:r>
          </a:p>
          <a:p>
            <a:pPr>
              <a:lnSpc>
                <a:spcPts val="2300"/>
              </a:lnSpc>
              <a:tabLst>
                <a:tab pos="1651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项目西面的宝安中心区板块因前</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海地区的规划正发展成为深圳市</a:t>
            </a:r>
          </a:p>
          <a:p>
            <a:pPr>
              <a:lnSpc>
                <a:spcPts val="1700"/>
              </a:lnSpc>
              <a:tabLst>
                <a:tab pos="165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新兴的西部中心区域。</a:t>
            </a:r>
          </a:p>
        </p:txBody>
      </p:sp>
      <p:sp>
        <p:nvSpPr>
          <p:cNvPr id="13" name="TextBox 1"/>
          <p:cNvSpPr txBox="1"/>
          <p:nvPr/>
        </p:nvSpPr>
        <p:spPr>
          <a:xfrm>
            <a:off x="4965700" y="1016000"/>
            <a:ext cx="4191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塘朗山</a:t>
            </a:r>
          </a:p>
        </p:txBody>
      </p:sp>
      <p:sp>
        <p:nvSpPr>
          <p:cNvPr id="14" name="TextBox 1"/>
          <p:cNvSpPr txBox="1"/>
          <p:nvPr/>
        </p:nvSpPr>
        <p:spPr>
          <a:xfrm>
            <a:off x="1308100" y="4800600"/>
            <a:ext cx="4191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大南山</a:t>
            </a:r>
          </a:p>
        </p:txBody>
      </p:sp>
      <p:sp>
        <p:nvSpPr>
          <p:cNvPr id="15" name="TextBox 1"/>
          <p:cNvSpPr txBox="1"/>
          <p:nvPr/>
        </p:nvSpPr>
        <p:spPr>
          <a:xfrm>
            <a:off x="812800" y="1765300"/>
            <a:ext cx="2159000" cy="2273300"/>
          </a:xfrm>
          <a:prstGeom prst="rect">
            <a:avLst/>
          </a:prstGeom>
          <a:noFill/>
        </p:spPr>
        <p:txBody>
          <a:bodyPr wrap="none" lIns="0" tIns="0" rIns="0" rtlCol="0">
            <a:spAutoFit/>
          </a:bodyPr>
          <a:lstStyle/>
          <a:p>
            <a:pPr>
              <a:lnSpc>
                <a:spcPts val="1400"/>
              </a:lnSpc>
              <a:tabLst>
                <a:tab pos="660400" algn="l"/>
                <a:tab pos="1231900" algn="l"/>
                <a:tab pos="17399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海雅缤纷城</a:t>
            </a:r>
          </a:p>
          <a:p>
            <a:pPr>
              <a:lnSpc>
                <a:spcPts val="1400"/>
              </a:lnSpc>
              <a:tabLst>
                <a:tab pos="660400" algn="l"/>
                <a:tab pos="1231900" algn="l"/>
                <a:tab pos="1739900" algn="l"/>
              </a:tabLst>
            </a:pPr>
            <a:r>
              <a:rPr lang="en-US" altLang="zh-CN" sz="1105" b="1" dirty="0">
                <a:solidFill>
                  <a:srgbClr val="000000"/>
                </a:solidFill>
                <a:latin typeface="微软雅黑" panose="020B0503020204020204" pitchFamily="18" charset="-122"/>
                <a:cs typeface="微软雅黑" panose="020B0503020204020204" pitchFamily="18" charset="-122"/>
              </a:rPr>
              <a:t>宝安中心区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660400" algn="l"/>
                <a:tab pos="1231900" algn="l"/>
                <a:tab pos="17399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南头板块</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660400" algn="l"/>
                <a:tab pos="1231900" algn="l"/>
                <a:tab pos="1739900" algn="l"/>
              </a:tabLst>
            </a:pPr>
            <a:r>
              <a:rPr lang="en-US" altLang="zh-CN" sz="1105" b="1" dirty="0">
                <a:solidFill>
                  <a:srgbClr val="000000"/>
                </a:solidFill>
                <a:latin typeface="微软雅黑" panose="020B0503020204020204" pitchFamily="18" charset="-122"/>
                <a:cs typeface="微软雅黑" panose="020B0503020204020204" pitchFamily="18" charset="-122"/>
              </a:rPr>
              <a:t>前海产业功能区</a:t>
            </a:r>
          </a:p>
          <a:p>
            <a:pPr>
              <a:lnSpc>
                <a:spcPts val="1000"/>
              </a:lnSpc>
            </a:pPr>
            <a:endParaRPr lang="en-US" altLang="zh-CN" dirty="0"/>
          </a:p>
          <a:p>
            <a:pPr>
              <a:lnSpc>
                <a:spcPts val="1000"/>
              </a:lnSpc>
            </a:pPr>
            <a:endParaRPr lang="en-US" altLang="zh-CN" dirty="0"/>
          </a:p>
          <a:p>
            <a:pPr>
              <a:lnSpc>
                <a:spcPts val="1800"/>
              </a:lnSpc>
              <a:tabLst>
                <a:tab pos="660400" algn="l"/>
                <a:tab pos="1231900" algn="l"/>
                <a:tab pos="17399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海岸城</a:t>
            </a:r>
          </a:p>
        </p:txBody>
      </p:sp>
      <p:sp>
        <p:nvSpPr>
          <p:cNvPr id="16" name="TextBox 1"/>
          <p:cNvSpPr txBox="1"/>
          <p:nvPr/>
        </p:nvSpPr>
        <p:spPr>
          <a:xfrm>
            <a:off x="4165600" y="1524000"/>
            <a:ext cx="2095500" cy="2273300"/>
          </a:xfrm>
          <a:prstGeom prst="rect">
            <a:avLst/>
          </a:prstGeom>
          <a:noFill/>
        </p:spPr>
        <p:txBody>
          <a:bodyPr wrap="none" lIns="0" tIns="0" rIns="0" rtlCol="0">
            <a:spAutoFit/>
          </a:bodyPr>
          <a:lstStyle/>
          <a:p>
            <a:pPr>
              <a:lnSpc>
                <a:spcPts val="1400"/>
              </a:lnSpc>
              <a:tabLst>
                <a:tab pos="50800" algn="l"/>
                <a:tab pos="431800" algn="l"/>
                <a:tab pos="723900" algn="l"/>
                <a:tab pos="800100" algn="l"/>
                <a:tab pos="1384300" algn="l"/>
              </a:tabLst>
            </a:pPr>
            <a:r>
              <a:rPr lang="en-US" altLang="zh-CN" sz="1105" b="1" dirty="0">
                <a:solidFill>
                  <a:srgbClr val="000000"/>
                </a:solidFill>
                <a:latin typeface="微软雅黑" panose="020B0503020204020204" pitchFamily="18" charset="-122"/>
                <a:cs typeface="微软雅黑" panose="020B0503020204020204" pitchFamily="18" charset="-122"/>
              </a:rPr>
              <a:t>西丽板块</a:t>
            </a:r>
          </a:p>
          <a:p>
            <a:pPr>
              <a:lnSpc>
                <a:spcPts val="1000"/>
              </a:lnSpc>
            </a:pPr>
            <a:endParaRPr lang="en-US" altLang="zh-CN" dirty="0"/>
          </a:p>
          <a:p>
            <a:pPr>
              <a:lnSpc>
                <a:spcPts val="1000"/>
              </a:lnSpc>
            </a:pPr>
            <a:endParaRPr lang="en-US" altLang="zh-CN" dirty="0"/>
          </a:p>
          <a:p>
            <a:pPr>
              <a:lnSpc>
                <a:spcPts val="2400"/>
              </a:lnSpc>
              <a:tabLst>
                <a:tab pos="50800" algn="l"/>
                <a:tab pos="431800" algn="l"/>
                <a:tab pos="723900" algn="l"/>
                <a:tab pos="800100" algn="l"/>
                <a:tab pos="13843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绿</a:t>
            </a:r>
          </a:p>
          <a:p>
            <a:pPr>
              <a:lnSpc>
                <a:spcPts val="1400"/>
              </a:lnSpc>
              <a:tabLst>
                <a:tab pos="50800" algn="l"/>
                <a:tab pos="431800" algn="l"/>
                <a:tab pos="723900" algn="l"/>
                <a:tab pos="800100" algn="l"/>
                <a:tab pos="13843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化</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安托山</a:t>
            </a:r>
          </a:p>
          <a:p>
            <a:pPr>
              <a:lnSpc>
                <a:spcPts val="900"/>
              </a:lnSpc>
              <a:tabLst>
                <a:tab pos="50800" algn="l"/>
                <a:tab pos="431800" algn="l"/>
                <a:tab pos="723900" algn="l"/>
                <a:tab pos="800100" algn="l"/>
                <a:tab pos="13843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华侨城板块</a:t>
            </a:r>
          </a:p>
          <a:p>
            <a:pPr>
              <a:lnSpc>
                <a:spcPts val="1500"/>
              </a:lnSpc>
              <a:tabLst>
                <a:tab pos="50800" algn="l"/>
                <a:tab pos="431800" algn="l"/>
                <a:tab pos="723900" algn="l"/>
                <a:tab pos="800100" algn="l"/>
                <a:tab pos="13843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态</a:t>
            </a:r>
          </a:p>
          <a:p>
            <a:pPr>
              <a:lnSpc>
                <a:spcPts val="1300"/>
              </a:lnSpc>
              <a:tabLst>
                <a:tab pos="50800" algn="l"/>
                <a:tab pos="431800" algn="l"/>
                <a:tab pos="723900" algn="l"/>
                <a:tab pos="800100" algn="l"/>
                <a:tab pos="13843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功</a:t>
            </a:r>
          </a:p>
          <a:p>
            <a:pPr>
              <a:lnSpc>
                <a:spcPts val="1300"/>
              </a:lnSpc>
              <a:tabLst>
                <a:tab pos="50800" algn="l"/>
                <a:tab pos="431800" algn="l"/>
                <a:tab pos="723900" algn="l"/>
                <a:tab pos="800100" algn="l"/>
                <a:tab pos="13843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能</a:t>
            </a:r>
          </a:p>
          <a:p>
            <a:pPr>
              <a:lnSpc>
                <a:spcPts val="1300"/>
              </a:lnSpc>
              <a:tabLst>
                <a:tab pos="50800" algn="l"/>
                <a:tab pos="431800" algn="l"/>
                <a:tab pos="723900" algn="l"/>
                <a:tab pos="800100" algn="l"/>
                <a:tab pos="13843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区</a:t>
            </a:r>
          </a:p>
          <a:p>
            <a:pPr>
              <a:lnSpc>
                <a:spcPts val="1100"/>
              </a:lnSpc>
              <a:tabLst>
                <a:tab pos="50800" algn="l"/>
                <a:tab pos="431800" algn="l"/>
                <a:tab pos="723900" algn="l"/>
                <a:tab pos="800100" algn="l"/>
                <a:tab pos="13843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世界之窗、民俗</a:t>
            </a:r>
          </a:p>
          <a:p>
            <a:pPr>
              <a:lnSpc>
                <a:spcPts val="1300"/>
              </a:lnSpc>
              <a:tabLst>
                <a:tab pos="50800" algn="l"/>
                <a:tab pos="431800" algn="l"/>
                <a:tab pos="723900" algn="l"/>
                <a:tab pos="800100" algn="l"/>
                <a:tab pos="13843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村、锦绣中华</a:t>
            </a:r>
          </a:p>
          <a:p>
            <a:pPr>
              <a:lnSpc>
                <a:spcPts val="1700"/>
              </a:lnSpc>
              <a:tabLst>
                <a:tab pos="50800" algn="l"/>
                <a:tab pos="431800" algn="l"/>
                <a:tab pos="723900" algn="l"/>
                <a:tab pos="800100" algn="l"/>
                <a:tab pos="13843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欢乐海岸</a:t>
            </a:r>
          </a:p>
        </p:txBody>
      </p:sp>
      <p:sp>
        <p:nvSpPr>
          <p:cNvPr id="17" name="TextBox 1"/>
          <p:cNvSpPr txBox="1"/>
          <p:nvPr/>
        </p:nvSpPr>
        <p:spPr>
          <a:xfrm>
            <a:off x="3149600" y="3797300"/>
            <a:ext cx="5588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保利广场</a:t>
            </a:r>
          </a:p>
        </p:txBody>
      </p:sp>
      <p:sp>
        <p:nvSpPr>
          <p:cNvPr id="18" name="TextBox 1"/>
          <p:cNvSpPr txBox="1"/>
          <p:nvPr/>
        </p:nvSpPr>
        <p:spPr>
          <a:xfrm>
            <a:off x="774700" y="5791200"/>
            <a:ext cx="3505200" cy="1028700"/>
          </a:xfrm>
          <a:prstGeom prst="rect">
            <a:avLst/>
          </a:prstGeom>
          <a:noFill/>
        </p:spPr>
        <p:txBody>
          <a:bodyPr wrap="none" lIns="0" tIns="0" rIns="0" rtlCol="0">
            <a:spAutoFit/>
          </a:bodyPr>
          <a:lstStyle/>
          <a:p>
            <a:pPr>
              <a:lnSpc>
                <a:spcPts val="1500"/>
              </a:lnSpc>
              <a:tabLst>
                <a:tab pos="241300" algn="l"/>
              </a:tabLst>
            </a:pPr>
            <a:r>
              <a:rPr lang="en-US" altLang="zh-CN" sz="1200" b="1" dirty="0">
                <a:solidFill>
                  <a:srgbClr val="000000"/>
                </a:solidFill>
                <a:latin typeface="微软雅黑" panose="020B0503020204020204" pitchFamily="18" charset="-122"/>
                <a:cs typeface="微软雅黑" panose="020B0503020204020204" pitchFamily="18" charset="-122"/>
              </a:rPr>
              <a:t>本项目距离周边大型优质商业项目距离：</a:t>
            </a:r>
          </a:p>
          <a:p>
            <a:pPr>
              <a:lnSpc>
                <a:spcPts val="1400"/>
              </a:lnSpc>
              <a:tabLst>
                <a:tab pos="241300" algn="l"/>
              </a:tabLst>
            </a:pPr>
            <a:r>
              <a:rPr lang="en-US" altLang="zh-CN" sz="1200" dirty="0">
                <a:solidFill>
                  <a:srgbClr val="7A2F71"/>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益田假日广场：2.0km</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7A2F71"/>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保利广场：3.5km</a:t>
            </a:r>
          </a:p>
          <a:p>
            <a:pPr>
              <a:lnSpc>
                <a:spcPts val="1400"/>
              </a:lnSpc>
              <a:tabLst>
                <a:tab pos="241300" algn="l"/>
              </a:tabLst>
            </a:pPr>
            <a:r>
              <a:rPr lang="en-US" altLang="zh-CN" sz="1200" dirty="0">
                <a:solidFill>
                  <a:srgbClr val="7A2F71"/>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欢乐海岸：4.1km</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7A2F71"/>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宝能</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All</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City：4.5km</a:t>
            </a:r>
          </a:p>
          <a:p>
            <a:pPr>
              <a:lnSpc>
                <a:spcPts val="1400"/>
              </a:lnSpc>
              <a:tabLst>
                <a:tab pos="241300" algn="l"/>
              </a:tabLst>
            </a:pPr>
            <a:r>
              <a:rPr lang="en-US" altLang="zh-CN" sz="1200" dirty="0">
                <a:solidFill>
                  <a:srgbClr val="7A2F71"/>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海岸城：3.5km</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7A2F71"/>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海雅缤纷城：5.5km</a:t>
            </a:r>
          </a:p>
          <a:p>
            <a:pPr>
              <a:lnSpc>
                <a:spcPts val="1000"/>
              </a:lnSpc>
            </a:pPr>
            <a:endParaRPr lang="en-US" altLang="zh-CN" dirty="0"/>
          </a:p>
          <a:p>
            <a:pPr>
              <a:lnSpc>
                <a:spcPts val="1200"/>
              </a:lnSpc>
              <a:tabLst>
                <a:tab pos="2413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42</a:t>
            </a:r>
          </a:p>
        </p:txBody>
      </p:sp>
      <p:sp>
        <p:nvSpPr>
          <p:cNvPr id="19" name="TextBox 1"/>
          <p:cNvSpPr txBox="1"/>
          <p:nvPr/>
        </p:nvSpPr>
        <p:spPr>
          <a:xfrm>
            <a:off x="2768600" y="4114800"/>
            <a:ext cx="1079500" cy="901700"/>
          </a:xfrm>
          <a:prstGeom prst="rect">
            <a:avLst/>
          </a:prstGeom>
          <a:noFill/>
        </p:spPr>
        <p:txBody>
          <a:bodyPr wrap="none" lIns="0" tIns="0" rIns="0" rtlCol="0">
            <a:spAutoFit/>
          </a:bodyPr>
          <a:lstStyle/>
          <a:p>
            <a:pPr>
              <a:lnSpc>
                <a:spcPts val="1400"/>
              </a:lnSpc>
              <a:tabLst>
                <a:tab pos="228600" algn="l"/>
                <a:tab pos="9525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南山商业文化</a:t>
            </a:r>
          </a:p>
          <a:p>
            <a:pPr>
              <a:lnSpc>
                <a:spcPts val="1300"/>
              </a:lnSpc>
              <a:tabLst>
                <a:tab pos="228600" algn="l"/>
                <a:tab pos="9525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中心区</a:t>
            </a:r>
          </a:p>
          <a:p>
            <a:pPr>
              <a:lnSpc>
                <a:spcPts val="2100"/>
              </a:lnSpc>
              <a:tabLst>
                <a:tab pos="228600" algn="l"/>
                <a:tab pos="952500" algn="l"/>
              </a:tabLst>
            </a:pPr>
            <a:r>
              <a:rPr lang="en-US" altLang="zh-CN" sz="1105" b="1" dirty="0">
                <a:solidFill>
                  <a:srgbClr val="FFFFFF"/>
                </a:solidFill>
                <a:latin typeface="微软雅黑" panose="020B0503020204020204" pitchFamily="18" charset="-122"/>
                <a:cs typeface="微软雅黑" panose="020B0503020204020204" pitchFamily="18" charset="-122"/>
              </a:rPr>
              <a:t>宝能All</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FFFFFF"/>
                </a:solidFill>
                <a:latin typeface="微软雅黑" panose="020B0503020204020204" pitchFamily="18" charset="-122"/>
                <a:cs typeface="微软雅黑" panose="020B0503020204020204" pitchFamily="18" charset="-122"/>
              </a:rPr>
              <a:t>City</a:t>
            </a:r>
          </a:p>
          <a:p>
            <a:pPr>
              <a:lnSpc>
                <a:spcPts val="800"/>
              </a:lnSpc>
              <a:tabLst>
                <a:tab pos="228600" algn="l"/>
                <a:tab pos="9525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板</a:t>
            </a:r>
          </a:p>
          <a:p>
            <a:pPr>
              <a:lnSpc>
                <a:spcPts val="1300"/>
              </a:lnSpc>
              <a:tabLst>
                <a:tab pos="228600" algn="l"/>
                <a:tab pos="9525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块</a:t>
            </a:r>
          </a:p>
        </p:txBody>
      </p:sp>
      <p:sp>
        <p:nvSpPr>
          <p:cNvPr id="20" name="TextBox 1"/>
          <p:cNvSpPr txBox="1"/>
          <p:nvPr/>
        </p:nvSpPr>
        <p:spPr>
          <a:xfrm>
            <a:off x="4622800" y="5867400"/>
            <a:ext cx="4267200" cy="863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本项目所在片区缺乏高品质商业项目，因此目前该片区</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人群的消费会分流到3~5公里外的一些大型商业。</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本项目建成后将吸引周边人群，形成新的商业集中地，</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而同时也将面临与现有的这些优质项目的竞争。</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006846" y="627126"/>
            <a:ext cx="3061715" cy="5218176"/>
          </a:xfrm>
          <a:custGeom>
            <a:avLst/>
            <a:gdLst>
              <a:gd name="connsiteX0" fmla="*/ 0 w 3061715"/>
              <a:gd name="connsiteY0" fmla="*/ 5218176 h 5218176"/>
              <a:gd name="connsiteX1" fmla="*/ 3061715 w 3061715"/>
              <a:gd name="connsiteY1" fmla="*/ 5218176 h 5218176"/>
              <a:gd name="connsiteX2" fmla="*/ 3061715 w 3061715"/>
              <a:gd name="connsiteY2" fmla="*/ 0 h 5218176"/>
              <a:gd name="connsiteX3" fmla="*/ 0 w 3061715"/>
              <a:gd name="connsiteY3" fmla="*/ 0 h 5218176"/>
              <a:gd name="connsiteX4" fmla="*/ 0 w 3061715"/>
              <a:gd name="connsiteY4" fmla="*/ 5218176 h 52181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61715" h="5218176">
                <a:moveTo>
                  <a:pt x="0" y="5218176"/>
                </a:moveTo>
                <a:lnTo>
                  <a:pt x="3061715" y="5218176"/>
                </a:lnTo>
                <a:lnTo>
                  <a:pt x="3061715" y="0"/>
                </a:lnTo>
                <a:lnTo>
                  <a:pt x="0" y="0"/>
                </a:lnTo>
                <a:lnTo>
                  <a:pt x="0" y="521817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993892" y="614172"/>
            <a:ext cx="3087623" cy="5244084"/>
          </a:xfrm>
          <a:custGeom>
            <a:avLst/>
            <a:gdLst>
              <a:gd name="connsiteX0" fmla="*/ 12953 w 3087623"/>
              <a:gd name="connsiteY0" fmla="*/ 5231130 h 5244084"/>
              <a:gd name="connsiteX1" fmla="*/ 3074669 w 3087623"/>
              <a:gd name="connsiteY1" fmla="*/ 5231130 h 5244084"/>
              <a:gd name="connsiteX2" fmla="*/ 3074669 w 3087623"/>
              <a:gd name="connsiteY2" fmla="*/ 12954 h 5244084"/>
              <a:gd name="connsiteX3" fmla="*/ 12953 w 3087623"/>
              <a:gd name="connsiteY3" fmla="*/ 12954 h 5244084"/>
              <a:gd name="connsiteX4" fmla="*/ 12953 w 3087623"/>
              <a:gd name="connsiteY4" fmla="*/ 5231130 h 52440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87623" h="5244084">
                <a:moveTo>
                  <a:pt x="12953" y="5231130"/>
                </a:moveTo>
                <a:lnTo>
                  <a:pt x="3074669" y="5231130"/>
                </a:lnTo>
                <a:lnTo>
                  <a:pt x="3074669" y="12954"/>
                </a:lnTo>
                <a:lnTo>
                  <a:pt x="12953" y="12954"/>
                </a:lnTo>
                <a:lnTo>
                  <a:pt x="12953" y="5231130"/>
                </a:lnTo>
              </a:path>
            </a:pathLst>
          </a:custGeom>
          <a:solidFill>
            <a:srgbClr val="000000">
              <a:alpha val="0"/>
            </a:srgbClr>
          </a:solidFill>
          <a:ln w="25400">
            <a:solidFill>
              <a:srgbClr val="33CC3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2351532" y="798576"/>
            <a:ext cx="472439" cy="86868"/>
          </a:xfrm>
          <a:custGeom>
            <a:avLst/>
            <a:gdLst>
              <a:gd name="connsiteX0" fmla="*/ 0 w 472439"/>
              <a:gd name="connsiteY0" fmla="*/ 15366 h 86868"/>
              <a:gd name="connsiteX1" fmla="*/ 472439 w 472439"/>
              <a:gd name="connsiteY1" fmla="*/ 0 h 86868"/>
              <a:gd name="connsiteX2" fmla="*/ 472439 w 472439"/>
              <a:gd name="connsiteY2" fmla="*/ 81787 h 86868"/>
              <a:gd name="connsiteX3" fmla="*/ 162560 w 472439"/>
              <a:gd name="connsiteY3" fmla="*/ 86868 h 86868"/>
              <a:gd name="connsiteX4" fmla="*/ 0 w 472439"/>
              <a:gd name="connsiteY4" fmla="*/ 15366 h 868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72439" h="86868">
                <a:moveTo>
                  <a:pt x="0" y="15366"/>
                </a:moveTo>
                <a:lnTo>
                  <a:pt x="472439" y="0"/>
                </a:lnTo>
                <a:lnTo>
                  <a:pt x="472439" y="81787"/>
                </a:lnTo>
                <a:lnTo>
                  <a:pt x="162560" y="86868"/>
                </a:lnTo>
                <a:lnTo>
                  <a:pt x="0" y="15366"/>
                </a:lnTo>
              </a:path>
            </a:pathLst>
          </a:custGeom>
          <a:solidFill>
            <a:srgbClr val="4DC7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345182" y="792226"/>
            <a:ext cx="485139" cy="99568"/>
          </a:xfrm>
          <a:custGeom>
            <a:avLst/>
            <a:gdLst>
              <a:gd name="connsiteX0" fmla="*/ 6350 w 485139"/>
              <a:gd name="connsiteY0" fmla="*/ 21716 h 99568"/>
              <a:gd name="connsiteX1" fmla="*/ 478789 w 485139"/>
              <a:gd name="connsiteY1" fmla="*/ 6350 h 99568"/>
              <a:gd name="connsiteX2" fmla="*/ 478789 w 485139"/>
              <a:gd name="connsiteY2" fmla="*/ 88137 h 99568"/>
              <a:gd name="connsiteX3" fmla="*/ 168910 w 485139"/>
              <a:gd name="connsiteY3" fmla="*/ 93218 h 99568"/>
              <a:gd name="connsiteX4" fmla="*/ 6350 w 485139"/>
              <a:gd name="connsiteY4" fmla="*/ 21716 h 995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5139" h="99568">
                <a:moveTo>
                  <a:pt x="6350" y="21716"/>
                </a:moveTo>
                <a:lnTo>
                  <a:pt x="478789" y="6350"/>
                </a:lnTo>
                <a:lnTo>
                  <a:pt x="478789" y="88137"/>
                </a:lnTo>
                <a:lnTo>
                  <a:pt x="168910" y="93218"/>
                </a:lnTo>
                <a:lnTo>
                  <a:pt x="6350" y="21716"/>
                </a:lnTo>
              </a:path>
            </a:pathLst>
          </a:custGeom>
          <a:solidFill>
            <a:srgbClr val="000000">
              <a:alpha val="0"/>
            </a:srgbClr>
          </a:solidFill>
          <a:ln w="12700">
            <a:solidFill>
              <a:srgbClr val="00B0F0">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057400" y="3435096"/>
            <a:ext cx="858012" cy="827532"/>
          </a:xfrm>
          <a:custGeom>
            <a:avLst/>
            <a:gdLst>
              <a:gd name="connsiteX0" fmla="*/ 858011 w 858012"/>
              <a:gd name="connsiteY0" fmla="*/ 0 h 827532"/>
              <a:gd name="connsiteX1" fmla="*/ 766572 w 858012"/>
              <a:gd name="connsiteY1" fmla="*/ 121792 h 827532"/>
              <a:gd name="connsiteX2" fmla="*/ 365505 w 858012"/>
              <a:gd name="connsiteY2" fmla="*/ 751332 h 827532"/>
              <a:gd name="connsiteX3" fmla="*/ 5079 w 858012"/>
              <a:gd name="connsiteY3" fmla="*/ 827532 h 827532"/>
              <a:gd name="connsiteX4" fmla="*/ 0 w 858012"/>
              <a:gd name="connsiteY4" fmla="*/ 791971 h 827532"/>
              <a:gd name="connsiteX5" fmla="*/ 10160 w 858012"/>
              <a:gd name="connsiteY5" fmla="*/ 715898 h 827532"/>
              <a:gd name="connsiteX6" fmla="*/ 55879 w 858012"/>
              <a:gd name="connsiteY6" fmla="*/ 634619 h 827532"/>
              <a:gd name="connsiteX7" fmla="*/ 111632 w 858012"/>
              <a:gd name="connsiteY7" fmla="*/ 558419 h 827532"/>
              <a:gd name="connsiteX8" fmla="*/ 147192 w 858012"/>
              <a:gd name="connsiteY8" fmla="*/ 451865 h 827532"/>
              <a:gd name="connsiteX9" fmla="*/ 157352 w 858012"/>
              <a:gd name="connsiteY9" fmla="*/ 340105 h 827532"/>
              <a:gd name="connsiteX10" fmla="*/ 162432 w 858012"/>
              <a:gd name="connsiteY10" fmla="*/ 233552 h 827532"/>
              <a:gd name="connsiteX11" fmla="*/ 182752 w 858012"/>
              <a:gd name="connsiteY11" fmla="*/ 126872 h 827532"/>
              <a:gd name="connsiteX12" fmla="*/ 197992 w 858012"/>
              <a:gd name="connsiteY12" fmla="*/ 71119 h 827532"/>
              <a:gd name="connsiteX13" fmla="*/ 228473 w 858012"/>
              <a:gd name="connsiteY13" fmla="*/ 50800 h 827532"/>
              <a:gd name="connsiteX14" fmla="*/ 284352 w 858012"/>
              <a:gd name="connsiteY14" fmla="*/ 50800 h 827532"/>
              <a:gd name="connsiteX15" fmla="*/ 345185 w 858012"/>
              <a:gd name="connsiteY15" fmla="*/ 45719 h 827532"/>
              <a:gd name="connsiteX16" fmla="*/ 446785 w 858012"/>
              <a:gd name="connsiteY16" fmla="*/ 45719 h 827532"/>
              <a:gd name="connsiteX17" fmla="*/ 533145 w 858012"/>
              <a:gd name="connsiteY17" fmla="*/ 30479 h 827532"/>
              <a:gd name="connsiteX18" fmla="*/ 568579 w 858012"/>
              <a:gd name="connsiteY18" fmla="*/ 20319 h 827532"/>
              <a:gd name="connsiteX19" fmla="*/ 680339 w 858012"/>
              <a:gd name="connsiteY19" fmla="*/ 15239 h 827532"/>
              <a:gd name="connsiteX20" fmla="*/ 858011 w 858012"/>
              <a:gd name="connsiteY20" fmla="*/ 0 h 8275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858012" h="827532">
                <a:moveTo>
                  <a:pt x="858011" y="0"/>
                </a:moveTo>
                <a:lnTo>
                  <a:pt x="766572" y="121792"/>
                </a:lnTo>
                <a:lnTo>
                  <a:pt x="365505" y="751332"/>
                </a:lnTo>
                <a:lnTo>
                  <a:pt x="5079" y="827532"/>
                </a:lnTo>
                <a:lnTo>
                  <a:pt x="0" y="791971"/>
                </a:lnTo>
                <a:lnTo>
                  <a:pt x="10160" y="715898"/>
                </a:lnTo>
                <a:lnTo>
                  <a:pt x="55879" y="634619"/>
                </a:lnTo>
                <a:lnTo>
                  <a:pt x="111632" y="558419"/>
                </a:lnTo>
                <a:lnTo>
                  <a:pt x="147192" y="451865"/>
                </a:lnTo>
                <a:lnTo>
                  <a:pt x="157352" y="340105"/>
                </a:lnTo>
                <a:lnTo>
                  <a:pt x="162432" y="233552"/>
                </a:lnTo>
                <a:lnTo>
                  <a:pt x="182752" y="126872"/>
                </a:lnTo>
                <a:lnTo>
                  <a:pt x="197992" y="71119"/>
                </a:lnTo>
                <a:lnTo>
                  <a:pt x="228473" y="50800"/>
                </a:lnTo>
                <a:lnTo>
                  <a:pt x="284352" y="50800"/>
                </a:lnTo>
                <a:lnTo>
                  <a:pt x="345185" y="45719"/>
                </a:lnTo>
                <a:lnTo>
                  <a:pt x="446785" y="45719"/>
                </a:lnTo>
                <a:lnTo>
                  <a:pt x="533145" y="30479"/>
                </a:lnTo>
                <a:lnTo>
                  <a:pt x="568579" y="20319"/>
                </a:lnTo>
                <a:lnTo>
                  <a:pt x="680339" y="15239"/>
                </a:lnTo>
                <a:lnTo>
                  <a:pt x="858011" y="0"/>
                </a:lnTo>
              </a:path>
            </a:pathLst>
          </a:custGeom>
          <a:solidFill>
            <a:srgbClr val="4DC7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051050" y="3428746"/>
            <a:ext cx="870712" cy="840232"/>
          </a:xfrm>
          <a:custGeom>
            <a:avLst/>
            <a:gdLst>
              <a:gd name="connsiteX0" fmla="*/ 864361 w 870712"/>
              <a:gd name="connsiteY0" fmla="*/ 6350 h 840232"/>
              <a:gd name="connsiteX1" fmla="*/ 772922 w 870712"/>
              <a:gd name="connsiteY1" fmla="*/ 128142 h 840232"/>
              <a:gd name="connsiteX2" fmla="*/ 371855 w 870712"/>
              <a:gd name="connsiteY2" fmla="*/ 757682 h 840232"/>
              <a:gd name="connsiteX3" fmla="*/ 11429 w 870712"/>
              <a:gd name="connsiteY3" fmla="*/ 833882 h 840232"/>
              <a:gd name="connsiteX4" fmla="*/ 6350 w 870712"/>
              <a:gd name="connsiteY4" fmla="*/ 798321 h 840232"/>
              <a:gd name="connsiteX5" fmla="*/ 16510 w 870712"/>
              <a:gd name="connsiteY5" fmla="*/ 722248 h 840232"/>
              <a:gd name="connsiteX6" fmla="*/ 62229 w 870712"/>
              <a:gd name="connsiteY6" fmla="*/ 640969 h 840232"/>
              <a:gd name="connsiteX7" fmla="*/ 117982 w 870712"/>
              <a:gd name="connsiteY7" fmla="*/ 564769 h 840232"/>
              <a:gd name="connsiteX8" fmla="*/ 153542 w 870712"/>
              <a:gd name="connsiteY8" fmla="*/ 458215 h 840232"/>
              <a:gd name="connsiteX9" fmla="*/ 163702 w 870712"/>
              <a:gd name="connsiteY9" fmla="*/ 346455 h 840232"/>
              <a:gd name="connsiteX10" fmla="*/ 168782 w 870712"/>
              <a:gd name="connsiteY10" fmla="*/ 239902 h 840232"/>
              <a:gd name="connsiteX11" fmla="*/ 189102 w 870712"/>
              <a:gd name="connsiteY11" fmla="*/ 133222 h 840232"/>
              <a:gd name="connsiteX12" fmla="*/ 204342 w 870712"/>
              <a:gd name="connsiteY12" fmla="*/ 77469 h 840232"/>
              <a:gd name="connsiteX13" fmla="*/ 234823 w 870712"/>
              <a:gd name="connsiteY13" fmla="*/ 57150 h 840232"/>
              <a:gd name="connsiteX14" fmla="*/ 290702 w 870712"/>
              <a:gd name="connsiteY14" fmla="*/ 57150 h 840232"/>
              <a:gd name="connsiteX15" fmla="*/ 351535 w 870712"/>
              <a:gd name="connsiteY15" fmla="*/ 52069 h 840232"/>
              <a:gd name="connsiteX16" fmla="*/ 453135 w 870712"/>
              <a:gd name="connsiteY16" fmla="*/ 52069 h 840232"/>
              <a:gd name="connsiteX17" fmla="*/ 539495 w 870712"/>
              <a:gd name="connsiteY17" fmla="*/ 36829 h 840232"/>
              <a:gd name="connsiteX18" fmla="*/ 574929 w 870712"/>
              <a:gd name="connsiteY18" fmla="*/ 26669 h 840232"/>
              <a:gd name="connsiteX19" fmla="*/ 686689 w 870712"/>
              <a:gd name="connsiteY19" fmla="*/ 21589 h 840232"/>
              <a:gd name="connsiteX20" fmla="*/ 864361 w 870712"/>
              <a:gd name="connsiteY20" fmla="*/ 6350 h 84023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870712" h="840232">
                <a:moveTo>
                  <a:pt x="864361" y="6350"/>
                </a:moveTo>
                <a:lnTo>
                  <a:pt x="772922" y="128142"/>
                </a:lnTo>
                <a:lnTo>
                  <a:pt x="371855" y="757682"/>
                </a:lnTo>
                <a:lnTo>
                  <a:pt x="11429" y="833882"/>
                </a:lnTo>
                <a:lnTo>
                  <a:pt x="6350" y="798321"/>
                </a:lnTo>
                <a:lnTo>
                  <a:pt x="16510" y="722248"/>
                </a:lnTo>
                <a:lnTo>
                  <a:pt x="62229" y="640969"/>
                </a:lnTo>
                <a:lnTo>
                  <a:pt x="117982" y="564769"/>
                </a:lnTo>
                <a:lnTo>
                  <a:pt x="153542" y="458215"/>
                </a:lnTo>
                <a:lnTo>
                  <a:pt x="163702" y="346455"/>
                </a:lnTo>
                <a:lnTo>
                  <a:pt x="168782" y="239902"/>
                </a:lnTo>
                <a:lnTo>
                  <a:pt x="189102" y="133222"/>
                </a:lnTo>
                <a:lnTo>
                  <a:pt x="204342" y="77469"/>
                </a:lnTo>
                <a:lnTo>
                  <a:pt x="234823" y="57150"/>
                </a:lnTo>
                <a:lnTo>
                  <a:pt x="290702" y="57150"/>
                </a:lnTo>
                <a:lnTo>
                  <a:pt x="351535" y="52069"/>
                </a:lnTo>
                <a:lnTo>
                  <a:pt x="453135" y="52069"/>
                </a:lnTo>
                <a:lnTo>
                  <a:pt x="539495" y="36829"/>
                </a:lnTo>
                <a:lnTo>
                  <a:pt x="574929" y="26669"/>
                </a:lnTo>
                <a:lnTo>
                  <a:pt x="686689" y="21589"/>
                </a:lnTo>
                <a:lnTo>
                  <a:pt x="864361" y="6350"/>
                </a:lnTo>
              </a:path>
            </a:pathLst>
          </a:custGeom>
          <a:solidFill>
            <a:srgbClr val="000000">
              <a:alpha val="0"/>
            </a:srgbClr>
          </a:solidFill>
          <a:ln w="12700">
            <a:solidFill>
              <a:srgbClr val="00B0F0">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4251959" y="3480815"/>
            <a:ext cx="574548" cy="441960"/>
          </a:xfrm>
          <a:custGeom>
            <a:avLst/>
            <a:gdLst>
              <a:gd name="connsiteX0" fmla="*/ 0 w 574548"/>
              <a:gd name="connsiteY0" fmla="*/ 0 h 441960"/>
              <a:gd name="connsiteX1" fmla="*/ 10160 w 574548"/>
              <a:gd name="connsiteY1" fmla="*/ 71120 h 441960"/>
              <a:gd name="connsiteX2" fmla="*/ 40640 w 574548"/>
              <a:gd name="connsiteY2" fmla="*/ 162560 h 441960"/>
              <a:gd name="connsiteX3" fmla="*/ 86486 w 574548"/>
              <a:gd name="connsiteY3" fmla="*/ 254000 h 441960"/>
              <a:gd name="connsiteX4" fmla="*/ 152527 w 574548"/>
              <a:gd name="connsiteY4" fmla="*/ 355600 h 441960"/>
              <a:gd name="connsiteX5" fmla="*/ 228854 w 574548"/>
              <a:gd name="connsiteY5" fmla="*/ 421640 h 441960"/>
              <a:gd name="connsiteX6" fmla="*/ 330454 w 574548"/>
              <a:gd name="connsiteY6" fmla="*/ 441960 h 441960"/>
              <a:gd name="connsiteX7" fmla="*/ 427101 w 574548"/>
              <a:gd name="connsiteY7" fmla="*/ 436880 h 441960"/>
              <a:gd name="connsiteX8" fmla="*/ 488061 w 574548"/>
              <a:gd name="connsiteY8" fmla="*/ 406400 h 441960"/>
              <a:gd name="connsiteX9" fmla="*/ 544068 w 574548"/>
              <a:gd name="connsiteY9" fmla="*/ 345440 h 441960"/>
              <a:gd name="connsiteX10" fmla="*/ 569468 w 574548"/>
              <a:gd name="connsiteY10" fmla="*/ 279400 h 441960"/>
              <a:gd name="connsiteX11" fmla="*/ 574548 w 574548"/>
              <a:gd name="connsiteY11" fmla="*/ 223520 h 441960"/>
              <a:gd name="connsiteX12" fmla="*/ 0 w 574548"/>
              <a:gd name="connsiteY12" fmla="*/ 0 h 4419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574548" h="441960">
                <a:moveTo>
                  <a:pt x="0" y="0"/>
                </a:moveTo>
                <a:lnTo>
                  <a:pt x="10160" y="71120"/>
                </a:lnTo>
                <a:lnTo>
                  <a:pt x="40640" y="162560"/>
                </a:lnTo>
                <a:lnTo>
                  <a:pt x="86486" y="254000"/>
                </a:lnTo>
                <a:lnTo>
                  <a:pt x="152527" y="355600"/>
                </a:lnTo>
                <a:lnTo>
                  <a:pt x="228854" y="421640"/>
                </a:lnTo>
                <a:lnTo>
                  <a:pt x="330454" y="441960"/>
                </a:lnTo>
                <a:lnTo>
                  <a:pt x="427101" y="436880"/>
                </a:lnTo>
                <a:lnTo>
                  <a:pt x="488061" y="406400"/>
                </a:lnTo>
                <a:lnTo>
                  <a:pt x="544068" y="345440"/>
                </a:lnTo>
                <a:lnTo>
                  <a:pt x="569468" y="279400"/>
                </a:lnTo>
                <a:lnTo>
                  <a:pt x="574548" y="223520"/>
                </a:lnTo>
                <a:lnTo>
                  <a:pt x="0" y="0"/>
                </a:lnTo>
              </a:path>
            </a:pathLst>
          </a:custGeom>
          <a:solidFill>
            <a:srgbClr val="BACD6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245609" y="3474465"/>
            <a:ext cx="587248" cy="454660"/>
          </a:xfrm>
          <a:custGeom>
            <a:avLst/>
            <a:gdLst>
              <a:gd name="connsiteX0" fmla="*/ 6350 w 587248"/>
              <a:gd name="connsiteY0" fmla="*/ 6350 h 454660"/>
              <a:gd name="connsiteX1" fmla="*/ 16510 w 587248"/>
              <a:gd name="connsiteY1" fmla="*/ 77470 h 454660"/>
              <a:gd name="connsiteX2" fmla="*/ 46990 w 587248"/>
              <a:gd name="connsiteY2" fmla="*/ 168910 h 454660"/>
              <a:gd name="connsiteX3" fmla="*/ 92836 w 587248"/>
              <a:gd name="connsiteY3" fmla="*/ 260350 h 454660"/>
              <a:gd name="connsiteX4" fmla="*/ 158877 w 587248"/>
              <a:gd name="connsiteY4" fmla="*/ 361950 h 454660"/>
              <a:gd name="connsiteX5" fmla="*/ 235204 w 587248"/>
              <a:gd name="connsiteY5" fmla="*/ 427990 h 454660"/>
              <a:gd name="connsiteX6" fmla="*/ 336804 w 587248"/>
              <a:gd name="connsiteY6" fmla="*/ 448310 h 454660"/>
              <a:gd name="connsiteX7" fmla="*/ 433451 w 587248"/>
              <a:gd name="connsiteY7" fmla="*/ 443230 h 454660"/>
              <a:gd name="connsiteX8" fmla="*/ 494411 w 587248"/>
              <a:gd name="connsiteY8" fmla="*/ 412750 h 454660"/>
              <a:gd name="connsiteX9" fmla="*/ 550418 w 587248"/>
              <a:gd name="connsiteY9" fmla="*/ 351790 h 454660"/>
              <a:gd name="connsiteX10" fmla="*/ 575818 w 587248"/>
              <a:gd name="connsiteY10" fmla="*/ 285750 h 454660"/>
              <a:gd name="connsiteX11" fmla="*/ 580898 w 587248"/>
              <a:gd name="connsiteY11" fmla="*/ 229870 h 454660"/>
              <a:gd name="connsiteX12" fmla="*/ 6350 w 587248"/>
              <a:gd name="connsiteY12" fmla="*/ 6350 h 4546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587248" h="454660">
                <a:moveTo>
                  <a:pt x="6350" y="6350"/>
                </a:moveTo>
                <a:lnTo>
                  <a:pt x="16510" y="77470"/>
                </a:lnTo>
                <a:lnTo>
                  <a:pt x="46990" y="168910"/>
                </a:lnTo>
                <a:lnTo>
                  <a:pt x="92836" y="260350"/>
                </a:lnTo>
                <a:lnTo>
                  <a:pt x="158877" y="361950"/>
                </a:lnTo>
                <a:lnTo>
                  <a:pt x="235204" y="427990"/>
                </a:lnTo>
                <a:lnTo>
                  <a:pt x="336804" y="448310"/>
                </a:lnTo>
                <a:lnTo>
                  <a:pt x="433451" y="443230"/>
                </a:lnTo>
                <a:lnTo>
                  <a:pt x="494411" y="412750"/>
                </a:lnTo>
                <a:lnTo>
                  <a:pt x="550418" y="351790"/>
                </a:lnTo>
                <a:lnTo>
                  <a:pt x="575818" y="285750"/>
                </a:lnTo>
                <a:lnTo>
                  <a:pt x="580898" y="229870"/>
                </a:lnTo>
                <a:lnTo>
                  <a:pt x="6350" y="6350"/>
                </a:lnTo>
              </a:path>
            </a:pathLst>
          </a:custGeom>
          <a:solidFill>
            <a:srgbClr val="000000">
              <a:alpha val="0"/>
            </a:srgbClr>
          </a:solidFill>
          <a:ln w="12700">
            <a:solidFill>
              <a:srgbClr val="9DB82B">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5384291" y="3820667"/>
            <a:ext cx="448055" cy="350520"/>
          </a:xfrm>
          <a:custGeom>
            <a:avLst/>
            <a:gdLst>
              <a:gd name="connsiteX0" fmla="*/ 0 w 448055"/>
              <a:gd name="connsiteY0" fmla="*/ 0 h 350520"/>
              <a:gd name="connsiteX1" fmla="*/ 76327 w 448055"/>
              <a:gd name="connsiteY1" fmla="*/ 259079 h 350520"/>
              <a:gd name="connsiteX2" fmla="*/ 127254 w 448055"/>
              <a:gd name="connsiteY2" fmla="*/ 340360 h 350520"/>
              <a:gd name="connsiteX3" fmla="*/ 295275 w 448055"/>
              <a:gd name="connsiteY3" fmla="*/ 350520 h 350520"/>
              <a:gd name="connsiteX4" fmla="*/ 376809 w 448055"/>
              <a:gd name="connsiteY4" fmla="*/ 167640 h 350520"/>
              <a:gd name="connsiteX5" fmla="*/ 437896 w 448055"/>
              <a:gd name="connsiteY5" fmla="*/ 157479 h 350520"/>
              <a:gd name="connsiteX6" fmla="*/ 448055 w 448055"/>
              <a:gd name="connsiteY6" fmla="*/ 121920 h 350520"/>
              <a:gd name="connsiteX7" fmla="*/ 392048 w 448055"/>
              <a:gd name="connsiteY7" fmla="*/ 35560 h 350520"/>
              <a:gd name="connsiteX8" fmla="*/ 310642 w 448055"/>
              <a:gd name="connsiteY8" fmla="*/ 10160 h 350520"/>
              <a:gd name="connsiteX9" fmla="*/ 0 w 448055"/>
              <a:gd name="connsiteY9" fmla="*/ 0 h 3505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448055" h="350520">
                <a:moveTo>
                  <a:pt x="0" y="0"/>
                </a:moveTo>
                <a:lnTo>
                  <a:pt x="76327" y="259079"/>
                </a:lnTo>
                <a:lnTo>
                  <a:pt x="127254" y="340360"/>
                </a:lnTo>
                <a:lnTo>
                  <a:pt x="295275" y="350520"/>
                </a:lnTo>
                <a:lnTo>
                  <a:pt x="376809" y="167640"/>
                </a:lnTo>
                <a:lnTo>
                  <a:pt x="437896" y="157479"/>
                </a:lnTo>
                <a:lnTo>
                  <a:pt x="448055" y="121920"/>
                </a:lnTo>
                <a:lnTo>
                  <a:pt x="392048" y="35560"/>
                </a:lnTo>
                <a:lnTo>
                  <a:pt x="310642" y="10160"/>
                </a:lnTo>
                <a:lnTo>
                  <a:pt x="0" y="0"/>
                </a:lnTo>
              </a:path>
            </a:pathLst>
          </a:custGeom>
          <a:solidFill>
            <a:srgbClr val="BACD6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5377941" y="3814317"/>
            <a:ext cx="460755" cy="363220"/>
          </a:xfrm>
          <a:custGeom>
            <a:avLst/>
            <a:gdLst>
              <a:gd name="connsiteX0" fmla="*/ 6350 w 460755"/>
              <a:gd name="connsiteY0" fmla="*/ 6350 h 363220"/>
              <a:gd name="connsiteX1" fmla="*/ 82677 w 460755"/>
              <a:gd name="connsiteY1" fmla="*/ 265429 h 363220"/>
              <a:gd name="connsiteX2" fmla="*/ 133604 w 460755"/>
              <a:gd name="connsiteY2" fmla="*/ 346710 h 363220"/>
              <a:gd name="connsiteX3" fmla="*/ 301625 w 460755"/>
              <a:gd name="connsiteY3" fmla="*/ 356870 h 363220"/>
              <a:gd name="connsiteX4" fmla="*/ 383159 w 460755"/>
              <a:gd name="connsiteY4" fmla="*/ 173990 h 363220"/>
              <a:gd name="connsiteX5" fmla="*/ 444246 w 460755"/>
              <a:gd name="connsiteY5" fmla="*/ 163829 h 363220"/>
              <a:gd name="connsiteX6" fmla="*/ 454405 w 460755"/>
              <a:gd name="connsiteY6" fmla="*/ 128270 h 363220"/>
              <a:gd name="connsiteX7" fmla="*/ 398398 w 460755"/>
              <a:gd name="connsiteY7" fmla="*/ 41910 h 363220"/>
              <a:gd name="connsiteX8" fmla="*/ 316992 w 460755"/>
              <a:gd name="connsiteY8" fmla="*/ 16510 h 363220"/>
              <a:gd name="connsiteX9" fmla="*/ 6350 w 460755"/>
              <a:gd name="connsiteY9" fmla="*/ 6350 h 3632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460755" h="363220">
                <a:moveTo>
                  <a:pt x="6350" y="6350"/>
                </a:moveTo>
                <a:lnTo>
                  <a:pt x="82677" y="265429"/>
                </a:lnTo>
                <a:lnTo>
                  <a:pt x="133604" y="346710"/>
                </a:lnTo>
                <a:lnTo>
                  <a:pt x="301625" y="356870"/>
                </a:lnTo>
                <a:lnTo>
                  <a:pt x="383159" y="173990"/>
                </a:lnTo>
                <a:lnTo>
                  <a:pt x="444246" y="163829"/>
                </a:lnTo>
                <a:lnTo>
                  <a:pt x="454405" y="128270"/>
                </a:lnTo>
                <a:lnTo>
                  <a:pt x="398398" y="41910"/>
                </a:lnTo>
                <a:lnTo>
                  <a:pt x="316992" y="16510"/>
                </a:lnTo>
                <a:lnTo>
                  <a:pt x="6350" y="6350"/>
                </a:lnTo>
              </a:path>
            </a:pathLst>
          </a:custGeom>
          <a:solidFill>
            <a:srgbClr val="000000">
              <a:alpha val="0"/>
            </a:srgbClr>
          </a:solidFill>
          <a:ln w="12700">
            <a:solidFill>
              <a:srgbClr val="9DB82B">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5109971" y="3816096"/>
            <a:ext cx="326136" cy="309371"/>
          </a:xfrm>
          <a:custGeom>
            <a:avLst/>
            <a:gdLst>
              <a:gd name="connsiteX0" fmla="*/ 254762 w 326136"/>
              <a:gd name="connsiteY0" fmla="*/ 0 h 309371"/>
              <a:gd name="connsiteX1" fmla="*/ 326136 w 326136"/>
              <a:gd name="connsiteY1" fmla="*/ 278891 h 309371"/>
              <a:gd name="connsiteX2" fmla="*/ 234442 w 326136"/>
              <a:gd name="connsiteY2" fmla="*/ 309371 h 309371"/>
              <a:gd name="connsiteX3" fmla="*/ 81534 w 326136"/>
              <a:gd name="connsiteY3" fmla="*/ 309371 h 309371"/>
              <a:gd name="connsiteX4" fmla="*/ 0 w 326136"/>
              <a:gd name="connsiteY4" fmla="*/ 278891 h 309371"/>
              <a:gd name="connsiteX5" fmla="*/ 71374 w 326136"/>
              <a:gd name="connsiteY5" fmla="*/ 136905 h 309371"/>
              <a:gd name="connsiteX6" fmla="*/ 193675 w 326136"/>
              <a:gd name="connsiteY6" fmla="*/ 147065 h 309371"/>
              <a:gd name="connsiteX7" fmla="*/ 157988 w 326136"/>
              <a:gd name="connsiteY7" fmla="*/ 15239 h 309371"/>
              <a:gd name="connsiteX8" fmla="*/ 254762 w 326136"/>
              <a:gd name="connsiteY8" fmla="*/ 0 h 3093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6136" h="309371">
                <a:moveTo>
                  <a:pt x="254762" y="0"/>
                </a:moveTo>
                <a:lnTo>
                  <a:pt x="326136" y="278891"/>
                </a:lnTo>
                <a:lnTo>
                  <a:pt x="234442" y="309371"/>
                </a:lnTo>
                <a:lnTo>
                  <a:pt x="81534" y="309371"/>
                </a:lnTo>
                <a:lnTo>
                  <a:pt x="0" y="278891"/>
                </a:lnTo>
                <a:lnTo>
                  <a:pt x="71374" y="136905"/>
                </a:lnTo>
                <a:lnTo>
                  <a:pt x="193675" y="147065"/>
                </a:lnTo>
                <a:lnTo>
                  <a:pt x="157988" y="15239"/>
                </a:lnTo>
                <a:lnTo>
                  <a:pt x="254762" y="0"/>
                </a:lnTo>
              </a:path>
            </a:pathLst>
          </a:custGeom>
          <a:solidFill>
            <a:srgbClr val="BACD6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5103621" y="3809746"/>
            <a:ext cx="338836" cy="322071"/>
          </a:xfrm>
          <a:custGeom>
            <a:avLst/>
            <a:gdLst>
              <a:gd name="connsiteX0" fmla="*/ 261112 w 338836"/>
              <a:gd name="connsiteY0" fmla="*/ 6350 h 322071"/>
              <a:gd name="connsiteX1" fmla="*/ 332486 w 338836"/>
              <a:gd name="connsiteY1" fmla="*/ 285241 h 322071"/>
              <a:gd name="connsiteX2" fmla="*/ 240792 w 338836"/>
              <a:gd name="connsiteY2" fmla="*/ 315721 h 322071"/>
              <a:gd name="connsiteX3" fmla="*/ 87884 w 338836"/>
              <a:gd name="connsiteY3" fmla="*/ 315721 h 322071"/>
              <a:gd name="connsiteX4" fmla="*/ 6350 w 338836"/>
              <a:gd name="connsiteY4" fmla="*/ 285241 h 322071"/>
              <a:gd name="connsiteX5" fmla="*/ 77724 w 338836"/>
              <a:gd name="connsiteY5" fmla="*/ 143255 h 322071"/>
              <a:gd name="connsiteX6" fmla="*/ 200025 w 338836"/>
              <a:gd name="connsiteY6" fmla="*/ 153415 h 322071"/>
              <a:gd name="connsiteX7" fmla="*/ 164338 w 338836"/>
              <a:gd name="connsiteY7" fmla="*/ 21589 h 322071"/>
              <a:gd name="connsiteX8" fmla="*/ 261112 w 338836"/>
              <a:gd name="connsiteY8" fmla="*/ 6350 h 32207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38836" h="322071">
                <a:moveTo>
                  <a:pt x="261112" y="6350"/>
                </a:moveTo>
                <a:lnTo>
                  <a:pt x="332486" y="285241"/>
                </a:lnTo>
                <a:lnTo>
                  <a:pt x="240792" y="315721"/>
                </a:lnTo>
                <a:lnTo>
                  <a:pt x="87884" y="315721"/>
                </a:lnTo>
                <a:lnTo>
                  <a:pt x="6350" y="285241"/>
                </a:lnTo>
                <a:lnTo>
                  <a:pt x="77724" y="143255"/>
                </a:lnTo>
                <a:lnTo>
                  <a:pt x="200025" y="153415"/>
                </a:lnTo>
                <a:lnTo>
                  <a:pt x="164338" y="21589"/>
                </a:lnTo>
                <a:lnTo>
                  <a:pt x="261112" y="6350"/>
                </a:lnTo>
              </a:path>
            </a:pathLst>
          </a:custGeom>
          <a:solidFill>
            <a:srgbClr val="000000">
              <a:alpha val="0"/>
            </a:srgbClr>
          </a:solidFill>
          <a:ln w="12700">
            <a:solidFill>
              <a:srgbClr val="9DB82B">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4911852" y="3256788"/>
            <a:ext cx="391667" cy="356615"/>
          </a:xfrm>
          <a:custGeom>
            <a:avLst/>
            <a:gdLst>
              <a:gd name="connsiteX0" fmla="*/ 0 w 391667"/>
              <a:gd name="connsiteY0" fmla="*/ 81533 h 356615"/>
              <a:gd name="connsiteX1" fmla="*/ 40639 w 391667"/>
              <a:gd name="connsiteY1" fmla="*/ 285241 h 356615"/>
              <a:gd name="connsiteX2" fmla="*/ 203453 w 391667"/>
              <a:gd name="connsiteY2" fmla="*/ 290448 h 356615"/>
              <a:gd name="connsiteX3" fmla="*/ 249301 w 391667"/>
              <a:gd name="connsiteY3" fmla="*/ 356615 h 356615"/>
              <a:gd name="connsiteX4" fmla="*/ 391667 w 391667"/>
              <a:gd name="connsiteY4" fmla="*/ 346455 h 356615"/>
              <a:gd name="connsiteX5" fmla="*/ 381507 w 391667"/>
              <a:gd name="connsiteY5" fmla="*/ 198627 h 356615"/>
              <a:gd name="connsiteX6" fmla="*/ 269620 w 391667"/>
              <a:gd name="connsiteY6" fmla="*/ 127380 h 356615"/>
              <a:gd name="connsiteX7" fmla="*/ 264540 w 391667"/>
              <a:gd name="connsiteY7" fmla="*/ 66166 h 356615"/>
              <a:gd name="connsiteX8" fmla="*/ 172973 w 391667"/>
              <a:gd name="connsiteY8" fmla="*/ 0 h 356615"/>
              <a:gd name="connsiteX9" fmla="*/ 122046 w 391667"/>
              <a:gd name="connsiteY9" fmla="*/ 71373 h 356615"/>
              <a:gd name="connsiteX10" fmla="*/ 0 w 391667"/>
              <a:gd name="connsiteY10" fmla="*/ 81533 h 3566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91667" h="356615">
                <a:moveTo>
                  <a:pt x="0" y="81533"/>
                </a:moveTo>
                <a:lnTo>
                  <a:pt x="40639" y="285241"/>
                </a:lnTo>
                <a:lnTo>
                  <a:pt x="203453" y="290448"/>
                </a:lnTo>
                <a:lnTo>
                  <a:pt x="249301" y="356615"/>
                </a:lnTo>
                <a:lnTo>
                  <a:pt x="391667" y="346455"/>
                </a:lnTo>
                <a:lnTo>
                  <a:pt x="381507" y="198627"/>
                </a:lnTo>
                <a:lnTo>
                  <a:pt x="269620" y="127380"/>
                </a:lnTo>
                <a:lnTo>
                  <a:pt x="264540" y="66166"/>
                </a:lnTo>
                <a:lnTo>
                  <a:pt x="172973" y="0"/>
                </a:lnTo>
                <a:lnTo>
                  <a:pt x="122046" y="71373"/>
                </a:lnTo>
                <a:lnTo>
                  <a:pt x="0" y="81533"/>
                </a:lnTo>
              </a:path>
            </a:pathLst>
          </a:custGeom>
          <a:solidFill>
            <a:srgbClr val="BACD6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4905502" y="3250438"/>
            <a:ext cx="404367" cy="369315"/>
          </a:xfrm>
          <a:custGeom>
            <a:avLst/>
            <a:gdLst>
              <a:gd name="connsiteX0" fmla="*/ 6350 w 404367"/>
              <a:gd name="connsiteY0" fmla="*/ 87883 h 369315"/>
              <a:gd name="connsiteX1" fmla="*/ 46989 w 404367"/>
              <a:gd name="connsiteY1" fmla="*/ 291591 h 369315"/>
              <a:gd name="connsiteX2" fmla="*/ 209803 w 404367"/>
              <a:gd name="connsiteY2" fmla="*/ 296798 h 369315"/>
              <a:gd name="connsiteX3" fmla="*/ 255651 w 404367"/>
              <a:gd name="connsiteY3" fmla="*/ 362965 h 369315"/>
              <a:gd name="connsiteX4" fmla="*/ 398017 w 404367"/>
              <a:gd name="connsiteY4" fmla="*/ 352805 h 369315"/>
              <a:gd name="connsiteX5" fmla="*/ 387857 w 404367"/>
              <a:gd name="connsiteY5" fmla="*/ 204977 h 369315"/>
              <a:gd name="connsiteX6" fmla="*/ 275970 w 404367"/>
              <a:gd name="connsiteY6" fmla="*/ 133730 h 369315"/>
              <a:gd name="connsiteX7" fmla="*/ 270890 w 404367"/>
              <a:gd name="connsiteY7" fmla="*/ 72516 h 369315"/>
              <a:gd name="connsiteX8" fmla="*/ 179323 w 404367"/>
              <a:gd name="connsiteY8" fmla="*/ 6350 h 369315"/>
              <a:gd name="connsiteX9" fmla="*/ 128396 w 404367"/>
              <a:gd name="connsiteY9" fmla="*/ 77723 h 369315"/>
              <a:gd name="connsiteX10" fmla="*/ 6350 w 404367"/>
              <a:gd name="connsiteY10" fmla="*/ 87883 h 3693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404367" h="369315">
                <a:moveTo>
                  <a:pt x="6350" y="87883"/>
                </a:moveTo>
                <a:lnTo>
                  <a:pt x="46989" y="291591"/>
                </a:lnTo>
                <a:lnTo>
                  <a:pt x="209803" y="296798"/>
                </a:lnTo>
                <a:lnTo>
                  <a:pt x="255651" y="362965"/>
                </a:lnTo>
                <a:lnTo>
                  <a:pt x="398017" y="352805"/>
                </a:lnTo>
                <a:lnTo>
                  <a:pt x="387857" y="204977"/>
                </a:lnTo>
                <a:lnTo>
                  <a:pt x="275970" y="133730"/>
                </a:lnTo>
                <a:lnTo>
                  <a:pt x="270890" y="72516"/>
                </a:lnTo>
                <a:lnTo>
                  <a:pt x="179323" y="6350"/>
                </a:lnTo>
                <a:lnTo>
                  <a:pt x="128396" y="77723"/>
                </a:lnTo>
                <a:lnTo>
                  <a:pt x="6350" y="87883"/>
                </a:lnTo>
              </a:path>
            </a:pathLst>
          </a:custGeom>
          <a:solidFill>
            <a:srgbClr val="000000">
              <a:alpha val="0"/>
            </a:srgbClr>
          </a:solidFill>
          <a:ln w="12700">
            <a:solidFill>
              <a:srgbClr val="9DB82B">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3063239" y="4623815"/>
            <a:ext cx="315468" cy="254508"/>
          </a:xfrm>
          <a:custGeom>
            <a:avLst/>
            <a:gdLst>
              <a:gd name="connsiteX0" fmla="*/ 0 w 315468"/>
              <a:gd name="connsiteY0" fmla="*/ 0 h 254508"/>
              <a:gd name="connsiteX1" fmla="*/ 0 w 315468"/>
              <a:gd name="connsiteY1" fmla="*/ 178180 h 254508"/>
              <a:gd name="connsiteX2" fmla="*/ 157733 w 315468"/>
              <a:gd name="connsiteY2" fmla="*/ 234188 h 254508"/>
              <a:gd name="connsiteX3" fmla="*/ 300227 w 315468"/>
              <a:gd name="connsiteY3" fmla="*/ 254508 h 254508"/>
              <a:gd name="connsiteX4" fmla="*/ 315468 w 315468"/>
              <a:gd name="connsiteY4" fmla="*/ 127254 h 254508"/>
              <a:gd name="connsiteX5" fmla="*/ 244220 w 315468"/>
              <a:gd name="connsiteY5" fmla="*/ 15240 h 254508"/>
              <a:gd name="connsiteX6" fmla="*/ 0 w 315468"/>
              <a:gd name="connsiteY6" fmla="*/ 0 h 2545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15468" h="254508">
                <a:moveTo>
                  <a:pt x="0" y="0"/>
                </a:moveTo>
                <a:lnTo>
                  <a:pt x="0" y="178180"/>
                </a:lnTo>
                <a:lnTo>
                  <a:pt x="157733" y="234188"/>
                </a:lnTo>
                <a:lnTo>
                  <a:pt x="300227" y="254508"/>
                </a:lnTo>
                <a:lnTo>
                  <a:pt x="315468" y="127254"/>
                </a:lnTo>
                <a:lnTo>
                  <a:pt x="244220" y="15240"/>
                </a:lnTo>
                <a:lnTo>
                  <a:pt x="0" y="0"/>
                </a:lnTo>
              </a:path>
            </a:pathLst>
          </a:custGeom>
          <a:solidFill>
            <a:srgbClr val="C84D96">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3056889" y="4617465"/>
            <a:ext cx="328168" cy="267208"/>
          </a:xfrm>
          <a:custGeom>
            <a:avLst/>
            <a:gdLst>
              <a:gd name="connsiteX0" fmla="*/ 6350 w 328168"/>
              <a:gd name="connsiteY0" fmla="*/ 6350 h 267208"/>
              <a:gd name="connsiteX1" fmla="*/ 6350 w 328168"/>
              <a:gd name="connsiteY1" fmla="*/ 184530 h 267208"/>
              <a:gd name="connsiteX2" fmla="*/ 164083 w 328168"/>
              <a:gd name="connsiteY2" fmla="*/ 240538 h 267208"/>
              <a:gd name="connsiteX3" fmla="*/ 306577 w 328168"/>
              <a:gd name="connsiteY3" fmla="*/ 260858 h 267208"/>
              <a:gd name="connsiteX4" fmla="*/ 321818 w 328168"/>
              <a:gd name="connsiteY4" fmla="*/ 133604 h 267208"/>
              <a:gd name="connsiteX5" fmla="*/ 250570 w 328168"/>
              <a:gd name="connsiteY5" fmla="*/ 21590 h 267208"/>
              <a:gd name="connsiteX6" fmla="*/ 6350 w 328168"/>
              <a:gd name="connsiteY6" fmla="*/ 6350 h 26720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328168" h="267208">
                <a:moveTo>
                  <a:pt x="6350" y="6350"/>
                </a:moveTo>
                <a:lnTo>
                  <a:pt x="6350" y="184530"/>
                </a:lnTo>
                <a:lnTo>
                  <a:pt x="164083" y="240538"/>
                </a:lnTo>
                <a:lnTo>
                  <a:pt x="306577" y="260858"/>
                </a:lnTo>
                <a:lnTo>
                  <a:pt x="321818" y="133604"/>
                </a:lnTo>
                <a:lnTo>
                  <a:pt x="250570" y="21590"/>
                </a:lnTo>
                <a:lnTo>
                  <a:pt x="6350" y="6350"/>
                </a:lnTo>
              </a:path>
            </a:pathLst>
          </a:custGeom>
          <a:solidFill>
            <a:srgbClr val="000000">
              <a:alpha val="0"/>
            </a:srgbClr>
          </a:solidFill>
          <a:ln w="12700">
            <a:solidFill>
              <a:srgbClr val="B10069">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4145279" y="630936"/>
            <a:ext cx="609600" cy="121919"/>
          </a:xfrm>
          <a:custGeom>
            <a:avLst/>
            <a:gdLst>
              <a:gd name="connsiteX0" fmla="*/ 0 w 609600"/>
              <a:gd name="connsiteY0" fmla="*/ 0 h 121919"/>
              <a:gd name="connsiteX1" fmla="*/ 198120 w 609600"/>
              <a:gd name="connsiteY1" fmla="*/ 121919 h 121919"/>
              <a:gd name="connsiteX2" fmla="*/ 472440 w 609600"/>
              <a:gd name="connsiteY2" fmla="*/ 121919 h 121919"/>
              <a:gd name="connsiteX3" fmla="*/ 609600 w 609600"/>
              <a:gd name="connsiteY3" fmla="*/ 0 h 121919"/>
              <a:gd name="connsiteX4" fmla="*/ 0 w 609600"/>
              <a:gd name="connsiteY4" fmla="*/ 0 h 1219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9600" h="121919">
                <a:moveTo>
                  <a:pt x="0" y="0"/>
                </a:moveTo>
                <a:lnTo>
                  <a:pt x="198120" y="121919"/>
                </a:lnTo>
                <a:lnTo>
                  <a:pt x="472440" y="121919"/>
                </a:lnTo>
                <a:lnTo>
                  <a:pt x="609600" y="0"/>
                </a:lnTo>
                <a:lnTo>
                  <a:pt x="0" y="0"/>
                </a:lnTo>
              </a:path>
            </a:pathLst>
          </a:custGeom>
          <a:solidFill>
            <a:srgbClr val="4DC7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4138929" y="624586"/>
            <a:ext cx="622300" cy="134619"/>
          </a:xfrm>
          <a:custGeom>
            <a:avLst/>
            <a:gdLst>
              <a:gd name="connsiteX0" fmla="*/ 6350 w 622300"/>
              <a:gd name="connsiteY0" fmla="*/ 6350 h 134619"/>
              <a:gd name="connsiteX1" fmla="*/ 204470 w 622300"/>
              <a:gd name="connsiteY1" fmla="*/ 128269 h 134619"/>
              <a:gd name="connsiteX2" fmla="*/ 478790 w 622300"/>
              <a:gd name="connsiteY2" fmla="*/ 128269 h 134619"/>
              <a:gd name="connsiteX3" fmla="*/ 615950 w 622300"/>
              <a:gd name="connsiteY3" fmla="*/ 6350 h 134619"/>
              <a:gd name="connsiteX4" fmla="*/ 6350 w 622300"/>
              <a:gd name="connsiteY4" fmla="*/ 6350 h 1346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22300" h="134619">
                <a:moveTo>
                  <a:pt x="6350" y="6350"/>
                </a:moveTo>
                <a:lnTo>
                  <a:pt x="204470" y="128269"/>
                </a:lnTo>
                <a:lnTo>
                  <a:pt x="478790" y="128269"/>
                </a:lnTo>
                <a:lnTo>
                  <a:pt x="615950" y="6350"/>
                </a:lnTo>
                <a:lnTo>
                  <a:pt x="6350" y="6350"/>
                </a:lnTo>
              </a:path>
            </a:pathLst>
          </a:custGeom>
          <a:solidFill>
            <a:srgbClr val="000000">
              <a:alpha val="0"/>
            </a:srgbClr>
          </a:solidFill>
          <a:ln w="12700">
            <a:solidFill>
              <a:srgbClr val="00B0F0">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2392679" y="3480815"/>
            <a:ext cx="579120" cy="853440"/>
          </a:xfrm>
          <a:custGeom>
            <a:avLst/>
            <a:gdLst>
              <a:gd name="connsiteX0" fmla="*/ 579120 w 579120"/>
              <a:gd name="connsiteY0" fmla="*/ 0 h 853440"/>
              <a:gd name="connsiteX1" fmla="*/ 0 w 579120"/>
              <a:gd name="connsiteY1" fmla="*/ 853440 h 853440"/>
              <a:gd name="connsiteX2" fmla="*/ 411480 w 579120"/>
              <a:gd name="connsiteY2" fmla="*/ 838200 h 853440"/>
              <a:gd name="connsiteX3" fmla="*/ 579120 w 579120"/>
              <a:gd name="connsiteY3" fmla="*/ 670560 h 853440"/>
              <a:gd name="connsiteX4" fmla="*/ 579120 w 579120"/>
              <a:gd name="connsiteY4" fmla="*/ 0 h 8534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79120" h="853440">
                <a:moveTo>
                  <a:pt x="579120" y="0"/>
                </a:moveTo>
                <a:lnTo>
                  <a:pt x="0" y="853440"/>
                </a:lnTo>
                <a:lnTo>
                  <a:pt x="411480" y="838200"/>
                </a:lnTo>
                <a:lnTo>
                  <a:pt x="579120" y="670560"/>
                </a:lnTo>
                <a:lnTo>
                  <a:pt x="579120" y="0"/>
                </a:lnTo>
              </a:path>
            </a:pathLst>
          </a:custGeom>
          <a:solidFill>
            <a:srgbClr val="4DC7F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2386329" y="3474465"/>
            <a:ext cx="591820" cy="866140"/>
          </a:xfrm>
          <a:custGeom>
            <a:avLst/>
            <a:gdLst>
              <a:gd name="connsiteX0" fmla="*/ 585470 w 591820"/>
              <a:gd name="connsiteY0" fmla="*/ 6350 h 866140"/>
              <a:gd name="connsiteX1" fmla="*/ 6350 w 591820"/>
              <a:gd name="connsiteY1" fmla="*/ 859790 h 866140"/>
              <a:gd name="connsiteX2" fmla="*/ 417830 w 591820"/>
              <a:gd name="connsiteY2" fmla="*/ 844550 h 866140"/>
              <a:gd name="connsiteX3" fmla="*/ 585470 w 591820"/>
              <a:gd name="connsiteY3" fmla="*/ 676910 h 866140"/>
              <a:gd name="connsiteX4" fmla="*/ 585470 w 591820"/>
              <a:gd name="connsiteY4" fmla="*/ 6350 h 8661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1820" h="866140">
                <a:moveTo>
                  <a:pt x="585470" y="6350"/>
                </a:moveTo>
                <a:lnTo>
                  <a:pt x="6350" y="859790"/>
                </a:lnTo>
                <a:lnTo>
                  <a:pt x="417830" y="844550"/>
                </a:lnTo>
                <a:lnTo>
                  <a:pt x="585470" y="676910"/>
                </a:lnTo>
                <a:lnTo>
                  <a:pt x="585470" y="6350"/>
                </a:lnTo>
              </a:path>
            </a:pathLst>
          </a:custGeom>
          <a:solidFill>
            <a:srgbClr val="000000">
              <a:alpha val="0"/>
            </a:srgbClr>
          </a:solidFill>
          <a:ln w="12700">
            <a:solidFill>
              <a:srgbClr val="00B0F0">
                <a:alpha val="100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3429000" y="3159251"/>
            <a:ext cx="352044" cy="228600"/>
          </a:xfrm>
          <a:custGeom>
            <a:avLst/>
            <a:gdLst>
              <a:gd name="connsiteX0" fmla="*/ 25400 w 352044"/>
              <a:gd name="connsiteY0" fmla="*/ 889 h 228600"/>
              <a:gd name="connsiteX1" fmla="*/ 341503 w 352044"/>
              <a:gd name="connsiteY1" fmla="*/ 0 h 228600"/>
              <a:gd name="connsiteX2" fmla="*/ 352044 w 352044"/>
              <a:gd name="connsiteY2" fmla="*/ 17526 h 228600"/>
              <a:gd name="connsiteX3" fmla="*/ 335788 w 352044"/>
              <a:gd name="connsiteY3" fmla="*/ 97155 h 228600"/>
              <a:gd name="connsiteX4" fmla="*/ 335788 w 352044"/>
              <a:gd name="connsiteY4" fmla="*/ 101345 h 228600"/>
              <a:gd name="connsiteX5" fmla="*/ 334390 w 352044"/>
              <a:gd name="connsiteY5" fmla="*/ 106299 h 228600"/>
              <a:gd name="connsiteX6" fmla="*/ 330834 w 352044"/>
              <a:gd name="connsiteY6" fmla="*/ 116332 h 228600"/>
              <a:gd name="connsiteX7" fmla="*/ 325882 w 352044"/>
              <a:gd name="connsiteY7" fmla="*/ 122301 h 228600"/>
              <a:gd name="connsiteX8" fmla="*/ 316738 w 352044"/>
              <a:gd name="connsiteY8" fmla="*/ 126492 h 228600"/>
              <a:gd name="connsiteX9" fmla="*/ 302640 w 352044"/>
              <a:gd name="connsiteY9" fmla="*/ 130682 h 228600"/>
              <a:gd name="connsiteX10" fmla="*/ 291338 w 352044"/>
              <a:gd name="connsiteY10" fmla="*/ 133985 h 228600"/>
              <a:gd name="connsiteX11" fmla="*/ 282194 w 352044"/>
              <a:gd name="connsiteY11" fmla="*/ 138176 h 228600"/>
              <a:gd name="connsiteX12" fmla="*/ 274446 w 352044"/>
              <a:gd name="connsiteY12" fmla="*/ 145669 h 228600"/>
              <a:gd name="connsiteX13" fmla="*/ 268096 w 352044"/>
              <a:gd name="connsiteY13" fmla="*/ 154939 h 228600"/>
              <a:gd name="connsiteX14" fmla="*/ 259588 w 352044"/>
              <a:gd name="connsiteY14" fmla="*/ 170814 h 228600"/>
              <a:gd name="connsiteX15" fmla="*/ 256794 w 352044"/>
              <a:gd name="connsiteY15" fmla="*/ 189230 h 228600"/>
              <a:gd name="connsiteX16" fmla="*/ 257555 w 352044"/>
              <a:gd name="connsiteY16" fmla="*/ 221869 h 228600"/>
              <a:gd name="connsiteX17" fmla="*/ 256159 w 352044"/>
              <a:gd name="connsiteY17" fmla="*/ 223519 h 228600"/>
              <a:gd name="connsiteX18" fmla="*/ 252603 w 352044"/>
              <a:gd name="connsiteY18" fmla="*/ 228600 h 228600"/>
              <a:gd name="connsiteX19" fmla="*/ 35940 w 352044"/>
              <a:gd name="connsiteY19" fmla="*/ 228600 h 228600"/>
              <a:gd name="connsiteX20" fmla="*/ 23240 w 352044"/>
              <a:gd name="connsiteY20" fmla="*/ 228600 h 228600"/>
              <a:gd name="connsiteX21" fmla="*/ 14859 w 352044"/>
              <a:gd name="connsiteY21" fmla="*/ 218567 h 228600"/>
              <a:gd name="connsiteX22" fmla="*/ 14859 w 352044"/>
              <a:gd name="connsiteY22" fmla="*/ 203454 h 228600"/>
              <a:gd name="connsiteX23" fmla="*/ 15494 w 352044"/>
              <a:gd name="connsiteY23" fmla="*/ 190881 h 228600"/>
              <a:gd name="connsiteX24" fmla="*/ 761 w 352044"/>
              <a:gd name="connsiteY24" fmla="*/ 136525 h 228600"/>
              <a:gd name="connsiteX25" fmla="*/ 0 w 352044"/>
              <a:gd name="connsiteY25" fmla="*/ 104648 h 228600"/>
              <a:gd name="connsiteX26" fmla="*/ 4953 w 352044"/>
              <a:gd name="connsiteY26" fmla="*/ 90424 h 228600"/>
              <a:gd name="connsiteX27" fmla="*/ 11938 w 352044"/>
              <a:gd name="connsiteY27" fmla="*/ 76200 h 228600"/>
              <a:gd name="connsiteX28" fmla="*/ 14859 w 352044"/>
              <a:gd name="connsiteY28" fmla="*/ 59436 h 228600"/>
              <a:gd name="connsiteX29" fmla="*/ 14096 w 352044"/>
              <a:gd name="connsiteY29" fmla="*/ 15875 h 228600"/>
              <a:gd name="connsiteX30" fmla="*/ 25400 w 352044"/>
              <a:gd name="connsiteY30" fmla="*/ 889 h 2286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Lst>
            <a:rect l="l" t="t" r="r" b="b"/>
            <a:pathLst>
              <a:path w="352044" h="228600">
                <a:moveTo>
                  <a:pt x="25400" y="889"/>
                </a:moveTo>
                <a:lnTo>
                  <a:pt x="341503" y="0"/>
                </a:lnTo>
                <a:lnTo>
                  <a:pt x="352044" y="17526"/>
                </a:lnTo>
                <a:lnTo>
                  <a:pt x="335788" y="97155"/>
                </a:lnTo>
                <a:lnTo>
                  <a:pt x="335788" y="101345"/>
                </a:lnTo>
                <a:lnTo>
                  <a:pt x="334390" y="106299"/>
                </a:lnTo>
                <a:lnTo>
                  <a:pt x="330834" y="116332"/>
                </a:lnTo>
                <a:lnTo>
                  <a:pt x="325882" y="122301"/>
                </a:lnTo>
                <a:lnTo>
                  <a:pt x="316738" y="126492"/>
                </a:lnTo>
                <a:lnTo>
                  <a:pt x="302640" y="130682"/>
                </a:lnTo>
                <a:lnTo>
                  <a:pt x="291338" y="133985"/>
                </a:lnTo>
                <a:lnTo>
                  <a:pt x="282194" y="138176"/>
                </a:lnTo>
                <a:lnTo>
                  <a:pt x="274446" y="145669"/>
                </a:lnTo>
                <a:lnTo>
                  <a:pt x="268096" y="154939"/>
                </a:lnTo>
                <a:lnTo>
                  <a:pt x="259588" y="170814"/>
                </a:lnTo>
                <a:lnTo>
                  <a:pt x="256794" y="189230"/>
                </a:lnTo>
                <a:lnTo>
                  <a:pt x="257555" y="221869"/>
                </a:lnTo>
                <a:lnTo>
                  <a:pt x="256159" y="223519"/>
                </a:lnTo>
                <a:lnTo>
                  <a:pt x="252603" y="228600"/>
                </a:lnTo>
                <a:lnTo>
                  <a:pt x="35940" y="228600"/>
                </a:lnTo>
                <a:lnTo>
                  <a:pt x="23240" y="228600"/>
                </a:lnTo>
                <a:lnTo>
                  <a:pt x="14859" y="218567"/>
                </a:lnTo>
                <a:lnTo>
                  <a:pt x="14859" y="203454"/>
                </a:lnTo>
                <a:lnTo>
                  <a:pt x="15494" y="190881"/>
                </a:lnTo>
                <a:lnTo>
                  <a:pt x="761" y="136525"/>
                </a:lnTo>
                <a:lnTo>
                  <a:pt x="0" y="104648"/>
                </a:lnTo>
                <a:lnTo>
                  <a:pt x="4953" y="90424"/>
                </a:lnTo>
                <a:lnTo>
                  <a:pt x="11938" y="76200"/>
                </a:lnTo>
                <a:lnTo>
                  <a:pt x="14859" y="59436"/>
                </a:lnTo>
                <a:lnTo>
                  <a:pt x="14096" y="15875"/>
                </a:lnTo>
                <a:lnTo>
                  <a:pt x="25400" y="889"/>
                </a:lnTo>
              </a:path>
            </a:pathLst>
          </a:custGeom>
          <a:solidFill>
            <a:srgbClr val="FF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3422650" y="3152901"/>
            <a:ext cx="364744" cy="241300"/>
          </a:xfrm>
          <a:custGeom>
            <a:avLst/>
            <a:gdLst>
              <a:gd name="connsiteX0" fmla="*/ 31750 w 364744"/>
              <a:gd name="connsiteY0" fmla="*/ 7239 h 241300"/>
              <a:gd name="connsiteX1" fmla="*/ 347853 w 364744"/>
              <a:gd name="connsiteY1" fmla="*/ 6350 h 241300"/>
              <a:gd name="connsiteX2" fmla="*/ 358394 w 364744"/>
              <a:gd name="connsiteY2" fmla="*/ 23876 h 241300"/>
              <a:gd name="connsiteX3" fmla="*/ 342138 w 364744"/>
              <a:gd name="connsiteY3" fmla="*/ 103505 h 241300"/>
              <a:gd name="connsiteX4" fmla="*/ 342138 w 364744"/>
              <a:gd name="connsiteY4" fmla="*/ 107695 h 241300"/>
              <a:gd name="connsiteX5" fmla="*/ 340740 w 364744"/>
              <a:gd name="connsiteY5" fmla="*/ 112649 h 241300"/>
              <a:gd name="connsiteX6" fmla="*/ 337184 w 364744"/>
              <a:gd name="connsiteY6" fmla="*/ 122682 h 241300"/>
              <a:gd name="connsiteX7" fmla="*/ 332232 w 364744"/>
              <a:gd name="connsiteY7" fmla="*/ 128651 h 241300"/>
              <a:gd name="connsiteX8" fmla="*/ 323088 w 364744"/>
              <a:gd name="connsiteY8" fmla="*/ 132842 h 241300"/>
              <a:gd name="connsiteX9" fmla="*/ 308990 w 364744"/>
              <a:gd name="connsiteY9" fmla="*/ 137032 h 241300"/>
              <a:gd name="connsiteX10" fmla="*/ 297688 w 364744"/>
              <a:gd name="connsiteY10" fmla="*/ 140335 h 241300"/>
              <a:gd name="connsiteX11" fmla="*/ 288544 w 364744"/>
              <a:gd name="connsiteY11" fmla="*/ 144526 h 241300"/>
              <a:gd name="connsiteX12" fmla="*/ 280796 w 364744"/>
              <a:gd name="connsiteY12" fmla="*/ 152019 h 241300"/>
              <a:gd name="connsiteX13" fmla="*/ 274446 w 364744"/>
              <a:gd name="connsiteY13" fmla="*/ 161289 h 241300"/>
              <a:gd name="connsiteX14" fmla="*/ 265938 w 364744"/>
              <a:gd name="connsiteY14" fmla="*/ 177164 h 241300"/>
              <a:gd name="connsiteX15" fmla="*/ 263144 w 364744"/>
              <a:gd name="connsiteY15" fmla="*/ 195580 h 241300"/>
              <a:gd name="connsiteX16" fmla="*/ 263905 w 364744"/>
              <a:gd name="connsiteY16" fmla="*/ 228219 h 241300"/>
              <a:gd name="connsiteX17" fmla="*/ 262509 w 364744"/>
              <a:gd name="connsiteY17" fmla="*/ 229869 h 241300"/>
              <a:gd name="connsiteX18" fmla="*/ 258953 w 364744"/>
              <a:gd name="connsiteY18" fmla="*/ 234950 h 241300"/>
              <a:gd name="connsiteX19" fmla="*/ 42290 w 364744"/>
              <a:gd name="connsiteY19" fmla="*/ 234950 h 241300"/>
              <a:gd name="connsiteX20" fmla="*/ 29590 w 364744"/>
              <a:gd name="connsiteY20" fmla="*/ 234950 h 241300"/>
              <a:gd name="connsiteX21" fmla="*/ 21209 w 364744"/>
              <a:gd name="connsiteY21" fmla="*/ 224917 h 241300"/>
              <a:gd name="connsiteX22" fmla="*/ 21209 w 364744"/>
              <a:gd name="connsiteY22" fmla="*/ 209804 h 241300"/>
              <a:gd name="connsiteX23" fmla="*/ 21844 w 364744"/>
              <a:gd name="connsiteY23" fmla="*/ 197231 h 241300"/>
              <a:gd name="connsiteX24" fmla="*/ 7111 w 364744"/>
              <a:gd name="connsiteY24" fmla="*/ 142875 h 241300"/>
              <a:gd name="connsiteX25" fmla="*/ 6350 w 364744"/>
              <a:gd name="connsiteY25" fmla="*/ 110998 h 241300"/>
              <a:gd name="connsiteX26" fmla="*/ 11303 w 364744"/>
              <a:gd name="connsiteY26" fmla="*/ 96774 h 241300"/>
              <a:gd name="connsiteX27" fmla="*/ 18288 w 364744"/>
              <a:gd name="connsiteY27" fmla="*/ 82550 h 241300"/>
              <a:gd name="connsiteX28" fmla="*/ 21209 w 364744"/>
              <a:gd name="connsiteY28" fmla="*/ 65786 h 241300"/>
              <a:gd name="connsiteX29" fmla="*/ 20446 w 364744"/>
              <a:gd name="connsiteY29" fmla="*/ 22225 h 241300"/>
              <a:gd name="connsiteX30" fmla="*/ 31750 w 364744"/>
              <a:gd name="connsiteY30" fmla="*/ 7239 h 24130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 ang="25">
                <a:pos x="connsiteX25" y="connsiteY25"/>
              </a:cxn>
              <a:cxn ang="26">
                <a:pos x="connsiteX26" y="connsiteY26"/>
              </a:cxn>
              <a:cxn ang="27">
                <a:pos x="connsiteX27" y="connsiteY27"/>
              </a:cxn>
              <a:cxn ang="28">
                <a:pos x="connsiteX28" y="connsiteY28"/>
              </a:cxn>
              <a:cxn ang="29">
                <a:pos x="connsiteX29" y="connsiteY29"/>
              </a:cxn>
              <a:cxn ang="30">
                <a:pos x="connsiteX30" y="connsiteY30"/>
              </a:cxn>
            </a:cxnLst>
            <a:rect l="l" t="t" r="r" b="b"/>
            <a:pathLst>
              <a:path w="364744" h="241300">
                <a:moveTo>
                  <a:pt x="31750" y="7239"/>
                </a:moveTo>
                <a:lnTo>
                  <a:pt x="347853" y="6350"/>
                </a:lnTo>
                <a:lnTo>
                  <a:pt x="358394" y="23876"/>
                </a:lnTo>
                <a:lnTo>
                  <a:pt x="342138" y="103505"/>
                </a:lnTo>
                <a:lnTo>
                  <a:pt x="342138" y="107695"/>
                </a:lnTo>
                <a:lnTo>
                  <a:pt x="340740" y="112649"/>
                </a:lnTo>
                <a:lnTo>
                  <a:pt x="337184" y="122682"/>
                </a:lnTo>
                <a:lnTo>
                  <a:pt x="332232" y="128651"/>
                </a:lnTo>
                <a:lnTo>
                  <a:pt x="323088" y="132842"/>
                </a:lnTo>
                <a:lnTo>
                  <a:pt x="308990" y="137032"/>
                </a:lnTo>
                <a:lnTo>
                  <a:pt x="297688" y="140335"/>
                </a:lnTo>
                <a:lnTo>
                  <a:pt x="288544" y="144526"/>
                </a:lnTo>
                <a:lnTo>
                  <a:pt x="280796" y="152019"/>
                </a:lnTo>
                <a:lnTo>
                  <a:pt x="274446" y="161289"/>
                </a:lnTo>
                <a:lnTo>
                  <a:pt x="265938" y="177164"/>
                </a:lnTo>
                <a:lnTo>
                  <a:pt x="263144" y="195580"/>
                </a:lnTo>
                <a:lnTo>
                  <a:pt x="263905" y="228219"/>
                </a:lnTo>
                <a:lnTo>
                  <a:pt x="262509" y="229869"/>
                </a:lnTo>
                <a:lnTo>
                  <a:pt x="258953" y="234950"/>
                </a:lnTo>
                <a:lnTo>
                  <a:pt x="42290" y="234950"/>
                </a:lnTo>
                <a:lnTo>
                  <a:pt x="29590" y="234950"/>
                </a:lnTo>
                <a:lnTo>
                  <a:pt x="21209" y="224917"/>
                </a:lnTo>
                <a:lnTo>
                  <a:pt x="21209" y="209804"/>
                </a:lnTo>
                <a:lnTo>
                  <a:pt x="21844" y="197231"/>
                </a:lnTo>
                <a:lnTo>
                  <a:pt x="7111" y="142875"/>
                </a:lnTo>
                <a:lnTo>
                  <a:pt x="6350" y="110998"/>
                </a:lnTo>
                <a:lnTo>
                  <a:pt x="11303" y="96774"/>
                </a:lnTo>
                <a:lnTo>
                  <a:pt x="18288" y="82550"/>
                </a:lnTo>
                <a:lnTo>
                  <a:pt x="21209" y="65786"/>
                </a:lnTo>
                <a:lnTo>
                  <a:pt x="20446" y="22225"/>
                </a:lnTo>
                <a:lnTo>
                  <a:pt x="31750" y="7239"/>
                </a:lnTo>
              </a:path>
            </a:pathLst>
          </a:custGeom>
          <a:solidFill>
            <a:srgbClr val="000000">
              <a:alpha val="0"/>
            </a:srgbClr>
          </a:solidFill>
          <a:ln w="127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3567684" y="3256788"/>
            <a:ext cx="83819" cy="91440"/>
          </a:xfrm>
          <a:custGeom>
            <a:avLst/>
            <a:gdLst>
              <a:gd name="connsiteX0" fmla="*/ 0 w 83819"/>
              <a:gd name="connsiteY0" fmla="*/ 45720 h 91440"/>
              <a:gd name="connsiteX1" fmla="*/ 41909 w 83819"/>
              <a:gd name="connsiteY1" fmla="*/ 0 h 91440"/>
              <a:gd name="connsiteX2" fmla="*/ 83819 w 83819"/>
              <a:gd name="connsiteY2" fmla="*/ 45720 h 91440"/>
              <a:gd name="connsiteX3" fmla="*/ 41909 w 83819"/>
              <a:gd name="connsiteY3" fmla="*/ 91440 h 91440"/>
              <a:gd name="connsiteX4" fmla="*/ 0 w 83819"/>
              <a:gd name="connsiteY4" fmla="*/ 45720 h 914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819" h="91440">
                <a:moveTo>
                  <a:pt x="0" y="45720"/>
                </a:moveTo>
                <a:cubicBezTo>
                  <a:pt x="0" y="20446"/>
                  <a:pt x="18795" y="0"/>
                  <a:pt x="41909" y="0"/>
                </a:cubicBezTo>
                <a:cubicBezTo>
                  <a:pt x="65023" y="0"/>
                  <a:pt x="83819" y="20446"/>
                  <a:pt x="83819" y="45720"/>
                </a:cubicBezTo>
                <a:cubicBezTo>
                  <a:pt x="83819" y="70992"/>
                  <a:pt x="65023" y="91440"/>
                  <a:pt x="41909" y="91440"/>
                </a:cubicBezTo>
                <a:cubicBezTo>
                  <a:pt x="18795" y="91440"/>
                  <a:pt x="0" y="70992"/>
                  <a:pt x="0" y="45720"/>
                </a:cubicBez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716280" y="5937503"/>
            <a:ext cx="8351519" cy="646176"/>
          </a:xfrm>
          <a:custGeom>
            <a:avLst/>
            <a:gdLst>
              <a:gd name="connsiteX0" fmla="*/ 0 w 8351519"/>
              <a:gd name="connsiteY0" fmla="*/ 646176 h 646176"/>
              <a:gd name="connsiteX1" fmla="*/ 8351519 w 8351519"/>
              <a:gd name="connsiteY1" fmla="*/ 646176 h 646176"/>
              <a:gd name="connsiteX2" fmla="*/ 8351519 w 8351519"/>
              <a:gd name="connsiteY2" fmla="*/ 0 h 646176"/>
              <a:gd name="connsiteX3" fmla="*/ 0 w 8351519"/>
              <a:gd name="connsiteY3" fmla="*/ 0 h 646176"/>
              <a:gd name="connsiteX4" fmla="*/ 0 w 8351519"/>
              <a:gd name="connsiteY4" fmla="*/ 646176 h 6461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51519" h="646176">
                <a:moveTo>
                  <a:pt x="0" y="646176"/>
                </a:moveTo>
                <a:lnTo>
                  <a:pt x="8351519" y="646176"/>
                </a:lnTo>
                <a:lnTo>
                  <a:pt x="8351519" y="0"/>
                </a:lnTo>
                <a:lnTo>
                  <a:pt x="0" y="0"/>
                </a:lnTo>
                <a:lnTo>
                  <a:pt x="0" y="646176"/>
                </a:lnTo>
              </a:path>
            </a:pathLst>
          </a:custGeom>
          <a:solidFill>
            <a:srgbClr val="A4E2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709930" y="5931153"/>
            <a:ext cx="8364219" cy="658876"/>
          </a:xfrm>
          <a:custGeom>
            <a:avLst/>
            <a:gdLst>
              <a:gd name="connsiteX0" fmla="*/ 6350 w 8364219"/>
              <a:gd name="connsiteY0" fmla="*/ 652526 h 658876"/>
              <a:gd name="connsiteX1" fmla="*/ 8357869 w 8364219"/>
              <a:gd name="connsiteY1" fmla="*/ 652526 h 658876"/>
              <a:gd name="connsiteX2" fmla="*/ 8357869 w 8364219"/>
              <a:gd name="connsiteY2" fmla="*/ 6350 h 658876"/>
              <a:gd name="connsiteX3" fmla="*/ 6350 w 8364219"/>
              <a:gd name="connsiteY3" fmla="*/ 6350 h 658876"/>
              <a:gd name="connsiteX4" fmla="*/ 6350 w 8364219"/>
              <a:gd name="connsiteY4" fmla="*/ 652526 h 6588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64219" h="658876">
                <a:moveTo>
                  <a:pt x="6350" y="652526"/>
                </a:moveTo>
                <a:lnTo>
                  <a:pt x="8357869" y="652526"/>
                </a:lnTo>
                <a:lnTo>
                  <a:pt x="8357869" y="6350"/>
                </a:lnTo>
                <a:lnTo>
                  <a:pt x="6350" y="6350"/>
                </a:lnTo>
                <a:lnTo>
                  <a:pt x="6350" y="652526"/>
                </a:lnTo>
              </a:path>
            </a:pathLst>
          </a:custGeom>
          <a:solidFill>
            <a:srgbClr val="000000">
              <a:alpha val="0"/>
            </a:srgbClr>
          </a:solidFill>
          <a:ln w="12700">
            <a:solidFill>
              <a:srgbClr val="D9E89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98500" y="596900"/>
            <a:ext cx="5283200" cy="5283200"/>
          </a:xfrm>
          <a:prstGeom prst="rect">
            <a:avLst/>
          </a:prstGeom>
          <a:noFill/>
        </p:spPr>
      </p:pic>
      <p:sp>
        <p:nvSpPr>
          <p:cNvPr id="3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43</a:t>
            </a:r>
          </a:p>
        </p:txBody>
      </p:sp>
      <p:sp>
        <p:nvSpPr>
          <p:cNvPr id="33"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项目周边环境</a:t>
            </a:r>
          </a:p>
        </p:txBody>
      </p:sp>
      <p:sp>
        <p:nvSpPr>
          <p:cNvPr id="34" name="TextBox 1"/>
          <p:cNvSpPr txBox="1"/>
          <p:nvPr/>
        </p:nvSpPr>
        <p:spPr>
          <a:xfrm>
            <a:off x="5410200" y="2476500"/>
            <a:ext cx="457200" cy="190500"/>
          </a:xfrm>
          <a:prstGeom prst="rect">
            <a:avLst/>
          </a:prstGeom>
          <a:noFill/>
        </p:spPr>
        <p:txBody>
          <a:bodyPr wrap="none" lIns="0" tIns="0" rIns="0" rtlCol="0">
            <a:spAutoFit/>
          </a:bodyPr>
          <a:lstStyle/>
          <a:p>
            <a:pPr>
              <a:lnSpc>
                <a:spcPts val="1500"/>
              </a:lnSpc>
            </a:pPr>
            <a:r>
              <a:rPr lang="en-US" altLang="zh-CN" sz="1200" b="1" dirty="0">
                <a:solidFill>
                  <a:srgbClr val="006B54"/>
                </a:solidFill>
                <a:latin typeface="微软雅黑" panose="020B0503020204020204" pitchFamily="18" charset="-122"/>
                <a:cs typeface="微软雅黑" panose="020B0503020204020204" pitchFamily="18" charset="-122"/>
              </a:rPr>
              <a:t>欢乐谷</a:t>
            </a:r>
          </a:p>
        </p:txBody>
      </p:sp>
      <p:sp>
        <p:nvSpPr>
          <p:cNvPr id="35" name="TextBox 1"/>
          <p:cNvSpPr txBox="1"/>
          <p:nvPr/>
        </p:nvSpPr>
        <p:spPr>
          <a:xfrm>
            <a:off x="5486400" y="6654800"/>
            <a:ext cx="35560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资料来源：Google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微软雅黑" panose="020B0503020204020204" pitchFamily="18" charset="-122"/>
                <a:cs typeface="微软雅黑" panose="020B0503020204020204" pitchFamily="18" charset="-122"/>
              </a:rPr>
              <a:t>Map，深圳大学、深圳职业技术学院、深圳大学城官网主页</a:t>
            </a:r>
          </a:p>
        </p:txBody>
      </p:sp>
      <p:sp>
        <p:nvSpPr>
          <p:cNvPr id="36" name="TextBox 1"/>
          <p:cNvSpPr txBox="1"/>
          <p:nvPr/>
        </p:nvSpPr>
        <p:spPr>
          <a:xfrm>
            <a:off x="6096000" y="774700"/>
            <a:ext cx="76200" cy="1320800"/>
          </a:xfrm>
          <a:prstGeom prst="rect">
            <a:avLst/>
          </a:prstGeom>
          <a:noFill/>
        </p:spPr>
        <p:txBody>
          <a:bodyPr wrap="none" lIns="0" tIns="0" rIns="0" rtlCol="0">
            <a:spAutoFit/>
          </a:bodyPr>
          <a:lstStyle/>
          <a:p>
            <a:pPr>
              <a:lnSpc>
                <a:spcPts val="700"/>
              </a:lnSpc>
            </a:pPr>
            <a:r>
              <a:rPr lang="en-US" altLang="zh-CN" sz="695"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pPr>
            <a:r>
              <a:rPr lang="en-US" altLang="zh-CN" sz="695" dirty="0">
                <a:solidFill>
                  <a:srgbClr val="000000"/>
                </a:solidFill>
                <a:latin typeface="Wingdings" panose="05000000000000000000" pitchFamily="18" charset="0"/>
                <a:cs typeface="Wingdings" panose="05000000000000000000" pitchFamily="18" charset="0"/>
              </a:rPr>
              <a:t></a:t>
            </a:r>
          </a:p>
        </p:txBody>
      </p:sp>
      <p:sp>
        <p:nvSpPr>
          <p:cNvPr id="37" name="TextBox 1"/>
          <p:cNvSpPr txBox="1"/>
          <p:nvPr/>
        </p:nvSpPr>
        <p:spPr>
          <a:xfrm>
            <a:off x="6261100" y="711200"/>
            <a:ext cx="2628900" cy="1765300"/>
          </a:xfrm>
          <a:prstGeom prst="rect">
            <a:avLst/>
          </a:prstGeom>
          <a:noFill/>
        </p:spPr>
        <p:txBody>
          <a:bodyPr wrap="none" lIns="0" tIns="0" rIns="0" rtlCol="0">
            <a:spAutoFit/>
          </a:bodyPr>
          <a:lstStyle/>
          <a:p>
            <a:pPr>
              <a:lnSpc>
                <a:spcPts val="1500"/>
              </a:lnSpc>
            </a:pPr>
            <a:r>
              <a:rPr lang="en-US" altLang="zh-CN" sz="1150" b="1" dirty="0">
                <a:solidFill>
                  <a:srgbClr val="000000"/>
                </a:solidFill>
                <a:latin typeface="微软雅黑" panose="020B0503020204020204" pitchFamily="18" charset="-122"/>
                <a:cs typeface="微软雅黑" panose="020B0503020204020204" pitchFamily="18" charset="-122"/>
              </a:rPr>
              <a:t>深圳大学城</a:t>
            </a:r>
            <a:r>
              <a:rPr lang="en-US" altLang="zh-CN" sz="1150" dirty="0">
                <a:solidFill>
                  <a:srgbClr val="000000"/>
                </a:solidFill>
                <a:latin typeface="微软雅黑" panose="020B0503020204020204" pitchFamily="18" charset="-122"/>
                <a:cs typeface="微软雅黑" panose="020B0503020204020204" pitchFamily="18" charset="-122"/>
              </a:rPr>
              <a:t>全日制在校学生数量约6,700</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余人。现入驻单位有清华大学、北京大</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学、哈尔滨工业大学等国内知名高校的深</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圳研究生院，中国科学院深圳先进技术研</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究院，南方科技大学，国家超级计算深圳</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中心等。</a:t>
            </a:r>
          </a:p>
          <a:p>
            <a:pPr>
              <a:lnSpc>
                <a:spcPts val="1000"/>
              </a:lnSpc>
            </a:pPr>
            <a:endParaRPr lang="en-US" altLang="zh-CN" dirty="0"/>
          </a:p>
          <a:p>
            <a:pPr>
              <a:lnSpc>
                <a:spcPts val="1700"/>
              </a:lnSpc>
            </a:pPr>
            <a:r>
              <a:rPr lang="en-US" altLang="zh-CN" sz="1150" b="1" dirty="0">
                <a:solidFill>
                  <a:srgbClr val="000000"/>
                </a:solidFill>
                <a:latin typeface="微软雅黑" panose="020B0503020204020204" pitchFamily="18" charset="-122"/>
                <a:cs typeface="微软雅黑" panose="020B0503020204020204" pitchFamily="18" charset="-122"/>
              </a:rPr>
              <a:t>深圳大学</a:t>
            </a:r>
            <a:r>
              <a:rPr lang="en-US" altLang="zh-CN" sz="1150" dirty="0">
                <a:solidFill>
                  <a:srgbClr val="000000"/>
                </a:solidFill>
                <a:latin typeface="微软雅黑" panose="020B0503020204020204" pitchFamily="18" charset="-122"/>
                <a:cs typeface="微软雅黑" panose="020B0503020204020204" pitchFamily="18" charset="-122"/>
              </a:rPr>
              <a:t>和</a:t>
            </a:r>
            <a:r>
              <a:rPr lang="en-US" altLang="zh-CN" sz="1150" b="1" dirty="0">
                <a:solidFill>
                  <a:srgbClr val="000000"/>
                </a:solidFill>
                <a:latin typeface="微软雅黑" panose="020B0503020204020204" pitchFamily="18" charset="-122"/>
                <a:cs typeface="微软雅黑" panose="020B0503020204020204" pitchFamily="18" charset="-122"/>
              </a:rPr>
              <a:t>深圳职业技术学院</a:t>
            </a:r>
            <a:r>
              <a:rPr lang="en-US" altLang="zh-CN" sz="1150" dirty="0">
                <a:solidFill>
                  <a:srgbClr val="000000"/>
                </a:solidFill>
                <a:latin typeface="微软雅黑" panose="020B0503020204020204" pitchFamily="18" charset="-122"/>
                <a:cs typeface="微软雅黑" panose="020B0503020204020204" pitchFamily="18" charset="-122"/>
              </a:rPr>
              <a:t>是深圳最早</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的两所高等学校。全日制在校学生数量分</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别为</a:t>
            </a:r>
            <a:r>
              <a:rPr lang="en-US" altLang="zh-CN" sz="1150" b="1" dirty="0">
                <a:solidFill>
                  <a:srgbClr val="000000"/>
                </a:solidFill>
                <a:latin typeface="微软雅黑" panose="020B0503020204020204" pitchFamily="18" charset="-122"/>
                <a:cs typeface="微软雅黑" panose="020B0503020204020204" pitchFamily="18" charset="-122"/>
              </a:rPr>
              <a:t>3.4万余人和2.4万余人。</a:t>
            </a:r>
          </a:p>
        </p:txBody>
      </p:sp>
      <p:sp>
        <p:nvSpPr>
          <p:cNvPr id="38" name="TextBox 1"/>
          <p:cNvSpPr txBox="1"/>
          <p:nvPr/>
        </p:nvSpPr>
        <p:spPr>
          <a:xfrm>
            <a:off x="6096000" y="2705100"/>
            <a:ext cx="76200" cy="1320800"/>
          </a:xfrm>
          <a:prstGeom prst="rect">
            <a:avLst/>
          </a:prstGeom>
          <a:noFill/>
        </p:spPr>
        <p:txBody>
          <a:bodyPr wrap="none" lIns="0" tIns="0" rIns="0" rtlCol="0">
            <a:spAutoFit/>
          </a:bodyPr>
          <a:lstStyle/>
          <a:p>
            <a:pPr>
              <a:lnSpc>
                <a:spcPts val="700"/>
              </a:lnSpc>
            </a:pPr>
            <a:r>
              <a:rPr lang="en-US" altLang="zh-CN" sz="695"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pPr>
            <a:r>
              <a:rPr lang="en-US" altLang="zh-CN" sz="695" dirty="0">
                <a:solidFill>
                  <a:srgbClr val="000000"/>
                </a:solidFill>
                <a:latin typeface="Wingdings" panose="05000000000000000000" pitchFamily="18" charset="0"/>
                <a:cs typeface="Wingdings" panose="05000000000000000000" pitchFamily="18" charset="0"/>
              </a:rPr>
              <a:t></a:t>
            </a:r>
          </a:p>
        </p:txBody>
      </p:sp>
      <p:sp>
        <p:nvSpPr>
          <p:cNvPr id="39" name="TextBox 1"/>
          <p:cNvSpPr txBox="1"/>
          <p:nvPr/>
        </p:nvSpPr>
        <p:spPr>
          <a:xfrm>
            <a:off x="6261100" y="2641600"/>
            <a:ext cx="2705100" cy="1943100"/>
          </a:xfrm>
          <a:prstGeom prst="rect">
            <a:avLst/>
          </a:prstGeom>
          <a:noFill/>
        </p:spPr>
        <p:txBody>
          <a:bodyPr wrap="none" lIns="0" tIns="0" rIns="0" rtlCol="0">
            <a:spAutoFit/>
          </a:bodyPr>
          <a:lstStyle/>
          <a:p>
            <a:pPr>
              <a:lnSpc>
                <a:spcPts val="1500"/>
              </a:lnSpc>
            </a:pPr>
            <a:r>
              <a:rPr lang="en-US" altLang="zh-CN" sz="1150" b="1" dirty="0">
                <a:solidFill>
                  <a:srgbClr val="000000"/>
                </a:solidFill>
                <a:latin typeface="微软雅黑" panose="020B0503020204020204" pitchFamily="18" charset="-122"/>
                <a:cs typeface="微软雅黑" panose="020B0503020204020204" pitchFamily="18" charset="-122"/>
              </a:rPr>
              <a:t>深圳大学虚拟园</a:t>
            </a:r>
            <a:r>
              <a:rPr lang="en-US" altLang="zh-CN" sz="1150" dirty="0">
                <a:solidFill>
                  <a:srgbClr val="000000"/>
                </a:solidFill>
                <a:latin typeface="微软雅黑" panose="020B0503020204020204" pitchFamily="18" charset="-122"/>
                <a:cs typeface="微软雅黑" panose="020B0503020204020204" pitchFamily="18" charset="-122"/>
              </a:rPr>
              <a:t>是深圳市委市政府为吸引</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和促进国内外名校、科研院所来深圳进行</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科技成果转化和产业化、中小型科技企业</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孵化和高层次人才培养的产学研结合创新</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园区，汇聚了中国大陆、香港、美国多所</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高校的产业化基地。</a:t>
            </a:r>
          </a:p>
          <a:p>
            <a:pPr>
              <a:lnSpc>
                <a:spcPts val="1000"/>
              </a:lnSpc>
            </a:pPr>
            <a:endParaRPr lang="en-US" altLang="zh-CN" dirty="0"/>
          </a:p>
          <a:p>
            <a:pPr>
              <a:lnSpc>
                <a:spcPts val="1700"/>
              </a:lnSpc>
            </a:pPr>
            <a:r>
              <a:rPr lang="en-US" altLang="zh-CN" sz="1150" b="1" dirty="0">
                <a:solidFill>
                  <a:srgbClr val="000000"/>
                </a:solidFill>
                <a:latin typeface="微软雅黑" panose="020B0503020204020204" pitchFamily="18" charset="-122"/>
                <a:cs typeface="微软雅黑" panose="020B0503020204020204" pitchFamily="18" charset="-122"/>
              </a:rPr>
              <a:t>深圳湾体育中心</a:t>
            </a:r>
            <a:r>
              <a:rPr lang="en-US" altLang="zh-CN" sz="1150" dirty="0">
                <a:solidFill>
                  <a:srgbClr val="000000"/>
                </a:solidFill>
                <a:latin typeface="微软雅黑" panose="020B0503020204020204" pitchFamily="18" charset="-122"/>
                <a:cs typeface="微软雅黑" panose="020B0503020204020204" pitchFamily="18" charset="-122"/>
              </a:rPr>
              <a:t>是2011年第26届世界大学</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生夏季运动会的主要分会场和开幕式场</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地，也是深圳重点城市景观和公共活动空</a:t>
            </a:r>
          </a:p>
          <a:p>
            <a:pPr>
              <a:lnSpc>
                <a:spcPts val="1300"/>
              </a:lnSpc>
            </a:pPr>
            <a:r>
              <a:rPr lang="en-US" altLang="zh-CN" sz="1150" dirty="0">
                <a:solidFill>
                  <a:srgbClr val="000000"/>
                </a:solidFill>
                <a:latin typeface="微软雅黑" panose="020B0503020204020204" pitchFamily="18" charset="-122"/>
                <a:cs typeface="微软雅黑" panose="020B0503020204020204" pitchFamily="18" charset="-122"/>
              </a:rPr>
              <a:t>间。</a:t>
            </a:r>
          </a:p>
        </p:txBody>
      </p:sp>
      <p:sp>
        <p:nvSpPr>
          <p:cNvPr id="40" name="TextBox 1"/>
          <p:cNvSpPr txBox="1"/>
          <p:nvPr/>
        </p:nvSpPr>
        <p:spPr>
          <a:xfrm>
            <a:off x="2146300" y="1231900"/>
            <a:ext cx="609600" cy="558800"/>
          </a:xfrm>
          <a:prstGeom prst="rect">
            <a:avLst/>
          </a:prstGeom>
          <a:noFill/>
        </p:spPr>
        <p:txBody>
          <a:bodyPr wrap="none" lIns="0" tIns="0" rIns="0" rtlCol="0">
            <a:spAutoFit/>
          </a:bodyPr>
          <a:lstStyle/>
          <a:p>
            <a:pPr>
              <a:lnSpc>
                <a:spcPts val="1500"/>
              </a:lnSpc>
            </a:pPr>
            <a:r>
              <a:rPr lang="en-US" altLang="zh-CN" sz="1200" b="1" dirty="0">
                <a:solidFill>
                  <a:srgbClr val="006B54"/>
                </a:solidFill>
                <a:latin typeface="微软雅黑" panose="020B0503020204020204" pitchFamily="18" charset="-122"/>
                <a:cs typeface="微软雅黑" panose="020B0503020204020204" pitchFamily="18" charset="-122"/>
              </a:rPr>
              <a:t>深圳职业</a:t>
            </a:r>
          </a:p>
          <a:p>
            <a:pPr>
              <a:lnSpc>
                <a:spcPts val="1400"/>
              </a:lnSpc>
            </a:pPr>
            <a:r>
              <a:rPr lang="en-US" altLang="zh-CN" sz="1200" b="1" dirty="0">
                <a:solidFill>
                  <a:srgbClr val="006B54"/>
                </a:solidFill>
                <a:latin typeface="微软雅黑" panose="020B0503020204020204" pitchFamily="18" charset="-122"/>
                <a:cs typeface="微软雅黑" panose="020B0503020204020204" pitchFamily="18" charset="-122"/>
              </a:rPr>
              <a:t>技术学院</a:t>
            </a:r>
          </a:p>
          <a:p>
            <a:pPr>
              <a:lnSpc>
                <a:spcPts val="1400"/>
              </a:lnSpc>
            </a:pPr>
            <a:r>
              <a:rPr lang="en-US" altLang="zh-CN" sz="1200" b="1" dirty="0">
                <a:solidFill>
                  <a:srgbClr val="006B54"/>
                </a:solidFill>
                <a:latin typeface="微软雅黑" panose="020B0503020204020204" pitchFamily="18" charset="-122"/>
                <a:cs typeface="微软雅黑" panose="020B0503020204020204" pitchFamily="18" charset="-122"/>
              </a:rPr>
              <a:t>西校区</a:t>
            </a:r>
          </a:p>
        </p:txBody>
      </p:sp>
      <p:sp>
        <p:nvSpPr>
          <p:cNvPr id="41" name="TextBox 1"/>
          <p:cNvSpPr txBox="1"/>
          <p:nvPr/>
        </p:nvSpPr>
        <p:spPr>
          <a:xfrm>
            <a:off x="4089400" y="1066800"/>
            <a:ext cx="762000" cy="190500"/>
          </a:xfrm>
          <a:prstGeom prst="rect">
            <a:avLst/>
          </a:prstGeom>
          <a:noFill/>
        </p:spPr>
        <p:txBody>
          <a:bodyPr wrap="none" lIns="0" tIns="0" rIns="0" rtlCol="0">
            <a:spAutoFit/>
          </a:bodyPr>
          <a:lstStyle/>
          <a:p>
            <a:pPr>
              <a:lnSpc>
                <a:spcPts val="1500"/>
              </a:lnSpc>
            </a:pPr>
            <a:r>
              <a:rPr lang="en-US" altLang="zh-CN" sz="1200" b="1" dirty="0">
                <a:solidFill>
                  <a:srgbClr val="006B54"/>
                </a:solidFill>
                <a:latin typeface="微软雅黑" panose="020B0503020204020204" pitchFamily="18" charset="-122"/>
                <a:cs typeface="微软雅黑" panose="020B0503020204020204" pitchFamily="18" charset="-122"/>
              </a:rPr>
              <a:t>深圳大学城</a:t>
            </a:r>
          </a:p>
        </p:txBody>
      </p:sp>
      <p:sp>
        <p:nvSpPr>
          <p:cNvPr id="42" name="TextBox 1"/>
          <p:cNvSpPr txBox="1"/>
          <p:nvPr/>
        </p:nvSpPr>
        <p:spPr>
          <a:xfrm>
            <a:off x="2286000" y="3619500"/>
            <a:ext cx="800100" cy="774700"/>
          </a:xfrm>
          <a:prstGeom prst="rect">
            <a:avLst/>
          </a:prstGeom>
          <a:noFill/>
        </p:spPr>
        <p:txBody>
          <a:bodyPr wrap="none" lIns="0" tIns="0" rIns="0" rtlCol="0">
            <a:spAutoFit/>
          </a:bodyPr>
          <a:lstStyle/>
          <a:p>
            <a:pPr>
              <a:lnSpc>
                <a:spcPts val="1500"/>
              </a:lnSpc>
              <a:tabLst>
                <a:tab pos="342900" algn="l"/>
              </a:tabLst>
            </a:pPr>
            <a:r>
              <a:rPr lang="en-US" altLang="zh-CN" sz="1200" b="1" dirty="0">
                <a:solidFill>
                  <a:srgbClr val="006B54"/>
                </a:solidFill>
                <a:latin typeface="微软雅黑" panose="020B0503020204020204" pitchFamily="18" charset="-122"/>
                <a:cs typeface="微软雅黑" panose="020B0503020204020204" pitchFamily="18" charset="-122"/>
              </a:rPr>
              <a:t>深圳</a:t>
            </a:r>
          </a:p>
          <a:p>
            <a:pPr>
              <a:lnSpc>
                <a:spcPts val="1600"/>
              </a:lnSpc>
              <a:tabLst>
                <a:tab pos="342900" algn="l"/>
              </a:tabLst>
            </a:pPr>
            <a:r>
              <a:rPr lang="en-US" altLang="zh-CN" sz="1200" b="1" dirty="0">
                <a:solidFill>
                  <a:srgbClr val="006B54"/>
                </a:solidFill>
                <a:latin typeface="微软雅黑" panose="020B0503020204020204" pitchFamily="18" charset="-122"/>
                <a:cs typeface="微软雅黑" panose="020B0503020204020204" pitchFamily="18" charset="-122"/>
              </a:rPr>
              <a:t>大学</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6B54"/>
                </a:solidFill>
                <a:latin typeface="微软雅黑" panose="020B0503020204020204" pitchFamily="18" charset="-122"/>
                <a:cs typeface="微软雅黑" panose="020B0503020204020204" pitchFamily="18" charset="-122"/>
              </a:rPr>
              <a:t>深圳</a:t>
            </a:r>
          </a:p>
          <a:p>
            <a:pPr>
              <a:lnSpc>
                <a:spcPts val="1400"/>
              </a:lnSpc>
              <a:tabLst>
                <a:tab pos="342900" algn="l"/>
              </a:tabLst>
            </a:pPr>
            <a:r>
              <a:rPr lang="en-US" altLang="zh-CN" dirty="0"/>
              <a:t>	</a:t>
            </a:r>
            <a:r>
              <a:rPr lang="en-US" altLang="zh-CN" sz="1200" b="1" dirty="0">
                <a:solidFill>
                  <a:srgbClr val="006B54"/>
                </a:solidFill>
                <a:latin typeface="微软雅黑" panose="020B0503020204020204" pitchFamily="18" charset="-122"/>
                <a:cs typeface="微软雅黑" panose="020B0503020204020204" pitchFamily="18" charset="-122"/>
              </a:rPr>
              <a:t>虚拟大</a:t>
            </a:r>
          </a:p>
          <a:p>
            <a:pPr>
              <a:lnSpc>
                <a:spcPts val="1400"/>
              </a:lnSpc>
              <a:tabLst>
                <a:tab pos="342900" algn="l"/>
              </a:tabLst>
            </a:pPr>
            <a:r>
              <a:rPr lang="en-US" altLang="zh-CN" dirty="0"/>
              <a:t>	</a:t>
            </a:r>
            <a:r>
              <a:rPr lang="en-US" altLang="zh-CN" sz="1200" b="1" dirty="0">
                <a:solidFill>
                  <a:srgbClr val="006B54"/>
                </a:solidFill>
                <a:latin typeface="微软雅黑" panose="020B0503020204020204" pitchFamily="18" charset="-122"/>
                <a:cs typeface="微软雅黑" panose="020B0503020204020204" pitchFamily="18" charset="-122"/>
              </a:rPr>
              <a:t>学园</a:t>
            </a:r>
          </a:p>
        </p:txBody>
      </p:sp>
      <p:sp>
        <p:nvSpPr>
          <p:cNvPr id="43" name="TextBox 1"/>
          <p:cNvSpPr txBox="1"/>
          <p:nvPr/>
        </p:nvSpPr>
        <p:spPr>
          <a:xfrm>
            <a:off x="3429000" y="3187700"/>
            <a:ext cx="2794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本案</a:t>
            </a:r>
          </a:p>
        </p:txBody>
      </p:sp>
      <p:sp>
        <p:nvSpPr>
          <p:cNvPr id="44" name="TextBox 1"/>
          <p:cNvSpPr txBox="1"/>
          <p:nvPr/>
        </p:nvSpPr>
        <p:spPr>
          <a:xfrm>
            <a:off x="800100" y="4749800"/>
            <a:ext cx="8089900" cy="1841500"/>
          </a:xfrm>
          <a:prstGeom prst="rect">
            <a:avLst/>
          </a:prstGeom>
          <a:noFill/>
        </p:spPr>
        <p:txBody>
          <a:bodyPr wrap="none" lIns="0" tIns="0" rIns="0" rtlCol="0">
            <a:spAutoFit/>
          </a:bodyPr>
          <a:lstStyle/>
          <a:p>
            <a:pPr>
              <a:lnSpc>
                <a:spcPts val="1500"/>
              </a:lnSpc>
              <a:tabLst>
                <a:tab pos="266700" algn="l"/>
                <a:tab pos="5295900" algn="l"/>
                <a:tab pos="5461000" algn="l"/>
              </a:tabLst>
            </a:pPr>
            <a:r>
              <a:rPr lang="en-US" altLang="zh-CN" dirty="0"/>
              <a:t>		</a:t>
            </a:r>
            <a:r>
              <a:rPr lang="en-US" altLang="zh-CN" sz="695" dirty="0">
                <a:solidFill>
                  <a:srgbClr val="000000"/>
                </a:solidFill>
                <a:latin typeface="Wingdings" panose="05000000000000000000" pitchFamily="18" charset="0"/>
                <a:cs typeface="Wingdings" panose="05000000000000000000" pitchFamily="18" charset="0"/>
              </a:rPr>
              <a:t></a:t>
            </a:r>
            <a:r>
              <a:rPr lang="en-US" altLang="zh-CN" sz="1150" dirty="0">
                <a:latin typeface="Times New Roman" panose="02020603050405020304" pitchFamily="18" charset="0"/>
                <a:cs typeface="Times New Roman" panose="02020603050405020304" pitchFamily="18" charset="0"/>
              </a:rPr>
              <a:t>   </a:t>
            </a:r>
            <a:r>
              <a:rPr lang="en-US" altLang="zh-CN" sz="1150" b="1" dirty="0">
                <a:solidFill>
                  <a:srgbClr val="000000"/>
                </a:solidFill>
                <a:latin typeface="微软雅黑" panose="020B0503020204020204" pitchFamily="18" charset="-122"/>
                <a:cs typeface="微软雅黑" panose="020B0503020204020204" pitchFamily="18" charset="-122"/>
              </a:rPr>
              <a:t>世界之窗、中国民俗文化村、锦绣中华、</a:t>
            </a:r>
          </a:p>
          <a:p>
            <a:pPr>
              <a:lnSpc>
                <a:spcPts val="1300"/>
              </a:lnSpc>
              <a:tabLst>
                <a:tab pos="266700" algn="l"/>
                <a:tab pos="5295900" algn="l"/>
                <a:tab pos="5461000" algn="l"/>
              </a:tabLst>
            </a:pPr>
            <a:r>
              <a:rPr lang="en-US" altLang="zh-CN" dirty="0"/>
              <a:t>			</a:t>
            </a:r>
            <a:r>
              <a:rPr lang="en-US" altLang="zh-CN" sz="1150" b="1" dirty="0">
                <a:solidFill>
                  <a:srgbClr val="000000"/>
                </a:solidFill>
                <a:latin typeface="微软雅黑" panose="020B0503020204020204" pitchFamily="18" charset="-122"/>
                <a:cs typeface="微软雅黑" panose="020B0503020204020204" pitchFamily="18" charset="-122"/>
              </a:rPr>
              <a:t>欢乐谷</a:t>
            </a:r>
            <a:r>
              <a:rPr lang="en-US" altLang="zh-CN" sz="1150" dirty="0">
                <a:solidFill>
                  <a:srgbClr val="000000"/>
                </a:solidFill>
                <a:latin typeface="微软雅黑" panose="020B0503020204020204" pitchFamily="18" charset="-122"/>
                <a:cs typeface="微软雅黑" panose="020B0503020204020204" pitchFamily="18" charset="-122"/>
              </a:rPr>
              <a:t>是由华侨城集团打造经营的深圳最</a:t>
            </a:r>
          </a:p>
          <a:p>
            <a:pPr>
              <a:lnSpc>
                <a:spcPts val="1300"/>
              </a:lnSpc>
              <a:tabLst>
                <a:tab pos="266700" algn="l"/>
                <a:tab pos="5295900" algn="l"/>
                <a:tab pos="5461000" algn="l"/>
              </a:tabLst>
            </a:pPr>
            <a:r>
              <a:rPr lang="en-US" altLang="zh-CN" dirty="0"/>
              <a:t>			</a:t>
            </a:r>
            <a:r>
              <a:rPr lang="en-US" altLang="zh-CN" sz="1150" dirty="0">
                <a:solidFill>
                  <a:srgbClr val="000000"/>
                </a:solidFill>
                <a:latin typeface="微软雅黑" panose="020B0503020204020204" pitchFamily="18" charset="-122"/>
                <a:cs typeface="微软雅黑" panose="020B0503020204020204" pitchFamily="18" charset="-122"/>
              </a:rPr>
              <a:t>主要的旅游景点。据《</a:t>
            </a:r>
            <a:r>
              <a:rPr lang="en-US" altLang="zh-CN" sz="1150" dirty="0">
                <a:latin typeface="Times New Roman" panose="02020603050405020304" pitchFamily="18" charset="0"/>
                <a:cs typeface="Times New Roman" panose="02020603050405020304" pitchFamily="18" charset="0"/>
              </a:rPr>
              <a:t> </a:t>
            </a:r>
            <a:r>
              <a:rPr lang="en-US" altLang="zh-CN" sz="1150" dirty="0">
                <a:solidFill>
                  <a:srgbClr val="000000"/>
                </a:solidFill>
                <a:latin typeface="微软雅黑" panose="020B0503020204020204" pitchFamily="18" charset="-122"/>
                <a:cs typeface="微软雅黑" panose="020B0503020204020204" pitchFamily="18" charset="-122"/>
              </a:rPr>
              <a:t>深圳市2012年国</a:t>
            </a:r>
          </a:p>
          <a:p>
            <a:pPr>
              <a:lnSpc>
                <a:spcPts val="1300"/>
              </a:lnSpc>
              <a:tabLst>
                <a:tab pos="266700" algn="l"/>
                <a:tab pos="5295900" algn="l"/>
                <a:tab pos="5461000" algn="l"/>
              </a:tabLst>
            </a:pPr>
            <a:r>
              <a:rPr lang="en-US" altLang="zh-CN" dirty="0"/>
              <a:t>			</a:t>
            </a:r>
            <a:r>
              <a:rPr lang="en-US" altLang="zh-CN" sz="1150" dirty="0">
                <a:solidFill>
                  <a:srgbClr val="000000"/>
                </a:solidFill>
                <a:latin typeface="微软雅黑" panose="020B0503020204020204" pitchFamily="18" charset="-122"/>
                <a:cs typeface="微软雅黑" panose="020B0503020204020204" pitchFamily="18" charset="-122"/>
              </a:rPr>
              <a:t>民经济和社会发展统计公报</a:t>
            </a:r>
            <a:r>
              <a:rPr lang="en-US" altLang="zh-CN" sz="1150" dirty="0">
                <a:latin typeface="Times New Roman" panose="02020603050405020304" pitchFamily="18" charset="0"/>
                <a:cs typeface="Times New Roman" panose="02020603050405020304" pitchFamily="18" charset="0"/>
              </a:rPr>
              <a:t> </a:t>
            </a:r>
            <a:r>
              <a:rPr lang="en-US" altLang="zh-CN" sz="1150" dirty="0">
                <a:solidFill>
                  <a:srgbClr val="000000"/>
                </a:solidFill>
                <a:latin typeface="微软雅黑" panose="020B0503020204020204" pitchFamily="18" charset="-122"/>
                <a:cs typeface="微软雅黑" panose="020B0503020204020204" pitchFamily="18" charset="-122"/>
              </a:rPr>
              <a:t>》显示，</a:t>
            </a:r>
          </a:p>
          <a:p>
            <a:pPr>
              <a:lnSpc>
                <a:spcPts val="1300"/>
              </a:lnSpc>
              <a:tabLst>
                <a:tab pos="266700" algn="l"/>
                <a:tab pos="5295900" algn="l"/>
                <a:tab pos="5461000" algn="l"/>
              </a:tabLst>
            </a:pPr>
            <a:r>
              <a:rPr lang="en-US" altLang="zh-CN" dirty="0"/>
              <a:t>			</a:t>
            </a:r>
            <a:r>
              <a:rPr lang="en-US" altLang="zh-CN" sz="1150" dirty="0">
                <a:solidFill>
                  <a:srgbClr val="000000"/>
                </a:solidFill>
                <a:latin typeface="微软雅黑" panose="020B0503020204020204" pitchFamily="18" charset="-122"/>
                <a:cs typeface="微软雅黑" panose="020B0503020204020204" pitchFamily="18" charset="-122"/>
              </a:rPr>
              <a:t>2012全年旅游住宿设施接待过夜游客</a:t>
            </a:r>
          </a:p>
          <a:p>
            <a:pPr>
              <a:lnSpc>
                <a:spcPts val="1300"/>
              </a:lnSpc>
              <a:tabLst>
                <a:tab pos="266700" algn="l"/>
                <a:tab pos="5295900" algn="l"/>
                <a:tab pos="5461000" algn="l"/>
              </a:tabLst>
            </a:pPr>
            <a:r>
              <a:rPr lang="en-US" altLang="zh-CN" dirty="0"/>
              <a:t>			</a:t>
            </a:r>
            <a:r>
              <a:rPr lang="en-US" altLang="zh-CN" sz="1150" dirty="0">
                <a:solidFill>
                  <a:srgbClr val="000000"/>
                </a:solidFill>
                <a:latin typeface="微软雅黑" panose="020B0503020204020204" pitchFamily="18" charset="-122"/>
                <a:cs typeface="微软雅黑" panose="020B0503020204020204" pitchFamily="18" charset="-122"/>
              </a:rPr>
              <a:t>4147.72万人次，比上年增长11.1%。华</a:t>
            </a:r>
          </a:p>
          <a:p>
            <a:pPr>
              <a:lnSpc>
                <a:spcPts val="1300"/>
              </a:lnSpc>
              <a:tabLst>
                <a:tab pos="266700" algn="l"/>
                <a:tab pos="5295900" algn="l"/>
                <a:tab pos="5461000" algn="l"/>
              </a:tabLst>
            </a:pPr>
            <a:r>
              <a:rPr lang="en-US" altLang="zh-CN" dirty="0"/>
              <a:t>			</a:t>
            </a:r>
            <a:r>
              <a:rPr lang="en-US" altLang="zh-CN" sz="1150" dirty="0">
                <a:solidFill>
                  <a:srgbClr val="000000"/>
                </a:solidFill>
                <a:latin typeface="微软雅黑" panose="020B0503020204020204" pitchFamily="18" charset="-122"/>
                <a:cs typeface="微软雅黑" panose="020B0503020204020204" pitchFamily="18" charset="-122"/>
              </a:rPr>
              <a:t>侨城的旅游景点对深圳的旅游业创收起到</a:t>
            </a:r>
          </a:p>
          <a:p>
            <a:pPr>
              <a:lnSpc>
                <a:spcPts val="1800"/>
              </a:lnSpc>
              <a:tabLst>
                <a:tab pos="266700" algn="l"/>
                <a:tab pos="5295900" algn="l"/>
                <a:tab pos="5461000" algn="l"/>
              </a:tabLst>
            </a:pPr>
            <a:r>
              <a:rPr lang="en-US" altLang="zh-CN" sz="1200" dirty="0">
                <a:solidFill>
                  <a:srgbClr val="000000"/>
                </a:solidFill>
                <a:latin typeface="Wingdings" panose="05000000000000000000" pitchFamily="18" charset="0"/>
                <a:cs typeface="Wingdings" panose="05000000000000000000" pitchFamily="18" charset="0"/>
              </a:rPr>
              <a:t>▪</a:t>
            </a:r>
          </a:p>
          <a:p>
            <a:pPr>
              <a:lnSpc>
                <a:spcPts val="1400"/>
              </a:lnSpc>
              <a:tabLst>
                <a:tab pos="266700" algn="l"/>
                <a:tab pos="5295900" algn="l"/>
                <a:tab pos="54610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华侨城的旅游景点吸引了全国的游客，虽然华侨城区域本身有欢乐海岸、益田假日广场等商业项目，但庞大的游客群</a:t>
            </a:r>
          </a:p>
          <a:p>
            <a:pPr>
              <a:lnSpc>
                <a:spcPts val="1400"/>
              </a:lnSpc>
              <a:tabLst>
                <a:tab pos="266700" algn="l"/>
                <a:tab pos="5295900" algn="l"/>
                <a:tab pos="54610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仍是本项目未来可争取的潜在目标客群。</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项目周边环境</a:t>
            </a:r>
          </a:p>
        </p:txBody>
      </p:sp>
      <p:sp>
        <p:nvSpPr>
          <p:cNvPr id="3" name="TextBox 1"/>
          <p:cNvSpPr txBox="1"/>
          <p:nvPr/>
        </p:nvSpPr>
        <p:spPr>
          <a:xfrm>
            <a:off x="8331200" y="5918200"/>
            <a:ext cx="50800" cy="127000"/>
          </a:xfrm>
          <a:prstGeom prst="rect">
            <a:avLst/>
          </a:prstGeom>
          <a:noFill/>
        </p:spPr>
        <p:txBody>
          <a:bodyPr wrap="none" lIns="0" tIns="0" rIns="0" rtlCol="0">
            <a:spAutoFit/>
          </a:bodyPr>
          <a:lstStyle/>
          <a:p>
            <a:pPr>
              <a:lnSpc>
                <a:spcPts val="1000"/>
              </a:lnSpc>
            </a:pPr>
            <a:r>
              <a:rPr lang="en-US" altLang="zh-CN" sz="805" dirty="0">
                <a:solidFill>
                  <a:srgbClr val="FFFFFF"/>
                </a:solidFill>
                <a:latin typeface="微软雅黑" panose="020B0503020204020204" pitchFamily="18" charset="-122"/>
                <a:cs typeface="微软雅黑" panose="020B0503020204020204" pitchFamily="18" charset="-122"/>
              </a:rPr>
              <a:t>1</a:t>
            </a:r>
          </a:p>
        </p:txBody>
      </p:sp>
      <p:sp>
        <p:nvSpPr>
          <p:cNvPr id="4" name="TextBox 1"/>
          <p:cNvSpPr txBox="1"/>
          <p:nvPr/>
        </p:nvSpPr>
        <p:spPr>
          <a:xfrm>
            <a:off x="7937500" y="6083300"/>
            <a:ext cx="50800" cy="127000"/>
          </a:xfrm>
          <a:prstGeom prst="rect">
            <a:avLst/>
          </a:prstGeom>
          <a:noFill/>
        </p:spPr>
        <p:txBody>
          <a:bodyPr wrap="none" lIns="0" tIns="0" rIns="0" rtlCol="0">
            <a:spAutoFit/>
          </a:bodyPr>
          <a:lstStyle/>
          <a:p>
            <a:pPr>
              <a:lnSpc>
                <a:spcPts val="1000"/>
              </a:lnSpc>
            </a:pPr>
            <a:r>
              <a:rPr lang="en-US" altLang="zh-CN" sz="805" dirty="0">
                <a:solidFill>
                  <a:srgbClr val="FFFFFF"/>
                </a:solidFill>
                <a:latin typeface="微软雅黑" panose="020B0503020204020204" pitchFamily="18" charset="-122"/>
                <a:cs typeface="微软雅黑" panose="020B0503020204020204" pitchFamily="18" charset="-122"/>
              </a:rPr>
              <a:t>2</a:t>
            </a:r>
          </a:p>
        </p:txBody>
      </p:sp>
      <p:sp>
        <p:nvSpPr>
          <p:cNvPr id="5" name="TextBox 1"/>
          <p:cNvSpPr txBox="1"/>
          <p:nvPr/>
        </p:nvSpPr>
        <p:spPr>
          <a:xfrm>
            <a:off x="1422400" y="660400"/>
            <a:ext cx="609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一般住宅</a:t>
            </a:r>
          </a:p>
        </p:txBody>
      </p:sp>
      <p:sp>
        <p:nvSpPr>
          <p:cNvPr id="6" name="TextBox 1"/>
          <p:cNvSpPr txBox="1"/>
          <p:nvPr/>
        </p:nvSpPr>
        <p:spPr>
          <a:xfrm>
            <a:off x="2933700" y="660400"/>
            <a:ext cx="9779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高级/豪华住宅</a:t>
            </a:r>
          </a:p>
        </p:txBody>
      </p:sp>
      <p:sp>
        <p:nvSpPr>
          <p:cNvPr id="7" name="TextBox 1"/>
          <p:cNvSpPr txBox="1"/>
          <p:nvPr/>
        </p:nvSpPr>
        <p:spPr>
          <a:xfrm>
            <a:off x="4724400" y="660400"/>
            <a:ext cx="304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别墅</a:t>
            </a:r>
          </a:p>
        </p:txBody>
      </p:sp>
      <p:sp>
        <p:nvSpPr>
          <p:cNvPr id="8" name="TextBox 1"/>
          <p:cNvSpPr txBox="1"/>
          <p:nvPr/>
        </p:nvSpPr>
        <p:spPr>
          <a:xfrm>
            <a:off x="5956300" y="660400"/>
            <a:ext cx="1219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写字楼及研发基地</a:t>
            </a:r>
          </a:p>
        </p:txBody>
      </p:sp>
      <p:sp>
        <p:nvSpPr>
          <p:cNvPr id="9" name="TextBox 1"/>
          <p:cNvSpPr txBox="1"/>
          <p:nvPr/>
        </p:nvSpPr>
        <p:spPr>
          <a:xfrm>
            <a:off x="7899400" y="647700"/>
            <a:ext cx="9144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公共配套设施</a:t>
            </a:r>
          </a:p>
        </p:txBody>
      </p:sp>
      <p:sp>
        <p:nvSpPr>
          <p:cNvPr id="10" name="TextBox 1"/>
          <p:cNvSpPr txBox="1"/>
          <p:nvPr/>
        </p:nvSpPr>
        <p:spPr>
          <a:xfrm>
            <a:off x="4838700" y="2933700"/>
            <a:ext cx="8001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南山外国语学校</a:t>
            </a:r>
          </a:p>
        </p:txBody>
      </p:sp>
      <p:sp>
        <p:nvSpPr>
          <p:cNvPr id="11" name="TextBox 1"/>
          <p:cNvSpPr txBox="1"/>
          <p:nvPr/>
        </p:nvSpPr>
        <p:spPr>
          <a:xfrm>
            <a:off x="1498600" y="3086100"/>
            <a:ext cx="457200" cy="2794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中国长城</a:t>
            </a:r>
          </a:p>
          <a:p>
            <a:pPr>
              <a:lnSpc>
                <a:spcPts val="1000"/>
              </a:lnSpc>
            </a:pPr>
            <a:r>
              <a:rPr lang="en-US" altLang="zh-CN" sz="900" b="1" dirty="0">
                <a:solidFill>
                  <a:srgbClr val="FFFFFF"/>
                </a:solidFill>
                <a:latin typeface="微软雅黑" panose="020B0503020204020204" pitchFamily="18" charset="-122"/>
                <a:cs typeface="微软雅黑" panose="020B0503020204020204" pitchFamily="18" charset="-122"/>
              </a:rPr>
              <a:t>计算机</a:t>
            </a:r>
          </a:p>
        </p:txBody>
      </p:sp>
      <p:sp>
        <p:nvSpPr>
          <p:cNvPr id="12" name="TextBox 1"/>
          <p:cNvSpPr txBox="1"/>
          <p:nvPr/>
        </p:nvSpPr>
        <p:spPr>
          <a:xfrm>
            <a:off x="3822700" y="3746500"/>
            <a:ext cx="4572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大冲小学</a:t>
            </a:r>
          </a:p>
        </p:txBody>
      </p:sp>
      <p:sp>
        <p:nvSpPr>
          <p:cNvPr id="13" name="TextBox 1"/>
          <p:cNvSpPr txBox="1"/>
          <p:nvPr/>
        </p:nvSpPr>
        <p:spPr>
          <a:xfrm>
            <a:off x="5029200" y="1917700"/>
            <a:ext cx="4572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特发信息</a:t>
            </a:r>
          </a:p>
        </p:txBody>
      </p:sp>
      <p:sp>
        <p:nvSpPr>
          <p:cNvPr id="14" name="TextBox 1"/>
          <p:cNvSpPr txBox="1"/>
          <p:nvPr/>
        </p:nvSpPr>
        <p:spPr>
          <a:xfrm>
            <a:off x="1905000" y="2362200"/>
            <a:ext cx="4165600" cy="546100"/>
          </a:xfrm>
          <a:prstGeom prst="rect">
            <a:avLst/>
          </a:prstGeom>
          <a:noFill/>
        </p:spPr>
        <p:txBody>
          <a:bodyPr wrap="none" lIns="0" tIns="0" rIns="0" rtlCol="0">
            <a:spAutoFit/>
          </a:bodyPr>
          <a:lstStyle/>
          <a:p>
            <a:pPr>
              <a:lnSpc>
                <a:spcPts val="1100"/>
              </a:lnSpc>
              <a:tabLst>
                <a:tab pos="1739900" algn="l"/>
                <a:tab pos="3721100" algn="l"/>
              </a:tabLst>
            </a:pPr>
            <a:r>
              <a:rPr lang="en-US" altLang="zh-CN" dirty="0"/>
              <a:t>	</a:t>
            </a:r>
            <a:r>
              <a:rPr lang="en-US" altLang="zh-CN" sz="900" b="1" dirty="0">
                <a:solidFill>
                  <a:srgbClr val="000000"/>
                </a:solidFill>
                <a:latin typeface="微软雅黑" panose="020B0503020204020204" pitchFamily="18" charset="-122"/>
                <a:cs typeface="微软雅黑" panose="020B0503020204020204" pitchFamily="18" charset="-122"/>
              </a:rPr>
              <a:t>科苑花园</a:t>
            </a:r>
          </a:p>
          <a:p>
            <a:pPr>
              <a:lnSpc>
                <a:spcPts val="1800"/>
              </a:lnSpc>
              <a:tabLst>
                <a:tab pos="1739900" algn="l"/>
                <a:tab pos="3721100" algn="l"/>
              </a:tabLst>
            </a:pPr>
            <a:r>
              <a:rPr lang="en-US" altLang="zh-CN" sz="900" b="1" dirty="0">
                <a:solidFill>
                  <a:srgbClr val="FFFFFF"/>
                </a:solidFill>
                <a:latin typeface="微软雅黑" panose="020B0503020204020204" pitchFamily="18" charset="-122"/>
                <a:cs typeface="微软雅黑" panose="020B0503020204020204" pitchFamily="18" charset="-122"/>
              </a:rPr>
              <a:t>科技工业园</a:t>
            </a:r>
          </a:p>
          <a:p>
            <a:pPr>
              <a:lnSpc>
                <a:spcPts val="1200"/>
              </a:lnSpc>
              <a:tabLst>
                <a:tab pos="1739900" algn="l"/>
                <a:tab pos="3721100" algn="l"/>
              </a:tabLst>
            </a:pPr>
            <a:r>
              <a:rPr lang="en-US" altLang="zh-CN" dirty="0"/>
              <a:t>		</a:t>
            </a:r>
            <a:r>
              <a:rPr lang="en-US" altLang="zh-CN" sz="900" b="1" dirty="0">
                <a:solidFill>
                  <a:srgbClr val="000000"/>
                </a:solidFill>
                <a:latin typeface="微软雅黑" panose="020B0503020204020204" pitchFamily="18" charset="-122"/>
                <a:cs typeface="微软雅黑" panose="020B0503020204020204" pitchFamily="18" charset="-122"/>
              </a:rPr>
              <a:t>科苑学里</a:t>
            </a:r>
          </a:p>
        </p:txBody>
      </p:sp>
      <p:sp>
        <p:nvSpPr>
          <p:cNvPr id="15" name="TextBox 1"/>
          <p:cNvSpPr txBox="1"/>
          <p:nvPr/>
        </p:nvSpPr>
        <p:spPr>
          <a:xfrm>
            <a:off x="2235200" y="3035300"/>
            <a:ext cx="1206500" cy="1143000"/>
          </a:xfrm>
          <a:prstGeom prst="rect">
            <a:avLst/>
          </a:prstGeom>
          <a:noFill/>
        </p:spPr>
        <p:txBody>
          <a:bodyPr wrap="none" lIns="0" tIns="0" rIns="0" rtlCol="0">
            <a:spAutoFit/>
          </a:bodyPr>
          <a:lstStyle/>
          <a:p>
            <a:pPr>
              <a:lnSpc>
                <a:spcPts val="1100"/>
              </a:lnSpc>
              <a:tabLst>
                <a:tab pos="38100" algn="l"/>
                <a:tab pos="279400" algn="l"/>
                <a:tab pos="8001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康泰生物制品</a:t>
            </a:r>
          </a:p>
          <a:p>
            <a:pPr>
              <a:lnSpc>
                <a:spcPts val="1000"/>
              </a:lnSpc>
            </a:pPr>
            <a:endParaRPr lang="en-US" altLang="zh-CN" dirty="0"/>
          </a:p>
          <a:p>
            <a:pPr>
              <a:lnSpc>
                <a:spcPts val="1000"/>
              </a:lnSpc>
            </a:pPr>
            <a:endParaRPr lang="en-US" altLang="zh-CN" dirty="0"/>
          </a:p>
          <a:p>
            <a:pPr>
              <a:lnSpc>
                <a:spcPts val="1300"/>
              </a:lnSpc>
              <a:tabLst>
                <a:tab pos="38100" algn="l"/>
                <a:tab pos="279400" algn="l"/>
                <a:tab pos="800100" algn="l"/>
              </a:tabLst>
            </a:pPr>
            <a:r>
              <a:rPr lang="en-US" altLang="zh-CN" sz="900" b="1" dirty="0">
                <a:solidFill>
                  <a:srgbClr val="FFFFFF"/>
                </a:solidFill>
                <a:latin typeface="微软雅黑" panose="020B0503020204020204" pitchFamily="18" charset="-122"/>
                <a:cs typeface="微软雅黑" panose="020B0503020204020204" pitchFamily="18" charset="-122"/>
              </a:rPr>
              <a:t>桑达科</a:t>
            </a:r>
          </a:p>
          <a:p>
            <a:pPr>
              <a:lnSpc>
                <a:spcPts val="1000"/>
              </a:lnSpc>
              <a:tabLst>
                <a:tab pos="38100" algn="l"/>
                <a:tab pos="279400" algn="l"/>
                <a:tab pos="800100" algn="l"/>
              </a:tabLst>
            </a:pPr>
            <a:r>
              <a:rPr lang="en-US" altLang="zh-CN" sz="900" b="1" dirty="0">
                <a:solidFill>
                  <a:srgbClr val="FFFFFF"/>
                </a:solidFill>
                <a:latin typeface="微软雅黑" panose="020B0503020204020204" pitchFamily="18" charset="-122"/>
                <a:cs typeface="微软雅黑" panose="020B0503020204020204" pitchFamily="18" charset="-122"/>
              </a:rPr>
              <a:t>技大厦</a:t>
            </a:r>
          </a:p>
          <a:p>
            <a:pPr>
              <a:lnSpc>
                <a:spcPts val="1000"/>
              </a:lnSpc>
            </a:pPr>
            <a:endParaRPr lang="en-US" altLang="zh-CN" dirty="0"/>
          </a:p>
          <a:p>
            <a:pPr>
              <a:lnSpc>
                <a:spcPts val="2100"/>
              </a:lnSpc>
              <a:tabLst>
                <a:tab pos="38100" algn="l"/>
                <a:tab pos="279400" algn="l"/>
                <a:tab pos="800100" algn="l"/>
              </a:tabLst>
            </a:pPr>
            <a:r>
              <a:rPr lang="en-US" altLang="zh-CN" dirty="0"/>
              <a:t>	</a:t>
            </a:r>
            <a:r>
              <a:rPr lang="en-US" altLang="zh-CN" sz="900" b="1" dirty="0">
                <a:solidFill>
                  <a:srgbClr val="000000"/>
                </a:solidFill>
                <a:latin typeface="微软雅黑" panose="020B0503020204020204" pitchFamily="18" charset="-122"/>
                <a:cs typeface="微软雅黑" panose="020B0503020204020204" pitchFamily="18" charset="-122"/>
              </a:rPr>
              <a:t>朗景园</a:t>
            </a:r>
          </a:p>
          <a:p>
            <a:pPr>
              <a:lnSpc>
                <a:spcPts val="200"/>
              </a:lnSpc>
              <a:tabLst>
                <a:tab pos="38100" algn="l"/>
                <a:tab pos="279400" algn="l"/>
                <a:tab pos="800100" algn="l"/>
              </a:tabLst>
            </a:pPr>
            <a:r>
              <a:rPr lang="en-US" altLang="zh-CN" dirty="0"/>
              <a:t>			</a:t>
            </a:r>
            <a:r>
              <a:rPr lang="en-US" altLang="zh-CN" sz="1060" b="1" dirty="0">
                <a:solidFill>
                  <a:srgbClr val="000000"/>
                </a:solidFill>
                <a:latin typeface="微软雅黑" panose="020B0503020204020204" pitchFamily="18" charset="-122"/>
                <a:cs typeface="微软雅黑" panose="020B0503020204020204" pitchFamily="18" charset="-122"/>
              </a:rPr>
              <a:t>旧改区</a:t>
            </a:r>
          </a:p>
        </p:txBody>
      </p:sp>
      <p:sp>
        <p:nvSpPr>
          <p:cNvPr id="16" name="TextBox 1"/>
          <p:cNvSpPr txBox="1"/>
          <p:nvPr/>
        </p:nvSpPr>
        <p:spPr>
          <a:xfrm>
            <a:off x="2679700" y="2032000"/>
            <a:ext cx="749300" cy="279400"/>
          </a:xfrm>
          <a:prstGeom prst="rect">
            <a:avLst/>
          </a:prstGeom>
          <a:noFill/>
        </p:spPr>
        <p:txBody>
          <a:bodyPr wrap="none" lIns="0" tIns="0" rIns="0" rtlCol="0">
            <a:spAutoFit/>
          </a:bodyPr>
          <a:lstStyle/>
          <a:p>
            <a:pPr>
              <a:lnSpc>
                <a:spcPts val="1100"/>
              </a:lnSpc>
              <a:tabLst>
                <a:tab pos="304800" algn="l"/>
              </a:tabLst>
            </a:pPr>
            <a:r>
              <a:rPr lang="en-US" altLang="zh-CN" sz="900" b="1" dirty="0">
                <a:solidFill>
                  <a:srgbClr val="FFFFFF"/>
                </a:solidFill>
                <a:latin typeface="微软雅黑" panose="020B0503020204020204" pitchFamily="18" charset="-122"/>
                <a:cs typeface="微软雅黑" panose="020B0503020204020204" pitchFamily="18" charset="-122"/>
              </a:rPr>
              <a:t>五洲医院</a:t>
            </a:r>
          </a:p>
          <a:p>
            <a:pPr>
              <a:lnSpc>
                <a:spcPts val="1000"/>
              </a:lnSpc>
              <a:tabLst>
                <a:tab pos="3048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珠园大厦</a:t>
            </a:r>
          </a:p>
        </p:txBody>
      </p:sp>
      <p:sp>
        <p:nvSpPr>
          <p:cNvPr id="17" name="TextBox 1"/>
          <p:cNvSpPr txBox="1"/>
          <p:nvPr/>
        </p:nvSpPr>
        <p:spPr>
          <a:xfrm>
            <a:off x="3975100" y="4470400"/>
            <a:ext cx="1409700" cy="584200"/>
          </a:xfrm>
          <a:prstGeom prst="rect">
            <a:avLst/>
          </a:prstGeom>
          <a:noFill/>
        </p:spPr>
        <p:txBody>
          <a:bodyPr wrap="none" lIns="0" tIns="0" rIns="0" rtlCol="0">
            <a:spAutoFit/>
          </a:bodyPr>
          <a:lstStyle/>
          <a:p>
            <a:pPr>
              <a:lnSpc>
                <a:spcPts val="1300"/>
              </a:lnSpc>
              <a:tabLst>
                <a:tab pos="10033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旧改区</a:t>
            </a:r>
          </a:p>
          <a:p>
            <a:pPr>
              <a:lnSpc>
                <a:spcPts val="1000"/>
              </a:lnSpc>
            </a:pPr>
            <a:endParaRPr lang="en-US" altLang="zh-CN" dirty="0"/>
          </a:p>
          <a:p>
            <a:pPr>
              <a:lnSpc>
                <a:spcPts val="2200"/>
              </a:lnSpc>
              <a:tabLst>
                <a:tab pos="1003300" algn="l"/>
              </a:tabLst>
            </a:pPr>
            <a:r>
              <a:rPr lang="en-US" altLang="zh-CN" sz="1405" b="1" dirty="0">
                <a:solidFill>
                  <a:srgbClr val="000000"/>
                </a:solidFill>
                <a:latin typeface="微软雅黑" panose="020B0503020204020204" pitchFamily="18" charset="-122"/>
                <a:cs typeface="微软雅黑" panose="020B0503020204020204" pitchFamily="18" charset="-122"/>
              </a:rPr>
              <a:t>本案</a:t>
            </a:r>
          </a:p>
        </p:txBody>
      </p:sp>
      <p:sp>
        <p:nvSpPr>
          <p:cNvPr id="18" name="TextBox 1"/>
          <p:cNvSpPr txBox="1"/>
          <p:nvPr/>
        </p:nvSpPr>
        <p:spPr>
          <a:xfrm>
            <a:off x="838200" y="5842000"/>
            <a:ext cx="6261100" cy="977900"/>
          </a:xfrm>
          <a:prstGeom prst="rect">
            <a:avLst/>
          </a:prstGeom>
          <a:noFill/>
        </p:spPr>
        <p:txBody>
          <a:bodyPr wrap="none" lIns="0" tIns="0" rIns="0" rtlCol="0">
            <a:spAutoFit/>
          </a:bodyPr>
          <a:lstStyle/>
          <a:p>
            <a:pPr>
              <a:lnSpc>
                <a:spcPts val="2000"/>
              </a:lnSpc>
              <a:tabLst>
                <a:tab pos="177800" algn="l"/>
              </a:tabLst>
            </a:pPr>
            <a:r>
              <a:rPr lang="en-US" altLang="zh-CN" sz="1595" dirty="0">
                <a:solidFill>
                  <a:srgbClr val="77933C"/>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本项目西北方高科技产业公司及科技园区密布，住宅以科技园配套住</a:t>
            </a:r>
          </a:p>
          <a:p>
            <a:pPr>
              <a:lnSpc>
                <a:spcPts val="1900"/>
              </a:lnSpc>
              <a:tabLst>
                <a:tab pos="177800" algn="l"/>
              </a:tabLst>
            </a:pPr>
            <a:r>
              <a:rPr lang="en-US" altLang="zh-CN" dirty="0"/>
              <a:t>	</a:t>
            </a:r>
            <a:r>
              <a:rPr lang="en-US" altLang="zh-CN" sz="1595" dirty="0">
                <a:solidFill>
                  <a:srgbClr val="000000"/>
                </a:solidFill>
                <a:latin typeface="微软雅黑" panose="020B0503020204020204" pitchFamily="18" charset="-122"/>
                <a:cs typeface="微软雅黑" panose="020B0503020204020204" pitchFamily="18" charset="-122"/>
              </a:rPr>
              <a:t>宅为主。</a:t>
            </a:r>
          </a:p>
          <a:p>
            <a:pPr>
              <a:lnSpc>
                <a:spcPts val="2500"/>
              </a:lnSpc>
              <a:tabLst>
                <a:tab pos="177800" algn="l"/>
              </a:tabLst>
            </a:pPr>
            <a:r>
              <a:rPr lang="en-US" altLang="zh-CN" sz="1595" dirty="0">
                <a:solidFill>
                  <a:srgbClr val="77933C"/>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dirty="0">
                <a:solidFill>
                  <a:srgbClr val="000000"/>
                </a:solidFill>
                <a:latin typeface="微软雅黑" panose="020B0503020204020204" pitchFamily="18" charset="-122"/>
                <a:cs typeface="微软雅黑" panose="020B0503020204020204" pitchFamily="18" charset="-122"/>
              </a:rPr>
              <a:t>而项目北面则有大面积高级豪华住宅及别墅区。</a:t>
            </a:r>
          </a:p>
          <a:p>
            <a:pPr>
              <a:lnSpc>
                <a:spcPts val="1200"/>
              </a:lnSpc>
              <a:tabLst>
                <a:tab pos="1778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44</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项目周边环境</a:t>
            </a:r>
          </a:p>
        </p:txBody>
      </p:sp>
      <p:sp>
        <p:nvSpPr>
          <p:cNvPr id="3" name="TextBox 1"/>
          <p:cNvSpPr txBox="1"/>
          <p:nvPr/>
        </p:nvSpPr>
        <p:spPr>
          <a:xfrm>
            <a:off x="8331200" y="5829300"/>
            <a:ext cx="50800" cy="127000"/>
          </a:xfrm>
          <a:prstGeom prst="rect">
            <a:avLst/>
          </a:prstGeom>
          <a:noFill/>
        </p:spPr>
        <p:txBody>
          <a:bodyPr wrap="none" lIns="0" tIns="0" rIns="0" rtlCol="0">
            <a:spAutoFit/>
          </a:bodyPr>
          <a:lstStyle/>
          <a:p>
            <a:pPr>
              <a:lnSpc>
                <a:spcPts val="1000"/>
              </a:lnSpc>
            </a:pPr>
            <a:r>
              <a:rPr lang="en-US" altLang="zh-CN" sz="805" dirty="0">
                <a:solidFill>
                  <a:srgbClr val="FFFFFF"/>
                </a:solidFill>
                <a:latin typeface="微软雅黑" panose="020B0503020204020204" pitchFamily="18" charset="-122"/>
                <a:cs typeface="微软雅黑" panose="020B0503020204020204" pitchFamily="18" charset="-122"/>
              </a:rPr>
              <a:t>1</a:t>
            </a:r>
          </a:p>
        </p:txBody>
      </p:sp>
      <p:sp>
        <p:nvSpPr>
          <p:cNvPr id="4" name="TextBox 1"/>
          <p:cNvSpPr txBox="1"/>
          <p:nvPr/>
        </p:nvSpPr>
        <p:spPr>
          <a:xfrm>
            <a:off x="7924800" y="5994400"/>
            <a:ext cx="50800" cy="127000"/>
          </a:xfrm>
          <a:prstGeom prst="rect">
            <a:avLst/>
          </a:prstGeom>
          <a:noFill/>
        </p:spPr>
        <p:txBody>
          <a:bodyPr wrap="none" lIns="0" tIns="0" rIns="0" rtlCol="0">
            <a:spAutoFit/>
          </a:bodyPr>
          <a:lstStyle/>
          <a:p>
            <a:pPr>
              <a:lnSpc>
                <a:spcPts val="1000"/>
              </a:lnSpc>
            </a:pPr>
            <a:r>
              <a:rPr lang="en-US" altLang="zh-CN" sz="805" dirty="0">
                <a:solidFill>
                  <a:srgbClr val="FFFFFF"/>
                </a:solidFill>
                <a:latin typeface="微软雅黑" panose="020B0503020204020204" pitchFamily="18" charset="-122"/>
                <a:cs typeface="微软雅黑" panose="020B0503020204020204" pitchFamily="18" charset="-122"/>
              </a:rPr>
              <a:t>2</a:t>
            </a:r>
          </a:p>
        </p:txBody>
      </p:sp>
      <p:sp>
        <p:nvSpPr>
          <p:cNvPr id="5" name="TextBox 1"/>
          <p:cNvSpPr txBox="1"/>
          <p:nvPr/>
        </p:nvSpPr>
        <p:spPr>
          <a:xfrm>
            <a:off x="7734300" y="3898900"/>
            <a:ext cx="2286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康佳</a:t>
            </a:r>
          </a:p>
        </p:txBody>
      </p:sp>
      <p:sp>
        <p:nvSpPr>
          <p:cNvPr id="6" name="TextBox 1"/>
          <p:cNvSpPr txBox="1"/>
          <p:nvPr/>
        </p:nvSpPr>
        <p:spPr>
          <a:xfrm>
            <a:off x="7086600" y="3632200"/>
            <a:ext cx="457200" cy="2794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飞亚达科</a:t>
            </a:r>
          </a:p>
          <a:p>
            <a:pPr>
              <a:lnSpc>
                <a:spcPts val="1000"/>
              </a:lnSpc>
            </a:pPr>
            <a:r>
              <a:rPr lang="en-US" altLang="zh-CN" sz="900" b="1" dirty="0">
                <a:solidFill>
                  <a:srgbClr val="FFFFFF"/>
                </a:solidFill>
                <a:latin typeface="微软雅黑" panose="020B0503020204020204" pitchFamily="18" charset="-122"/>
                <a:cs typeface="微软雅黑" panose="020B0503020204020204" pitchFamily="18" charset="-122"/>
              </a:rPr>
              <a:t>技</a:t>
            </a:r>
          </a:p>
        </p:txBody>
      </p:sp>
      <p:sp>
        <p:nvSpPr>
          <p:cNvPr id="7" name="TextBox 1"/>
          <p:cNvSpPr txBox="1"/>
          <p:nvPr/>
        </p:nvSpPr>
        <p:spPr>
          <a:xfrm>
            <a:off x="6362700" y="3263900"/>
            <a:ext cx="685800" cy="762000"/>
          </a:xfrm>
          <a:prstGeom prst="rect">
            <a:avLst/>
          </a:prstGeom>
          <a:noFill/>
        </p:spPr>
        <p:txBody>
          <a:bodyPr wrap="none" lIns="0" tIns="0" rIns="0" rtlCol="0">
            <a:spAutoFit/>
          </a:bodyPr>
          <a:lstStyle/>
          <a:p>
            <a:pPr>
              <a:lnSpc>
                <a:spcPts val="1100"/>
              </a:lnSpc>
              <a:tabLst>
                <a:tab pos="2286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德赛科技</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228600" algn="l"/>
              </a:tabLst>
            </a:pPr>
            <a:r>
              <a:rPr lang="en-US" altLang="zh-CN" sz="900" b="1" dirty="0">
                <a:solidFill>
                  <a:srgbClr val="FFFFFF"/>
                </a:solidFill>
                <a:latin typeface="微软雅黑" panose="020B0503020204020204" pitchFamily="18" charset="-122"/>
                <a:cs typeface="微软雅黑" panose="020B0503020204020204" pitchFamily="18" charset="-122"/>
              </a:rPr>
              <a:t>迈瑞集团</a:t>
            </a:r>
          </a:p>
        </p:txBody>
      </p:sp>
      <p:sp>
        <p:nvSpPr>
          <p:cNvPr id="8" name="TextBox 1"/>
          <p:cNvSpPr txBox="1"/>
          <p:nvPr/>
        </p:nvSpPr>
        <p:spPr>
          <a:xfrm>
            <a:off x="6057900" y="2806700"/>
            <a:ext cx="2032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TCL</a:t>
            </a:r>
          </a:p>
        </p:txBody>
      </p:sp>
      <p:sp>
        <p:nvSpPr>
          <p:cNvPr id="9" name="TextBox 1"/>
          <p:cNvSpPr txBox="1"/>
          <p:nvPr/>
        </p:nvSpPr>
        <p:spPr>
          <a:xfrm>
            <a:off x="5270500" y="2387600"/>
            <a:ext cx="2286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创维</a:t>
            </a:r>
          </a:p>
        </p:txBody>
      </p:sp>
      <p:sp>
        <p:nvSpPr>
          <p:cNvPr id="10" name="TextBox 1"/>
          <p:cNvSpPr txBox="1"/>
          <p:nvPr/>
        </p:nvSpPr>
        <p:spPr>
          <a:xfrm>
            <a:off x="4089400" y="1739900"/>
            <a:ext cx="2286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联想</a:t>
            </a:r>
          </a:p>
        </p:txBody>
      </p:sp>
      <p:sp>
        <p:nvSpPr>
          <p:cNvPr id="11" name="TextBox 1"/>
          <p:cNvSpPr txBox="1"/>
          <p:nvPr/>
        </p:nvSpPr>
        <p:spPr>
          <a:xfrm>
            <a:off x="3416300" y="1968500"/>
            <a:ext cx="457200" cy="2794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万德莱大</a:t>
            </a:r>
          </a:p>
          <a:p>
            <a:pPr>
              <a:lnSpc>
                <a:spcPts val="1000"/>
              </a:lnSpc>
            </a:pPr>
            <a:r>
              <a:rPr lang="en-US" altLang="zh-CN" sz="900" b="1" dirty="0">
                <a:solidFill>
                  <a:srgbClr val="FFFFFF"/>
                </a:solidFill>
                <a:latin typeface="微软雅黑" panose="020B0503020204020204" pitchFamily="18" charset="-122"/>
                <a:cs typeface="微软雅黑" panose="020B0503020204020204" pitchFamily="18" charset="-122"/>
              </a:rPr>
              <a:t>厦</a:t>
            </a:r>
          </a:p>
        </p:txBody>
      </p:sp>
      <p:sp>
        <p:nvSpPr>
          <p:cNvPr id="12" name="TextBox 1"/>
          <p:cNvSpPr txBox="1"/>
          <p:nvPr/>
        </p:nvSpPr>
        <p:spPr>
          <a:xfrm>
            <a:off x="2959100" y="2235200"/>
            <a:ext cx="4318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ZTE中兴</a:t>
            </a:r>
          </a:p>
        </p:txBody>
      </p:sp>
      <p:sp>
        <p:nvSpPr>
          <p:cNvPr id="13" name="TextBox 1"/>
          <p:cNvSpPr txBox="1"/>
          <p:nvPr/>
        </p:nvSpPr>
        <p:spPr>
          <a:xfrm>
            <a:off x="2857500" y="1485900"/>
            <a:ext cx="4572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思创科技</a:t>
            </a:r>
          </a:p>
        </p:txBody>
      </p:sp>
      <p:sp>
        <p:nvSpPr>
          <p:cNvPr id="14" name="TextBox 1"/>
          <p:cNvSpPr txBox="1"/>
          <p:nvPr/>
        </p:nvSpPr>
        <p:spPr>
          <a:xfrm>
            <a:off x="4521200" y="4940300"/>
            <a:ext cx="2286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金蝶</a:t>
            </a:r>
          </a:p>
        </p:txBody>
      </p:sp>
      <p:sp>
        <p:nvSpPr>
          <p:cNvPr id="15" name="TextBox 1"/>
          <p:cNvSpPr txBox="1"/>
          <p:nvPr/>
        </p:nvSpPr>
        <p:spPr>
          <a:xfrm>
            <a:off x="2857500" y="2895600"/>
            <a:ext cx="939800" cy="1219200"/>
          </a:xfrm>
          <a:prstGeom prst="rect">
            <a:avLst/>
          </a:prstGeom>
          <a:noFill/>
        </p:spPr>
        <p:txBody>
          <a:bodyPr wrap="none" lIns="0" tIns="0" rIns="0" rtlCol="0">
            <a:spAutoFit/>
          </a:bodyPr>
          <a:lstStyle/>
          <a:p>
            <a:pPr>
              <a:lnSpc>
                <a:spcPts val="1100"/>
              </a:lnSpc>
              <a:tabLst>
                <a:tab pos="152400" algn="l"/>
                <a:tab pos="215900" algn="l"/>
                <a:tab pos="609600" algn="l"/>
              </a:tabLst>
            </a:pPr>
            <a:r>
              <a:rPr lang="en-US" altLang="zh-CN" dirty="0"/>
              <a:t>	</a:t>
            </a:r>
            <a:r>
              <a:rPr lang="en-US" altLang="zh-CN" sz="900" b="1" dirty="0">
                <a:solidFill>
                  <a:srgbClr val="000000"/>
                </a:solidFill>
                <a:latin typeface="微软雅黑" panose="020B0503020204020204" pitchFamily="18" charset="-122"/>
                <a:cs typeface="微软雅黑" panose="020B0503020204020204" pitchFamily="18" charset="-122"/>
              </a:rPr>
              <a:t>住宅</a:t>
            </a:r>
          </a:p>
          <a:p>
            <a:pPr>
              <a:lnSpc>
                <a:spcPts val="1000"/>
              </a:lnSpc>
            </a:pPr>
            <a:endParaRPr lang="en-US" altLang="zh-CN" dirty="0"/>
          </a:p>
          <a:p>
            <a:pPr>
              <a:lnSpc>
                <a:spcPts val="2000"/>
              </a:lnSpc>
              <a:tabLst>
                <a:tab pos="152400" algn="l"/>
                <a:tab pos="215900" algn="l"/>
                <a:tab pos="6096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汽架场</a:t>
            </a:r>
          </a:p>
          <a:p>
            <a:pPr>
              <a:lnSpc>
                <a:spcPts val="2100"/>
              </a:lnSpc>
              <a:tabLst>
                <a:tab pos="152400" algn="l"/>
                <a:tab pos="215900" algn="l"/>
                <a:tab pos="6096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南方电网</a:t>
            </a:r>
          </a:p>
          <a:p>
            <a:pPr>
              <a:lnSpc>
                <a:spcPts val="1000"/>
              </a:lnSpc>
            </a:pPr>
            <a:endParaRPr lang="en-US" altLang="zh-CN" dirty="0"/>
          </a:p>
          <a:p>
            <a:pPr>
              <a:lnSpc>
                <a:spcPts val="1000"/>
              </a:lnSpc>
            </a:pPr>
            <a:endParaRPr lang="en-US" altLang="zh-CN" dirty="0"/>
          </a:p>
          <a:p>
            <a:pPr>
              <a:lnSpc>
                <a:spcPts val="1300"/>
              </a:lnSpc>
              <a:tabLst>
                <a:tab pos="152400" algn="l"/>
                <a:tab pos="215900" algn="l"/>
                <a:tab pos="609600" algn="l"/>
              </a:tabLst>
            </a:pPr>
            <a:r>
              <a:rPr lang="en-US" altLang="zh-CN" sz="900" b="1" dirty="0">
                <a:solidFill>
                  <a:srgbClr val="000000"/>
                </a:solidFill>
                <a:latin typeface="微软雅黑" panose="020B0503020204020204" pitchFamily="18" charset="-122"/>
                <a:cs typeface="微软雅黑" panose="020B0503020204020204" pitchFamily="18" charset="-122"/>
              </a:rPr>
              <a:t>高新公寓</a:t>
            </a:r>
          </a:p>
        </p:txBody>
      </p:sp>
      <p:sp>
        <p:nvSpPr>
          <p:cNvPr id="16" name="TextBox 1"/>
          <p:cNvSpPr txBox="1"/>
          <p:nvPr/>
        </p:nvSpPr>
        <p:spPr>
          <a:xfrm>
            <a:off x="901700" y="1511300"/>
            <a:ext cx="8001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高兴技术产业园</a:t>
            </a:r>
          </a:p>
        </p:txBody>
      </p:sp>
      <p:sp>
        <p:nvSpPr>
          <p:cNvPr id="17" name="TextBox 1"/>
          <p:cNvSpPr txBox="1"/>
          <p:nvPr/>
        </p:nvSpPr>
        <p:spPr>
          <a:xfrm>
            <a:off x="8216900" y="2870200"/>
            <a:ext cx="3556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本案</a:t>
            </a:r>
          </a:p>
        </p:txBody>
      </p:sp>
      <p:sp>
        <p:nvSpPr>
          <p:cNvPr id="18" name="TextBox 1"/>
          <p:cNvSpPr txBox="1"/>
          <p:nvPr/>
        </p:nvSpPr>
        <p:spPr>
          <a:xfrm>
            <a:off x="1790700" y="2705100"/>
            <a:ext cx="1003300" cy="1181100"/>
          </a:xfrm>
          <a:prstGeom prst="rect">
            <a:avLst/>
          </a:prstGeom>
          <a:noFill/>
        </p:spPr>
        <p:txBody>
          <a:bodyPr wrap="none" lIns="0" tIns="0" rIns="0" rtlCol="0">
            <a:spAutoFit/>
          </a:bodyPr>
          <a:lstStyle/>
          <a:p>
            <a:pPr>
              <a:lnSpc>
                <a:spcPts val="1100"/>
              </a:lnSpc>
              <a:tabLst>
                <a:tab pos="190500" algn="l"/>
                <a:tab pos="228600" algn="l"/>
                <a:tab pos="5588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金证股份</a:t>
            </a:r>
          </a:p>
          <a:p>
            <a:pPr>
              <a:lnSpc>
                <a:spcPts val="1600"/>
              </a:lnSpc>
              <a:tabLst>
                <a:tab pos="190500" algn="l"/>
                <a:tab pos="228600" algn="l"/>
                <a:tab pos="558800" algn="l"/>
              </a:tabLst>
            </a:pPr>
            <a:r>
              <a:rPr lang="en-US" altLang="zh-CN" sz="900" b="1" dirty="0">
                <a:solidFill>
                  <a:srgbClr val="FFFFFF"/>
                </a:solidFill>
                <a:latin typeface="微软雅黑" panose="020B0503020204020204" pitchFamily="18" charset="-122"/>
                <a:cs typeface="微软雅黑" panose="020B0503020204020204" pitchFamily="18" charset="-122"/>
              </a:rPr>
              <a:t>惠恒大厦</a:t>
            </a:r>
          </a:p>
          <a:p>
            <a:pPr>
              <a:lnSpc>
                <a:spcPts val="1000"/>
              </a:lnSpc>
            </a:pPr>
            <a:endParaRPr lang="en-US" altLang="zh-CN" dirty="0"/>
          </a:p>
          <a:p>
            <a:pPr>
              <a:lnSpc>
                <a:spcPts val="1100"/>
              </a:lnSpc>
              <a:tabLst>
                <a:tab pos="190500" algn="l"/>
                <a:tab pos="228600" algn="l"/>
                <a:tab pos="5588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数字技术</a:t>
            </a:r>
          </a:p>
          <a:p>
            <a:pPr>
              <a:lnSpc>
                <a:spcPts val="1000"/>
              </a:lnSpc>
              <a:tabLst>
                <a:tab pos="190500" algn="l"/>
                <a:tab pos="228600" algn="l"/>
                <a:tab pos="5588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园</a:t>
            </a:r>
          </a:p>
          <a:p>
            <a:pPr>
              <a:lnSpc>
                <a:spcPts val="1100"/>
              </a:lnSpc>
              <a:tabLst>
                <a:tab pos="190500" algn="l"/>
                <a:tab pos="228600" algn="l"/>
                <a:tab pos="5588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国家电子</a:t>
            </a:r>
          </a:p>
          <a:p>
            <a:pPr>
              <a:lnSpc>
                <a:spcPts val="1000"/>
              </a:lnSpc>
              <a:tabLst>
                <a:tab pos="190500" algn="l"/>
                <a:tab pos="228600" algn="l"/>
                <a:tab pos="5588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科技工业</a:t>
            </a:r>
          </a:p>
          <a:p>
            <a:pPr>
              <a:lnSpc>
                <a:spcPts val="1000"/>
              </a:lnSpc>
              <a:tabLst>
                <a:tab pos="190500" algn="l"/>
                <a:tab pos="228600" algn="l"/>
                <a:tab pos="5588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实验中心</a:t>
            </a:r>
          </a:p>
        </p:txBody>
      </p:sp>
      <p:sp>
        <p:nvSpPr>
          <p:cNvPr id="19" name="TextBox 1"/>
          <p:cNvSpPr txBox="1"/>
          <p:nvPr/>
        </p:nvSpPr>
        <p:spPr>
          <a:xfrm>
            <a:off x="1549400" y="2146300"/>
            <a:ext cx="762000" cy="393700"/>
          </a:xfrm>
          <a:prstGeom prst="rect">
            <a:avLst/>
          </a:prstGeom>
          <a:noFill/>
        </p:spPr>
        <p:txBody>
          <a:bodyPr wrap="none" lIns="0" tIns="0" rIns="0" rtlCol="0">
            <a:spAutoFit/>
          </a:bodyPr>
          <a:lstStyle/>
          <a:p>
            <a:pPr>
              <a:lnSpc>
                <a:spcPts val="1100"/>
              </a:lnSpc>
              <a:tabLst>
                <a:tab pos="3175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ZTE中兴</a:t>
            </a:r>
          </a:p>
          <a:p>
            <a:pPr>
              <a:lnSpc>
                <a:spcPts val="2000"/>
              </a:lnSpc>
              <a:tabLst>
                <a:tab pos="317500" algn="l"/>
              </a:tabLst>
            </a:pPr>
            <a:r>
              <a:rPr lang="en-US" altLang="zh-CN" sz="900" b="1" dirty="0">
                <a:solidFill>
                  <a:srgbClr val="FFFFFF"/>
                </a:solidFill>
                <a:latin typeface="微软雅黑" panose="020B0503020204020204" pitchFamily="18" charset="-122"/>
                <a:cs typeface="微软雅黑" panose="020B0503020204020204" pitchFamily="18" charset="-122"/>
              </a:rPr>
              <a:t>北大青鸟</a:t>
            </a:r>
          </a:p>
        </p:txBody>
      </p:sp>
      <p:sp>
        <p:nvSpPr>
          <p:cNvPr id="20" name="TextBox 1"/>
          <p:cNvSpPr txBox="1"/>
          <p:nvPr/>
        </p:nvSpPr>
        <p:spPr>
          <a:xfrm>
            <a:off x="901700" y="2578100"/>
            <a:ext cx="787400" cy="406400"/>
          </a:xfrm>
          <a:prstGeom prst="rect">
            <a:avLst/>
          </a:prstGeom>
          <a:noFill/>
        </p:spPr>
        <p:txBody>
          <a:bodyPr wrap="none" lIns="0" tIns="0" rIns="0" rtlCol="0">
            <a:spAutoFit/>
          </a:bodyPr>
          <a:lstStyle/>
          <a:p>
            <a:pPr>
              <a:lnSpc>
                <a:spcPts val="1100"/>
              </a:lnSpc>
              <a:tabLst>
                <a:tab pos="4445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德维森</a:t>
            </a:r>
          </a:p>
          <a:p>
            <a:pPr>
              <a:lnSpc>
                <a:spcPts val="2000"/>
              </a:lnSpc>
              <a:tabLst>
                <a:tab pos="444500" algn="l"/>
              </a:tabLst>
            </a:pPr>
            <a:r>
              <a:rPr lang="en-US" altLang="zh-CN" sz="900" b="1" dirty="0">
                <a:solidFill>
                  <a:srgbClr val="FFFFFF"/>
                </a:solidFill>
                <a:latin typeface="微软雅黑" panose="020B0503020204020204" pitchFamily="18" charset="-122"/>
                <a:cs typeface="微软雅黑" panose="020B0503020204020204" pitchFamily="18" charset="-122"/>
              </a:rPr>
              <a:t>深圳软件园</a:t>
            </a:r>
          </a:p>
        </p:txBody>
      </p:sp>
      <p:sp>
        <p:nvSpPr>
          <p:cNvPr id="21" name="TextBox 1"/>
          <p:cNvSpPr txBox="1"/>
          <p:nvPr/>
        </p:nvSpPr>
        <p:spPr>
          <a:xfrm>
            <a:off x="4051300" y="2603500"/>
            <a:ext cx="1968500" cy="1473200"/>
          </a:xfrm>
          <a:prstGeom prst="rect">
            <a:avLst/>
          </a:prstGeom>
          <a:noFill/>
        </p:spPr>
        <p:txBody>
          <a:bodyPr wrap="none" lIns="0" tIns="0" rIns="0" rtlCol="0">
            <a:spAutoFit/>
          </a:bodyPr>
          <a:lstStyle/>
          <a:p>
            <a:pPr>
              <a:lnSpc>
                <a:spcPts val="1100"/>
              </a:lnSpc>
              <a:tabLst>
                <a:tab pos="419100" algn="l"/>
                <a:tab pos="635000" algn="l"/>
                <a:tab pos="774700" algn="l"/>
                <a:tab pos="1117600" algn="l"/>
                <a:tab pos="15240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国微大厦</a:t>
            </a:r>
          </a:p>
          <a:p>
            <a:pPr>
              <a:lnSpc>
                <a:spcPts val="2000"/>
              </a:lnSpc>
              <a:tabLst>
                <a:tab pos="419100" algn="l"/>
                <a:tab pos="635000" algn="l"/>
                <a:tab pos="774700" algn="l"/>
                <a:tab pos="1117600" algn="l"/>
                <a:tab pos="15240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赋安科技</a:t>
            </a:r>
          </a:p>
          <a:p>
            <a:pPr>
              <a:lnSpc>
                <a:spcPts val="1900"/>
              </a:lnSpc>
              <a:tabLst>
                <a:tab pos="419100" algn="l"/>
                <a:tab pos="635000" algn="l"/>
                <a:tab pos="774700" algn="l"/>
                <a:tab pos="1117600" algn="l"/>
                <a:tab pos="15240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中科大厦</a:t>
            </a:r>
          </a:p>
          <a:p>
            <a:pPr>
              <a:lnSpc>
                <a:spcPts val="1800"/>
              </a:lnSpc>
              <a:tabLst>
                <a:tab pos="419100" algn="l"/>
                <a:tab pos="635000" algn="l"/>
                <a:tab pos="774700" algn="l"/>
                <a:tab pos="1117600" algn="l"/>
                <a:tab pos="15240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中国科技</a:t>
            </a:r>
          </a:p>
          <a:p>
            <a:pPr>
              <a:lnSpc>
                <a:spcPts val="1100"/>
              </a:lnSpc>
              <a:tabLst>
                <a:tab pos="419100" algn="l"/>
                <a:tab pos="635000" algn="l"/>
                <a:tab pos="774700" algn="l"/>
                <a:tab pos="1117600" algn="l"/>
                <a:tab pos="1524000" algn="l"/>
              </a:tabLst>
            </a:pPr>
            <a:r>
              <a:rPr lang="en-US" altLang="zh-CN" sz="900" b="1" dirty="0">
                <a:solidFill>
                  <a:srgbClr val="FFFFFF"/>
                </a:solidFill>
                <a:latin typeface="微软雅黑" panose="020B0503020204020204" pitchFamily="18" charset="-122"/>
                <a:cs typeface="微软雅黑" panose="020B0503020204020204" pitchFamily="18" charset="-122"/>
              </a:rPr>
              <a:t>公交总站</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微软雅黑" panose="020B0503020204020204" pitchFamily="18" charset="-122"/>
                <a:cs typeface="微软雅黑" panose="020B0503020204020204" pitchFamily="18" charset="-122"/>
              </a:rPr>
              <a:t>开发院</a:t>
            </a:r>
          </a:p>
          <a:p>
            <a:pPr>
              <a:lnSpc>
                <a:spcPts val="1000"/>
              </a:lnSpc>
            </a:pPr>
            <a:endParaRPr lang="en-US" altLang="zh-CN" dirty="0"/>
          </a:p>
          <a:p>
            <a:pPr>
              <a:lnSpc>
                <a:spcPts val="1000"/>
              </a:lnSpc>
            </a:pPr>
            <a:endParaRPr lang="en-US" altLang="zh-CN" dirty="0"/>
          </a:p>
          <a:p>
            <a:pPr>
              <a:lnSpc>
                <a:spcPts val="1500"/>
              </a:lnSpc>
              <a:tabLst>
                <a:tab pos="419100" algn="l"/>
                <a:tab pos="635000" algn="l"/>
                <a:tab pos="774700" algn="l"/>
                <a:tab pos="1117600" algn="l"/>
                <a:tab pos="15240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朗科</a:t>
            </a:r>
          </a:p>
        </p:txBody>
      </p:sp>
      <p:sp>
        <p:nvSpPr>
          <p:cNvPr id="22" name="TextBox 1"/>
          <p:cNvSpPr txBox="1"/>
          <p:nvPr/>
        </p:nvSpPr>
        <p:spPr>
          <a:xfrm>
            <a:off x="4927600" y="4165600"/>
            <a:ext cx="469900" cy="482600"/>
          </a:xfrm>
          <a:prstGeom prst="rect">
            <a:avLst/>
          </a:prstGeom>
          <a:noFill/>
        </p:spPr>
        <p:txBody>
          <a:bodyPr wrap="none" lIns="0" tIns="0" rIns="0" rtlCol="0">
            <a:spAutoFit/>
          </a:bodyPr>
          <a:lstStyle/>
          <a:p>
            <a:pPr>
              <a:lnSpc>
                <a:spcPts val="1100"/>
              </a:lnSpc>
              <a:tabLst>
                <a:tab pos="127000" algn="l"/>
              </a:tabLst>
            </a:pPr>
            <a:r>
              <a:rPr lang="en-US" altLang="zh-CN" sz="900" b="1" dirty="0">
                <a:solidFill>
                  <a:srgbClr val="FFFFFF"/>
                </a:solidFill>
                <a:latin typeface="微软雅黑" panose="020B0503020204020204" pitchFamily="18" charset="-122"/>
                <a:cs typeface="微软雅黑" panose="020B0503020204020204" pitchFamily="18" charset="-122"/>
              </a:rPr>
              <a:t>迈科隆</a:t>
            </a:r>
          </a:p>
          <a:p>
            <a:pPr>
              <a:lnSpc>
                <a:spcPts val="1000"/>
              </a:lnSpc>
            </a:pPr>
            <a:endParaRPr lang="en-US" altLang="zh-CN" dirty="0"/>
          </a:p>
          <a:p>
            <a:pPr>
              <a:lnSpc>
                <a:spcPts val="1600"/>
              </a:lnSpc>
              <a:tabLst>
                <a:tab pos="1270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伟易达</a:t>
            </a:r>
          </a:p>
        </p:txBody>
      </p:sp>
      <p:sp>
        <p:nvSpPr>
          <p:cNvPr id="23" name="TextBox 1"/>
          <p:cNvSpPr txBox="1"/>
          <p:nvPr/>
        </p:nvSpPr>
        <p:spPr>
          <a:xfrm>
            <a:off x="7124700" y="4533900"/>
            <a:ext cx="2286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微软雅黑" panose="020B0503020204020204" pitchFamily="18" charset="-122"/>
                <a:cs typeface="微软雅黑" panose="020B0503020204020204" pitchFamily="18" charset="-122"/>
              </a:rPr>
              <a:t>曙光</a:t>
            </a:r>
          </a:p>
        </p:txBody>
      </p:sp>
      <p:sp>
        <p:nvSpPr>
          <p:cNvPr id="24" name="TextBox 1"/>
          <p:cNvSpPr txBox="1"/>
          <p:nvPr/>
        </p:nvSpPr>
        <p:spPr>
          <a:xfrm>
            <a:off x="6731000" y="4178300"/>
            <a:ext cx="292100" cy="673100"/>
          </a:xfrm>
          <a:prstGeom prst="rect">
            <a:avLst/>
          </a:prstGeom>
          <a:noFill/>
        </p:spPr>
        <p:txBody>
          <a:bodyPr wrap="none" lIns="0" tIns="0" rIns="0" rtlCol="0">
            <a:spAutoFit/>
          </a:bodyPr>
          <a:lstStyle/>
          <a:p>
            <a:pPr>
              <a:lnSpc>
                <a:spcPts val="1100"/>
              </a:lnSpc>
              <a:tabLst>
                <a:tab pos="762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方大</a:t>
            </a:r>
          </a:p>
          <a:p>
            <a:pPr>
              <a:lnSpc>
                <a:spcPts val="1000"/>
              </a:lnSpc>
            </a:pPr>
            <a:endParaRPr lang="en-US" altLang="zh-CN" dirty="0"/>
          </a:p>
          <a:p>
            <a:pPr>
              <a:lnSpc>
                <a:spcPts val="2000"/>
              </a:lnSpc>
              <a:tabLst>
                <a:tab pos="76200" algn="l"/>
              </a:tabLst>
            </a:pPr>
            <a:r>
              <a:rPr lang="en-US" altLang="zh-CN" sz="900" b="1" dirty="0">
                <a:solidFill>
                  <a:srgbClr val="FFFFFF"/>
                </a:solidFill>
                <a:latin typeface="微软雅黑" panose="020B0503020204020204" pitchFamily="18" charset="-122"/>
                <a:cs typeface="微软雅黑" panose="020B0503020204020204" pitchFamily="18" charset="-122"/>
              </a:rPr>
              <a:t>中电</a:t>
            </a:r>
          </a:p>
          <a:p>
            <a:pPr>
              <a:lnSpc>
                <a:spcPts val="1000"/>
              </a:lnSpc>
              <a:tabLst>
                <a:tab pos="76200" algn="l"/>
              </a:tabLst>
            </a:pPr>
            <a:r>
              <a:rPr lang="en-US" altLang="zh-CN" sz="900" b="1" dirty="0">
                <a:solidFill>
                  <a:srgbClr val="FFFFFF"/>
                </a:solidFill>
                <a:latin typeface="微软雅黑" panose="020B0503020204020204" pitchFamily="18" charset="-122"/>
                <a:cs typeface="微软雅黑" panose="020B0503020204020204" pitchFamily="18" charset="-122"/>
              </a:rPr>
              <a:t>照明</a:t>
            </a:r>
          </a:p>
        </p:txBody>
      </p:sp>
      <p:sp>
        <p:nvSpPr>
          <p:cNvPr id="25" name="TextBox 1"/>
          <p:cNvSpPr txBox="1"/>
          <p:nvPr/>
        </p:nvSpPr>
        <p:spPr>
          <a:xfrm>
            <a:off x="5753100" y="4254500"/>
            <a:ext cx="825500" cy="863600"/>
          </a:xfrm>
          <a:prstGeom prst="rect">
            <a:avLst/>
          </a:prstGeom>
          <a:noFill/>
        </p:spPr>
        <p:txBody>
          <a:bodyPr wrap="none" lIns="0" tIns="0" rIns="0" rtlCol="0">
            <a:spAutoFit/>
          </a:bodyPr>
          <a:lstStyle/>
          <a:p>
            <a:pPr>
              <a:lnSpc>
                <a:spcPts val="1100"/>
              </a:lnSpc>
              <a:tabLst>
                <a:tab pos="88900" algn="l"/>
                <a:tab pos="495300" algn="l"/>
              </a:tabLst>
            </a:pPr>
            <a:r>
              <a:rPr lang="en-US" altLang="zh-CN" sz="900" b="1" dirty="0">
                <a:solidFill>
                  <a:srgbClr val="FFFFFF"/>
                </a:solidFill>
                <a:latin typeface="微软雅黑" panose="020B0503020204020204" pitchFamily="18" charset="-122"/>
                <a:cs typeface="微软雅黑" panose="020B0503020204020204" pitchFamily="18" charset="-122"/>
              </a:rPr>
              <a:t>九洲</a:t>
            </a:r>
          </a:p>
          <a:p>
            <a:pPr>
              <a:lnSpc>
                <a:spcPts val="1000"/>
              </a:lnSpc>
              <a:tabLst>
                <a:tab pos="88900" algn="l"/>
                <a:tab pos="495300" algn="l"/>
              </a:tabLst>
            </a:pPr>
            <a:r>
              <a:rPr lang="en-US" altLang="zh-CN" sz="900" b="1" dirty="0">
                <a:solidFill>
                  <a:srgbClr val="FFFFFF"/>
                </a:solidFill>
                <a:latin typeface="微软雅黑" panose="020B0503020204020204" pitchFamily="18" charset="-122"/>
                <a:cs typeface="微软雅黑" panose="020B0503020204020204" pitchFamily="18" charset="-122"/>
              </a:rPr>
              <a:t>电气</a:t>
            </a:r>
          </a:p>
          <a:p>
            <a:pPr>
              <a:lnSpc>
                <a:spcPts val="2000"/>
              </a:lnSpc>
              <a:tabLst>
                <a:tab pos="88900" algn="l"/>
                <a:tab pos="4953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新飞通</a:t>
            </a:r>
          </a:p>
          <a:p>
            <a:pPr>
              <a:lnSpc>
                <a:spcPts val="1400"/>
              </a:lnSpc>
              <a:tabLst>
                <a:tab pos="88900" algn="l"/>
                <a:tab pos="4953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华通威</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微软雅黑" panose="020B0503020204020204" pitchFamily="18" charset="-122"/>
                <a:cs typeface="微软雅黑" panose="020B0503020204020204" pitchFamily="18" charset="-122"/>
              </a:rPr>
              <a:t>科技</a:t>
            </a:r>
          </a:p>
          <a:p>
            <a:pPr>
              <a:lnSpc>
                <a:spcPts val="1000"/>
              </a:lnSpc>
              <a:tabLst>
                <a:tab pos="88900" algn="l"/>
                <a:tab pos="495300" algn="l"/>
              </a:tabLst>
            </a:pPr>
            <a:r>
              <a:rPr lang="en-US" altLang="zh-CN" dirty="0"/>
              <a:t>	</a:t>
            </a:r>
            <a:r>
              <a:rPr lang="en-US" altLang="zh-CN" sz="900" b="1" dirty="0">
                <a:solidFill>
                  <a:srgbClr val="FFFFFF"/>
                </a:solidFill>
                <a:latin typeface="微软雅黑" panose="020B0503020204020204" pitchFamily="18" charset="-122"/>
                <a:cs typeface="微软雅黑" panose="020B0503020204020204" pitchFamily="18" charset="-122"/>
              </a:rPr>
              <a:t>安检</a:t>
            </a:r>
          </a:p>
        </p:txBody>
      </p:sp>
      <p:sp>
        <p:nvSpPr>
          <p:cNvPr id="26" name="TextBox 1"/>
          <p:cNvSpPr txBox="1"/>
          <p:nvPr/>
        </p:nvSpPr>
        <p:spPr>
          <a:xfrm>
            <a:off x="838200" y="6057900"/>
            <a:ext cx="6045200" cy="749300"/>
          </a:xfrm>
          <a:prstGeom prst="rect">
            <a:avLst/>
          </a:prstGeom>
          <a:noFill/>
        </p:spPr>
        <p:txBody>
          <a:bodyPr wrap="none" lIns="0" tIns="0" rIns="0" rtlCol="0">
            <a:spAutoFit/>
          </a:bodyPr>
          <a:lstStyle/>
          <a:p>
            <a:pPr>
              <a:lnSpc>
                <a:spcPts val="1800"/>
              </a:lnSpc>
              <a:tabLst>
                <a:tab pos="177800" algn="l"/>
              </a:tabLst>
            </a:pPr>
            <a:r>
              <a:rPr lang="en-US" altLang="zh-CN" sz="1405" dirty="0">
                <a:solidFill>
                  <a:srgbClr val="77933C"/>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本项目向南高科技产业公司及科技园区密布，住宅以科技园配套住宅为主。</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1778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45</a:t>
            </a:r>
          </a:p>
        </p:txBody>
      </p:sp>
      <p:sp>
        <p:nvSpPr>
          <p:cNvPr id="27" name="TextBox 1"/>
          <p:cNvSpPr txBox="1"/>
          <p:nvPr/>
        </p:nvSpPr>
        <p:spPr>
          <a:xfrm>
            <a:off x="1422400" y="660400"/>
            <a:ext cx="609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一般住宅</a:t>
            </a:r>
          </a:p>
        </p:txBody>
      </p:sp>
      <p:sp>
        <p:nvSpPr>
          <p:cNvPr id="28" name="TextBox 1"/>
          <p:cNvSpPr txBox="1"/>
          <p:nvPr/>
        </p:nvSpPr>
        <p:spPr>
          <a:xfrm>
            <a:off x="2933700" y="660400"/>
            <a:ext cx="9779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高级/豪华住宅</a:t>
            </a:r>
          </a:p>
        </p:txBody>
      </p:sp>
      <p:sp>
        <p:nvSpPr>
          <p:cNvPr id="29" name="TextBox 1"/>
          <p:cNvSpPr txBox="1"/>
          <p:nvPr/>
        </p:nvSpPr>
        <p:spPr>
          <a:xfrm>
            <a:off x="4724400" y="660400"/>
            <a:ext cx="304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别墅</a:t>
            </a:r>
          </a:p>
        </p:txBody>
      </p:sp>
      <p:sp>
        <p:nvSpPr>
          <p:cNvPr id="30" name="TextBox 1"/>
          <p:cNvSpPr txBox="1"/>
          <p:nvPr/>
        </p:nvSpPr>
        <p:spPr>
          <a:xfrm>
            <a:off x="5956300" y="660400"/>
            <a:ext cx="1219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写字楼及研发基地</a:t>
            </a:r>
          </a:p>
        </p:txBody>
      </p:sp>
      <p:sp>
        <p:nvSpPr>
          <p:cNvPr id="31" name="TextBox 1"/>
          <p:cNvSpPr txBox="1"/>
          <p:nvPr/>
        </p:nvSpPr>
        <p:spPr>
          <a:xfrm>
            <a:off x="7899400" y="647700"/>
            <a:ext cx="9144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公共配套设施</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043788" y="499752"/>
            <a:ext cx="7479956" cy="6076624"/>
          </a:xfrm>
          <a:custGeom>
            <a:avLst/>
            <a:gdLst>
              <a:gd name="connsiteX0" fmla="*/ 63639 w 7479956"/>
              <a:gd name="connsiteY0" fmla="*/ 3901559 h 6076624"/>
              <a:gd name="connsiteX1" fmla="*/ 3056152 w 7479956"/>
              <a:gd name="connsiteY1" fmla="*/ 126103 h 6076624"/>
              <a:gd name="connsiteX2" fmla="*/ 7416317 w 7479956"/>
              <a:gd name="connsiteY2" fmla="*/ 2174994 h 6076624"/>
              <a:gd name="connsiteX3" fmla="*/ 4423815 w 7479956"/>
              <a:gd name="connsiteY3" fmla="*/ 5950564 h 6076624"/>
              <a:gd name="connsiteX4" fmla="*/ 63639 w 7479956"/>
              <a:gd name="connsiteY4" fmla="*/ 3901559 h 60766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79956" h="6076624">
                <a:moveTo>
                  <a:pt x="63639" y="3901559"/>
                </a:moveTo>
                <a:cubicBezTo>
                  <a:pt x="-314058" y="2293231"/>
                  <a:pt x="1025676" y="602861"/>
                  <a:pt x="3056152" y="126103"/>
                </a:cubicBezTo>
                <a:cubicBezTo>
                  <a:pt x="5086501" y="-350781"/>
                  <a:pt x="7038618" y="566539"/>
                  <a:pt x="7416317" y="2174994"/>
                </a:cubicBezTo>
                <a:cubicBezTo>
                  <a:pt x="7794014" y="3783322"/>
                  <a:pt x="6454292" y="5473768"/>
                  <a:pt x="4423815" y="5950564"/>
                </a:cubicBezTo>
                <a:cubicBezTo>
                  <a:pt x="2393466" y="6427355"/>
                  <a:pt x="441349" y="5510014"/>
                  <a:pt x="63639" y="3901559"/>
                </a:cubicBezTo>
              </a:path>
            </a:pathLst>
          </a:custGeom>
          <a:solidFill>
            <a:srgbClr val="E9F5D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037438" y="493402"/>
            <a:ext cx="7492656" cy="6089324"/>
          </a:xfrm>
          <a:custGeom>
            <a:avLst/>
            <a:gdLst>
              <a:gd name="connsiteX0" fmla="*/ 69989 w 7492656"/>
              <a:gd name="connsiteY0" fmla="*/ 3907909 h 6089324"/>
              <a:gd name="connsiteX1" fmla="*/ 3062502 w 7492656"/>
              <a:gd name="connsiteY1" fmla="*/ 132453 h 6089324"/>
              <a:gd name="connsiteX2" fmla="*/ 7422667 w 7492656"/>
              <a:gd name="connsiteY2" fmla="*/ 2181344 h 6089324"/>
              <a:gd name="connsiteX3" fmla="*/ 4430165 w 7492656"/>
              <a:gd name="connsiteY3" fmla="*/ 5956914 h 6089324"/>
              <a:gd name="connsiteX4" fmla="*/ 69989 w 7492656"/>
              <a:gd name="connsiteY4" fmla="*/ 3907909 h 60893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492656" h="6089324">
                <a:moveTo>
                  <a:pt x="69989" y="3907909"/>
                </a:moveTo>
                <a:cubicBezTo>
                  <a:pt x="-307708" y="2299581"/>
                  <a:pt x="1032026" y="609211"/>
                  <a:pt x="3062502" y="132453"/>
                </a:cubicBezTo>
                <a:cubicBezTo>
                  <a:pt x="5092851" y="-344431"/>
                  <a:pt x="7044968" y="572889"/>
                  <a:pt x="7422667" y="2181344"/>
                </a:cubicBezTo>
                <a:cubicBezTo>
                  <a:pt x="7800364" y="3789672"/>
                  <a:pt x="6460642" y="5480118"/>
                  <a:pt x="4430165" y="5956914"/>
                </a:cubicBezTo>
                <a:cubicBezTo>
                  <a:pt x="2399816" y="6433705"/>
                  <a:pt x="447699" y="5516364"/>
                  <a:pt x="69989" y="3907909"/>
                </a:cubicBezTo>
              </a:path>
            </a:pathLst>
          </a:custGeom>
          <a:solidFill>
            <a:srgbClr val="000000">
              <a:alpha val="0"/>
            </a:srgbClr>
          </a:solidFill>
          <a:ln w="12700">
            <a:solidFill>
              <a:srgbClr val="92D05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870959" y="1293875"/>
            <a:ext cx="3860292" cy="3206495"/>
          </a:xfrm>
          <a:custGeom>
            <a:avLst/>
            <a:gdLst>
              <a:gd name="connsiteX0" fmla="*/ 0 w 3860292"/>
              <a:gd name="connsiteY0" fmla="*/ 1603247 h 3206495"/>
              <a:gd name="connsiteX1" fmla="*/ 1930146 w 3860292"/>
              <a:gd name="connsiteY1" fmla="*/ 0 h 3206495"/>
              <a:gd name="connsiteX2" fmla="*/ 3860292 w 3860292"/>
              <a:gd name="connsiteY2" fmla="*/ 1603247 h 3206495"/>
              <a:gd name="connsiteX3" fmla="*/ 1930146 w 3860292"/>
              <a:gd name="connsiteY3" fmla="*/ 3206495 h 3206495"/>
              <a:gd name="connsiteX4" fmla="*/ 0 w 3860292"/>
              <a:gd name="connsiteY4" fmla="*/ 1603247 h 3206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60292" h="3206495">
                <a:moveTo>
                  <a:pt x="0" y="1603247"/>
                </a:moveTo>
                <a:cubicBezTo>
                  <a:pt x="0" y="717803"/>
                  <a:pt x="864108" y="0"/>
                  <a:pt x="1930146" y="0"/>
                </a:cubicBezTo>
                <a:cubicBezTo>
                  <a:pt x="2996183" y="0"/>
                  <a:pt x="3860292" y="717803"/>
                  <a:pt x="3860292" y="1603247"/>
                </a:cubicBezTo>
                <a:cubicBezTo>
                  <a:pt x="3860292" y="2488691"/>
                  <a:pt x="2996183" y="3206495"/>
                  <a:pt x="1930146" y="3206495"/>
                </a:cubicBezTo>
                <a:cubicBezTo>
                  <a:pt x="864108" y="3206495"/>
                  <a:pt x="0" y="2488691"/>
                  <a:pt x="0" y="1603247"/>
                </a:cubicBezTo>
              </a:path>
            </a:pathLst>
          </a:custGeom>
          <a:solidFill>
            <a:srgbClr val="EBF0D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864609" y="1287525"/>
            <a:ext cx="3872992" cy="3219195"/>
          </a:xfrm>
          <a:custGeom>
            <a:avLst/>
            <a:gdLst>
              <a:gd name="connsiteX0" fmla="*/ 6350 w 3872992"/>
              <a:gd name="connsiteY0" fmla="*/ 1609597 h 3219195"/>
              <a:gd name="connsiteX1" fmla="*/ 1936496 w 3872992"/>
              <a:gd name="connsiteY1" fmla="*/ 6350 h 3219195"/>
              <a:gd name="connsiteX2" fmla="*/ 3866642 w 3872992"/>
              <a:gd name="connsiteY2" fmla="*/ 1609597 h 3219195"/>
              <a:gd name="connsiteX3" fmla="*/ 1936496 w 3872992"/>
              <a:gd name="connsiteY3" fmla="*/ 3212845 h 3219195"/>
              <a:gd name="connsiteX4" fmla="*/ 6350 w 3872992"/>
              <a:gd name="connsiteY4" fmla="*/ 1609597 h 32191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72992" h="3219195">
                <a:moveTo>
                  <a:pt x="6350" y="1609597"/>
                </a:moveTo>
                <a:cubicBezTo>
                  <a:pt x="6350" y="724153"/>
                  <a:pt x="870458" y="6350"/>
                  <a:pt x="1936496" y="6350"/>
                </a:cubicBezTo>
                <a:cubicBezTo>
                  <a:pt x="3002533" y="6350"/>
                  <a:pt x="3866642" y="724153"/>
                  <a:pt x="3866642" y="1609597"/>
                </a:cubicBezTo>
                <a:cubicBezTo>
                  <a:pt x="3866642" y="2495041"/>
                  <a:pt x="3002533" y="3212845"/>
                  <a:pt x="1936496" y="3212845"/>
                </a:cubicBezTo>
                <a:cubicBezTo>
                  <a:pt x="870458" y="3212845"/>
                  <a:pt x="6350" y="2495041"/>
                  <a:pt x="6350" y="1609597"/>
                </a:cubicBezTo>
              </a:path>
            </a:pathLst>
          </a:custGeom>
          <a:solidFill>
            <a:srgbClr val="000000">
              <a:alpha val="0"/>
            </a:srgbClr>
          </a:solidFill>
          <a:ln w="12700">
            <a:solidFill>
              <a:srgbClr val="9DB82B">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905500" y="1946148"/>
            <a:ext cx="170688" cy="140207"/>
          </a:xfrm>
          <a:custGeom>
            <a:avLst/>
            <a:gdLst>
              <a:gd name="connsiteX0" fmla="*/ 0 w 170688"/>
              <a:gd name="connsiteY0" fmla="*/ 70103 h 140207"/>
              <a:gd name="connsiteX1" fmla="*/ 85344 w 170688"/>
              <a:gd name="connsiteY1" fmla="*/ 0 h 140207"/>
              <a:gd name="connsiteX2" fmla="*/ 170688 w 170688"/>
              <a:gd name="connsiteY2" fmla="*/ 70103 h 140207"/>
              <a:gd name="connsiteX3" fmla="*/ 85344 w 170688"/>
              <a:gd name="connsiteY3" fmla="*/ 140207 h 140207"/>
              <a:gd name="connsiteX4" fmla="*/ 0 w 170688"/>
              <a:gd name="connsiteY4" fmla="*/ 70103 h 1402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7">
                <a:moveTo>
                  <a:pt x="0" y="70103"/>
                </a:moveTo>
                <a:cubicBezTo>
                  <a:pt x="0" y="31369"/>
                  <a:pt x="38227" y="0"/>
                  <a:pt x="85344" y="0"/>
                </a:cubicBezTo>
                <a:cubicBezTo>
                  <a:pt x="132460" y="0"/>
                  <a:pt x="170688" y="31369"/>
                  <a:pt x="170688" y="70103"/>
                </a:cubicBezTo>
                <a:cubicBezTo>
                  <a:pt x="170688" y="108838"/>
                  <a:pt x="132460" y="140207"/>
                  <a:pt x="85344" y="140207"/>
                </a:cubicBezTo>
                <a:cubicBezTo>
                  <a:pt x="38227" y="140207"/>
                  <a:pt x="0" y="108838"/>
                  <a:pt x="0" y="70103"/>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324343" y="2269235"/>
            <a:ext cx="172212" cy="140208"/>
          </a:xfrm>
          <a:custGeom>
            <a:avLst/>
            <a:gdLst>
              <a:gd name="connsiteX0" fmla="*/ 0 w 172212"/>
              <a:gd name="connsiteY0" fmla="*/ 70104 h 140208"/>
              <a:gd name="connsiteX1" fmla="*/ 86106 w 172212"/>
              <a:gd name="connsiteY1" fmla="*/ 0 h 140208"/>
              <a:gd name="connsiteX2" fmla="*/ 172212 w 172212"/>
              <a:gd name="connsiteY2" fmla="*/ 70104 h 140208"/>
              <a:gd name="connsiteX3" fmla="*/ 86106 w 172212"/>
              <a:gd name="connsiteY3" fmla="*/ 140208 h 140208"/>
              <a:gd name="connsiteX4" fmla="*/ 0 w 172212"/>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2" h="140208">
                <a:moveTo>
                  <a:pt x="0" y="70104"/>
                </a:moveTo>
                <a:cubicBezTo>
                  <a:pt x="0" y="31369"/>
                  <a:pt x="38608" y="0"/>
                  <a:pt x="86106" y="0"/>
                </a:cubicBezTo>
                <a:cubicBezTo>
                  <a:pt x="133604" y="0"/>
                  <a:pt x="172212" y="31369"/>
                  <a:pt x="172212" y="70104"/>
                </a:cubicBezTo>
                <a:cubicBezTo>
                  <a:pt x="172212" y="108839"/>
                  <a:pt x="133604" y="140208"/>
                  <a:pt x="86106" y="140208"/>
                </a:cubicBezTo>
                <a:cubicBezTo>
                  <a:pt x="38608"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7133843" y="2231135"/>
            <a:ext cx="172212" cy="140208"/>
          </a:xfrm>
          <a:custGeom>
            <a:avLst/>
            <a:gdLst>
              <a:gd name="connsiteX0" fmla="*/ 0 w 172212"/>
              <a:gd name="connsiteY0" fmla="*/ 70104 h 140208"/>
              <a:gd name="connsiteX1" fmla="*/ 86106 w 172212"/>
              <a:gd name="connsiteY1" fmla="*/ 0 h 140208"/>
              <a:gd name="connsiteX2" fmla="*/ 172212 w 172212"/>
              <a:gd name="connsiteY2" fmla="*/ 70104 h 140208"/>
              <a:gd name="connsiteX3" fmla="*/ 86106 w 172212"/>
              <a:gd name="connsiteY3" fmla="*/ 140208 h 140208"/>
              <a:gd name="connsiteX4" fmla="*/ 0 w 172212"/>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2" h="140208">
                <a:moveTo>
                  <a:pt x="0" y="70104"/>
                </a:moveTo>
                <a:cubicBezTo>
                  <a:pt x="0" y="31369"/>
                  <a:pt x="38608" y="0"/>
                  <a:pt x="86106" y="0"/>
                </a:cubicBezTo>
                <a:cubicBezTo>
                  <a:pt x="133604" y="0"/>
                  <a:pt x="172212" y="31369"/>
                  <a:pt x="172212" y="70104"/>
                </a:cubicBezTo>
                <a:cubicBezTo>
                  <a:pt x="172212" y="108839"/>
                  <a:pt x="133604" y="140208"/>
                  <a:pt x="86106" y="140208"/>
                </a:cubicBezTo>
                <a:cubicBezTo>
                  <a:pt x="38608"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7057643" y="1831848"/>
            <a:ext cx="172212" cy="140207"/>
          </a:xfrm>
          <a:custGeom>
            <a:avLst/>
            <a:gdLst>
              <a:gd name="connsiteX0" fmla="*/ 0 w 172212"/>
              <a:gd name="connsiteY0" fmla="*/ 70103 h 140207"/>
              <a:gd name="connsiteX1" fmla="*/ 86106 w 172212"/>
              <a:gd name="connsiteY1" fmla="*/ 0 h 140207"/>
              <a:gd name="connsiteX2" fmla="*/ 172212 w 172212"/>
              <a:gd name="connsiteY2" fmla="*/ 70103 h 140207"/>
              <a:gd name="connsiteX3" fmla="*/ 86106 w 172212"/>
              <a:gd name="connsiteY3" fmla="*/ 140207 h 140207"/>
              <a:gd name="connsiteX4" fmla="*/ 0 w 172212"/>
              <a:gd name="connsiteY4" fmla="*/ 70103 h 1402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2" h="140207">
                <a:moveTo>
                  <a:pt x="0" y="70103"/>
                </a:moveTo>
                <a:cubicBezTo>
                  <a:pt x="0" y="31369"/>
                  <a:pt x="38608" y="0"/>
                  <a:pt x="86106" y="0"/>
                </a:cubicBezTo>
                <a:cubicBezTo>
                  <a:pt x="133604" y="0"/>
                  <a:pt x="172212" y="31369"/>
                  <a:pt x="172212" y="70103"/>
                </a:cubicBezTo>
                <a:cubicBezTo>
                  <a:pt x="172212" y="108838"/>
                  <a:pt x="133604" y="140207"/>
                  <a:pt x="86106" y="140207"/>
                </a:cubicBezTo>
                <a:cubicBezTo>
                  <a:pt x="38608" y="140207"/>
                  <a:pt x="0" y="108838"/>
                  <a:pt x="0" y="70103"/>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7077456" y="2011679"/>
            <a:ext cx="170687" cy="141732"/>
          </a:xfrm>
          <a:custGeom>
            <a:avLst/>
            <a:gdLst>
              <a:gd name="connsiteX0" fmla="*/ 0 w 170687"/>
              <a:gd name="connsiteY0" fmla="*/ 70866 h 141732"/>
              <a:gd name="connsiteX1" fmla="*/ 85343 w 170687"/>
              <a:gd name="connsiteY1" fmla="*/ 0 h 141732"/>
              <a:gd name="connsiteX2" fmla="*/ 170687 w 170687"/>
              <a:gd name="connsiteY2" fmla="*/ 70866 h 141732"/>
              <a:gd name="connsiteX3" fmla="*/ 85343 w 170687"/>
              <a:gd name="connsiteY3" fmla="*/ 141732 h 141732"/>
              <a:gd name="connsiteX4" fmla="*/ 0 w 170687"/>
              <a:gd name="connsiteY4" fmla="*/ 70866 h 1417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7" h="141732">
                <a:moveTo>
                  <a:pt x="0" y="70866"/>
                </a:moveTo>
                <a:cubicBezTo>
                  <a:pt x="0" y="31750"/>
                  <a:pt x="38226" y="0"/>
                  <a:pt x="85343" y="0"/>
                </a:cubicBezTo>
                <a:cubicBezTo>
                  <a:pt x="132460" y="0"/>
                  <a:pt x="170687" y="31750"/>
                  <a:pt x="170687" y="70866"/>
                </a:cubicBezTo>
                <a:cubicBezTo>
                  <a:pt x="170687" y="109982"/>
                  <a:pt x="132460" y="141732"/>
                  <a:pt x="85343" y="141732"/>
                </a:cubicBezTo>
                <a:cubicBezTo>
                  <a:pt x="38226" y="141732"/>
                  <a:pt x="0" y="109982"/>
                  <a:pt x="0" y="70866"/>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7200900" y="1926335"/>
            <a:ext cx="170687" cy="140208"/>
          </a:xfrm>
          <a:custGeom>
            <a:avLst/>
            <a:gdLst>
              <a:gd name="connsiteX0" fmla="*/ 0 w 170687"/>
              <a:gd name="connsiteY0" fmla="*/ 70104 h 140208"/>
              <a:gd name="connsiteX1" fmla="*/ 85343 w 170687"/>
              <a:gd name="connsiteY1" fmla="*/ 0 h 140208"/>
              <a:gd name="connsiteX2" fmla="*/ 170688 w 170687"/>
              <a:gd name="connsiteY2" fmla="*/ 70104 h 140208"/>
              <a:gd name="connsiteX3" fmla="*/ 85343 w 170687"/>
              <a:gd name="connsiteY3" fmla="*/ 140208 h 140208"/>
              <a:gd name="connsiteX4" fmla="*/ 0 w 170687"/>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7" h="140208">
                <a:moveTo>
                  <a:pt x="0" y="70104"/>
                </a:moveTo>
                <a:cubicBezTo>
                  <a:pt x="0" y="31369"/>
                  <a:pt x="38227" y="0"/>
                  <a:pt x="85343" y="0"/>
                </a:cubicBezTo>
                <a:cubicBezTo>
                  <a:pt x="132460" y="0"/>
                  <a:pt x="170688" y="31369"/>
                  <a:pt x="170688" y="70104"/>
                </a:cubicBezTo>
                <a:cubicBezTo>
                  <a:pt x="170688" y="108839"/>
                  <a:pt x="132460" y="140208"/>
                  <a:pt x="85343" y="140208"/>
                </a:cubicBezTo>
                <a:cubicBezTo>
                  <a:pt x="38227"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7171943" y="3688079"/>
            <a:ext cx="172212" cy="141732"/>
          </a:xfrm>
          <a:custGeom>
            <a:avLst/>
            <a:gdLst>
              <a:gd name="connsiteX0" fmla="*/ 0 w 172212"/>
              <a:gd name="connsiteY0" fmla="*/ 70866 h 141732"/>
              <a:gd name="connsiteX1" fmla="*/ 86106 w 172212"/>
              <a:gd name="connsiteY1" fmla="*/ 0 h 141732"/>
              <a:gd name="connsiteX2" fmla="*/ 172212 w 172212"/>
              <a:gd name="connsiteY2" fmla="*/ 70866 h 141732"/>
              <a:gd name="connsiteX3" fmla="*/ 86106 w 172212"/>
              <a:gd name="connsiteY3" fmla="*/ 141732 h 141732"/>
              <a:gd name="connsiteX4" fmla="*/ 0 w 172212"/>
              <a:gd name="connsiteY4" fmla="*/ 70866 h 1417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2" h="141732">
                <a:moveTo>
                  <a:pt x="0" y="70866"/>
                </a:moveTo>
                <a:cubicBezTo>
                  <a:pt x="0" y="31750"/>
                  <a:pt x="38608" y="0"/>
                  <a:pt x="86106" y="0"/>
                </a:cubicBezTo>
                <a:cubicBezTo>
                  <a:pt x="133604" y="0"/>
                  <a:pt x="172212" y="31750"/>
                  <a:pt x="172212" y="70866"/>
                </a:cubicBezTo>
                <a:cubicBezTo>
                  <a:pt x="172212" y="109982"/>
                  <a:pt x="133604" y="141732"/>
                  <a:pt x="86106" y="141732"/>
                </a:cubicBezTo>
                <a:cubicBezTo>
                  <a:pt x="38608" y="141732"/>
                  <a:pt x="0" y="109982"/>
                  <a:pt x="0" y="70866"/>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895344" y="2840735"/>
            <a:ext cx="172211" cy="140208"/>
          </a:xfrm>
          <a:custGeom>
            <a:avLst/>
            <a:gdLst>
              <a:gd name="connsiteX0" fmla="*/ 0 w 172211"/>
              <a:gd name="connsiteY0" fmla="*/ 70104 h 140208"/>
              <a:gd name="connsiteX1" fmla="*/ 86105 w 172211"/>
              <a:gd name="connsiteY1" fmla="*/ 0 h 140208"/>
              <a:gd name="connsiteX2" fmla="*/ 172211 w 172211"/>
              <a:gd name="connsiteY2" fmla="*/ 70104 h 140208"/>
              <a:gd name="connsiteX3" fmla="*/ 86105 w 172211"/>
              <a:gd name="connsiteY3" fmla="*/ 140208 h 140208"/>
              <a:gd name="connsiteX4" fmla="*/ 0 w 172211"/>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40208">
                <a:moveTo>
                  <a:pt x="0" y="70104"/>
                </a:moveTo>
                <a:cubicBezTo>
                  <a:pt x="0" y="31369"/>
                  <a:pt x="38608" y="0"/>
                  <a:pt x="86105" y="0"/>
                </a:cubicBezTo>
                <a:cubicBezTo>
                  <a:pt x="133603" y="0"/>
                  <a:pt x="172211" y="31369"/>
                  <a:pt x="172211" y="70104"/>
                </a:cubicBezTo>
                <a:cubicBezTo>
                  <a:pt x="172211" y="108839"/>
                  <a:pt x="133603" y="140208"/>
                  <a:pt x="86105" y="140208"/>
                </a:cubicBezTo>
                <a:cubicBezTo>
                  <a:pt x="38608"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6524243" y="3688079"/>
            <a:ext cx="172212" cy="141732"/>
          </a:xfrm>
          <a:custGeom>
            <a:avLst/>
            <a:gdLst>
              <a:gd name="connsiteX0" fmla="*/ 0 w 172212"/>
              <a:gd name="connsiteY0" fmla="*/ 70866 h 141732"/>
              <a:gd name="connsiteX1" fmla="*/ 86106 w 172212"/>
              <a:gd name="connsiteY1" fmla="*/ 0 h 141732"/>
              <a:gd name="connsiteX2" fmla="*/ 172212 w 172212"/>
              <a:gd name="connsiteY2" fmla="*/ 70866 h 141732"/>
              <a:gd name="connsiteX3" fmla="*/ 86106 w 172212"/>
              <a:gd name="connsiteY3" fmla="*/ 141732 h 141732"/>
              <a:gd name="connsiteX4" fmla="*/ 0 w 172212"/>
              <a:gd name="connsiteY4" fmla="*/ 70866 h 1417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2" h="141732">
                <a:moveTo>
                  <a:pt x="0" y="70866"/>
                </a:moveTo>
                <a:cubicBezTo>
                  <a:pt x="0" y="31750"/>
                  <a:pt x="38608" y="0"/>
                  <a:pt x="86106" y="0"/>
                </a:cubicBezTo>
                <a:cubicBezTo>
                  <a:pt x="133604" y="0"/>
                  <a:pt x="172212" y="31750"/>
                  <a:pt x="172212" y="70866"/>
                </a:cubicBezTo>
                <a:cubicBezTo>
                  <a:pt x="172212" y="109982"/>
                  <a:pt x="133604" y="141732"/>
                  <a:pt x="86106" y="141732"/>
                </a:cubicBezTo>
                <a:cubicBezTo>
                  <a:pt x="38608" y="141732"/>
                  <a:pt x="0" y="109982"/>
                  <a:pt x="0" y="70866"/>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6524243" y="3974591"/>
            <a:ext cx="172212" cy="140208"/>
          </a:xfrm>
          <a:custGeom>
            <a:avLst/>
            <a:gdLst>
              <a:gd name="connsiteX0" fmla="*/ 0 w 172212"/>
              <a:gd name="connsiteY0" fmla="*/ 70104 h 140208"/>
              <a:gd name="connsiteX1" fmla="*/ 86106 w 172212"/>
              <a:gd name="connsiteY1" fmla="*/ 0 h 140208"/>
              <a:gd name="connsiteX2" fmla="*/ 172212 w 172212"/>
              <a:gd name="connsiteY2" fmla="*/ 70104 h 140208"/>
              <a:gd name="connsiteX3" fmla="*/ 86106 w 172212"/>
              <a:gd name="connsiteY3" fmla="*/ 140208 h 140208"/>
              <a:gd name="connsiteX4" fmla="*/ 0 w 172212"/>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2" h="140208">
                <a:moveTo>
                  <a:pt x="0" y="70104"/>
                </a:moveTo>
                <a:cubicBezTo>
                  <a:pt x="0" y="31369"/>
                  <a:pt x="38608" y="0"/>
                  <a:pt x="86106" y="0"/>
                </a:cubicBezTo>
                <a:cubicBezTo>
                  <a:pt x="133604" y="0"/>
                  <a:pt x="172212" y="31369"/>
                  <a:pt x="172212" y="70104"/>
                </a:cubicBezTo>
                <a:cubicBezTo>
                  <a:pt x="172212" y="108839"/>
                  <a:pt x="133604" y="140208"/>
                  <a:pt x="86106" y="140208"/>
                </a:cubicBezTo>
                <a:cubicBezTo>
                  <a:pt x="38608"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5305044" y="3974591"/>
            <a:ext cx="172211" cy="140208"/>
          </a:xfrm>
          <a:custGeom>
            <a:avLst/>
            <a:gdLst>
              <a:gd name="connsiteX0" fmla="*/ 0 w 172211"/>
              <a:gd name="connsiteY0" fmla="*/ 70104 h 140208"/>
              <a:gd name="connsiteX1" fmla="*/ 86105 w 172211"/>
              <a:gd name="connsiteY1" fmla="*/ 0 h 140208"/>
              <a:gd name="connsiteX2" fmla="*/ 172211 w 172211"/>
              <a:gd name="connsiteY2" fmla="*/ 70104 h 140208"/>
              <a:gd name="connsiteX3" fmla="*/ 86105 w 172211"/>
              <a:gd name="connsiteY3" fmla="*/ 140208 h 140208"/>
              <a:gd name="connsiteX4" fmla="*/ 0 w 172211"/>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40208">
                <a:moveTo>
                  <a:pt x="0" y="70104"/>
                </a:moveTo>
                <a:cubicBezTo>
                  <a:pt x="0" y="31369"/>
                  <a:pt x="38608" y="0"/>
                  <a:pt x="86105" y="0"/>
                </a:cubicBezTo>
                <a:cubicBezTo>
                  <a:pt x="133603" y="0"/>
                  <a:pt x="172211" y="31369"/>
                  <a:pt x="172211" y="70104"/>
                </a:cubicBezTo>
                <a:cubicBezTo>
                  <a:pt x="172211" y="108839"/>
                  <a:pt x="133603" y="140208"/>
                  <a:pt x="86105" y="140208"/>
                </a:cubicBezTo>
                <a:cubicBezTo>
                  <a:pt x="38608"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5734811" y="3936491"/>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69"/>
                  <a:pt x="38227" y="0"/>
                  <a:pt x="85344" y="0"/>
                </a:cubicBezTo>
                <a:cubicBezTo>
                  <a:pt x="132460" y="0"/>
                  <a:pt x="170688" y="31369"/>
                  <a:pt x="170688" y="70104"/>
                </a:cubicBezTo>
                <a:cubicBezTo>
                  <a:pt x="170688" y="108839"/>
                  <a:pt x="132460" y="140208"/>
                  <a:pt x="85344" y="140208"/>
                </a:cubicBezTo>
                <a:cubicBezTo>
                  <a:pt x="38227"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5457444" y="3983735"/>
            <a:ext cx="172211" cy="140208"/>
          </a:xfrm>
          <a:custGeom>
            <a:avLst/>
            <a:gdLst>
              <a:gd name="connsiteX0" fmla="*/ 0 w 172211"/>
              <a:gd name="connsiteY0" fmla="*/ 70104 h 140208"/>
              <a:gd name="connsiteX1" fmla="*/ 86105 w 172211"/>
              <a:gd name="connsiteY1" fmla="*/ 0 h 140208"/>
              <a:gd name="connsiteX2" fmla="*/ 172211 w 172211"/>
              <a:gd name="connsiteY2" fmla="*/ 70104 h 140208"/>
              <a:gd name="connsiteX3" fmla="*/ 86105 w 172211"/>
              <a:gd name="connsiteY3" fmla="*/ 140208 h 140208"/>
              <a:gd name="connsiteX4" fmla="*/ 0 w 172211"/>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40208">
                <a:moveTo>
                  <a:pt x="0" y="70104"/>
                </a:moveTo>
                <a:cubicBezTo>
                  <a:pt x="0" y="31369"/>
                  <a:pt x="38608" y="0"/>
                  <a:pt x="86105" y="0"/>
                </a:cubicBezTo>
                <a:cubicBezTo>
                  <a:pt x="133603" y="0"/>
                  <a:pt x="172211" y="31369"/>
                  <a:pt x="172211" y="70104"/>
                </a:cubicBezTo>
                <a:cubicBezTo>
                  <a:pt x="172211" y="108839"/>
                  <a:pt x="133603" y="140208"/>
                  <a:pt x="86105" y="140208"/>
                </a:cubicBezTo>
                <a:cubicBezTo>
                  <a:pt x="38608"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6734556" y="3374135"/>
            <a:ext cx="170687" cy="140208"/>
          </a:xfrm>
          <a:custGeom>
            <a:avLst/>
            <a:gdLst>
              <a:gd name="connsiteX0" fmla="*/ 0 w 170687"/>
              <a:gd name="connsiteY0" fmla="*/ 70104 h 140208"/>
              <a:gd name="connsiteX1" fmla="*/ 85343 w 170687"/>
              <a:gd name="connsiteY1" fmla="*/ 0 h 140208"/>
              <a:gd name="connsiteX2" fmla="*/ 170687 w 170687"/>
              <a:gd name="connsiteY2" fmla="*/ 70104 h 140208"/>
              <a:gd name="connsiteX3" fmla="*/ 85343 w 170687"/>
              <a:gd name="connsiteY3" fmla="*/ 140208 h 140208"/>
              <a:gd name="connsiteX4" fmla="*/ 0 w 170687"/>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7" h="140208">
                <a:moveTo>
                  <a:pt x="0" y="70104"/>
                </a:moveTo>
                <a:cubicBezTo>
                  <a:pt x="0" y="31369"/>
                  <a:pt x="38226" y="0"/>
                  <a:pt x="85343" y="0"/>
                </a:cubicBezTo>
                <a:cubicBezTo>
                  <a:pt x="132460" y="0"/>
                  <a:pt x="170687" y="31369"/>
                  <a:pt x="170687" y="70104"/>
                </a:cubicBezTo>
                <a:cubicBezTo>
                  <a:pt x="170687" y="108839"/>
                  <a:pt x="132460" y="140208"/>
                  <a:pt x="85343" y="140208"/>
                </a:cubicBezTo>
                <a:cubicBezTo>
                  <a:pt x="38226"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5600700" y="3983735"/>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69"/>
                  <a:pt x="38227" y="0"/>
                  <a:pt x="85344" y="0"/>
                </a:cubicBezTo>
                <a:cubicBezTo>
                  <a:pt x="132460" y="0"/>
                  <a:pt x="170688" y="31369"/>
                  <a:pt x="170688" y="70104"/>
                </a:cubicBezTo>
                <a:cubicBezTo>
                  <a:pt x="170688" y="108839"/>
                  <a:pt x="132460" y="140208"/>
                  <a:pt x="85344" y="140208"/>
                </a:cubicBezTo>
                <a:cubicBezTo>
                  <a:pt x="38227"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4762500" y="5460491"/>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69"/>
                  <a:pt x="38227" y="0"/>
                  <a:pt x="85344" y="0"/>
                </a:cubicBezTo>
                <a:cubicBezTo>
                  <a:pt x="132460" y="0"/>
                  <a:pt x="170688" y="31369"/>
                  <a:pt x="170688" y="70104"/>
                </a:cubicBezTo>
                <a:cubicBezTo>
                  <a:pt x="170688" y="108839"/>
                  <a:pt x="132460" y="140208"/>
                  <a:pt x="85344" y="140208"/>
                </a:cubicBezTo>
                <a:cubicBezTo>
                  <a:pt x="38227"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4991100" y="5859779"/>
            <a:ext cx="170688" cy="141732"/>
          </a:xfrm>
          <a:custGeom>
            <a:avLst/>
            <a:gdLst>
              <a:gd name="connsiteX0" fmla="*/ 0 w 170688"/>
              <a:gd name="connsiteY0" fmla="*/ 70866 h 141732"/>
              <a:gd name="connsiteX1" fmla="*/ 85344 w 170688"/>
              <a:gd name="connsiteY1" fmla="*/ 0 h 141732"/>
              <a:gd name="connsiteX2" fmla="*/ 170688 w 170688"/>
              <a:gd name="connsiteY2" fmla="*/ 70866 h 141732"/>
              <a:gd name="connsiteX3" fmla="*/ 85344 w 170688"/>
              <a:gd name="connsiteY3" fmla="*/ 141732 h 141732"/>
              <a:gd name="connsiteX4" fmla="*/ 0 w 170688"/>
              <a:gd name="connsiteY4" fmla="*/ 70866 h 1417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1732">
                <a:moveTo>
                  <a:pt x="0" y="70866"/>
                </a:moveTo>
                <a:cubicBezTo>
                  <a:pt x="0" y="31724"/>
                  <a:pt x="38227" y="0"/>
                  <a:pt x="85344" y="0"/>
                </a:cubicBezTo>
                <a:cubicBezTo>
                  <a:pt x="132460" y="0"/>
                  <a:pt x="170688" y="31724"/>
                  <a:pt x="170688" y="70866"/>
                </a:cubicBezTo>
                <a:cubicBezTo>
                  <a:pt x="170688" y="110007"/>
                  <a:pt x="132460" y="141732"/>
                  <a:pt x="85344" y="141732"/>
                </a:cubicBezTo>
                <a:cubicBezTo>
                  <a:pt x="38227" y="141732"/>
                  <a:pt x="0" y="110007"/>
                  <a:pt x="0" y="70866"/>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5000244" y="5308091"/>
            <a:ext cx="172211" cy="140208"/>
          </a:xfrm>
          <a:custGeom>
            <a:avLst/>
            <a:gdLst>
              <a:gd name="connsiteX0" fmla="*/ 0 w 172211"/>
              <a:gd name="connsiteY0" fmla="*/ 70104 h 140208"/>
              <a:gd name="connsiteX1" fmla="*/ 86105 w 172211"/>
              <a:gd name="connsiteY1" fmla="*/ 0 h 140208"/>
              <a:gd name="connsiteX2" fmla="*/ 172211 w 172211"/>
              <a:gd name="connsiteY2" fmla="*/ 70104 h 140208"/>
              <a:gd name="connsiteX3" fmla="*/ 86105 w 172211"/>
              <a:gd name="connsiteY3" fmla="*/ 140208 h 140208"/>
              <a:gd name="connsiteX4" fmla="*/ 0 w 172211"/>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40208">
                <a:moveTo>
                  <a:pt x="0" y="70104"/>
                </a:moveTo>
                <a:cubicBezTo>
                  <a:pt x="0" y="31369"/>
                  <a:pt x="38608" y="0"/>
                  <a:pt x="86105" y="0"/>
                </a:cubicBezTo>
                <a:cubicBezTo>
                  <a:pt x="133603" y="0"/>
                  <a:pt x="172211" y="31369"/>
                  <a:pt x="172211" y="70104"/>
                </a:cubicBezTo>
                <a:cubicBezTo>
                  <a:pt x="172211" y="108839"/>
                  <a:pt x="133603" y="140208"/>
                  <a:pt x="86105" y="140208"/>
                </a:cubicBezTo>
                <a:cubicBezTo>
                  <a:pt x="38608"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4771644" y="5317235"/>
            <a:ext cx="172211" cy="140208"/>
          </a:xfrm>
          <a:custGeom>
            <a:avLst/>
            <a:gdLst>
              <a:gd name="connsiteX0" fmla="*/ 0 w 172211"/>
              <a:gd name="connsiteY0" fmla="*/ 70104 h 140208"/>
              <a:gd name="connsiteX1" fmla="*/ 86105 w 172211"/>
              <a:gd name="connsiteY1" fmla="*/ 0 h 140208"/>
              <a:gd name="connsiteX2" fmla="*/ 172211 w 172211"/>
              <a:gd name="connsiteY2" fmla="*/ 70104 h 140208"/>
              <a:gd name="connsiteX3" fmla="*/ 86105 w 172211"/>
              <a:gd name="connsiteY3" fmla="*/ 140208 h 140208"/>
              <a:gd name="connsiteX4" fmla="*/ 0 w 172211"/>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40208">
                <a:moveTo>
                  <a:pt x="0" y="70104"/>
                </a:moveTo>
                <a:cubicBezTo>
                  <a:pt x="0" y="31369"/>
                  <a:pt x="38608" y="0"/>
                  <a:pt x="86105" y="0"/>
                </a:cubicBezTo>
                <a:cubicBezTo>
                  <a:pt x="133603" y="0"/>
                  <a:pt x="172211" y="31369"/>
                  <a:pt x="172211" y="70104"/>
                </a:cubicBezTo>
                <a:cubicBezTo>
                  <a:pt x="172211" y="108839"/>
                  <a:pt x="133603" y="140208"/>
                  <a:pt x="86105" y="140208"/>
                </a:cubicBezTo>
                <a:cubicBezTo>
                  <a:pt x="38608"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4991100" y="5489447"/>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69"/>
                  <a:pt x="38227" y="0"/>
                  <a:pt x="85344" y="0"/>
                </a:cubicBezTo>
                <a:cubicBezTo>
                  <a:pt x="132460" y="0"/>
                  <a:pt x="170688" y="31369"/>
                  <a:pt x="170688" y="70104"/>
                </a:cubicBezTo>
                <a:cubicBezTo>
                  <a:pt x="170688" y="108826"/>
                  <a:pt x="132460" y="140208"/>
                  <a:pt x="85344" y="140208"/>
                </a:cubicBezTo>
                <a:cubicBezTo>
                  <a:pt x="38227" y="140208"/>
                  <a:pt x="0" y="108826"/>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5143500" y="5641847"/>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81"/>
                  <a:pt x="38227" y="0"/>
                  <a:pt x="85344" y="0"/>
                </a:cubicBezTo>
                <a:cubicBezTo>
                  <a:pt x="132460" y="0"/>
                  <a:pt x="170688" y="31381"/>
                  <a:pt x="170688" y="70104"/>
                </a:cubicBezTo>
                <a:cubicBezTo>
                  <a:pt x="170688" y="108826"/>
                  <a:pt x="132460" y="140208"/>
                  <a:pt x="85344" y="140208"/>
                </a:cubicBezTo>
                <a:cubicBezTo>
                  <a:pt x="38227" y="140208"/>
                  <a:pt x="0" y="108826"/>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5029200" y="6222491"/>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81"/>
                  <a:pt x="38227" y="0"/>
                  <a:pt x="85344" y="0"/>
                </a:cubicBezTo>
                <a:cubicBezTo>
                  <a:pt x="132460" y="0"/>
                  <a:pt x="170688" y="31381"/>
                  <a:pt x="170688" y="70104"/>
                </a:cubicBezTo>
                <a:cubicBezTo>
                  <a:pt x="170688" y="108826"/>
                  <a:pt x="132460" y="140208"/>
                  <a:pt x="85344" y="140208"/>
                </a:cubicBezTo>
                <a:cubicBezTo>
                  <a:pt x="38227" y="140208"/>
                  <a:pt x="0" y="108826"/>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5029200" y="6374891"/>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81"/>
                  <a:pt x="38227" y="0"/>
                  <a:pt x="85344" y="0"/>
                </a:cubicBezTo>
                <a:cubicBezTo>
                  <a:pt x="132460" y="0"/>
                  <a:pt x="170688" y="31381"/>
                  <a:pt x="170688" y="70104"/>
                </a:cubicBezTo>
                <a:cubicBezTo>
                  <a:pt x="170688" y="108826"/>
                  <a:pt x="132460" y="140208"/>
                  <a:pt x="85344" y="140208"/>
                </a:cubicBezTo>
                <a:cubicBezTo>
                  <a:pt x="38227" y="140208"/>
                  <a:pt x="0" y="108826"/>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4695444" y="6316979"/>
            <a:ext cx="172211" cy="141732"/>
          </a:xfrm>
          <a:custGeom>
            <a:avLst/>
            <a:gdLst>
              <a:gd name="connsiteX0" fmla="*/ 0 w 172211"/>
              <a:gd name="connsiteY0" fmla="*/ 70866 h 141732"/>
              <a:gd name="connsiteX1" fmla="*/ 86105 w 172211"/>
              <a:gd name="connsiteY1" fmla="*/ 0 h 141732"/>
              <a:gd name="connsiteX2" fmla="*/ 172211 w 172211"/>
              <a:gd name="connsiteY2" fmla="*/ 70866 h 141732"/>
              <a:gd name="connsiteX3" fmla="*/ 86105 w 172211"/>
              <a:gd name="connsiteY3" fmla="*/ 141732 h 141732"/>
              <a:gd name="connsiteX4" fmla="*/ 0 w 172211"/>
              <a:gd name="connsiteY4" fmla="*/ 70866 h 1417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41732">
                <a:moveTo>
                  <a:pt x="0" y="70866"/>
                </a:moveTo>
                <a:cubicBezTo>
                  <a:pt x="0" y="31724"/>
                  <a:pt x="38608" y="0"/>
                  <a:pt x="86105" y="0"/>
                </a:cubicBezTo>
                <a:cubicBezTo>
                  <a:pt x="133603" y="0"/>
                  <a:pt x="172211" y="31724"/>
                  <a:pt x="172211" y="70866"/>
                </a:cubicBezTo>
                <a:cubicBezTo>
                  <a:pt x="172211" y="110007"/>
                  <a:pt x="133603" y="141732"/>
                  <a:pt x="86105" y="141732"/>
                </a:cubicBezTo>
                <a:cubicBezTo>
                  <a:pt x="38608" y="141732"/>
                  <a:pt x="0" y="110007"/>
                  <a:pt x="0" y="70866"/>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4809744" y="6041135"/>
            <a:ext cx="172211" cy="140208"/>
          </a:xfrm>
          <a:custGeom>
            <a:avLst/>
            <a:gdLst>
              <a:gd name="connsiteX0" fmla="*/ 0 w 172211"/>
              <a:gd name="connsiteY0" fmla="*/ 70104 h 140208"/>
              <a:gd name="connsiteX1" fmla="*/ 86105 w 172211"/>
              <a:gd name="connsiteY1" fmla="*/ 0 h 140208"/>
              <a:gd name="connsiteX2" fmla="*/ 172211 w 172211"/>
              <a:gd name="connsiteY2" fmla="*/ 70104 h 140208"/>
              <a:gd name="connsiteX3" fmla="*/ 86105 w 172211"/>
              <a:gd name="connsiteY3" fmla="*/ 140208 h 140208"/>
              <a:gd name="connsiteX4" fmla="*/ 0 w 172211"/>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40208">
                <a:moveTo>
                  <a:pt x="0" y="70104"/>
                </a:moveTo>
                <a:cubicBezTo>
                  <a:pt x="0" y="31381"/>
                  <a:pt x="38608" y="0"/>
                  <a:pt x="86105" y="0"/>
                </a:cubicBezTo>
                <a:cubicBezTo>
                  <a:pt x="133603" y="0"/>
                  <a:pt x="172211" y="31381"/>
                  <a:pt x="172211" y="70104"/>
                </a:cubicBezTo>
                <a:cubicBezTo>
                  <a:pt x="172211" y="108826"/>
                  <a:pt x="133603" y="140208"/>
                  <a:pt x="86105" y="140208"/>
                </a:cubicBezTo>
                <a:cubicBezTo>
                  <a:pt x="38608" y="140208"/>
                  <a:pt x="0" y="108826"/>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4591811" y="6022847"/>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81"/>
                  <a:pt x="38227" y="0"/>
                  <a:pt x="85344" y="0"/>
                </a:cubicBezTo>
                <a:cubicBezTo>
                  <a:pt x="132460" y="0"/>
                  <a:pt x="170688" y="31381"/>
                  <a:pt x="170688" y="70104"/>
                </a:cubicBezTo>
                <a:cubicBezTo>
                  <a:pt x="170688" y="108826"/>
                  <a:pt x="132460" y="140208"/>
                  <a:pt x="85344" y="140208"/>
                </a:cubicBezTo>
                <a:cubicBezTo>
                  <a:pt x="38227" y="140208"/>
                  <a:pt x="0" y="108826"/>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4744211" y="6175247"/>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81"/>
                  <a:pt x="38227" y="0"/>
                  <a:pt x="85344" y="0"/>
                </a:cubicBezTo>
                <a:cubicBezTo>
                  <a:pt x="132460" y="0"/>
                  <a:pt x="170688" y="31381"/>
                  <a:pt x="170688" y="70104"/>
                </a:cubicBezTo>
                <a:cubicBezTo>
                  <a:pt x="170688" y="108826"/>
                  <a:pt x="132460" y="140208"/>
                  <a:pt x="85344" y="140208"/>
                </a:cubicBezTo>
                <a:cubicBezTo>
                  <a:pt x="38227" y="140208"/>
                  <a:pt x="0" y="108826"/>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4287011" y="5870447"/>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81"/>
                  <a:pt x="38227" y="0"/>
                  <a:pt x="85344" y="0"/>
                </a:cubicBezTo>
                <a:cubicBezTo>
                  <a:pt x="132460" y="0"/>
                  <a:pt x="170688" y="31381"/>
                  <a:pt x="170688" y="70104"/>
                </a:cubicBezTo>
                <a:cubicBezTo>
                  <a:pt x="170688" y="108826"/>
                  <a:pt x="132460" y="140208"/>
                  <a:pt x="85344" y="140208"/>
                </a:cubicBezTo>
                <a:cubicBezTo>
                  <a:pt x="38227" y="140208"/>
                  <a:pt x="0" y="108826"/>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1685544" y="2345435"/>
            <a:ext cx="172211" cy="140208"/>
          </a:xfrm>
          <a:custGeom>
            <a:avLst/>
            <a:gdLst>
              <a:gd name="connsiteX0" fmla="*/ 0 w 172211"/>
              <a:gd name="connsiteY0" fmla="*/ 70104 h 140208"/>
              <a:gd name="connsiteX1" fmla="*/ 86105 w 172211"/>
              <a:gd name="connsiteY1" fmla="*/ 0 h 140208"/>
              <a:gd name="connsiteX2" fmla="*/ 172211 w 172211"/>
              <a:gd name="connsiteY2" fmla="*/ 70104 h 140208"/>
              <a:gd name="connsiteX3" fmla="*/ 86105 w 172211"/>
              <a:gd name="connsiteY3" fmla="*/ 140208 h 140208"/>
              <a:gd name="connsiteX4" fmla="*/ 0 w 172211"/>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211" h="140208">
                <a:moveTo>
                  <a:pt x="0" y="70104"/>
                </a:moveTo>
                <a:cubicBezTo>
                  <a:pt x="0" y="31369"/>
                  <a:pt x="38607" y="0"/>
                  <a:pt x="86105" y="0"/>
                </a:cubicBezTo>
                <a:cubicBezTo>
                  <a:pt x="133604" y="0"/>
                  <a:pt x="172211" y="31369"/>
                  <a:pt x="172211" y="70104"/>
                </a:cubicBezTo>
                <a:cubicBezTo>
                  <a:pt x="172211" y="108839"/>
                  <a:pt x="133604" y="140208"/>
                  <a:pt x="86105" y="140208"/>
                </a:cubicBezTo>
                <a:cubicBezTo>
                  <a:pt x="38607"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1714500" y="1926335"/>
            <a:ext cx="170688" cy="140208"/>
          </a:xfrm>
          <a:custGeom>
            <a:avLst/>
            <a:gdLst>
              <a:gd name="connsiteX0" fmla="*/ 0 w 170688"/>
              <a:gd name="connsiteY0" fmla="*/ 70104 h 140208"/>
              <a:gd name="connsiteX1" fmla="*/ 85344 w 170688"/>
              <a:gd name="connsiteY1" fmla="*/ 0 h 140208"/>
              <a:gd name="connsiteX2" fmla="*/ 170688 w 170688"/>
              <a:gd name="connsiteY2" fmla="*/ 70104 h 140208"/>
              <a:gd name="connsiteX3" fmla="*/ 85344 w 170688"/>
              <a:gd name="connsiteY3" fmla="*/ 140208 h 140208"/>
              <a:gd name="connsiteX4" fmla="*/ 0 w 170688"/>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8" h="140208">
                <a:moveTo>
                  <a:pt x="0" y="70104"/>
                </a:moveTo>
                <a:cubicBezTo>
                  <a:pt x="0" y="31369"/>
                  <a:pt x="38226" y="0"/>
                  <a:pt x="85344" y="0"/>
                </a:cubicBezTo>
                <a:cubicBezTo>
                  <a:pt x="132460" y="0"/>
                  <a:pt x="170688" y="31369"/>
                  <a:pt x="170688" y="70104"/>
                </a:cubicBezTo>
                <a:cubicBezTo>
                  <a:pt x="170688" y="108839"/>
                  <a:pt x="132460" y="140208"/>
                  <a:pt x="85344" y="140208"/>
                </a:cubicBezTo>
                <a:cubicBezTo>
                  <a:pt x="38226" y="140208"/>
                  <a:pt x="0" y="108839"/>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7306056" y="1078991"/>
            <a:ext cx="170687" cy="140208"/>
          </a:xfrm>
          <a:custGeom>
            <a:avLst/>
            <a:gdLst>
              <a:gd name="connsiteX0" fmla="*/ 0 w 170687"/>
              <a:gd name="connsiteY0" fmla="*/ 70104 h 140208"/>
              <a:gd name="connsiteX1" fmla="*/ 85343 w 170687"/>
              <a:gd name="connsiteY1" fmla="*/ 0 h 140208"/>
              <a:gd name="connsiteX2" fmla="*/ 170687 w 170687"/>
              <a:gd name="connsiteY2" fmla="*/ 70104 h 140208"/>
              <a:gd name="connsiteX3" fmla="*/ 85343 w 170687"/>
              <a:gd name="connsiteY3" fmla="*/ 140208 h 140208"/>
              <a:gd name="connsiteX4" fmla="*/ 0 w 170687"/>
              <a:gd name="connsiteY4" fmla="*/ 70104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0687" h="140208">
                <a:moveTo>
                  <a:pt x="0" y="70104"/>
                </a:moveTo>
                <a:cubicBezTo>
                  <a:pt x="0" y="31369"/>
                  <a:pt x="38226" y="0"/>
                  <a:pt x="85343" y="0"/>
                </a:cubicBezTo>
                <a:cubicBezTo>
                  <a:pt x="132460" y="0"/>
                  <a:pt x="170687" y="31369"/>
                  <a:pt x="170687" y="70104"/>
                </a:cubicBezTo>
                <a:cubicBezTo>
                  <a:pt x="170687" y="108838"/>
                  <a:pt x="132460" y="140208"/>
                  <a:pt x="85343" y="140208"/>
                </a:cubicBezTo>
                <a:cubicBezTo>
                  <a:pt x="38226" y="140208"/>
                  <a:pt x="0" y="108838"/>
                  <a:pt x="0" y="70104"/>
                </a:cubicBez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5507735" y="2421635"/>
            <a:ext cx="359664" cy="359664"/>
          </a:xfrm>
          <a:custGeom>
            <a:avLst/>
            <a:gdLst>
              <a:gd name="connsiteX0" fmla="*/ 0 w 359664"/>
              <a:gd name="connsiteY0" fmla="*/ 137414 h 359664"/>
              <a:gd name="connsiteX1" fmla="*/ 137414 w 359664"/>
              <a:gd name="connsiteY1" fmla="*/ 137414 h 359664"/>
              <a:gd name="connsiteX2" fmla="*/ 179832 w 359664"/>
              <a:gd name="connsiteY2" fmla="*/ 0 h 359664"/>
              <a:gd name="connsiteX3" fmla="*/ 222250 w 359664"/>
              <a:gd name="connsiteY3" fmla="*/ 137414 h 359664"/>
              <a:gd name="connsiteX4" fmla="*/ 359664 w 359664"/>
              <a:gd name="connsiteY4" fmla="*/ 137414 h 359664"/>
              <a:gd name="connsiteX5" fmla="*/ 248539 w 359664"/>
              <a:gd name="connsiteY5" fmla="*/ 222250 h 359664"/>
              <a:gd name="connsiteX6" fmla="*/ 290957 w 359664"/>
              <a:gd name="connsiteY6" fmla="*/ 359664 h 359664"/>
              <a:gd name="connsiteX7" fmla="*/ 179832 w 359664"/>
              <a:gd name="connsiteY7" fmla="*/ 274701 h 359664"/>
              <a:gd name="connsiteX8" fmla="*/ 68707 w 359664"/>
              <a:gd name="connsiteY8" fmla="*/ 359664 h 359664"/>
              <a:gd name="connsiteX9" fmla="*/ 111125 w 359664"/>
              <a:gd name="connsiteY9" fmla="*/ 222250 h 359664"/>
              <a:gd name="connsiteX10" fmla="*/ 0 w 359664"/>
              <a:gd name="connsiteY10" fmla="*/ 137414 h 35966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359664" h="359664">
                <a:moveTo>
                  <a:pt x="0" y="137414"/>
                </a:moveTo>
                <a:lnTo>
                  <a:pt x="137414" y="137414"/>
                </a:lnTo>
                <a:lnTo>
                  <a:pt x="179832" y="0"/>
                </a:lnTo>
                <a:lnTo>
                  <a:pt x="222250" y="137414"/>
                </a:lnTo>
                <a:lnTo>
                  <a:pt x="359664" y="137414"/>
                </a:lnTo>
                <a:lnTo>
                  <a:pt x="248539" y="222250"/>
                </a:lnTo>
                <a:lnTo>
                  <a:pt x="290957" y="359664"/>
                </a:lnTo>
                <a:lnTo>
                  <a:pt x="179832" y="274701"/>
                </a:lnTo>
                <a:lnTo>
                  <a:pt x="68707" y="359664"/>
                </a:lnTo>
                <a:lnTo>
                  <a:pt x="111125" y="222250"/>
                </a:lnTo>
                <a:lnTo>
                  <a:pt x="0" y="137414"/>
                </a:lnTo>
              </a:path>
            </a:pathLst>
          </a:custGeom>
          <a:solidFill>
            <a:srgbClr val="FF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3352927" y="1763902"/>
            <a:ext cx="77470" cy="156972"/>
          </a:xfrm>
          <a:custGeom>
            <a:avLst/>
            <a:gdLst>
              <a:gd name="connsiteX0" fmla="*/ 77469 w 77470"/>
              <a:gd name="connsiteY0" fmla="*/ 4952 h 156972"/>
              <a:gd name="connsiteX1" fmla="*/ 39623 w 77470"/>
              <a:gd name="connsiteY1" fmla="*/ 156972 h 156972"/>
              <a:gd name="connsiteX2" fmla="*/ 8508 w 77470"/>
              <a:gd name="connsiteY2" fmla="*/ 149098 h 156972"/>
              <a:gd name="connsiteX3" fmla="*/ 37591 w 77470"/>
              <a:gd name="connsiteY3" fmla="*/ 32130 h 156972"/>
              <a:gd name="connsiteX4" fmla="*/ 19684 w 77470"/>
              <a:gd name="connsiteY4" fmla="*/ 37083 h 156972"/>
              <a:gd name="connsiteX5" fmla="*/ 0 w 77470"/>
              <a:gd name="connsiteY5" fmla="*/ 37464 h 156972"/>
              <a:gd name="connsiteX6" fmla="*/ 6730 w 77470"/>
              <a:gd name="connsiteY6" fmla="*/ 10922 h 156972"/>
              <a:gd name="connsiteX7" fmla="*/ 57784 w 77470"/>
              <a:gd name="connsiteY7" fmla="*/ 0 h 156972"/>
              <a:gd name="connsiteX8" fmla="*/ 77469 w 77470"/>
              <a:gd name="connsiteY8" fmla="*/ 4952 h 1569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470" h="156972">
                <a:moveTo>
                  <a:pt x="77469" y="4952"/>
                </a:moveTo>
                <a:lnTo>
                  <a:pt x="39623" y="156972"/>
                </a:lnTo>
                <a:lnTo>
                  <a:pt x="8508" y="149098"/>
                </a:lnTo>
                <a:lnTo>
                  <a:pt x="37591" y="32130"/>
                </a:lnTo>
                <a:cubicBezTo>
                  <a:pt x="32892" y="34417"/>
                  <a:pt x="26923" y="36195"/>
                  <a:pt x="19684" y="37083"/>
                </a:cubicBezTo>
                <a:cubicBezTo>
                  <a:pt x="12319" y="38100"/>
                  <a:pt x="5841" y="38226"/>
                  <a:pt x="0" y="37464"/>
                </a:cubicBezTo>
                <a:lnTo>
                  <a:pt x="6730" y="10922"/>
                </a:lnTo>
                <a:cubicBezTo>
                  <a:pt x="25526" y="10160"/>
                  <a:pt x="42544" y="6476"/>
                  <a:pt x="57784" y="0"/>
                </a:cubicBezTo>
                <a:lnTo>
                  <a:pt x="77469" y="4952"/>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3448050" y="1787525"/>
            <a:ext cx="122682" cy="158369"/>
          </a:xfrm>
          <a:custGeom>
            <a:avLst/>
            <a:gdLst>
              <a:gd name="connsiteX0" fmla="*/ 0 w 122682"/>
              <a:gd name="connsiteY0" fmla="*/ 143001 h 158369"/>
              <a:gd name="connsiteX1" fmla="*/ 6603 w 122682"/>
              <a:gd name="connsiteY1" fmla="*/ 116204 h 158369"/>
              <a:gd name="connsiteX2" fmla="*/ 37210 w 122682"/>
              <a:gd name="connsiteY2" fmla="*/ 133857 h 158369"/>
              <a:gd name="connsiteX3" fmla="*/ 59435 w 122682"/>
              <a:gd name="connsiteY3" fmla="*/ 132460 h 158369"/>
              <a:gd name="connsiteX4" fmla="*/ 71246 w 122682"/>
              <a:gd name="connsiteY4" fmla="*/ 116839 h 158369"/>
              <a:gd name="connsiteX5" fmla="*/ 45339 w 122682"/>
              <a:gd name="connsiteY5" fmla="*/ 85725 h 158369"/>
              <a:gd name="connsiteX6" fmla="*/ 17907 w 122682"/>
              <a:gd name="connsiteY6" fmla="*/ 80772 h 158369"/>
              <a:gd name="connsiteX7" fmla="*/ 43941 w 122682"/>
              <a:gd name="connsiteY7" fmla="*/ 0 h 158369"/>
              <a:gd name="connsiteX8" fmla="*/ 122682 w 122682"/>
              <a:gd name="connsiteY8" fmla="*/ 19685 h 158369"/>
              <a:gd name="connsiteX9" fmla="*/ 116332 w 122682"/>
              <a:gd name="connsiteY9" fmla="*/ 45211 h 158369"/>
              <a:gd name="connsiteX10" fmla="*/ 62610 w 122682"/>
              <a:gd name="connsiteY10" fmla="*/ 31876 h 158369"/>
              <a:gd name="connsiteX11" fmla="*/ 52704 w 122682"/>
              <a:gd name="connsiteY11" fmla="*/ 62610 h 158369"/>
              <a:gd name="connsiteX12" fmla="*/ 67564 w 122682"/>
              <a:gd name="connsiteY12" fmla="*/ 65658 h 158369"/>
              <a:gd name="connsiteX13" fmla="*/ 99059 w 122682"/>
              <a:gd name="connsiteY13" fmla="*/ 86105 h 158369"/>
              <a:gd name="connsiteX14" fmla="*/ 103632 w 122682"/>
              <a:gd name="connsiteY14" fmla="*/ 121539 h 158369"/>
              <a:gd name="connsiteX15" fmla="*/ 79247 w 122682"/>
              <a:gd name="connsiteY15" fmla="*/ 154432 h 158369"/>
              <a:gd name="connsiteX16" fmla="*/ 34163 w 122682"/>
              <a:gd name="connsiteY16" fmla="*/ 158369 h 158369"/>
              <a:gd name="connsiteX17" fmla="*/ 0 w 122682"/>
              <a:gd name="connsiteY17" fmla="*/ 143001 h 15836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122682" h="158369">
                <a:moveTo>
                  <a:pt x="0" y="143001"/>
                </a:moveTo>
                <a:lnTo>
                  <a:pt x="6603" y="116204"/>
                </a:lnTo>
                <a:cubicBezTo>
                  <a:pt x="15366" y="125095"/>
                  <a:pt x="25527" y="130936"/>
                  <a:pt x="37210" y="133857"/>
                </a:cubicBezTo>
                <a:cubicBezTo>
                  <a:pt x="45973" y="136017"/>
                  <a:pt x="53340" y="135508"/>
                  <a:pt x="59435" y="132460"/>
                </a:cubicBezTo>
                <a:cubicBezTo>
                  <a:pt x="65404" y="129413"/>
                  <a:pt x="69341" y="124205"/>
                  <a:pt x="71246" y="116839"/>
                </a:cubicBezTo>
                <a:cubicBezTo>
                  <a:pt x="75057" y="101345"/>
                  <a:pt x="66421" y="91058"/>
                  <a:pt x="45339" y="85725"/>
                </a:cubicBezTo>
                <a:cubicBezTo>
                  <a:pt x="37465" y="83820"/>
                  <a:pt x="28321" y="82169"/>
                  <a:pt x="17907" y="80772"/>
                </a:cubicBezTo>
                <a:lnTo>
                  <a:pt x="43941" y="0"/>
                </a:lnTo>
                <a:lnTo>
                  <a:pt x="122682" y="19685"/>
                </a:lnTo>
                <a:lnTo>
                  <a:pt x="116332" y="45211"/>
                </a:lnTo>
                <a:lnTo>
                  <a:pt x="62610" y="31876"/>
                </a:lnTo>
                <a:lnTo>
                  <a:pt x="52704" y="62610"/>
                </a:lnTo>
                <a:cubicBezTo>
                  <a:pt x="58165" y="63500"/>
                  <a:pt x="63119" y="64516"/>
                  <a:pt x="67564" y="65658"/>
                </a:cubicBezTo>
                <a:cubicBezTo>
                  <a:pt x="82041" y="69214"/>
                  <a:pt x="92583" y="76073"/>
                  <a:pt x="99059" y="86105"/>
                </a:cubicBezTo>
                <a:cubicBezTo>
                  <a:pt x="105409" y="96139"/>
                  <a:pt x="106934" y="107950"/>
                  <a:pt x="103632" y="121539"/>
                </a:cubicBezTo>
                <a:cubicBezTo>
                  <a:pt x="99948" y="136525"/>
                  <a:pt x="91694" y="147447"/>
                  <a:pt x="79247" y="154432"/>
                </a:cubicBezTo>
                <a:cubicBezTo>
                  <a:pt x="66675" y="161417"/>
                  <a:pt x="51689" y="162686"/>
                  <a:pt x="34163" y="158369"/>
                </a:cubicBezTo>
                <a:cubicBezTo>
                  <a:pt x="20065" y="154813"/>
                  <a:pt x="8635" y="149732"/>
                  <a:pt x="0" y="143001"/>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781812" y="4815840"/>
            <a:ext cx="1043939" cy="1786128"/>
          </a:xfrm>
          <a:custGeom>
            <a:avLst/>
            <a:gdLst>
              <a:gd name="connsiteX0" fmla="*/ 0 w 1043939"/>
              <a:gd name="connsiteY0" fmla="*/ 1786128 h 1786128"/>
              <a:gd name="connsiteX1" fmla="*/ 1043939 w 1043939"/>
              <a:gd name="connsiteY1" fmla="*/ 1786128 h 1786128"/>
              <a:gd name="connsiteX2" fmla="*/ 1043939 w 1043939"/>
              <a:gd name="connsiteY2" fmla="*/ 0 h 1786128"/>
              <a:gd name="connsiteX3" fmla="*/ 0 w 1043939"/>
              <a:gd name="connsiteY3" fmla="*/ 0 h 1786128"/>
              <a:gd name="connsiteX4" fmla="*/ 0 w 1043939"/>
              <a:gd name="connsiteY4" fmla="*/ 1786128 h 1786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43939" h="1786128">
                <a:moveTo>
                  <a:pt x="0" y="1786128"/>
                </a:moveTo>
                <a:lnTo>
                  <a:pt x="1043939" y="1786128"/>
                </a:lnTo>
                <a:lnTo>
                  <a:pt x="1043939" y="0"/>
                </a:lnTo>
                <a:lnTo>
                  <a:pt x="0" y="0"/>
                </a:lnTo>
                <a:lnTo>
                  <a:pt x="0" y="17861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1833372" y="4815840"/>
            <a:ext cx="1226820" cy="1786128"/>
          </a:xfrm>
          <a:custGeom>
            <a:avLst/>
            <a:gdLst>
              <a:gd name="connsiteX0" fmla="*/ 0 w 1226820"/>
              <a:gd name="connsiteY0" fmla="*/ 1786128 h 1786128"/>
              <a:gd name="connsiteX1" fmla="*/ 1226820 w 1226820"/>
              <a:gd name="connsiteY1" fmla="*/ 1786128 h 1786128"/>
              <a:gd name="connsiteX2" fmla="*/ 1226820 w 1226820"/>
              <a:gd name="connsiteY2" fmla="*/ 0 h 1786128"/>
              <a:gd name="connsiteX3" fmla="*/ 0 w 1226820"/>
              <a:gd name="connsiteY3" fmla="*/ 0 h 1786128"/>
              <a:gd name="connsiteX4" fmla="*/ 0 w 1226820"/>
              <a:gd name="connsiteY4" fmla="*/ 1786128 h 1786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26820" h="1786128">
                <a:moveTo>
                  <a:pt x="0" y="1786128"/>
                </a:moveTo>
                <a:lnTo>
                  <a:pt x="1226820" y="1786128"/>
                </a:lnTo>
                <a:lnTo>
                  <a:pt x="1226820" y="0"/>
                </a:lnTo>
                <a:lnTo>
                  <a:pt x="0" y="0"/>
                </a:lnTo>
                <a:lnTo>
                  <a:pt x="0" y="17861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2901695" y="4815840"/>
            <a:ext cx="1310639" cy="1786128"/>
          </a:xfrm>
          <a:custGeom>
            <a:avLst/>
            <a:gdLst>
              <a:gd name="connsiteX0" fmla="*/ 0 w 1310639"/>
              <a:gd name="connsiteY0" fmla="*/ 1786128 h 1786128"/>
              <a:gd name="connsiteX1" fmla="*/ 1310639 w 1310639"/>
              <a:gd name="connsiteY1" fmla="*/ 1786128 h 1786128"/>
              <a:gd name="connsiteX2" fmla="*/ 1310639 w 1310639"/>
              <a:gd name="connsiteY2" fmla="*/ 0 h 1786128"/>
              <a:gd name="connsiteX3" fmla="*/ 0 w 1310639"/>
              <a:gd name="connsiteY3" fmla="*/ 0 h 1786128"/>
              <a:gd name="connsiteX4" fmla="*/ 0 w 1310639"/>
              <a:gd name="connsiteY4" fmla="*/ 1786128 h 17861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10639" h="1786128">
                <a:moveTo>
                  <a:pt x="0" y="1786128"/>
                </a:moveTo>
                <a:lnTo>
                  <a:pt x="1310639" y="1786128"/>
                </a:lnTo>
                <a:lnTo>
                  <a:pt x="1310639" y="0"/>
                </a:lnTo>
                <a:lnTo>
                  <a:pt x="0" y="0"/>
                </a:lnTo>
                <a:lnTo>
                  <a:pt x="0" y="178612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5753100" y="5064252"/>
            <a:ext cx="3226307" cy="1385316"/>
          </a:xfrm>
          <a:custGeom>
            <a:avLst/>
            <a:gdLst>
              <a:gd name="connsiteX0" fmla="*/ 0 w 3226307"/>
              <a:gd name="connsiteY0" fmla="*/ 1385315 h 1385316"/>
              <a:gd name="connsiteX1" fmla="*/ 3226307 w 3226307"/>
              <a:gd name="connsiteY1" fmla="*/ 1385315 h 1385316"/>
              <a:gd name="connsiteX2" fmla="*/ 3226307 w 3226307"/>
              <a:gd name="connsiteY2" fmla="*/ 0 h 1385316"/>
              <a:gd name="connsiteX3" fmla="*/ 0 w 3226307"/>
              <a:gd name="connsiteY3" fmla="*/ 0 h 1385316"/>
              <a:gd name="connsiteX4" fmla="*/ 0 w 3226307"/>
              <a:gd name="connsiteY4" fmla="*/ 1385315 h 13853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26307" h="1385316">
                <a:moveTo>
                  <a:pt x="0" y="1385315"/>
                </a:moveTo>
                <a:lnTo>
                  <a:pt x="3226307" y="1385315"/>
                </a:lnTo>
                <a:lnTo>
                  <a:pt x="3226307" y="0"/>
                </a:lnTo>
                <a:lnTo>
                  <a:pt x="0" y="0"/>
                </a:lnTo>
                <a:lnTo>
                  <a:pt x="0" y="1385315"/>
                </a:lnTo>
              </a:path>
            </a:pathLst>
          </a:custGeom>
          <a:solidFill>
            <a:srgbClr val="A4E2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2108200" y="1587500"/>
            <a:ext cx="3416300" cy="1003300"/>
          </a:xfrm>
          <a:prstGeom prst="rect">
            <a:avLst/>
          </a:prstGeom>
          <a:noFill/>
        </p:spPr>
      </p:pic>
      <p:pic>
        <p:nvPicPr>
          <p:cNvPr id="49" name="Picture 3"/>
          <p:cNvPicPr>
            <a:picLocks noChangeAspect="1" noChangeArrowheads="1"/>
          </p:cNvPicPr>
          <p:nvPr/>
        </p:nvPicPr>
        <p:blipFill>
          <a:blip r:embed="rId3"/>
          <a:srcRect/>
          <a:stretch>
            <a:fillRect/>
          </a:stretch>
        </p:blipFill>
        <p:spPr bwMode="auto">
          <a:xfrm>
            <a:off x="5778500" y="2552700"/>
            <a:ext cx="1968500" cy="152400"/>
          </a:xfrm>
          <a:prstGeom prst="rect">
            <a:avLst/>
          </a:prstGeom>
          <a:noFill/>
        </p:spPr>
      </p:pic>
      <p:pic>
        <p:nvPicPr>
          <p:cNvPr id="50" name="Picture 3"/>
          <p:cNvPicPr>
            <a:picLocks noChangeAspect="1" noChangeArrowheads="1"/>
          </p:cNvPicPr>
          <p:nvPr/>
        </p:nvPicPr>
        <p:blipFill>
          <a:blip r:embed="rId4"/>
          <a:srcRect/>
          <a:stretch>
            <a:fillRect/>
          </a:stretch>
        </p:blipFill>
        <p:spPr bwMode="auto">
          <a:xfrm>
            <a:off x="825500" y="571500"/>
            <a:ext cx="8178800" cy="5892800"/>
          </a:xfrm>
          <a:prstGeom prst="rect">
            <a:avLst/>
          </a:prstGeom>
          <a:noFill/>
        </p:spPr>
      </p:pic>
      <p:sp>
        <p:nvSpPr>
          <p:cNvPr id="51"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46</a:t>
            </a:r>
          </a:p>
        </p:txBody>
      </p:sp>
      <p:sp>
        <p:nvSpPr>
          <p:cNvPr id="52" name="TextBox 1"/>
          <p:cNvSpPr txBox="1"/>
          <p:nvPr/>
        </p:nvSpPr>
        <p:spPr>
          <a:xfrm>
            <a:off x="5956300" y="1955800"/>
            <a:ext cx="381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1</a:t>
            </a:r>
          </a:p>
        </p:txBody>
      </p:sp>
      <p:sp>
        <p:nvSpPr>
          <p:cNvPr id="53" name="TextBox 1"/>
          <p:cNvSpPr txBox="1"/>
          <p:nvPr/>
        </p:nvSpPr>
        <p:spPr>
          <a:xfrm>
            <a:off x="7378700" y="2286000"/>
            <a:ext cx="381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2</a:t>
            </a:r>
          </a:p>
        </p:txBody>
      </p:sp>
      <p:sp>
        <p:nvSpPr>
          <p:cNvPr id="54" name="TextBox 1"/>
          <p:cNvSpPr txBox="1"/>
          <p:nvPr/>
        </p:nvSpPr>
        <p:spPr>
          <a:xfrm>
            <a:off x="7188200" y="2247900"/>
            <a:ext cx="381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3</a:t>
            </a:r>
          </a:p>
        </p:txBody>
      </p:sp>
      <p:sp>
        <p:nvSpPr>
          <p:cNvPr id="55" name="TextBox 1"/>
          <p:cNvSpPr txBox="1"/>
          <p:nvPr/>
        </p:nvSpPr>
        <p:spPr>
          <a:xfrm>
            <a:off x="7112000" y="1854200"/>
            <a:ext cx="63500" cy="279400"/>
          </a:xfrm>
          <a:prstGeom prst="rect">
            <a:avLst/>
          </a:prstGeom>
          <a:noFill/>
        </p:spPr>
        <p:txBody>
          <a:bodyPr wrap="none" lIns="0" tIns="0" rIns="0" rtlCol="0">
            <a:spAutoFit/>
          </a:bodyPr>
          <a:lstStyle/>
          <a:p>
            <a:pPr>
              <a:lnSpc>
                <a:spcPts val="800"/>
              </a:lnSpc>
              <a:tabLst>
                <a:tab pos="25400" algn="l"/>
              </a:tabLst>
            </a:pPr>
            <a:r>
              <a:rPr lang="en-US" altLang="zh-CN" sz="695" b="1" dirty="0">
                <a:solidFill>
                  <a:srgbClr val="FFFFFF"/>
                </a:solidFill>
                <a:latin typeface="Century" pitchFamily="18" charset="0"/>
                <a:cs typeface="Century" pitchFamily="18" charset="0"/>
              </a:rPr>
              <a:t>4</a:t>
            </a:r>
          </a:p>
          <a:p>
            <a:pPr>
              <a:lnSpc>
                <a:spcPts val="1400"/>
              </a:lnSpc>
              <a:tabLst>
                <a:tab pos="25400" algn="l"/>
              </a:tabLst>
            </a:pPr>
            <a:r>
              <a:rPr lang="en-US" altLang="zh-CN" dirty="0"/>
              <a:t>	</a:t>
            </a:r>
            <a:r>
              <a:rPr lang="en-US" altLang="zh-CN" sz="695" b="1" dirty="0">
                <a:solidFill>
                  <a:srgbClr val="FFFFFF"/>
                </a:solidFill>
                <a:latin typeface="Century" pitchFamily="18" charset="0"/>
                <a:cs typeface="Century" pitchFamily="18" charset="0"/>
              </a:rPr>
              <a:t>5</a:t>
            </a:r>
          </a:p>
        </p:txBody>
      </p:sp>
      <p:sp>
        <p:nvSpPr>
          <p:cNvPr id="56" name="TextBox 1"/>
          <p:cNvSpPr txBox="1"/>
          <p:nvPr/>
        </p:nvSpPr>
        <p:spPr>
          <a:xfrm>
            <a:off x="7251700" y="1943100"/>
            <a:ext cx="381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6</a:t>
            </a:r>
          </a:p>
        </p:txBody>
      </p:sp>
      <p:sp>
        <p:nvSpPr>
          <p:cNvPr id="57" name="TextBox 1"/>
          <p:cNvSpPr txBox="1"/>
          <p:nvPr/>
        </p:nvSpPr>
        <p:spPr>
          <a:xfrm>
            <a:off x="7226300" y="3695700"/>
            <a:ext cx="381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7</a:t>
            </a:r>
          </a:p>
        </p:txBody>
      </p:sp>
      <p:sp>
        <p:nvSpPr>
          <p:cNvPr id="58" name="TextBox 1"/>
          <p:cNvSpPr txBox="1"/>
          <p:nvPr/>
        </p:nvSpPr>
        <p:spPr>
          <a:xfrm>
            <a:off x="6578600" y="3695700"/>
            <a:ext cx="381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9</a:t>
            </a:r>
          </a:p>
        </p:txBody>
      </p:sp>
      <p:sp>
        <p:nvSpPr>
          <p:cNvPr id="59" name="TextBox 1"/>
          <p:cNvSpPr txBox="1"/>
          <p:nvPr/>
        </p:nvSpPr>
        <p:spPr>
          <a:xfrm>
            <a:off x="6553200" y="3987800"/>
            <a:ext cx="889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10</a:t>
            </a:r>
          </a:p>
        </p:txBody>
      </p:sp>
      <p:sp>
        <p:nvSpPr>
          <p:cNvPr id="60" name="TextBox 1"/>
          <p:cNvSpPr txBox="1"/>
          <p:nvPr/>
        </p:nvSpPr>
        <p:spPr>
          <a:xfrm>
            <a:off x="3949700" y="2870200"/>
            <a:ext cx="2908300" cy="635000"/>
          </a:xfrm>
          <a:prstGeom prst="rect">
            <a:avLst/>
          </a:prstGeom>
          <a:noFill/>
        </p:spPr>
        <p:txBody>
          <a:bodyPr wrap="none" lIns="0" tIns="0" rIns="0" rtlCol="0">
            <a:spAutoFit/>
          </a:bodyPr>
          <a:lstStyle/>
          <a:p>
            <a:pPr>
              <a:lnSpc>
                <a:spcPts val="800"/>
              </a:lnSpc>
              <a:tabLst>
                <a:tab pos="2819400" algn="l"/>
              </a:tabLst>
            </a:pPr>
            <a:r>
              <a:rPr lang="en-US" altLang="zh-CN" sz="695" b="1" dirty="0">
                <a:solidFill>
                  <a:srgbClr val="FFFFFF"/>
                </a:solidFill>
                <a:latin typeface="Century" pitchFamily="18" charset="0"/>
                <a:cs typeface="Century" pitchFamily="18" charset="0"/>
              </a:rPr>
              <a:t>8</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2819400" algn="l"/>
              </a:tabLst>
            </a:pPr>
            <a:r>
              <a:rPr lang="en-US" altLang="zh-CN" dirty="0"/>
              <a:t>	</a:t>
            </a:r>
            <a:r>
              <a:rPr lang="en-US" altLang="zh-CN" sz="695" b="1" dirty="0">
                <a:solidFill>
                  <a:srgbClr val="FFFFFF"/>
                </a:solidFill>
                <a:latin typeface="Century" pitchFamily="18" charset="0"/>
                <a:cs typeface="Century" pitchFamily="18" charset="0"/>
              </a:rPr>
              <a:t>14</a:t>
            </a:r>
          </a:p>
        </p:txBody>
      </p:sp>
      <p:sp>
        <p:nvSpPr>
          <p:cNvPr id="61" name="TextBox 1"/>
          <p:cNvSpPr txBox="1"/>
          <p:nvPr/>
        </p:nvSpPr>
        <p:spPr>
          <a:xfrm>
            <a:off x="5334000" y="3949700"/>
            <a:ext cx="520700" cy="152400"/>
          </a:xfrm>
          <a:prstGeom prst="rect">
            <a:avLst/>
          </a:prstGeom>
          <a:noFill/>
        </p:spPr>
        <p:txBody>
          <a:bodyPr wrap="none" lIns="0" tIns="0" rIns="0" rtlCol="0">
            <a:spAutoFit/>
          </a:bodyPr>
          <a:lstStyle/>
          <a:p>
            <a:pPr>
              <a:lnSpc>
                <a:spcPts val="1200"/>
              </a:lnSpc>
            </a:pPr>
            <a:r>
              <a:rPr lang="en-US" altLang="zh-CN" sz="695" b="1" dirty="0">
                <a:solidFill>
                  <a:srgbClr val="FFFFFF"/>
                </a:solidFill>
                <a:latin typeface="Century" pitchFamily="18" charset="0"/>
                <a:cs typeface="Century" pitchFamily="18" charset="0"/>
              </a:rPr>
              <a:t>11</a:t>
            </a:r>
            <a:r>
              <a:rPr lang="en-US" altLang="zh-CN" sz="695" dirty="0">
                <a:latin typeface="Times New Roman" panose="02020603050405020304" pitchFamily="18" charset="0"/>
                <a:cs typeface="Times New Roman" panose="02020603050405020304" pitchFamily="18" charset="0"/>
              </a:rPr>
              <a:t>   </a:t>
            </a:r>
            <a:r>
              <a:rPr lang="en-US" altLang="zh-CN" sz="695" b="1" dirty="0">
                <a:solidFill>
                  <a:srgbClr val="FFFFFF"/>
                </a:solidFill>
                <a:latin typeface="Century" pitchFamily="18" charset="0"/>
                <a:cs typeface="Century" pitchFamily="18" charset="0"/>
              </a:rPr>
              <a:t>13</a:t>
            </a:r>
            <a:r>
              <a:rPr lang="en-US" altLang="zh-CN" sz="695" dirty="0">
                <a:latin typeface="Times New Roman" panose="02020603050405020304" pitchFamily="18" charset="0"/>
                <a:cs typeface="Times New Roman" panose="02020603050405020304" pitchFamily="18" charset="0"/>
              </a:rPr>
              <a:t>  </a:t>
            </a:r>
            <a:r>
              <a:rPr lang="en-US" altLang="zh-CN" sz="695" b="1" dirty="0">
                <a:solidFill>
                  <a:srgbClr val="FFFFFF"/>
                </a:solidFill>
                <a:latin typeface="Century" pitchFamily="18" charset="0"/>
                <a:cs typeface="Century" pitchFamily="18" charset="0"/>
              </a:rPr>
              <a:t>15</a:t>
            </a:r>
            <a:r>
              <a:rPr lang="en-US" altLang="zh-CN" sz="695" dirty="0">
                <a:latin typeface="Times New Roman" panose="02020603050405020304" pitchFamily="18" charset="0"/>
                <a:cs typeface="Times New Roman" panose="02020603050405020304" pitchFamily="18" charset="0"/>
              </a:rPr>
              <a:t> </a:t>
            </a:r>
            <a:r>
              <a:rPr lang="en-US" altLang="zh-CN" sz="695" b="1" dirty="0">
                <a:solidFill>
                  <a:srgbClr val="FFFFFF"/>
                </a:solidFill>
                <a:latin typeface="Century" pitchFamily="18" charset="0"/>
                <a:cs typeface="Century" pitchFamily="18" charset="0"/>
              </a:rPr>
              <a:t>12</a:t>
            </a:r>
          </a:p>
        </p:txBody>
      </p:sp>
      <p:sp>
        <p:nvSpPr>
          <p:cNvPr id="62" name="TextBox 1"/>
          <p:cNvSpPr txBox="1"/>
          <p:nvPr/>
        </p:nvSpPr>
        <p:spPr>
          <a:xfrm>
            <a:off x="5181600" y="5651500"/>
            <a:ext cx="889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20</a:t>
            </a:r>
          </a:p>
        </p:txBody>
      </p:sp>
      <p:sp>
        <p:nvSpPr>
          <p:cNvPr id="63" name="TextBox 1"/>
          <p:cNvSpPr txBox="1"/>
          <p:nvPr/>
        </p:nvSpPr>
        <p:spPr>
          <a:xfrm>
            <a:off x="5029200" y="5359400"/>
            <a:ext cx="127000" cy="1168400"/>
          </a:xfrm>
          <a:prstGeom prst="rect">
            <a:avLst/>
          </a:prstGeom>
          <a:noFill/>
        </p:spPr>
        <p:txBody>
          <a:bodyPr wrap="none" lIns="0" tIns="0" rIns="0" rtlCol="0">
            <a:spAutoFit/>
          </a:bodyPr>
          <a:lstStyle/>
          <a:p>
            <a:pPr>
              <a:lnSpc>
                <a:spcPts val="800"/>
              </a:lnSpc>
              <a:tabLst>
                <a:tab pos="38100" algn="l"/>
              </a:tabLst>
            </a:pPr>
            <a:r>
              <a:rPr lang="en-US" altLang="zh-CN" sz="695" b="1" dirty="0">
                <a:solidFill>
                  <a:srgbClr val="FFFFFF"/>
                </a:solidFill>
                <a:latin typeface="Century" pitchFamily="18" charset="0"/>
                <a:cs typeface="Century" pitchFamily="18" charset="0"/>
              </a:rPr>
              <a:t>18</a:t>
            </a:r>
          </a:p>
          <a:p>
            <a:pPr>
              <a:lnSpc>
                <a:spcPts val="1400"/>
              </a:lnSpc>
              <a:tabLst>
                <a:tab pos="38100" algn="l"/>
              </a:tabLst>
            </a:pPr>
            <a:r>
              <a:rPr lang="en-US" altLang="zh-CN" sz="695" b="1" dirty="0">
                <a:solidFill>
                  <a:srgbClr val="FFFFFF"/>
                </a:solidFill>
                <a:latin typeface="Century" pitchFamily="18" charset="0"/>
                <a:cs typeface="Century" pitchFamily="18" charset="0"/>
              </a:rPr>
              <a:t>20</a:t>
            </a:r>
          </a:p>
          <a:p>
            <a:pPr>
              <a:lnSpc>
                <a:spcPts val="1000"/>
              </a:lnSpc>
            </a:pPr>
            <a:endParaRPr lang="en-US" altLang="zh-CN" dirty="0"/>
          </a:p>
          <a:p>
            <a:pPr>
              <a:lnSpc>
                <a:spcPts val="1000"/>
              </a:lnSpc>
            </a:pPr>
            <a:endParaRPr lang="en-US" altLang="zh-CN" dirty="0"/>
          </a:p>
          <a:p>
            <a:pPr>
              <a:lnSpc>
                <a:spcPts val="900"/>
              </a:lnSpc>
              <a:tabLst>
                <a:tab pos="38100" algn="l"/>
              </a:tabLst>
            </a:pPr>
            <a:r>
              <a:rPr lang="en-US" altLang="zh-CN" sz="695" b="1" dirty="0">
                <a:solidFill>
                  <a:srgbClr val="FFFFFF"/>
                </a:solidFill>
                <a:latin typeface="Century" pitchFamily="18" charset="0"/>
                <a:cs typeface="Century" pitchFamily="18" charset="0"/>
              </a:rPr>
              <a:t>17</a:t>
            </a:r>
          </a:p>
          <a:p>
            <a:pPr>
              <a:lnSpc>
                <a:spcPts val="1000"/>
              </a:lnSpc>
            </a:pPr>
            <a:endParaRPr lang="en-US" altLang="zh-CN" dirty="0"/>
          </a:p>
          <a:p>
            <a:pPr>
              <a:lnSpc>
                <a:spcPts val="1000"/>
              </a:lnSpc>
            </a:pPr>
            <a:endParaRPr lang="en-US" altLang="zh-CN" dirty="0"/>
          </a:p>
          <a:p>
            <a:pPr>
              <a:lnSpc>
                <a:spcPts val="800"/>
              </a:lnSpc>
              <a:tabLst>
                <a:tab pos="38100" algn="l"/>
              </a:tabLst>
            </a:pPr>
            <a:r>
              <a:rPr lang="en-US" altLang="zh-CN" dirty="0"/>
              <a:t>	</a:t>
            </a:r>
            <a:r>
              <a:rPr lang="en-US" altLang="zh-CN" sz="695" b="1" dirty="0">
                <a:solidFill>
                  <a:srgbClr val="FFFFFF"/>
                </a:solidFill>
                <a:latin typeface="Century" pitchFamily="18" charset="0"/>
                <a:cs typeface="Century" pitchFamily="18" charset="0"/>
              </a:rPr>
              <a:t>21</a:t>
            </a:r>
          </a:p>
          <a:p>
            <a:pPr>
              <a:lnSpc>
                <a:spcPts val="1200"/>
              </a:lnSpc>
              <a:tabLst>
                <a:tab pos="38100" algn="l"/>
              </a:tabLst>
            </a:pPr>
            <a:r>
              <a:rPr lang="en-US" altLang="zh-CN" dirty="0"/>
              <a:t>	</a:t>
            </a:r>
            <a:r>
              <a:rPr lang="en-US" altLang="zh-CN" sz="695" b="1" dirty="0">
                <a:solidFill>
                  <a:srgbClr val="FFFFFF"/>
                </a:solidFill>
                <a:latin typeface="Century" pitchFamily="18" charset="0"/>
                <a:cs typeface="Century" pitchFamily="18" charset="0"/>
              </a:rPr>
              <a:t>22</a:t>
            </a:r>
          </a:p>
        </p:txBody>
      </p:sp>
      <p:sp>
        <p:nvSpPr>
          <p:cNvPr id="64" name="TextBox 1"/>
          <p:cNvSpPr txBox="1"/>
          <p:nvPr/>
        </p:nvSpPr>
        <p:spPr>
          <a:xfrm>
            <a:off x="4622800" y="6032500"/>
            <a:ext cx="889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25</a:t>
            </a:r>
          </a:p>
        </p:txBody>
      </p:sp>
      <p:sp>
        <p:nvSpPr>
          <p:cNvPr id="65" name="TextBox 1"/>
          <p:cNvSpPr txBox="1"/>
          <p:nvPr/>
        </p:nvSpPr>
        <p:spPr>
          <a:xfrm>
            <a:off x="4724400" y="5359400"/>
            <a:ext cx="203200" cy="1104900"/>
          </a:xfrm>
          <a:prstGeom prst="rect">
            <a:avLst/>
          </a:prstGeom>
          <a:noFill/>
        </p:spPr>
        <p:txBody>
          <a:bodyPr wrap="none" lIns="0" tIns="0" rIns="0" rtlCol="0">
            <a:spAutoFit/>
          </a:bodyPr>
          <a:lstStyle/>
          <a:p>
            <a:pPr>
              <a:lnSpc>
                <a:spcPts val="800"/>
              </a:lnSpc>
              <a:tabLst>
                <a:tab pos="50800" algn="l"/>
                <a:tab pos="63500" algn="l"/>
                <a:tab pos="76200" algn="l"/>
                <a:tab pos="114300" algn="l"/>
              </a:tabLst>
            </a:pPr>
            <a:r>
              <a:rPr lang="en-US" altLang="zh-CN" dirty="0"/>
              <a:t>			</a:t>
            </a:r>
            <a:r>
              <a:rPr lang="en-US" altLang="zh-CN" sz="695" b="1" dirty="0">
                <a:solidFill>
                  <a:srgbClr val="FFFFFF"/>
                </a:solidFill>
                <a:latin typeface="Century" pitchFamily="18" charset="0"/>
                <a:cs typeface="Century" pitchFamily="18" charset="0"/>
              </a:rPr>
              <a:t>19</a:t>
            </a:r>
          </a:p>
          <a:p>
            <a:pPr>
              <a:lnSpc>
                <a:spcPts val="1100"/>
              </a:lnSpc>
              <a:tabLst>
                <a:tab pos="50800" algn="l"/>
                <a:tab pos="63500" algn="l"/>
                <a:tab pos="76200" algn="l"/>
                <a:tab pos="114300" algn="l"/>
              </a:tabLst>
            </a:pPr>
            <a:r>
              <a:rPr lang="en-US" altLang="zh-CN" dirty="0"/>
              <a:t>		</a:t>
            </a:r>
            <a:r>
              <a:rPr lang="en-US" altLang="zh-CN" sz="695" b="1" dirty="0">
                <a:solidFill>
                  <a:srgbClr val="FFFFFF"/>
                </a:solidFill>
                <a:latin typeface="Century" pitchFamily="18" charset="0"/>
                <a:cs typeface="Century" pitchFamily="18" charset="0"/>
              </a:rPr>
              <a:t>16</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50800" algn="l"/>
                <a:tab pos="63500" algn="l"/>
                <a:tab pos="76200" algn="l"/>
                <a:tab pos="114300" algn="l"/>
              </a:tabLst>
            </a:pPr>
            <a:r>
              <a:rPr lang="en-US" altLang="zh-CN" dirty="0"/>
              <a:t>				</a:t>
            </a:r>
            <a:r>
              <a:rPr lang="en-US" altLang="zh-CN" sz="695" b="1" dirty="0">
                <a:solidFill>
                  <a:srgbClr val="FFFFFF"/>
                </a:solidFill>
                <a:latin typeface="Century" pitchFamily="18" charset="0"/>
                <a:cs typeface="Century" pitchFamily="18" charset="0"/>
              </a:rPr>
              <a:t>24</a:t>
            </a:r>
          </a:p>
          <a:p>
            <a:pPr>
              <a:lnSpc>
                <a:spcPts val="1000"/>
              </a:lnSpc>
              <a:tabLst>
                <a:tab pos="50800" algn="l"/>
                <a:tab pos="63500" algn="l"/>
                <a:tab pos="76200" algn="l"/>
                <a:tab pos="114300" algn="l"/>
              </a:tabLst>
            </a:pPr>
            <a:r>
              <a:rPr lang="en-US" altLang="zh-CN" dirty="0"/>
              <a:t>	</a:t>
            </a:r>
            <a:r>
              <a:rPr lang="en-US" altLang="zh-CN" sz="695" b="1" dirty="0">
                <a:solidFill>
                  <a:srgbClr val="FFFFFF"/>
                </a:solidFill>
                <a:latin typeface="Century" pitchFamily="18" charset="0"/>
                <a:cs typeface="Century" pitchFamily="18" charset="0"/>
              </a:rPr>
              <a:t>26</a:t>
            </a:r>
          </a:p>
          <a:p>
            <a:pPr>
              <a:lnSpc>
                <a:spcPts val="1100"/>
              </a:lnSpc>
              <a:tabLst>
                <a:tab pos="50800" algn="l"/>
                <a:tab pos="63500" algn="l"/>
                <a:tab pos="76200" algn="l"/>
                <a:tab pos="114300" algn="l"/>
              </a:tabLst>
            </a:pPr>
            <a:r>
              <a:rPr lang="en-US" altLang="zh-CN" sz="695" b="1" dirty="0">
                <a:solidFill>
                  <a:srgbClr val="FFFFFF"/>
                </a:solidFill>
                <a:latin typeface="Century" pitchFamily="18" charset="0"/>
                <a:cs typeface="Century" pitchFamily="18" charset="0"/>
              </a:rPr>
              <a:t>23</a:t>
            </a:r>
          </a:p>
        </p:txBody>
      </p:sp>
      <p:sp>
        <p:nvSpPr>
          <p:cNvPr id="66" name="TextBox 1"/>
          <p:cNvSpPr txBox="1"/>
          <p:nvPr/>
        </p:nvSpPr>
        <p:spPr>
          <a:xfrm>
            <a:off x="4318000" y="5880100"/>
            <a:ext cx="889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27</a:t>
            </a:r>
          </a:p>
        </p:txBody>
      </p:sp>
      <p:sp>
        <p:nvSpPr>
          <p:cNvPr id="67" name="TextBox 1"/>
          <p:cNvSpPr txBox="1"/>
          <p:nvPr/>
        </p:nvSpPr>
        <p:spPr>
          <a:xfrm>
            <a:off x="1714500" y="2362200"/>
            <a:ext cx="889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28</a:t>
            </a:r>
          </a:p>
        </p:txBody>
      </p:sp>
      <p:sp>
        <p:nvSpPr>
          <p:cNvPr id="68" name="TextBox 1"/>
          <p:cNvSpPr txBox="1"/>
          <p:nvPr/>
        </p:nvSpPr>
        <p:spPr>
          <a:xfrm>
            <a:off x="1739900" y="1943100"/>
            <a:ext cx="88900" cy="101600"/>
          </a:xfrm>
          <a:prstGeom prst="rect">
            <a:avLst/>
          </a:prstGeom>
          <a:noFill/>
        </p:spPr>
        <p:txBody>
          <a:bodyPr wrap="none" lIns="0" tIns="0" rIns="0" rtlCol="0">
            <a:spAutoFit/>
          </a:bodyPr>
          <a:lstStyle/>
          <a:p>
            <a:pPr>
              <a:lnSpc>
                <a:spcPts val="800"/>
              </a:lnSpc>
            </a:pPr>
            <a:r>
              <a:rPr lang="en-US" altLang="zh-CN" sz="695" b="1" dirty="0">
                <a:solidFill>
                  <a:srgbClr val="FFFFFF"/>
                </a:solidFill>
                <a:latin typeface="Century" pitchFamily="18" charset="0"/>
                <a:cs typeface="Century" pitchFamily="18" charset="0"/>
              </a:rPr>
              <a:t>29</a:t>
            </a:r>
          </a:p>
        </p:txBody>
      </p:sp>
      <p:sp>
        <p:nvSpPr>
          <p:cNvPr id="69" name="TextBox 1"/>
          <p:cNvSpPr txBox="1"/>
          <p:nvPr/>
        </p:nvSpPr>
        <p:spPr>
          <a:xfrm>
            <a:off x="5930900" y="152400"/>
            <a:ext cx="2844800" cy="1079500"/>
          </a:xfrm>
          <a:prstGeom prst="rect">
            <a:avLst/>
          </a:prstGeom>
          <a:noFill/>
        </p:spPr>
        <p:txBody>
          <a:bodyPr wrap="none" lIns="0" tIns="0" rIns="0" rtlCol="0">
            <a:spAutoFit/>
          </a:bodyPr>
          <a:lstStyle/>
          <a:p>
            <a:pPr>
              <a:lnSpc>
                <a:spcPts val="2700"/>
              </a:lnSpc>
              <a:tabLst>
                <a:tab pos="1409700" algn="l"/>
              </a:tabLst>
            </a:pPr>
            <a:r>
              <a:rPr lang="en-US" altLang="zh-CN" sz="2800" dirty="0">
                <a:solidFill>
                  <a:srgbClr val="000000"/>
                </a:solidFill>
                <a:latin typeface="Times New Roman" panose="02020603050405020304" pitchFamily="18" charset="0"/>
                <a:cs typeface="Times New Roman" panose="02020603050405020304" pitchFamily="18" charset="0"/>
              </a:rPr>
              <a:t>周边高档住宅社区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1409700" algn="l"/>
              </a:tabLst>
            </a:pPr>
            <a:r>
              <a:rPr lang="en-US" altLang="zh-CN" dirty="0"/>
              <a:t>	</a:t>
            </a:r>
            <a:r>
              <a:rPr lang="en-US" altLang="zh-CN" sz="695" b="1" dirty="0">
                <a:solidFill>
                  <a:srgbClr val="FFFFFF"/>
                </a:solidFill>
                <a:latin typeface="Century" pitchFamily="18" charset="0"/>
                <a:cs typeface="Century" pitchFamily="18" charset="0"/>
              </a:rPr>
              <a:t>30</a:t>
            </a:r>
          </a:p>
        </p:txBody>
      </p:sp>
      <p:sp>
        <p:nvSpPr>
          <p:cNvPr id="70" name="TextBox 1"/>
          <p:cNvSpPr txBox="1"/>
          <p:nvPr/>
        </p:nvSpPr>
        <p:spPr>
          <a:xfrm>
            <a:off x="6032500" y="2374900"/>
            <a:ext cx="10541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10分钟车程</a:t>
            </a:r>
          </a:p>
        </p:txBody>
      </p:sp>
      <p:sp>
        <p:nvSpPr>
          <p:cNvPr id="71" name="TextBox 1"/>
          <p:cNvSpPr txBox="1"/>
          <p:nvPr/>
        </p:nvSpPr>
        <p:spPr>
          <a:xfrm>
            <a:off x="863600" y="4902200"/>
            <a:ext cx="774700" cy="16891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1-城市山谷</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2-天鹅堡</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3-纯水岸</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4-香山里</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5-首地容御</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6-侨香偌园</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7-瑞河耶纳</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8-悠然天地</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9-中信红树</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10-红树西岸</a:t>
            </a:r>
          </a:p>
        </p:txBody>
      </p:sp>
      <p:sp>
        <p:nvSpPr>
          <p:cNvPr id="72" name="TextBox 1"/>
          <p:cNvSpPr txBox="1"/>
          <p:nvPr/>
        </p:nvSpPr>
        <p:spPr>
          <a:xfrm>
            <a:off x="1917700" y="4902200"/>
            <a:ext cx="914400" cy="16891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11-卓越浅水湾</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12-博海名苑</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13-浪琴半岛</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14-御景东方</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15-岸芷汀兰</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16-宝能太古城</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17-卓越维港</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18-三相海尚</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19-君汇新天</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20-曦湾华府</a:t>
            </a:r>
          </a:p>
        </p:txBody>
      </p:sp>
      <p:sp>
        <p:nvSpPr>
          <p:cNvPr id="73" name="TextBox 1"/>
          <p:cNvSpPr txBox="1"/>
          <p:nvPr/>
        </p:nvSpPr>
        <p:spPr>
          <a:xfrm>
            <a:off x="2984500" y="4902200"/>
            <a:ext cx="1066800" cy="16891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21-皇庭港湾</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22-鸿威海怡湾</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23-阳光海滨花园</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24-绿海湾</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25-后海公馆</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26-澳城花园</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27-雍景湾</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28-熙龙湾</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29-榕江天御</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30-十五峯花园</a:t>
            </a:r>
          </a:p>
        </p:txBody>
      </p:sp>
      <p:sp>
        <p:nvSpPr>
          <p:cNvPr id="74" name="TextBox 1"/>
          <p:cNvSpPr txBox="1"/>
          <p:nvPr/>
        </p:nvSpPr>
        <p:spPr>
          <a:xfrm>
            <a:off x="5842000" y="5130800"/>
            <a:ext cx="2997200" cy="12954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距本项目15分钟车程范围内目前有高档住</a:t>
            </a:r>
          </a:p>
          <a:p>
            <a:pPr>
              <a:lnSpc>
                <a:spcPts val="1400"/>
              </a:lnSpc>
              <a:tabLst>
                <a:tab pos="177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宅约30,502户，按平均每户2.17人计算，</a:t>
            </a:r>
          </a:p>
          <a:p>
            <a:pPr>
              <a:lnSpc>
                <a:spcPts val="1400"/>
              </a:lnSpc>
              <a:tabLst>
                <a:tab pos="177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周边高档住宅人口约66,189人。</a:t>
            </a:r>
          </a:p>
          <a:p>
            <a:pPr>
              <a:lnSpc>
                <a:spcPts val="1400"/>
              </a:lnSpc>
              <a:tabLst>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所研究的高端住宅区生活居民多为企业高</a:t>
            </a:r>
          </a:p>
          <a:p>
            <a:pPr>
              <a:lnSpc>
                <a:spcPts val="1400"/>
              </a:lnSpc>
              <a:tabLst>
                <a:tab pos="177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管、社会成功人士等。</a:t>
            </a:r>
          </a:p>
          <a:p>
            <a:pPr>
              <a:lnSpc>
                <a:spcPts val="1400"/>
              </a:lnSpc>
              <a:tabLst>
                <a:tab pos="177800" algn="l"/>
              </a:tabLst>
            </a:pPr>
            <a:r>
              <a:rPr lang="en-US" altLang="zh-CN" sz="1200" dirty="0">
                <a:solidFill>
                  <a:srgbClr val="00000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高档住宅指当前售价超过35,000元/平方</a:t>
            </a:r>
          </a:p>
          <a:p>
            <a:pPr>
              <a:lnSpc>
                <a:spcPts val="1400"/>
              </a:lnSpc>
              <a:tabLst>
                <a:tab pos="177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米的住宅，且均已入伙</a:t>
            </a:r>
          </a:p>
        </p:txBody>
      </p:sp>
      <p:sp>
        <p:nvSpPr>
          <p:cNvPr id="75" name="TextBox 1"/>
          <p:cNvSpPr txBox="1"/>
          <p:nvPr/>
        </p:nvSpPr>
        <p:spPr>
          <a:xfrm>
            <a:off x="7874000" y="6705600"/>
            <a:ext cx="1016000" cy="101600"/>
          </a:xfrm>
          <a:prstGeom prst="rect">
            <a:avLst/>
          </a:prstGeom>
          <a:noFill/>
        </p:spPr>
        <p:txBody>
          <a:bodyPr wrap="none" lIns="0" tIns="0" rIns="0" rtlCol="0">
            <a:spAutoFit/>
          </a:bodyPr>
          <a:lstStyle/>
          <a:p>
            <a:pPr>
              <a:lnSpc>
                <a:spcPts val="800"/>
              </a:lnSpc>
            </a:pPr>
            <a:r>
              <a:rPr lang="en-US" altLang="zh-CN" sz="805" dirty="0">
                <a:solidFill>
                  <a:srgbClr val="000000"/>
                </a:solidFill>
                <a:latin typeface="Times New Roman" panose="02020603050405020304" pitchFamily="18" charset="0"/>
                <a:cs typeface="Times New Roman" panose="02020603050405020304" pitchFamily="18" charset="0"/>
              </a:rPr>
              <a:t>资料来源：Google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000000"/>
                </a:solidFill>
                <a:latin typeface="Times New Roman" panose="02020603050405020304" pitchFamily="18" charset="0"/>
                <a:cs typeface="Times New Roman" panose="02020603050405020304" pitchFamily="18" charset="0"/>
              </a:rPr>
              <a:t>Map</a:t>
            </a:r>
          </a:p>
        </p:txBody>
      </p:sp>
      <p:sp>
        <p:nvSpPr>
          <p:cNvPr id="76" name="TextBox 1"/>
          <p:cNvSpPr txBox="1"/>
          <p:nvPr/>
        </p:nvSpPr>
        <p:spPr>
          <a:xfrm>
            <a:off x="5397500" y="2527300"/>
            <a:ext cx="5334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本项目</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36091" y="5233415"/>
            <a:ext cx="8221980" cy="1324355"/>
          </a:xfrm>
          <a:custGeom>
            <a:avLst/>
            <a:gdLst>
              <a:gd name="connsiteX0" fmla="*/ 0 w 8221980"/>
              <a:gd name="connsiteY0" fmla="*/ 1324355 h 1324355"/>
              <a:gd name="connsiteX1" fmla="*/ 8221979 w 8221980"/>
              <a:gd name="connsiteY1" fmla="*/ 1324355 h 1324355"/>
              <a:gd name="connsiteX2" fmla="*/ 8221979 w 8221980"/>
              <a:gd name="connsiteY2" fmla="*/ 0 h 1324355"/>
              <a:gd name="connsiteX3" fmla="*/ 0 w 8221980"/>
              <a:gd name="connsiteY3" fmla="*/ 0 h 1324355"/>
              <a:gd name="connsiteX4" fmla="*/ 0 w 8221980"/>
              <a:gd name="connsiteY4" fmla="*/ 1324355 h 13243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221980" h="1324355">
                <a:moveTo>
                  <a:pt x="0" y="1324355"/>
                </a:moveTo>
                <a:lnTo>
                  <a:pt x="8221979" y="1324355"/>
                </a:lnTo>
                <a:lnTo>
                  <a:pt x="8221979" y="0"/>
                </a:lnTo>
                <a:lnTo>
                  <a:pt x="0" y="0"/>
                </a:lnTo>
                <a:lnTo>
                  <a:pt x="0" y="1324355"/>
                </a:lnTo>
              </a:path>
            </a:pathLst>
          </a:custGeom>
          <a:solidFill>
            <a:srgbClr val="A4E274">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29741" y="5227065"/>
            <a:ext cx="8234680" cy="1337055"/>
          </a:xfrm>
          <a:custGeom>
            <a:avLst/>
            <a:gdLst>
              <a:gd name="connsiteX0" fmla="*/ 6350 w 8234680"/>
              <a:gd name="connsiteY0" fmla="*/ 1330705 h 1337055"/>
              <a:gd name="connsiteX1" fmla="*/ 8228329 w 8234680"/>
              <a:gd name="connsiteY1" fmla="*/ 1330705 h 1337055"/>
              <a:gd name="connsiteX2" fmla="*/ 8228329 w 8234680"/>
              <a:gd name="connsiteY2" fmla="*/ 6350 h 1337055"/>
              <a:gd name="connsiteX3" fmla="*/ 6350 w 8234680"/>
              <a:gd name="connsiteY3" fmla="*/ 6350 h 1337055"/>
              <a:gd name="connsiteX4" fmla="*/ 6350 w 8234680"/>
              <a:gd name="connsiteY4" fmla="*/ 1330705 h 13370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234680" h="1337055">
                <a:moveTo>
                  <a:pt x="6350" y="1330705"/>
                </a:moveTo>
                <a:lnTo>
                  <a:pt x="8228329" y="1330705"/>
                </a:lnTo>
                <a:lnTo>
                  <a:pt x="8228329" y="6350"/>
                </a:lnTo>
                <a:lnTo>
                  <a:pt x="6350" y="6350"/>
                </a:lnTo>
                <a:lnTo>
                  <a:pt x="6350" y="1330705"/>
                </a:lnTo>
              </a:path>
            </a:pathLst>
          </a:custGeom>
          <a:solidFill>
            <a:srgbClr val="000000">
              <a:alpha val="0"/>
            </a:srgbClr>
          </a:solidFill>
          <a:ln w="12700">
            <a:solidFill>
              <a:srgbClr val="D9E89A">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85800" y="584200"/>
            <a:ext cx="5892800" cy="4572000"/>
          </a:xfrm>
          <a:prstGeom prst="rect">
            <a:avLst/>
          </a:prstGeom>
          <a:noFill/>
        </p:spPr>
      </p:pic>
      <p:graphicFrame>
        <p:nvGraphicFramePr>
          <p:cNvPr id="9" name="表格 4"/>
          <p:cNvGraphicFramePr>
            <a:graphicFrameLocks noGrp="1"/>
          </p:cNvGraphicFramePr>
          <p:nvPr/>
        </p:nvGraphicFramePr>
        <p:xfrm>
          <a:off x="6557771" y="813688"/>
          <a:ext cx="2519934" cy="3440302"/>
        </p:xfrm>
        <a:graphic>
          <a:graphicData uri="http://schemas.openxmlformats.org/drawingml/2006/table">
            <a:tbl>
              <a:tblPr/>
              <a:tblGrid>
                <a:gridCol w="395985">
                  <a:extLst>
                    <a:ext uri="{9D8B030D-6E8A-4147-A177-3AD203B41FA5}">
                      <a16:colId xmlns:a16="http://schemas.microsoft.com/office/drawing/2014/main" val="20000"/>
                    </a:ext>
                  </a:extLst>
                </a:gridCol>
                <a:gridCol w="612013">
                  <a:extLst>
                    <a:ext uri="{9D8B030D-6E8A-4147-A177-3AD203B41FA5}">
                      <a16:colId xmlns:a16="http://schemas.microsoft.com/office/drawing/2014/main" val="20001"/>
                    </a:ext>
                  </a:extLst>
                </a:gridCol>
                <a:gridCol w="467995">
                  <a:extLst>
                    <a:ext uri="{9D8B030D-6E8A-4147-A177-3AD203B41FA5}">
                      <a16:colId xmlns:a16="http://schemas.microsoft.com/office/drawing/2014/main" val="20002"/>
                    </a:ext>
                  </a:extLst>
                </a:gridCol>
                <a:gridCol w="467994">
                  <a:extLst>
                    <a:ext uri="{9D8B030D-6E8A-4147-A177-3AD203B41FA5}">
                      <a16:colId xmlns:a16="http://schemas.microsoft.com/office/drawing/2014/main" val="20003"/>
                    </a:ext>
                  </a:extLst>
                </a:gridCol>
                <a:gridCol w="575945">
                  <a:extLst>
                    <a:ext uri="{9D8B030D-6E8A-4147-A177-3AD203B41FA5}">
                      <a16:colId xmlns:a16="http://schemas.microsoft.com/office/drawing/2014/main" val="20004"/>
                    </a:ext>
                  </a:extLst>
                </a:gridCol>
              </a:tblGrid>
              <a:tr h="392049">
                <a:tc>
                  <a:txBody>
                    <a:bodyPr/>
                    <a:lstStyle/>
                    <a:p>
                      <a:pPr algn="ctr"/>
                      <a:r>
                        <a:rPr lang="en-US" altLang="zh-CN" sz="1060" b="1" dirty="0">
                          <a:solidFill>
                            <a:srgbClr val="000000"/>
                          </a:solidFill>
                          <a:latin typeface="微软雅黑" panose="020B0503020204020204" pitchFamily="18" charset="-122"/>
                          <a:cs typeface="微软雅黑" panose="020B0503020204020204" pitchFamily="18" charset="-122"/>
                        </a:rPr>
                        <a:t>住宅</a:t>
                      </a:r>
                      <a:endParaRPr lang="zh-CN" altLang="en-US" sz="1060" b="1" dirty="0">
                        <a:solidFill>
                          <a:srgbClr val="000000"/>
                        </a:solidFill>
                        <a:latin typeface="微软雅黑" panose="020B0503020204020204" pitchFamily="18" charset="-122"/>
                        <a:cs typeface="微软雅黑" panose="020B0503020204020204" pitchFamily="18" charset="-122"/>
                      </a:endParaRPr>
                    </a:p>
                    <a:p>
                      <a:pPr algn="ctr"/>
                      <a:r>
                        <a:rPr lang="en-US" altLang="zh-CN" sz="1055" b="1" dirty="0">
                          <a:solidFill>
                            <a:srgbClr val="000000"/>
                          </a:solidFill>
                          <a:latin typeface="微软雅黑" panose="020B0503020204020204" pitchFamily="18" charset="-122"/>
                          <a:cs typeface="微软雅黑" panose="020B0503020204020204" pitchFamily="18" charset="-122"/>
                        </a:rPr>
                        <a:t>期数</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060" b="1" dirty="0">
                          <a:solidFill>
                            <a:srgbClr val="000000"/>
                          </a:solidFill>
                          <a:latin typeface="微软雅黑" panose="020B0503020204020204" pitchFamily="18" charset="-122"/>
                          <a:cs typeface="微软雅黑" panose="020B0503020204020204" pitchFamily="18" charset="-122"/>
                        </a:rPr>
                        <a:t>建筑面积</a:t>
                      </a:r>
                      <a:endParaRPr lang="zh-CN" altLang="en-US" sz="1060" b="1" dirty="0">
                        <a:solidFill>
                          <a:srgbClr val="000000"/>
                        </a:solidFill>
                        <a:latin typeface="微软雅黑" panose="020B0503020204020204" pitchFamily="18" charset="-122"/>
                        <a:cs typeface="微软雅黑" panose="020B0503020204020204" pitchFamily="18" charset="-122"/>
                      </a:endParaRPr>
                    </a:p>
                    <a:p>
                      <a:pPr algn="l"/>
                      <a:r>
                        <a:rPr lang="en-US" altLang="zh-CN" sz="1055" b="1" dirty="0">
                          <a:solidFill>
                            <a:srgbClr val="000000"/>
                          </a:solidFill>
                          <a:latin typeface="微软雅黑" panose="020B0503020204020204" pitchFamily="18" charset="-122"/>
                          <a:cs typeface="微软雅黑" panose="020B0503020204020204" pitchFamily="18" charset="-122"/>
                        </a:rPr>
                        <a:t>(㎡)</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060" b="1" dirty="0">
                          <a:solidFill>
                            <a:srgbClr val="000000"/>
                          </a:solidFill>
                          <a:latin typeface="微软雅黑" panose="020B0503020204020204" pitchFamily="18" charset="-122"/>
                          <a:cs typeface="微软雅黑" panose="020B0503020204020204" pitchFamily="18" charset="-122"/>
                        </a:rPr>
                        <a:t>入伙</a:t>
                      </a:r>
                      <a:endParaRPr lang="zh-CN" altLang="en-US" sz="1060" b="1" dirty="0">
                        <a:solidFill>
                          <a:srgbClr val="000000"/>
                        </a:solidFill>
                        <a:latin typeface="微软雅黑" panose="020B0503020204020204" pitchFamily="18" charset="-122"/>
                        <a:cs typeface="微软雅黑" panose="020B0503020204020204" pitchFamily="18" charset="-122"/>
                      </a:endParaRPr>
                    </a:p>
                    <a:p>
                      <a:pPr algn="ctr"/>
                      <a:r>
                        <a:rPr lang="en-US" altLang="zh-CN" sz="1055" b="1" dirty="0">
                          <a:solidFill>
                            <a:srgbClr val="000000"/>
                          </a:solidFill>
                          <a:latin typeface="微软雅黑" panose="020B0503020204020204" pitchFamily="18" charset="-122"/>
                          <a:cs typeface="微软雅黑" panose="020B0503020204020204" pitchFamily="18" charset="-122"/>
                        </a:rPr>
                        <a:t>时间</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060" b="1" dirty="0">
                          <a:solidFill>
                            <a:srgbClr val="000000"/>
                          </a:solidFill>
                          <a:latin typeface="微软雅黑" panose="020B0503020204020204" pitchFamily="18" charset="-122"/>
                          <a:cs typeface="微软雅黑" panose="020B0503020204020204" pitchFamily="18" charset="-122"/>
                        </a:rPr>
                        <a:t>预计</a:t>
                      </a:r>
                      <a:endParaRPr lang="zh-CN" altLang="en-US" sz="1060" b="1" dirty="0">
                        <a:solidFill>
                          <a:srgbClr val="000000"/>
                        </a:solidFill>
                        <a:latin typeface="微软雅黑" panose="020B0503020204020204" pitchFamily="18" charset="-122"/>
                        <a:cs typeface="微软雅黑" panose="020B0503020204020204" pitchFamily="18" charset="-122"/>
                      </a:endParaRPr>
                    </a:p>
                    <a:p>
                      <a:pPr algn="ctr"/>
                      <a:r>
                        <a:rPr lang="en-US" altLang="zh-CN" sz="1055" b="1" dirty="0">
                          <a:solidFill>
                            <a:srgbClr val="000000"/>
                          </a:solidFill>
                          <a:latin typeface="微软雅黑" panose="020B0503020204020204" pitchFamily="18" charset="-122"/>
                          <a:cs typeface="微软雅黑" panose="020B0503020204020204" pitchFamily="18" charset="-122"/>
                        </a:rPr>
                        <a:t>户数</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060" b="1" dirty="0">
                          <a:solidFill>
                            <a:srgbClr val="000000"/>
                          </a:solidFill>
                          <a:latin typeface="微软雅黑" panose="020B0503020204020204" pitchFamily="18" charset="-122"/>
                          <a:cs typeface="微软雅黑" panose="020B0503020204020204" pitchFamily="18" charset="-122"/>
                        </a:rPr>
                        <a:t>预计</a:t>
                      </a:r>
                      <a:endParaRPr lang="zh-CN" altLang="en-US" sz="1060" b="1" dirty="0">
                        <a:solidFill>
                          <a:srgbClr val="000000"/>
                        </a:solidFill>
                        <a:latin typeface="微软雅黑" panose="020B0503020204020204" pitchFamily="18" charset="-122"/>
                        <a:cs typeface="微软雅黑" panose="020B0503020204020204" pitchFamily="18" charset="-122"/>
                      </a:endParaRPr>
                    </a:p>
                    <a:p>
                      <a:pPr algn="ctr"/>
                      <a:r>
                        <a:rPr lang="en-US" altLang="zh-CN" sz="1055" b="1" dirty="0">
                          <a:solidFill>
                            <a:srgbClr val="000000"/>
                          </a:solidFill>
                          <a:latin typeface="微软雅黑" panose="020B0503020204020204" pitchFamily="18" charset="-122"/>
                          <a:cs typeface="微软雅黑" panose="020B0503020204020204" pitchFamily="18" charset="-122"/>
                        </a:rPr>
                        <a:t>人口</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回迁</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住宅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673,000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2015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6,730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14,604</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392048">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一期</a:t>
                      </a:r>
                      <a:endParaRPr lang="zh-CN" altLang="en-US" sz="1060"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住宅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230,000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2016</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2,151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r"/>
                      <a:r>
                        <a:rPr lang="en-US" altLang="zh-CN" sz="1055" dirty="0">
                          <a:solidFill>
                            <a:srgbClr val="000000"/>
                          </a:solidFill>
                          <a:latin typeface="微软雅黑" panose="020B0503020204020204" pitchFamily="18" charset="-122"/>
                          <a:cs typeface="微软雅黑" panose="020B0503020204020204" pitchFamily="18" charset="-122"/>
                        </a:rPr>
                        <a:t>4,668</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232029">
                <a:tc gridSpan="4">
                  <a:txBody>
                    <a:bodyPr/>
                    <a:lstStyle/>
                    <a:p>
                      <a:pPr algn="l"/>
                      <a:r>
                        <a:rPr lang="en-US" altLang="zh-CN" sz="1055" b="1" dirty="0">
                          <a:solidFill>
                            <a:srgbClr val="000000"/>
                          </a:solidFill>
                          <a:latin typeface="微软雅黑" panose="020B0503020204020204" pitchFamily="18" charset="-122"/>
                          <a:cs typeface="微软雅黑" panose="020B0503020204020204" pitchFamily="18" charset="-122"/>
                        </a:rPr>
                        <a:t>至2016年住宅人口</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a:txBody>
                    <a:bodyPr/>
                    <a:lstStyle/>
                    <a:p>
                      <a:pPr algn="ctr"/>
                      <a:r>
                        <a:rPr lang="en-US" altLang="zh-CN" sz="1055" b="1" dirty="0">
                          <a:solidFill>
                            <a:srgbClr val="000000"/>
                          </a:solidFill>
                          <a:latin typeface="微软雅黑" panose="020B0503020204020204" pitchFamily="18" charset="-122"/>
                          <a:cs typeface="微软雅黑" panose="020B0503020204020204" pitchFamily="18" charset="-122"/>
                        </a:rPr>
                        <a:t>19,272</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extLst>
                  <a:ext uri="{0D108BD9-81ED-4DB2-BD59-A6C34878D82A}">
                    <a16:rowId xmlns:a16="http://schemas.microsoft.com/office/drawing/2014/main" val="10003"/>
                  </a:ext>
                </a:extLst>
              </a:tr>
              <a:tr h="39204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二期</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60" dirty="0">
                          <a:solidFill>
                            <a:srgbClr val="000000"/>
                          </a:solidFill>
                          <a:latin typeface="微软雅黑" panose="020B0503020204020204" pitchFamily="18" charset="-122"/>
                          <a:cs typeface="微软雅黑" panose="020B0503020204020204" pitchFamily="18" charset="-122"/>
                        </a:rPr>
                        <a:t>住宅</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206,700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2016</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2,067</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r"/>
                      <a:r>
                        <a:rPr lang="en-US" altLang="zh-CN" sz="1055" dirty="0">
                          <a:solidFill>
                            <a:srgbClr val="000000"/>
                          </a:solidFill>
                          <a:latin typeface="微软雅黑" panose="020B0503020204020204" pitchFamily="18" charset="-122"/>
                          <a:cs typeface="微软雅黑" panose="020B0503020204020204" pitchFamily="18" charset="-122"/>
                        </a:rPr>
                        <a:t>4,485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三期</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住宅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206,700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2017</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2,067</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r"/>
                      <a:r>
                        <a:rPr lang="en-US" altLang="zh-CN" sz="1055" dirty="0">
                          <a:solidFill>
                            <a:srgbClr val="000000"/>
                          </a:solidFill>
                          <a:latin typeface="微软雅黑" panose="020B0503020204020204" pitchFamily="18" charset="-122"/>
                          <a:cs typeface="微软雅黑" panose="020B0503020204020204" pitchFamily="18" charset="-122"/>
                        </a:rPr>
                        <a:t>4,485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232029">
                <a:tc gridSpan="4">
                  <a:txBody>
                    <a:bodyPr/>
                    <a:lstStyle/>
                    <a:p>
                      <a:pPr algn="l"/>
                      <a:r>
                        <a:rPr lang="en-US" altLang="zh-CN" sz="1055" b="1" dirty="0">
                          <a:solidFill>
                            <a:srgbClr val="000000"/>
                          </a:solidFill>
                          <a:latin typeface="微软雅黑" panose="020B0503020204020204" pitchFamily="18" charset="-122"/>
                          <a:cs typeface="微软雅黑" panose="020B0503020204020204" pitchFamily="18" charset="-122"/>
                        </a:rPr>
                        <a:t>至2019年住宅人口</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a:txBody>
                    <a:bodyPr/>
                    <a:lstStyle/>
                    <a:p>
                      <a:pPr algn="ctr"/>
                      <a:r>
                        <a:rPr lang="en-US" altLang="zh-CN" sz="1055" b="1" dirty="0">
                          <a:solidFill>
                            <a:srgbClr val="000000"/>
                          </a:solidFill>
                          <a:latin typeface="微软雅黑" panose="020B0503020204020204" pitchFamily="18" charset="-122"/>
                          <a:cs typeface="微软雅黑" panose="020B0503020204020204" pitchFamily="18" charset="-122"/>
                        </a:rPr>
                        <a:t>28,242</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extLst>
                  <a:ext uri="{0D108BD9-81ED-4DB2-BD59-A6C34878D82A}">
                    <a16:rowId xmlns:a16="http://schemas.microsoft.com/office/drawing/2014/main" val="10006"/>
                  </a:ext>
                </a:extLst>
              </a:tr>
              <a:tr h="392048">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四期</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住宅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151,600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2018</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1,516</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r"/>
                      <a:r>
                        <a:rPr lang="en-US" altLang="zh-CN" sz="1055" dirty="0">
                          <a:solidFill>
                            <a:srgbClr val="000000"/>
                          </a:solidFill>
                          <a:latin typeface="微软雅黑" panose="020B0503020204020204" pitchFamily="18" charset="-122"/>
                          <a:cs typeface="微软雅黑" panose="020B0503020204020204" pitchFamily="18" charset="-122"/>
                        </a:rPr>
                        <a:t>3,290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r h="39204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五期</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住宅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192,800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2020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1,928</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r"/>
                      <a:r>
                        <a:rPr lang="en-US" altLang="zh-CN" sz="1055" dirty="0">
                          <a:solidFill>
                            <a:srgbClr val="000000"/>
                          </a:solidFill>
                          <a:latin typeface="微软雅黑" panose="020B0503020204020204" pitchFamily="18" charset="-122"/>
                          <a:cs typeface="微软雅黑" panose="020B0503020204020204" pitchFamily="18" charset="-122"/>
                        </a:rPr>
                        <a:t>4,184</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8"/>
                  </a:ext>
                </a:extLst>
              </a:tr>
              <a:tr h="231901">
                <a:tc gridSpan="4">
                  <a:txBody>
                    <a:bodyPr/>
                    <a:lstStyle/>
                    <a:p>
                      <a:pPr algn="l"/>
                      <a:r>
                        <a:rPr lang="en-US" altLang="zh-CN" sz="1055" b="1" dirty="0">
                          <a:solidFill>
                            <a:srgbClr val="000000"/>
                          </a:solidFill>
                          <a:latin typeface="微软雅黑" panose="020B0503020204020204" pitchFamily="18" charset="-122"/>
                          <a:cs typeface="微软雅黑" panose="020B0503020204020204" pitchFamily="18" charset="-122"/>
                        </a:rPr>
                        <a:t>2020年后住宅人口</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BFBFBF"/>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tc>
                  <a:txBody>
                    <a:bodyPr/>
                    <a:lstStyle/>
                    <a:p>
                      <a:pPr algn="ctr"/>
                      <a:r>
                        <a:rPr lang="en-US" altLang="zh-CN" sz="1055" b="1" dirty="0">
                          <a:solidFill>
                            <a:srgbClr val="000000"/>
                          </a:solidFill>
                          <a:latin typeface="微软雅黑" panose="020B0503020204020204" pitchFamily="18" charset="-122"/>
                          <a:cs typeface="微软雅黑" panose="020B0503020204020204" pitchFamily="18" charset="-122"/>
                        </a:rPr>
                        <a:t>35,716</a:t>
                      </a:r>
                      <a:endParaRPr lang="zh-CN" altLang="en-US" sz="105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FBFBF"/>
                    </a:solidFill>
                  </a:tcPr>
                </a:tc>
                <a:extLst>
                  <a:ext uri="{0D108BD9-81ED-4DB2-BD59-A6C34878D82A}">
                    <a16:rowId xmlns:a16="http://schemas.microsoft.com/office/drawing/2014/main" val="10009"/>
                  </a:ext>
                </a:extLst>
              </a:tr>
            </a:tbl>
          </a:graphicData>
        </a:graphic>
      </p:graphicFrame>
      <p:sp>
        <p:nvSpPr>
          <p:cNvPr id="10" name="TextBox 1"/>
          <p:cNvSpPr txBox="1"/>
          <p:nvPr/>
        </p:nvSpPr>
        <p:spPr>
          <a:xfrm>
            <a:off x="825500" y="5321300"/>
            <a:ext cx="76200" cy="1193800"/>
          </a:xfrm>
          <a:prstGeom prst="rect">
            <a:avLst/>
          </a:prstGeom>
          <a:noFill/>
        </p:spPr>
        <p:txBody>
          <a:bodyPr wrap="none" lIns="0" tIns="0" rIns="0" rtlCol="0">
            <a:spAutoFit/>
          </a:bodyPr>
          <a:lstStyle/>
          <a:p>
            <a:pPr>
              <a:lnSpc>
                <a:spcPts val="15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900"/>
              </a:lnSpc>
            </a:pPr>
            <a:r>
              <a:rPr lang="en-US" altLang="zh-CN" sz="1405"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900"/>
              </a:lnSpc>
            </a:pPr>
            <a:r>
              <a:rPr lang="en-US" altLang="zh-CN" sz="1405" dirty="0">
                <a:solidFill>
                  <a:srgbClr val="000000"/>
                </a:solidFill>
                <a:latin typeface="Wingdings" panose="05000000000000000000" pitchFamily="18" charset="0"/>
                <a:cs typeface="Wingdings" panose="05000000000000000000" pitchFamily="18" charset="0"/>
              </a:rPr>
              <a:t>▪</a:t>
            </a:r>
          </a:p>
        </p:txBody>
      </p:sp>
      <p:sp>
        <p:nvSpPr>
          <p:cNvPr id="11" name="TextBox 1"/>
          <p:cNvSpPr txBox="1"/>
          <p:nvPr/>
        </p:nvSpPr>
        <p:spPr>
          <a:xfrm>
            <a:off x="1016000" y="5308600"/>
            <a:ext cx="7797800" cy="1536700"/>
          </a:xfrm>
          <a:prstGeom prst="rect">
            <a:avLst/>
          </a:prstGeom>
          <a:noFill/>
        </p:spPr>
        <p:txBody>
          <a:bodyPr wrap="none" lIns="0" tIns="0" rIns="0" rtlCol="0">
            <a:spAutoFit/>
          </a:bodyPr>
          <a:lstStyle/>
          <a:p>
            <a:pPr>
              <a:lnSpc>
                <a:spcPts val="1800"/>
              </a:lnSpc>
              <a:tabLst>
                <a:tab pos="762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根据大涌项目整体的规划进度，到2016年商业开业时，回迁住宅和一期已建成交付，预估住宅人口</a:t>
            </a:r>
          </a:p>
          <a:p>
            <a:pPr>
              <a:lnSpc>
                <a:spcPts val="1600"/>
              </a:lnSpc>
              <a:tabLst>
                <a:tab pos="762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为19,272人。</a:t>
            </a:r>
          </a:p>
          <a:p>
            <a:pPr>
              <a:lnSpc>
                <a:spcPts val="2200"/>
              </a:lnSpc>
              <a:tabLst>
                <a:tab pos="762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到2019年商业开始逐步成熟时，二、三期住宅已入伙，预估2019年的住宅人口为28,242人。</a:t>
            </a:r>
          </a:p>
          <a:p>
            <a:pPr>
              <a:lnSpc>
                <a:spcPts val="1600"/>
              </a:lnSpc>
              <a:tabLst>
                <a:tab pos="762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2020年后，四、五期住宅也完成建设，预计住宅人口达35,716人。</a:t>
            </a:r>
          </a:p>
          <a:p>
            <a:pPr>
              <a:lnSpc>
                <a:spcPts val="2200"/>
              </a:lnSpc>
              <a:tabLst>
                <a:tab pos="762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大涌项目自有的住宅人口将是本商业最重要最直接的目标客群之一。</a:t>
            </a:r>
          </a:p>
          <a:p>
            <a:pPr>
              <a:lnSpc>
                <a:spcPts val="1000"/>
              </a:lnSpc>
            </a:pPr>
            <a:endParaRPr lang="en-US" altLang="zh-CN" dirty="0"/>
          </a:p>
          <a:p>
            <a:pPr>
              <a:lnSpc>
                <a:spcPts val="1300"/>
              </a:lnSpc>
              <a:tabLst>
                <a:tab pos="762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47</a:t>
            </a:r>
          </a:p>
        </p:txBody>
      </p:sp>
      <p:sp>
        <p:nvSpPr>
          <p:cNvPr id="12" name="TextBox 1"/>
          <p:cNvSpPr txBox="1"/>
          <p:nvPr/>
        </p:nvSpPr>
        <p:spPr>
          <a:xfrm>
            <a:off x="5930900" y="279400"/>
            <a:ext cx="3022600" cy="4699000"/>
          </a:xfrm>
          <a:prstGeom prst="rect">
            <a:avLst/>
          </a:prstGeom>
          <a:noFill/>
        </p:spPr>
        <p:txBody>
          <a:bodyPr wrap="none" lIns="0" tIns="0" rIns="0" rtlCol="0">
            <a:spAutoFit/>
          </a:bodyPr>
          <a:lstStyle/>
          <a:p>
            <a:pPr>
              <a:lnSpc>
                <a:spcPts val="2700"/>
              </a:lnSpc>
              <a:tabLst>
                <a:tab pos="723900" algn="l"/>
                <a:tab pos="1003300" algn="l"/>
                <a:tab pos="1168400" algn="l"/>
              </a:tabLst>
            </a:pPr>
            <a:r>
              <a:rPr lang="en-US" altLang="zh-CN" sz="2800" dirty="0">
                <a:solidFill>
                  <a:srgbClr val="000000"/>
                </a:solidFill>
                <a:latin typeface="Times New Roman" panose="02020603050405020304" pitchFamily="18" charset="0"/>
                <a:cs typeface="Times New Roman" panose="02020603050405020304" pitchFamily="18" charset="0"/>
              </a:rPr>
              <a:t>项目自有住宅规划</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723900" algn="l"/>
                <a:tab pos="1003300" algn="l"/>
                <a:tab pos="11684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注：1.</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按100平方米/户预估户数，</a:t>
            </a:r>
          </a:p>
          <a:p>
            <a:pPr>
              <a:lnSpc>
                <a:spcPts val="1300"/>
              </a:lnSpc>
              <a:tabLst>
                <a:tab pos="723900" algn="l"/>
                <a:tab pos="1003300" algn="l"/>
                <a:tab pos="11684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2.</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按深圳市2010年人口普查数据</a:t>
            </a:r>
          </a:p>
          <a:p>
            <a:pPr>
              <a:lnSpc>
                <a:spcPts val="1300"/>
              </a:lnSpc>
              <a:tabLst>
                <a:tab pos="723900" algn="l"/>
                <a:tab pos="1003300" algn="l"/>
                <a:tab pos="11684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2.17人/户预估人口数。</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2425700" y="1917700"/>
            <a:ext cx="127000" cy="101600"/>
          </a:xfrm>
          <a:prstGeom prst="rect">
            <a:avLst/>
          </a:prstGeom>
          <a:noFill/>
        </p:spPr>
        <p:txBody>
          <a:bodyPr wrap="none" lIns="0" tIns="0" rIns="0" rtlCol="0">
            <a:spAutoFit/>
          </a:bodyPr>
          <a:lstStyle/>
          <a:p>
            <a:pPr>
              <a:lnSpc>
                <a:spcPts val="800"/>
              </a:lnSpc>
            </a:pPr>
            <a:r>
              <a:rPr lang="en-US" altLang="zh-CN" sz="900" b="1" dirty="0">
                <a:solidFill>
                  <a:srgbClr val="FFFFFF"/>
                </a:solidFill>
                <a:latin typeface="Times New Roman" panose="02020603050405020304" pitchFamily="18" charset="0"/>
                <a:cs typeface="Times New Roman" panose="02020603050405020304" pitchFamily="18" charset="0"/>
              </a:rPr>
              <a:t>22</a:t>
            </a:r>
          </a:p>
        </p:txBody>
      </p:sp>
      <p:sp>
        <p:nvSpPr>
          <p:cNvPr id="3" name="TextBox 1"/>
          <p:cNvSpPr txBox="1"/>
          <p:nvPr/>
        </p:nvSpPr>
        <p:spPr>
          <a:xfrm>
            <a:off x="3327400" y="2082800"/>
            <a:ext cx="457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本项目</a:t>
            </a:r>
          </a:p>
        </p:txBody>
      </p:sp>
      <p:sp>
        <p:nvSpPr>
          <p:cNvPr id="4" name="TextBox 1"/>
          <p:cNvSpPr txBox="1"/>
          <p:nvPr/>
        </p:nvSpPr>
        <p:spPr>
          <a:xfrm>
            <a:off x="2400300" y="2501900"/>
            <a:ext cx="800100" cy="139700"/>
          </a:xfrm>
          <a:prstGeom prst="rect">
            <a:avLst/>
          </a:prstGeom>
          <a:noFill/>
        </p:spPr>
        <p:txBody>
          <a:bodyPr wrap="none" lIns="0" tIns="0" rIns="0" rtlCol="0">
            <a:spAutoFit/>
          </a:bodyPr>
          <a:lstStyle/>
          <a:p>
            <a:pPr>
              <a:lnSpc>
                <a:spcPts val="1100"/>
              </a:lnSpc>
            </a:pPr>
            <a:r>
              <a:rPr lang="en-US" altLang="zh-CN" sz="900" b="1" dirty="0">
                <a:solidFill>
                  <a:srgbClr val="FFFFFF"/>
                </a:solidFill>
                <a:latin typeface="Times New Roman" panose="02020603050405020304" pitchFamily="18" charset="0"/>
                <a:cs typeface="Times New Roman" panose="02020603050405020304" pitchFamily="18" charset="0"/>
              </a:rPr>
              <a:t>32</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33</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35</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3637</a:t>
            </a:r>
          </a:p>
        </p:txBody>
      </p:sp>
      <p:sp>
        <p:nvSpPr>
          <p:cNvPr id="5" name="TextBox 1"/>
          <p:cNvSpPr txBox="1"/>
          <p:nvPr/>
        </p:nvSpPr>
        <p:spPr>
          <a:xfrm>
            <a:off x="2578100" y="2641600"/>
            <a:ext cx="127000" cy="101600"/>
          </a:xfrm>
          <a:prstGeom prst="rect">
            <a:avLst/>
          </a:prstGeom>
          <a:noFill/>
        </p:spPr>
        <p:txBody>
          <a:bodyPr wrap="none" lIns="0" tIns="0" rIns="0" rtlCol="0">
            <a:spAutoFit/>
          </a:bodyPr>
          <a:lstStyle/>
          <a:p>
            <a:pPr>
              <a:lnSpc>
                <a:spcPts val="800"/>
              </a:lnSpc>
            </a:pPr>
            <a:r>
              <a:rPr lang="en-US" altLang="zh-CN" sz="900" b="1" dirty="0">
                <a:solidFill>
                  <a:srgbClr val="FFFFFF"/>
                </a:solidFill>
                <a:latin typeface="Times New Roman" panose="02020603050405020304" pitchFamily="18" charset="0"/>
                <a:cs typeface="Times New Roman" panose="02020603050405020304" pitchFamily="18" charset="0"/>
              </a:rPr>
              <a:t>34</a:t>
            </a:r>
          </a:p>
        </p:txBody>
      </p:sp>
      <p:sp>
        <p:nvSpPr>
          <p:cNvPr id="6" name="TextBox 1"/>
          <p:cNvSpPr txBox="1"/>
          <p:nvPr/>
        </p:nvSpPr>
        <p:spPr>
          <a:xfrm>
            <a:off x="3149600" y="2895600"/>
            <a:ext cx="228600" cy="127000"/>
          </a:xfrm>
          <a:prstGeom prst="rect">
            <a:avLst/>
          </a:prstGeom>
          <a:noFill/>
        </p:spPr>
        <p:txBody>
          <a:bodyPr wrap="none" lIns="0" tIns="0" rIns="0" rtlCol="0">
            <a:spAutoFit/>
          </a:bodyPr>
          <a:lstStyle/>
          <a:p>
            <a:pPr>
              <a:lnSpc>
                <a:spcPts val="1000"/>
              </a:lnSpc>
            </a:pPr>
            <a:r>
              <a:rPr lang="en-US" altLang="zh-CN" sz="900" b="1" dirty="0">
                <a:solidFill>
                  <a:srgbClr val="FFFFFF"/>
                </a:solidFill>
                <a:latin typeface="Times New Roman" panose="02020603050405020304" pitchFamily="18" charset="0"/>
                <a:cs typeface="Times New Roman" panose="02020603050405020304" pitchFamily="18" charset="0"/>
              </a:rPr>
              <a:t>4950</a:t>
            </a:r>
          </a:p>
        </p:txBody>
      </p:sp>
      <p:sp>
        <p:nvSpPr>
          <p:cNvPr id="7" name="TextBox 1"/>
          <p:cNvSpPr txBox="1"/>
          <p:nvPr/>
        </p:nvSpPr>
        <p:spPr>
          <a:xfrm>
            <a:off x="2146300" y="4165600"/>
            <a:ext cx="127000" cy="101600"/>
          </a:xfrm>
          <a:prstGeom prst="rect">
            <a:avLst/>
          </a:prstGeom>
          <a:noFill/>
        </p:spPr>
        <p:txBody>
          <a:bodyPr wrap="none" lIns="0" tIns="0" rIns="0" rtlCol="0">
            <a:spAutoFit/>
          </a:bodyPr>
          <a:lstStyle/>
          <a:p>
            <a:pPr>
              <a:lnSpc>
                <a:spcPts val="800"/>
              </a:lnSpc>
            </a:pPr>
            <a:r>
              <a:rPr lang="en-US" altLang="zh-CN" sz="900" b="1" dirty="0">
                <a:solidFill>
                  <a:srgbClr val="FFFFFF"/>
                </a:solidFill>
                <a:latin typeface="Times New Roman" panose="02020603050405020304" pitchFamily="18" charset="0"/>
                <a:cs typeface="Times New Roman" panose="02020603050405020304" pitchFamily="18" charset="0"/>
              </a:rPr>
              <a:t>77</a:t>
            </a:r>
          </a:p>
        </p:txBody>
      </p:sp>
      <p:sp>
        <p:nvSpPr>
          <p:cNvPr id="8" name="TextBox 1"/>
          <p:cNvSpPr txBox="1"/>
          <p:nvPr/>
        </p:nvSpPr>
        <p:spPr>
          <a:xfrm>
            <a:off x="1930400" y="4775200"/>
            <a:ext cx="266700" cy="127000"/>
          </a:xfrm>
          <a:prstGeom prst="rect">
            <a:avLst/>
          </a:prstGeom>
          <a:noFill/>
        </p:spPr>
        <p:txBody>
          <a:bodyPr wrap="none" lIns="0" tIns="0" rIns="0" rtlCol="0">
            <a:spAutoFit/>
          </a:bodyPr>
          <a:lstStyle/>
          <a:p>
            <a:pPr>
              <a:lnSpc>
                <a:spcPts val="1000"/>
              </a:lnSpc>
            </a:pPr>
            <a:r>
              <a:rPr lang="en-US" altLang="zh-CN" sz="900" b="1" dirty="0">
                <a:solidFill>
                  <a:srgbClr val="FFFFFF"/>
                </a:solidFill>
                <a:latin typeface="Times New Roman" panose="02020603050405020304" pitchFamily="18" charset="0"/>
                <a:cs typeface="Times New Roman" panose="02020603050405020304" pitchFamily="18" charset="0"/>
              </a:rPr>
              <a:t>7980</a:t>
            </a:r>
          </a:p>
        </p:txBody>
      </p:sp>
      <p:sp>
        <p:nvSpPr>
          <p:cNvPr id="9" name="TextBox 1"/>
          <p:cNvSpPr txBox="1"/>
          <p:nvPr/>
        </p:nvSpPr>
        <p:spPr>
          <a:xfrm>
            <a:off x="1016000" y="1905000"/>
            <a:ext cx="457200" cy="546100"/>
          </a:xfrm>
          <a:prstGeom prst="rect">
            <a:avLst/>
          </a:prstGeom>
          <a:noFill/>
        </p:spPr>
        <p:txBody>
          <a:bodyPr wrap="none" lIns="0" tIns="0" rIns="0" rtlCol="0">
            <a:spAutoFit/>
          </a:bodyPr>
          <a:lstStyle/>
          <a:p>
            <a:pPr>
              <a:lnSpc>
                <a:spcPts val="800"/>
              </a:lnSpc>
              <a:tabLst>
                <a:tab pos="38100" algn="l"/>
                <a:tab pos="4064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5</a:t>
            </a:r>
          </a:p>
          <a:p>
            <a:pPr>
              <a:lnSpc>
                <a:spcPts val="1000"/>
              </a:lnSpc>
            </a:pPr>
            <a:endParaRPr lang="en-US" altLang="zh-CN" dirty="0"/>
          </a:p>
          <a:p>
            <a:pPr>
              <a:lnSpc>
                <a:spcPts val="1200"/>
              </a:lnSpc>
              <a:tabLst>
                <a:tab pos="38100" algn="l"/>
                <a:tab pos="406400" algn="l"/>
              </a:tabLst>
            </a:pPr>
            <a:r>
              <a:rPr lang="en-US" altLang="zh-CN" sz="900" b="1" dirty="0">
                <a:solidFill>
                  <a:srgbClr val="FFFFFF"/>
                </a:solidFill>
                <a:latin typeface="Times New Roman" panose="02020603050405020304" pitchFamily="18" charset="0"/>
                <a:cs typeface="Times New Roman" panose="02020603050405020304" pitchFamily="18" charset="0"/>
              </a:rPr>
              <a:t>1</a:t>
            </a:r>
          </a:p>
          <a:p>
            <a:pPr>
              <a:lnSpc>
                <a:spcPts val="1200"/>
              </a:lnSpc>
              <a:tabLst>
                <a:tab pos="38100" algn="l"/>
                <a:tab pos="4064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2</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3</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4</a:t>
            </a:r>
          </a:p>
        </p:txBody>
      </p:sp>
      <p:sp>
        <p:nvSpPr>
          <p:cNvPr id="10" name="TextBox 1"/>
          <p:cNvSpPr txBox="1"/>
          <p:nvPr/>
        </p:nvSpPr>
        <p:spPr>
          <a:xfrm>
            <a:off x="1854200" y="1968500"/>
            <a:ext cx="63500" cy="101600"/>
          </a:xfrm>
          <a:prstGeom prst="rect">
            <a:avLst/>
          </a:prstGeom>
          <a:noFill/>
        </p:spPr>
        <p:txBody>
          <a:bodyPr wrap="none" lIns="0" tIns="0" rIns="0" rtlCol="0">
            <a:spAutoFit/>
          </a:bodyPr>
          <a:lstStyle/>
          <a:p>
            <a:pPr>
              <a:lnSpc>
                <a:spcPts val="800"/>
              </a:lnSpc>
            </a:pPr>
            <a:r>
              <a:rPr lang="en-US" altLang="zh-CN" sz="900" b="1" dirty="0">
                <a:solidFill>
                  <a:srgbClr val="FFFFFF"/>
                </a:solidFill>
                <a:latin typeface="Times New Roman" panose="02020603050405020304" pitchFamily="18" charset="0"/>
                <a:cs typeface="Times New Roman" panose="02020603050405020304" pitchFamily="18" charset="0"/>
              </a:rPr>
              <a:t>6</a:t>
            </a:r>
          </a:p>
        </p:txBody>
      </p:sp>
      <p:sp>
        <p:nvSpPr>
          <p:cNvPr id="11" name="TextBox 1"/>
          <p:cNvSpPr txBox="1"/>
          <p:nvPr/>
        </p:nvSpPr>
        <p:spPr>
          <a:xfrm>
            <a:off x="1663700" y="2120900"/>
            <a:ext cx="63500" cy="254000"/>
          </a:xfrm>
          <a:prstGeom prst="rect">
            <a:avLst/>
          </a:prstGeom>
          <a:noFill/>
        </p:spPr>
        <p:txBody>
          <a:bodyPr wrap="none" lIns="0" tIns="0" rIns="0" rtlCol="0">
            <a:spAutoFit/>
          </a:bodyPr>
          <a:lstStyle/>
          <a:p>
            <a:pPr>
              <a:lnSpc>
                <a:spcPts val="800"/>
              </a:lnSpc>
            </a:pPr>
            <a:r>
              <a:rPr lang="en-US" altLang="zh-CN" sz="900" b="1" dirty="0">
                <a:solidFill>
                  <a:srgbClr val="FFFFFF"/>
                </a:solidFill>
                <a:latin typeface="Times New Roman" panose="02020603050405020304" pitchFamily="18" charset="0"/>
                <a:cs typeface="Times New Roman" panose="02020603050405020304" pitchFamily="18" charset="0"/>
              </a:rPr>
              <a:t>7</a:t>
            </a:r>
          </a:p>
          <a:p>
            <a:pPr>
              <a:lnSpc>
                <a:spcPts val="1200"/>
              </a:lnSpc>
            </a:pPr>
            <a:r>
              <a:rPr lang="en-US" altLang="zh-CN" sz="900" b="1" dirty="0">
                <a:solidFill>
                  <a:srgbClr val="FFFFFF"/>
                </a:solidFill>
                <a:latin typeface="Times New Roman" panose="02020603050405020304" pitchFamily="18" charset="0"/>
                <a:cs typeface="Times New Roman" panose="02020603050405020304" pitchFamily="18" charset="0"/>
              </a:rPr>
              <a:t>8</a:t>
            </a:r>
          </a:p>
        </p:txBody>
      </p:sp>
      <p:sp>
        <p:nvSpPr>
          <p:cNvPr id="12" name="TextBox 1"/>
          <p:cNvSpPr txBox="1"/>
          <p:nvPr/>
        </p:nvSpPr>
        <p:spPr>
          <a:xfrm>
            <a:off x="1282700" y="1244600"/>
            <a:ext cx="127000" cy="101600"/>
          </a:xfrm>
          <a:prstGeom prst="rect">
            <a:avLst/>
          </a:prstGeom>
          <a:noFill/>
        </p:spPr>
        <p:txBody>
          <a:bodyPr wrap="none" lIns="0" tIns="0" rIns="0" rtlCol="0">
            <a:spAutoFit/>
          </a:bodyPr>
          <a:lstStyle/>
          <a:p>
            <a:pPr>
              <a:lnSpc>
                <a:spcPts val="800"/>
              </a:lnSpc>
            </a:pPr>
            <a:r>
              <a:rPr lang="en-US" altLang="zh-CN" sz="900" b="1" dirty="0">
                <a:solidFill>
                  <a:srgbClr val="FFFFFF"/>
                </a:solidFill>
                <a:latin typeface="Times New Roman" panose="02020603050405020304" pitchFamily="18" charset="0"/>
                <a:cs typeface="Times New Roman" panose="02020603050405020304" pitchFamily="18" charset="0"/>
              </a:rPr>
              <a:t>11</a:t>
            </a:r>
          </a:p>
        </p:txBody>
      </p:sp>
      <p:sp>
        <p:nvSpPr>
          <p:cNvPr id="13" name="TextBox 1"/>
          <p:cNvSpPr txBox="1"/>
          <p:nvPr/>
        </p:nvSpPr>
        <p:spPr>
          <a:xfrm>
            <a:off x="1714500" y="1257300"/>
            <a:ext cx="127000" cy="317500"/>
          </a:xfrm>
          <a:prstGeom prst="rect">
            <a:avLst/>
          </a:prstGeom>
          <a:noFill/>
        </p:spPr>
        <p:txBody>
          <a:bodyPr wrap="none" lIns="0" tIns="0" rIns="0" rtlCol="0">
            <a:spAutoFit/>
          </a:bodyPr>
          <a:lstStyle/>
          <a:p>
            <a:pPr>
              <a:lnSpc>
                <a:spcPts val="800"/>
              </a:lnSpc>
            </a:pPr>
            <a:r>
              <a:rPr lang="en-US" altLang="zh-CN" sz="900" b="1" dirty="0">
                <a:solidFill>
                  <a:srgbClr val="FFFFFF"/>
                </a:solidFill>
                <a:latin typeface="Times New Roman" panose="02020603050405020304" pitchFamily="18" charset="0"/>
                <a:cs typeface="Times New Roman" panose="02020603050405020304" pitchFamily="18" charset="0"/>
              </a:rPr>
              <a:t>12</a:t>
            </a:r>
          </a:p>
          <a:p>
            <a:pPr>
              <a:lnSpc>
                <a:spcPts val="1700"/>
              </a:lnSpc>
            </a:pPr>
            <a:r>
              <a:rPr lang="en-US" altLang="zh-CN" sz="900" b="1" dirty="0">
                <a:solidFill>
                  <a:srgbClr val="FFFFFF"/>
                </a:solidFill>
                <a:latin typeface="Times New Roman" panose="02020603050405020304" pitchFamily="18" charset="0"/>
                <a:cs typeface="Times New Roman" panose="02020603050405020304" pitchFamily="18" charset="0"/>
              </a:rPr>
              <a:t>13</a:t>
            </a:r>
          </a:p>
        </p:txBody>
      </p:sp>
      <p:sp>
        <p:nvSpPr>
          <p:cNvPr id="14" name="TextBox 1"/>
          <p:cNvSpPr txBox="1"/>
          <p:nvPr/>
        </p:nvSpPr>
        <p:spPr>
          <a:xfrm>
            <a:off x="2184400" y="1117600"/>
            <a:ext cx="368300" cy="673100"/>
          </a:xfrm>
          <a:prstGeom prst="rect">
            <a:avLst/>
          </a:prstGeom>
          <a:noFill/>
        </p:spPr>
        <p:txBody>
          <a:bodyPr wrap="none" lIns="0" tIns="0" rIns="0" rtlCol="0">
            <a:spAutoFit/>
          </a:bodyPr>
          <a:lstStyle/>
          <a:p>
            <a:pPr>
              <a:lnSpc>
                <a:spcPts val="800"/>
              </a:lnSpc>
              <a:tabLst>
                <a:tab pos="38100" algn="l"/>
              </a:tabLst>
            </a:pPr>
            <a:r>
              <a:rPr lang="en-US" altLang="zh-CN" sz="900" b="1" dirty="0">
                <a:solidFill>
                  <a:srgbClr val="FFFFFF"/>
                </a:solidFill>
                <a:latin typeface="Times New Roman" panose="02020603050405020304" pitchFamily="18" charset="0"/>
                <a:cs typeface="Times New Roman" panose="02020603050405020304" pitchFamily="18" charset="0"/>
              </a:rPr>
              <a:t>14</a:t>
            </a:r>
          </a:p>
          <a:p>
            <a:pPr>
              <a:lnSpc>
                <a:spcPts val="1100"/>
              </a:lnSpc>
              <a:tabLst>
                <a:tab pos="38100" algn="l"/>
              </a:tabLst>
            </a:pPr>
            <a:r>
              <a:rPr lang="en-US" altLang="zh-CN" sz="900" b="1" dirty="0">
                <a:solidFill>
                  <a:srgbClr val="FFFFFF"/>
                </a:solidFill>
                <a:latin typeface="Times New Roman" panose="02020603050405020304" pitchFamily="18" charset="0"/>
                <a:cs typeface="Times New Roman" panose="02020603050405020304" pitchFamily="18" charset="0"/>
              </a:rPr>
              <a:t>15</a:t>
            </a:r>
          </a:p>
          <a:p>
            <a:pPr>
              <a:lnSpc>
                <a:spcPts val="1000"/>
              </a:lnSpc>
            </a:pPr>
            <a:endParaRPr lang="en-US" altLang="zh-CN" dirty="0"/>
          </a:p>
          <a:p>
            <a:pPr>
              <a:lnSpc>
                <a:spcPts val="1000"/>
              </a:lnSpc>
            </a:pPr>
            <a:endParaRPr lang="en-US" altLang="zh-CN" dirty="0"/>
          </a:p>
          <a:p>
            <a:pPr>
              <a:lnSpc>
                <a:spcPts val="1400"/>
              </a:lnSpc>
              <a:tabLst>
                <a:tab pos="381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16</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18</a:t>
            </a:r>
          </a:p>
        </p:txBody>
      </p:sp>
      <p:sp>
        <p:nvSpPr>
          <p:cNvPr id="15" name="TextBox 1"/>
          <p:cNvSpPr txBox="1"/>
          <p:nvPr/>
        </p:nvSpPr>
        <p:spPr>
          <a:xfrm>
            <a:off x="2679700" y="1041400"/>
            <a:ext cx="228600" cy="317500"/>
          </a:xfrm>
          <a:prstGeom prst="rect">
            <a:avLst/>
          </a:prstGeom>
          <a:noFill/>
        </p:spPr>
        <p:txBody>
          <a:bodyPr wrap="none" lIns="0" tIns="0" rIns="0" rtlCol="0">
            <a:spAutoFit/>
          </a:bodyPr>
          <a:lstStyle/>
          <a:p>
            <a:pPr>
              <a:lnSpc>
                <a:spcPts val="800"/>
              </a:lnSpc>
              <a:tabLst>
                <a:tab pos="114300" algn="l"/>
              </a:tabLst>
            </a:pPr>
            <a:r>
              <a:rPr lang="en-US" altLang="zh-CN" sz="900" b="1" dirty="0">
                <a:solidFill>
                  <a:srgbClr val="FFFFFF"/>
                </a:solidFill>
                <a:latin typeface="Times New Roman" panose="02020603050405020304" pitchFamily="18" charset="0"/>
                <a:cs typeface="Times New Roman" panose="02020603050405020304" pitchFamily="18" charset="0"/>
              </a:rPr>
              <a:t>19</a:t>
            </a:r>
          </a:p>
          <a:p>
            <a:pPr>
              <a:lnSpc>
                <a:spcPts val="500"/>
              </a:lnSpc>
              <a:tabLst>
                <a:tab pos="1143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20</a:t>
            </a:r>
          </a:p>
          <a:p>
            <a:pPr>
              <a:lnSpc>
                <a:spcPts val="1100"/>
              </a:lnSpc>
              <a:tabLst>
                <a:tab pos="1143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21</a:t>
            </a:r>
          </a:p>
        </p:txBody>
      </p:sp>
      <p:sp>
        <p:nvSpPr>
          <p:cNvPr id="16" name="TextBox 1"/>
          <p:cNvSpPr txBox="1"/>
          <p:nvPr/>
        </p:nvSpPr>
        <p:spPr>
          <a:xfrm>
            <a:off x="3149600" y="1930400"/>
            <a:ext cx="622300" cy="1257300"/>
          </a:xfrm>
          <a:prstGeom prst="rect">
            <a:avLst/>
          </a:prstGeom>
          <a:noFill/>
        </p:spPr>
        <p:txBody>
          <a:bodyPr wrap="none" lIns="0" tIns="0" rIns="0" rtlCol="0">
            <a:spAutoFit/>
          </a:bodyPr>
          <a:lstStyle/>
          <a:p>
            <a:pPr>
              <a:lnSpc>
                <a:spcPts val="800"/>
              </a:lnSpc>
              <a:tabLst>
                <a:tab pos="38100" algn="l"/>
                <a:tab pos="114300" algn="l"/>
                <a:tab pos="330200" algn="l"/>
                <a:tab pos="355600" algn="l"/>
                <a:tab pos="469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29</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38100" algn="l"/>
                <a:tab pos="114300" algn="l"/>
                <a:tab pos="330200" algn="l"/>
                <a:tab pos="355600" algn="l"/>
                <a:tab pos="469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3840</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41</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42</a:t>
            </a:r>
          </a:p>
          <a:p>
            <a:pPr>
              <a:lnSpc>
                <a:spcPts val="800"/>
              </a:lnSpc>
              <a:tabLst>
                <a:tab pos="38100" algn="l"/>
                <a:tab pos="114300" algn="l"/>
                <a:tab pos="330200" algn="l"/>
                <a:tab pos="355600" algn="l"/>
                <a:tab pos="469900" algn="l"/>
              </a:tabLst>
            </a:pPr>
            <a:r>
              <a:rPr lang="en-US" altLang="zh-CN" sz="900" b="1" dirty="0">
                <a:solidFill>
                  <a:srgbClr val="FFFFFF"/>
                </a:solidFill>
                <a:latin typeface="Times New Roman" panose="02020603050405020304" pitchFamily="18" charset="0"/>
                <a:cs typeface="Times New Roman" panose="02020603050405020304" pitchFamily="18" charset="0"/>
              </a:rPr>
              <a:t>39</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4344</a:t>
            </a:r>
          </a:p>
          <a:p>
            <a:pPr>
              <a:lnSpc>
                <a:spcPts val="1100"/>
              </a:lnSpc>
              <a:tabLst>
                <a:tab pos="38100" algn="l"/>
                <a:tab pos="114300" algn="l"/>
                <a:tab pos="330200" algn="l"/>
                <a:tab pos="355600" algn="l"/>
                <a:tab pos="469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4546</a:t>
            </a:r>
          </a:p>
          <a:p>
            <a:pPr>
              <a:lnSpc>
                <a:spcPts val="1000"/>
              </a:lnSpc>
              <a:tabLst>
                <a:tab pos="38100" algn="l"/>
                <a:tab pos="114300" algn="l"/>
                <a:tab pos="330200" algn="l"/>
                <a:tab pos="355600" algn="l"/>
                <a:tab pos="469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48</a:t>
            </a:r>
          </a:p>
          <a:p>
            <a:pPr>
              <a:lnSpc>
                <a:spcPts val="1200"/>
              </a:lnSpc>
              <a:tabLst>
                <a:tab pos="38100" algn="l"/>
                <a:tab pos="114300" algn="l"/>
                <a:tab pos="330200" algn="l"/>
                <a:tab pos="355600" algn="l"/>
                <a:tab pos="469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52</a:t>
            </a:r>
          </a:p>
        </p:txBody>
      </p:sp>
      <p:sp>
        <p:nvSpPr>
          <p:cNvPr id="17" name="TextBox 1"/>
          <p:cNvSpPr txBox="1"/>
          <p:nvPr/>
        </p:nvSpPr>
        <p:spPr>
          <a:xfrm>
            <a:off x="2070100" y="1879600"/>
            <a:ext cx="266700" cy="1689100"/>
          </a:xfrm>
          <a:prstGeom prst="rect">
            <a:avLst/>
          </a:prstGeom>
          <a:noFill/>
        </p:spPr>
        <p:txBody>
          <a:bodyPr wrap="none" lIns="0" tIns="0" rIns="0" rtlCol="0">
            <a:spAutoFit/>
          </a:bodyPr>
          <a:lstStyle/>
          <a:p>
            <a:pPr>
              <a:lnSpc>
                <a:spcPts val="800"/>
              </a:lnSpc>
              <a:tabLst>
                <a:tab pos="25400" algn="l"/>
                <a:tab pos="76200" algn="l"/>
                <a:tab pos="114300" algn="l"/>
                <a:tab pos="139700" algn="l"/>
              </a:tabLst>
            </a:pPr>
            <a:r>
              <a:rPr lang="en-US" altLang="zh-CN" sz="900" b="1" dirty="0">
                <a:solidFill>
                  <a:srgbClr val="FFFFFF"/>
                </a:solidFill>
                <a:latin typeface="Times New Roman" panose="02020603050405020304" pitchFamily="18" charset="0"/>
                <a:cs typeface="Times New Roman" panose="02020603050405020304" pitchFamily="18" charset="0"/>
              </a:rPr>
              <a:t>10</a:t>
            </a:r>
          </a:p>
          <a:p>
            <a:pPr>
              <a:lnSpc>
                <a:spcPts val="1300"/>
              </a:lnSpc>
              <a:tabLst>
                <a:tab pos="25400" algn="l"/>
                <a:tab pos="76200" algn="l"/>
                <a:tab pos="114300" algn="l"/>
                <a:tab pos="139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17</a:t>
            </a:r>
          </a:p>
          <a:p>
            <a:pPr>
              <a:lnSpc>
                <a:spcPts val="1400"/>
              </a:lnSpc>
              <a:tabLst>
                <a:tab pos="25400" algn="l"/>
                <a:tab pos="76200" algn="l"/>
                <a:tab pos="114300" algn="l"/>
                <a:tab pos="139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9</a:t>
            </a:r>
          </a:p>
          <a:p>
            <a:pPr>
              <a:lnSpc>
                <a:spcPts val="1000"/>
              </a:lnSpc>
            </a:pPr>
            <a:endParaRPr lang="en-US" altLang="zh-CN" dirty="0"/>
          </a:p>
          <a:p>
            <a:pPr>
              <a:lnSpc>
                <a:spcPts val="1000"/>
              </a:lnSpc>
            </a:pPr>
            <a:endParaRPr lang="en-US" altLang="zh-CN" dirty="0"/>
          </a:p>
          <a:p>
            <a:pPr>
              <a:lnSpc>
                <a:spcPts val="1400"/>
              </a:lnSpc>
              <a:tabLst>
                <a:tab pos="25400" algn="l"/>
                <a:tab pos="76200" algn="l"/>
                <a:tab pos="114300" algn="l"/>
                <a:tab pos="139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30</a:t>
            </a:r>
          </a:p>
          <a:p>
            <a:pPr>
              <a:lnSpc>
                <a:spcPts val="800"/>
              </a:lnSpc>
              <a:tabLst>
                <a:tab pos="25400" algn="l"/>
                <a:tab pos="76200" algn="l"/>
                <a:tab pos="114300" algn="l"/>
                <a:tab pos="139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31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25400" algn="l"/>
                <a:tab pos="76200" algn="l"/>
                <a:tab pos="114300" algn="l"/>
                <a:tab pos="139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56</a:t>
            </a:r>
          </a:p>
          <a:p>
            <a:pPr>
              <a:lnSpc>
                <a:spcPts val="800"/>
              </a:lnSpc>
              <a:tabLst>
                <a:tab pos="25400" algn="l"/>
                <a:tab pos="76200" algn="l"/>
                <a:tab pos="114300" algn="l"/>
                <a:tab pos="139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57</a:t>
            </a:r>
          </a:p>
        </p:txBody>
      </p:sp>
      <p:sp>
        <p:nvSpPr>
          <p:cNvPr id="18" name="TextBox 1"/>
          <p:cNvSpPr txBox="1"/>
          <p:nvPr/>
        </p:nvSpPr>
        <p:spPr>
          <a:xfrm>
            <a:off x="2425700" y="2082800"/>
            <a:ext cx="1054100" cy="1473200"/>
          </a:xfrm>
          <a:prstGeom prst="rect">
            <a:avLst/>
          </a:prstGeom>
          <a:noFill/>
        </p:spPr>
        <p:txBody>
          <a:bodyPr wrap="none" lIns="0" tIns="0" rIns="0" rtlCol="0">
            <a:spAutoFit/>
          </a:bodyPr>
          <a:lstStyle/>
          <a:p>
            <a:pPr>
              <a:lnSpc>
                <a:spcPts val="1300"/>
              </a:lnSpc>
              <a:tabLst>
                <a:tab pos="38100" algn="l"/>
                <a:tab pos="76200" algn="l"/>
                <a:tab pos="114300" algn="l"/>
                <a:tab pos="190500" algn="l"/>
                <a:tab pos="266700" algn="l"/>
              </a:tabLst>
            </a:pPr>
            <a:r>
              <a:rPr lang="en-US" altLang="zh-CN" sz="900" b="1" dirty="0">
                <a:solidFill>
                  <a:srgbClr val="FFFFFF"/>
                </a:solidFill>
                <a:latin typeface="Times New Roman" panose="02020603050405020304" pitchFamily="18" charset="0"/>
                <a:cs typeface="Times New Roman" panose="02020603050405020304" pitchFamily="18" charset="0"/>
              </a:rPr>
              <a:t>2324</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25</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27</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28</a:t>
            </a:r>
          </a:p>
          <a:p>
            <a:pPr>
              <a:lnSpc>
                <a:spcPts val="1200"/>
              </a:lnSpc>
              <a:tabLst>
                <a:tab pos="38100" algn="l"/>
                <a:tab pos="76200" algn="l"/>
                <a:tab pos="114300" algn="l"/>
                <a:tab pos="190500" algn="l"/>
                <a:tab pos="266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26</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38100" algn="l"/>
                <a:tab pos="76200" algn="l"/>
                <a:tab pos="114300" algn="l"/>
                <a:tab pos="190500" algn="l"/>
                <a:tab pos="266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53</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47</a:t>
            </a:r>
          </a:p>
          <a:p>
            <a:pPr>
              <a:lnSpc>
                <a:spcPts val="1100"/>
              </a:lnSpc>
              <a:tabLst>
                <a:tab pos="38100" algn="l"/>
                <a:tab pos="76200" algn="l"/>
                <a:tab pos="114300" algn="l"/>
                <a:tab pos="190500" algn="l"/>
                <a:tab pos="266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54</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51</a:t>
            </a:r>
          </a:p>
          <a:p>
            <a:pPr>
              <a:lnSpc>
                <a:spcPts val="1100"/>
              </a:lnSpc>
              <a:tabLst>
                <a:tab pos="38100" algn="l"/>
                <a:tab pos="76200" algn="l"/>
                <a:tab pos="114300" algn="l"/>
                <a:tab pos="190500" algn="l"/>
                <a:tab pos="266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55</a:t>
            </a:r>
          </a:p>
          <a:p>
            <a:pPr>
              <a:lnSpc>
                <a:spcPts val="1700"/>
              </a:lnSpc>
              <a:tabLst>
                <a:tab pos="38100" algn="l"/>
                <a:tab pos="76200" algn="l"/>
                <a:tab pos="114300" algn="l"/>
                <a:tab pos="190500" algn="l"/>
                <a:tab pos="266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60</a:t>
            </a:r>
          </a:p>
          <a:p>
            <a:pPr>
              <a:lnSpc>
                <a:spcPts val="500"/>
              </a:lnSpc>
              <a:tabLst>
                <a:tab pos="38100" algn="l"/>
                <a:tab pos="76200" algn="l"/>
                <a:tab pos="114300" algn="l"/>
                <a:tab pos="190500" algn="l"/>
                <a:tab pos="266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61</a:t>
            </a:r>
          </a:p>
        </p:txBody>
      </p:sp>
      <p:sp>
        <p:nvSpPr>
          <p:cNvPr id="19" name="TextBox 1"/>
          <p:cNvSpPr txBox="1"/>
          <p:nvPr/>
        </p:nvSpPr>
        <p:spPr>
          <a:xfrm>
            <a:off x="1130300" y="3695700"/>
            <a:ext cx="1270000" cy="1295400"/>
          </a:xfrm>
          <a:prstGeom prst="rect">
            <a:avLst/>
          </a:prstGeom>
          <a:noFill/>
        </p:spPr>
        <p:txBody>
          <a:bodyPr wrap="none" lIns="0" tIns="0" rIns="0" rtlCol="0">
            <a:spAutoFit/>
          </a:bodyPr>
          <a:lstStyle/>
          <a:p>
            <a:pPr>
              <a:lnSpc>
                <a:spcPts val="8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58</a:t>
            </a:r>
          </a:p>
          <a:p>
            <a:pPr>
              <a:lnSpc>
                <a:spcPts val="5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59</a:t>
            </a:r>
          </a:p>
          <a:p>
            <a:pPr>
              <a:lnSpc>
                <a:spcPts val="8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74</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75</a:t>
            </a:r>
          </a:p>
          <a:p>
            <a:pPr>
              <a:lnSpc>
                <a:spcPts val="5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73</a:t>
            </a:r>
          </a:p>
          <a:p>
            <a:pPr>
              <a:lnSpc>
                <a:spcPts val="8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72</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76</a:t>
            </a:r>
          </a:p>
          <a:p>
            <a:pPr>
              <a:lnSpc>
                <a:spcPts val="8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63</a:t>
            </a:r>
          </a:p>
          <a:p>
            <a:pPr>
              <a:lnSpc>
                <a:spcPts val="11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64</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66</a:t>
            </a:r>
          </a:p>
          <a:p>
            <a:pPr>
              <a:lnSpc>
                <a:spcPts val="5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62</a:t>
            </a:r>
          </a:p>
          <a:p>
            <a:pPr>
              <a:lnSpc>
                <a:spcPts val="600"/>
              </a:lnSpc>
              <a:tabLst>
                <a:tab pos="76200" algn="l"/>
                <a:tab pos="114300" algn="l"/>
                <a:tab pos="584200" algn="l"/>
                <a:tab pos="647700" algn="l"/>
                <a:tab pos="762000" algn="l"/>
                <a:tab pos="1016000" algn="l"/>
                <a:tab pos="1079500" algn="l"/>
                <a:tab pos="1117600" algn="l"/>
                <a:tab pos="1155700" algn="l"/>
              </a:tabLst>
            </a:pPr>
            <a:r>
              <a:rPr lang="en-US" altLang="zh-CN" sz="900" b="1" dirty="0">
                <a:solidFill>
                  <a:srgbClr val="FFFFFF"/>
                </a:solidFill>
                <a:latin typeface="Times New Roman" panose="02020603050405020304" pitchFamily="18" charset="0"/>
                <a:cs typeface="Times New Roman" panose="02020603050405020304" pitchFamily="18" charset="0"/>
              </a:rPr>
              <a:t>656768</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69</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70</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71</a:t>
            </a:r>
          </a:p>
          <a:p>
            <a:pPr>
              <a:lnSpc>
                <a:spcPts val="1000"/>
              </a:lnSpc>
            </a:pPr>
            <a:endParaRPr lang="en-US" altLang="zh-CN" dirty="0"/>
          </a:p>
          <a:p>
            <a:pPr>
              <a:lnSpc>
                <a:spcPts val="8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78</a:t>
            </a:r>
          </a:p>
          <a:p>
            <a:pPr>
              <a:lnSpc>
                <a:spcPts val="1400"/>
              </a:lnSpc>
              <a:tabLst>
                <a:tab pos="76200" algn="l"/>
                <a:tab pos="114300" algn="l"/>
                <a:tab pos="584200" algn="l"/>
                <a:tab pos="647700" algn="l"/>
                <a:tab pos="762000" algn="l"/>
                <a:tab pos="1016000" algn="l"/>
                <a:tab pos="1079500" algn="l"/>
                <a:tab pos="1117600" algn="l"/>
                <a:tab pos="11557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81</a:t>
            </a:r>
          </a:p>
        </p:txBody>
      </p:sp>
      <p:sp>
        <p:nvSpPr>
          <p:cNvPr id="20" name="TextBox 1"/>
          <p:cNvSpPr txBox="1"/>
          <p:nvPr/>
        </p:nvSpPr>
        <p:spPr>
          <a:xfrm>
            <a:off x="2400300" y="5130800"/>
            <a:ext cx="127000" cy="101600"/>
          </a:xfrm>
          <a:prstGeom prst="rect">
            <a:avLst/>
          </a:prstGeom>
          <a:noFill/>
        </p:spPr>
        <p:txBody>
          <a:bodyPr wrap="none" lIns="0" tIns="0" rIns="0" rtlCol="0">
            <a:spAutoFit/>
          </a:bodyPr>
          <a:lstStyle/>
          <a:p>
            <a:pPr>
              <a:lnSpc>
                <a:spcPts val="800"/>
              </a:lnSpc>
            </a:pPr>
            <a:r>
              <a:rPr lang="en-US" altLang="zh-CN" sz="900" b="1" dirty="0">
                <a:solidFill>
                  <a:srgbClr val="FFFFFF"/>
                </a:solidFill>
                <a:latin typeface="Times New Roman" panose="02020603050405020304" pitchFamily="18" charset="0"/>
                <a:cs typeface="Times New Roman" panose="02020603050405020304" pitchFamily="18" charset="0"/>
              </a:rPr>
              <a:t>83</a:t>
            </a:r>
          </a:p>
        </p:txBody>
      </p:sp>
      <p:sp>
        <p:nvSpPr>
          <p:cNvPr id="21" name="TextBox 1"/>
          <p:cNvSpPr txBox="1"/>
          <p:nvPr/>
        </p:nvSpPr>
        <p:spPr>
          <a:xfrm>
            <a:off x="1816100" y="5003800"/>
            <a:ext cx="228600" cy="495300"/>
          </a:xfrm>
          <a:prstGeom prst="rect">
            <a:avLst/>
          </a:prstGeom>
          <a:noFill/>
        </p:spPr>
        <p:txBody>
          <a:bodyPr wrap="none" lIns="0" tIns="0" rIns="0" rtlCol="0">
            <a:spAutoFit/>
          </a:bodyPr>
          <a:lstStyle/>
          <a:p>
            <a:pPr>
              <a:lnSpc>
                <a:spcPts val="800"/>
              </a:lnSpc>
              <a:tabLst>
                <a:tab pos="1143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82</a:t>
            </a:r>
          </a:p>
          <a:p>
            <a:pPr>
              <a:lnSpc>
                <a:spcPts val="1000"/>
              </a:lnSpc>
            </a:pPr>
            <a:endParaRPr lang="en-US" altLang="zh-CN" dirty="0"/>
          </a:p>
          <a:p>
            <a:pPr>
              <a:lnSpc>
                <a:spcPts val="1000"/>
              </a:lnSpc>
            </a:pPr>
            <a:endParaRPr lang="en-US" altLang="zh-CN" dirty="0"/>
          </a:p>
          <a:p>
            <a:pPr>
              <a:lnSpc>
                <a:spcPts val="1000"/>
              </a:lnSpc>
              <a:tabLst>
                <a:tab pos="114300" algn="l"/>
              </a:tabLst>
            </a:pPr>
            <a:r>
              <a:rPr lang="en-US" altLang="zh-CN" sz="900" b="1" dirty="0">
                <a:solidFill>
                  <a:srgbClr val="FFFFFF"/>
                </a:solidFill>
                <a:latin typeface="Times New Roman" panose="02020603050405020304" pitchFamily="18" charset="0"/>
                <a:cs typeface="Times New Roman" panose="02020603050405020304" pitchFamily="18" charset="0"/>
              </a:rPr>
              <a:t>84</a:t>
            </a:r>
          </a:p>
        </p:txBody>
      </p:sp>
      <p:sp>
        <p:nvSpPr>
          <p:cNvPr id="22" name="TextBox 1"/>
          <p:cNvSpPr txBox="1"/>
          <p:nvPr/>
        </p:nvSpPr>
        <p:spPr>
          <a:xfrm>
            <a:off x="1016000" y="5613400"/>
            <a:ext cx="1104900" cy="1231900"/>
          </a:xfrm>
          <a:prstGeom prst="rect">
            <a:avLst/>
          </a:prstGeom>
          <a:noFill/>
        </p:spPr>
        <p:txBody>
          <a:bodyPr wrap="none" lIns="0" tIns="0" rIns="0" rtlCol="0">
            <a:spAutoFit/>
          </a:bodyPr>
          <a:lstStyle/>
          <a:p>
            <a:pPr>
              <a:lnSpc>
                <a:spcPts val="800"/>
              </a:lnSpc>
              <a:tabLst>
                <a:tab pos="584200" algn="l"/>
                <a:tab pos="698500" algn="l"/>
                <a:tab pos="952500" algn="l"/>
                <a:tab pos="977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85</a:t>
            </a:r>
          </a:p>
          <a:p>
            <a:pPr>
              <a:lnSpc>
                <a:spcPts val="500"/>
              </a:lnSpc>
              <a:tabLst>
                <a:tab pos="584200" algn="l"/>
                <a:tab pos="698500" algn="l"/>
                <a:tab pos="952500" algn="l"/>
                <a:tab pos="977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86</a:t>
            </a:r>
          </a:p>
          <a:p>
            <a:pPr>
              <a:lnSpc>
                <a:spcPts val="1700"/>
              </a:lnSpc>
              <a:tabLst>
                <a:tab pos="584200" algn="l"/>
                <a:tab pos="698500" algn="l"/>
                <a:tab pos="952500" algn="l"/>
                <a:tab pos="977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87</a:t>
            </a:r>
          </a:p>
          <a:p>
            <a:pPr>
              <a:lnSpc>
                <a:spcPts val="1700"/>
              </a:lnSpc>
              <a:tabLst>
                <a:tab pos="584200" algn="l"/>
                <a:tab pos="698500" algn="l"/>
                <a:tab pos="952500" algn="l"/>
                <a:tab pos="977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89</a:t>
            </a:r>
          </a:p>
          <a:p>
            <a:pPr>
              <a:lnSpc>
                <a:spcPts val="1300"/>
              </a:lnSpc>
              <a:tabLst>
                <a:tab pos="584200" algn="l"/>
                <a:tab pos="698500" algn="l"/>
                <a:tab pos="952500" algn="l"/>
                <a:tab pos="977900" algn="l"/>
              </a:tabLst>
            </a:pPr>
            <a:r>
              <a:rPr lang="en-US" altLang="zh-CN" dirty="0"/>
              <a:t>	</a:t>
            </a:r>
            <a:r>
              <a:rPr lang="en-US" altLang="zh-CN" sz="900" b="1" dirty="0">
                <a:solidFill>
                  <a:srgbClr val="FFFFFF"/>
                </a:solidFill>
                <a:latin typeface="Times New Roman" panose="02020603050405020304" pitchFamily="18" charset="0"/>
                <a:cs typeface="Times New Roman" panose="02020603050405020304" pitchFamily="18" charset="0"/>
              </a:rPr>
              <a:t>90</a:t>
            </a:r>
            <a:r>
              <a:rPr lang="en-US" altLang="zh-CN" sz="900" dirty="0">
                <a:latin typeface="Times New Roman" panose="02020603050405020304" pitchFamily="18" charset="0"/>
                <a:cs typeface="Times New Roman" panose="02020603050405020304" pitchFamily="18" charset="0"/>
              </a:rPr>
              <a:t>  </a:t>
            </a:r>
            <a:r>
              <a:rPr lang="en-US" altLang="zh-CN" sz="900" b="1" dirty="0">
                <a:solidFill>
                  <a:srgbClr val="FFFFFF"/>
                </a:solidFill>
                <a:latin typeface="Times New Roman" panose="02020603050405020304" pitchFamily="18" charset="0"/>
                <a:cs typeface="Times New Roman" panose="02020603050405020304" pitchFamily="18" charset="0"/>
              </a:rPr>
              <a:t>9192</a:t>
            </a:r>
          </a:p>
          <a:p>
            <a:pPr>
              <a:lnSpc>
                <a:spcPts val="1000"/>
              </a:lnSpc>
            </a:pPr>
            <a:endParaRPr lang="en-US" altLang="zh-CN" dirty="0"/>
          </a:p>
          <a:p>
            <a:pPr>
              <a:lnSpc>
                <a:spcPts val="1000"/>
              </a:lnSpc>
            </a:pPr>
            <a:endParaRPr lang="en-US" altLang="zh-CN" dirty="0"/>
          </a:p>
          <a:p>
            <a:pPr>
              <a:lnSpc>
                <a:spcPts val="1500"/>
              </a:lnSpc>
              <a:tabLst>
                <a:tab pos="584200" algn="l"/>
                <a:tab pos="698500" algn="l"/>
                <a:tab pos="952500" algn="l"/>
                <a:tab pos="9779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48</a:t>
            </a:r>
          </a:p>
        </p:txBody>
      </p:sp>
      <p:sp>
        <p:nvSpPr>
          <p:cNvPr id="23" name="TextBox 1"/>
          <p:cNvSpPr txBox="1"/>
          <p:nvPr/>
        </p:nvSpPr>
        <p:spPr>
          <a:xfrm>
            <a:off x="2247900" y="5930900"/>
            <a:ext cx="127000" cy="342900"/>
          </a:xfrm>
          <a:prstGeom prst="rect">
            <a:avLst/>
          </a:prstGeom>
          <a:noFill/>
        </p:spPr>
        <p:txBody>
          <a:bodyPr wrap="none" lIns="0" tIns="0" rIns="0" rtlCol="0">
            <a:spAutoFit/>
          </a:bodyPr>
          <a:lstStyle/>
          <a:p>
            <a:pPr>
              <a:lnSpc>
                <a:spcPts val="800"/>
              </a:lnSpc>
            </a:pPr>
            <a:r>
              <a:rPr lang="en-US" altLang="zh-CN" sz="900" b="1" dirty="0">
                <a:solidFill>
                  <a:srgbClr val="FFFFFF"/>
                </a:solidFill>
                <a:latin typeface="Times New Roman" panose="02020603050405020304" pitchFamily="18" charset="0"/>
                <a:cs typeface="Times New Roman" panose="02020603050405020304" pitchFamily="18" charset="0"/>
              </a:rPr>
              <a:t>88</a:t>
            </a:r>
          </a:p>
          <a:p>
            <a:pPr>
              <a:lnSpc>
                <a:spcPts val="1000"/>
              </a:lnSpc>
            </a:pPr>
            <a:endParaRPr lang="en-US" altLang="zh-CN" dirty="0"/>
          </a:p>
          <a:p>
            <a:pPr>
              <a:lnSpc>
                <a:spcPts val="900"/>
              </a:lnSpc>
            </a:pPr>
            <a:r>
              <a:rPr lang="en-US" altLang="zh-CN" sz="900" b="1" dirty="0">
                <a:solidFill>
                  <a:srgbClr val="FFFFFF"/>
                </a:solidFill>
                <a:latin typeface="Times New Roman" panose="02020603050405020304" pitchFamily="18" charset="0"/>
                <a:cs typeface="Times New Roman" panose="02020603050405020304" pitchFamily="18" charset="0"/>
              </a:rPr>
              <a:t>93</a:t>
            </a:r>
          </a:p>
        </p:txBody>
      </p:sp>
      <p:sp>
        <p:nvSpPr>
          <p:cNvPr id="24"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周边写字楼概况</a:t>
            </a:r>
          </a:p>
        </p:txBody>
      </p:sp>
      <p:sp>
        <p:nvSpPr>
          <p:cNvPr id="25" name="TextBox 1"/>
          <p:cNvSpPr txBox="1"/>
          <p:nvPr/>
        </p:nvSpPr>
        <p:spPr>
          <a:xfrm>
            <a:off x="3365500" y="5867400"/>
            <a:ext cx="876300" cy="6223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现有写字楼</a:t>
            </a:r>
          </a:p>
          <a:p>
            <a:pPr>
              <a:lnSpc>
                <a:spcPts val="1700"/>
              </a:lnSpc>
            </a:pPr>
            <a:r>
              <a:rPr lang="en-US" altLang="zh-CN" sz="995" b="1" dirty="0">
                <a:solidFill>
                  <a:srgbClr val="000000"/>
                </a:solidFill>
                <a:latin typeface="微软雅黑" panose="020B0503020204020204" pitchFamily="18" charset="-122"/>
                <a:cs typeface="微软雅黑" panose="020B0503020204020204" pitchFamily="18" charset="-122"/>
              </a:rPr>
              <a:t>未来写字楼</a:t>
            </a:r>
          </a:p>
          <a:p>
            <a:pPr>
              <a:lnSpc>
                <a:spcPts val="1900"/>
              </a:lnSpc>
            </a:pPr>
            <a:r>
              <a:rPr lang="en-US" altLang="zh-CN" sz="995" b="1" dirty="0">
                <a:solidFill>
                  <a:srgbClr val="000000"/>
                </a:solidFill>
                <a:latin typeface="微软雅黑" panose="020B0503020204020204" pitchFamily="18" charset="-122"/>
                <a:cs typeface="微软雅黑" panose="020B0503020204020204" pitchFamily="18" charset="-122"/>
              </a:rPr>
              <a:t>后海金融商务区</a:t>
            </a:r>
          </a:p>
        </p:txBody>
      </p:sp>
      <p:sp>
        <p:nvSpPr>
          <p:cNvPr id="26" name="TextBox 1"/>
          <p:cNvSpPr txBox="1"/>
          <p:nvPr/>
        </p:nvSpPr>
        <p:spPr>
          <a:xfrm>
            <a:off x="4699000" y="685800"/>
            <a:ext cx="4254500" cy="10795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本项目位于深圳南山高新技术产业园区的中区东部。</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高新园中</a:t>
            </a:r>
            <a:r>
              <a:rPr lang="en-US" altLang="zh-CN" sz="1405" b="1" dirty="0">
                <a:solidFill>
                  <a:srgbClr val="000000"/>
                </a:solidFill>
                <a:latin typeface="微软雅黑" panose="020B0503020204020204" pitchFamily="18" charset="-122"/>
                <a:cs typeface="微软雅黑" panose="020B0503020204020204" pitchFamily="18" charset="-122"/>
              </a:rPr>
              <a:t>大企业总部逐步入驻的同时，也吸引了众多</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中小企业及创业型企业。</a:t>
            </a:r>
            <a:r>
              <a:rPr lang="en-US" altLang="zh-CN" sz="1405" dirty="0">
                <a:solidFill>
                  <a:srgbClr val="000000"/>
                </a:solidFill>
                <a:latin typeface="微软雅黑" panose="020B0503020204020204" pitchFamily="18" charset="-122"/>
                <a:cs typeface="微软雅黑" panose="020B0503020204020204" pitchFamily="18" charset="-122"/>
              </a:rPr>
              <a:t>随着产业的不断完善，银行、</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基金、证券等金融机构也大批入驻，</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实现科技与金融</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的渗透和融合。</a:t>
            </a:r>
          </a:p>
        </p:txBody>
      </p:sp>
      <p:sp>
        <p:nvSpPr>
          <p:cNvPr id="27" name="TextBox 1"/>
          <p:cNvSpPr txBox="1"/>
          <p:nvPr/>
        </p:nvSpPr>
        <p:spPr>
          <a:xfrm>
            <a:off x="4699000" y="1930400"/>
            <a:ext cx="4089400" cy="16637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高科园发展至今，北区中区逐渐成熟及饱和，</a:t>
            </a:r>
            <a:r>
              <a:rPr lang="en-US" altLang="zh-CN" sz="1405" b="1" dirty="0">
                <a:solidFill>
                  <a:srgbClr val="000000"/>
                </a:solidFill>
                <a:latin typeface="微软雅黑" panose="020B0503020204020204" pitchFamily="18" charset="-122"/>
                <a:cs typeface="微软雅黑" panose="020B0503020204020204" pitchFamily="18" charset="-122"/>
              </a:rPr>
              <a:t>本项目</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周边1-3公里聚集了众多高科产业写字楼</a:t>
            </a:r>
            <a:r>
              <a:rPr lang="en-US" altLang="zh-CN" sz="1405" dirty="0">
                <a:solidFill>
                  <a:srgbClr val="000000"/>
                </a:solidFill>
                <a:latin typeface="微软雅黑" panose="020B0503020204020204" pitchFamily="18" charset="-122"/>
                <a:cs typeface="微软雅黑" panose="020B0503020204020204" pitchFamily="18" charset="-122"/>
              </a:rPr>
              <a:t>，而新入驻</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企业写字楼则开始逐步向南区发展。</a:t>
            </a:r>
          </a:p>
          <a:p>
            <a:pPr>
              <a:lnSpc>
                <a:spcPts val="1000"/>
              </a:lnSpc>
            </a:pPr>
            <a:endParaRPr lang="en-US" altLang="zh-CN" dirty="0"/>
          </a:p>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本项目往南约3公里的后海深圳湾金融商务区</a:t>
            </a:r>
            <a:r>
              <a:rPr lang="en-US" altLang="zh-CN" sz="1405" dirty="0">
                <a:solidFill>
                  <a:srgbClr val="000000"/>
                </a:solidFill>
                <a:latin typeface="微软雅黑" panose="020B0503020204020204" pitchFamily="18" charset="-122"/>
                <a:cs typeface="微软雅黑" panose="020B0503020204020204" pitchFamily="18" charset="-122"/>
              </a:rPr>
              <a:t>，是深</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圳市级金融中心，是深圳近期的重点发展区域之一，</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重点发展总部经济，规划未来与福田中心区地位并列</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双中心，共同支撑深圳市金融业发展。</a:t>
            </a:r>
          </a:p>
        </p:txBody>
      </p:sp>
      <p:sp>
        <p:nvSpPr>
          <p:cNvPr id="28" name="TextBox 1"/>
          <p:cNvSpPr txBox="1"/>
          <p:nvPr/>
        </p:nvSpPr>
        <p:spPr>
          <a:xfrm>
            <a:off x="4699000" y="3708400"/>
            <a:ext cx="4279900" cy="12319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高新园区与后海总部经济区写字楼的特点之一是较多</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写字楼保留自用功能，政府对写字楼开发企业的物业</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自用率有严格限制，要求开发企业50%以上面积自用。</a:t>
            </a:r>
          </a:p>
          <a:p>
            <a:pPr>
              <a:lnSpc>
                <a:spcPts val="1000"/>
              </a:lnSpc>
            </a:pPr>
            <a:endParaRPr lang="en-US" altLang="zh-CN" dirty="0"/>
          </a:p>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本项目周边3公里</a:t>
            </a:r>
            <a:r>
              <a:rPr lang="en-US" altLang="zh-CN" sz="1405" b="1" dirty="0">
                <a:solidFill>
                  <a:srgbClr val="000000"/>
                </a:solidFill>
                <a:latin typeface="微软雅黑" panose="020B0503020204020204" pitchFamily="18" charset="-122"/>
                <a:cs typeface="微软雅黑" panose="020B0503020204020204" pitchFamily="18" charset="-122"/>
              </a:rPr>
              <a:t>现有写字楼约2,933,351平方米</a:t>
            </a:r>
            <a:r>
              <a:rPr lang="en-US" altLang="zh-CN" sz="1405" dirty="0">
                <a:solidFill>
                  <a:srgbClr val="000000"/>
                </a:solidFill>
                <a:latin typeface="微软雅黑" panose="020B0503020204020204" pitchFamily="18" charset="-122"/>
                <a:cs typeface="微软雅黑" panose="020B0503020204020204" pitchFamily="18" charset="-122"/>
              </a:rPr>
              <a:t>，</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以8平方米/人计算，则周边约有办公人群</a:t>
            </a:r>
            <a:r>
              <a:rPr lang="en-US" altLang="zh-CN" sz="1405" b="1" dirty="0">
                <a:solidFill>
                  <a:srgbClr val="000000"/>
                </a:solidFill>
                <a:latin typeface="微软雅黑" panose="020B0503020204020204" pitchFamily="18" charset="-122"/>
                <a:cs typeface="微软雅黑" panose="020B0503020204020204" pitchFamily="18" charset="-122"/>
              </a:rPr>
              <a:t>366,669</a:t>
            </a:r>
            <a:r>
              <a:rPr lang="en-US" altLang="zh-CN" sz="1405" dirty="0">
                <a:solidFill>
                  <a:srgbClr val="000000"/>
                </a:solidFill>
                <a:latin typeface="微软雅黑" panose="020B0503020204020204" pitchFamily="18" charset="-122"/>
                <a:cs typeface="微软雅黑" panose="020B0503020204020204" pitchFamily="18" charset="-122"/>
              </a:rPr>
              <a:t>人。</a:t>
            </a:r>
          </a:p>
        </p:txBody>
      </p:sp>
      <p:sp>
        <p:nvSpPr>
          <p:cNvPr id="29" name="TextBox 1"/>
          <p:cNvSpPr txBox="1"/>
          <p:nvPr/>
        </p:nvSpPr>
        <p:spPr>
          <a:xfrm>
            <a:off x="4699000" y="5054600"/>
            <a:ext cx="4025900" cy="4445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而根据目前的土地出让情况，</a:t>
            </a:r>
            <a:r>
              <a:rPr lang="en-US" altLang="zh-CN" sz="1405" b="1" dirty="0">
                <a:solidFill>
                  <a:srgbClr val="000000"/>
                </a:solidFill>
                <a:latin typeface="微软雅黑" panose="020B0503020204020204" pitchFamily="18" charset="-122"/>
                <a:cs typeface="微软雅黑" panose="020B0503020204020204" pitchFamily="18" charset="-122"/>
              </a:rPr>
              <a:t>未来3年新增写字楼约</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有3,323,324平方米</a:t>
            </a:r>
            <a:r>
              <a:rPr lang="en-US" altLang="zh-CN" sz="1405" dirty="0">
                <a:solidFill>
                  <a:srgbClr val="000000"/>
                </a:solidFill>
                <a:latin typeface="微软雅黑" panose="020B0503020204020204" pitchFamily="18" charset="-122"/>
                <a:cs typeface="微软雅黑" panose="020B0503020204020204" pitchFamily="18" charset="-122"/>
              </a:rPr>
              <a:t>，主要位于项目往南区域。</a:t>
            </a:r>
          </a:p>
        </p:txBody>
      </p:sp>
      <p:sp>
        <p:nvSpPr>
          <p:cNvPr id="30" name="TextBox 1"/>
          <p:cNvSpPr txBox="1"/>
          <p:nvPr/>
        </p:nvSpPr>
        <p:spPr>
          <a:xfrm>
            <a:off x="4699000" y="5664200"/>
            <a:ext cx="4279900" cy="1193800"/>
          </a:xfrm>
          <a:prstGeom prst="rect">
            <a:avLst/>
          </a:prstGeom>
          <a:noFill/>
        </p:spPr>
        <p:txBody>
          <a:bodyPr wrap="none" lIns="0" tIns="0" rIns="0" rtlCol="0">
            <a:spAutoFit/>
          </a:bodyPr>
          <a:lstStyle/>
          <a:p>
            <a:pPr>
              <a:lnSpc>
                <a:spcPts val="1800"/>
              </a:lnSpc>
              <a:tabLst>
                <a:tab pos="1943100" algn="l"/>
              </a:tabLst>
            </a:pPr>
            <a:r>
              <a:rPr lang="en-US" altLang="zh-CN" sz="1405" dirty="0">
                <a:solidFill>
                  <a:srgbClr val="000000"/>
                </a:solidFill>
                <a:latin typeface="微软雅黑" panose="020B0503020204020204" pitchFamily="18" charset="-122"/>
                <a:cs typeface="微软雅黑" panose="020B0503020204020204" pitchFamily="18" charset="-122"/>
              </a:rPr>
              <a:t>此外，本项目自有5幢写字楼，在2016年商业开业时，</a:t>
            </a:r>
          </a:p>
          <a:p>
            <a:pPr>
              <a:lnSpc>
                <a:spcPts val="1600"/>
              </a:lnSpc>
              <a:tabLst>
                <a:tab pos="1943100" algn="l"/>
              </a:tabLst>
            </a:pPr>
            <a:r>
              <a:rPr lang="en-US" altLang="zh-CN" sz="1405" dirty="0">
                <a:solidFill>
                  <a:srgbClr val="000000"/>
                </a:solidFill>
                <a:latin typeface="微软雅黑" panose="020B0503020204020204" pitchFamily="18" charset="-122"/>
                <a:cs typeface="微软雅黑" panose="020B0503020204020204" pitchFamily="18" charset="-122"/>
              </a:rPr>
              <a:t>T1、T2写字楼已交付，之后T4、T5和T6写字楼也陆</a:t>
            </a:r>
          </a:p>
          <a:p>
            <a:pPr>
              <a:lnSpc>
                <a:spcPts val="1600"/>
              </a:lnSpc>
              <a:tabLst>
                <a:tab pos="1943100" algn="l"/>
              </a:tabLst>
            </a:pPr>
            <a:r>
              <a:rPr lang="en-US" altLang="zh-CN" sz="1405" dirty="0">
                <a:solidFill>
                  <a:srgbClr val="000000"/>
                </a:solidFill>
                <a:latin typeface="微软雅黑" panose="020B0503020204020204" pitchFamily="18" charset="-122"/>
                <a:cs typeface="微软雅黑" panose="020B0503020204020204" pitchFamily="18" charset="-122"/>
              </a:rPr>
              <a:t>续建成投入使用，到2019年后，大涌将成为一个</a:t>
            </a:r>
            <a:r>
              <a:rPr lang="en-US" altLang="zh-CN" sz="1405" b="1" dirty="0">
                <a:solidFill>
                  <a:srgbClr val="000000"/>
                </a:solidFill>
                <a:latin typeface="微软雅黑" panose="020B0503020204020204" pitchFamily="18" charset="-122"/>
                <a:cs typeface="微软雅黑" panose="020B0503020204020204" pitchFamily="18" charset="-122"/>
              </a:rPr>
              <a:t>居</a:t>
            </a:r>
          </a:p>
          <a:p>
            <a:pPr>
              <a:lnSpc>
                <a:spcPts val="1600"/>
              </a:lnSpc>
              <a:tabLst>
                <a:tab pos="1943100" algn="l"/>
              </a:tabLst>
            </a:pPr>
            <a:r>
              <a:rPr lang="en-US" altLang="zh-CN" sz="1405" b="1" dirty="0">
                <a:solidFill>
                  <a:srgbClr val="000000"/>
                </a:solidFill>
                <a:latin typeface="微软雅黑" panose="020B0503020204020204" pitchFamily="18" charset="-122"/>
                <a:cs typeface="微软雅黑" panose="020B0503020204020204" pitchFamily="18" charset="-122"/>
              </a:rPr>
              <a:t>住氛围、商务氛围浓厚，配套完善的新城。</a:t>
            </a:r>
          </a:p>
          <a:p>
            <a:pPr>
              <a:lnSpc>
                <a:spcPts val="1000"/>
              </a:lnSpc>
            </a:pPr>
            <a:endParaRPr lang="en-US" altLang="zh-CN" dirty="0"/>
          </a:p>
          <a:p>
            <a:pPr>
              <a:lnSpc>
                <a:spcPts val="1500"/>
              </a:lnSpc>
              <a:tabLst>
                <a:tab pos="1943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资料来源：世邦魏理仕写字楼部，搜房网，公开信息</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5796534" y="2565654"/>
            <a:ext cx="3297935" cy="4191000"/>
          </a:xfrm>
          <a:custGeom>
            <a:avLst/>
            <a:gdLst>
              <a:gd name="connsiteX0" fmla="*/ 0 w 3297935"/>
              <a:gd name="connsiteY0" fmla="*/ 4191000 h 4191000"/>
              <a:gd name="connsiteX1" fmla="*/ 3297935 w 3297935"/>
              <a:gd name="connsiteY1" fmla="*/ 4191000 h 4191000"/>
              <a:gd name="connsiteX2" fmla="*/ 3297935 w 3297935"/>
              <a:gd name="connsiteY2" fmla="*/ 0 h 4191000"/>
              <a:gd name="connsiteX3" fmla="*/ 0 w 3297935"/>
              <a:gd name="connsiteY3" fmla="*/ 0 h 4191000"/>
              <a:gd name="connsiteX4" fmla="*/ 0 w 3297935"/>
              <a:gd name="connsiteY4" fmla="*/ 4191000 h 4191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97935" h="4191000">
                <a:moveTo>
                  <a:pt x="0" y="4191000"/>
                </a:moveTo>
                <a:lnTo>
                  <a:pt x="3297935" y="4191000"/>
                </a:lnTo>
                <a:lnTo>
                  <a:pt x="3297935" y="0"/>
                </a:lnTo>
                <a:lnTo>
                  <a:pt x="0" y="0"/>
                </a:lnTo>
                <a:lnTo>
                  <a:pt x="0" y="41910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783580" y="2552700"/>
            <a:ext cx="3323843" cy="4216908"/>
          </a:xfrm>
          <a:custGeom>
            <a:avLst/>
            <a:gdLst>
              <a:gd name="connsiteX0" fmla="*/ 12953 w 3323843"/>
              <a:gd name="connsiteY0" fmla="*/ 4203954 h 4216908"/>
              <a:gd name="connsiteX1" fmla="*/ 3310889 w 3323843"/>
              <a:gd name="connsiteY1" fmla="*/ 4203954 h 4216908"/>
              <a:gd name="connsiteX2" fmla="*/ 3310889 w 3323843"/>
              <a:gd name="connsiteY2" fmla="*/ 12954 h 4216908"/>
              <a:gd name="connsiteX3" fmla="*/ 12953 w 3323843"/>
              <a:gd name="connsiteY3" fmla="*/ 12954 h 4216908"/>
              <a:gd name="connsiteX4" fmla="*/ 12953 w 3323843"/>
              <a:gd name="connsiteY4" fmla="*/ 4203954 h 42169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23843" h="4216908">
                <a:moveTo>
                  <a:pt x="12953" y="4203954"/>
                </a:moveTo>
                <a:lnTo>
                  <a:pt x="3310889" y="4203954"/>
                </a:lnTo>
                <a:lnTo>
                  <a:pt x="3310889" y="12954"/>
                </a:lnTo>
                <a:lnTo>
                  <a:pt x="12953" y="12954"/>
                </a:lnTo>
                <a:lnTo>
                  <a:pt x="12953" y="4203954"/>
                </a:lnTo>
              </a:path>
            </a:pathLst>
          </a:custGeom>
          <a:solidFill>
            <a:srgbClr val="000000">
              <a:alpha val="0"/>
            </a:srgbClr>
          </a:solidFill>
          <a:ln w="25400">
            <a:solidFill>
              <a:srgbClr val="33CC33">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6050279" y="637031"/>
            <a:ext cx="2945891" cy="516635"/>
          </a:xfrm>
          <a:custGeom>
            <a:avLst/>
            <a:gdLst>
              <a:gd name="connsiteX0" fmla="*/ 19050 w 2945891"/>
              <a:gd name="connsiteY0" fmla="*/ 497585 h 516635"/>
              <a:gd name="connsiteX1" fmla="*/ 125857 w 2945891"/>
              <a:gd name="connsiteY1" fmla="*/ 428370 h 516635"/>
              <a:gd name="connsiteX2" fmla="*/ 232664 w 2945891"/>
              <a:gd name="connsiteY2" fmla="*/ 440943 h 516635"/>
              <a:gd name="connsiteX3" fmla="*/ 450977 w 2945891"/>
              <a:gd name="connsiteY3" fmla="*/ 447167 h 516635"/>
              <a:gd name="connsiteX4" fmla="*/ 613663 w 2945891"/>
              <a:gd name="connsiteY4" fmla="*/ 403098 h 516635"/>
              <a:gd name="connsiteX5" fmla="*/ 785495 w 2945891"/>
              <a:gd name="connsiteY5" fmla="*/ 396875 h 516635"/>
              <a:gd name="connsiteX6" fmla="*/ 924813 w 2945891"/>
              <a:gd name="connsiteY6" fmla="*/ 390525 h 516635"/>
              <a:gd name="connsiteX7" fmla="*/ 1027049 w 2945891"/>
              <a:gd name="connsiteY7" fmla="*/ 346456 h 516635"/>
              <a:gd name="connsiteX8" fmla="*/ 1143126 w 2945891"/>
              <a:gd name="connsiteY8" fmla="*/ 415670 h 516635"/>
              <a:gd name="connsiteX9" fmla="*/ 1245362 w 2945891"/>
              <a:gd name="connsiteY9" fmla="*/ 409448 h 516635"/>
              <a:gd name="connsiteX10" fmla="*/ 1356867 w 2945891"/>
              <a:gd name="connsiteY10" fmla="*/ 340232 h 516635"/>
              <a:gd name="connsiteX11" fmla="*/ 1458976 w 2945891"/>
              <a:gd name="connsiteY11" fmla="*/ 327532 h 516635"/>
              <a:gd name="connsiteX12" fmla="*/ 1705228 w 2945891"/>
              <a:gd name="connsiteY12" fmla="*/ 277240 h 516635"/>
              <a:gd name="connsiteX13" fmla="*/ 1788795 w 2945891"/>
              <a:gd name="connsiteY13" fmla="*/ 245745 h 516635"/>
              <a:gd name="connsiteX14" fmla="*/ 1891029 w 2945891"/>
              <a:gd name="connsiteY14" fmla="*/ 251968 h 516635"/>
              <a:gd name="connsiteX15" fmla="*/ 1993138 w 2945891"/>
              <a:gd name="connsiteY15" fmla="*/ 195326 h 516635"/>
              <a:gd name="connsiteX16" fmla="*/ 2030349 w 2945891"/>
              <a:gd name="connsiteY16" fmla="*/ 182753 h 516635"/>
              <a:gd name="connsiteX17" fmla="*/ 2118613 w 2945891"/>
              <a:gd name="connsiteY17" fmla="*/ 163830 h 516635"/>
              <a:gd name="connsiteX18" fmla="*/ 2178938 w 2945891"/>
              <a:gd name="connsiteY18" fmla="*/ 100965 h 516635"/>
              <a:gd name="connsiteX19" fmla="*/ 2248662 w 2945891"/>
              <a:gd name="connsiteY19" fmla="*/ 100965 h 516635"/>
              <a:gd name="connsiteX20" fmla="*/ 2313686 w 2945891"/>
              <a:gd name="connsiteY20" fmla="*/ 207898 h 516635"/>
              <a:gd name="connsiteX21" fmla="*/ 2429763 w 2945891"/>
              <a:gd name="connsiteY21" fmla="*/ 195326 h 516635"/>
              <a:gd name="connsiteX22" fmla="*/ 2615564 w 2945891"/>
              <a:gd name="connsiteY22" fmla="*/ 19050 h 516635"/>
              <a:gd name="connsiteX23" fmla="*/ 2810763 w 2945891"/>
              <a:gd name="connsiteY23" fmla="*/ 19050 h 516635"/>
              <a:gd name="connsiteX24" fmla="*/ 2926841 w 2945891"/>
              <a:gd name="connsiteY24" fmla="*/ 19050 h 5166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 ang="24">
                <a:pos x="connsiteX24" y="connsiteY24"/>
              </a:cxn>
            </a:cxnLst>
            <a:rect l="l" t="t" r="r" b="b"/>
            <a:pathLst>
              <a:path w="2945891" h="516635">
                <a:moveTo>
                  <a:pt x="19050" y="497585"/>
                </a:moveTo>
                <a:lnTo>
                  <a:pt x="125857" y="428370"/>
                </a:lnTo>
                <a:lnTo>
                  <a:pt x="232664" y="440943"/>
                </a:lnTo>
                <a:lnTo>
                  <a:pt x="450977" y="447167"/>
                </a:lnTo>
                <a:lnTo>
                  <a:pt x="613663" y="403098"/>
                </a:lnTo>
                <a:lnTo>
                  <a:pt x="785495" y="396875"/>
                </a:lnTo>
                <a:lnTo>
                  <a:pt x="924813" y="390525"/>
                </a:lnTo>
                <a:lnTo>
                  <a:pt x="1027049" y="346456"/>
                </a:lnTo>
                <a:lnTo>
                  <a:pt x="1143126" y="415670"/>
                </a:lnTo>
                <a:lnTo>
                  <a:pt x="1245362" y="409448"/>
                </a:lnTo>
                <a:lnTo>
                  <a:pt x="1356867" y="340232"/>
                </a:lnTo>
                <a:lnTo>
                  <a:pt x="1458976" y="327532"/>
                </a:lnTo>
                <a:lnTo>
                  <a:pt x="1705228" y="277240"/>
                </a:lnTo>
                <a:lnTo>
                  <a:pt x="1788795" y="245745"/>
                </a:lnTo>
                <a:lnTo>
                  <a:pt x="1891029" y="251968"/>
                </a:lnTo>
                <a:lnTo>
                  <a:pt x="1993138" y="195326"/>
                </a:lnTo>
                <a:lnTo>
                  <a:pt x="2030349" y="182753"/>
                </a:lnTo>
                <a:lnTo>
                  <a:pt x="2118613" y="163830"/>
                </a:lnTo>
                <a:lnTo>
                  <a:pt x="2178938" y="100965"/>
                </a:lnTo>
                <a:lnTo>
                  <a:pt x="2248662" y="100965"/>
                </a:lnTo>
                <a:lnTo>
                  <a:pt x="2313686" y="207898"/>
                </a:lnTo>
                <a:lnTo>
                  <a:pt x="2429763" y="195326"/>
                </a:lnTo>
                <a:lnTo>
                  <a:pt x="2615564" y="19050"/>
                </a:lnTo>
                <a:lnTo>
                  <a:pt x="2810763" y="19050"/>
                </a:lnTo>
                <a:lnTo>
                  <a:pt x="2926841" y="19050"/>
                </a:lnTo>
              </a:path>
            </a:pathLst>
          </a:custGeom>
          <a:ln w="38100">
            <a:solidFill>
              <a:srgbClr val="FFC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6031991" y="1133855"/>
            <a:ext cx="2985516" cy="348996"/>
          </a:xfrm>
          <a:custGeom>
            <a:avLst/>
            <a:gdLst>
              <a:gd name="connsiteX0" fmla="*/ 19050 w 2985516"/>
              <a:gd name="connsiteY0" fmla="*/ 19050 h 348996"/>
              <a:gd name="connsiteX1" fmla="*/ 46863 w 2985516"/>
              <a:gd name="connsiteY1" fmla="*/ 90424 h 348996"/>
              <a:gd name="connsiteX2" fmla="*/ 87122 w 2985516"/>
              <a:gd name="connsiteY2" fmla="*/ 145033 h 348996"/>
              <a:gd name="connsiteX3" fmla="*/ 136652 w 2985516"/>
              <a:gd name="connsiteY3" fmla="*/ 161925 h 348996"/>
              <a:gd name="connsiteX4" fmla="*/ 684657 w 2985516"/>
              <a:gd name="connsiteY4" fmla="*/ 157733 h 348996"/>
              <a:gd name="connsiteX5" fmla="*/ 941704 w 2985516"/>
              <a:gd name="connsiteY5" fmla="*/ 296291 h 348996"/>
              <a:gd name="connsiteX6" fmla="*/ 1043813 w 2985516"/>
              <a:gd name="connsiteY6" fmla="*/ 292100 h 348996"/>
              <a:gd name="connsiteX7" fmla="*/ 1142873 w 2985516"/>
              <a:gd name="connsiteY7" fmla="*/ 329946 h 348996"/>
              <a:gd name="connsiteX8" fmla="*/ 1721865 w 2985516"/>
              <a:gd name="connsiteY8" fmla="*/ 174497 h 348996"/>
              <a:gd name="connsiteX9" fmla="*/ 1783841 w 2985516"/>
              <a:gd name="connsiteY9" fmla="*/ 166116 h 348996"/>
              <a:gd name="connsiteX10" fmla="*/ 2177034 w 2985516"/>
              <a:gd name="connsiteY10" fmla="*/ 157733 h 348996"/>
              <a:gd name="connsiteX11" fmla="*/ 2511298 w 2985516"/>
              <a:gd name="connsiteY11" fmla="*/ 149352 h 348996"/>
              <a:gd name="connsiteX12" fmla="*/ 2966465 w 2985516"/>
              <a:gd name="connsiteY12" fmla="*/ 40005 h 34899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Lst>
            <a:rect l="l" t="t" r="r" b="b"/>
            <a:pathLst>
              <a:path w="2985516" h="348996">
                <a:moveTo>
                  <a:pt x="19050" y="19050"/>
                </a:moveTo>
                <a:lnTo>
                  <a:pt x="46863" y="90424"/>
                </a:lnTo>
                <a:lnTo>
                  <a:pt x="87122" y="145033"/>
                </a:lnTo>
                <a:lnTo>
                  <a:pt x="136652" y="161925"/>
                </a:lnTo>
                <a:lnTo>
                  <a:pt x="684657" y="157733"/>
                </a:lnTo>
                <a:lnTo>
                  <a:pt x="941704" y="296291"/>
                </a:lnTo>
                <a:lnTo>
                  <a:pt x="1043813" y="292100"/>
                </a:lnTo>
                <a:lnTo>
                  <a:pt x="1142873" y="329946"/>
                </a:lnTo>
                <a:lnTo>
                  <a:pt x="1721865" y="174497"/>
                </a:lnTo>
                <a:lnTo>
                  <a:pt x="1783841" y="166116"/>
                </a:lnTo>
                <a:lnTo>
                  <a:pt x="2177034" y="157733"/>
                </a:lnTo>
                <a:lnTo>
                  <a:pt x="2511298" y="149352"/>
                </a:lnTo>
                <a:lnTo>
                  <a:pt x="2966465" y="40005"/>
                </a:lnTo>
              </a:path>
            </a:pathLst>
          </a:custGeom>
          <a:ln w="38100">
            <a:solidFill>
              <a:srgbClr val="008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6187440" y="1359408"/>
            <a:ext cx="2340864" cy="327659"/>
          </a:xfrm>
          <a:custGeom>
            <a:avLst/>
            <a:gdLst>
              <a:gd name="connsiteX0" fmla="*/ 19050 w 2340864"/>
              <a:gd name="connsiteY0" fmla="*/ 241427 h 327659"/>
              <a:gd name="connsiteX1" fmla="*/ 114934 w 2340864"/>
              <a:gd name="connsiteY1" fmla="*/ 279272 h 327659"/>
              <a:gd name="connsiteX2" fmla="*/ 415163 w 2340864"/>
              <a:gd name="connsiteY2" fmla="*/ 308609 h 327659"/>
              <a:gd name="connsiteX3" fmla="*/ 789685 w 2340864"/>
              <a:gd name="connsiteY3" fmla="*/ 304418 h 327659"/>
              <a:gd name="connsiteX4" fmla="*/ 994028 w 2340864"/>
              <a:gd name="connsiteY4" fmla="*/ 191134 h 327659"/>
              <a:gd name="connsiteX5" fmla="*/ 1198244 w 2340864"/>
              <a:gd name="connsiteY5" fmla="*/ 170180 h 327659"/>
              <a:gd name="connsiteX6" fmla="*/ 1294256 w 2340864"/>
              <a:gd name="connsiteY6" fmla="*/ 123952 h 327659"/>
              <a:gd name="connsiteX7" fmla="*/ 1414906 w 2340864"/>
              <a:gd name="connsiteY7" fmla="*/ 157480 h 327659"/>
              <a:gd name="connsiteX8" fmla="*/ 2030856 w 2340864"/>
              <a:gd name="connsiteY8" fmla="*/ 136525 h 327659"/>
              <a:gd name="connsiteX9" fmla="*/ 2080386 w 2340864"/>
              <a:gd name="connsiteY9" fmla="*/ 23241 h 327659"/>
              <a:gd name="connsiteX10" fmla="*/ 2321814 w 2340864"/>
              <a:gd name="connsiteY10" fmla="*/ 19050 h 32765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340864" h="327659">
                <a:moveTo>
                  <a:pt x="19050" y="241427"/>
                </a:moveTo>
                <a:lnTo>
                  <a:pt x="114934" y="279272"/>
                </a:lnTo>
                <a:lnTo>
                  <a:pt x="415163" y="308609"/>
                </a:lnTo>
                <a:lnTo>
                  <a:pt x="789685" y="304418"/>
                </a:lnTo>
                <a:lnTo>
                  <a:pt x="994028" y="191134"/>
                </a:lnTo>
                <a:lnTo>
                  <a:pt x="1198244" y="170180"/>
                </a:lnTo>
                <a:lnTo>
                  <a:pt x="1294256" y="123952"/>
                </a:lnTo>
                <a:lnTo>
                  <a:pt x="1414906" y="157480"/>
                </a:lnTo>
                <a:lnTo>
                  <a:pt x="2030856" y="136525"/>
                </a:lnTo>
                <a:lnTo>
                  <a:pt x="2080386" y="23241"/>
                </a:lnTo>
                <a:lnTo>
                  <a:pt x="2321814" y="19050"/>
                </a:lnTo>
              </a:path>
            </a:pathLst>
          </a:custGeom>
          <a:ln w="3810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5989320" y="606551"/>
            <a:ext cx="266699" cy="1667256"/>
          </a:xfrm>
          <a:custGeom>
            <a:avLst/>
            <a:gdLst>
              <a:gd name="connsiteX0" fmla="*/ 195071 w 266699"/>
              <a:gd name="connsiteY0" fmla="*/ 19050 h 1667256"/>
              <a:gd name="connsiteX1" fmla="*/ 195071 w 266699"/>
              <a:gd name="connsiteY1" fmla="*/ 56896 h 1667256"/>
              <a:gd name="connsiteX2" fmla="*/ 244601 w 266699"/>
              <a:gd name="connsiteY2" fmla="*/ 145034 h 1667256"/>
              <a:gd name="connsiteX3" fmla="*/ 247650 w 266699"/>
              <a:gd name="connsiteY3" fmla="*/ 283590 h 1667256"/>
              <a:gd name="connsiteX4" fmla="*/ 244601 w 266699"/>
              <a:gd name="connsiteY4" fmla="*/ 426339 h 1667256"/>
              <a:gd name="connsiteX5" fmla="*/ 244601 w 266699"/>
              <a:gd name="connsiteY5" fmla="*/ 552323 h 1667256"/>
              <a:gd name="connsiteX6" fmla="*/ 229108 w 266699"/>
              <a:gd name="connsiteY6" fmla="*/ 644651 h 1667256"/>
              <a:gd name="connsiteX7" fmla="*/ 213614 w 266699"/>
              <a:gd name="connsiteY7" fmla="*/ 657225 h 1667256"/>
              <a:gd name="connsiteX8" fmla="*/ 216789 w 266699"/>
              <a:gd name="connsiteY8" fmla="*/ 862965 h 1667256"/>
              <a:gd name="connsiteX9" fmla="*/ 170433 w 266699"/>
              <a:gd name="connsiteY9" fmla="*/ 976376 h 1667256"/>
              <a:gd name="connsiteX10" fmla="*/ 182752 w 266699"/>
              <a:gd name="connsiteY10" fmla="*/ 1073023 h 1667256"/>
              <a:gd name="connsiteX11" fmla="*/ 102489 w 266699"/>
              <a:gd name="connsiteY11" fmla="*/ 1434083 h 1667256"/>
              <a:gd name="connsiteX12" fmla="*/ 49910 w 266699"/>
              <a:gd name="connsiteY12" fmla="*/ 1585214 h 1667256"/>
              <a:gd name="connsiteX13" fmla="*/ 19050 w 266699"/>
              <a:gd name="connsiteY13" fmla="*/ 1648205 h 16672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Lst>
            <a:rect l="l" t="t" r="r" b="b"/>
            <a:pathLst>
              <a:path w="266699" h="1667256">
                <a:moveTo>
                  <a:pt x="195071" y="19050"/>
                </a:moveTo>
                <a:lnTo>
                  <a:pt x="195071" y="56896"/>
                </a:lnTo>
                <a:lnTo>
                  <a:pt x="244601" y="145034"/>
                </a:lnTo>
                <a:lnTo>
                  <a:pt x="247650" y="283590"/>
                </a:lnTo>
                <a:lnTo>
                  <a:pt x="244601" y="426339"/>
                </a:lnTo>
                <a:lnTo>
                  <a:pt x="244601" y="552323"/>
                </a:lnTo>
                <a:lnTo>
                  <a:pt x="229108" y="644651"/>
                </a:lnTo>
                <a:lnTo>
                  <a:pt x="213614" y="657225"/>
                </a:lnTo>
                <a:lnTo>
                  <a:pt x="216789" y="862965"/>
                </a:lnTo>
                <a:lnTo>
                  <a:pt x="170433" y="976376"/>
                </a:lnTo>
                <a:lnTo>
                  <a:pt x="182752" y="1073023"/>
                </a:lnTo>
                <a:lnTo>
                  <a:pt x="102489" y="1434083"/>
                </a:lnTo>
                <a:lnTo>
                  <a:pt x="49910" y="1585214"/>
                </a:lnTo>
                <a:lnTo>
                  <a:pt x="19050" y="1648205"/>
                </a:lnTo>
              </a:path>
            </a:pathLst>
          </a:custGeom>
          <a:ln w="38100">
            <a:solidFill>
              <a:srgbClr val="33CC3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6451091" y="601980"/>
            <a:ext cx="146304" cy="1697735"/>
          </a:xfrm>
          <a:custGeom>
            <a:avLst/>
            <a:gdLst>
              <a:gd name="connsiteX0" fmla="*/ 62357 w 146304"/>
              <a:gd name="connsiteY0" fmla="*/ 19050 h 1697735"/>
              <a:gd name="connsiteX1" fmla="*/ 59182 w 146304"/>
              <a:gd name="connsiteY1" fmla="*/ 161925 h 1697735"/>
              <a:gd name="connsiteX2" fmla="*/ 105664 w 146304"/>
              <a:gd name="connsiteY2" fmla="*/ 271144 h 1697735"/>
              <a:gd name="connsiteX3" fmla="*/ 99440 w 146304"/>
              <a:gd name="connsiteY3" fmla="*/ 426592 h 1697735"/>
              <a:gd name="connsiteX4" fmla="*/ 108712 w 146304"/>
              <a:gd name="connsiteY4" fmla="*/ 552703 h 1697735"/>
              <a:gd name="connsiteX5" fmla="*/ 127253 w 146304"/>
              <a:gd name="connsiteY5" fmla="*/ 582041 h 1697735"/>
              <a:gd name="connsiteX6" fmla="*/ 124205 w 146304"/>
              <a:gd name="connsiteY6" fmla="*/ 729106 h 1697735"/>
              <a:gd name="connsiteX7" fmla="*/ 77851 w 146304"/>
              <a:gd name="connsiteY7" fmla="*/ 829944 h 1697735"/>
              <a:gd name="connsiteX8" fmla="*/ 25273 w 146304"/>
              <a:gd name="connsiteY8" fmla="*/ 1371980 h 1697735"/>
              <a:gd name="connsiteX9" fmla="*/ 19050 w 146304"/>
              <a:gd name="connsiteY9" fmla="*/ 1678686 h 1697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Lst>
            <a:rect l="l" t="t" r="r" b="b"/>
            <a:pathLst>
              <a:path w="146304" h="1697735">
                <a:moveTo>
                  <a:pt x="62357" y="19050"/>
                </a:moveTo>
                <a:lnTo>
                  <a:pt x="59182" y="161925"/>
                </a:lnTo>
                <a:lnTo>
                  <a:pt x="105664" y="271144"/>
                </a:lnTo>
                <a:lnTo>
                  <a:pt x="99440" y="426592"/>
                </a:lnTo>
                <a:lnTo>
                  <a:pt x="108712" y="552703"/>
                </a:lnTo>
                <a:lnTo>
                  <a:pt x="127253" y="582041"/>
                </a:lnTo>
                <a:lnTo>
                  <a:pt x="124205" y="729106"/>
                </a:lnTo>
                <a:lnTo>
                  <a:pt x="77851" y="829944"/>
                </a:lnTo>
                <a:lnTo>
                  <a:pt x="25273" y="1371980"/>
                </a:lnTo>
                <a:lnTo>
                  <a:pt x="19050" y="1678686"/>
                </a:lnTo>
              </a:path>
            </a:pathLst>
          </a:custGeom>
          <a:ln w="38100">
            <a:solidFill>
              <a:srgbClr val="7030A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4549140" y="618744"/>
            <a:ext cx="132588" cy="2179320"/>
          </a:xfrm>
          <a:custGeom>
            <a:avLst/>
            <a:gdLst>
              <a:gd name="connsiteX0" fmla="*/ 38100 w 132588"/>
              <a:gd name="connsiteY0" fmla="*/ 38100 h 2179320"/>
              <a:gd name="connsiteX1" fmla="*/ 94488 w 132588"/>
              <a:gd name="connsiteY1" fmla="*/ 2141220 h 2179320"/>
            </a:gdLst>
            <a:ahLst/>
            <a:cxnLst>
              <a:cxn ang="0">
                <a:pos x="connsiteX0" y="connsiteY0"/>
              </a:cxn>
              <a:cxn ang="1">
                <a:pos x="connsiteX1" y="connsiteY1"/>
              </a:cxn>
            </a:cxnLst>
            <a:rect l="l" t="t" r="r" b="b"/>
            <a:pathLst>
              <a:path w="132588" h="2179320">
                <a:moveTo>
                  <a:pt x="38100" y="38100"/>
                </a:moveTo>
                <a:lnTo>
                  <a:pt x="94488" y="2141220"/>
                </a:lnTo>
              </a:path>
            </a:pathLst>
          </a:custGeom>
          <a:ln w="76200">
            <a:solidFill>
              <a:srgbClr val="99663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629412" y="635508"/>
            <a:ext cx="5128260" cy="274319"/>
          </a:xfrm>
          <a:custGeom>
            <a:avLst/>
            <a:gdLst>
              <a:gd name="connsiteX0" fmla="*/ 76200 w 5128260"/>
              <a:gd name="connsiteY0" fmla="*/ 153797 h 274319"/>
              <a:gd name="connsiteX1" fmla="*/ 990980 w 5128260"/>
              <a:gd name="connsiteY1" fmla="*/ 198119 h 274319"/>
              <a:gd name="connsiteX2" fmla="*/ 1593468 w 5128260"/>
              <a:gd name="connsiteY2" fmla="*/ 175894 h 274319"/>
              <a:gd name="connsiteX3" fmla="*/ 1894712 w 5128260"/>
              <a:gd name="connsiteY3" fmla="*/ 164845 h 274319"/>
              <a:gd name="connsiteX4" fmla="*/ 2129027 w 5128260"/>
              <a:gd name="connsiteY4" fmla="*/ 153797 h 274319"/>
              <a:gd name="connsiteX5" fmla="*/ 2307462 w 5128260"/>
              <a:gd name="connsiteY5" fmla="*/ 142747 h 274319"/>
              <a:gd name="connsiteX6" fmla="*/ 2831846 w 5128260"/>
              <a:gd name="connsiteY6" fmla="*/ 175894 h 274319"/>
              <a:gd name="connsiteX7" fmla="*/ 3110865 w 5128260"/>
              <a:gd name="connsiteY7" fmla="*/ 198119 h 274319"/>
              <a:gd name="connsiteX8" fmla="*/ 3590543 w 5128260"/>
              <a:gd name="connsiteY8" fmla="*/ 142747 h 274319"/>
              <a:gd name="connsiteX9" fmla="*/ 3802506 w 5128260"/>
              <a:gd name="connsiteY9" fmla="*/ 76200 h 274319"/>
              <a:gd name="connsiteX10" fmla="*/ 4204208 w 5128260"/>
              <a:gd name="connsiteY10" fmla="*/ 76200 h 274319"/>
              <a:gd name="connsiteX11" fmla="*/ 5052059 w 5128260"/>
              <a:gd name="connsiteY11" fmla="*/ 87248 h 27431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Lst>
            <a:rect l="l" t="t" r="r" b="b"/>
            <a:pathLst>
              <a:path w="5128260" h="274319">
                <a:moveTo>
                  <a:pt x="76200" y="153797"/>
                </a:moveTo>
                <a:lnTo>
                  <a:pt x="990980" y="198119"/>
                </a:lnTo>
                <a:lnTo>
                  <a:pt x="1593468" y="175894"/>
                </a:lnTo>
                <a:lnTo>
                  <a:pt x="1894712" y="164845"/>
                </a:lnTo>
                <a:lnTo>
                  <a:pt x="2129027" y="153797"/>
                </a:lnTo>
                <a:lnTo>
                  <a:pt x="2307462" y="142747"/>
                </a:lnTo>
                <a:lnTo>
                  <a:pt x="2831846" y="175894"/>
                </a:lnTo>
                <a:lnTo>
                  <a:pt x="3110865" y="198119"/>
                </a:lnTo>
                <a:lnTo>
                  <a:pt x="3590543" y="142747"/>
                </a:lnTo>
                <a:lnTo>
                  <a:pt x="3802506" y="76200"/>
                </a:lnTo>
                <a:lnTo>
                  <a:pt x="4204208" y="76200"/>
                </a:lnTo>
                <a:lnTo>
                  <a:pt x="5052059" y="87248"/>
                </a:lnTo>
              </a:path>
            </a:pathLst>
          </a:custGeom>
          <a:ln w="152400">
            <a:solidFill>
              <a:srgbClr val="FFC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4767071" y="726948"/>
            <a:ext cx="944879" cy="5244084"/>
          </a:xfrm>
          <a:custGeom>
            <a:avLst/>
            <a:gdLst>
              <a:gd name="connsiteX0" fmla="*/ 560451 w 944879"/>
              <a:gd name="connsiteY0" fmla="*/ 76200 h 5244084"/>
              <a:gd name="connsiteX1" fmla="*/ 589788 w 944879"/>
              <a:gd name="connsiteY1" fmla="*/ 641984 h 5244084"/>
              <a:gd name="connsiteX2" fmla="*/ 868680 w 944879"/>
              <a:gd name="connsiteY2" fmla="*/ 1120647 h 5244084"/>
              <a:gd name="connsiteX3" fmla="*/ 780669 w 944879"/>
              <a:gd name="connsiteY3" fmla="*/ 1686432 h 5244084"/>
              <a:gd name="connsiteX4" fmla="*/ 824611 w 944879"/>
              <a:gd name="connsiteY4" fmla="*/ 1962022 h 5244084"/>
              <a:gd name="connsiteX5" fmla="*/ 223012 w 944879"/>
              <a:gd name="connsiteY5" fmla="*/ 3267582 h 5244084"/>
              <a:gd name="connsiteX6" fmla="*/ 149606 w 944879"/>
              <a:gd name="connsiteY6" fmla="*/ 3456178 h 5244084"/>
              <a:gd name="connsiteX7" fmla="*/ 76200 w 944879"/>
              <a:gd name="connsiteY7" fmla="*/ 5167884 h 52440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Lst>
            <a:rect l="l" t="t" r="r" b="b"/>
            <a:pathLst>
              <a:path w="944879" h="5244084">
                <a:moveTo>
                  <a:pt x="560451" y="76200"/>
                </a:moveTo>
                <a:lnTo>
                  <a:pt x="589788" y="641984"/>
                </a:lnTo>
                <a:lnTo>
                  <a:pt x="868680" y="1120647"/>
                </a:lnTo>
                <a:lnTo>
                  <a:pt x="780669" y="1686432"/>
                </a:lnTo>
                <a:lnTo>
                  <a:pt x="824611" y="1962022"/>
                </a:lnTo>
                <a:lnTo>
                  <a:pt x="223012" y="3267582"/>
                </a:lnTo>
                <a:lnTo>
                  <a:pt x="149606" y="3456178"/>
                </a:lnTo>
                <a:lnTo>
                  <a:pt x="76200" y="5167884"/>
                </a:lnTo>
              </a:path>
            </a:pathLst>
          </a:custGeom>
          <a:ln w="152400">
            <a:solidFill>
              <a:srgbClr val="7030A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4688585" y="2398014"/>
            <a:ext cx="769620" cy="297179"/>
          </a:xfrm>
          <a:custGeom>
            <a:avLst/>
            <a:gdLst>
              <a:gd name="connsiteX0" fmla="*/ 0 w 769620"/>
              <a:gd name="connsiteY0" fmla="*/ 54990 h 297179"/>
              <a:gd name="connsiteX1" fmla="*/ 278892 w 769620"/>
              <a:gd name="connsiteY1" fmla="*/ 54990 h 297179"/>
              <a:gd name="connsiteX2" fmla="*/ 602360 w 769620"/>
              <a:gd name="connsiteY2" fmla="*/ 21970 h 297179"/>
              <a:gd name="connsiteX3" fmla="*/ 713867 w 769620"/>
              <a:gd name="connsiteY3" fmla="*/ 0 h 297179"/>
              <a:gd name="connsiteX4" fmla="*/ 769620 w 769620"/>
              <a:gd name="connsiteY4" fmla="*/ 110108 h 297179"/>
              <a:gd name="connsiteX5" fmla="*/ 646938 w 769620"/>
              <a:gd name="connsiteY5" fmla="*/ 143128 h 297179"/>
              <a:gd name="connsiteX6" fmla="*/ 591185 w 769620"/>
              <a:gd name="connsiteY6" fmla="*/ 209168 h 297179"/>
              <a:gd name="connsiteX7" fmla="*/ 580009 w 769620"/>
              <a:gd name="connsiteY7" fmla="*/ 286130 h 297179"/>
              <a:gd name="connsiteX8" fmla="*/ 22352 w 769620"/>
              <a:gd name="connsiteY8" fmla="*/ 297179 h 297179"/>
              <a:gd name="connsiteX9" fmla="*/ 0 w 769620"/>
              <a:gd name="connsiteY9" fmla="*/ 187070 h 297179"/>
              <a:gd name="connsiteX10" fmla="*/ 0 w 769620"/>
              <a:gd name="connsiteY10" fmla="*/ 54990 h 29717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769620" h="297179">
                <a:moveTo>
                  <a:pt x="0" y="54990"/>
                </a:moveTo>
                <a:lnTo>
                  <a:pt x="278892" y="54990"/>
                </a:lnTo>
                <a:lnTo>
                  <a:pt x="602360" y="21970"/>
                </a:lnTo>
                <a:lnTo>
                  <a:pt x="713867" y="0"/>
                </a:lnTo>
                <a:lnTo>
                  <a:pt x="769620" y="110108"/>
                </a:lnTo>
                <a:lnTo>
                  <a:pt x="646938" y="143128"/>
                </a:lnTo>
                <a:lnTo>
                  <a:pt x="591185" y="209168"/>
                </a:lnTo>
                <a:lnTo>
                  <a:pt x="580009" y="286130"/>
                </a:lnTo>
                <a:lnTo>
                  <a:pt x="22352" y="297179"/>
                </a:lnTo>
                <a:lnTo>
                  <a:pt x="0" y="187070"/>
                </a:lnTo>
                <a:lnTo>
                  <a:pt x="0" y="54990"/>
                </a:lnTo>
              </a:path>
            </a:pathLst>
          </a:custGeom>
          <a:solidFill>
            <a:srgbClr val="FF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4675632" y="2385060"/>
            <a:ext cx="795528" cy="323087"/>
          </a:xfrm>
          <a:custGeom>
            <a:avLst/>
            <a:gdLst>
              <a:gd name="connsiteX0" fmla="*/ 12953 w 795528"/>
              <a:gd name="connsiteY0" fmla="*/ 67944 h 323087"/>
              <a:gd name="connsiteX1" fmla="*/ 291846 w 795528"/>
              <a:gd name="connsiteY1" fmla="*/ 67944 h 323087"/>
              <a:gd name="connsiteX2" fmla="*/ 615314 w 795528"/>
              <a:gd name="connsiteY2" fmla="*/ 34925 h 323087"/>
              <a:gd name="connsiteX3" fmla="*/ 726821 w 795528"/>
              <a:gd name="connsiteY3" fmla="*/ 12954 h 323087"/>
              <a:gd name="connsiteX4" fmla="*/ 782573 w 795528"/>
              <a:gd name="connsiteY4" fmla="*/ 123063 h 323087"/>
              <a:gd name="connsiteX5" fmla="*/ 659891 w 795528"/>
              <a:gd name="connsiteY5" fmla="*/ 156082 h 323087"/>
              <a:gd name="connsiteX6" fmla="*/ 604139 w 795528"/>
              <a:gd name="connsiteY6" fmla="*/ 222122 h 323087"/>
              <a:gd name="connsiteX7" fmla="*/ 592963 w 795528"/>
              <a:gd name="connsiteY7" fmla="*/ 299085 h 323087"/>
              <a:gd name="connsiteX8" fmla="*/ 35305 w 795528"/>
              <a:gd name="connsiteY8" fmla="*/ 310133 h 323087"/>
              <a:gd name="connsiteX9" fmla="*/ 12953 w 795528"/>
              <a:gd name="connsiteY9" fmla="*/ 200025 h 323087"/>
              <a:gd name="connsiteX10" fmla="*/ 12953 w 795528"/>
              <a:gd name="connsiteY10" fmla="*/ 67944 h 32308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795528" h="323087">
                <a:moveTo>
                  <a:pt x="12953" y="67944"/>
                </a:moveTo>
                <a:lnTo>
                  <a:pt x="291846" y="67944"/>
                </a:lnTo>
                <a:lnTo>
                  <a:pt x="615314" y="34925"/>
                </a:lnTo>
                <a:lnTo>
                  <a:pt x="726821" y="12954"/>
                </a:lnTo>
                <a:lnTo>
                  <a:pt x="782573" y="123063"/>
                </a:lnTo>
                <a:lnTo>
                  <a:pt x="659891" y="156082"/>
                </a:lnTo>
                <a:lnTo>
                  <a:pt x="604139" y="222122"/>
                </a:lnTo>
                <a:lnTo>
                  <a:pt x="592963" y="299085"/>
                </a:lnTo>
                <a:lnTo>
                  <a:pt x="35305" y="310133"/>
                </a:lnTo>
                <a:lnTo>
                  <a:pt x="12953" y="200025"/>
                </a:lnTo>
                <a:lnTo>
                  <a:pt x="12953" y="67944"/>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650748" y="2683764"/>
            <a:ext cx="5094732" cy="318515"/>
          </a:xfrm>
          <a:custGeom>
            <a:avLst/>
            <a:gdLst>
              <a:gd name="connsiteX0" fmla="*/ 76200 w 5094732"/>
              <a:gd name="connsiteY0" fmla="*/ 153669 h 318515"/>
              <a:gd name="connsiteX1" fmla="*/ 1515363 w 5094732"/>
              <a:gd name="connsiteY1" fmla="*/ 242315 h 318515"/>
              <a:gd name="connsiteX2" fmla="*/ 2474848 w 5094732"/>
              <a:gd name="connsiteY2" fmla="*/ 186943 h 318515"/>
              <a:gd name="connsiteX3" fmla="*/ 5018531 w 5094732"/>
              <a:gd name="connsiteY3" fmla="*/ 76200 h 318515"/>
            </a:gdLst>
            <a:ahLst/>
            <a:cxnLst>
              <a:cxn ang="0">
                <a:pos x="connsiteX0" y="connsiteY0"/>
              </a:cxn>
              <a:cxn ang="1">
                <a:pos x="connsiteX1" y="connsiteY1"/>
              </a:cxn>
              <a:cxn ang="2">
                <a:pos x="connsiteX2" y="connsiteY2"/>
              </a:cxn>
              <a:cxn ang="3">
                <a:pos x="connsiteX3" y="connsiteY3"/>
              </a:cxn>
            </a:cxnLst>
            <a:rect l="l" t="t" r="r" b="b"/>
            <a:pathLst>
              <a:path w="5094732" h="318515">
                <a:moveTo>
                  <a:pt x="76200" y="153669"/>
                </a:moveTo>
                <a:lnTo>
                  <a:pt x="1515363" y="242315"/>
                </a:lnTo>
                <a:lnTo>
                  <a:pt x="2474848" y="186943"/>
                </a:lnTo>
                <a:lnTo>
                  <a:pt x="5018531" y="76200"/>
                </a:lnTo>
              </a:path>
            </a:pathLst>
          </a:custGeom>
          <a:ln w="152400">
            <a:solidFill>
              <a:srgbClr val="008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606551" y="5559552"/>
            <a:ext cx="5138928" cy="548639"/>
          </a:xfrm>
          <a:custGeom>
            <a:avLst/>
            <a:gdLst>
              <a:gd name="connsiteX0" fmla="*/ 76200 w 5138928"/>
              <a:gd name="connsiteY0" fmla="*/ 76200 h 548639"/>
              <a:gd name="connsiteX1" fmla="*/ 1013206 w 5138928"/>
              <a:gd name="connsiteY1" fmla="*/ 318350 h 548639"/>
              <a:gd name="connsiteX2" fmla="*/ 3556762 w 5138928"/>
              <a:gd name="connsiteY2" fmla="*/ 340359 h 548639"/>
              <a:gd name="connsiteX3" fmla="*/ 5062727 w 5138928"/>
              <a:gd name="connsiteY3" fmla="*/ 472439 h 548639"/>
            </a:gdLst>
            <a:ahLst/>
            <a:cxnLst>
              <a:cxn ang="0">
                <a:pos x="connsiteX0" y="connsiteY0"/>
              </a:cxn>
              <a:cxn ang="1">
                <a:pos x="connsiteX1" y="connsiteY1"/>
              </a:cxn>
              <a:cxn ang="2">
                <a:pos x="connsiteX2" y="connsiteY2"/>
              </a:cxn>
              <a:cxn ang="3">
                <a:pos x="connsiteX3" y="connsiteY3"/>
              </a:cxn>
            </a:cxnLst>
            <a:rect l="l" t="t" r="r" b="b"/>
            <a:pathLst>
              <a:path w="5138928" h="548639">
                <a:moveTo>
                  <a:pt x="76200" y="76200"/>
                </a:moveTo>
                <a:lnTo>
                  <a:pt x="1013206" y="318350"/>
                </a:lnTo>
                <a:lnTo>
                  <a:pt x="3556762" y="340359"/>
                </a:lnTo>
                <a:lnTo>
                  <a:pt x="5062727" y="472439"/>
                </a:lnTo>
              </a:path>
            </a:pathLst>
          </a:custGeom>
          <a:ln w="15240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4734814" y="2837433"/>
            <a:ext cx="619125" cy="1338072"/>
          </a:xfrm>
          <a:custGeom>
            <a:avLst/>
            <a:gdLst>
              <a:gd name="connsiteX0" fmla="*/ 6350 w 619125"/>
              <a:gd name="connsiteY0" fmla="*/ 1331722 h 1338072"/>
              <a:gd name="connsiteX1" fmla="*/ 612775 w 619125"/>
              <a:gd name="connsiteY1" fmla="*/ 6350 h 1338072"/>
            </a:gdLst>
            <a:ahLst/>
            <a:cxnLst>
              <a:cxn ang="0">
                <a:pos x="connsiteX0" y="connsiteY0"/>
              </a:cxn>
              <a:cxn ang="1">
                <a:pos x="connsiteX1" y="connsiteY1"/>
              </a:cxn>
            </a:cxnLst>
            <a:rect l="l" t="t" r="r" b="b"/>
            <a:pathLst>
              <a:path w="619125" h="1338072">
                <a:moveTo>
                  <a:pt x="6350" y="1331722"/>
                </a:moveTo>
                <a:lnTo>
                  <a:pt x="612775" y="6350"/>
                </a:lnTo>
              </a:path>
            </a:pathLst>
          </a:custGeom>
          <a:ln w="12700">
            <a:solidFill>
              <a:srgbClr val="0033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697991" y="800100"/>
            <a:ext cx="871728" cy="5373623"/>
          </a:xfrm>
          <a:custGeom>
            <a:avLst/>
            <a:gdLst>
              <a:gd name="connsiteX0" fmla="*/ 795527 w 871728"/>
              <a:gd name="connsiteY0" fmla="*/ 76200 h 5373623"/>
              <a:gd name="connsiteX1" fmla="*/ 795527 w 871728"/>
              <a:gd name="connsiteY1" fmla="*/ 859408 h 5373623"/>
              <a:gd name="connsiteX2" fmla="*/ 501929 w 871728"/>
              <a:gd name="connsiteY2" fmla="*/ 1642617 h 5373623"/>
              <a:gd name="connsiteX3" fmla="*/ 516610 w 871728"/>
              <a:gd name="connsiteY3" fmla="*/ 3252470 h 5373623"/>
              <a:gd name="connsiteX4" fmla="*/ 120243 w 871728"/>
              <a:gd name="connsiteY4" fmla="*/ 4122673 h 5373623"/>
              <a:gd name="connsiteX5" fmla="*/ 149605 w 871728"/>
              <a:gd name="connsiteY5" fmla="*/ 4905832 h 5373623"/>
              <a:gd name="connsiteX6" fmla="*/ 76200 w 871728"/>
              <a:gd name="connsiteY6" fmla="*/ 5297423 h 537362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71728" h="5373623">
                <a:moveTo>
                  <a:pt x="795527" y="76200"/>
                </a:moveTo>
                <a:lnTo>
                  <a:pt x="795527" y="859408"/>
                </a:lnTo>
                <a:lnTo>
                  <a:pt x="501929" y="1642617"/>
                </a:lnTo>
                <a:lnTo>
                  <a:pt x="516610" y="3252470"/>
                </a:lnTo>
                <a:lnTo>
                  <a:pt x="120243" y="4122673"/>
                </a:lnTo>
                <a:lnTo>
                  <a:pt x="149605" y="4905832"/>
                </a:lnTo>
                <a:lnTo>
                  <a:pt x="76200" y="5297423"/>
                </a:lnTo>
              </a:path>
            </a:pathLst>
          </a:custGeom>
          <a:ln w="152400">
            <a:solidFill>
              <a:srgbClr val="33CC33">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2281173" y="2895345"/>
            <a:ext cx="2414016" cy="148209"/>
          </a:xfrm>
          <a:custGeom>
            <a:avLst/>
            <a:gdLst>
              <a:gd name="connsiteX0" fmla="*/ 6350 w 2414016"/>
              <a:gd name="connsiteY0" fmla="*/ 141858 h 148209"/>
              <a:gd name="connsiteX1" fmla="*/ 2407666 w 2414016"/>
              <a:gd name="connsiteY1" fmla="*/ 6350 h 148209"/>
            </a:gdLst>
            <a:ahLst/>
            <a:cxnLst>
              <a:cxn ang="0">
                <a:pos x="connsiteX0" y="connsiteY0"/>
              </a:cxn>
              <a:cxn ang="1">
                <a:pos x="connsiteX1" y="connsiteY1"/>
              </a:cxn>
            </a:cxnLst>
            <a:rect l="l" t="t" r="r" b="b"/>
            <a:pathLst>
              <a:path w="2414016" h="148209">
                <a:moveTo>
                  <a:pt x="6350" y="141858"/>
                </a:moveTo>
                <a:lnTo>
                  <a:pt x="2407666" y="6350"/>
                </a:lnTo>
              </a:path>
            </a:pathLst>
          </a:custGeom>
          <a:ln w="12700">
            <a:solidFill>
              <a:srgbClr val="0033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2682620" y="3149854"/>
            <a:ext cx="78486" cy="119506"/>
          </a:xfrm>
          <a:custGeom>
            <a:avLst/>
            <a:gdLst>
              <a:gd name="connsiteX0" fmla="*/ 28321 w 78486"/>
              <a:gd name="connsiteY0" fmla="*/ 97663 h 119506"/>
              <a:gd name="connsiteX1" fmla="*/ 77216 w 78486"/>
              <a:gd name="connsiteY1" fmla="*/ 94488 h 119506"/>
              <a:gd name="connsiteX2" fmla="*/ 78486 w 78486"/>
              <a:gd name="connsiteY2" fmla="*/ 114426 h 119506"/>
              <a:gd name="connsiteX3" fmla="*/ 2032 w 78486"/>
              <a:gd name="connsiteY3" fmla="*/ 119506 h 119506"/>
              <a:gd name="connsiteX4" fmla="*/ 1397 w 78486"/>
              <a:gd name="connsiteY4" fmla="*/ 110870 h 119506"/>
              <a:gd name="connsiteX5" fmla="*/ 3683 w 78486"/>
              <a:gd name="connsiteY5" fmla="*/ 94360 h 119506"/>
              <a:gd name="connsiteX6" fmla="*/ 11811 w 78486"/>
              <a:gd name="connsiteY6" fmla="*/ 79882 h 119506"/>
              <a:gd name="connsiteX7" fmla="*/ 28829 w 78486"/>
              <a:gd name="connsiteY7" fmla="*/ 63626 h 119506"/>
              <a:gd name="connsiteX8" fmla="*/ 43433 w 78486"/>
              <a:gd name="connsiteY8" fmla="*/ 47878 h 119506"/>
              <a:gd name="connsiteX9" fmla="*/ 46989 w 78486"/>
              <a:gd name="connsiteY9" fmla="*/ 33908 h 119506"/>
              <a:gd name="connsiteX10" fmla="*/ 29083 w 78486"/>
              <a:gd name="connsiteY10" fmla="*/ 19557 h 119506"/>
              <a:gd name="connsiteX11" fmla="*/ 1397 w 78486"/>
              <a:gd name="connsiteY11" fmla="*/ 33273 h 119506"/>
              <a:gd name="connsiteX12" fmla="*/ 0 w 78486"/>
              <a:gd name="connsiteY12" fmla="*/ 11938 h 119506"/>
              <a:gd name="connsiteX13" fmla="*/ 33274 w 78486"/>
              <a:gd name="connsiteY13" fmla="*/ 0 h 119506"/>
              <a:gd name="connsiteX14" fmla="*/ 61086 w 78486"/>
              <a:gd name="connsiteY14" fmla="*/ 6985 h 119506"/>
              <a:gd name="connsiteX15" fmla="*/ 72771 w 78486"/>
              <a:gd name="connsiteY15" fmla="*/ 30479 h 119506"/>
              <a:gd name="connsiteX16" fmla="*/ 70866 w 78486"/>
              <a:gd name="connsiteY16" fmla="*/ 46227 h 119506"/>
              <a:gd name="connsiteX17" fmla="*/ 63373 w 78486"/>
              <a:gd name="connsiteY17" fmla="*/ 59816 h 119506"/>
              <a:gd name="connsiteX18" fmla="*/ 46736 w 78486"/>
              <a:gd name="connsiteY18" fmla="*/ 75691 h 119506"/>
              <a:gd name="connsiteX19" fmla="*/ 31877 w 78486"/>
              <a:gd name="connsiteY19" fmla="*/ 89535 h 119506"/>
              <a:gd name="connsiteX20" fmla="*/ 28321 w 78486"/>
              <a:gd name="connsiteY20" fmla="*/ 97663 h 11950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Lst>
            <a:rect l="l" t="t" r="r" b="b"/>
            <a:pathLst>
              <a:path w="78486" h="119506">
                <a:moveTo>
                  <a:pt x="28321" y="97663"/>
                </a:moveTo>
                <a:lnTo>
                  <a:pt x="77216" y="94488"/>
                </a:lnTo>
                <a:lnTo>
                  <a:pt x="78486" y="114426"/>
                </a:lnTo>
                <a:lnTo>
                  <a:pt x="2032" y="119506"/>
                </a:lnTo>
                <a:lnTo>
                  <a:pt x="1397" y="110870"/>
                </a:lnTo>
                <a:cubicBezTo>
                  <a:pt x="1016" y="104901"/>
                  <a:pt x="1777" y="99441"/>
                  <a:pt x="3683" y="94360"/>
                </a:cubicBezTo>
                <a:cubicBezTo>
                  <a:pt x="5588" y="89153"/>
                  <a:pt x="8255" y="84327"/>
                  <a:pt x="11811" y="79882"/>
                </a:cubicBezTo>
                <a:cubicBezTo>
                  <a:pt x="15367" y="75310"/>
                  <a:pt x="21082" y="69850"/>
                  <a:pt x="28829" y="63626"/>
                </a:cubicBezTo>
                <a:cubicBezTo>
                  <a:pt x="35814" y="57530"/>
                  <a:pt x="40767" y="52323"/>
                  <a:pt x="43433" y="47878"/>
                </a:cubicBezTo>
                <a:cubicBezTo>
                  <a:pt x="46101" y="43433"/>
                  <a:pt x="47244" y="38735"/>
                  <a:pt x="46989" y="33908"/>
                </a:cubicBezTo>
                <a:cubicBezTo>
                  <a:pt x="46355" y="23622"/>
                  <a:pt x="40258" y="18795"/>
                  <a:pt x="29083" y="19557"/>
                </a:cubicBezTo>
                <a:cubicBezTo>
                  <a:pt x="19177" y="20192"/>
                  <a:pt x="9905" y="24764"/>
                  <a:pt x="1397" y="33273"/>
                </a:cubicBezTo>
                <a:lnTo>
                  <a:pt x="0" y="11938"/>
                </a:lnTo>
                <a:cubicBezTo>
                  <a:pt x="9652" y="4698"/>
                  <a:pt x="20701" y="761"/>
                  <a:pt x="33274" y="0"/>
                </a:cubicBezTo>
                <a:cubicBezTo>
                  <a:pt x="44704" y="-761"/>
                  <a:pt x="53975" y="1523"/>
                  <a:pt x="61086" y="6985"/>
                </a:cubicBezTo>
                <a:cubicBezTo>
                  <a:pt x="68199" y="12319"/>
                  <a:pt x="72008" y="20192"/>
                  <a:pt x="72771" y="30479"/>
                </a:cubicBezTo>
                <a:cubicBezTo>
                  <a:pt x="73152" y="36322"/>
                  <a:pt x="72517" y="41528"/>
                  <a:pt x="70866" y="46227"/>
                </a:cubicBezTo>
                <a:cubicBezTo>
                  <a:pt x="69214" y="51053"/>
                  <a:pt x="66675" y="55498"/>
                  <a:pt x="63373" y="59816"/>
                </a:cubicBezTo>
                <a:cubicBezTo>
                  <a:pt x="59944" y="64135"/>
                  <a:pt x="54355" y="69469"/>
                  <a:pt x="46736" y="75691"/>
                </a:cubicBezTo>
                <a:cubicBezTo>
                  <a:pt x="39243" y="81660"/>
                  <a:pt x="34289" y="86360"/>
                  <a:pt x="31877" y="89535"/>
                </a:cubicBezTo>
                <a:cubicBezTo>
                  <a:pt x="29336" y="92710"/>
                  <a:pt x="28194" y="95376"/>
                  <a:pt x="28321" y="97663"/>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2823336" y="3235705"/>
            <a:ext cx="28448" cy="25527"/>
          </a:xfrm>
          <a:custGeom>
            <a:avLst/>
            <a:gdLst>
              <a:gd name="connsiteX0" fmla="*/ 0 w 28448"/>
              <a:gd name="connsiteY0" fmla="*/ 13589 h 25527"/>
              <a:gd name="connsiteX1" fmla="*/ 3555 w 28448"/>
              <a:gd name="connsiteY1" fmla="*/ 4191 h 25527"/>
              <a:gd name="connsiteX2" fmla="*/ 13461 w 28448"/>
              <a:gd name="connsiteY2" fmla="*/ 0 h 25527"/>
              <a:gd name="connsiteX3" fmla="*/ 23748 w 28448"/>
              <a:gd name="connsiteY3" fmla="*/ 2920 h 25527"/>
              <a:gd name="connsiteX4" fmla="*/ 28448 w 28448"/>
              <a:gd name="connsiteY4" fmla="*/ 11683 h 25527"/>
              <a:gd name="connsiteX5" fmla="*/ 24892 w 28448"/>
              <a:gd name="connsiteY5" fmla="*/ 21209 h 25527"/>
              <a:gd name="connsiteX6" fmla="*/ 14858 w 28448"/>
              <a:gd name="connsiteY6" fmla="*/ 25527 h 25527"/>
              <a:gd name="connsiteX7" fmla="*/ 4698 w 28448"/>
              <a:gd name="connsiteY7" fmla="*/ 22478 h 25527"/>
              <a:gd name="connsiteX8" fmla="*/ 0 w 28448"/>
              <a:gd name="connsiteY8" fmla="*/ 13589 h 2552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8448" h="25527">
                <a:moveTo>
                  <a:pt x="0" y="13589"/>
                </a:moveTo>
                <a:cubicBezTo>
                  <a:pt x="-254" y="9905"/>
                  <a:pt x="889" y="6730"/>
                  <a:pt x="3555" y="4191"/>
                </a:cubicBezTo>
                <a:cubicBezTo>
                  <a:pt x="6223" y="1651"/>
                  <a:pt x="9525" y="254"/>
                  <a:pt x="13461" y="0"/>
                </a:cubicBezTo>
                <a:cubicBezTo>
                  <a:pt x="17398" y="-254"/>
                  <a:pt x="20827" y="761"/>
                  <a:pt x="23748" y="2920"/>
                </a:cubicBezTo>
                <a:cubicBezTo>
                  <a:pt x="26542" y="5207"/>
                  <a:pt x="28194" y="8127"/>
                  <a:pt x="28448" y="11683"/>
                </a:cubicBezTo>
                <a:cubicBezTo>
                  <a:pt x="28702" y="15621"/>
                  <a:pt x="27432" y="18669"/>
                  <a:pt x="24892" y="21209"/>
                </a:cubicBezTo>
                <a:cubicBezTo>
                  <a:pt x="22352" y="23748"/>
                  <a:pt x="19050" y="25146"/>
                  <a:pt x="14858" y="25527"/>
                </a:cubicBezTo>
                <a:cubicBezTo>
                  <a:pt x="10922" y="25780"/>
                  <a:pt x="7620" y="24765"/>
                  <a:pt x="4698" y="22478"/>
                </a:cubicBezTo>
                <a:cubicBezTo>
                  <a:pt x="1777" y="20192"/>
                  <a:pt x="254" y="17272"/>
                  <a:pt x="0" y="13589"/>
                </a:cubicBez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2913507" y="3134867"/>
            <a:ext cx="73405" cy="119253"/>
          </a:xfrm>
          <a:custGeom>
            <a:avLst/>
            <a:gdLst>
              <a:gd name="connsiteX0" fmla="*/ 1397 w 73405"/>
              <a:gd name="connsiteY0" fmla="*/ 94107 h 119253"/>
              <a:gd name="connsiteX1" fmla="*/ 28828 w 73405"/>
              <a:gd name="connsiteY1" fmla="*/ 100964 h 119253"/>
              <a:gd name="connsiteX2" fmla="*/ 43941 w 73405"/>
              <a:gd name="connsiteY2" fmla="*/ 95630 h 119253"/>
              <a:gd name="connsiteX3" fmla="*/ 48894 w 73405"/>
              <a:gd name="connsiteY3" fmla="*/ 82930 h 119253"/>
              <a:gd name="connsiteX4" fmla="*/ 41275 w 73405"/>
              <a:gd name="connsiteY4" fmla="*/ 70992 h 119253"/>
              <a:gd name="connsiteX5" fmla="*/ 21970 w 73405"/>
              <a:gd name="connsiteY5" fmla="*/ 67945 h 119253"/>
              <a:gd name="connsiteX6" fmla="*/ 11683 w 73405"/>
              <a:gd name="connsiteY6" fmla="*/ 68580 h 119253"/>
              <a:gd name="connsiteX7" fmla="*/ 10413 w 73405"/>
              <a:gd name="connsiteY7" fmla="*/ 50038 h 119253"/>
              <a:gd name="connsiteX8" fmla="*/ 19938 w 73405"/>
              <a:gd name="connsiteY8" fmla="*/ 49402 h 119253"/>
              <a:gd name="connsiteX9" fmla="*/ 42036 w 73405"/>
              <a:gd name="connsiteY9" fmla="*/ 32385 h 119253"/>
              <a:gd name="connsiteX10" fmla="*/ 23241 w 73405"/>
              <a:gd name="connsiteY10" fmla="*/ 18796 h 119253"/>
              <a:gd name="connsiteX11" fmla="*/ 1269 w 73405"/>
              <a:gd name="connsiteY11" fmla="*/ 27813 h 119253"/>
              <a:gd name="connsiteX12" fmla="*/ 0 w 73405"/>
              <a:gd name="connsiteY12" fmla="*/ 8001 h 119253"/>
              <a:gd name="connsiteX13" fmla="*/ 27558 w 73405"/>
              <a:gd name="connsiteY13" fmla="*/ 0 h 119253"/>
              <a:gd name="connsiteX14" fmla="*/ 54610 w 73405"/>
              <a:gd name="connsiteY14" fmla="*/ 5842 h 119253"/>
              <a:gd name="connsiteX15" fmla="*/ 66166 w 73405"/>
              <a:gd name="connsiteY15" fmla="*/ 26035 h 119253"/>
              <a:gd name="connsiteX16" fmla="*/ 45085 w 73405"/>
              <a:gd name="connsiteY16" fmla="*/ 55880 h 119253"/>
              <a:gd name="connsiteX17" fmla="*/ 45211 w 73405"/>
              <a:gd name="connsiteY17" fmla="*/ 56261 h 119253"/>
              <a:gd name="connsiteX18" fmla="*/ 65023 w 73405"/>
              <a:gd name="connsiteY18" fmla="*/ 63880 h 119253"/>
              <a:gd name="connsiteX19" fmla="*/ 73405 w 73405"/>
              <a:gd name="connsiteY19" fmla="*/ 81533 h 119253"/>
              <a:gd name="connsiteX20" fmla="*/ 63119 w 73405"/>
              <a:gd name="connsiteY20" fmla="*/ 107950 h 119253"/>
              <a:gd name="connsiteX21" fmla="*/ 31750 w 73405"/>
              <a:gd name="connsiteY21" fmla="*/ 119253 h 119253"/>
              <a:gd name="connsiteX22" fmla="*/ 2794 w 73405"/>
              <a:gd name="connsiteY22" fmla="*/ 115316 h 119253"/>
              <a:gd name="connsiteX23" fmla="*/ 1397 w 73405"/>
              <a:gd name="connsiteY23" fmla="*/ 94107 h 11925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 ang="18">
                <a:pos x="connsiteX18" y="connsiteY18"/>
              </a:cxn>
              <a:cxn ang="19">
                <a:pos x="connsiteX19" y="connsiteY19"/>
              </a:cxn>
              <a:cxn ang="20">
                <a:pos x="connsiteX20" y="connsiteY20"/>
              </a:cxn>
              <a:cxn ang="21">
                <a:pos x="connsiteX21" y="connsiteY21"/>
              </a:cxn>
              <a:cxn ang="22">
                <a:pos x="connsiteX22" y="connsiteY22"/>
              </a:cxn>
              <a:cxn ang="23">
                <a:pos x="connsiteX23" y="connsiteY23"/>
              </a:cxn>
            </a:cxnLst>
            <a:rect l="l" t="t" r="r" b="b"/>
            <a:pathLst>
              <a:path w="73405" h="119253">
                <a:moveTo>
                  <a:pt x="1397" y="94107"/>
                </a:moveTo>
                <a:cubicBezTo>
                  <a:pt x="9397" y="99314"/>
                  <a:pt x="18541" y="101600"/>
                  <a:pt x="28828" y="100964"/>
                </a:cubicBezTo>
                <a:cubicBezTo>
                  <a:pt x="35305" y="100457"/>
                  <a:pt x="40385" y="98679"/>
                  <a:pt x="43941" y="95630"/>
                </a:cubicBezTo>
                <a:cubicBezTo>
                  <a:pt x="47625" y="92455"/>
                  <a:pt x="49275" y="88264"/>
                  <a:pt x="48894" y="82930"/>
                </a:cubicBezTo>
                <a:cubicBezTo>
                  <a:pt x="48513" y="77470"/>
                  <a:pt x="45973" y="73533"/>
                  <a:pt x="41275" y="70992"/>
                </a:cubicBezTo>
                <a:cubicBezTo>
                  <a:pt x="36575" y="68326"/>
                  <a:pt x="30098" y="67310"/>
                  <a:pt x="21970" y="67945"/>
                </a:cubicBezTo>
                <a:lnTo>
                  <a:pt x="11683" y="68580"/>
                </a:lnTo>
                <a:lnTo>
                  <a:pt x="10413" y="50038"/>
                </a:lnTo>
                <a:lnTo>
                  <a:pt x="19938" y="49402"/>
                </a:lnTo>
                <a:cubicBezTo>
                  <a:pt x="35305" y="48386"/>
                  <a:pt x="42672" y="42672"/>
                  <a:pt x="42036" y="32385"/>
                </a:cubicBezTo>
                <a:cubicBezTo>
                  <a:pt x="41401" y="22479"/>
                  <a:pt x="35178" y="18033"/>
                  <a:pt x="23241" y="18796"/>
                </a:cubicBezTo>
                <a:cubicBezTo>
                  <a:pt x="15620" y="19304"/>
                  <a:pt x="8254" y="22352"/>
                  <a:pt x="1269" y="27813"/>
                </a:cubicBezTo>
                <a:lnTo>
                  <a:pt x="0" y="8001"/>
                </a:lnTo>
                <a:cubicBezTo>
                  <a:pt x="7619" y="3429"/>
                  <a:pt x="16891" y="761"/>
                  <a:pt x="27558" y="0"/>
                </a:cubicBezTo>
                <a:cubicBezTo>
                  <a:pt x="38480" y="-635"/>
                  <a:pt x="47497" y="1270"/>
                  <a:pt x="54610" y="5842"/>
                </a:cubicBezTo>
                <a:cubicBezTo>
                  <a:pt x="61722" y="10414"/>
                  <a:pt x="65532" y="17145"/>
                  <a:pt x="66166" y="26035"/>
                </a:cubicBezTo>
                <a:cubicBezTo>
                  <a:pt x="67182" y="41148"/>
                  <a:pt x="60070" y="51054"/>
                  <a:pt x="45085" y="55880"/>
                </a:cubicBezTo>
                <a:lnTo>
                  <a:pt x="45211" y="56261"/>
                </a:lnTo>
                <a:cubicBezTo>
                  <a:pt x="53213" y="56642"/>
                  <a:pt x="59816" y="59182"/>
                  <a:pt x="65023" y="63880"/>
                </a:cubicBezTo>
                <a:cubicBezTo>
                  <a:pt x="70103" y="68452"/>
                  <a:pt x="72897" y="74422"/>
                  <a:pt x="73405" y="81533"/>
                </a:cubicBezTo>
                <a:cubicBezTo>
                  <a:pt x="74167" y="92455"/>
                  <a:pt x="70611" y="101219"/>
                  <a:pt x="63119" y="107950"/>
                </a:cubicBezTo>
                <a:cubicBezTo>
                  <a:pt x="55498" y="114554"/>
                  <a:pt x="45085" y="118364"/>
                  <a:pt x="31750" y="119253"/>
                </a:cubicBezTo>
                <a:cubicBezTo>
                  <a:pt x="19938" y="120015"/>
                  <a:pt x="10286" y="118745"/>
                  <a:pt x="2794" y="115316"/>
                </a:cubicBezTo>
                <a:lnTo>
                  <a:pt x="1397" y="94107"/>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723900" y="6192011"/>
            <a:ext cx="5000244" cy="498347"/>
          </a:xfrm>
          <a:custGeom>
            <a:avLst/>
            <a:gdLst>
              <a:gd name="connsiteX0" fmla="*/ 0 w 5000244"/>
              <a:gd name="connsiteY0" fmla="*/ 498347 h 498347"/>
              <a:gd name="connsiteX1" fmla="*/ 5000244 w 5000244"/>
              <a:gd name="connsiteY1" fmla="*/ 498347 h 498347"/>
              <a:gd name="connsiteX2" fmla="*/ 5000244 w 5000244"/>
              <a:gd name="connsiteY2" fmla="*/ 0 h 498347"/>
              <a:gd name="connsiteX3" fmla="*/ 0 w 5000244"/>
              <a:gd name="connsiteY3" fmla="*/ 0 h 498347"/>
              <a:gd name="connsiteX4" fmla="*/ 0 w 5000244"/>
              <a:gd name="connsiteY4" fmla="*/ 498347 h 4983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00244" h="498347">
                <a:moveTo>
                  <a:pt x="0" y="498347"/>
                </a:moveTo>
                <a:lnTo>
                  <a:pt x="5000244" y="498347"/>
                </a:lnTo>
                <a:lnTo>
                  <a:pt x="5000244" y="0"/>
                </a:lnTo>
                <a:lnTo>
                  <a:pt x="0" y="0"/>
                </a:lnTo>
                <a:lnTo>
                  <a:pt x="0" y="498347"/>
                </a:lnTo>
              </a:path>
            </a:pathLst>
          </a:custGeom>
          <a:solidFill>
            <a:srgbClr val="E1F6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85800" y="635000"/>
            <a:ext cx="5016500" cy="5461000"/>
          </a:xfrm>
          <a:prstGeom prst="rect">
            <a:avLst/>
          </a:prstGeom>
          <a:noFill/>
        </p:spPr>
      </p:pic>
      <p:pic>
        <p:nvPicPr>
          <p:cNvPr id="28" name="Picture 3"/>
          <p:cNvPicPr>
            <a:picLocks noChangeAspect="1" noChangeArrowheads="1"/>
          </p:cNvPicPr>
          <p:nvPr/>
        </p:nvPicPr>
        <p:blipFill>
          <a:blip r:embed="rId3"/>
          <a:srcRect/>
          <a:stretch>
            <a:fillRect/>
          </a:stretch>
        </p:blipFill>
        <p:spPr bwMode="auto">
          <a:xfrm>
            <a:off x="5765800" y="609600"/>
            <a:ext cx="3340100" cy="1892300"/>
          </a:xfrm>
          <a:prstGeom prst="rect">
            <a:avLst/>
          </a:prstGeom>
          <a:noFill/>
        </p:spPr>
      </p:pic>
      <p:sp>
        <p:nvSpPr>
          <p:cNvPr id="29" name="TextBox 1"/>
          <p:cNvSpPr txBox="1"/>
          <p:nvPr/>
        </p:nvSpPr>
        <p:spPr>
          <a:xfrm rot="5400000">
            <a:off x="1181100" y="1168400"/>
            <a:ext cx="609600" cy="190500"/>
          </a:xfrm>
          <a:prstGeom prst="rect">
            <a:avLst/>
          </a:prstGeom>
          <a:noFill/>
        </p:spPr>
        <p:txBody>
          <a:bodyPr wrap="none" lIns="0" tIns="0" rIns="0" rtlCol="0">
            <a:spAutoFit/>
          </a:bodyPr>
          <a:lstStyle/>
          <a:p>
            <a:pPr>
              <a:lnSpc>
                <a:spcPts val="1500"/>
              </a:lnSpc>
            </a:pPr>
            <a:r>
              <a:rPr lang="en-US" altLang="zh-CN" sz="1200" b="1" dirty="0">
                <a:solidFill>
                  <a:srgbClr val="FFFFFF"/>
                </a:solidFill>
                <a:latin typeface="微软雅黑" panose="020B0503020204020204" pitchFamily="18" charset="-122"/>
                <a:cs typeface="微软雅黑" panose="020B0503020204020204" pitchFamily="18" charset="-122"/>
              </a:rPr>
              <a:t>南海大道</a:t>
            </a:r>
          </a:p>
        </p:txBody>
      </p:sp>
      <p:sp>
        <p:nvSpPr>
          <p:cNvPr id="30" name="TextBox 1"/>
          <p:cNvSpPr txBox="1"/>
          <p:nvPr/>
        </p:nvSpPr>
        <p:spPr>
          <a:xfrm rot="5400000">
            <a:off x="3987800" y="1574800"/>
            <a:ext cx="6223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1</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3公里</a:t>
            </a:r>
          </a:p>
        </p:txBody>
      </p:sp>
      <p:sp>
        <p:nvSpPr>
          <p:cNvPr id="31" name="TextBox 1"/>
          <p:cNvSpPr txBox="1"/>
          <p:nvPr/>
        </p:nvSpPr>
        <p:spPr>
          <a:xfrm rot="5400000">
            <a:off x="4279900" y="4445000"/>
            <a:ext cx="6223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2</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3公里</a:t>
            </a:r>
          </a:p>
        </p:txBody>
      </p:sp>
      <p:sp>
        <p:nvSpPr>
          <p:cNvPr id="32" name="TextBox 1"/>
          <p:cNvSpPr txBox="1"/>
          <p:nvPr/>
        </p:nvSpPr>
        <p:spPr>
          <a:xfrm>
            <a:off x="5880100" y="2755900"/>
            <a:ext cx="3111500" cy="34163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项目位于深圳东西向主干道</a:t>
            </a:r>
            <a:r>
              <a:rPr lang="en-US" altLang="zh-CN" sz="1200" b="1" dirty="0">
                <a:solidFill>
                  <a:srgbClr val="000000"/>
                </a:solidFill>
                <a:latin typeface="微软雅黑" panose="020B0503020204020204" pitchFamily="18" charset="-122"/>
                <a:cs typeface="微软雅黑" panose="020B0503020204020204" pitchFamily="18" charset="-122"/>
              </a:rPr>
              <a:t>深南大道</a:t>
            </a:r>
            <a:r>
              <a:rPr lang="en-US" altLang="zh-CN" sz="1200" dirty="0">
                <a:solidFill>
                  <a:srgbClr val="000000"/>
                </a:solidFill>
                <a:latin typeface="微软雅黑" panose="020B0503020204020204" pitchFamily="18" charset="-122"/>
                <a:cs typeface="微软雅黑" panose="020B0503020204020204" pitchFamily="18" charset="-122"/>
              </a:rPr>
              <a:t>及南北</a:t>
            </a:r>
          </a:p>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向主干道</a:t>
            </a:r>
            <a:r>
              <a:rPr lang="en-US" altLang="zh-CN" sz="1200" b="1" dirty="0">
                <a:solidFill>
                  <a:srgbClr val="000000"/>
                </a:solidFill>
                <a:latin typeface="微软雅黑" panose="020B0503020204020204" pitchFamily="18" charset="-122"/>
                <a:cs typeface="微软雅黑" panose="020B0503020204020204" pitchFamily="18" charset="-122"/>
              </a:rPr>
              <a:t>沙河西路</a:t>
            </a:r>
            <a:r>
              <a:rPr lang="en-US" altLang="zh-CN" sz="1200" dirty="0">
                <a:solidFill>
                  <a:srgbClr val="000000"/>
                </a:solidFill>
                <a:latin typeface="微软雅黑" panose="020B0503020204020204" pitchFamily="18" charset="-122"/>
                <a:cs typeface="微软雅黑" panose="020B0503020204020204" pitchFamily="18" charset="-122"/>
              </a:rPr>
              <a:t>的交汇处，地面道路交通</a:t>
            </a:r>
          </a:p>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较为便利。</a:t>
            </a:r>
          </a:p>
          <a:p>
            <a:pPr>
              <a:lnSpc>
                <a:spcPts val="1000"/>
              </a:lnSpc>
            </a:pPr>
            <a:endParaRPr lang="en-US" altLang="zh-CN" dirty="0"/>
          </a:p>
          <a:p>
            <a:pPr>
              <a:lnSpc>
                <a:spcPts val="1700"/>
              </a:lnSpc>
              <a:tabLst>
                <a:tab pos="1778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深南大道</a:t>
            </a:r>
            <a:r>
              <a:rPr lang="en-US" altLang="zh-CN" sz="1200" dirty="0">
                <a:solidFill>
                  <a:srgbClr val="000000"/>
                </a:solidFill>
                <a:latin typeface="微软雅黑" panose="020B0503020204020204" pitchFamily="18" charset="-122"/>
                <a:cs typeface="微软雅黑" panose="020B0503020204020204" pitchFamily="18" charset="-122"/>
              </a:rPr>
              <a:t>由东至西横跨深圳，经过罗湖、福</a:t>
            </a:r>
          </a:p>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田、南山3个区，是深圳主干道之一，最繁</a:t>
            </a:r>
          </a:p>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华的道路。自本项目沿深南大道往西可连广</a:t>
            </a:r>
          </a:p>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深大道直通宝安机场，车程约40分钟。</a:t>
            </a:r>
          </a:p>
          <a:p>
            <a:pPr>
              <a:lnSpc>
                <a:spcPts val="1000"/>
              </a:lnSpc>
            </a:pPr>
            <a:endParaRPr lang="en-US" altLang="zh-CN" dirty="0"/>
          </a:p>
          <a:p>
            <a:pPr>
              <a:lnSpc>
                <a:spcPts val="1700"/>
              </a:lnSpc>
              <a:tabLst>
                <a:tab pos="1778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项目东临</a:t>
            </a:r>
            <a:r>
              <a:rPr lang="en-US" altLang="zh-CN" sz="1200" b="1" dirty="0">
                <a:solidFill>
                  <a:srgbClr val="000000"/>
                </a:solidFill>
                <a:latin typeface="微软雅黑" panose="020B0503020204020204" pitchFamily="18" charset="-122"/>
                <a:cs typeface="微软雅黑" panose="020B0503020204020204" pitchFamily="18" charset="-122"/>
              </a:rPr>
              <a:t>沙河西路</a:t>
            </a:r>
            <a:r>
              <a:rPr lang="en-US" altLang="zh-CN" sz="1200" dirty="0">
                <a:solidFill>
                  <a:srgbClr val="000000"/>
                </a:solidFill>
                <a:latin typeface="微软雅黑" panose="020B0503020204020204" pitchFamily="18" charset="-122"/>
                <a:cs typeface="微软雅黑" panose="020B0503020204020204" pitchFamily="18" charset="-122"/>
              </a:rPr>
              <a:t>为南山区主干道之一，与</a:t>
            </a:r>
          </a:p>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三条东西向的深圳城市主干道均有连接点，</a:t>
            </a:r>
          </a:p>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向南可至深圳湾口岸及至南山中心区。</a:t>
            </a:r>
          </a:p>
          <a:p>
            <a:pPr>
              <a:lnSpc>
                <a:spcPts val="1000"/>
              </a:lnSpc>
            </a:pPr>
            <a:endParaRPr lang="en-US" altLang="zh-CN" dirty="0"/>
          </a:p>
          <a:p>
            <a:pPr>
              <a:lnSpc>
                <a:spcPts val="1700"/>
              </a:lnSpc>
              <a:tabLst>
                <a:tab pos="1778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项目向北可达</a:t>
            </a:r>
            <a:r>
              <a:rPr lang="en-US" altLang="zh-CN" sz="1200" b="1" dirty="0">
                <a:solidFill>
                  <a:srgbClr val="000000"/>
                </a:solidFill>
                <a:latin typeface="微软雅黑" panose="020B0503020204020204" pitchFamily="18" charset="-122"/>
                <a:cs typeface="微软雅黑" panose="020B0503020204020204" pitchFamily="18" charset="-122"/>
              </a:rPr>
              <a:t>北环大道</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是深圳市快速城市</a:t>
            </a:r>
          </a:p>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干道之一，全程全立交、全封闭，向西连接</a:t>
            </a:r>
          </a:p>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广深高速公路，向东可至罗湖区。</a:t>
            </a:r>
          </a:p>
          <a:p>
            <a:pPr>
              <a:lnSpc>
                <a:spcPts val="1000"/>
              </a:lnSpc>
            </a:pPr>
            <a:endParaRPr lang="en-US" altLang="zh-CN" dirty="0"/>
          </a:p>
          <a:p>
            <a:pPr>
              <a:lnSpc>
                <a:spcPts val="1700"/>
              </a:lnSpc>
              <a:tabLst>
                <a:tab pos="177800" algn="l"/>
              </a:tabLst>
            </a:pPr>
            <a:r>
              <a:rPr lang="en-US" altLang="zh-CN" sz="1200" dirty="0">
                <a:solidFill>
                  <a:srgbClr val="A23F97"/>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项目西边的</a:t>
            </a:r>
            <a:r>
              <a:rPr lang="en-US" altLang="zh-CN" sz="1200" b="1" dirty="0">
                <a:solidFill>
                  <a:srgbClr val="000000"/>
                </a:solidFill>
                <a:latin typeface="微软雅黑" panose="020B0503020204020204" pitchFamily="18" charset="-122"/>
                <a:cs typeface="微软雅黑" panose="020B0503020204020204" pitchFamily="18" charset="-122"/>
              </a:rPr>
              <a:t>铜鼓路</a:t>
            </a:r>
            <a:r>
              <a:rPr lang="en-US" altLang="zh-CN" sz="1200" dirty="0">
                <a:solidFill>
                  <a:srgbClr val="000000"/>
                </a:solidFill>
                <a:latin typeface="微软雅黑" panose="020B0503020204020204" pitchFamily="18" charset="-122"/>
                <a:cs typeface="微软雅黑" panose="020B0503020204020204" pitchFamily="18" charset="-122"/>
              </a:rPr>
              <a:t>往北也可直达北环大道，</a:t>
            </a:r>
          </a:p>
        </p:txBody>
      </p:sp>
      <p:sp>
        <p:nvSpPr>
          <p:cNvPr id="33" name="TextBox 1"/>
          <p:cNvSpPr txBox="1"/>
          <p:nvPr/>
        </p:nvSpPr>
        <p:spPr>
          <a:xfrm>
            <a:off x="6057900" y="6083300"/>
            <a:ext cx="2806700" cy="596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直线距离约1.3公里；从沙河西路到滨海大</a:t>
            </a:r>
          </a:p>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道的距离约为2.3公里；往西到达贯穿南山</a:t>
            </a:r>
          </a:p>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区南北部的</a:t>
            </a:r>
            <a:r>
              <a:rPr lang="en-US" altLang="zh-CN" sz="1200" b="1" dirty="0">
                <a:solidFill>
                  <a:srgbClr val="000000"/>
                </a:solidFill>
                <a:latin typeface="微软雅黑" panose="020B0503020204020204" pitchFamily="18" charset="-122"/>
                <a:cs typeface="微软雅黑" panose="020B0503020204020204" pitchFamily="18" charset="-122"/>
              </a:rPr>
              <a:t>南海大道</a:t>
            </a:r>
            <a:r>
              <a:rPr lang="en-US" altLang="zh-CN" sz="1200" dirty="0">
                <a:solidFill>
                  <a:srgbClr val="000000"/>
                </a:solidFill>
                <a:latin typeface="微软雅黑" panose="020B0503020204020204" pitchFamily="18" charset="-122"/>
                <a:cs typeface="微软雅黑" panose="020B0503020204020204" pitchFamily="18" charset="-122"/>
              </a:rPr>
              <a:t>则需要2.3约公里。</a:t>
            </a:r>
          </a:p>
        </p:txBody>
      </p:sp>
      <p:sp>
        <p:nvSpPr>
          <p:cNvPr id="34" name="TextBox 1"/>
          <p:cNvSpPr txBox="1"/>
          <p:nvPr/>
        </p:nvSpPr>
        <p:spPr>
          <a:xfrm>
            <a:off x="812800" y="2743200"/>
            <a:ext cx="609600" cy="190500"/>
          </a:xfrm>
          <a:prstGeom prst="rect">
            <a:avLst/>
          </a:prstGeom>
          <a:noFill/>
        </p:spPr>
        <p:txBody>
          <a:bodyPr wrap="none" lIns="0" tIns="0" rIns="0" rtlCol="0">
            <a:spAutoFit/>
          </a:bodyPr>
          <a:lstStyle/>
          <a:p>
            <a:pPr>
              <a:lnSpc>
                <a:spcPts val="1500"/>
              </a:lnSpc>
            </a:pPr>
            <a:r>
              <a:rPr lang="en-US" altLang="zh-CN" sz="1200" b="1" dirty="0">
                <a:solidFill>
                  <a:srgbClr val="FFFFFF"/>
                </a:solidFill>
                <a:latin typeface="微软雅黑" panose="020B0503020204020204" pitchFamily="18" charset="-122"/>
                <a:cs typeface="微软雅黑" panose="020B0503020204020204" pitchFamily="18" charset="-122"/>
              </a:rPr>
              <a:t>深南大道</a:t>
            </a:r>
          </a:p>
        </p:txBody>
      </p:sp>
      <p:sp>
        <p:nvSpPr>
          <p:cNvPr id="35" name="TextBox 1"/>
          <p:cNvSpPr txBox="1"/>
          <p:nvPr/>
        </p:nvSpPr>
        <p:spPr>
          <a:xfrm>
            <a:off x="800100" y="177800"/>
            <a:ext cx="7975600" cy="1866900"/>
          </a:xfrm>
          <a:prstGeom prst="rect">
            <a:avLst/>
          </a:prstGeom>
          <a:noFill/>
        </p:spPr>
        <p:txBody>
          <a:bodyPr wrap="none" lIns="0" tIns="0" rIns="0" rtlCol="0">
            <a:spAutoFit/>
          </a:bodyPr>
          <a:lstStyle/>
          <a:p>
            <a:pPr>
              <a:lnSpc>
                <a:spcPts val="2700"/>
              </a:lnSpc>
              <a:tabLst>
                <a:tab pos="3886200" algn="l"/>
                <a:tab pos="44196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项目周边交通道路分析</a:t>
            </a:r>
          </a:p>
          <a:p>
            <a:pPr>
              <a:lnSpc>
                <a:spcPts val="1000"/>
              </a:lnSpc>
            </a:pPr>
            <a:endParaRPr lang="en-US" altLang="zh-CN" dirty="0"/>
          </a:p>
          <a:p>
            <a:pPr>
              <a:lnSpc>
                <a:spcPts val="2300"/>
              </a:lnSpc>
              <a:tabLst>
                <a:tab pos="3886200" algn="l"/>
                <a:tab pos="4419600" algn="l"/>
              </a:tabLst>
            </a:pPr>
            <a:r>
              <a:rPr lang="en-US" altLang="zh-CN" sz="1200" b="1" dirty="0">
                <a:solidFill>
                  <a:srgbClr val="EC008C"/>
                </a:solidFill>
                <a:latin typeface="微软雅黑" panose="020B0503020204020204" pitchFamily="18" charset="-122"/>
                <a:cs typeface="微软雅黑" panose="020B0503020204020204" pitchFamily="18" charset="-122"/>
              </a:rPr>
              <a:t>北环大道</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3886200" algn="l"/>
                <a:tab pos="4419600" algn="l"/>
              </a:tabLst>
            </a:pPr>
            <a:r>
              <a:rPr lang="en-US" altLang="zh-CN" dirty="0"/>
              <a:t>	</a:t>
            </a:r>
            <a:r>
              <a:rPr lang="en-US" altLang="zh-CN" sz="1200" b="1" dirty="0">
                <a:solidFill>
                  <a:srgbClr val="006B54"/>
                </a:solidFill>
                <a:latin typeface="微软雅黑" panose="020B0503020204020204" pitchFamily="18" charset="-122"/>
                <a:cs typeface="微软雅黑" panose="020B0503020204020204" pitchFamily="18" charset="-122"/>
              </a:rPr>
              <a:t>铜</a:t>
            </a:r>
          </a:p>
          <a:p>
            <a:pPr>
              <a:lnSpc>
                <a:spcPts val="1200"/>
              </a:lnSpc>
              <a:tabLst>
                <a:tab pos="3886200" algn="l"/>
                <a:tab pos="4419600" algn="l"/>
              </a:tabLst>
            </a:pPr>
            <a:r>
              <a:rPr lang="en-US" altLang="zh-CN" dirty="0"/>
              <a:t>	</a:t>
            </a:r>
            <a:r>
              <a:rPr lang="en-US" altLang="zh-CN" sz="1200" b="1" dirty="0">
                <a:solidFill>
                  <a:srgbClr val="006B54"/>
                </a:solidFill>
                <a:latin typeface="微软雅黑" panose="020B0503020204020204" pitchFamily="18" charset="-122"/>
                <a:cs typeface="微软雅黑" panose="020B0503020204020204" pitchFamily="18" charset="-122"/>
              </a:rPr>
              <a:t>鼓</a:t>
            </a:r>
          </a:p>
          <a:p>
            <a:pPr>
              <a:lnSpc>
                <a:spcPts val="1200"/>
              </a:lnSpc>
              <a:tabLst>
                <a:tab pos="3886200" algn="l"/>
                <a:tab pos="4419600" algn="l"/>
              </a:tabLst>
            </a:pPr>
            <a:r>
              <a:rPr lang="en-US" altLang="zh-CN" dirty="0"/>
              <a:t>	</a:t>
            </a:r>
            <a:r>
              <a:rPr lang="en-US" altLang="zh-CN" sz="1200" b="1" dirty="0">
                <a:solidFill>
                  <a:srgbClr val="006B54"/>
                </a:solidFill>
                <a:latin typeface="微软雅黑" panose="020B0503020204020204" pitchFamily="18" charset="-122"/>
                <a:cs typeface="微软雅黑" panose="020B0503020204020204" pitchFamily="18" charset="-122"/>
              </a:rPr>
              <a:t>路</a:t>
            </a:r>
          </a:p>
        </p:txBody>
      </p:sp>
      <p:sp>
        <p:nvSpPr>
          <p:cNvPr id="36" name="TextBox 1"/>
          <p:cNvSpPr txBox="1"/>
          <p:nvPr/>
        </p:nvSpPr>
        <p:spPr>
          <a:xfrm>
            <a:off x="812800" y="6223000"/>
            <a:ext cx="4800600" cy="584200"/>
          </a:xfrm>
          <a:prstGeom prst="rect">
            <a:avLst/>
          </a:prstGeom>
          <a:noFill/>
        </p:spPr>
        <p:txBody>
          <a:bodyPr wrap="none" lIns="0" tIns="0" rIns="0" rtlCol="0">
            <a:spAutoFit/>
          </a:bodyPr>
          <a:lstStyle/>
          <a:p>
            <a:pPr>
              <a:lnSpc>
                <a:spcPts val="1800"/>
              </a:lnSpc>
              <a:tabLst>
                <a:tab pos="203200" algn="l"/>
              </a:tabLst>
            </a:pPr>
            <a:r>
              <a:rPr lang="en-US" altLang="zh-CN" sz="1405" dirty="0">
                <a:solidFill>
                  <a:srgbClr val="000000"/>
                </a:solidFill>
                <a:latin typeface="微软雅黑" panose="020B0503020204020204" pitchFamily="18" charset="-122"/>
                <a:cs typeface="微软雅黑" panose="020B0503020204020204" pitchFamily="18" charset="-122"/>
              </a:rPr>
              <a:t>项目交通可达性较佳，值得注意的是，由于深南大道等主干道</a:t>
            </a:r>
          </a:p>
          <a:p>
            <a:pPr>
              <a:lnSpc>
                <a:spcPts val="1600"/>
              </a:lnSpc>
              <a:tabLst>
                <a:tab pos="203200" algn="l"/>
              </a:tabLst>
            </a:pPr>
            <a:r>
              <a:rPr lang="en-US" altLang="zh-CN" sz="1405" dirty="0">
                <a:solidFill>
                  <a:srgbClr val="000000"/>
                </a:solidFill>
                <a:latin typeface="微软雅黑" panose="020B0503020204020204" pitchFamily="18" charset="-122"/>
                <a:cs typeface="微软雅黑" panose="020B0503020204020204" pitchFamily="18" charset="-122"/>
              </a:rPr>
              <a:t>交通繁忙，在高峰期可能会引起较严重的交通堵塞。</a:t>
            </a:r>
          </a:p>
          <a:p>
            <a:pPr>
              <a:lnSpc>
                <a:spcPts val="1100"/>
              </a:lnSpc>
              <a:tabLst>
                <a:tab pos="2032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49</a:t>
            </a:r>
          </a:p>
        </p:txBody>
      </p:sp>
      <p:sp>
        <p:nvSpPr>
          <p:cNvPr id="37" name="TextBox 1"/>
          <p:cNvSpPr txBox="1"/>
          <p:nvPr/>
        </p:nvSpPr>
        <p:spPr>
          <a:xfrm>
            <a:off x="4762500" y="2451100"/>
            <a:ext cx="457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本项目</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1016000" y="6680200"/>
            <a:ext cx="6096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a:t>
            </a:r>
          </a:p>
        </p:txBody>
      </p:sp>
      <p:sp>
        <p:nvSpPr>
          <p:cNvPr id="8" name="TextBox 1"/>
          <p:cNvSpPr txBox="1"/>
          <p:nvPr/>
        </p:nvSpPr>
        <p:spPr>
          <a:xfrm>
            <a:off x="7975600" y="152400"/>
            <a:ext cx="711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目录</a:t>
            </a:r>
          </a:p>
        </p:txBody>
      </p:sp>
      <p:sp>
        <p:nvSpPr>
          <p:cNvPr id="9" name="TextBox 1"/>
          <p:cNvSpPr txBox="1"/>
          <p:nvPr/>
        </p:nvSpPr>
        <p:spPr>
          <a:xfrm>
            <a:off x="4660900" y="1117600"/>
            <a:ext cx="1422400" cy="36830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深圳宏观环境研究</a:t>
            </a:r>
          </a:p>
          <a:p>
            <a:pPr>
              <a:lnSpc>
                <a:spcPts val="1000"/>
              </a:lnSpc>
            </a:pPr>
            <a:endParaRPr lang="en-US" altLang="zh-CN" dirty="0"/>
          </a:p>
          <a:p>
            <a:pPr>
              <a:lnSpc>
                <a:spcPts val="2400"/>
              </a:lnSpc>
            </a:pPr>
            <a:r>
              <a:rPr lang="en-US" altLang="zh-CN" sz="1405" b="1" dirty="0">
                <a:solidFill>
                  <a:srgbClr val="000000"/>
                </a:solidFill>
                <a:latin typeface="微软雅黑" panose="020B0503020204020204" pitchFamily="18" charset="-122"/>
                <a:cs typeface="微软雅黑" panose="020B0503020204020204" pitchFamily="18" charset="-122"/>
              </a:rPr>
              <a:t>深圳商业市场</a:t>
            </a:r>
          </a:p>
          <a:p>
            <a:pPr>
              <a:lnSpc>
                <a:spcPts val="1000"/>
              </a:lnSpc>
            </a:pPr>
            <a:endParaRPr lang="en-US" altLang="zh-CN" dirty="0"/>
          </a:p>
          <a:p>
            <a:pPr>
              <a:lnSpc>
                <a:spcPts val="2400"/>
              </a:lnSpc>
            </a:pPr>
            <a:r>
              <a:rPr lang="en-US" altLang="zh-CN" sz="1405" b="1" dirty="0">
                <a:solidFill>
                  <a:srgbClr val="000000"/>
                </a:solidFill>
                <a:latin typeface="微软雅黑" panose="020B0503020204020204" pitchFamily="18" charset="-122"/>
                <a:cs typeface="微软雅黑" panose="020B0503020204020204" pitchFamily="18" charset="-122"/>
              </a:rPr>
              <a:t>南山区商业市场</a:t>
            </a:r>
          </a:p>
          <a:p>
            <a:pPr>
              <a:lnSpc>
                <a:spcPts val="1000"/>
              </a:lnSpc>
            </a:pPr>
            <a:endParaRPr lang="en-US" altLang="zh-CN" dirty="0"/>
          </a:p>
          <a:p>
            <a:pPr>
              <a:lnSpc>
                <a:spcPts val="2400"/>
              </a:lnSpc>
            </a:pPr>
            <a:r>
              <a:rPr lang="en-US" altLang="zh-CN" sz="1405" b="1" dirty="0">
                <a:solidFill>
                  <a:srgbClr val="000000"/>
                </a:solidFill>
                <a:latin typeface="微软雅黑" panose="020B0503020204020204" pitchFamily="18" charset="-122"/>
                <a:cs typeface="微软雅黑" panose="020B0503020204020204" pitchFamily="18" charset="-122"/>
              </a:rPr>
              <a:t>项目地块分析</a:t>
            </a:r>
          </a:p>
          <a:p>
            <a:pPr>
              <a:lnSpc>
                <a:spcPts val="1000"/>
              </a:lnSpc>
            </a:pPr>
            <a:endParaRPr lang="en-US" altLang="zh-CN" dirty="0"/>
          </a:p>
          <a:p>
            <a:pPr>
              <a:lnSpc>
                <a:spcPts val="2400"/>
              </a:lnSpc>
            </a:pPr>
            <a:r>
              <a:rPr lang="en-US" altLang="zh-CN" sz="1405" b="1" dirty="0">
                <a:solidFill>
                  <a:srgbClr val="000000"/>
                </a:solidFill>
                <a:latin typeface="微软雅黑" panose="020B0503020204020204" pitchFamily="18" charset="-122"/>
                <a:cs typeface="微软雅黑" panose="020B0503020204020204" pitchFamily="18" charset="-122"/>
              </a:rPr>
              <a:t>竞争市场研究</a:t>
            </a:r>
          </a:p>
          <a:p>
            <a:pPr>
              <a:lnSpc>
                <a:spcPts val="1000"/>
              </a:lnSpc>
            </a:pPr>
            <a:endParaRPr lang="en-US" altLang="zh-CN" dirty="0"/>
          </a:p>
          <a:p>
            <a:pPr>
              <a:lnSpc>
                <a:spcPts val="2400"/>
              </a:lnSpc>
            </a:pPr>
            <a:r>
              <a:rPr lang="en-US" altLang="zh-CN" sz="1405" b="1" dirty="0">
                <a:solidFill>
                  <a:srgbClr val="000000"/>
                </a:solidFill>
                <a:latin typeface="微软雅黑" panose="020B0503020204020204" pitchFamily="18" charset="-122"/>
                <a:cs typeface="微软雅黑" panose="020B0503020204020204" pitchFamily="18" charset="-122"/>
              </a:rPr>
              <a:t>商家访谈</a:t>
            </a:r>
          </a:p>
          <a:p>
            <a:pPr>
              <a:lnSpc>
                <a:spcPts val="1000"/>
              </a:lnSpc>
            </a:pPr>
            <a:endParaRPr lang="en-US" altLang="zh-CN" dirty="0"/>
          </a:p>
          <a:p>
            <a:pPr>
              <a:lnSpc>
                <a:spcPts val="2400"/>
              </a:lnSpc>
            </a:pPr>
            <a:r>
              <a:rPr lang="en-US" altLang="zh-CN" sz="1405" b="1" dirty="0">
                <a:solidFill>
                  <a:srgbClr val="000000"/>
                </a:solidFill>
                <a:latin typeface="微软雅黑" panose="020B0503020204020204" pitchFamily="18" charset="-122"/>
                <a:cs typeface="微软雅黑" panose="020B0503020204020204" pitchFamily="18" charset="-122"/>
              </a:rPr>
              <a:t>消费者调研</a:t>
            </a:r>
          </a:p>
          <a:p>
            <a:pPr>
              <a:lnSpc>
                <a:spcPts val="1000"/>
              </a:lnSpc>
            </a:pPr>
            <a:endParaRPr lang="en-US" altLang="zh-CN" dirty="0"/>
          </a:p>
          <a:p>
            <a:pPr>
              <a:lnSpc>
                <a:spcPts val="2400"/>
              </a:lnSpc>
            </a:pPr>
            <a:r>
              <a:rPr lang="en-US" altLang="zh-CN" sz="1405" b="1" dirty="0">
                <a:solidFill>
                  <a:srgbClr val="000000"/>
                </a:solidFill>
                <a:latin typeface="微软雅黑" panose="020B0503020204020204" pitchFamily="18" charset="-122"/>
                <a:cs typeface="微软雅黑" panose="020B0503020204020204" pitchFamily="18" charset="-122"/>
              </a:rPr>
              <a:t>参考案例</a:t>
            </a:r>
          </a:p>
          <a:p>
            <a:pPr>
              <a:lnSpc>
                <a:spcPts val="1000"/>
              </a:lnSpc>
            </a:pPr>
            <a:endParaRPr lang="en-US" altLang="zh-CN" dirty="0"/>
          </a:p>
          <a:p>
            <a:pPr>
              <a:lnSpc>
                <a:spcPts val="2400"/>
              </a:lnSpc>
            </a:pPr>
            <a:r>
              <a:rPr lang="en-US" altLang="zh-CN" sz="1405" b="1" dirty="0">
                <a:solidFill>
                  <a:srgbClr val="000000"/>
                </a:solidFill>
                <a:latin typeface="微软雅黑" panose="020B0503020204020204" pitchFamily="18" charset="-122"/>
                <a:cs typeface="微软雅黑" panose="020B0503020204020204" pitchFamily="18" charset="-122"/>
              </a:rPr>
              <a:t>商业定位</a:t>
            </a:r>
          </a:p>
        </p:txBody>
      </p:sp>
      <p:sp>
        <p:nvSpPr>
          <p:cNvPr id="10" name="TextBox 1"/>
          <p:cNvSpPr txBox="1"/>
          <p:nvPr/>
        </p:nvSpPr>
        <p:spPr>
          <a:xfrm>
            <a:off x="7035800" y="1168400"/>
            <a:ext cx="457200" cy="3657600"/>
          </a:xfrm>
          <a:prstGeom prst="rect">
            <a:avLst/>
          </a:prstGeom>
          <a:noFill/>
        </p:spPr>
        <p:txBody>
          <a:bodyPr wrap="none" lIns="0" tIns="0" rIns="0" rtlCol="0">
            <a:spAutoFit/>
          </a:bodyPr>
          <a:lstStyle/>
          <a:p>
            <a:pPr>
              <a:lnSpc>
                <a:spcPts val="1600"/>
              </a:lnSpc>
            </a:pPr>
            <a:r>
              <a:rPr lang="en-US" altLang="zh-CN" sz="1800" dirty="0">
                <a:solidFill>
                  <a:srgbClr val="595959"/>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400"/>
              </a:lnSpc>
            </a:pPr>
            <a:r>
              <a:rPr lang="en-US" altLang="zh-CN" sz="1800" dirty="0">
                <a:solidFill>
                  <a:srgbClr val="595959"/>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400"/>
              </a:lnSpc>
            </a:pPr>
            <a:r>
              <a:rPr lang="en-US" altLang="zh-CN" sz="1800" dirty="0">
                <a:solidFill>
                  <a:srgbClr val="595959"/>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400"/>
              </a:lnSpc>
            </a:pPr>
            <a:r>
              <a:rPr lang="en-US" altLang="zh-CN" sz="1800" dirty="0">
                <a:solidFill>
                  <a:srgbClr val="595959"/>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400"/>
              </a:lnSpc>
            </a:pPr>
            <a:r>
              <a:rPr lang="en-US" altLang="zh-CN" sz="1800" dirty="0">
                <a:solidFill>
                  <a:srgbClr val="595959"/>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400"/>
              </a:lnSpc>
            </a:pPr>
            <a:r>
              <a:rPr lang="en-US" altLang="zh-CN" sz="1800" dirty="0">
                <a:solidFill>
                  <a:srgbClr val="595959"/>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400"/>
              </a:lnSpc>
            </a:pPr>
            <a:r>
              <a:rPr lang="en-US" altLang="zh-CN" sz="1800" dirty="0">
                <a:solidFill>
                  <a:srgbClr val="595959"/>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400"/>
              </a:lnSpc>
            </a:pPr>
            <a:r>
              <a:rPr lang="en-US" altLang="zh-CN" sz="1800" dirty="0">
                <a:solidFill>
                  <a:srgbClr val="595959"/>
                </a:solidFill>
                <a:latin typeface="Times New Roman" panose="02020603050405020304" pitchFamily="18" charset="0"/>
                <a:cs typeface="Times New Roman" panose="02020603050405020304" pitchFamily="18" charset="0"/>
              </a:rPr>
              <a:t>------</a:t>
            </a:r>
          </a:p>
          <a:p>
            <a:pPr>
              <a:lnSpc>
                <a:spcPts val="1000"/>
              </a:lnSpc>
            </a:pPr>
            <a:endParaRPr lang="en-US" altLang="zh-CN" dirty="0"/>
          </a:p>
          <a:p>
            <a:pPr>
              <a:lnSpc>
                <a:spcPts val="2400"/>
              </a:lnSpc>
            </a:pPr>
            <a:r>
              <a:rPr lang="en-US" altLang="zh-CN" sz="1800" dirty="0">
                <a:solidFill>
                  <a:srgbClr val="595959"/>
                </a:solidFill>
                <a:latin typeface="Times New Roman" panose="02020603050405020304" pitchFamily="18" charset="0"/>
                <a:cs typeface="Times New Roman" panose="02020603050405020304" pitchFamily="18" charset="0"/>
              </a:rPr>
              <a:t>------</a:t>
            </a:r>
          </a:p>
        </p:txBody>
      </p:sp>
      <p:sp>
        <p:nvSpPr>
          <p:cNvPr id="11" name="TextBox 1"/>
          <p:cNvSpPr txBox="1"/>
          <p:nvPr/>
        </p:nvSpPr>
        <p:spPr>
          <a:xfrm>
            <a:off x="7670800" y="1143000"/>
            <a:ext cx="533400" cy="3644900"/>
          </a:xfrm>
          <a:prstGeom prst="rect">
            <a:avLst/>
          </a:prstGeom>
          <a:noFill/>
        </p:spPr>
        <p:txBody>
          <a:bodyPr wrap="none" lIns="0" tIns="0" rIns="0" rtlCol="0">
            <a:spAutoFit/>
          </a:bodyPr>
          <a:lstStyle/>
          <a:p>
            <a:pPr>
              <a:lnSpc>
                <a:spcPts val="1500"/>
              </a:lnSpc>
            </a:pPr>
            <a:r>
              <a:rPr lang="en-US" altLang="zh-CN" sz="1165" b="1" dirty="0">
                <a:solidFill>
                  <a:srgbClr val="006A4D"/>
                </a:solidFill>
                <a:latin typeface="微软雅黑" panose="020B0503020204020204" pitchFamily="18" charset="-122"/>
                <a:cs typeface="微软雅黑" panose="020B0503020204020204" pitchFamily="18" charset="-122"/>
              </a:rPr>
              <a:t>第05页</a:t>
            </a:r>
          </a:p>
          <a:p>
            <a:pPr>
              <a:lnSpc>
                <a:spcPts val="1000"/>
              </a:lnSpc>
            </a:pPr>
            <a:endParaRPr lang="en-US" altLang="zh-CN" dirty="0"/>
          </a:p>
          <a:p>
            <a:pPr>
              <a:lnSpc>
                <a:spcPts val="2400"/>
              </a:lnSpc>
            </a:pPr>
            <a:r>
              <a:rPr lang="en-US" altLang="zh-CN" sz="1165" b="1" dirty="0">
                <a:solidFill>
                  <a:srgbClr val="006A4D"/>
                </a:solidFill>
                <a:latin typeface="微软雅黑" panose="020B0503020204020204" pitchFamily="18" charset="-122"/>
                <a:cs typeface="微软雅黑" panose="020B0503020204020204" pitchFamily="18" charset="-122"/>
              </a:rPr>
              <a:t>第18页</a:t>
            </a:r>
          </a:p>
          <a:p>
            <a:pPr>
              <a:lnSpc>
                <a:spcPts val="1000"/>
              </a:lnSpc>
            </a:pPr>
            <a:endParaRPr lang="en-US" altLang="zh-CN" dirty="0"/>
          </a:p>
          <a:p>
            <a:pPr>
              <a:lnSpc>
                <a:spcPts val="2400"/>
              </a:lnSpc>
            </a:pPr>
            <a:r>
              <a:rPr lang="en-US" altLang="zh-CN" sz="1165" b="1" dirty="0">
                <a:solidFill>
                  <a:srgbClr val="006A4D"/>
                </a:solidFill>
                <a:latin typeface="微软雅黑" panose="020B0503020204020204" pitchFamily="18" charset="-122"/>
                <a:cs typeface="微软雅黑" panose="020B0503020204020204" pitchFamily="18" charset="-122"/>
              </a:rPr>
              <a:t>第29页</a:t>
            </a:r>
          </a:p>
          <a:p>
            <a:pPr>
              <a:lnSpc>
                <a:spcPts val="1000"/>
              </a:lnSpc>
            </a:pPr>
            <a:endParaRPr lang="en-US" altLang="zh-CN" dirty="0"/>
          </a:p>
          <a:p>
            <a:pPr>
              <a:lnSpc>
                <a:spcPts val="2400"/>
              </a:lnSpc>
            </a:pPr>
            <a:r>
              <a:rPr lang="en-US" altLang="zh-CN" sz="1165" b="1" dirty="0">
                <a:solidFill>
                  <a:srgbClr val="006A4D"/>
                </a:solidFill>
                <a:latin typeface="微软雅黑" panose="020B0503020204020204" pitchFamily="18" charset="-122"/>
                <a:cs typeface="微软雅黑" panose="020B0503020204020204" pitchFamily="18" charset="-122"/>
              </a:rPr>
              <a:t>第36页</a:t>
            </a:r>
          </a:p>
          <a:p>
            <a:pPr>
              <a:lnSpc>
                <a:spcPts val="1000"/>
              </a:lnSpc>
            </a:pPr>
            <a:endParaRPr lang="en-US" altLang="zh-CN" dirty="0"/>
          </a:p>
          <a:p>
            <a:pPr>
              <a:lnSpc>
                <a:spcPts val="2400"/>
              </a:lnSpc>
            </a:pPr>
            <a:r>
              <a:rPr lang="en-US" altLang="zh-CN" sz="1165" b="1" dirty="0">
                <a:solidFill>
                  <a:srgbClr val="006A4D"/>
                </a:solidFill>
                <a:latin typeface="微软雅黑" panose="020B0503020204020204" pitchFamily="18" charset="-122"/>
                <a:cs typeface="微软雅黑" panose="020B0503020204020204" pitchFamily="18" charset="-122"/>
              </a:rPr>
              <a:t>第56页</a:t>
            </a:r>
          </a:p>
          <a:p>
            <a:pPr>
              <a:lnSpc>
                <a:spcPts val="1000"/>
              </a:lnSpc>
            </a:pPr>
            <a:endParaRPr lang="en-US" altLang="zh-CN" dirty="0"/>
          </a:p>
          <a:p>
            <a:pPr>
              <a:lnSpc>
                <a:spcPts val="2400"/>
              </a:lnSpc>
            </a:pPr>
            <a:r>
              <a:rPr lang="en-US" altLang="zh-CN" sz="1165" b="1" dirty="0">
                <a:solidFill>
                  <a:srgbClr val="006A4D"/>
                </a:solidFill>
                <a:latin typeface="微软雅黑" panose="020B0503020204020204" pitchFamily="18" charset="-122"/>
                <a:cs typeface="微软雅黑" panose="020B0503020204020204" pitchFamily="18" charset="-122"/>
              </a:rPr>
              <a:t>第66页</a:t>
            </a:r>
          </a:p>
          <a:p>
            <a:pPr>
              <a:lnSpc>
                <a:spcPts val="1000"/>
              </a:lnSpc>
            </a:pPr>
            <a:endParaRPr lang="en-US" altLang="zh-CN" dirty="0"/>
          </a:p>
          <a:p>
            <a:pPr>
              <a:lnSpc>
                <a:spcPts val="2400"/>
              </a:lnSpc>
            </a:pPr>
            <a:r>
              <a:rPr lang="en-US" altLang="zh-CN" sz="1165" b="1" dirty="0">
                <a:solidFill>
                  <a:srgbClr val="006A4D"/>
                </a:solidFill>
                <a:latin typeface="微软雅黑" panose="020B0503020204020204" pitchFamily="18" charset="-122"/>
                <a:cs typeface="微软雅黑" panose="020B0503020204020204" pitchFamily="18" charset="-122"/>
              </a:rPr>
              <a:t>第86页</a:t>
            </a:r>
          </a:p>
          <a:p>
            <a:pPr>
              <a:lnSpc>
                <a:spcPts val="1000"/>
              </a:lnSpc>
            </a:pPr>
            <a:endParaRPr lang="en-US" altLang="zh-CN" dirty="0"/>
          </a:p>
          <a:p>
            <a:pPr>
              <a:lnSpc>
                <a:spcPts val="2400"/>
              </a:lnSpc>
            </a:pPr>
            <a:r>
              <a:rPr lang="en-US" altLang="zh-CN" sz="1165" b="1" dirty="0">
                <a:solidFill>
                  <a:srgbClr val="006A4D"/>
                </a:solidFill>
                <a:latin typeface="微软雅黑" panose="020B0503020204020204" pitchFamily="18" charset="-122"/>
                <a:cs typeface="微软雅黑" panose="020B0503020204020204" pitchFamily="18" charset="-122"/>
              </a:rPr>
              <a:t>第106页</a:t>
            </a:r>
          </a:p>
          <a:p>
            <a:pPr>
              <a:lnSpc>
                <a:spcPts val="1000"/>
              </a:lnSpc>
            </a:pPr>
            <a:endParaRPr lang="en-US" altLang="zh-CN" dirty="0"/>
          </a:p>
          <a:p>
            <a:pPr>
              <a:lnSpc>
                <a:spcPts val="2400"/>
              </a:lnSpc>
            </a:pPr>
            <a:r>
              <a:rPr lang="en-US" altLang="zh-CN" sz="1165" b="1" dirty="0">
                <a:solidFill>
                  <a:srgbClr val="006A4D"/>
                </a:solidFill>
                <a:latin typeface="微软雅黑" panose="020B0503020204020204" pitchFamily="18" charset="-122"/>
                <a:cs typeface="微软雅黑" panose="020B0503020204020204" pitchFamily="18" charset="-122"/>
              </a:rPr>
              <a:t>第200页</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graphicFrame>
        <p:nvGraphicFramePr>
          <p:cNvPr id="4" name="表格 4"/>
          <p:cNvGraphicFramePr>
            <a:graphicFrameLocks noGrp="1"/>
          </p:cNvGraphicFramePr>
          <p:nvPr/>
        </p:nvGraphicFramePr>
        <p:xfrm>
          <a:off x="683564" y="4005071"/>
          <a:ext cx="6228028" cy="2631592"/>
        </p:xfrm>
        <a:graphic>
          <a:graphicData uri="http://schemas.openxmlformats.org/drawingml/2006/table">
            <a:tbl>
              <a:tblPr/>
              <a:tblGrid>
                <a:gridCol w="755980">
                  <a:extLst>
                    <a:ext uri="{9D8B030D-6E8A-4147-A177-3AD203B41FA5}">
                      <a16:colId xmlns:a16="http://schemas.microsoft.com/office/drawing/2014/main" val="20000"/>
                    </a:ext>
                  </a:extLst>
                </a:gridCol>
                <a:gridCol w="1188084">
                  <a:extLst>
                    <a:ext uri="{9D8B030D-6E8A-4147-A177-3AD203B41FA5}">
                      <a16:colId xmlns:a16="http://schemas.microsoft.com/office/drawing/2014/main" val="20001"/>
                    </a:ext>
                  </a:extLst>
                </a:gridCol>
                <a:gridCol w="2915920">
                  <a:extLst>
                    <a:ext uri="{9D8B030D-6E8A-4147-A177-3AD203B41FA5}">
                      <a16:colId xmlns:a16="http://schemas.microsoft.com/office/drawing/2014/main" val="20002"/>
                    </a:ext>
                  </a:extLst>
                </a:gridCol>
                <a:gridCol w="684021">
                  <a:extLst>
                    <a:ext uri="{9D8B030D-6E8A-4147-A177-3AD203B41FA5}">
                      <a16:colId xmlns:a16="http://schemas.microsoft.com/office/drawing/2014/main" val="20003"/>
                    </a:ext>
                  </a:extLst>
                </a:gridCol>
                <a:gridCol w="684021">
                  <a:extLst>
                    <a:ext uri="{9D8B030D-6E8A-4147-A177-3AD203B41FA5}">
                      <a16:colId xmlns:a16="http://schemas.microsoft.com/office/drawing/2014/main" val="20004"/>
                    </a:ext>
                  </a:extLst>
                </a:gridCol>
              </a:tblGrid>
              <a:tr h="251968">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自何方前来</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0" cmpd="sng">
                      <a:solidFill>
                        <a:srgbClr val="BFBFBF"/>
                      </a:solidFill>
                      <a:prstDash val="solid"/>
                    </a:lnL>
                    <a:lnR w="1" cap="flat" cmpd="sng" algn="ctr">
                      <a:solidFill>
                        <a:srgbClr val="BFBFBF"/>
                      </a:solidFill>
                      <a:prstDash val="solid"/>
                      <a:round/>
                      <a:headEnd type="none" w="med" len="med"/>
                      <a:tailEnd type="none" w="med" len="med"/>
                    </a:lnR>
                    <a:lnT w="1" cmpd="sng">
                      <a:solidFill>
                        <a:srgbClr val="BFBFBF"/>
                      </a:solidFill>
                      <a:prstDash val="solid"/>
                    </a:lnT>
                    <a:lnB w="1" cap="flat" cmpd="sng" algn="ctr">
                      <a:solidFill>
                        <a:srgbClr val="BFBFBF"/>
                      </a:solidFill>
                      <a:prstDash val="solid"/>
                      <a:round/>
                      <a:headEnd type="none" w="med" len="med"/>
                      <a:tailEnd type="none" w="med" len="med"/>
                    </a:lnB>
                    <a:solidFill>
                      <a:srgbClr val="7F7F7F"/>
                    </a:solidFill>
                  </a:tcPr>
                </a:tc>
                <a:tc>
                  <a:txBody>
                    <a:bodyPr/>
                    <a:lstStyle/>
                    <a:p>
                      <a:pPr algn="l"/>
                      <a:r>
                        <a:rPr lang="en-US" altLang="zh-CN" sz="995" b="1" dirty="0">
                          <a:solidFill>
                            <a:srgbClr val="FFFFFF"/>
                          </a:solidFill>
                          <a:latin typeface="微软雅黑" panose="020B0503020204020204" pitchFamily="18" charset="-122"/>
                          <a:cs typeface="微软雅黑" panose="020B0503020204020204" pitchFamily="18" charset="-122"/>
                        </a:rPr>
                        <a:t>主要道路</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7F7F7F"/>
                    </a:solidFill>
                  </a:tcPr>
                </a:tc>
                <a:tc>
                  <a:txBody>
                    <a:bodyPr/>
                    <a:lstStyle/>
                    <a:p>
                      <a:pPr algn="l"/>
                      <a:r>
                        <a:rPr lang="en-US" altLang="zh-CN" sz="995" b="1" dirty="0">
                          <a:solidFill>
                            <a:srgbClr val="FFFFFF"/>
                          </a:solidFill>
                          <a:latin typeface="微软雅黑" panose="020B0503020204020204" pitchFamily="18" charset="-122"/>
                          <a:cs typeface="微软雅黑" panose="020B0503020204020204" pitchFamily="18" charset="-122"/>
                        </a:rPr>
                        <a:t>路线</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7F7F7F"/>
                    </a:solidFill>
                  </a:tcPr>
                </a:tc>
                <a:tc>
                  <a:txBody>
                    <a:bodyPr/>
                    <a:lstStyle/>
                    <a:p>
                      <a:pPr algn="l"/>
                      <a:r>
                        <a:rPr lang="en-US" altLang="zh-CN" sz="995" b="1" dirty="0">
                          <a:solidFill>
                            <a:srgbClr val="FFFFFF"/>
                          </a:solidFill>
                          <a:latin typeface="微软雅黑" panose="020B0503020204020204" pitchFamily="18" charset="-122"/>
                          <a:cs typeface="微软雅黑" panose="020B0503020204020204" pitchFamily="18" charset="-122"/>
                        </a:rPr>
                        <a:t>车行入口</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7F7F7F"/>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可选落客点</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mpd="sng">
                      <a:solidFill>
                        <a:srgbClr val="BFBFBF"/>
                      </a:solidFill>
                      <a:prstDash val="soli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7F7F7F"/>
                    </a:solidFill>
                  </a:tcPr>
                </a:tc>
                <a:extLst>
                  <a:ext uri="{0D108BD9-81ED-4DB2-BD59-A6C34878D82A}">
                    <a16:rowId xmlns:a16="http://schemas.microsoft.com/office/drawing/2014/main" val="10000"/>
                  </a:ext>
                </a:extLst>
              </a:tr>
              <a:tr h="216026">
                <a:tc rowSpan="2">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自东</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F9933"/>
                    </a:solidFill>
                  </a:tcPr>
                </a:tc>
                <a:tc rowSpan="2">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深南大道</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沿</a:t>
                      </a:r>
                      <a:r>
                        <a:rPr lang="en-US" altLang="zh-CN" sz="995" b="1" dirty="0">
                          <a:solidFill>
                            <a:srgbClr val="000000"/>
                          </a:solidFill>
                          <a:latin typeface="微软雅黑" panose="020B0503020204020204" pitchFamily="18" charset="-122"/>
                          <a:cs typeface="微软雅黑" panose="020B0503020204020204" pitchFamily="18" charset="-122"/>
                        </a:rPr>
                        <a:t>深南大道</a:t>
                      </a:r>
                      <a:r>
                        <a:rPr lang="en-US" altLang="zh-CN" sz="995" dirty="0">
                          <a:solidFill>
                            <a:srgbClr val="000000"/>
                          </a:solidFill>
                          <a:latin typeface="微软雅黑" panose="020B0503020204020204" pitchFamily="18" charset="-122"/>
                          <a:cs typeface="微软雅黑" panose="020B0503020204020204" pitchFamily="18" charset="-122"/>
                        </a:rPr>
                        <a:t>入口直接进入项目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extLst>
                  <a:ext uri="{0D108BD9-81ED-4DB2-BD59-A6C34878D82A}">
                    <a16:rowId xmlns:a16="http://schemas.microsoft.com/office/drawing/2014/main" val="10001"/>
                  </a:ext>
                </a:extLst>
              </a:tr>
              <a:tr h="340741">
                <a:tc vMerge="1">
                  <a:txBody>
                    <a:bodyPr/>
                    <a:lstStyle/>
                    <a:p>
                      <a:endParaRPr lang="zh-CN"/>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F9933"/>
                    </a:solidFill>
                  </a:tcPr>
                </a:tc>
                <a:tc vMerge="1">
                  <a:txBody>
                    <a:bodyPr/>
                    <a:lstStyle/>
                    <a:p>
                      <a:endParaRPr lang="zh-CN"/>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沿深南大道向西至铜鼓路右转再转入</a:t>
                      </a:r>
                      <a:r>
                        <a:rPr lang="en-US" altLang="zh-CN" sz="995" b="1" dirty="0">
                          <a:solidFill>
                            <a:srgbClr val="000000"/>
                          </a:solidFill>
                          <a:latin typeface="微软雅黑" panose="020B0503020204020204" pitchFamily="18" charset="-122"/>
                          <a:cs typeface="微软雅黑" panose="020B0503020204020204" pitchFamily="18" charset="-122"/>
                        </a:rPr>
                        <a:t>HighStreet</a:t>
                      </a:r>
                      <a:r>
                        <a:rPr lang="en-US" altLang="zh-CN" sz="995" dirty="0">
                          <a:solidFill>
                            <a:srgbClr val="000000"/>
                          </a:solidFill>
                          <a:latin typeface="微软雅黑" panose="020B0503020204020204" pitchFamily="18" charset="-122"/>
                          <a:cs typeface="微软雅黑" panose="020B0503020204020204" pitchFamily="18" charset="-122"/>
                        </a:rPr>
                        <a:t>或</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科发路</a:t>
                      </a:r>
                      <a:r>
                        <a:rPr lang="en-US" altLang="zh-CN" sz="995" dirty="0">
                          <a:solidFill>
                            <a:srgbClr val="000000"/>
                          </a:solidFill>
                          <a:latin typeface="微软雅黑" panose="020B0503020204020204" pitchFamily="18" charset="-122"/>
                          <a:cs typeface="微软雅黑" panose="020B0503020204020204" pitchFamily="18" charset="-122"/>
                        </a:rPr>
                        <a:t>到达项目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B/C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2/3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extLst>
                  <a:ext uri="{0D108BD9-81ED-4DB2-BD59-A6C34878D82A}">
                    <a16:rowId xmlns:a16="http://schemas.microsoft.com/office/drawing/2014/main" val="10002"/>
                  </a:ext>
                </a:extLst>
              </a:tr>
              <a:tr h="493267">
                <a:tc rowSpan="2">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自南</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F9933"/>
                    </a:solidFill>
                  </a:tcPr>
                </a:tc>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沙河西路</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沿</a:t>
                      </a:r>
                      <a:r>
                        <a:rPr lang="en-US" altLang="zh-CN" sz="995" b="1" dirty="0">
                          <a:solidFill>
                            <a:srgbClr val="000000"/>
                          </a:solidFill>
                          <a:latin typeface="微软雅黑" panose="020B0503020204020204" pitchFamily="18" charset="-122"/>
                          <a:cs typeface="微软雅黑" panose="020B0503020204020204" pitchFamily="18" charset="-122"/>
                        </a:rPr>
                        <a:t>沙河西路</a:t>
                      </a:r>
                      <a:r>
                        <a:rPr lang="en-US" altLang="zh-CN" sz="995" dirty="0">
                          <a:solidFill>
                            <a:srgbClr val="000000"/>
                          </a:solidFill>
                          <a:latin typeface="微软雅黑" panose="020B0503020204020204" pitchFamily="18" charset="-122"/>
                          <a:cs typeface="微软雅黑" panose="020B0503020204020204" pitchFamily="18" charset="-122"/>
                        </a:rPr>
                        <a:t>向北进入辅道后右转入</a:t>
                      </a:r>
                      <a:r>
                        <a:rPr lang="en-US" altLang="zh-CN" sz="995" b="1" dirty="0">
                          <a:solidFill>
                            <a:srgbClr val="000000"/>
                          </a:solidFill>
                          <a:latin typeface="微软雅黑" panose="020B0503020204020204" pitchFamily="18" charset="-122"/>
                          <a:cs typeface="微软雅黑" panose="020B0503020204020204" pitchFamily="18" charset="-122"/>
                        </a:rPr>
                        <a:t>深南大道</a:t>
                      </a:r>
                      <a:r>
                        <a:rPr lang="en-US" altLang="zh-CN" sz="995" dirty="0">
                          <a:solidFill>
                            <a:srgbClr val="000000"/>
                          </a:solidFill>
                          <a:latin typeface="微软雅黑" panose="020B0503020204020204" pitchFamily="18" charset="-122"/>
                          <a:cs typeface="微软雅黑" panose="020B0503020204020204" pitchFamily="18" charset="-122"/>
                        </a:rPr>
                        <a:t>，之后</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掉头沿</a:t>
                      </a:r>
                      <a:r>
                        <a:rPr lang="en-US" altLang="zh-CN" sz="995" b="1" dirty="0">
                          <a:solidFill>
                            <a:srgbClr val="000000"/>
                          </a:solidFill>
                          <a:latin typeface="微软雅黑" panose="020B0503020204020204" pitchFamily="18" charset="-122"/>
                          <a:cs typeface="微软雅黑" panose="020B0503020204020204" pitchFamily="18" charset="-122"/>
                        </a:rPr>
                        <a:t>深南大道</a:t>
                      </a:r>
                      <a:r>
                        <a:rPr lang="en-US" altLang="zh-CN" sz="995" dirty="0">
                          <a:solidFill>
                            <a:srgbClr val="000000"/>
                          </a:solidFill>
                          <a:latin typeface="微软雅黑" panose="020B0503020204020204" pitchFamily="18" charset="-122"/>
                          <a:cs typeface="微软雅黑" panose="020B0503020204020204" pitchFamily="18" charset="-122"/>
                        </a:rPr>
                        <a:t>向西，直接进入项目或再转入</a:t>
                      </a:r>
                      <a:r>
                        <a:rPr lang="en-US" altLang="zh-CN" sz="995" b="1" dirty="0">
                          <a:solidFill>
                            <a:srgbClr val="000000"/>
                          </a:solidFill>
                          <a:latin typeface="微软雅黑" panose="020B0503020204020204" pitchFamily="18" charset="-122"/>
                          <a:cs typeface="微软雅黑" panose="020B0503020204020204" pitchFamily="18" charset="-122"/>
                        </a:rPr>
                        <a:t>铜鼓</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路</a:t>
                      </a:r>
                      <a:r>
                        <a:rPr lang="en-US" altLang="zh-CN" sz="995" dirty="0">
                          <a:solidFill>
                            <a:srgbClr val="000000"/>
                          </a:solidFill>
                          <a:latin typeface="微软雅黑" panose="020B0503020204020204" pitchFamily="18" charset="-122"/>
                          <a:cs typeface="微软雅黑" panose="020B0503020204020204" pitchFamily="18" charset="-122"/>
                        </a:rPr>
                        <a:t>由</a:t>
                      </a:r>
                      <a:r>
                        <a:rPr lang="en-US" altLang="zh-CN" sz="995" b="1" dirty="0">
                          <a:solidFill>
                            <a:srgbClr val="000000"/>
                          </a:solidFill>
                          <a:latin typeface="微软雅黑" panose="020B0503020204020204" pitchFamily="18" charset="-122"/>
                          <a:cs typeface="微软雅黑" panose="020B0503020204020204" pitchFamily="18" charset="-122"/>
                        </a:rPr>
                        <a:t>HighStreet</a:t>
                      </a:r>
                      <a:r>
                        <a:rPr lang="en-US" altLang="zh-CN" sz="995" dirty="0">
                          <a:solidFill>
                            <a:srgbClr val="000000"/>
                          </a:solidFill>
                          <a:latin typeface="微软雅黑" panose="020B0503020204020204" pitchFamily="18" charset="-122"/>
                          <a:cs typeface="微软雅黑" panose="020B0503020204020204" pitchFamily="18" charset="-122"/>
                        </a:rPr>
                        <a:t>或</a:t>
                      </a:r>
                      <a:r>
                        <a:rPr lang="en-US" altLang="zh-CN" sz="995" b="1" dirty="0">
                          <a:solidFill>
                            <a:srgbClr val="000000"/>
                          </a:solidFill>
                          <a:latin typeface="微软雅黑" panose="020B0503020204020204" pitchFamily="18" charset="-122"/>
                          <a:cs typeface="微软雅黑" panose="020B0503020204020204" pitchFamily="18" charset="-122"/>
                        </a:rPr>
                        <a:t>科发路</a:t>
                      </a:r>
                      <a:r>
                        <a:rPr lang="en-US" altLang="zh-CN" sz="995" dirty="0">
                          <a:solidFill>
                            <a:srgbClr val="000000"/>
                          </a:solidFill>
                          <a:latin typeface="微软雅黑" panose="020B0503020204020204" pitchFamily="18" charset="-122"/>
                          <a:cs typeface="微软雅黑" panose="020B0503020204020204" pitchFamily="18" charset="-122"/>
                        </a:rPr>
                        <a:t>到达项目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A/B/C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1/2/3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extLst>
                  <a:ext uri="{0D108BD9-81ED-4DB2-BD59-A6C34878D82A}">
                    <a16:rowId xmlns:a16="http://schemas.microsoft.com/office/drawing/2014/main" val="10003"/>
                  </a:ext>
                </a:extLst>
              </a:tr>
              <a:tr h="216027">
                <a:tc vMerge="1">
                  <a:txBody>
                    <a:bodyPr/>
                    <a:lstStyle/>
                    <a:p>
                      <a:endParaRPr lang="zh-CN"/>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F9933"/>
                    </a:solidFill>
                  </a:tcPr>
                </a:tc>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铜鼓路</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沿</a:t>
                      </a:r>
                      <a:r>
                        <a:rPr lang="en-US" altLang="zh-CN" sz="995" b="1" dirty="0">
                          <a:solidFill>
                            <a:srgbClr val="000000"/>
                          </a:solidFill>
                          <a:latin typeface="微软雅黑" panose="020B0503020204020204" pitchFamily="18" charset="-122"/>
                          <a:cs typeface="微软雅黑" panose="020B0503020204020204" pitchFamily="18" charset="-122"/>
                        </a:rPr>
                        <a:t>铜鼓路</a:t>
                      </a:r>
                      <a:r>
                        <a:rPr lang="en-US" altLang="zh-CN" sz="995" dirty="0">
                          <a:solidFill>
                            <a:srgbClr val="000000"/>
                          </a:solidFill>
                          <a:latin typeface="微软雅黑" panose="020B0503020204020204" pitchFamily="18" charset="-122"/>
                          <a:cs typeface="微软雅黑" panose="020B0503020204020204" pitchFamily="18" charset="-122"/>
                        </a:rPr>
                        <a:t>向北至</a:t>
                      </a:r>
                      <a:r>
                        <a:rPr lang="en-US" altLang="zh-CN" sz="995" b="1" dirty="0">
                          <a:solidFill>
                            <a:srgbClr val="000000"/>
                          </a:solidFill>
                          <a:latin typeface="微软雅黑" panose="020B0503020204020204" pitchFamily="18" charset="-122"/>
                          <a:cs typeface="微软雅黑" panose="020B0503020204020204" pitchFamily="18" charset="-122"/>
                        </a:rPr>
                        <a:t>HighStreet</a:t>
                      </a:r>
                      <a:r>
                        <a:rPr lang="en-US" altLang="zh-CN" sz="995" dirty="0">
                          <a:solidFill>
                            <a:srgbClr val="000000"/>
                          </a:solidFill>
                          <a:latin typeface="微软雅黑" panose="020B0503020204020204" pitchFamily="18" charset="-122"/>
                          <a:cs typeface="微软雅黑" panose="020B0503020204020204" pitchFamily="18" charset="-122"/>
                        </a:rPr>
                        <a:t>或</a:t>
                      </a:r>
                      <a:r>
                        <a:rPr lang="en-US" altLang="zh-CN" sz="995" b="1" dirty="0">
                          <a:solidFill>
                            <a:srgbClr val="000000"/>
                          </a:solidFill>
                          <a:latin typeface="微软雅黑" panose="020B0503020204020204" pitchFamily="18" charset="-122"/>
                          <a:cs typeface="微软雅黑" panose="020B0503020204020204" pitchFamily="18" charset="-122"/>
                        </a:rPr>
                        <a:t>科发路</a:t>
                      </a:r>
                      <a:r>
                        <a:rPr lang="en-US" altLang="zh-CN" sz="995" dirty="0">
                          <a:solidFill>
                            <a:srgbClr val="000000"/>
                          </a:solidFill>
                          <a:latin typeface="微软雅黑" panose="020B0503020204020204" pitchFamily="18" charset="-122"/>
                          <a:cs typeface="微软雅黑" panose="020B0503020204020204" pitchFamily="18" charset="-122"/>
                        </a:rPr>
                        <a:t>右转到达项目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B/C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2/3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extLst>
                  <a:ext uri="{0D108BD9-81ED-4DB2-BD59-A6C34878D82A}">
                    <a16:rowId xmlns:a16="http://schemas.microsoft.com/office/drawing/2014/main" val="10004"/>
                  </a:ext>
                </a:extLst>
              </a:tr>
              <a:tr h="340766">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自西</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F9933"/>
                    </a:solidFill>
                  </a:tcPr>
                </a:tc>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深南大道</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沿</a:t>
                      </a:r>
                      <a:r>
                        <a:rPr lang="en-US" altLang="zh-CN" sz="995" b="1" dirty="0">
                          <a:solidFill>
                            <a:srgbClr val="000000"/>
                          </a:solidFill>
                          <a:latin typeface="微软雅黑" panose="020B0503020204020204" pitchFamily="18" charset="-122"/>
                          <a:cs typeface="微软雅黑" panose="020B0503020204020204" pitchFamily="18" charset="-122"/>
                        </a:rPr>
                        <a:t>深南大道</a:t>
                      </a:r>
                      <a:r>
                        <a:rPr lang="en-US" altLang="zh-CN" sz="995" dirty="0">
                          <a:solidFill>
                            <a:srgbClr val="000000"/>
                          </a:solidFill>
                          <a:latin typeface="微软雅黑" panose="020B0503020204020204" pitchFamily="18" charset="-122"/>
                          <a:cs typeface="微软雅黑" panose="020B0503020204020204" pitchFamily="18" charset="-122"/>
                        </a:rPr>
                        <a:t>向东至</a:t>
                      </a:r>
                      <a:r>
                        <a:rPr lang="en-US" altLang="zh-CN" sz="995" b="1" dirty="0">
                          <a:solidFill>
                            <a:srgbClr val="000000"/>
                          </a:solidFill>
                          <a:latin typeface="微软雅黑" panose="020B0503020204020204" pitchFamily="18" charset="-122"/>
                          <a:cs typeface="微软雅黑" panose="020B0503020204020204" pitchFamily="18" charset="-122"/>
                        </a:rPr>
                        <a:t>铜鼓路</a:t>
                      </a:r>
                      <a:r>
                        <a:rPr lang="en-US" altLang="zh-CN" sz="995" dirty="0">
                          <a:solidFill>
                            <a:srgbClr val="000000"/>
                          </a:solidFill>
                          <a:latin typeface="微软雅黑" panose="020B0503020204020204" pitchFamily="18" charset="-122"/>
                          <a:cs typeface="微软雅黑" panose="020B0503020204020204" pitchFamily="18" charset="-122"/>
                        </a:rPr>
                        <a:t>左转后由</a:t>
                      </a:r>
                      <a:r>
                        <a:rPr lang="en-US" altLang="zh-CN" sz="995" b="1" dirty="0">
                          <a:solidFill>
                            <a:srgbClr val="000000"/>
                          </a:solidFill>
                          <a:latin typeface="微软雅黑" panose="020B0503020204020204" pitchFamily="18" charset="-122"/>
                          <a:cs typeface="微软雅黑" panose="020B0503020204020204" pitchFamily="18" charset="-122"/>
                        </a:rPr>
                        <a:t>HighStreet</a:t>
                      </a:r>
                      <a:r>
                        <a:rPr lang="en-US" altLang="zh-CN" sz="995" dirty="0">
                          <a:solidFill>
                            <a:srgbClr val="000000"/>
                          </a:solidFill>
                          <a:latin typeface="微软雅黑" panose="020B0503020204020204" pitchFamily="18" charset="-122"/>
                          <a:cs typeface="微软雅黑" panose="020B0503020204020204" pitchFamily="18" charset="-122"/>
                        </a:rPr>
                        <a:t>或</a:t>
                      </a:r>
                      <a:r>
                        <a:rPr lang="en-US" altLang="zh-CN" sz="995" b="1" dirty="0">
                          <a:solidFill>
                            <a:srgbClr val="000000"/>
                          </a:solidFill>
                          <a:latin typeface="微软雅黑" panose="020B0503020204020204" pitchFamily="18" charset="-122"/>
                          <a:cs typeface="微软雅黑" panose="020B0503020204020204" pitchFamily="18" charset="-122"/>
                        </a:rPr>
                        <a:t>科</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发路</a:t>
                      </a:r>
                      <a:r>
                        <a:rPr lang="en-US" altLang="zh-CN" sz="995" dirty="0">
                          <a:solidFill>
                            <a:srgbClr val="000000"/>
                          </a:solidFill>
                          <a:latin typeface="微软雅黑" panose="020B0503020204020204" pitchFamily="18" charset="-122"/>
                          <a:cs typeface="微软雅黑" panose="020B0503020204020204" pitchFamily="18" charset="-122"/>
                        </a:rPr>
                        <a:t>进入项目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B/C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2/3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E5EFBC"/>
                    </a:solidFill>
                  </a:tcPr>
                </a:tc>
                <a:extLst>
                  <a:ext uri="{0D108BD9-81ED-4DB2-BD59-A6C34878D82A}">
                    <a16:rowId xmlns:a16="http://schemas.microsoft.com/office/drawing/2014/main" val="10005"/>
                  </a:ext>
                </a:extLst>
              </a:tr>
              <a:tr h="340791">
                <a:tc rowSpan="3">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自北</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F9933"/>
                    </a:solidFill>
                  </a:tcPr>
                </a:tc>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沙河西路</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沿</a:t>
                      </a:r>
                      <a:r>
                        <a:rPr lang="en-US" altLang="zh-CN" sz="995" b="1" dirty="0">
                          <a:solidFill>
                            <a:srgbClr val="000000"/>
                          </a:solidFill>
                          <a:latin typeface="微软雅黑" panose="020B0503020204020204" pitchFamily="18" charset="-122"/>
                          <a:cs typeface="微软雅黑" panose="020B0503020204020204" pitchFamily="18" charset="-122"/>
                        </a:rPr>
                        <a:t>沙河西路</a:t>
                      </a:r>
                      <a:r>
                        <a:rPr lang="en-US" altLang="zh-CN" sz="995" dirty="0">
                          <a:solidFill>
                            <a:srgbClr val="000000"/>
                          </a:solidFill>
                          <a:latin typeface="微软雅黑" panose="020B0503020204020204" pitchFamily="18" charset="-122"/>
                          <a:cs typeface="微软雅黑" panose="020B0503020204020204" pitchFamily="18" charset="-122"/>
                        </a:rPr>
                        <a:t>向南进入辅道后右转入</a:t>
                      </a:r>
                      <a:r>
                        <a:rPr lang="en-US" altLang="zh-CN" sz="995" b="1" dirty="0">
                          <a:solidFill>
                            <a:srgbClr val="000000"/>
                          </a:solidFill>
                          <a:latin typeface="微软雅黑" panose="020B0503020204020204" pitchFamily="18" charset="-122"/>
                          <a:cs typeface="微软雅黑" panose="020B0503020204020204" pitchFamily="18" charset="-122"/>
                        </a:rPr>
                        <a:t>HighStreet</a:t>
                      </a:r>
                      <a:r>
                        <a:rPr lang="en-US" altLang="zh-CN" sz="995" dirty="0">
                          <a:solidFill>
                            <a:srgbClr val="000000"/>
                          </a:solidFill>
                          <a:latin typeface="微软雅黑" panose="020B0503020204020204" pitchFamily="18" charset="-122"/>
                          <a:cs typeface="微软雅黑" panose="020B0503020204020204" pitchFamily="18" charset="-122"/>
                        </a:rPr>
                        <a:t>进入</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项目或沿辅道至</a:t>
                      </a:r>
                      <a:r>
                        <a:rPr lang="en-US" altLang="zh-CN" sz="995" b="1" dirty="0">
                          <a:solidFill>
                            <a:srgbClr val="000000"/>
                          </a:solidFill>
                          <a:latin typeface="微软雅黑" panose="020B0503020204020204" pitchFamily="18" charset="-122"/>
                          <a:cs typeface="微软雅黑" panose="020B0503020204020204" pitchFamily="18" charset="-122"/>
                        </a:rPr>
                        <a:t>深南大道</a:t>
                      </a:r>
                      <a:r>
                        <a:rPr lang="en-US" altLang="zh-CN" sz="995" dirty="0">
                          <a:solidFill>
                            <a:srgbClr val="000000"/>
                          </a:solidFill>
                          <a:latin typeface="微软雅黑" panose="020B0503020204020204" pitchFamily="18" charset="-122"/>
                          <a:cs typeface="微软雅黑" panose="020B0503020204020204" pitchFamily="18" charset="-122"/>
                        </a:rPr>
                        <a:t>入口进入项目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F/A</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2/1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extLst>
                  <a:ext uri="{0D108BD9-81ED-4DB2-BD59-A6C34878D82A}">
                    <a16:rowId xmlns:a16="http://schemas.microsoft.com/office/drawing/2014/main" val="10006"/>
                  </a:ext>
                </a:extLst>
              </a:tr>
              <a:tr h="216001">
                <a:tc vMerge="1">
                  <a:txBody>
                    <a:bodyPr/>
                    <a:lstStyle/>
                    <a:p>
                      <a:endParaRPr lang="zh-CN"/>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F9933"/>
                    </a:solidFill>
                  </a:tcPr>
                </a:tc>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铜鼓路</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沿</a:t>
                      </a:r>
                      <a:r>
                        <a:rPr lang="en-US" altLang="zh-CN" sz="995" b="1" dirty="0">
                          <a:solidFill>
                            <a:srgbClr val="000000"/>
                          </a:solidFill>
                          <a:latin typeface="微软雅黑" panose="020B0503020204020204" pitchFamily="18" charset="-122"/>
                          <a:cs typeface="微软雅黑" panose="020B0503020204020204" pitchFamily="18" charset="-122"/>
                        </a:rPr>
                        <a:t>铜鼓路</a:t>
                      </a:r>
                      <a:r>
                        <a:rPr lang="en-US" altLang="zh-CN" sz="995" dirty="0">
                          <a:solidFill>
                            <a:srgbClr val="000000"/>
                          </a:solidFill>
                          <a:latin typeface="微软雅黑" panose="020B0503020204020204" pitchFamily="18" charset="-122"/>
                          <a:cs typeface="微软雅黑" panose="020B0503020204020204" pitchFamily="18" charset="-122"/>
                        </a:rPr>
                        <a:t>向南至</a:t>
                      </a:r>
                      <a:r>
                        <a:rPr lang="en-US" altLang="zh-CN" sz="995" b="1" dirty="0">
                          <a:solidFill>
                            <a:srgbClr val="000000"/>
                          </a:solidFill>
                          <a:latin typeface="微软雅黑" panose="020B0503020204020204" pitchFamily="18" charset="-122"/>
                          <a:cs typeface="微软雅黑" panose="020B0503020204020204" pitchFamily="18" charset="-122"/>
                        </a:rPr>
                        <a:t>科发路</a:t>
                      </a:r>
                      <a:r>
                        <a:rPr lang="en-US" altLang="zh-CN" sz="995" dirty="0">
                          <a:solidFill>
                            <a:srgbClr val="000000"/>
                          </a:solidFill>
                          <a:latin typeface="微软雅黑" panose="020B0503020204020204" pitchFamily="18" charset="-122"/>
                          <a:cs typeface="微软雅黑" panose="020B0503020204020204" pitchFamily="18" charset="-122"/>
                        </a:rPr>
                        <a:t>左转到达本项目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C</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extLst>
                  <a:ext uri="{0D108BD9-81ED-4DB2-BD59-A6C34878D82A}">
                    <a16:rowId xmlns:a16="http://schemas.microsoft.com/office/drawing/2014/main" val="10007"/>
                  </a:ext>
                </a:extLst>
              </a:tr>
              <a:tr h="216001">
                <a:tc vMerge="1">
                  <a:txBody>
                    <a:bodyPr/>
                    <a:lstStyle/>
                    <a:p>
                      <a:endParaRPr lang="zh-CN"/>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mpd="sng">
                      <a:solidFill>
                        <a:srgbClr val="BFBFBF"/>
                      </a:solidFill>
                      <a:prstDash val="solid"/>
                    </a:lnB>
                    <a:solidFill>
                      <a:srgbClr val="FF9933"/>
                    </a:solidFill>
                  </a:tcPr>
                </a:tc>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大冲一路/大冲二路</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向南直接进入项目或转至</a:t>
                      </a:r>
                      <a:r>
                        <a:rPr lang="en-US" altLang="zh-CN" sz="995" b="1" dirty="0">
                          <a:solidFill>
                            <a:srgbClr val="000000"/>
                          </a:solidFill>
                          <a:latin typeface="微软雅黑" panose="020B0503020204020204" pitchFamily="18" charset="-122"/>
                          <a:cs typeface="微软雅黑" panose="020B0503020204020204" pitchFamily="18" charset="-122"/>
                        </a:rPr>
                        <a:t>科发路</a:t>
                      </a:r>
                      <a:r>
                        <a:rPr lang="en-US" altLang="zh-CN" sz="995" dirty="0">
                          <a:solidFill>
                            <a:srgbClr val="000000"/>
                          </a:solidFill>
                          <a:latin typeface="微软雅黑" panose="020B0503020204020204" pitchFamily="18" charset="-122"/>
                          <a:cs typeface="微软雅黑" panose="020B0503020204020204" pitchFamily="18" charset="-122"/>
                        </a:rPr>
                        <a:t>到达项目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D/E</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3/2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BFBFBF"/>
                      </a:solidFill>
                      <a:prstDash val="solid"/>
                      <a:round/>
                      <a:headEnd type="none" w="med" len="med"/>
                      <a:tailEnd type="none" w="med" len="med"/>
                    </a:lnL>
                    <a:lnR w="1" cap="flat" cmpd="sng" algn="ctr">
                      <a:solidFill>
                        <a:srgbClr val="BFBFBF"/>
                      </a:solidFill>
                      <a:prstDash val="solid"/>
                      <a:round/>
                      <a:headEnd type="none" w="med" len="med"/>
                      <a:tailEnd type="none" w="med" len="med"/>
                    </a:lnR>
                    <a:lnT w="1" cap="flat" cmpd="sng" algn="ctr">
                      <a:solidFill>
                        <a:srgbClr val="BFBFBF"/>
                      </a:solidFill>
                      <a:prstDash val="solid"/>
                      <a:round/>
                      <a:headEnd type="none" w="med" len="med"/>
                      <a:tailEnd type="none" w="med" len="med"/>
                    </a:lnT>
                    <a:lnB w="1" cap="flat" cmpd="sng" algn="ctr">
                      <a:solidFill>
                        <a:srgbClr val="BFBFBF"/>
                      </a:solidFill>
                      <a:prstDash val="solid"/>
                      <a:round/>
                      <a:headEnd type="none" w="med" len="med"/>
                      <a:tailEnd type="none" w="med" len="med"/>
                    </a:lnB>
                    <a:solidFill>
                      <a:srgbClr val="F2F8DD"/>
                    </a:solidFill>
                  </a:tcPr>
                </a:tc>
                <a:extLst>
                  <a:ext uri="{0D108BD9-81ED-4DB2-BD59-A6C34878D82A}">
                    <a16:rowId xmlns:a16="http://schemas.microsoft.com/office/drawing/2014/main" val="10008"/>
                  </a:ext>
                </a:extLst>
              </a:tr>
            </a:tbl>
          </a:graphicData>
        </a:graphic>
      </p:graphicFrame>
      <p:sp>
        <p:nvSpPr>
          <p:cNvPr id="2" name="TextBox 1"/>
          <p:cNvSpPr txBox="1"/>
          <p:nvPr/>
        </p:nvSpPr>
        <p:spPr>
          <a:xfrm>
            <a:off x="5930900" y="101600"/>
            <a:ext cx="2844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项目车行到达分析</a:t>
            </a:r>
          </a:p>
        </p:txBody>
      </p:sp>
      <p:sp>
        <p:nvSpPr>
          <p:cNvPr id="3" name="TextBox 1"/>
          <p:cNvSpPr txBox="1"/>
          <p:nvPr/>
        </p:nvSpPr>
        <p:spPr>
          <a:xfrm>
            <a:off x="6985000" y="749300"/>
            <a:ext cx="19558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深南大道和铜鼓路都有</a:t>
            </a:r>
          </a:p>
        </p:txBody>
      </p:sp>
      <p:sp>
        <p:nvSpPr>
          <p:cNvPr id="5" name="TextBox 1"/>
          <p:cNvSpPr txBox="1"/>
          <p:nvPr/>
        </p:nvSpPr>
        <p:spPr>
          <a:xfrm>
            <a:off x="7162800" y="1079500"/>
            <a:ext cx="1778000" cy="18288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中间隔离带，不可随意</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掉头或转向；而沙河西</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路为高架路，需经辅道</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出入。可见，主干道的</a:t>
            </a:r>
          </a:p>
          <a:p>
            <a:pPr>
              <a:lnSpc>
                <a:spcPts val="2000"/>
              </a:lnSpc>
            </a:pPr>
            <a:r>
              <a:rPr lang="en-US" altLang="zh-CN" sz="1405" dirty="0">
                <a:solidFill>
                  <a:srgbClr val="000000"/>
                </a:solidFill>
                <a:latin typeface="微软雅黑" panose="020B0503020204020204" pitchFamily="18" charset="-122"/>
                <a:cs typeface="微软雅黑" panose="020B0503020204020204" pitchFamily="18" charset="-122"/>
              </a:rPr>
              <a:t>道路情况使得车行进入</a:t>
            </a:r>
          </a:p>
          <a:p>
            <a:pPr>
              <a:lnSpc>
                <a:spcPts val="2000"/>
              </a:lnSpc>
            </a:pPr>
            <a:r>
              <a:rPr lang="en-US" altLang="zh-CN" sz="1405" dirty="0">
                <a:solidFill>
                  <a:srgbClr val="000000"/>
                </a:solidFill>
                <a:latin typeface="微软雅黑" panose="020B0503020204020204" pitchFamily="18" charset="-122"/>
                <a:cs typeface="微软雅黑" panose="020B0503020204020204" pitchFamily="18" charset="-122"/>
              </a:rPr>
              <a:t>本项目的路线有一定的</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限制。</a:t>
            </a:r>
          </a:p>
        </p:txBody>
      </p:sp>
      <p:sp>
        <p:nvSpPr>
          <p:cNvPr id="6" name="TextBox 1"/>
          <p:cNvSpPr txBox="1"/>
          <p:nvPr/>
        </p:nvSpPr>
        <p:spPr>
          <a:xfrm>
            <a:off x="6985000" y="3035300"/>
            <a:ext cx="19558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分析可见，深南大道虽</a:t>
            </a:r>
          </a:p>
        </p:txBody>
      </p:sp>
      <p:sp>
        <p:nvSpPr>
          <p:cNvPr id="7" name="TextBox 1"/>
          <p:cNvSpPr txBox="1"/>
          <p:nvPr/>
        </p:nvSpPr>
        <p:spPr>
          <a:xfrm>
            <a:off x="7162800" y="3302000"/>
            <a:ext cx="17780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为主干道，但不是主要</a:t>
            </a:r>
          </a:p>
        </p:txBody>
      </p:sp>
      <p:sp>
        <p:nvSpPr>
          <p:cNvPr id="8" name="TextBox 1"/>
          <p:cNvSpPr txBox="1"/>
          <p:nvPr/>
        </p:nvSpPr>
        <p:spPr>
          <a:xfrm>
            <a:off x="7162800" y="3568700"/>
            <a:ext cx="17780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的车行入口及落客点。</a:t>
            </a:r>
          </a:p>
        </p:txBody>
      </p:sp>
      <p:sp>
        <p:nvSpPr>
          <p:cNvPr id="9" name="TextBox 1"/>
          <p:cNvSpPr txBox="1"/>
          <p:nvPr/>
        </p:nvSpPr>
        <p:spPr>
          <a:xfrm>
            <a:off x="1016000" y="4076700"/>
            <a:ext cx="7988300" cy="2806700"/>
          </a:xfrm>
          <a:prstGeom prst="rect">
            <a:avLst/>
          </a:prstGeom>
          <a:noFill/>
        </p:spPr>
        <p:txBody>
          <a:bodyPr wrap="none" lIns="0" tIns="0" rIns="0" rtlCol="0">
            <a:spAutoFit/>
          </a:bodyPr>
          <a:lstStyle/>
          <a:p>
            <a:pPr>
              <a:lnSpc>
                <a:spcPts val="1800"/>
              </a:lnSpc>
              <a:tabLst>
                <a:tab pos="5969000" algn="l"/>
                <a:tab pos="6146800" algn="l"/>
              </a:tabLst>
            </a:pPr>
            <a:r>
              <a:rPr lang="en-US" altLang="zh-CN" dirty="0"/>
              <a:t>	</a:t>
            </a: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车行主要落客点为High</a:t>
            </a:r>
          </a:p>
          <a:p>
            <a:pPr>
              <a:lnSpc>
                <a:spcPts val="2100"/>
              </a:lnSpc>
              <a:tabLst>
                <a:tab pos="5969000" algn="l"/>
                <a:tab pos="6146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Street上及北端的科发</a:t>
            </a:r>
          </a:p>
          <a:p>
            <a:pPr>
              <a:lnSpc>
                <a:spcPts val="2100"/>
              </a:lnSpc>
              <a:tabLst>
                <a:tab pos="5969000" algn="l"/>
                <a:tab pos="6146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路。</a:t>
            </a:r>
          </a:p>
          <a:p>
            <a:pPr>
              <a:lnSpc>
                <a:spcPts val="1000"/>
              </a:lnSpc>
            </a:pPr>
            <a:endParaRPr lang="en-US" altLang="zh-CN" dirty="0"/>
          </a:p>
          <a:p>
            <a:pPr>
              <a:lnSpc>
                <a:spcPts val="2300"/>
              </a:lnSpc>
              <a:tabLst>
                <a:tab pos="5969000" algn="l"/>
                <a:tab pos="6146800" algn="l"/>
              </a:tabLst>
            </a:pPr>
            <a:r>
              <a:rPr lang="en-US" altLang="zh-CN" dirty="0"/>
              <a:t>	</a:t>
            </a: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结合项目目前的规划，</a:t>
            </a:r>
          </a:p>
          <a:p>
            <a:pPr>
              <a:lnSpc>
                <a:spcPts val="2100"/>
              </a:lnSpc>
              <a:tabLst>
                <a:tab pos="5969000" algn="l"/>
                <a:tab pos="6146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深南大道和科发路入口</a:t>
            </a:r>
          </a:p>
          <a:p>
            <a:pPr>
              <a:lnSpc>
                <a:spcPts val="2100"/>
              </a:lnSpc>
              <a:tabLst>
                <a:tab pos="5969000" algn="l"/>
                <a:tab pos="6146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将主要成为办公楼的车</a:t>
            </a:r>
          </a:p>
          <a:p>
            <a:pPr>
              <a:lnSpc>
                <a:spcPts val="2100"/>
              </a:lnSpc>
              <a:tabLst>
                <a:tab pos="5969000" algn="l"/>
                <a:tab pos="6146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行落客点，而商业车行</a:t>
            </a:r>
          </a:p>
          <a:p>
            <a:pPr>
              <a:lnSpc>
                <a:spcPts val="2100"/>
              </a:lnSpc>
              <a:tabLst>
                <a:tab pos="5969000" algn="l"/>
                <a:tab pos="6146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落客点为High</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Street。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5969000" algn="l"/>
                <a:tab pos="61468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50</a:t>
            </a:r>
          </a:p>
        </p:txBody>
      </p:sp>
      <p:sp>
        <p:nvSpPr>
          <p:cNvPr id="10" name="TextBox 1"/>
          <p:cNvSpPr txBox="1"/>
          <p:nvPr/>
        </p:nvSpPr>
        <p:spPr>
          <a:xfrm>
            <a:off x="5778500" y="2273300"/>
            <a:ext cx="139700" cy="6858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沙</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河</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西</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路</a:t>
            </a:r>
          </a:p>
        </p:txBody>
      </p:sp>
      <p:sp>
        <p:nvSpPr>
          <p:cNvPr id="11" name="TextBox 1"/>
          <p:cNvSpPr txBox="1"/>
          <p:nvPr/>
        </p:nvSpPr>
        <p:spPr>
          <a:xfrm>
            <a:off x="2946400" y="825500"/>
            <a:ext cx="977900" cy="1778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科发路（规划）</a:t>
            </a:r>
          </a:p>
        </p:txBody>
      </p:sp>
      <p:sp>
        <p:nvSpPr>
          <p:cNvPr id="12" name="TextBox 1"/>
          <p:cNvSpPr txBox="1"/>
          <p:nvPr/>
        </p:nvSpPr>
        <p:spPr>
          <a:xfrm>
            <a:off x="2489200" y="520700"/>
            <a:ext cx="63500" cy="139700"/>
          </a:xfrm>
          <a:prstGeom prst="rect">
            <a:avLst/>
          </a:prstGeom>
          <a:noFill/>
        </p:spPr>
        <p:txBody>
          <a:bodyPr wrap="none" lIns="0" tIns="0" rIns="0" rtlCol="0">
            <a:spAutoFit/>
          </a:bodyPr>
          <a:lstStyle/>
          <a:p>
            <a:pPr>
              <a:lnSpc>
                <a:spcPts val="1100"/>
              </a:lnSpc>
            </a:pPr>
            <a:r>
              <a:rPr lang="en-US" altLang="zh-CN" sz="995" b="1" dirty="0">
                <a:solidFill>
                  <a:srgbClr val="000000"/>
                </a:solidFill>
                <a:latin typeface="Arial Narrow" pitchFamily="18" charset="0"/>
                <a:cs typeface="Arial Narrow" pitchFamily="18" charset="0"/>
              </a:rPr>
              <a:t>D</a:t>
            </a:r>
          </a:p>
        </p:txBody>
      </p:sp>
      <p:sp>
        <p:nvSpPr>
          <p:cNvPr id="13" name="TextBox 1"/>
          <p:cNvSpPr txBox="1"/>
          <p:nvPr/>
        </p:nvSpPr>
        <p:spPr>
          <a:xfrm>
            <a:off x="4559300" y="533400"/>
            <a:ext cx="63500" cy="139700"/>
          </a:xfrm>
          <a:prstGeom prst="rect">
            <a:avLst/>
          </a:prstGeom>
          <a:noFill/>
        </p:spPr>
        <p:txBody>
          <a:bodyPr wrap="none" lIns="0" tIns="0" rIns="0" rtlCol="0">
            <a:spAutoFit/>
          </a:bodyPr>
          <a:lstStyle/>
          <a:p>
            <a:pPr>
              <a:lnSpc>
                <a:spcPts val="1100"/>
              </a:lnSpc>
            </a:pPr>
            <a:r>
              <a:rPr lang="en-US" altLang="zh-CN" sz="995" b="1" dirty="0">
                <a:solidFill>
                  <a:srgbClr val="000000"/>
                </a:solidFill>
                <a:latin typeface="Arial Narrow" pitchFamily="18" charset="0"/>
                <a:cs typeface="Arial Narrow" pitchFamily="18" charset="0"/>
              </a:rPr>
              <a:t>E</a:t>
            </a:r>
          </a:p>
        </p:txBody>
      </p:sp>
      <p:sp>
        <p:nvSpPr>
          <p:cNvPr id="14" name="TextBox 1"/>
          <p:cNvSpPr txBox="1"/>
          <p:nvPr/>
        </p:nvSpPr>
        <p:spPr>
          <a:xfrm>
            <a:off x="4965700" y="2146300"/>
            <a:ext cx="50800" cy="139700"/>
          </a:xfrm>
          <a:prstGeom prst="rect">
            <a:avLst/>
          </a:prstGeom>
          <a:noFill/>
        </p:spPr>
        <p:txBody>
          <a:bodyPr wrap="none" lIns="0" tIns="0" rIns="0" rtlCol="0">
            <a:spAutoFit/>
          </a:bodyPr>
          <a:lstStyle/>
          <a:p>
            <a:pPr>
              <a:lnSpc>
                <a:spcPts val="1100"/>
              </a:lnSpc>
            </a:pPr>
            <a:r>
              <a:rPr lang="en-US" altLang="zh-CN" sz="995" b="1" dirty="0">
                <a:solidFill>
                  <a:srgbClr val="000000"/>
                </a:solidFill>
                <a:latin typeface="Arial Narrow" pitchFamily="18" charset="0"/>
                <a:cs typeface="Arial Narrow" pitchFamily="18" charset="0"/>
              </a:rPr>
              <a:t>F</a:t>
            </a:r>
          </a:p>
        </p:txBody>
      </p:sp>
      <p:sp>
        <p:nvSpPr>
          <p:cNvPr id="15" name="TextBox 1"/>
          <p:cNvSpPr txBox="1"/>
          <p:nvPr/>
        </p:nvSpPr>
        <p:spPr>
          <a:xfrm>
            <a:off x="3200400" y="3035300"/>
            <a:ext cx="88900" cy="152400"/>
          </a:xfrm>
          <a:prstGeom prst="rect">
            <a:avLst/>
          </a:prstGeom>
          <a:noFill/>
        </p:spPr>
        <p:txBody>
          <a:bodyPr wrap="none" lIns="0" tIns="0" rIns="0" rtlCol="0">
            <a:spAutoFit/>
          </a:bodyPr>
          <a:lstStyle/>
          <a:p>
            <a:pPr>
              <a:lnSpc>
                <a:spcPts val="1200"/>
              </a:lnSpc>
            </a:pPr>
            <a:r>
              <a:rPr lang="en-US" altLang="zh-CN" sz="1405" b="1" dirty="0">
                <a:solidFill>
                  <a:srgbClr val="000000"/>
                </a:solidFill>
                <a:latin typeface="Times New Roman" panose="02020603050405020304" pitchFamily="18" charset="0"/>
                <a:cs typeface="Times New Roman" panose="02020603050405020304" pitchFamily="18" charset="0"/>
              </a:rPr>
              <a:t>1</a:t>
            </a:r>
          </a:p>
        </p:txBody>
      </p:sp>
      <p:sp>
        <p:nvSpPr>
          <p:cNvPr id="16" name="TextBox 1"/>
          <p:cNvSpPr txBox="1"/>
          <p:nvPr/>
        </p:nvSpPr>
        <p:spPr>
          <a:xfrm>
            <a:off x="3467100" y="1028700"/>
            <a:ext cx="88900" cy="152400"/>
          </a:xfrm>
          <a:prstGeom prst="rect">
            <a:avLst/>
          </a:prstGeom>
          <a:noFill/>
        </p:spPr>
        <p:txBody>
          <a:bodyPr wrap="none" lIns="0" tIns="0" rIns="0" rtlCol="0">
            <a:spAutoFit/>
          </a:bodyPr>
          <a:lstStyle/>
          <a:p>
            <a:pPr>
              <a:lnSpc>
                <a:spcPts val="1200"/>
              </a:lnSpc>
            </a:pPr>
            <a:r>
              <a:rPr lang="en-US" altLang="zh-CN" sz="1405" b="1" dirty="0">
                <a:solidFill>
                  <a:srgbClr val="000000"/>
                </a:solidFill>
                <a:latin typeface="Times New Roman" panose="02020603050405020304" pitchFamily="18" charset="0"/>
                <a:cs typeface="Times New Roman" panose="02020603050405020304" pitchFamily="18" charset="0"/>
              </a:rPr>
              <a:t>3</a:t>
            </a:r>
          </a:p>
        </p:txBody>
      </p:sp>
      <p:sp>
        <p:nvSpPr>
          <p:cNvPr id="17" name="TextBox 1"/>
          <p:cNvSpPr txBox="1"/>
          <p:nvPr/>
        </p:nvSpPr>
        <p:spPr>
          <a:xfrm>
            <a:off x="1143000" y="1257300"/>
            <a:ext cx="63500" cy="787400"/>
          </a:xfrm>
          <a:prstGeom prst="rect">
            <a:avLst/>
          </a:prstGeom>
          <a:noFill/>
        </p:spPr>
        <p:txBody>
          <a:bodyPr wrap="none" lIns="0" tIns="0" rIns="0" rtlCol="0">
            <a:spAutoFit/>
          </a:bodyPr>
          <a:lstStyle/>
          <a:p>
            <a:pPr>
              <a:lnSpc>
                <a:spcPts val="1100"/>
              </a:lnSpc>
            </a:pPr>
            <a:r>
              <a:rPr lang="en-US" altLang="zh-CN" sz="995" b="1" dirty="0">
                <a:solidFill>
                  <a:srgbClr val="000000"/>
                </a:solidFill>
                <a:latin typeface="Arial Narrow" pitchFamily="18" charset="0"/>
                <a:cs typeface="Arial Narrow" pitchFamily="18" charset="0"/>
              </a:rPr>
              <a:t>C</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pPr>
            <a:r>
              <a:rPr lang="en-US" altLang="zh-CN" sz="995" b="1" dirty="0">
                <a:solidFill>
                  <a:srgbClr val="000000"/>
                </a:solidFill>
                <a:latin typeface="Arial Narrow" pitchFamily="18" charset="0"/>
                <a:cs typeface="Arial Narrow" pitchFamily="18" charset="0"/>
              </a:rPr>
              <a:t>B</a:t>
            </a:r>
          </a:p>
        </p:txBody>
      </p:sp>
      <p:sp>
        <p:nvSpPr>
          <p:cNvPr id="18" name="TextBox 1"/>
          <p:cNvSpPr txBox="1"/>
          <p:nvPr/>
        </p:nvSpPr>
        <p:spPr>
          <a:xfrm>
            <a:off x="3073400" y="1917700"/>
            <a:ext cx="88900" cy="152400"/>
          </a:xfrm>
          <a:prstGeom prst="rect">
            <a:avLst/>
          </a:prstGeom>
          <a:noFill/>
        </p:spPr>
        <p:txBody>
          <a:bodyPr wrap="none" lIns="0" tIns="0" rIns="0" rtlCol="0">
            <a:spAutoFit/>
          </a:bodyPr>
          <a:lstStyle/>
          <a:p>
            <a:pPr>
              <a:lnSpc>
                <a:spcPts val="1200"/>
              </a:lnSpc>
            </a:pPr>
            <a:r>
              <a:rPr lang="en-US" altLang="zh-CN" sz="1405" b="1" dirty="0">
                <a:solidFill>
                  <a:srgbClr val="000000"/>
                </a:solidFill>
                <a:latin typeface="Times New Roman" panose="02020603050405020304" pitchFamily="18" charset="0"/>
                <a:cs typeface="Times New Roman" panose="02020603050405020304" pitchFamily="18" charset="0"/>
              </a:rPr>
              <a:t>2</a:t>
            </a:r>
          </a:p>
        </p:txBody>
      </p:sp>
      <p:sp>
        <p:nvSpPr>
          <p:cNvPr id="19" name="TextBox 1"/>
          <p:cNvSpPr txBox="1"/>
          <p:nvPr/>
        </p:nvSpPr>
        <p:spPr>
          <a:xfrm>
            <a:off x="3314700" y="3352800"/>
            <a:ext cx="558800" cy="1778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深南大道</a:t>
            </a:r>
          </a:p>
        </p:txBody>
      </p:sp>
      <p:sp>
        <p:nvSpPr>
          <p:cNvPr id="20" name="TextBox 1"/>
          <p:cNvSpPr txBox="1"/>
          <p:nvPr/>
        </p:nvSpPr>
        <p:spPr>
          <a:xfrm>
            <a:off x="2755900" y="3314700"/>
            <a:ext cx="63500" cy="139700"/>
          </a:xfrm>
          <a:prstGeom prst="rect">
            <a:avLst/>
          </a:prstGeom>
          <a:noFill/>
        </p:spPr>
        <p:txBody>
          <a:bodyPr wrap="none" lIns="0" tIns="0" rIns="0" rtlCol="0">
            <a:spAutoFit/>
          </a:bodyPr>
          <a:lstStyle/>
          <a:p>
            <a:pPr>
              <a:lnSpc>
                <a:spcPts val="1100"/>
              </a:lnSpc>
            </a:pPr>
            <a:r>
              <a:rPr lang="en-US" altLang="zh-CN" sz="995" b="1" dirty="0">
                <a:solidFill>
                  <a:srgbClr val="000000"/>
                </a:solidFill>
                <a:latin typeface="Arial Narrow" pitchFamily="18" charset="0"/>
                <a:cs typeface="Arial Narrow" pitchFamily="18" charset="0"/>
              </a:rPr>
              <a:t>A</a:t>
            </a:r>
          </a:p>
        </p:txBody>
      </p:sp>
      <p:sp>
        <p:nvSpPr>
          <p:cNvPr id="21" name="TextBox 1"/>
          <p:cNvSpPr txBox="1"/>
          <p:nvPr/>
        </p:nvSpPr>
        <p:spPr>
          <a:xfrm>
            <a:off x="1346200" y="2171700"/>
            <a:ext cx="139700" cy="5080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铜</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鼓</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路</a:t>
            </a:r>
          </a:p>
        </p:txBody>
      </p:sp>
      <p:sp>
        <p:nvSpPr>
          <p:cNvPr id="22" name="TextBox 1"/>
          <p:cNvSpPr txBox="1"/>
          <p:nvPr/>
        </p:nvSpPr>
        <p:spPr>
          <a:xfrm>
            <a:off x="2501900" y="1168400"/>
            <a:ext cx="114300" cy="939800"/>
          </a:xfrm>
          <a:prstGeom prst="rect">
            <a:avLst/>
          </a:prstGeom>
          <a:noFill/>
        </p:spPr>
        <p:txBody>
          <a:bodyPr wrap="none" lIns="0" tIns="0" rIns="0" rtlCol="0">
            <a:spAutoFit/>
          </a:bodyPr>
          <a:lstStyle/>
          <a:p>
            <a:pPr>
              <a:lnSpc>
                <a:spcPts val="1100"/>
              </a:lnSpc>
            </a:pPr>
            <a:r>
              <a:rPr lang="en-US" altLang="zh-CN" sz="900" b="1" dirty="0">
                <a:solidFill>
                  <a:srgbClr val="FFFF00"/>
                </a:solidFill>
                <a:latin typeface="微软雅黑" panose="020B0503020204020204" pitchFamily="18" charset="-122"/>
                <a:cs typeface="微软雅黑" panose="020B0503020204020204" pitchFamily="18" charset="-122"/>
              </a:rPr>
              <a:t>大</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冲</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一</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路</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规</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划</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a:t>
            </a:r>
          </a:p>
        </p:txBody>
      </p:sp>
      <p:sp>
        <p:nvSpPr>
          <p:cNvPr id="23" name="TextBox 1"/>
          <p:cNvSpPr txBox="1"/>
          <p:nvPr/>
        </p:nvSpPr>
        <p:spPr>
          <a:xfrm>
            <a:off x="2387600" y="3683000"/>
            <a:ext cx="609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车行入口</a:t>
            </a:r>
          </a:p>
        </p:txBody>
      </p:sp>
      <p:sp>
        <p:nvSpPr>
          <p:cNvPr id="24" name="TextBox 1"/>
          <p:cNvSpPr txBox="1"/>
          <p:nvPr/>
        </p:nvSpPr>
        <p:spPr>
          <a:xfrm>
            <a:off x="3543300" y="3683000"/>
            <a:ext cx="457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落客点</a:t>
            </a:r>
          </a:p>
        </p:txBody>
      </p:sp>
      <p:sp>
        <p:nvSpPr>
          <p:cNvPr id="25" name="TextBox 1"/>
          <p:cNvSpPr txBox="1"/>
          <p:nvPr/>
        </p:nvSpPr>
        <p:spPr>
          <a:xfrm>
            <a:off x="4622800" y="3683000"/>
            <a:ext cx="609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车行路线</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5930900" y="127000"/>
            <a:ext cx="2844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项目步行到达分析</a:t>
            </a:r>
          </a:p>
        </p:txBody>
      </p:sp>
      <p:sp>
        <p:nvSpPr>
          <p:cNvPr id="3" name="TextBox 1"/>
          <p:cNvSpPr txBox="1"/>
          <p:nvPr/>
        </p:nvSpPr>
        <p:spPr>
          <a:xfrm>
            <a:off x="7747000" y="7747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人流步行动线</a:t>
            </a:r>
          </a:p>
        </p:txBody>
      </p:sp>
      <p:sp>
        <p:nvSpPr>
          <p:cNvPr id="4" name="TextBox 1"/>
          <p:cNvSpPr txBox="1"/>
          <p:nvPr/>
        </p:nvSpPr>
        <p:spPr>
          <a:xfrm>
            <a:off x="863600" y="5156200"/>
            <a:ext cx="4191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自南：</a:t>
            </a:r>
          </a:p>
        </p:txBody>
      </p:sp>
      <p:sp>
        <p:nvSpPr>
          <p:cNvPr id="5" name="TextBox 1"/>
          <p:cNvSpPr txBox="1"/>
          <p:nvPr/>
        </p:nvSpPr>
        <p:spPr>
          <a:xfrm>
            <a:off x="1358900" y="5080000"/>
            <a:ext cx="7543800" cy="342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项目南面为高新园区南区，由于深南大道为主干道车流繁忙，预计南面的客流很大程度会通过地铁站地下通道穿过深南大道</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到达项目。如由地面则会在深南大道/铜鼓路路口过马路。</a:t>
            </a:r>
          </a:p>
        </p:txBody>
      </p:sp>
      <p:sp>
        <p:nvSpPr>
          <p:cNvPr id="6" name="TextBox 1"/>
          <p:cNvSpPr txBox="1"/>
          <p:nvPr/>
        </p:nvSpPr>
        <p:spPr>
          <a:xfrm>
            <a:off x="863600" y="5537200"/>
            <a:ext cx="8051800" cy="1295400"/>
          </a:xfrm>
          <a:prstGeom prst="rect">
            <a:avLst/>
          </a:prstGeom>
          <a:noFill/>
        </p:spPr>
        <p:txBody>
          <a:bodyPr wrap="none" lIns="0" tIns="0" rIns="0" rtlCol="0">
            <a:spAutoFit/>
          </a:bodyPr>
          <a:lstStyle/>
          <a:p>
            <a:pPr>
              <a:lnSpc>
                <a:spcPts val="1400"/>
              </a:lnSpc>
              <a:tabLst>
                <a:tab pos="152400" algn="l"/>
                <a:tab pos="495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项目西面为自有住宅区、商务中心及高新园区，并且主要的公交站点“大涌站”也在项目西面。</a:t>
            </a:r>
          </a:p>
          <a:p>
            <a:pPr>
              <a:lnSpc>
                <a:spcPts val="1300"/>
              </a:lnSpc>
              <a:tabLst>
                <a:tab pos="152400" algn="l"/>
                <a:tab pos="495300" algn="l"/>
              </a:tabLst>
            </a:pPr>
            <a:r>
              <a:rPr lang="en-US" altLang="zh-CN" sz="1105" dirty="0">
                <a:solidFill>
                  <a:srgbClr val="000000"/>
                </a:solidFill>
                <a:latin typeface="微软雅黑" panose="020B0503020204020204" pitchFamily="18" charset="-122"/>
                <a:cs typeface="微软雅黑" panose="020B0503020204020204" pitchFamily="18" charset="-122"/>
              </a:rPr>
              <a:t>自西：</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客流同样可经地铁地下通道进入项目，或是由地面经铜鼓路/HighStreet路口穿越铜鼓路进入HighStreet至项目，或由铜鼓</a:t>
            </a:r>
          </a:p>
          <a:p>
            <a:pPr>
              <a:lnSpc>
                <a:spcPts val="1300"/>
              </a:lnSpc>
              <a:tabLst>
                <a:tab pos="152400" algn="l"/>
                <a:tab pos="495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路/深南大道路口到达项目。</a:t>
            </a:r>
          </a:p>
          <a:p>
            <a:pPr>
              <a:lnSpc>
                <a:spcPts val="2000"/>
              </a:lnSpc>
              <a:tabLst>
                <a:tab pos="152400" algn="l"/>
                <a:tab pos="495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项目北面主要的步行客流是本项目自有住宅的客群。</a:t>
            </a:r>
          </a:p>
          <a:p>
            <a:pPr>
              <a:lnSpc>
                <a:spcPts val="1300"/>
              </a:lnSpc>
              <a:tabLst>
                <a:tab pos="152400" algn="l"/>
                <a:tab pos="495300" algn="l"/>
              </a:tabLst>
            </a:pPr>
            <a:r>
              <a:rPr lang="en-US" altLang="zh-CN" sz="1105" dirty="0">
                <a:solidFill>
                  <a:srgbClr val="000000"/>
                </a:solidFill>
                <a:latin typeface="微软雅黑" panose="020B0503020204020204" pitchFamily="18" charset="-122"/>
                <a:cs typeface="微软雅黑" panose="020B0503020204020204" pitchFamily="18" charset="-122"/>
              </a:rPr>
              <a:t>自北：</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这些客群由较多的路线可到达项目（铜鼓路、大冲一路、二路等），而由于科发路沿面主要为写字楼入口，因此客流更有可</a:t>
            </a:r>
          </a:p>
          <a:p>
            <a:pPr>
              <a:lnSpc>
                <a:spcPts val="1300"/>
              </a:lnSpc>
              <a:tabLst>
                <a:tab pos="152400" algn="l"/>
                <a:tab pos="495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能直接步行至HighStreet进入商业部分。</a:t>
            </a:r>
          </a:p>
          <a:p>
            <a:pPr>
              <a:lnSpc>
                <a:spcPts val="1400"/>
              </a:lnSpc>
              <a:tabLst>
                <a:tab pos="152400" algn="l"/>
                <a:tab pos="4953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51</a:t>
            </a:r>
          </a:p>
        </p:txBody>
      </p:sp>
      <p:sp>
        <p:nvSpPr>
          <p:cNvPr id="7" name="TextBox 1"/>
          <p:cNvSpPr txBox="1"/>
          <p:nvPr/>
        </p:nvSpPr>
        <p:spPr>
          <a:xfrm>
            <a:off x="6642100" y="2082800"/>
            <a:ext cx="139700" cy="6858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沙</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河</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西</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路</a:t>
            </a:r>
          </a:p>
        </p:txBody>
      </p:sp>
      <p:sp>
        <p:nvSpPr>
          <p:cNvPr id="8" name="TextBox 1"/>
          <p:cNvSpPr txBox="1"/>
          <p:nvPr/>
        </p:nvSpPr>
        <p:spPr>
          <a:xfrm>
            <a:off x="1866900" y="2413000"/>
            <a:ext cx="139700" cy="508000"/>
          </a:xfrm>
          <a:prstGeom prst="rect">
            <a:avLst/>
          </a:prstGeom>
          <a:noFill/>
        </p:spPr>
        <p:txBody>
          <a:bodyPr wrap="none" lIns="0" tIns="0" rIns="0" rtlCol="0">
            <a:spAutoFit/>
          </a:bodyPr>
          <a:lstStyle/>
          <a:p>
            <a:pPr>
              <a:lnSpc>
                <a:spcPts val="1400"/>
              </a:lnSpc>
            </a:pPr>
            <a:r>
              <a:rPr lang="en-US" altLang="zh-CN" sz="1105" b="1" dirty="0">
                <a:solidFill>
                  <a:srgbClr val="FFFF00"/>
                </a:solidFill>
                <a:latin typeface="微软雅黑" panose="020B0503020204020204" pitchFamily="18" charset="-122"/>
                <a:cs typeface="微软雅黑" panose="020B0503020204020204" pitchFamily="18" charset="-122"/>
              </a:rPr>
              <a:t>铜</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鼓</a:t>
            </a:r>
          </a:p>
          <a:p>
            <a:pPr>
              <a:lnSpc>
                <a:spcPts val="1300"/>
              </a:lnSpc>
            </a:pPr>
            <a:r>
              <a:rPr lang="en-US" altLang="zh-CN" sz="1105" b="1" dirty="0">
                <a:solidFill>
                  <a:srgbClr val="FFFF00"/>
                </a:solidFill>
                <a:latin typeface="微软雅黑" panose="020B0503020204020204" pitchFamily="18" charset="-122"/>
                <a:cs typeface="微软雅黑" panose="020B0503020204020204" pitchFamily="18" charset="-122"/>
              </a:rPr>
              <a:t>路</a:t>
            </a:r>
          </a:p>
        </p:txBody>
      </p:sp>
      <p:sp>
        <p:nvSpPr>
          <p:cNvPr id="9" name="TextBox 1"/>
          <p:cNvSpPr txBox="1"/>
          <p:nvPr/>
        </p:nvSpPr>
        <p:spPr>
          <a:xfrm>
            <a:off x="3048000" y="1257300"/>
            <a:ext cx="114300" cy="939800"/>
          </a:xfrm>
          <a:prstGeom prst="rect">
            <a:avLst/>
          </a:prstGeom>
          <a:noFill/>
        </p:spPr>
        <p:txBody>
          <a:bodyPr wrap="none" lIns="0" tIns="0" rIns="0" rtlCol="0">
            <a:spAutoFit/>
          </a:bodyPr>
          <a:lstStyle/>
          <a:p>
            <a:pPr>
              <a:lnSpc>
                <a:spcPts val="1100"/>
              </a:lnSpc>
            </a:pPr>
            <a:r>
              <a:rPr lang="en-US" altLang="zh-CN" sz="900" b="1" dirty="0">
                <a:solidFill>
                  <a:srgbClr val="FFFF00"/>
                </a:solidFill>
                <a:latin typeface="微软雅黑" panose="020B0503020204020204" pitchFamily="18" charset="-122"/>
                <a:cs typeface="微软雅黑" panose="020B0503020204020204" pitchFamily="18" charset="-122"/>
              </a:rPr>
              <a:t>大</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冲</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一</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路</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规</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划</a:t>
            </a:r>
          </a:p>
          <a:p>
            <a:pPr>
              <a:lnSpc>
                <a:spcPts val="900"/>
              </a:lnSpc>
            </a:pPr>
            <a:r>
              <a:rPr lang="en-US" altLang="zh-CN" sz="900" b="1" dirty="0">
                <a:solidFill>
                  <a:srgbClr val="FFFF00"/>
                </a:solidFill>
                <a:latin typeface="微软雅黑" panose="020B0503020204020204" pitchFamily="18" charset="-122"/>
                <a:cs typeface="微软雅黑" panose="020B0503020204020204" pitchFamily="18" charset="-122"/>
              </a:rPr>
              <a:t>）</a:t>
            </a:r>
          </a:p>
        </p:txBody>
      </p:sp>
      <p:sp>
        <p:nvSpPr>
          <p:cNvPr id="10" name="TextBox 1"/>
          <p:cNvSpPr txBox="1"/>
          <p:nvPr/>
        </p:nvSpPr>
        <p:spPr>
          <a:xfrm>
            <a:off x="3213100" y="723900"/>
            <a:ext cx="1066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项目自有住宅区</a:t>
            </a:r>
          </a:p>
        </p:txBody>
      </p:sp>
      <p:sp>
        <p:nvSpPr>
          <p:cNvPr id="11" name="TextBox 1"/>
          <p:cNvSpPr txBox="1"/>
          <p:nvPr/>
        </p:nvSpPr>
        <p:spPr>
          <a:xfrm>
            <a:off x="863600" y="3695700"/>
            <a:ext cx="4978400" cy="1333500"/>
          </a:xfrm>
          <a:prstGeom prst="rect">
            <a:avLst/>
          </a:prstGeom>
          <a:noFill/>
        </p:spPr>
        <p:txBody>
          <a:bodyPr wrap="none" lIns="0" tIns="0" rIns="0" rtlCol="0">
            <a:spAutoFit/>
          </a:bodyPr>
          <a:lstStyle/>
          <a:p>
            <a:pPr>
              <a:lnSpc>
                <a:spcPts val="1400"/>
              </a:lnSpc>
              <a:tabLst>
                <a:tab pos="2578100" algn="l"/>
                <a:tab pos="3162300" algn="l"/>
              </a:tabLst>
            </a:pPr>
            <a:r>
              <a:rPr lang="en-US" altLang="zh-CN" dirty="0"/>
              <a:t>		</a:t>
            </a:r>
            <a:r>
              <a:rPr lang="en-US" altLang="zh-CN" sz="1105" b="1" dirty="0">
                <a:solidFill>
                  <a:srgbClr val="FFFF00"/>
                </a:solidFill>
                <a:latin typeface="微软雅黑" panose="020B0503020204020204" pitchFamily="18" charset="-122"/>
                <a:cs typeface="微软雅黑" panose="020B0503020204020204" pitchFamily="18" charset="-122"/>
              </a:rPr>
              <a:t>深南大道</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2578100" algn="l"/>
                <a:tab pos="3162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高新园区南区</a:t>
            </a:r>
          </a:p>
          <a:p>
            <a:pPr>
              <a:lnSpc>
                <a:spcPts val="1000"/>
              </a:lnSpc>
            </a:pPr>
            <a:endParaRPr lang="en-US" altLang="zh-CN" dirty="0"/>
          </a:p>
          <a:p>
            <a:pPr>
              <a:lnSpc>
                <a:spcPts val="1000"/>
              </a:lnSpc>
            </a:pPr>
            <a:endParaRPr lang="en-US" altLang="zh-CN" dirty="0"/>
          </a:p>
          <a:p>
            <a:pPr>
              <a:lnSpc>
                <a:spcPts val="2300"/>
              </a:lnSpc>
              <a:tabLst>
                <a:tab pos="2578100" algn="l"/>
                <a:tab pos="3162300" algn="l"/>
              </a:tabLst>
            </a:pPr>
            <a:r>
              <a:rPr lang="en-US" altLang="zh-CN" sz="1105" dirty="0">
                <a:solidFill>
                  <a:srgbClr val="000000"/>
                </a:solidFill>
                <a:latin typeface="微软雅黑" panose="020B0503020204020204" pitchFamily="18" charset="-122"/>
                <a:cs typeface="微软雅黑" panose="020B0503020204020204" pitchFamily="18" charset="-122"/>
              </a:rPr>
              <a:t>自东：</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由于沙河西路、高架路及河道等的阻隔，人流很难从东面步行至本项目。</a:t>
            </a:r>
          </a:p>
        </p:txBody>
      </p:sp>
      <p:sp>
        <p:nvSpPr>
          <p:cNvPr id="12" name="TextBox 1"/>
          <p:cNvSpPr txBox="1"/>
          <p:nvPr/>
        </p:nvSpPr>
        <p:spPr>
          <a:xfrm>
            <a:off x="1003300" y="2209800"/>
            <a:ext cx="609600" cy="927100"/>
          </a:xfrm>
          <a:prstGeom prst="rect">
            <a:avLst/>
          </a:prstGeom>
          <a:noFill/>
        </p:spPr>
        <p:txBody>
          <a:bodyPr wrap="none" lIns="0" tIns="0" rIns="0" rtlCol="0">
            <a:spAutoFit/>
          </a:bodyPr>
          <a:lstStyle/>
          <a:p>
            <a:pPr>
              <a:lnSpc>
                <a:spcPts val="1500"/>
              </a:lnSpc>
              <a:tabLst>
                <a:tab pos="76200" algn="l"/>
                <a:tab pos="152400" algn="l"/>
              </a:tabLst>
            </a:pPr>
            <a:r>
              <a:rPr lang="en-US" altLang="zh-CN" sz="1200" b="1" dirty="0">
                <a:solidFill>
                  <a:srgbClr val="000000"/>
                </a:solidFill>
                <a:latin typeface="微软雅黑" panose="020B0503020204020204" pitchFamily="18" charset="-122"/>
                <a:cs typeface="微软雅黑" panose="020B0503020204020204" pitchFamily="18" charset="-122"/>
              </a:rPr>
              <a:t>项目自有</a:t>
            </a:r>
          </a:p>
          <a:p>
            <a:pPr>
              <a:lnSpc>
                <a:spcPts val="1400"/>
              </a:lnSpc>
              <a:tabLst>
                <a:tab pos="76200" algn="l"/>
                <a:tab pos="1524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住宅区</a:t>
            </a:r>
          </a:p>
          <a:p>
            <a:pPr>
              <a:lnSpc>
                <a:spcPts val="1000"/>
              </a:lnSpc>
            </a:pPr>
            <a:endParaRPr lang="en-US" altLang="zh-CN" dirty="0"/>
          </a:p>
          <a:p>
            <a:pPr>
              <a:lnSpc>
                <a:spcPts val="1800"/>
              </a:lnSpc>
              <a:tabLst>
                <a:tab pos="76200" algn="l"/>
                <a:tab pos="152400" algn="l"/>
              </a:tabLst>
            </a:pPr>
            <a:r>
              <a:rPr lang="en-US" altLang="zh-CN" sz="1200" b="1" dirty="0">
                <a:solidFill>
                  <a:srgbClr val="000000"/>
                </a:solidFill>
                <a:latin typeface="微软雅黑" panose="020B0503020204020204" pitchFamily="18" charset="-122"/>
                <a:cs typeface="微软雅黑" panose="020B0503020204020204" pitchFamily="18" charset="-122"/>
              </a:rPr>
              <a:t>大涌商务</a:t>
            </a:r>
          </a:p>
          <a:p>
            <a:pPr>
              <a:lnSpc>
                <a:spcPts val="1400"/>
              </a:lnSpc>
              <a:tabLst>
                <a:tab pos="76200" algn="l"/>
                <a:tab pos="1524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中心</a:t>
            </a:r>
          </a:p>
        </p:txBody>
      </p:sp>
      <p:sp>
        <p:nvSpPr>
          <p:cNvPr id="13" name="TextBox 1"/>
          <p:cNvSpPr txBox="1"/>
          <p:nvPr/>
        </p:nvSpPr>
        <p:spPr>
          <a:xfrm>
            <a:off x="7353300" y="1193800"/>
            <a:ext cx="1600200" cy="2247900"/>
          </a:xfrm>
          <a:prstGeom prst="rect">
            <a:avLst/>
          </a:prstGeom>
          <a:noFill/>
        </p:spPr>
        <p:txBody>
          <a:bodyPr wrap="none" lIns="0" tIns="0" rIns="0" rtlCol="0">
            <a:spAutoFit/>
          </a:bodyPr>
          <a:lstStyle/>
          <a:p>
            <a:pPr>
              <a:lnSpc>
                <a:spcPts val="1400"/>
              </a:lnSpc>
              <a:tabLst>
                <a:tab pos="177800" algn="l"/>
                <a:tab pos="3937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步行到达聚集区域</a:t>
            </a:r>
          </a:p>
          <a:p>
            <a:pPr>
              <a:lnSpc>
                <a:spcPts val="1000"/>
              </a:lnSpc>
            </a:pPr>
            <a:endParaRPr lang="en-US" altLang="zh-CN" dirty="0"/>
          </a:p>
          <a:p>
            <a:pPr>
              <a:lnSpc>
                <a:spcPts val="1800"/>
              </a:lnSpc>
              <a:tabLst>
                <a:tab pos="177800" algn="l"/>
                <a:tab pos="3937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地铁出入口</a:t>
            </a:r>
          </a:p>
          <a:p>
            <a:pPr>
              <a:lnSpc>
                <a:spcPts val="1000"/>
              </a:lnSpc>
            </a:pPr>
            <a:endParaRPr lang="en-US" altLang="zh-CN" dirty="0"/>
          </a:p>
          <a:p>
            <a:pPr>
              <a:lnSpc>
                <a:spcPts val="1600"/>
              </a:lnSpc>
              <a:tabLst>
                <a:tab pos="177800" algn="l"/>
                <a:tab pos="3937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公交站</a:t>
            </a:r>
          </a:p>
          <a:p>
            <a:pPr>
              <a:lnSpc>
                <a:spcPts val="1000"/>
              </a:lnSpc>
            </a:pPr>
            <a:endParaRPr lang="en-US" altLang="zh-CN" dirty="0"/>
          </a:p>
          <a:p>
            <a:pPr>
              <a:lnSpc>
                <a:spcPts val="1000"/>
              </a:lnSpc>
            </a:pPr>
            <a:endParaRPr lang="en-US" altLang="zh-CN" dirty="0"/>
          </a:p>
          <a:p>
            <a:pPr>
              <a:lnSpc>
                <a:spcPts val="2000"/>
              </a:lnSpc>
              <a:tabLst>
                <a:tab pos="177800" algn="l"/>
                <a:tab pos="393700" algn="l"/>
              </a:tabLst>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步行至本项目客流</a:t>
            </a:r>
          </a:p>
          <a:p>
            <a:pPr>
              <a:lnSpc>
                <a:spcPts val="1600"/>
              </a:lnSpc>
              <a:tabLst>
                <a:tab pos="177800" algn="l"/>
                <a:tab pos="3937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的主要到达聚集区</a:t>
            </a:r>
          </a:p>
          <a:p>
            <a:pPr>
              <a:lnSpc>
                <a:spcPts val="1600"/>
              </a:lnSpc>
              <a:tabLst>
                <a:tab pos="177800" algn="l"/>
                <a:tab pos="3937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域在：</a:t>
            </a:r>
          </a:p>
          <a:p>
            <a:pPr>
              <a:lnSpc>
                <a:spcPts val="1600"/>
              </a:lnSpc>
              <a:tabLst>
                <a:tab pos="177800" algn="l"/>
                <a:tab pos="3937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A.</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项目西南角，</a:t>
            </a:r>
          </a:p>
          <a:p>
            <a:pPr>
              <a:lnSpc>
                <a:spcPts val="1600"/>
              </a:lnSpc>
              <a:tabLst>
                <a:tab pos="177800" algn="l"/>
                <a:tab pos="3937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B.</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High</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Street。</a:t>
            </a:r>
          </a:p>
        </p:txBody>
      </p:sp>
      <p:sp>
        <p:nvSpPr>
          <p:cNvPr id="14" name="TextBox 1"/>
          <p:cNvSpPr txBox="1"/>
          <p:nvPr/>
        </p:nvSpPr>
        <p:spPr>
          <a:xfrm>
            <a:off x="7353300" y="3543300"/>
            <a:ext cx="1600200" cy="1079500"/>
          </a:xfrm>
          <a:prstGeom prst="rect">
            <a:avLst/>
          </a:prstGeom>
          <a:noFill/>
        </p:spPr>
        <p:txBody>
          <a:bodyPr wrap="none" lIns="0" tIns="0" rIns="0" rtlCol="0">
            <a:spAutoFit/>
          </a:bodyPr>
          <a:lstStyle/>
          <a:p>
            <a:pPr>
              <a:lnSpc>
                <a:spcPts val="1800"/>
              </a:lnSpc>
              <a:tabLst>
                <a:tab pos="177800" algn="l"/>
              </a:tabLst>
            </a:pPr>
            <a:r>
              <a:rPr lang="en-US" altLang="zh-CN" sz="1405" dirty="0">
                <a:solidFill>
                  <a:srgbClr val="000000"/>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其中，A聚集区主</a:t>
            </a:r>
          </a:p>
          <a:p>
            <a:pPr>
              <a:lnSpc>
                <a:spcPts val="1600"/>
              </a:lnSpc>
              <a:tabLst>
                <a:tab pos="177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要为高科园区客</a:t>
            </a:r>
          </a:p>
          <a:p>
            <a:pPr>
              <a:lnSpc>
                <a:spcPts val="1600"/>
              </a:lnSpc>
              <a:tabLst>
                <a:tab pos="177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流，而B聚集区则</a:t>
            </a:r>
          </a:p>
          <a:p>
            <a:pPr>
              <a:lnSpc>
                <a:spcPts val="1600"/>
              </a:lnSpc>
              <a:tabLst>
                <a:tab pos="177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主要为本项目自有</a:t>
            </a:r>
          </a:p>
          <a:p>
            <a:pPr>
              <a:lnSpc>
                <a:spcPts val="1600"/>
              </a:lnSpc>
              <a:tabLst>
                <a:tab pos="177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住宅区的客流。</a:t>
            </a:r>
          </a:p>
        </p:txBody>
      </p:sp>
      <p:sp>
        <p:nvSpPr>
          <p:cNvPr id="15" name="TextBox 1"/>
          <p:cNvSpPr txBox="1"/>
          <p:nvPr/>
        </p:nvSpPr>
        <p:spPr>
          <a:xfrm>
            <a:off x="2311400" y="3263900"/>
            <a:ext cx="1143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A</a:t>
            </a:r>
          </a:p>
        </p:txBody>
      </p:sp>
      <p:sp>
        <p:nvSpPr>
          <p:cNvPr id="16" name="TextBox 1"/>
          <p:cNvSpPr txBox="1"/>
          <p:nvPr/>
        </p:nvSpPr>
        <p:spPr>
          <a:xfrm>
            <a:off x="3556000" y="1016000"/>
            <a:ext cx="990600" cy="1219200"/>
          </a:xfrm>
          <a:prstGeom prst="rect">
            <a:avLst/>
          </a:prstGeom>
          <a:noFill/>
        </p:spPr>
        <p:txBody>
          <a:bodyPr wrap="none" lIns="0" tIns="0" rIns="0" rtlCol="0">
            <a:spAutoFit/>
          </a:bodyPr>
          <a:lstStyle/>
          <a:p>
            <a:pPr>
              <a:lnSpc>
                <a:spcPts val="1400"/>
              </a:lnSpc>
              <a:tabLst>
                <a:tab pos="901700" algn="l"/>
              </a:tabLst>
            </a:pPr>
            <a:r>
              <a:rPr lang="en-US" altLang="zh-CN" sz="1105" b="1" dirty="0">
                <a:solidFill>
                  <a:srgbClr val="FFFF00"/>
                </a:solidFill>
                <a:latin typeface="微软雅黑" panose="020B0503020204020204" pitchFamily="18" charset="-122"/>
                <a:cs typeface="微软雅黑" panose="020B0503020204020204" pitchFamily="18" charset="-122"/>
              </a:rPr>
              <a:t>科发路（规划）</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9017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B</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52</a:t>
            </a:r>
          </a:p>
        </p:txBody>
      </p:sp>
      <p:sp>
        <p:nvSpPr>
          <p:cNvPr id="3" name="TextBox 1"/>
          <p:cNvSpPr txBox="1"/>
          <p:nvPr/>
        </p:nvSpPr>
        <p:spPr>
          <a:xfrm>
            <a:off x="838200" y="4889500"/>
            <a:ext cx="76200" cy="88900"/>
          </a:xfrm>
          <a:prstGeom prst="rect">
            <a:avLst/>
          </a:prstGeom>
          <a:noFill/>
        </p:spPr>
        <p:txBody>
          <a:bodyPr wrap="none" lIns="0" tIns="0" rIns="0" rtlCol="0">
            <a:spAutoFit/>
          </a:bodyPr>
          <a:lstStyle/>
          <a:p>
            <a:pPr>
              <a:lnSpc>
                <a:spcPts val="700"/>
              </a:lnSpc>
            </a:pPr>
            <a:r>
              <a:rPr lang="en-US" altLang="zh-CN" sz="720" dirty="0">
                <a:solidFill>
                  <a:srgbClr val="000000"/>
                </a:solidFill>
                <a:latin typeface="Wingdings" panose="05000000000000000000" pitchFamily="18" charset="0"/>
                <a:cs typeface="Wingdings" panose="05000000000000000000" pitchFamily="18" charset="0"/>
              </a:rPr>
              <a:t></a:t>
            </a:r>
          </a:p>
        </p:txBody>
      </p:sp>
      <p:sp>
        <p:nvSpPr>
          <p:cNvPr id="4" name="TextBox 1"/>
          <p:cNvSpPr txBox="1"/>
          <p:nvPr/>
        </p:nvSpPr>
        <p:spPr>
          <a:xfrm>
            <a:off x="1016000" y="4813300"/>
            <a:ext cx="3962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本项目连接地铁罗宝线</a:t>
            </a:r>
            <a:r>
              <a:rPr lang="en-US" altLang="zh-CN" sz="1200" b="1" dirty="0">
                <a:solidFill>
                  <a:srgbClr val="000000"/>
                </a:solidFill>
                <a:latin typeface="微软雅黑" panose="020B0503020204020204" pitchFamily="18" charset="-122"/>
                <a:cs typeface="微软雅黑" panose="020B0503020204020204" pitchFamily="18" charset="-122"/>
              </a:rPr>
              <a:t>高新园站</a:t>
            </a:r>
            <a:r>
              <a:rPr lang="en-US" altLang="zh-CN" sz="1200" dirty="0">
                <a:solidFill>
                  <a:srgbClr val="000000"/>
                </a:solidFill>
                <a:latin typeface="微软雅黑" panose="020B0503020204020204" pitchFamily="18" charset="-122"/>
                <a:cs typeface="微软雅黑" panose="020B0503020204020204" pitchFamily="18" charset="-122"/>
              </a:rPr>
              <a:t>，该站共设有四个出入口。</a:t>
            </a:r>
          </a:p>
        </p:txBody>
      </p:sp>
      <p:sp>
        <p:nvSpPr>
          <p:cNvPr id="5" name="TextBox 1"/>
          <p:cNvSpPr txBox="1"/>
          <p:nvPr/>
        </p:nvSpPr>
        <p:spPr>
          <a:xfrm>
            <a:off x="838200" y="5156200"/>
            <a:ext cx="76200" cy="533400"/>
          </a:xfrm>
          <a:prstGeom prst="rect">
            <a:avLst/>
          </a:prstGeom>
          <a:noFill/>
        </p:spPr>
        <p:txBody>
          <a:bodyPr wrap="none" lIns="0" tIns="0" rIns="0" rtlCol="0">
            <a:spAutoFit/>
          </a:bodyPr>
          <a:lstStyle/>
          <a:p>
            <a:pPr>
              <a:lnSpc>
                <a:spcPts val="700"/>
              </a:lnSpc>
            </a:pPr>
            <a:r>
              <a:rPr lang="en-US" altLang="zh-CN" sz="720" dirty="0">
                <a:solidFill>
                  <a:srgbClr val="00000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400"/>
              </a:lnSpc>
            </a:pPr>
            <a:r>
              <a:rPr lang="en-US" altLang="zh-CN" sz="720" dirty="0">
                <a:solidFill>
                  <a:srgbClr val="000000"/>
                </a:solidFill>
                <a:latin typeface="Wingdings" panose="05000000000000000000" pitchFamily="18" charset="0"/>
                <a:cs typeface="Wingdings" panose="05000000000000000000" pitchFamily="18" charset="0"/>
              </a:rPr>
              <a:t></a:t>
            </a:r>
          </a:p>
        </p:txBody>
      </p:sp>
      <p:sp>
        <p:nvSpPr>
          <p:cNvPr id="6" name="TextBox 1"/>
          <p:cNvSpPr txBox="1"/>
          <p:nvPr/>
        </p:nvSpPr>
        <p:spPr>
          <a:xfrm>
            <a:off x="1016000" y="5092700"/>
            <a:ext cx="3962400" cy="10033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罗宝线从</a:t>
            </a:r>
            <a:r>
              <a:rPr lang="en-US" altLang="zh-CN" sz="1200" b="1" dirty="0">
                <a:solidFill>
                  <a:srgbClr val="000000"/>
                </a:solidFill>
                <a:latin typeface="微软雅黑" panose="020B0503020204020204" pitchFamily="18" charset="-122"/>
                <a:cs typeface="微软雅黑" panose="020B0503020204020204" pitchFamily="18" charset="-122"/>
              </a:rPr>
              <a:t>罗湖火车站</a:t>
            </a:r>
            <a:r>
              <a:rPr lang="en-US" altLang="zh-CN" sz="1200" dirty="0">
                <a:solidFill>
                  <a:srgbClr val="000000"/>
                </a:solidFill>
                <a:latin typeface="微软雅黑" panose="020B0503020204020204" pitchFamily="18" charset="-122"/>
                <a:cs typeface="微软雅黑" panose="020B0503020204020204" pitchFamily="18" charset="-122"/>
              </a:rPr>
              <a:t>连接到</a:t>
            </a:r>
            <a:r>
              <a:rPr lang="en-US" altLang="zh-CN" sz="1200" b="1" dirty="0">
                <a:solidFill>
                  <a:srgbClr val="000000"/>
                </a:solidFill>
                <a:latin typeface="微软雅黑" panose="020B0503020204020204" pitchFamily="18" charset="-122"/>
                <a:cs typeface="微软雅黑" panose="020B0503020204020204" pitchFamily="18" charset="-122"/>
              </a:rPr>
              <a:t>宝安机场</a:t>
            </a:r>
            <a:r>
              <a:rPr lang="en-US" altLang="zh-CN" sz="1200" dirty="0">
                <a:solidFill>
                  <a:srgbClr val="000000"/>
                </a:solidFill>
                <a:latin typeface="微软雅黑" panose="020B0503020204020204" pitchFamily="18" charset="-122"/>
                <a:cs typeface="微软雅黑" panose="020B0503020204020204" pitchFamily="18" charset="-122"/>
              </a:rPr>
              <a:t>，跨越了深圳市罗湖、</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福田、南山、宝安四个主要行政区域。</a:t>
            </a:r>
          </a:p>
          <a:p>
            <a:pPr>
              <a:lnSpc>
                <a:spcPts val="2000"/>
              </a:lnSpc>
            </a:pPr>
            <a:r>
              <a:rPr lang="en-US" altLang="zh-CN" sz="1200" dirty="0">
                <a:solidFill>
                  <a:srgbClr val="000000"/>
                </a:solidFill>
                <a:latin typeface="微软雅黑" panose="020B0503020204020204" pitchFamily="18" charset="-122"/>
                <a:cs typeface="微软雅黑" panose="020B0503020204020204" pitchFamily="18" charset="-122"/>
              </a:rPr>
              <a:t>罗宝线与另外四条地铁线路有多个</a:t>
            </a:r>
            <a:r>
              <a:rPr lang="en-US" altLang="zh-CN" sz="1200" b="1" dirty="0">
                <a:solidFill>
                  <a:srgbClr val="000000"/>
                </a:solidFill>
                <a:latin typeface="微软雅黑" panose="020B0503020204020204" pitchFamily="18" charset="-122"/>
                <a:cs typeface="微软雅黑" panose="020B0503020204020204" pitchFamily="18" charset="-122"/>
              </a:rPr>
              <a:t>交叉换乘站</a:t>
            </a:r>
            <a:r>
              <a:rPr lang="en-US" altLang="zh-CN" sz="1200" dirty="0">
                <a:solidFill>
                  <a:srgbClr val="000000"/>
                </a:solidFill>
                <a:latin typeface="微软雅黑" panose="020B0503020204020204" pitchFamily="18" charset="-122"/>
                <a:cs typeface="微软雅黑" panose="020B0503020204020204" pitchFamily="18" charset="-122"/>
              </a:rPr>
              <a:t>，分别为蛇</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口线（世界之窗站、大剧院站）、龙岗线（购物公园站、</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老街站）、龙华线（会展中心站）、环中线（前海湾站）。</a:t>
            </a:r>
          </a:p>
        </p:txBody>
      </p:sp>
      <p:sp>
        <p:nvSpPr>
          <p:cNvPr id="7" name="TextBox 1"/>
          <p:cNvSpPr txBox="1"/>
          <p:nvPr/>
        </p:nvSpPr>
        <p:spPr>
          <a:xfrm>
            <a:off x="838200" y="6210300"/>
            <a:ext cx="76200" cy="88900"/>
          </a:xfrm>
          <a:prstGeom prst="rect">
            <a:avLst/>
          </a:prstGeom>
          <a:noFill/>
        </p:spPr>
        <p:txBody>
          <a:bodyPr wrap="none" lIns="0" tIns="0" rIns="0" rtlCol="0">
            <a:spAutoFit/>
          </a:bodyPr>
          <a:lstStyle/>
          <a:p>
            <a:pPr>
              <a:lnSpc>
                <a:spcPts val="700"/>
              </a:lnSpc>
            </a:pPr>
            <a:r>
              <a:rPr lang="en-US" altLang="zh-CN" sz="720" dirty="0">
                <a:solidFill>
                  <a:srgbClr val="000000"/>
                </a:solidFill>
                <a:latin typeface="Wingdings" panose="05000000000000000000" pitchFamily="18" charset="0"/>
                <a:cs typeface="Wingdings" panose="05000000000000000000" pitchFamily="18" charset="0"/>
              </a:rPr>
              <a:t></a:t>
            </a:r>
          </a:p>
        </p:txBody>
      </p:sp>
      <p:sp>
        <p:nvSpPr>
          <p:cNvPr id="8" name="TextBox 1"/>
          <p:cNvSpPr txBox="1"/>
          <p:nvPr/>
        </p:nvSpPr>
        <p:spPr>
          <a:xfrm>
            <a:off x="1016000" y="6146800"/>
            <a:ext cx="3810000" cy="381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项目距其他线路地铁站直线距离最短的是蛇口线的科苑站</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（约1.7公里）和红树湾站（约2.3公里）。</a:t>
            </a:r>
          </a:p>
        </p:txBody>
      </p:sp>
      <p:sp>
        <p:nvSpPr>
          <p:cNvPr id="9" name="TextBox 1"/>
          <p:cNvSpPr txBox="1"/>
          <p:nvPr/>
        </p:nvSpPr>
        <p:spPr>
          <a:xfrm>
            <a:off x="7150100" y="51943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高新园站</a:t>
            </a:r>
          </a:p>
        </p:txBody>
      </p:sp>
      <p:sp>
        <p:nvSpPr>
          <p:cNvPr id="10" name="TextBox 1"/>
          <p:cNvSpPr txBox="1"/>
          <p:nvPr/>
        </p:nvSpPr>
        <p:spPr>
          <a:xfrm>
            <a:off x="8064500" y="5334000"/>
            <a:ext cx="762000" cy="495300"/>
          </a:xfrm>
          <a:prstGeom prst="rect">
            <a:avLst/>
          </a:prstGeom>
          <a:noFill/>
        </p:spPr>
        <p:txBody>
          <a:bodyPr wrap="none" lIns="0" tIns="0" rIns="0" rtlCol="0">
            <a:spAutoFit/>
          </a:bodyPr>
          <a:lstStyle/>
          <a:p>
            <a:pPr>
              <a:lnSpc>
                <a:spcPts val="1500"/>
              </a:lnSpc>
              <a:tabLst>
                <a:tab pos="381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白石洲站</a:t>
            </a:r>
          </a:p>
          <a:p>
            <a:pPr>
              <a:lnSpc>
                <a:spcPts val="2400"/>
              </a:lnSpc>
              <a:tabLst>
                <a:tab pos="38100" algn="l"/>
              </a:tabLst>
            </a:pPr>
            <a:r>
              <a:rPr lang="en-US" altLang="zh-CN" sz="1200" dirty="0">
                <a:solidFill>
                  <a:srgbClr val="000000"/>
                </a:solidFill>
                <a:latin typeface="微软雅黑" panose="020B0503020204020204" pitchFamily="18" charset="-122"/>
                <a:cs typeface="微软雅黑" panose="020B0503020204020204" pitchFamily="18" charset="-122"/>
              </a:rPr>
              <a:t>世界之窗站</a:t>
            </a:r>
          </a:p>
        </p:txBody>
      </p:sp>
      <p:sp>
        <p:nvSpPr>
          <p:cNvPr id="11" name="TextBox 1"/>
          <p:cNvSpPr txBox="1"/>
          <p:nvPr/>
        </p:nvSpPr>
        <p:spPr>
          <a:xfrm>
            <a:off x="6604000" y="5461000"/>
            <a:ext cx="457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深大站</a:t>
            </a:r>
          </a:p>
        </p:txBody>
      </p:sp>
      <p:sp>
        <p:nvSpPr>
          <p:cNvPr id="12" name="TextBox 1"/>
          <p:cNvSpPr txBox="1"/>
          <p:nvPr/>
        </p:nvSpPr>
        <p:spPr>
          <a:xfrm>
            <a:off x="5346700" y="6299200"/>
            <a:ext cx="457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桃园站</a:t>
            </a:r>
          </a:p>
        </p:txBody>
      </p:sp>
      <p:sp>
        <p:nvSpPr>
          <p:cNvPr id="13" name="TextBox 1"/>
          <p:cNvSpPr txBox="1"/>
          <p:nvPr/>
        </p:nvSpPr>
        <p:spPr>
          <a:xfrm>
            <a:off x="6527800" y="6464300"/>
            <a:ext cx="457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科苑站</a:t>
            </a:r>
          </a:p>
        </p:txBody>
      </p:sp>
      <p:sp>
        <p:nvSpPr>
          <p:cNvPr id="14" name="TextBox 1"/>
          <p:cNvSpPr txBox="1"/>
          <p:nvPr/>
        </p:nvSpPr>
        <p:spPr>
          <a:xfrm>
            <a:off x="7861300" y="6464300"/>
            <a:ext cx="6096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红树湾站</a:t>
            </a:r>
          </a:p>
        </p:txBody>
      </p:sp>
      <p:sp>
        <p:nvSpPr>
          <p:cNvPr id="15" name="TextBox 1"/>
          <p:cNvSpPr txBox="1"/>
          <p:nvPr/>
        </p:nvSpPr>
        <p:spPr>
          <a:xfrm>
            <a:off x="7340600" y="4813300"/>
            <a:ext cx="457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本项目</a:t>
            </a:r>
          </a:p>
        </p:txBody>
      </p:sp>
      <p:sp>
        <p:nvSpPr>
          <p:cNvPr id="16" name="TextBox 1"/>
          <p:cNvSpPr txBox="1"/>
          <p:nvPr/>
        </p:nvSpPr>
        <p:spPr>
          <a:xfrm>
            <a:off x="2565400" y="215900"/>
            <a:ext cx="6223000" cy="3149600"/>
          </a:xfrm>
          <a:prstGeom prst="rect">
            <a:avLst/>
          </a:prstGeom>
          <a:noFill/>
        </p:spPr>
        <p:txBody>
          <a:bodyPr wrap="none" lIns="0" tIns="0" rIns="0" rtlCol="0">
            <a:spAutoFit/>
          </a:bodyPr>
          <a:lstStyle/>
          <a:p>
            <a:pPr>
              <a:lnSpc>
                <a:spcPts val="2700"/>
              </a:lnSpc>
              <a:tabLst>
                <a:tab pos="33655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项目周边地铁分析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3365500" algn="l"/>
              </a:tabLst>
            </a:pPr>
            <a:r>
              <a:rPr lang="en-US" altLang="zh-CN" sz="995" b="1" dirty="0">
                <a:solidFill>
                  <a:srgbClr val="000000"/>
                </a:solidFill>
                <a:latin typeface="微软雅黑" panose="020B0503020204020204" pitchFamily="18" charset="-122"/>
                <a:cs typeface="微软雅黑" panose="020B0503020204020204" pitchFamily="18" charset="-122"/>
              </a:rPr>
              <a:t>本项目</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132582" y="2565654"/>
            <a:ext cx="2087879" cy="579120"/>
          </a:xfrm>
          <a:custGeom>
            <a:avLst/>
            <a:gdLst>
              <a:gd name="connsiteX0" fmla="*/ 0 w 2087879"/>
              <a:gd name="connsiteY0" fmla="*/ 0 h 579120"/>
              <a:gd name="connsiteX1" fmla="*/ 152400 w 2087879"/>
              <a:gd name="connsiteY1" fmla="*/ 579119 h 579120"/>
              <a:gd name="connsiteX2" fmla="*/ 2087879 w 2087879"/>
              <a:gd name="connsiteY2" fmla="*/ 381000 h 579120"/>
              <a:gd name="connsiteX3" fmla="*/ 2072639 w 2087879"/>
              <a:gd name="connsiteY3" fmla="*/ 30479 h 579120"/>
              <a:gd name="connsiteX4" fmla="*/ 0 w 2087879"/>
              <a:gd name="connsiteY4" fmla="*/ 0 h 5791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87879" h="579120">
                <a:moveTo>
                  <a:pt x="0" y="0"/>
                </a:moveTo>
                <a:lnTo>
                  <a:pt x="152400" y="579119"/>
                </a:lnTo>
                <a:lnTo>
                  <a:pt x="2087879" y="381000"/>
                </a:lnTo>
                <a:lnTo>
                  <a:pt x="2072639" y="30479"/>
                </a:lnTo>
                <a:lnTo>
                  <a:pt x="0" y="0"/>
                </a:lnTo>
              </a:path>
            </a:pathLst>
          </a:custGeom>
          <a:solidFill>
            <a:srgbClr val="FF808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119627" y="2552700"/>
            <a:ext cx="2113787" cy="605028"/>
          </a:xfrm>
          <a:custGeom>
            <a:avLst/>
            <a:gdLst>
              <a:gd name="connsiteX0" fmla="*/ 12954 w 2113787"/>
              <a:gd name="connsiteY0" fmla="*/ 12954 h 605028"/>
              <a:gd name="connsiteX1" fmla="*/ 165354 w 2113787"/>
              <a:gd name="connsiteY1" fmla="*/ 592073 h 605028"/>
              <a:gd name="connsiteX2" fmla="*/ 2100833 w 2113787"/>
              <a:gd name="connsiteY2" fmla="*/ 393954 h 605028"/>
              <a:gd name="connsiteX3" fmla="*/ 2085593 w 2113787"/>
              <a:gd name="connsiteY3" fmla="*/ 43433 h 605028"/>
              <a:gd name="connsiteX4" fmla="*/ 12954 w 2113787"/>
              <a:gd name="connsiteY4" fmla="*/ 12954 h 6050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13787" h="605028">
                <a:moveTo>
                  <a:pt x="12954" y="12954"/>
                </a:moveTo>
                <a:lnTo>
                  <a:pt x="165354" y="592073"/>
                </a:lnTo>
                <a:lnTo>
                  <a:pt x="2100833" y="393954"/>
                </a:lnTo>
                <a:lnTo>
                  <a:pt x="2085593" y="43433"/>
                </a:lnTo>
                <a:lnTo>
                  <a:pt x="12954" y="12954"/>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579364" y="3087623"/>
            <a:ext cx="3241547" cy="1060704"/>
          </a:xfrm>
          <a:custGeom>
            <a:avLst/>
            <a:gdLst>
              <a:gd name="connsiteX0" fmla="*/ 0 w 3241547"/>
              <a:gd name="connsiteY0" fmla="*/ 1060704 h 1060704"/>
              <a:gd name="connsiteX1" fmla="*/ 3241547 w 3241547"/>
              <a:gd name="connsiteY1" fmla="*/ 1060704 h 1060704"/>
              <a:gd name="connsiteX2" fmla="*/ 3241547 w 3241547"/>
              <a:gd name="connsiteY2" fmla="*/ 0 h 1060704"/>
              <a:gd name="connsiteX3" fmla="*/ 0 w 3241547"/>
              <a:gd name="connsiteY3" fmla="*/ 0 h 1060704"/>
              <a:gd name="connsiteX4" fmla="*/ 0 w 3241547"/>
              <a:gd name="connsiteY4" fmla="*/ 1060704 h 10607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41547" h="1060704">
                <a:moveTo>
                  <a:pt x="0" y="1060704"/>
                </a:moveTo>
                <a:lnTo>
                  <a:pt x="3241547" y="1060704"/>
                </a:lnTo>
                <a:lnTo>
                  <a:pt x="3241547" y="0"/>
                </a:lnTo>
                <a:lnTo>
                  <a:pt x="0" y="0"/>
                </a:lnTo>
                <a:lnTo>
                  <a:pt x="0" y="1060704"/>
                </a:lnTo>
              </a:path>
            </a:pathLst>
          </a:custGeom>
          <a:solidFill>
            <a:srgbClr val="E1F6D1">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219200" y="596900"/>
            <a:ext cx="7404100" cy="6083300"/>
          </a:xfrm>
          <a:prstGeom prst="rect">
            <a:avLst/>
          </a:prstGeom>
          <a:noFill/>
        </p:spPr>
      </p:pic>
      <p:sp>
        <p:nvSpPr>
          <p:cNvPr id="10"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53</a:t>
            </a:r>
          </a:p>
        </p:txBody>
      </p:sp>
      <p:sp>
        <p:nvSpPr>
          <p:cNvPr id="11" name="TextBox 1"/>
          <p:cNvSpPr txBox="1"/>
          <p:nvPr/>
        </p:nvSpPr>
        <p:spPr>
          <a:xfrm>
            <a:off x="5930900" y="127000"/>
            <a:ext cx="28448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项目周边地铁分析</a:t>
            </a:r>
          </a:p>
        </p:txBody>
      </p:sp>
      <p:sp>
        <p:nvSpPr>
          <p:cNvPr id="12" name="TextBox 1"/>
          <p:cNvSpPr txBox="1"/>
          <p:nvPr/>
        </p:nvSpPr>
        <p:spPr>
          <a:xfrm>
            <a:off x="3619500" y="2667000"/>
            <a:ext cx="596900" cy="254000"/>
          </a:xfrm>
          <a:prstGeom prst="rect">
            <a:avLst/>
          </a:prstGeom>
          <a:noFill/>
        </p:spPr>
        <p:txBody>
          <a:bodyPr wrap="none" lIns="0" tIns="0" rIns="0" rtlCol="0">
            <a:spAutoFit/>
          </a:bodyPr>
          <a:lstStyle/>
          <a:p>
            <a:pPr>
              <a:lnSpc>
                <a:spcPts val="2000"/>
              </a:lnSpc>
            </a:pPr>
            <a:r>
              <a:rPr lang="en-US" altLang="zh-CN" sz="1595" b="1" dirty="0">
                <a:solidFill>
                  <a:srgbClr val="000000"/>
                </a:solidFill>
                <a:latin typeface="微软雅黑" panose="020B0503020204020204" pitchFamily="18" charset="-122"/>
                <a:cs typeface="微软雅黑" panose="020B0503020204020204" pitchFamily="18" charset="-122"/>
              </a:rPr>
              <a:t>本项目</a:t>
            </a:r>
          </a:p>
        </p:txBody>
      </p:sp>
      <p:sp>
        <p:nvSpPr>
          <p:cNvPr id="13" name="TextBox 1"/>
          <p:cNvSpPr txBox="1"/>
          <p:nvPr/>
        </p:nvSpPr>
        <p:spPr>
          <a:xfrm>
            <a:off x="5664200" y="3213100"/>
            <a:ext cx="3022600" cy="863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本项目地下一层未来将与地铁站A出口</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直接连通，而其他地铁口的客群也可通</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过地铁站进入本项目。</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016000" y="5626100"/>
            <a:ext cx="660400" cy="1206500"/>
          </a:xfrm>
          <a:prstGeom prst="rect">
            <a:avLst/>
          </a:prstGeom>
          <a:noFill/>
        </p:spPr>
        <p:txBody>
          <a:bodyPr wrap="none" lIns="0" tIns="0" rIns="0" rtlCol="0">
            <a:spAutoFit/>
          </a:bodyPr>
          <a:lstStyle/>
          <a:p>
            <a:pPr>
              <a:lnSpc>
                <a:spcPts val="2000"/>
              </a:lnSpc>
              <a:tabLst>
                <a:tab pos="317500" algn="l"/>
              </a:tabLst>
            </a:pPr>
            <a:r>
              <a:rPr lang="en-US" altLang="zh-CN" dirty="0"/>
              <a:t>	</a:t>
            </a:r>
            <a:r>
              <a:rPr lang="en-US" altLang="zh-CN" sz="1595" dirty="0">
                <a:solidFill>
                  <a:srgbClr val="EC008C"/>
                </a:solidFill>
                <a:latin typeface="微软雅黑" panose="020B0503020204020204" pitchFamily="18" charset="-122"/>
                <a:cs typeface="微软雅黑" panose="020B0503020204020204" pitchFamily="18" charset="-122"/>
              </a:rPr>
              <a:t>M</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317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54</a:t>
            </a:r>
          </a:p>
        </p:txBody>
      </p:sp>
      <p:sp>
        <p:nvSpPr>
          <p:cNvPr id="3" name="TextBox 1"/>
          <p:cNvSpPr txBox="1"/>
          <p:nvPr/>
        </p:nvSpPr>
        <p:spPr>
          <a:xfrm>
            <a:off x="1739900" y="5664200"/>
            <a:ext cx="762000" cy="9144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地铁站</a:t>
            </a:r>
          </a:p>
          <a:p>
            <a:pPr>
              <a:lnSpc>
                <a:spcPts val="1000"/>
              </a:lnSpc>
            </a:pPr>
            <a:endParaRPr lang="en-US" altLang="zh-CN" dirty="0"/>
          </a:p>
          <a:p>
            <a:pPr>
              <a:lnSpc>
                <a:spcPts val="1900"/>
              </a:lnSpc>
            </a:pPr>
            <a:r>
              <a:rPr lang="en-US" altLang="zh-CN" sz="1200" b="1" dirty="0">
                <a:solidFill>
                  <a:srgbClr val="000000"/>
                </a:solidFill>
                <a:latin typeface="微软雅黑" panose="020B0503020204020204" pitchFamily="18" charset="-122"/>
                <a:cs typeface="微软雅黑" panose="020B0503020204020204" pitchFamily="18" charset="-122"/>
              </a:rPr>
              <a:t>临近公交站</a:t>
            </a:r>
          </a:p>
          <a:p>
            <a:pPr>
              <a:lnSpc>
                <a:spcPts val="1000"/>
              </a:lnSpc>
            </a:pPr>
            <a:endParaRPr lang="en-US" altLang="zh-CN" dirty="0"/>
          </a:p>
          <a:p>
            <a:pPr>
              <a:lnSpc>
                <a:spcPts val="1700"/>
              </a:lnSpc>
            </a:pPr>
            <a:r>
              <a:rPr lang="en-US" altLang="zh-CN" sz="1200" b="1" dirty="0">
                <a:solidFill>
                  <a:srgbClr val="000000"/>
                </a:solidFill>
                <a:latin typeface="微软雅黑" panose="020B0503020204020204" pitchFamily="18" charset="-122"/>
                <a:cs typeface="微软雅黑" panose="020B0503020204020204" pitchFamily="18" charset="-122"/>
              </a:rPr>
              <a:t>周边公交站</a:t>
            </a:r>
          </a:p>
        </p:txBody>
      </p:sp>
      <p:sp>
        <p:nvSpPr>
          <p:cNvPr id="4" name="TextBox 1"/>
          <p:cNvSpPr txBox="1"/>
          <p:nvPr/>
        </p:nvSpPr>
        <p:spPr>
          <a:xfrm>
            <a:off x="1371600" y="4343400"/>
            <a:ext cx="6096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深南大道</a:t>
            </a:r>
          </a:p>
        </p:txBody>
      </p:sp>
      <p:sp>
        <p:nvSpPr>
          <p:cNvPr id="5" name="TextBox 1"/>
          <p:cNvSpPr txBox="1"/>
          <p:nvPr/>
        </p:nvSpPr>
        <p:spPr>
          <a:xfrm>
            <a:off x="2997200" y="3962400"/>
            <a:ext cx="3683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90</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米</a:t>
            </a:r>
          </a:p>
        </p:txBody>
      </p:sp>
      <p:sp>
        <p:nvSpPr>
          <p:cNvPr id="6" name="TextBox 1"/>
          <p:cNvSpPr txBox="1"/>
          <p:nvPr/>
        </p:nvSpPr>
        <p:spPr>
          <a:xfrm>
            <a:off x="3568700" y="4686300"/>
            <a:ext cx="457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280</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米</a:t>
            </a:r>
          </a:p>
        </p:txBody>
      </p:sp>
      <p:sp>
        <p:nvSpPr>
          <p:cNvPr id="7" name="TextBox 1"/>
          <p:cNvSpPr txBox="1"/>
          <p:nvPr/>
        </p:nvSpPr>
        <p:spPr>
          <a:xfrm>
            <a:off x="3492500" y="4114800"/>
            <a:ext cx="190500" cy="254000"/>
          </a:xfrm>
          <a:prstGeom prst="rect">
            <a:avLst/>
          </a:prstGeom>
          <a:noFill/>
        </p:spPr>
        <p:txBody>
          <a:bodyPr wrap="none" lIns="0" tIns="0" rIns="0" rtlCol="0">
            <a:spAutoFit/>
          </a:bodyPr>
          <a:lstStyle/>
          <a:p>
            <a:pPr>
              <a:lnSpc>
                <a:spcPts val="2000"/>
              </a:lnSpc>
            </a:pPr>
            <a:r>
              <a:rPr lang="en-US" altLang="zh-CN" sz="1595" dirty="0">
                <a:solidFill>
                  <a:srgbClr val="EC008C"/>
                </a:solidFill>
                <a:latin typeface="微软雅黑" panose="020B0503020204020204" pitchFamily="18" charset="-122"/>
                <a:cs typeface="微软雅黑" panose="020B0503020204020204" pitchFamily="18" charset="-122"/>
              </a:rPr>
              <a:t>M</a:t>
            </a:r>
          </a:p>
        </p:txBody>
      </p:sp>
      <p:sp>
        <p:nvSpPr>
          <p:cNvPr id="8" name="TextBox 1"/>
          <p:cNvSpPr txBox="1"/>
          <p:nvPr/>
        </p:nvSpPr>
        <p:spPr>
          <a:xfrm>
            <a:off x="2921000" y="241300"/>
            <a:ext cx="5854700" cy="3632200"/>
          </a:xfrm>
          <a:prstGeom prst="rect">
            <a:avLst/>
          </a:prstGeom>
          <a:noFill/>
        </p:spPr>
        <p:txBody>
          <a:bodyPr wrap="none" lIns="0" tIns="0" rIns="0" rtlCol="0">
            <a:spAutoFit/>
          </a:bodyPr>
          <a:lstStyle/>
          <a:p>
            <a:pPr>
              <a:lnSpc>
                <a:spcPts val="2700"/>
              </a:lnSpc>
              <a:tabLst>
                <a:tab pos="76200" algn="l"/>
                <a:tab pos="812800" algn="l"/>
                <a:tab pos="1155700" algn="l"/>
                <a:tab pos="3009900" algn="l"/>
                <a:tab pos="32004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项目周边公交分析</a:t>
            </a:r>
          </a:p>
          <a:p>
            <a:pPr>
              <a:lnSpc>
                <a:spcPts val="1000"/>
              </a:lnSpc>
            </a:pPr>
            <a:endParaRPr lang="en-US" altLang="zh-CN" dirty="0"/>
          </a:p>
          <a:p>
            <a:pPr>
              <a:lnSpc>
                <a:spcPts val="1000"/>
              </a:lnSpc>
            </a:pPr>
            <a:endParaRPr lang="en-US" altLang="zh-CN" dirty="0"/>
          </a:p>
          <a:p>
            <a:pPr>
              <a:lnSpc>
                <a:spcPts val="2100"/>
              </a:lnSpc>
              <a:tabLst>
                <a:tab pos="76200" algn="l"/>
                <a:tab pos="812800" algn="l"/>
                <a:tab pos="1155700" algn="l"/>
                <a:tab pos="3009900" algn="l"/>
                <a:tab pos="3200400" algn="l"/>
              </a:tabLst>
            </a:pPr>
            <a:r>
              <a:rPr lang="en-US" altLang="zh-CN" dirty="0"/>
              <a:t>					</a:t>
            </a:r>
            <a:r>
              <a:rPr lang="en-US" altLang="zh-CN" sz="1200" dirty="0">
                <a:solidFill>
                  <a:srgbClr val="FFFFFF"/>
                </a:solidFill>
                <a:latin typeface="微软雅黑" panose="020B0503020204020204" pitchFamily="18" charset="-122"/>
                <a:cs typeface="微软雅黑" panose="020B0503020204020204" pitchFamily="18" charset="-122"/>
              </a:rPr>
              <a:t>英伦名苑站</a:t>
            </a:r>
          </a:p>
          <a:p>
            <a:pPr>
              <a:lnSpc>
                <a:spcPts val="1700"/>
              </a:lnSpc>
              <a:tabLst>
                <a:tab pos="76200" algn="l"/>
                <a:tab pos="812800" algn="l"/>
                <a:tab pos="1155700" algn="l"/>
                <a:tab pos="3009900" algn="l"/>
                <a:tab pos="3200400" algn="l"/>
              </a:tabLst>
            </a:pPr>
            <a:r>
              <a:rPr lang="en-US" altLang="zh-CN" dirty="0"/>
              <a:t>		</a:t>
            </a:r>
            <a:r>
              <a:rPr lang="en-US" altLang="zh-CN" sz="1200" dirty="0">
                <a:solidFill>
                  <a:srgbClr val="FFFFFF"/>
                </a:solidFill>
                <a:latin typeface="微软雅黑" panose="020B0503020204020204" pitchFamily="18" charset="-122"/>
                <a:cs typeface="微软雅黑" panose="020B0503020204020204" pitchFamily="18" charset="-122"/>
              </a:rPr>
              <a:t>城市山谷站</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76200" algn="l"/>
                <a:tab pos="812800" algn="l"/>
                <a:tab pos="1155700" algn="l"/>
                <a:tab pos="3009900" algn="l"/>
                <a:tab pos="3200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580</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米</a:t>
            </a:r>
          </a:p>
          <a:p>
            <a:pPr>
              <a:lnSpc>
                <a:spcPts val="1000"/>
              </a:lnSpc>
            </a:pPr>
            <a:endParaRPr lang="en-US" altLang="zh-CN" dirty="0"/>
          </a:p>
          <a:p>
            <a:pPr>
              <a:lnSpc>
                <a:spcPts val="1000"/>
              </a:lnSpc>
            </a:pPr>
            <a:endParaRPr lang="en-US" altLang="zh-CN" dirty="0"/>
          </a:p>
          <a:p>
            <a:pPr>
              <a:lnSpc>
                <a:spcPts val="2000"/>
              </a:lnSpc>
              <a:tabLst>
                <a:tab pos="76200" algn="l"/>
                <a:tab pos="812800" algn="l"/>
                <a:tab pos="1155700" algn="l"/>
                <a:tab pos="3009900" algn="l"/>
                <a:tab pos="3200400" algn="l"/>
              </a:tabLst>
            </a:pPr>
            <a:r>
              <a:rPr lang="en-US" altLang="zh-CN" dirty="0"/>
              <a:t>		</a:t>
            </a:r>
            <a:r>
              <a:rPr lang="en-US" altLang="zh-CN" sz="1200" dirty="0">
                <a:solidFill>
                  <a:srgbClr val="FFFFFF"/>
                </a:solidFill>
                <a:latin typeface="微软雅黑" panose="020B0503020204020204" pitchFamily="18" charset="-122"/>
                <a:cs typeface="微软雅黑" panose="020B0503020204020204" pitchFamily="18" charset="-122"/>
              </a:rPr>
              <a:t>大冲小学站</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76200" algn="l"/>
                <a:tab pos="812800" algn="l"/>
                <a:tab pos="1155700" algn="l"/>
                <a:tab pos="3009900" algn="l"/>
                <a:tab pos="3200400" algn="l"/>
              </a:tabLst>
            </a:pPr>
            <a:r>
              <a:rPr lang="en-US" altLang="zh-CN" sz="1200" dirty="0">
                <a:solidFill>
                  <a:srgbClr val="000000"/>
                </a:solidFill>
                <a:latin typeface="微软雅黑" panose="020B0503020204020204" pitchFamily="18" charset="-122"/>
                <a:cs typeface="微软雅黑" panose="020B0503020204020204" pitchFamily="18" charset="-122"/>
              </a:rPr>
              <a:t>280</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米</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900"/>
              </a:lnSpc>
              <a:tabLst>
                <a:tab pos="76200" algn="l"/>
                <a:tab pos="812800" algn="l"/>
                <a:tab pos="1155700" algn="l"/>
                <a:tab pos="3009900" algn="l"/>
                <a:tab pos="32004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本项目</a:t>
            </a:r>
          </a:p>
        </p:txBody>
      </p:sp>
      <p:sp>
        <p:nvSpPr>
          <p:cNvPr id="9" name="TextBox 1"/>
          <p:cNvSpPr txBox="1"/>
          <p:nvPr/>
        </p:nvSpPr>
        <p:spPr>
          <a:xfrm>
            <a:off x="2425700" y="4191000"/>
            <a:ext cx="457200" cy="190500"/>
          </a:xfrm>
          <a:prstGeom prst="rect">
            <a:avLst/>
          </a:prstGeom>
          <a:noFill/>
        </p:spPr>
        <p:txBody>
          <a:bodyPr wrap="none" lIns="0" tIns="0" rIns="0" rtlCol="0">
            <a:spAutoFit/>
          </a:bodyPr>
          <a:lstStyle/>
          <a:p>
            <a:pPr>
              <a:lnSpc>
                <a:spcPts val="1500"/>
              </a:lnSpc>
            </a:pPr>
            <a:r>
              <a:rPr lang="en-US" altLang="zh-CN" sz="1200" dirty="0">
                <a:solidFill>
                  <a:srgbClr val="FFFFFF"/>
                </a:solidFill>
                <a:latin typeface="微软雅黑" panose="020B0503020204020204" pitchFamily="18" charset="-122"/>
                <a:cs typeface="微软雅黑" panose="020B0503020204020204" pitchFamily="18" charset="-122"/>
              </a:rPr>
              <a:t>大冲站</a:t>
            </a:r>
          </a:p>
        </p:txBody>
      </p:sp>
      <p:sp>
        <p:nvSpPr>
          <p:cNvPr id="10" name="TextBox 1"/>
          <p:cNvSpPr txBox="1"/>
          <p:nvPr/>
        </p:nvSpPr>
        <p:spPr>
          <a:xfrm>
            <a:off x="1841500" y="4864100"/>
            <a:ext cx="914400" cy="190500"/>
          </a:xfrm>
          <a:prstGeom prst="rect">
            <a:avLst/>
          </a:prstGeom>
          <a:noFill/>
        </p:spPr>
        <p:txBody>
          <a:bodyPr wrap="none" lIns="0" tIns="0" rIns="0" rtlCol="0">
            <a:spAutoFit/>
          </a:bodyPr>
          <a:lstStyle/>
          <a:p>
            <a:pPr>
              <a:lnSpc>
                <a:spcPts val="1500"/>
              </a:lnSpc>
            </a:pPr>
            <a:r>
              <a:rPr lang="en-US" altLang="zh-CN" sz="1200" dirty="0">
                <a:solidFill>
                  <a:srgbClr val="FFFFFF"/>
                </a:solidFill>
                <a:latin typeface="微软雅黑" panose="020B0503020204020204" pitchFamily="18" charset="-122"/>
                <a:cs typeface="微软雅黑" panose="020B0503020204020204" pitchFamily="18" charset="-122"/>
              </a:rPr>
              <a:t>飞亚达大厦站</a:t>
            </a:r>
          </a:p>
        </p:txBody>
      </p:sp>
      <p:sp>
        <p:nvSpPr>
          <p:cNvPr id="11" name="TextBox 1"/>
          <p:cNvSpPr txBox="1"/>
          <p:nvPr/>
        </p:nvSpPr>
        <p:spPr>
          <a:xfrm>
            <a:off x="3098800" y="5664200"/>
            <a:ext cx="5308600" cy="850900"/>
          </a:xfrm>
          <a:prstGeom prst="rect">
            <a:avLst/>
          </a:prstGeom>
          <a:noFill/>
        </p:spPr>
        <p:txBody>
          <a:bodyPr wrap="none" lIns="0" tIns="0" rIns="0" rtlCol="0">
            <a:spAutoFit/>
          </a:bodyPr>
          <a:lstStyle/>
          <a:p>
            <a:pPr>
              <a:lnSpc>
                <a:spcPts val="2000"/>
              </a:lnSpc>
            </a:pPr>
            <a:r>
              <a:rPr lang="en-US" altLang="zh-CN" sz="1600" dirty="0">
                <a:solidFill>
                  <a:srgbClr val="000000"/>
                </a:solidFill>
                <a:latin typeface="微软雅黑" panose="020B0503020204020204" pitchFamily="18" charset="-122"/>
                <a:cs typeface="微软雅黑" panose="020B0503020204020204" pitchFamily="18" charset="-122"/>
              </a:rPr>
              <a:t>本项目周边600米内有5个公交站，其中公交线路最集中的</a:t>
            </a:r>
          </a:p>
          <a:p>
            <a:pPr>
              <a:lnSpc>
                <a:spcPts val="2300"/>
              </a:lnSpc>
            </a:pPr>
            <a:r>
              <a:rPr lang="en-US" altLang="zh-CN" sz="1595" b="1" dirty="0">
                <a:solidFill>
                  <a:srgbClr val="000000"/>
                </a:solidFill>
                <a:latin typeface="微软雅黑" panose="020B0503020204020204" pitchFamily="18" charset="-122"/>
                <a:cs typeface="微软雅黑" panose="020B0503020204020204" pitchFamily="18" charset="-122"/>
              </a:rPr>
              <a:t>大冲站</a:t>
            </a:r>
            <a:r>
              <a:rPr lang="en-US" altLang="zh-CN" sz="1595" dirty="0">
                <a:solidFill>
                  <a:srgbClr val="000000"/>
                </a:solidFill>
                <a:latin typeface="微软雅黑" panose="020B0503020204020204" pitchFamily="18" charset="-122"/>
                <a:cs typeface="微软雅黑" panose="020B0503020204020204" pitchFamily="18" charset="-122"/>
              </a:rPr>
              <a:t>，目前有19条公交线经达并通往深圳各处，未来也有</a:t>
            </a:r>
          </a:p>
          <a:p>
            <a:pPr>
              <a:lnSpc>
                <a:spcPts val="2300"/>
              </a:lnSpc>
            </a:pPr>
            <a:r>
              <a:rPr lang="en-US" altLang="zh-CN" sz="1595" dirty="0">
                <a:solidFill>
                  <a:srgbClr val="000000"/>
                </a:solidFill>
                <a:latin typeface="微软雅黑" panose="020B0503020204020204" pitchFamily="18" charset="-122"/>
                <a:cs typeface="微软雅黑" panose="020B0503020204020204" pitchFamily="18" charset="-122"/>
              </a:rPr>
              <a:t>规划在本项目内建处公交首末站。</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55</a:t>
            </a:r>
          </a:p>
        </p:txBody>
      </p:sp>
      <p:sp>
        <p:nvSpPr>
          <p:cNvPr id="3" name="TextBox 1"/>
          <p:cNvSpPr txBox="1"/>
          <p:nvPr/>
        </p:nvSpPr>
        <p:spPr>
          <a:xfrm>
            <a:off x="1193800" y="20955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龙岗区</a:t>
            </a:r>
          </a:p>
        </p:txBody>
      </p:sp>
      <p:sp>
        <p:nvSpPr>
          <p:cNvPr id="4" name="TextBox 1"/>
          <p:cNvSpPr txBox="1"/>
          <p:nvPr/>
        </p:nvSpPr>
        <p:spPr>
          <a:xfrm>
            <a:off x="1981200" y="20955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罗湖区</a:t>
            </a:r>
          </a:p>
        </p:txBody>
      </p:sp>
      <p:sp>
        <p:nvSpPr>
          <p:cNvPr id="5" name="TextBox 1"/>
          <p:cNvSpPr txBox="1"/>
          <p:nvPr/>
        </p:nvSpPr>
        <p:spPr>
          <a:xfrm>
            <a:off x="3086100" y="20955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福田区</a:t>
            </a:r>
          </a:p>
        </p:txBody>
      </p:sp>
      <p:sp>
        <p:nvSpPr>
          <p:cNvPr id="6" name="TextBox 1"/>
          <p:cNvSpPr txBox="1"/>
          <p:nvPr/>
        </p:nvSpPr>
        <p:spPr>
          <a:xfrm>
            <a:off x="1104900" y="31623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南山区</a:t>
            </a:r>
          </a:p>
        </p:txBody>
      </p:sp>
      <p:sp>
        <p:nvSpPr>
          <p:cNvPr id="7" name="TextBox 1"/>
          <p:cNvSpPr txBox="1"/>
          <p:nvPr/>
        </p:nvSpPr>
        <p:spPr>
          <a:xfrm>
            <a:off x="2819400" y="31623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宝安区</a:t>
            </a:r>
          </a:p>
        </p:txBody>
      </p:sp>
      <p:sp>
        <p:nvSpPr>
          <p:cNvPr id="8" name="TextBox 1"/>
          <p:cNvSpPr txBox="1"/>
          <p:nvPr/>
        </p:nvSpPr>
        <p:spPr>
          <a:xfrm>
            <a:off x="7454900" y="6705600"/>
            <a:ext cx="1524000" cy="101600"/>
          </a:xfrm>
          <a:prstGeom prst="rect">
            <a:avLst/>
          </a:prstGeom>
          <a:noFill/>
        </p:spPr>
        <p:txBody>
          <a:bodyPr wrap="none" lIns="0" tIns="0" rIns="0" rtlCol="0">
            <a:spAutoFit/>
          </a:bodyPr>
          <a:lstStyle/>
          <a:p>
            <a:pPr>
              <a:lnSpc>
                <a:spcPts val="800"/>
              </a:lnSpc>
            </a:pPr>
            <a:r>
              <a:rPr lang="en-US" altLang="zh-CN" sz="805" dirty="0">
                <a:solidFill>
                  <a:srgbClr val="000000"/>
                </a:solidFill>
                <a:latin typeface="Times New Roman" panose="02020603050405020304" pitchFamily="18" charset="0"/>
                <a:cs typeface="Times New Roman" panose="02020603050405020304" pitchFamily="18" charset="0"/>
              </a:rPr>
              <a:t>资料来源：图吧深圳市公交点地图</a:t>
            </a:r>
          </a:p>
        </p:txBody>
      </p:sp>
      <p:sp>
        <p:nvSpPr>
          <p:cNvPr id="9" name="TextBox 1"/>
          <p:cNvSpPr txBox="1"/>
          <p:nvPr/>
        </p:nvSpPr>
        <p:spPr>
          <a:xfrm>
            <a:off x="5207000" y="22606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龙岗区</a:t>
            </a:r>
          </a:p>
        </p:txBody>
      </p:sp>
      <p:sp>
        <p:nvSpPr>
          <p:cNvPr id="10" name="TextBox 1"/>
          <p:cNvSpPr txBox="1"/>
          <p:nvPr/>
        </p:nvSpPr>
        <p:spPr>
          <a:xfrm>
            <a:off x="6705600" y="22479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罗湖区</a:t>
            </a:r>
          </a:p>
        </p:txBody>
      </p:sp>
      <p:sp>
        <p:nvSpPr>
          <p:cNvPr id="11" name="TextBox 1"/>
          <p:cNvSpPr txBox="1"/>
          <p:nvPr/>
        </p:nvSpPr>
        <p:spPr>
          <a:xfrm>
            <a:off x="4940300" y="31750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福田区</a:t>
            </a:r>
          </a:p>
        </p:txBody>
      </p:sp>
      <p:sp>
        <p:nvSpPr>
          <p:cNvPr id="12" name="TextBox 1"/>
          <p:cNvSpPr txBox="1"/>
          <p:nvPr/>
        </p:nvSpPr>
        <p:spPr>
          <a:xfrm>
            <a:off x="5994400" y="31750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南山区</a:t>
            </a:r>
          </a:p>
        </p:txBody>
      </p:sp>
      <p:sp>
        <p:nvSpPr>
          <p:cNvPr id="13" name="TextBox 1"/>
          <p:cNvSpPr txBox="1"/>
          <p:nvPr/>
        </p:nvSpPr>
        <p:spPr>
          <a:xfrm>
            <a:off x="7175500" y="31623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宝安区</a:t>
            </a:r>
          </a:p>
        </p:txBody>
      </p:sp>
      <p:sp>
        <p:nvSpPr>
          <p:cNvPr id="14" name="TextBox 1"/>
          <p:cNvSpPr txBox="1"/>
          <p:nvPr/>
        </p:nvSpPr>
        <p:spPr>
          <a:xfrm>
            <a:off x="1612900" y="4648200"/>
            <a:ext cx="711200" cy="1181100"/>
          </a:xfrm>
          <a:prstGeom prst="rect">
            <a:avLst/>
          </a:prstGeom>
          <a:noFill/>
        </p:spPr>
        <p:txBody>
          <a:bodyPr wrap="none" lIns="0" tIns="0" rIns="0" rtlCol="0">
            <a:spAutoFit/>
          </a:bodyPr>
          <a:lstStyle/>
          <a:p>
            <a:pPr>
              <a:lnSpc>
                <a:spcPts val="1100"/>
              </a:lnSpc>
              <a:tabLst>
                <a:tab pos="2540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龙华新区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254000" algn="l"/>
              </a:tabLst>
            </a:pPr>
            <a:r>
              <a:rPr lang="en-US" altLang="zh-CN" sz="900" dirty="0">
                <a:solidFill>
                  <a:srgbClr val="000000"/>
                </a:solidFill>
                <a:latin typeface="微软雅黑" panose="020B0503020204020204" pitchFamily="18" charset="-122"/>
                <a:cs typeface="微软雅黑" panose="020B0503020204020204" pitchFamily="18" charset="-122"/>
              </a:rPr>
              <a:t>南山区</a:t>
            </a:r>
          </a:p>
        </p:txBody>
      </p:sp>
      <p:sp>
        <p:nvSpPr>
          <p:cNvPr id="15" name="TextBox 1"/>
          <p:cNvSpPr txBox="1"/>
          <p:nvPr/>
        </p:nvSpPr>
        <p:spPr>
          <a:xfrm>
            <a:off x="7188200" y="46736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罗湖区</a:t>
            </a:r>
          </a:p>
        </p:txBody>
      </p:sp>
      <p:sp>
        <p:nvSpPr>
          <p:cNvPr id="16" name="TextBox 1"/>
          <p:cNvSpPr txBox="1"/>
          <p:nvPr/>
        </p:nvSpPr>
        <p:spPr>
          <a:xfrm>
            <a:off x="5105400" y="4711700"/>
            <a:ext cx="596900" cy="1117600"/>
          </a:xfrm>
          <a:prstGeom prst="rect">
            <a:avLst/>
          </a:prstGeom>
          <a:noFill/>
        </p:spPr>
        <p:txBody>
          <a:bodyPr wrap="none" lIns="0" tIns="0" rIns="0" rtlCol="0">
            <a:spAutoFit/>
          </a:bodyPr>
          <a:lstStyle/>
          <a:p>
            <a:pPr>
              <a:lnSpc>
                <a:spcPts val="1100"/>
              </a:lnSpc>
              <a:tabLst>
                <a:tab pos="152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龙华新区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600"/>
              </a:lnSpc>
              <a:tabLst>
                <a:tab pos="152400" algn="l"/>
              </a:tabLst>
            </a:pPr>
            <a:r>
              <a:rPr lang="en-US" altLang="zh-CN" sz="900" dirty="0">
                <a:solidFill>
                  <a:srgbClr val="000000"/>
                </a:solidFill>
                <a:latin typeface="微软雅黑" panose="020B0503020204020204" pitchFamily="18" charset="-122"/>
                <a:cs typeface="微软雅黑" panose="020B0503020204020204" pitchFamily="18" charset="-122"/>
              </a:rPr>
              <a:t>福田区</a:t>
            </a:r>
          </a:p>
        </p:txBody>
      </p:sp>
      <p:sp>
        <p:nvSpPr>
          <p:cNvPr id="17" name="TextBox 1"/>
          <p:cNvSpPr txBox="1"/>
          <p:nvPr/>
        </p:nvSpPr>
        <p:spPr>
          <a:xfrm>
            <a:off x="6197600" y="5651500"/>
            <a:ext cx="3429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南山区</a:t>
            </a:r>
          </a:p>
        </p:txBody>
      </p:sp>
      <p:sp>
        <p:nvSpPr>
          <p:cNvPr id="18" name="TextBox 1"/>
          <p:cNvSpPr txBox="1"/>
          <p:nvPr/>
        </p:nvSpPr>
        <p:spPr>
          <a:xfrm>
            <a:off x="990600" y="6134100"/>
            <a:ext cx="88900" cy="114300"/>
          </a:xfrm>
          <a:prstGeom prst="rect">
            <a:avLst/>
          </a:prstGeom>
          <a:noFill/>
        </p:spPr>
        <p:txBody>
          <a:bodyPr wrap="none" lIns="0" tIns="0" rIns="0" rtlCol="0">
            <a:spAutoFit/>
          </a:bodyPr>
          <a:lstStyle/>
          <a:p>
            <a:pPr>
              <a:lnSpc>
                <a:spcPts val="900"/>
              </a:lnSpc>
            </a:pPr>
            <a:r>
              <a:rPr lang="en-US" altLang="zh-CN" sz="840" dirty="0">
                <a:solidFill>
                  <a:srgbClr val="000000"/>
                </a:solidFill>
                <a:latin typeface="Wingdings" panose="05000000000000000000" pitchFamily="18" charset="0"/>
                <a:cs typeface="Wingdings" panose="05000000000000000000" pitchFamily="18" charset="0"/>
              </a:rPr>
              <a:t></a:t>
            </a:r>
          </a:p>
        </p:txBody>
      </p:sp>
      <p:sp>
        <p:nvSpPr>
          <p:cNvPr id="19" name="TextBox 1"/>
          <p:cNvSpPr txBox="1"/>
          <p:nvPr/>
        </p:nvSpPr>
        <p:spPr>
          <a:xfrm>
            <a:off x="1155700" y="6057900"/>
            <a:ext cx="7112000" cy="4445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从大冲站各公交线路途经的区域可以看出，南山几乎所有的区域和深圳大部分的区域都能通</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过公交直接到达。</a:t>
            </a:r>
          </a:p>
        </p:txBody>
      </p:sp>
      <p:sp>
        <p:nvSpPr>
          <p:cNvPr id="20" name="TextBox 1"/>
          <p:cNvSpPr txBox="1"/>
          <p:nvPr/>
        </p:nvSpPr>
        <p:spPr>
          <a:xfrm>
            <a:off x="990600" y="139700"/>
            <a:ext cx="7797800" cy="673100"/>
          </a:xfrm>
          <a:prstGeom prst="rect">
            <a:avLst/>
          </a:prstGeom>
          <a:noFill/>
        </p:spPr>
        <p:txBody>
          <a:bodyPr wrap="none" lIns="0" tIns="0" rIns="0" rtlCol="0">
            <a:spAutoFit/>
          </a:bodyPr>
          <a:lstStyle/>
          <a:p>
            <a:pPr>
              <a:lnSpc>
                <a:spcPts val="2700"/>
              </a:lnSpc>
              <a:tabLst>
                <a:tab pos="4940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项目周边公交分析</a:t>
            </a:r>
          </a:p>
          <a:p>
            <a:pPr>
              <a:lnSpc>
                <a:spcPts val="2600"/>
              </a:lnSpc>
              <a:tabLst>
                <a:tab pos="4940300" algn="l"/>
              </a:tabLst>
            </a:pPr>
            <a:r>
              <a:rPr lang="en-US" altLang="zh-CN" sz="1405" b="1" dirty="0">
                <a:solidFill>
                  <a:srgbClr val="000000"/>
                </a:solidFill>
                <a:latin typeface="微软雅黑" panose="020B0503020204020204" pitchFamily="18" charset="-122"/>
                <a:cs typeface="微软雅黑" panose="020B0503020204020204" pitchFamily="18" charset="-122"/>
              </a:rPr>
              <a:t>大冲站主要公交线</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graphicFrame>
        <p:nvGraphicFramePr>
          <p:cNvPr id="4" name="表格 4"/>
          <p:cNvGraphicFramePr>
            <a:graphicFrameLocks noGrp="1"/>
          </p:cNvGraphicFramePr>
          <p:nvPr/>
        </p:nvGraphicFramePr>
        <p:xfrm>
          <a:off x="812800" y="693038"/>
          <a:ext cx="7991982" cy="2409825"/>
        </p:xfrm>
        <a:graphic>
          <a:graphicData uri="http://schemas.openxmlformats.org/drawingml/2006/table">
            <a:tbl>
              <a:tblPr/>
              <a:tblGrid>
                <a:gridCol w="2663952">
                  <a:extLst>
                    <a:ext uri="{9D8B030D-6E8A-4147-A177-3AD203B41FA5}">
                      <a16:colId xmlns:a16="http://schemas.microsoft.com/office/drawing/2014/main" val="20000"/>
                    </a:ext>
                  </a:extLst>
                </a:gridCol>
                <a:gridCol w="2664078">
                  <a:extLst>
                    <a:ext uri="{9D8B030D-6E8A-4147-A177-3AD203B41FA5}">
                      <a16:colId xmlns:a16="http://schemas.microsoft.com/office/drawing/2014/main" val="20001"/>
                    </a:ext>
                  </a:extLst>
                </a:gridCol>
                <a:gridCol w="2663951">
                  <a:extLst>
                    <a:ext uri="{9D8B030D-6E8A-4147-A177-3AD203B41FA5}">
                      <a16:colId xmlns:a16="http://schemas.microsoft.com/office/drawing/2014/main" val="20002"/>
                    </a:ext>
                  </a:extLst>
                </a:gridCol>
              </a:tblGrid>
              <a:tr h="467994">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商场开业</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商场逐步成熟</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1200" b="1" dirty="0">
                          <a:solidFill>
                            <a:srgbClr val="FFFFFF"/>
                          </a:solidFill>
                          <a:latin typeface="微软雅黑" panose="020B0503020204020204" pitchFamily="18" charset="-122"/>
                          <a:cs typeface="微软雅黑" panose="020B0503020204020204" pitchFamily="18" charset="-122"/>
                        </a:rPr>
                        <a:t>商场成熟期</a:t>
                      </a:r>
                      <a:endParaRPr lang="zh-CN" altLang="en-US" sz="12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467995">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周边3公里高档住宅人口约66,189人</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周边3公里办公人群约366,669人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周边3公里高档住宅人口约66,189人</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周边3-5公里办公人群约782,084人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周边3公里高档住宅人口约66,189人</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周边3-5公里办公人群约782,084人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1005839">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项目回迁物业全部完工</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项目回迁住宅和首期自有住宅入伙，</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预估项目住宅人口：13,717人</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项目配套新大冲小学建成入学</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项目写字楼T1、T2投入使用</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项目自有住宅二、三期入伙，预估项</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目住宅人口：31,615人</a:t>
                      </a:r>
                      <a:endParaRPr lang="zh-CN" altLang="en-US" sz="1200" dirty="0">
                        <a:solidFill>
                          <a:srgbClr val="000000"/>
                        </a:solidFill>
                        <a:latin typeface="微软雅黑" panose="020B0503020204020204" pitchFamily="18" charset="-122"/>
                        <a:cs typeface="微软雅黑" panose="020B0503020204020204" pitchFamily="18" charset="-122"/>
                      </a:endParaRPr>
                    </a:p>
                    <a:p>
                      <a:pPr algn="ctr"/>
                      <a:r>
                        <a:rPr lang="en-US" altLang="zh-CN" sz="1200" dirty="0">
                          <a:solidFill>
                            <a:srgbClr val="000000"/>
                          </a:solidFill>
                          <a:latin typeface="微软雅黑" panose="020B0503020204020204" pitchFamily="18" charset="-122"/>
                          <a:cs typeface="微软雅黑" panose="020B0503020204020204" pitchFamily="18" charset="-122"/>
                        </a:rPr>
                        <a:t>项目配套九年一贯制学校已入学两年</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项目写字楼T4、T5、T6已投入使用</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项目自有住宅四、五期已入伙，预估</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项目住宅人口：36,039人</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467995">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项目居住、商务氛围初见雏形。</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项目居住、商务氛围逐步成熟。</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200" b="1" dirty="0">
                          <a:solidFill>
                            <a:srgbClr val="000000"/>
                          </a:solidFill>
                          <a:latin typeface="微软雅黑" panose="020B0503020204020204" pitchFamily="18" charset="-122"/>
                          <a:cs typeface="微软雅黑" panose="020B0503020204020204" pitchFamily="18" charset="-122"/>
                        </a:rPr>
                        <a:t>大涌项目已成为居住、商务氛围浓厚，</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b="1" dirty="0">
                          <a:solidFill>
                            <a:srgbClr val="000000"/>
                          </a:solidFill>
                          <a:latin typeface="微软雅黑" panose="020B0503020204020204" pitchFamily="18" charset="-122"/>
                          <a:cs typeface="微软雅黑" panose="020B0503020204020204" pitchFamily="18" charset="-122"/>
                        </a:rPr>
                        <a:t>且各方面配套完善的新城。</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bl>
          </a:graphicData>
        </a:graphic>
      </p:graphicFrame>
      <p:sp>
        <p:nvSpPr>
          <p:cNvPr id="2" name="TextBox 1"/>
          <p:cNvSpPr txBox="1"/>
          <p:nvPr/>
        </p:nvSpPr>
        <p:spPr>
          <a:xfrm>
            <a:off x="4711700" y="5892800"/>
            <a:ext cx="889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T1</a:t>
            </a:r>
          </a:p>
        </p:txBody>
      </p:sp>
      <p:sp>
        <p:nvSpPr>
          <p:cNvPr id="3" name="TextBox 1"/>
          <p:cNvSpPr txBox="1"/>
          <p:nvPr/>
        </p:nvSpPr>
        <p:spPr>
          <a:xfrm>
            <a:off x="4648200" y="5981700"/>
            <a:ext cx="2286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写字楼</a:t>
            </a:r>
          </a:p>
        </p:txBody>
      </p:sp>
      <p:sp>
        <p:nvSpPr>
          <p:cNvPr id="5" name="TextBox 1"/>
          <p:cNvSpPr txBox="1"/>
          <p:nvPr/>
        </p:nvSpPr>
        <p:spPr>
          <a:xfrm>
            <a:off x="7404100" y="5892800"/>
            <a:ext cx="889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T1</a:t>
            </a:r>
          </a:p>
        </p:txBody>
      </p:sp>
      <p:sp>
        <p:nvSpPr>
          <p:cNvPr id="6" name="TextBox 1"/>
          <p:cNvSpPr txBox="1"/>
          <p:nvPr/>
        </p:nvSpPr>
        <p:spPr>
          <a:xfrm>
            <a:off x="7340600" y="5981700"/>
            <a:ext cx="2286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写字楼</a:t>
            </a:r>
          </a:p>
        </p:txBody>
      </p:sp>
      <p:sp>
        <p:nvSpPr>
          <p:cNvPr id="7"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56</a:t>
            </a:r>
          </a:p>
        </p:txBody>
      </p:sp>
      <p:sp>
        <p:nvSpPr>
          <p:cNvPr id="8" name="TextBox 1"/>
          <p:cNvSpPr txBox="1"/>
          <p:nvPr/>
        </p:nvSpPr>
        <p:spPr>
          <a:xfrm>
            <a:off x="66167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周边发展进程</a:t>
            </a:r>
          </a:p>
        </p:txBody>
      </p:sp>
      <p:sp>
        <p:nvSpPr>
          <p:cNvPr id="9" name="TextBox 1"/>
          <p:cNvSpPr txBox="1"/>
          <p:nvPr/>
        </p:nvSpPr>
        <p:spPr>
          <a:xfrm>
            <a:off x="4521200" y="3708400"/>
            <a:ext cx="431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Arial Narrow" pitchFamily="18" charset="0"/>
                <a:cs typeface="Arial Narrow" pitchFamily="18" charset="0"/>
              </a:rPr>
              <a:t>2019</a:t>
            </a:r>
            <a:r>
              <a:rPr lang="en-US" altLang="zh-CN" sz="1200" b="1" dirty="0">
                <a:solidFill>
                  <a:srgbClr val="000000"/>
                </a:solidFill>
                <a:latin typeface="微软雅黑" panose="020B0503020204020204" pitchFamily="18" charset="-122"/>
                <a:cs typeface="微软雅黑" panose="020B0503020204020204" pitchFamily="18" charset="-122"/>
              </a:rPr>
              <a:t>年</a:t>
            </a:r>
          </a:p>
        </p:txBody>
      </p:sp>
      <p:sp>
        <p:nvSpPr>
          <p:cNvPr id="10" name="TextBox 1"/>
          <p:cNvSpPr txBox="1"/>
          <p:nvPr/>
        </p:nvSpPr>
        <p:spPr>
          <a:xfrm>
            <a:off x="7239000" y="3708400"/>
            <a:ext cx="431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Arial Narrow" pitchFamily="18" charset="0"/>
                <a:cs typeface="Arial Narrow" pitchFamily="18" charset="0"/>
              </a:rPr>
              <a:t>2022</a:t>
            </a:r>
            <a:r>
              <a:rPr lang="en-US" altLang="zh-CN" sz="1200" b="1" dirty="0">
                <a:solidFill>
                  <a:srgbClr val="000000"/>
                </a:solidFill>
                <a:latin typeface="微软雅黑" panose="020B0503020204020204" pitchFamily="18" charset="-122"/>
                <a:cs typeface="微软雅黑" panose="020B0503020204020204" pitchFamily="18" charset="-122"/>
              </a:rPr>
              <a:t>年</a:t>
            </a:r>
          </a:p>
        </p:txBody>
      </p:sp>
      <p:sp>
        <p:nvSpPr>
          <p:cNvPr id="11" name="TextBox 1"/>
          <p:cNvSpPr txBox="1"/>
          <p:nvPr/>
        </p:nvSpPr>
        <p:spPr>
          <a:xfrm>
            <a:off x="1917700" y="3721100"/>
            <a:ext cx="685800" cy="520700"/>
          </a:xfrm>
          <a:prstGeom prst="rect">
            <a:avLst/>
          </a:prstGeom>
          <a:noFill/>
        </p:spPr>
        <p:txBody>
          <a:bodyPr wrap="none" lIns="0" tIns="0" rIns="0" rtlCol="0">
            <a:spAutoFit/>
          </a:bodyPr>
          <a:lstStyle/>
          <a:p>
            <a:pPr>
              <a:lnSpc>
                <a:spcPts val="1500"/>
              </a:lnSpc>
              <a:tabLst>
                <a:tab pos="393700" algn="l"/>
              </a:tabLst>
            </a:pPr>
            <a:r>
              <a:rPr lang="en-US" altLang="zh-CN" sz="1200" b="1" dirty="0">
                <a:solidFill>
                  <a:srgbClr val="000000"/>
                </a:solidFill>
                <a:latin typeface="Arial Narrow" pitchFamily="18" charset="0"/>
                <a:cs typeface="Arial Narrow" pitchFamily="18" charset="0"/>
              </a:rPr>
              <a:t>2016</a:t>
            </a:r>
            <a:r>
              <a:rPr lang="en-US" altLang="zh-CN" sz="1200" b="1" dirty="0">
                <a:solidFill>
                  <a:srgbClr val="000000"/>
                </a:solidFill>
                <a:latin typeface="微软雅黑" panose="020B0503020204020204" pitchFamily="18" charset="-122"/>
                <a:cs typeface="微软雅黑" panose="020B0503020204020204" pitchFamily="18" charset="-122"/>
              </a:rPr>
              <a:t>年</a:t>
            </a:r>
          </a:p>
          <a:p>
            <a:pPr>
              <a:lnSpc>
                <a:spcPts val="1000"/>
              </a:lnSpc>
            </a:pPr>
            <a:endParaRPr lang="en-US" altLang="zh-CN" dirty="0"/>
          </a:p>
          <a:p>
            <a:pPr>
              <a:lnSpc>
                <a:spcPts val="1500"/>
              </a:lnSpc>
              <a:tabLst>
                <a:tab pos="3937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一期住宅</a:t>
            </a:r>
          </a:p>
        </p:txBody>
      </p:sp>
      <p:sp>
        <p:nvSpPr>
          <p:cNvPr id="12" name="TextBox 1"/>
          <p:cNvSpPr txBox="1"/>
          <p:nvPr/>
        </p:nvSpPr>
        <p:spPr>
          <a:xfrm>
            <a:off x="2451100" y="54991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回迁住宅</a:t>
            </a:r>
          </a:p>
        </p:txBody>
      </p:sp>
      <p:sp>
        <p:nvSpPr>
          <p:cNvPr id="13" name="TextBox 1"/>
          <p:cNvSpPr txBox="1"/>
          <p:nvPr/>
        </p:nvSpPr>
        <p:spPr>
          <a:xfrm>
            <a:off x="1943100" y="5892800"/>
            <a:ext cx="228600" cy="190500"/>
          </a:xfrm>
          <a:prstGeom prst="rect">
            <a:avLst/>
          </a:prstGeom>
          <a:noFill/>
        </p:spPr>
        <p:txBody>
          <a:bodyPr wrap="none" lIns="0" tIns="0" rIns="0" rtlCol="0">
            <a:spAutoFit/>
          </a:bodyPr>
          <a:lstStyle/>
          <a:p>
            <a:pPr>
              <a:lnSpc>
                <a:spcPts val="700"/>
              </a:lnSpc>
              <a:tabLst>
                <a:tab pos="762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T1</a:t>
            </a:r>
          </a:p>
          <a:p>
            <a:pPr>
              <a:lnSpc>
                <a:spcPts val="700"/>
              </a:lnSpc>
              <a:tabLst>
                <a:tab pos="76200" algn="l"/>
              </a:tabLst>
            </a:pPr>
            <a:r>
              <a:rPr lang="en-US" altLang="zh-CN" sz="600" b="1" dirty="0">
                <a:solidFill>
                  <a:srgbClr val="000000"/>
                </a:solidFill>
                <a:latin typeface="微软雅黑" panose="020B0503020204020204" pitchFamily="18" charset="-122"/>
                <a:cs typeface="微软雅黑" panose="020B0503020204020204" pitchFamily="18" charset="-122"/>
              </a:rPr>
              <a:t>写字楼</a:t>
            </a:r>
          </a:p>
        </p:txBody>
      </p:sp>
      <p:sp>
        <p:nvSpPr>
          <p:cNvPr id="14" name="TextBox 1"/>
          <p:cNvSpPr txBox="1"/>
          <p:nvPr/>
        </p:nvSpPr>
        <p:spPr>
          <a:xfrm>
            <a:off x="990600" y="5956300"/>
            <a:ext cx="3810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回迁出租区</a:t>
            </a:r>
          </a:p>
        </p:txBody>
      </p:sp>
      <p:sp>
        <p:nvSpPr>
          <p:cNvPr id="15" name="TextBox 1"/>
          <p:cNvSpPr txBox="1"/>
          <p:nvPr/>
        </p:nvSpPr>
        <p:spPr>
          <a:xfrm>
            <a:off x="1397000" y="5969000"/>
            <a:ext cx="457200" cy="342900"/>
          </a:xfrm>
          <a:prstGeom prst="rect">
            <a:avLst/>
          </a:prstGeom>
          <a:noFill/>
        </p:spPr>
        <p:txBody>
          <a:bodyPr wrap="none" lIns="0" tIns="0" rIns="0" rtlCol="0">
            <a:spAutoFit/>
          </a:bodyPr>
          <a:lstStyle/>
          <a:p>
            <a:pPr>
              <a:lnSpc>
                <a:spcPts val="700"/>
              </a:lnSpc>
              <a:tabLst>
                <a:tab pos="1270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保障房</a:t>
            </a:r>
          </a:p>
          <a:p>
            <a:pPr>
              <a:lnSpc>
                <a:spcPts val="1000"/>
              </a:lnSpc>
            </a:pPr>
            <a:endParaRPr lang="en-US" altLang="zh-CN" dirty="0"/>
          </a:p>
          <a:p>
            <a:pPr>
              <a:lnSpc>
                <a:spcPts val="900"/>
              </a:lnSpc>
              <a:tabLst>
                <a:tab pos="127000" algn="l"/>
              </a:tabLst>
            </a:pPr>
            <a:r>
              <a:rPr lang="en-US" altLang="zh-CN" sz="600" b="1" dirty="0">
                <a:solidFill>
                  <a:srgbClr val="000000"/>
                </a:solidFill>
                <a:latin typeface="微软雅黑" panose="020B0503020204020204" pitchFamily="18" charset="-122"/>
                <a:cs typeface="微软雅黑" panose="020B0503020204020204" pitchFamily="18" charset="-122"/>
              </a:rPr>
              <a:t>大涌商务中心</a:t>
            </a:r>
          </a:p>
        </p:txBody>
      </p:sp>
      <p:sp>
        <p:nvSpPr>
          <p:cNvPr id="16" name="TextBox 1"/>
          <p:cNvSpPr txBox="1"/>
          <p:nvPr/>
        </p:nvSpPr>
        <p:spPr>
          <a:xfrm>
            <a:off x="2260600" y="5854700"/>
            <a:ext cx="266700" cy="368300"/>
          </a:xfrm>
          <a:prstGeom prst="rect">
            <a:avLst/>
          </a:prstGeom>
          <a:noFill/>
        </p:spPr>
        <p:txBody>
          <a:bodyPr wrap="none" lIns="0" tIns="0" rIns="0" rtlCol="0">
            <a:spAutoFit/>
          </a:bodyPr>
          <a:lstStyle/>
          <a:p>
            <a:pPr>
              <a:lnSpc>
                <a:spcPts val="700"/>
              </a:lnSpc>
              <a:tabLst>
                <a:tab pos="63500" algn="l"/>
                <a:tab pos="1270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T2</a:t>
            </a:r>
          </a:p>
          <a:p>
            <a:pPr>
              <a:lnSpc>
                <a:spcPts val="700"/>
              </a:lnSpc>
              <a:tabLst>
                <a:tab pos="63500" algn="l"/>
                <a:tab pos="127000" algn="l"/>
              </a:tabLst>
            </a:pPr>
            <a:r>
              <a:rPr lang="en-US" altLang="zh-CN" sz="600" b="1" dirty="0">
                <a:solidFill>
                  <a:srgbClr val="000000"/>
                </a:solidFill>
                <a:latin typeface="微软雅黑" panose="020B0503020204020204" pitchFamily="18" charset="-122"/>
                <a:cs typeface="微软雅黑" panose="020B0503020204020204" pitchFamily="18" charset="-122"/>
              </a:rPr>
              <a:t>写字楼</a:t>
            </a:r>
          </a:p>
          <a:p>
            <a:pPr>
              <a:lnSpc>
                <a:spcPts val="1400"/>
              </a:lnSpc>
              <a:tabLst>
                <a:tab pos="63500" algn="l"/>
                <a:tab pos="1270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商场</a:t>
            </a:r>
          </a:p>
        </p:txBody>
      </p:sp>
      <p:sp>
        <p:nvSpPr>
          <p:cNvPr id="17" name="TextBox 1"/>
          <p:cNvSpPr txBox="1"/>
          <p:nvPr/>
        </p:nvSpPr>
        <p:spPr>
          <a:xfrm>
            <a:off x="2578100" y="5854700"/>
            <a:ext cx="152400" cy="190500"/>
          </a:xfrm>
          <a:prstGeom prst="rect">
            <a:avLst/>
          </a:prstGeom>
          <a:noFill/>
        </p:spPr>
        <p:txBody>
          <a:bodyPr wrap="none" lIns="0" tIns="0" rIns="0" rtlCol="0">
            <a:spAutoFit/>
          </a:bodyPr>
          <a:lstStyle/>
          <a:p>
            <a:pPr>
              <a:lnSpc>
                <a:spcPts val="700"/>
              </a:lnSpc>
              <a:tabLst>
                <a:tab pos="381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T3</a:t>
            </a:r>
          </a:p>
          <a:p>
            <a:pPr>
              <a:lnSpc>
                <a:spcPts val="700"/>
              </a:lnSpc>
              <a:tabLst>
                <a:tab pos="38100" algn="l"/>
              </a:tabLst>
            </a:pPr>
            <a:r>
              <a:rPr lang="en-US" altLang="zh-CN" sz="600" b="1" dirty="0">
                <a:solidFill>
                  <a:srgbClr val="000000"/>
                </a:solidFill>
                <a:latin typeface="微软雅黑" panose="020B0503020204020204" pitchFamily="18" charset="-122"/>
                <a:cs typeface="微软雅黑" panose="020B0503020204020204" pitchFamily="18" charset="-122"/>
              </a:rPr>
              <a:t>公寓</a:t>
            </a:r>
          </a:p>
        </p:txBody>
      </p:sp>
      <p:sp>
        <p:nvSpPr>
          <p:cNvPr id="18" name="TextBox 1"/>
          <p:cNvSpPr txBox="1"/>
          <p:nvPr/>
        </p:nvSpPr>
        <p:spPr>
          <a:xfrm>
            <a:off x="5003800" y="41275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一期住宅</a:t>
            </a:r>
          </a:p>
        </p:txBody>
      </p:sp>
      <p:sp>
        <p:nvSpPr>
          <p:cNvPr id="19" name="TextBox 1"/>
          <p:cNvSpPr txBox="1"/>
          <p:nvPr/>
        </p:nvSpPr>
        <p:spPr>
          <a:xfrm>
            <a:off x="5156200" y="54991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回迁住宅</a:t>
            </a:r>
          </a:p>
        </p:txBody>
      </p:sp>
      <p:sp>
        <p:nvSpPr>
          <p:cNvPr id="20" name="TextBox 1"/>
          <p:cNvSpPr txBox="1"/>
          <p:nvPr/>
        </p:nvSpPr>
        <p:spPr>
          <a:xfrm>
            <a:off x="3695700" y="5956300"/>
            <a:ext cx="3810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回迁出租区</a:t>
            </a:r>
          </a:p>
        </p:txBody>
      </p:sp>
      <p:sp>
        <p:nvSpPr>
          <p:cNvPr id="21" name="TextBox 1"/>
          <p:cNvSpPr txBox="1"/>
          <p:nvPr/>
        </p:nvSpPr>
        <p:spPr>
          <a:xfrm>
            <a:off x="4089400" y="5969000"/>
            <a:ext cx="457200" cy="342900"/>
          </a:xfrm>
          <a:prstGeom prst="rect">
            <a:avLst/>
          </a:prstGeom>
          <a:noFill/>
        </p:spPr>
        <p:txBody>
          <a:bodyPr wrap="none" lIns="0" tIns="0" rIns="0" rtlCol="0">
            <a:spAutoFit/>
          </a:bodyPr>
          <a:lstStyle/>
          <a:p>
            <a:pPr>
              <a:lnSpc>
                <a:spcPts val="700"/>
              </a:lnSpc>
              <a:tabLst>
                <a:tab pos="1397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保障房</a:t>
            </a:r>
          </a:p>
          <a:p>
            <a:pPr>
              <a:lnSpc>
                <a:spcPts val="1000"/>
              </a:lnSpc>
            </a:pPr>
            <a:endParaRPr lang="en-US" altLang="zh-CN" dirty="0"/>
          </a:p>
          <a:p>
            <a:pPr>
              <a:lnSpc>
                <a:spcPts val="900"/>
              </a:lnSpc>
              <a:tabLst>
                <a:tab pos="139700" algn="l"/>
              </a:tabLst>
            </a:pPr>
            <a:r>
              <a:rPr lang="en-US" altLang="zh-CN" sz="600" b="1" dirty="0">
                <a:solidFill>
                  <a:srgbClr val="000000"/>
                </a:solidFill>
                <a:latin typeface="微软雅黑" panose="020B0503020204020204" pitchFamily="18" charset="-122"/>
                <a:cs typeface="微软雅黑" panose="020B0503020204020204" pitchFamily="18" charset="-122"/>
              </a:rPr>
              <a:t>大涌商务中心</a:t>
            </a:r>
          </a:p>
        </p:txBody>
      </p:sp>
      <p:sp>
        <p:nvSpPr>
          <p:cNvPr id="22" name="TextBox 1"/>
          <p:cNvSpPr txBox="1"/>
          <p:nvPr/>
        </p:nvSpPr>
        <p:spPr>
          <a:xfrm>
            <a:off x="4699000" y="48260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三期住宅</a:t>
            </a:r>
          </a:p>
        </p:txBody>
      </p:sp>
      <p:sp>
        <p:nvSpPr>
          <p:cNvPr id="23" name="TextBox 1"/>
          <p:cNvSpPr txBox="1"/>
          <p:nvPr/>
        </p:nvSpPr>
        <p:spPr>
          <a:xfrm>
            <a:off x="4686300" y="54864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二期住宅</a:t>
            </a:r>
          </a:p>
        </p:txBody>
      </p:sp>
      <p:sp>
        <p:nvSpPr>
          <p:cNvPr id="24" name="TextBox 1"/>
          <p:cNvSpPr txBox="1"/>
          <p:nvPr/>
        </p:nvSpPr>
        <p:spPr>
          <a:xfrm>
            <a:off x="1308100" y="5384800"/>
            <a:ext cx="381000" cy="342900"/>
          </a:xfrm>
          <a:prstGeom prst="rect">
            <a:avLst/>
          </a:prstGeom>
          <a:noFill/>
        </p:spPr>
        <p:txBody>
          <a:bodyPr wrap="none" lIns="0" tIns="0" rIns="0" rtlCol="0">
            <a:spAutoFit/>
          </a:bodyPr>
          <a:lstStyle/>
          <a:p>
            <a:pPr>
              <a:lnSpc>
                <a:spcPts val="700"/>
              </a:lnSpc>
              <a:tabLst>
                <a:tab pos="762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幼儿园</a:t>
            </a:r>
          </a:p>
          <a:p>
            <a:pPr>
              <a:lnSpc>
                <a:spcPts val="1000"/>
              </a:lnSpc>
            </a:pPr>
            <a:endParaRPr lang="en-US" altLang="zh-CN" dirty="0"/>
          </a:p>
          <a:p>
            <a:pPr>
              <a:lnSpc>
                <a:spcPts val="900"/>
              </a:lnSpc>
              <a:tabLst>
                <a:tab pos="76200" algn="l"/>
              </a:tabLst>
            </a:pPr>
            <a:r>
              <a:rPr lang="en-US" altLang="zh-CN" sz="600" b="1" dirty="0">
                <a:solidFill>
                  <a:srgbClr val="000000"/>
                </a:solidFill>
                <a:latin typeface="微软雅黑" panose="020B0503020204020204" pitchFamily="18" charset="-122"/>
                <a:cs typeface="微软雅黑" panose="020B0503020204020204" pitchFamily="18" charset="-122"/>
              </a:rPr>
              <a:t>新大冲小学</a:t>
            </a:r>
          </a:p>
        </p:txBody>
      </p:sp>
      <p:sp>
        <p:nvSpPr>
          <p:cNvPr id="25" name="TextBox 1"/>
          <p:cNvSpPr txBox="1"/>
          <p:nvPr/>
        </p:nvSpPr>
        <p:spPr>
          <a:xfrm>
            <a:off x="4000500" y="5384800"/>
            <a:ext cx="381000" cy="342900"/>
          </a:xfrm>
          <a:prstGeom prst="rect">
            <a:avLst/>
          </a:prstGeom>
          <a:noFill/>
        </p:spPr>
        <p:txBody>
          <a:bodyPr wrap="none" lIns="0" tIns="0" rIns="0" rtlCol="0">
            <a:spAutoFit/>
          </a:bodyPr>
          <a:lstStyle/>
          <a:p>
            <a:pPr>
              <a:lnSpc>
                <a:spcPts val="700"/>
              </a:lnSpc>
              <a:tabLst>
                <a:tab pos="762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幼儿园</a:t>
            </a:r>
          </a:p>
          <a:p>
            <a:pPr>
              <a:lnSpc>
                <a:spcPts val="1000"/>
              </a:lnSpc>
            </a:pPr>
            <a:endParaRPr lang="en-US" altLang="zh-CN" dirty="0"/>
          </a:p>
          <a:p>
            <a:pPr>
              <a:lnSpc>
                <a:spcPts val="900"/>
              </a:lnSpc>
              <a:tabLst>
                <a:tab pos="76200" algn="l"/>
              </a:tabLst>
            </a:pPr>
            <a:r>
              <a:rPr lang="en-US" altLang="zh-CN" sz="600" b="1" dirty="0">
                <a:solidFill>
                  <a:srgbClr val="000000"/>
                </a:solidFill>
                <a:latin typeface="微软雅黑" panose="020B0503020204020204" pitchFamily="18" charset="-122"/>
                <a:cs typeface="微软雅黑" panose="020B0503020204020204" pitchFamily="18" charset="-122"/>
              </a:rPr>
              <a:t>新大冲小学</a:t>
            </a:r>
          </a:p>
        </p:txBody>
      </p:sp>
      <p:sp>
        <p:nvSpPr>
          <p:cNvPr id="26" name="TextBox 1"/>
          <p:cNvSpPr txBox="1"/>
          <p:nvPr/>
        </p:nvSpPr>
        <p:spPr>
          <a:xfrm>
            <a:off x="5105400" y="5054600"/>
            <a:ext cx="5334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九年一贯制学校</a:t>
            </a:r>
          </a:p>
        </p:txBody>
      </p:sp>
      <p:sp>
        <p:nvSpPr>
          <p:cNvPr id="27" name="TextBox 1"/>
          <p:cNvSpPr txBox="1"/>
          <p:nvPr/>
        </p:nvSpPr>
        <p:spPr>
          <a:xfrm>
            <a:off x="4813300" y="5867400"/>
            <a:ext cx="457200" cy="571500"/>
          </a:xfrm>
          <a:prstGeom prst="rect">
            <a:avLst/>
          </a:prstGeom>
          <a:noFill/>
        </p:spPr>
        <p:txBody>
          <a:bodyPr wrap="none" lIns="0" tIns="0" rIns="0" rtlCol="0">
            <a:spAutoFit/>
          </a:bodyPr>
          <a:lstStyle/>
          <a:p>
            <a:pPr>
              <a:lnSpc>
                <a:spcPts val="700"/>
              </a:lnSpc>
              <a:tabLst>
                <a:tab pos="63500" algn="l"/>
                <a:tab pos="152400" algn="l"/>
                <a:tab pos="215900" algn="l"/>
                <a:tab pos="2667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T2</a:t>
            </a:r>
          </a:p>
          <a:p>
            <a:pPr>
              <a:lnSpc>
                <a:spcPts val="700"/>
              </a:lnSpc>
              <a:tabLst>
                <a:tab pos="63500" algn="l"/>
                <a:tab pos="152400" algn="l"/>
                <a:tab pos="215900" algn="l"/>
                <a:tab pos="2667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写字楼</a:t>
            </a:r>
          </a:p>
          <a:p>
            <a:pPr>
              <a:lnSpc>
                <a:spcPts val="1200"/>
              </a:lnSpc>
              <a:tabLst>
                <a:tab pos="63500" algn="l"/>
                <a:tab pos="152400" algn="l"/>
                <a:tab pos="215900" algn="l"/>
                <a:tab pos="2667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商场</a:t>
            </a:r>
          </a:p>
          <a:p>
            <a:pPr>
              <a:lnSpc>
                <a:spcPts val="1000"/>
              </a:lnSpc>
              <a:tabLst>
                <a:tab pos="63500" algn="l"/>
                <a:tab pos="152400" algn="l"/>
                <a:tab pos="215900" algn="l"/>
                <a:tab pos="2667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T6</a:t>
            </a:r>
            <a:r>
              <a:rPr lang="en-US" altLang="zh-CN" sz="600" dirty="0">
                <a:latin typeface="Times New Roman" panose="02020603050405020304" pitchFamily="18" charset="0"/>
                <a:cs typeface="Times New Roman" panose="02020603050405020304" pitchFamily="18" charset="0"/>
              </a:rPr>
              <a:t>         </a:t>
            </a:r>
            <a:r>
              <a:rPr lang="en-US" altLang="zh-CN" sz="600" b="1" dirty="0">
                <a:solidFill>
                  <a:srgbClr val="000000"/>
                </a:solidFill>
                <a:latin typeface="微软雅黑" panose="020B0503020204020204" pitchFamily="18" charset="-122"/>
                <a:cs typeface="微软雅黑" panose="020B0503020204020204" pitchFamily="18" charset="-122"/>
              </a:rPr>
              <a:t>T5</a:t>
            </a:r>
          </a:p>
          <a:p>
            <a:pPr>
              <a:lnSpc>
                <a:spcPts val="700"/>
              </a:lnSpc>
              <a:tabLst>
                <a:tab pos="63500" algn="l"/>
                <a:tab pos="152400" algn="l"/>
                <a:tab pos="215900" algn="l"/>
                <a:tab pos="266700" algn="l"/>
              </a:tabLst>
            </a:pPr>
            <a:r>
              <a:rPr lang="en-US" altLang="zh-CN" sz="600" b="1" dirty="0">
                <a:solidFill>
                  <a:srgbClr val="000000"/>
                </a:solidFill>
                <a:latin typeface="微软雅黑" panose="020B0503020204020204" pitchFamily="18" charset="-122"/>
                <a:cs typeface="微软雅黑" panose="020B0503020204020204" pitchFamily="18" charset="-122"/>
              </a:rPr>
              <a:t>写字楼写字楼</a:t>
            </a:r>
          </a:p>
        </p:txBody>
      </p:sp>
      <p:sp>
        <p:nvSpPr>
          <p:cNvPr id="28" name="TextBox 1"/>
          <p:cNvSpPr txBox="1"/>
          <p:nvPr/>
        </p:nvSpPr>
        <p:spPr>
          <a:xfrm>
            <a:off x="5283200" y="5867400"/>
            <a:ext cx="304800" cy="419100"/>
          </a:xfrm>
          <a:prstGeom prst="rect">
            <a:avLst/>
          </a:prstGeom>
          <a:noFill/>
        </p:spPr>
        <p:txBody>
          <a:bodyPr wrap="none" lIns="0" tIns="0" rIns="0" rtlCol="0">
            <a:spAutoFit/>
          </a:bodyPr>
          <a:lstStyle/>
          <a:p>
            <a:pPr>
              <a:lnSpc>
                <a:spcPts val="700"/>
              </a:lnSpc>
              <a:tabLst>
                <a:tab pos="25400" algn="l"/>
                <a:tab pos="88900" algn="l"/>
                <a:tab pos="152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T3</a:t>
            </a:r>
          </a:p>
          <a:p>
            <a:pPr>
              <a:lnSpc>
                <a:spcPts val="700"/>
              </a:lnSpc>
              <a:tabLst>
                <a:tab pos="25400" algn="l"/>
                <a:tab pos="88900" algn="l"/>
                <a:tab pos="152400" algn="l"/>
              </a:tabLst>
            </a:pPr>
            <a:r>
              <a:rPr lang="en-US" altLang="zh-CN" sz="600" b="1" dirty="0">
                <a:solidFill>
                  <a:srgbClr val="000000"/>
                </a:solidFill>
                <a:latin typeface="微软雅黑" panose="020B0503020204020204" pitchFamily="18" charset="-122"/>
                <a:cs typeface="微软雅黑" panose="020B0503020204020204" pitchFamily="18" charset="-122"/>
              </a:rPr>
              <a:t>公寓</a:t>
            </a:r>
          </a:p>
          <a:p>
            <a:pPr>
              <a:lnSpc>
                <a:spcPts val="1100"/>
              </a:lnSpc>
              <a:tabLst>
                <a:tab pos="25400" algn="l"/>
                <a:tab pos="88900" algn="l"/>
                <a:tab pos="152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T4</a:t>
            </a:r>
          </a:p>
          <a:p>
            <a:pPr>
              <a:lnSpc>
                <a:spcPts val="700"/>
              </a:lnSpc>
              <a:tabLst>
                <a:tab pos="25400" algn="l"/>
                <a:tab pos="88900" algn="l"/>
                <a:tab pos="152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写字楼</a:t>
            </a:r>
          </a:p>
        </p:txBody>
      </p:sp>
      <p:sp>
        <p:nvSpPr>
          <p:cNvPr id="29" name="TextBox 1"/>
          <p:cNvSpPr txBox="1"/>
          <p:nvPr/>
        </p:nvSpPr>
        <p:spPr>
          <a:xfrm>
            <a:off x="7696200" y="41402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一期住宅</a:t>
            </a:r>
          </a:p>
        </p:txBody>
      </p:sp>
      <p:sp>
        <p:nvSpPr>
          <p:cNvPr id="30" name="TextBox 1"/>
          <p:cNvSpPr txBox="1"/>
          <p:nvPr/>
        </p:nvSpPr>
        <p:spPr>
          <a:xfrm>
            <a:off x="7848600" y="54991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回迁住宅</a:t>
            </a:r>
          </a:p>
        </p:txBody>
      </p:sp>
      <p:sp>
        <p:nvSpPr>
          <p:cNvPr id="31" name="TextBox 1"/>
          <p:cNvSpPr txBox="1"/>
          <p:nvPr/>
        </p:nvSpPr>
        <p:spPr>
          <a:xfrm>
            <a:off x="6388100" y="5956300"/>
            <a:ext cx="3810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回迁出租区</a:t>
            </a:r>
          </a:p>
        </p:txBody>
      </p:sp>
      <p:sp>
        <p:nvSpPr>
          <p:cNvPr id="32" name="TextBox 1"/>
          <p:cNvSpPr txBox="1"/>
          <p:nvPr/>
        </p:nvSpPr>
        <p:spPr>
          <a:xfrm>
            <a:off x="6794500" y="5981700"/>
            <a:ext cx="457200" cy="342900"/>
          </a:xfrm>
          <a:prstGeom prst="rect">
            <a:avLst/>
          </a:prstGeom>
          <a:noFill/>
        </p:spPr>
        <p:txBody>
          <a:bodyPr wrap="none" lIns="0" tIns="0" rIns="0" rtlCol="0">
            <a:spAutoFit/>
          </a:bodyPr>
          <a:lstStyle/>
          <a:p>
            <a:pPr>
              <a:lnSpc>
                <a:spcPts val="700"/>
              </a:lnSpc>
              <a:tabLst>
                <a:tab pos="1270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保障房</a:t>
            </a:r>
          </a:p>
          <a:p>
            <a:pPr>
              <a:lnSpc>
                <a:spcPts val="1000"/>
              </a:lnSpc>
            </a:pPr>
            <a:endParaRPr lang="en-US" altLang="zh-CN" dirty="0"/>
          </a:p>
          <a:p>
            <a:pPr>
              <a:lnSpc>
                <a:spcPts val="900"/>
              </a:lnSpc>
              <a:tabLst>
                <a:tab pos="127000" algn="l"/>
              </a:tabLst>
            </a:pPr>
            <a:r>
              <a:rPr lang="en-US" altLang="zh-CN" sz="600" b="1" dirty="0">
                <a:solidFill>
                  <a:srgbClr val="000000"/>
                </a:solidFill>
                <a:latin typeface="微软雅黑" panose="020B0503020204020204" pitchFamily="18" charset="-122"/>
                <a:cs typeface="微软雅黑" panose="020B0503020204020204" pitchFamily="18" charset="-122"/>
              </a:rPr>
              <a:t>大涌商务中心</a:t>
            </a:r>
          </a:p>
        </p:txBody>
      </p:sp>
      <p:sp>
        <p:nvSpPr>
          <p:cNvPr id="33" name="TextBox 1"/>
          <p:cNvSpPr txBox="1"/>
          <p:nvPr/>
        </p:nvSpPr>
        <p:spPr>
          <a:xfrm>
            <a:off x="7404100" y="48387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三期住宅</a:t>
            </a:r>
          </a:p>
        </p:txBody>
      </p:sp>
      <p:sp>
        <p:nvSpPr>
          <p:cNvPr id="34" name="TextBox 1"/>
          <p:cNvSpPr txBox="1"/>
          <p:nvPr/>
        </p:nvSpPr>
        <p:spPr>
          <a:xfrm>
            <a:off x="7378700" y="54864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二期住宅</a:t>
            </a:r>
          </a:p>
        </p:txBody>
      </p:sp>
      <p:sp>
        <p:nvSpPr>
          <p:cNvPr id="35" name="TextBox 1"/>
          <p:cNvSpPr txBox="1"/>
          <p:nvPr/>
        </p:nvSpPr>
        <p:spPr>
          <a:xfrm>
            <a:off x="6692900" y="5384800"/>
            <a:ext cx="381000" cy="342900"/>
          </a:xfrm>
          <a:prstGeom prst="rect">
            <a:avLst/>
          </a:prstGeom>
          <a:noFill/>
        </p:spPr>
        <p:txBody>
          <a:bodyPr wrap="none" lIns="0" tIns="0" rIns="0" rtlCol="0">
            <a:spAutoFit/>
          </a:bodyPr>
          <a:lstStyle/>
          <a:p>
            <a:pPr>
              <a:lnSpc>
                <a:spcPts val="700"/>
              </a:lnSpc>
              <a:tabLst>
                <a:tab pos="889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幼儿园</a:t>
            </a:r>
          </a:p>
          <a:p>
            <a:pPr>
              <a:lnSpc>
                <a:spcPts val="1000"/>
              </a:lnSpc>
            </a:pPr>
            <a:endParaRPr lang="en-US" altLang="zh-CN" dirty="0"/>
          </a:p>
          <a:p>
            <a:pPr>
              <a:lnSpc>
                <a:spcPts val="900"/>
              </a:lnSpc>
              <a:tabLst>
                <a:tab pos="88900" algn="l"/>
              </a:tabLst>
            </a:pPr>
            <a:r>
              <a:rPr lang="en-US" altLang="zh-CN" sz="600" b="1" dirty="0">
                <a:solidFill>
                  <a:srgbClr val="000000"/>
                </a:solidFill>
                <a:latin typeface="微软雅黑" panose="020B0503020204020204" pitchFamily="18" charset="-122"/>
                <a:cs typeface="微软雅黑" panose="020B0503020204020204" pitchFamily="18" charset="-122"/>
              </a:rPr>
              <a:t>新大冲小学</a:t>
            </a:r>
          </a:p>
        </p:txBody>
      </p:sp>
      <p:sp>
        <p:nvSpPr>
          <p:cNvPr id="36" name="TextBox 1"/>
          <p:cNvSpPr txBox="1"/>
          <p:nvPr/>
        </p:nvSpPr>
        <p:spPr>
          <a:xfrm>
            <a:off x="7797800" y="5067300"/>
            <a:ext cx="5334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九年一贯制学校</a:t>
            </a:r>
          </a:p>
        </p:txBody>
      </p:sp>
      <p:sp>
        <p:nvSpPr>
          <p:cNvPr id="37" name="TextBox 1"/>
          <p:cNvSpPr txBox="1"/>
          <p:nvPr/>
        </p:nvSpPr>
        <p:spPr>
          <a:xfrm>
            <a:off x="7505700" y="5867400"/>
            <a:ext cx="457200" cy="571500"/>
          </a:xfrm>
          <a:prstGeom prst="rect">
            <a:avLst/>
          </a:prstGeom>
          <a:noFill/>
        </p:spPr>
        <p:txBody>
          <a:bodyPr wrap="none" lIns="0" tIns="0" rIns="0" rtlCol="0">
            <a:spAutoFit/>
          </a:bodyPr>
          <a:lstStyle/>
          <a:p>
            <a:pPr>
              <a:lnSpc>
                <a:spcPts val="700"/>
              </a:lnSpc>
              <a:tabLst>
                <a:tab pos="76200" algn="l"/>
                <a:tab pos="152400" algn="l"/>
                <a:tab pos="215900" algn="l"/>
                <a:tab pos="279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T2</a:t>
            </a:r>
          </a:p>
          <a:p>
            <a:pPr>
              <a:lnSpc>
                <a:spcPts val="700"/>
              </a:lnSpc>
              <a:tabLst>
                <a:tab pos="76200" algn="l"/>
                <a:tab pos="152400" algn="l"/>
                <a:tab pos="215900" algn="l"/>
                <a:tab pos="279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写字楼</a:t>
            </a:r>
          </a:p>
          <a:p>
            <a:pPr>
              <a:lnSpc>
                <a:spcPts val="1200"/>
              </a:lnSpc>
              <a:tabLst>
                <a:tab pos="76200" algn="l"/>
                <a:tab pos="152400" algn="l"/>
                <a:tab pos="215900" algn="l"/>
                <a:tab pos="279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商场</a:t>
            </a:r>
          </a:p>
          <a:p>
            <a:pPr>
              <a:lnSpc>
                <a:spcPts val="1000"/>
              </a:lnSpc>
              <a:tabLst>
                <a:tab pos="76200" algn="l"/>
                <a:tab pos="152400" algn="l"/>
                <a:tab pos="215900" algn="l"/>
                <a:tab pos="279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T6</a:t>
            </a:r>
            <a:r>
              <a:rPr lang="en-US" altLang="zh-CN" sz="600" dirty="0">
                <a:latin typeface="Times New Roman" panose="02020603050405020304" pitchFamily="18" charset="0"/>
                <a:cs typeface="Times New Roman" panose="02020603050405020304" pitchFamily="18" charset="0"/>
              </a:rPr>
              <a:t>         </a:t>
            </a:r>
            <a:r>
              <a:rPr lang="en-US" altLang="zh-CN" sz="600" b="1" dirty="0">
                <a:solidFill>
                  <a:srgbClr val="000000"/>
                </a:solidFill>
                <a:latin typeface="微软雅黑" panose="020B0503020204020204" pitchFamily="18" charset="-122"/>
                <a:cs typeface="微软雅黑" panose="020B0503020204020204" pitchFamily="18" charset="-122"/>
              </a:rPr>
              <a:t>T5</a:t>
            </a:r>
          </a:p>
          <a:p>
            <a:pPr>
              <a:lnSpc>
                <a:spcPts val="700"/>
              </a:lnSpc>
              <a:tabLst>
                <a:tab pos="76200" algn="l"/>
                <a:tab pos="152400" algn="l"/>
                <a:tab pos="215900" algn="l"/>
                <a:tab pos="279400" algn="l"/>
              </a:tabLst>
            </a:pPr>
            <a:r>
              <a:rPr lang="en-US" altLang="zh-CN" sz="600" b="1" dirty="0">
                <a:solidFill>
                  <a:srgbClr val="000000"/>
                </a:solidFill>
                <a:latin typeface="微软雅黑" panose="020B0503020204020204" pitchFamily="18" charset="-122"/>
                <a:cs typeface="微软雅黑" panose="020B0503020204020204" pitchFamily="18" charset="-122"/>
              </a:rPr>
              <a:t>写字楼写字楼</a:t>
            </a:r>
          </a:p>
        </p:txBody>
      </p:sp>
      <p:sp>
        <p:nvSpPr>
          <p:cNvPr id="38" name="TextBox 1"/>
          <p:cNvSpPr txBox="1"/>
          <p:nvPr/>
        </p:nvSpPr>
        <p:spPr>
          <a:xfrm>
            <a:off x="7975600" y="5867400"/>
            <a:ext cx="304800" cy="419100"/>
          </a:xfrm>
          <a:prstGeom prst="rect">
            <a:avLst/>
          </a:prstGeom>
          <a:noFill/>
        </p:spPr>
        <p:txBody>
          <a:bodyPr wrap="none" lIns="0" tIns="0" rIns="0" rtlCol="0">
            <a:spAutoFit/>
          </a:bodyPr>
          <a:lstStyle/>
          <a:p>
            <a:pPr>
              <a:lnSpc>
                <a:spcPts val="700"/>
              </a:lnSpc>
              <a:tabLst>
                <a:tab pos="25400" algn="l"/>
                <a:tab pos="88900" algn="l"/>
                <a:tab pos="152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T3</a:t>
            </a:r>
          </a:p>
          <a:p>
            <a:pPr>
              <a:lnSpc>
                <a:spcPts val="700"/>
              </a:lnSpc>
              <a:tabLst>
                <a:tab pos="25400" algn="l"/>
                <a:tab pos="88900" algn="l"/>
                <a:tab pos="152400" algn="l"/>
              </a:tabLst>
            </a:pPr>
            <a:r>
              <a:rPr lang="en-US" altLang="zh-CN" sz="600" b="1" dirty="0">
                <a:solidFill>
                  <a:srgbClr val="000000"/>
                </a:solidFill>
                <a:latin typeface="微软雅黑" panose="020B0503020204020204" pitchFamily="18" charset="-122"/>
                <a:cs typeface="微软雅黑" panose="020B0503020204020204" pitchFamily="18" charset="-122"/>
              </a:rPr>
              <a:t>公寓</a:t>
            </a:r>
          </a:p>
          <a:p>
            <a:pPr>
              <a:lnSpc>
                <a:spcPts val="1100"/>
              </a:lnSpc>
              <a:tabLst>
                <a:tab pos="25400" algn="l"/>
                <a:tab pos="88900" algn="l"/>
                <a:tab pos="152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T4</a:t>
            </a:r>
          </a:p>
          <a:p>
            <a:pPr>
              <a:lnSpc>
                <a:spcPts val="700"/>
              </a:lnSpc>
              <a:tabLst>
                <a:tab pos="25400" algn="l"/>
                <a:tab pos="88900" algn="l"/>
                <a:tab pos="152400" algn="l"/>
              </a:tabLst>
            </a:pPr>
            <a:r>
              <a:rPr lang="en-US" altLang="zh-CN" dirty="0"/>
              <a:t>		</a:t>
            </a:r>
            <a:r>
              <a:rPr lang="en-US" altLang="zh-CN" sz="600" b="1" dirty="0">
                <a:solidFill>
                  <a:srgbClr val="000000"/>
                </a:solidFill>
                <a:latin typeface="微软雅黑" panose="020B0503020204020204" pitchFamily="18" charset="-122"/>
                <a:cs typeface="微软雅黑" panose="020B0503020204020204" pitchFamily="18" charset="-122"/>
              </a:rPr>
              <a:t>写字楼</a:t>
            </a:r>
          </a:p>
        </p:txBody>
      </p:sp>
      <p:sp>
        <p:nvSpPr>
          <p:cNvPr id="39" name="TextBox 1"/>
          <p:cNvSpPr txBox="1"/>
          <p:nvPr/>
        </p:nvSpPr>
        <p:spPr>
          <a:xfrm>
            <a:off x="8470900" y="4813300"/>
            <a:ext cx="152400" cy="1905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五期</a:t>
            </a:r>
          </a:p>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住宅</a:t>
            </a:r>
          </a:p>
        </p:txBody>
      </p:sp>
      <p:sp>
        <p:nvSpPr>
          <p:cNvPr id="40" name="TextBox 1"/>
          <p:cNvSpPr txBox="1"/>
          <p:nvPr/>
        </p:nvSpPr>
        <p:spPr>
          <a:xfrm>
            <a:off x="8356600" y="5397500"/>
            <a:ext cx="304800" cy="889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四期住宅</a:t>
            </a:r>
          </a:p>
        </p:txBody>
      </p:sp>
      <p:sp>
        <p:nvSpPr>
          <p:cNvPr id="41" name="TextBox 1"/>
          <p:cNvSpPr txBox="1"/>
          <p:nvPr/>
        </p:nvSpPr>
        <p:spPr>
          <a:xfrm>
            <a:off x="1714500" y="5575300"/>
            <a:ext cx="152400" cy="1905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回迁</a:t>
            </a:r>
          </a:p>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住宅</a:t>
            </a:r>
          </a:p>
        </p:txBody>
      </p:sp>
      <p:sp>
        <p:nvSpPr>
          <p:cNvPr id="42" name="TextBox 1"/>
          <p:cNvSpPr txBox="1"/>
          <p:nvPr/>
        </p:nvSpPr>
        <p:spPr>
          <a:xfrm>
            <a:off x="4419600" y="5575300"/>
            <a:ext cx="152400" cy="1905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回迁</a:t>
            </a:r>
          </a:p>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住宅</a:t>
            </a:r>
          </a:p>
        </p:txBody>
      </p:sp>
      <p:sp>
        <p:nvSpPr>
          <p:cNvPr id="43" name="TextBox 1"/>
          <p:cNvSpPr txBox="1"/>
          <p:nvPr/>
        </p:nvSpPr>
        <p:spPr>
          <a:xfrm>
            <a:off x="7112000" y="5588000"/>
            <a:ext cx="152400" cy="190500"/>
          </a:xfrm>
          <a:prstGeom prst="rect">
            <a:avLst/>
          </a:prstGeom>
          <a:noFill/>
        </p:spPr>
        <p:txBody>
          <a:bodyPr wrap="none" lIns="0" tIns="0" rIns="0" rtlCol="0">
            <a:spAutoFit/>
          </a:bodyPr>
          <a:lstStyle/>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回迁</a:t>
            </a:r>
          </a:p>
          <a:p>
            <a:pPr>
              <a:lnSpc>
                <a:spcPts val="700"/>
              </a:lnSpc>
            </a:pPr>
            <a:r>
              <a:rPr lang="en-US" altLang="zh-CN" sz="600" b="1" dirty="0">
                <a:solidFill>
                  <a:srgbClr val="000000"/>
                </a:solidFill>
                <a:latin typeface="微软雅黑" panose="020B0503020204020204" pitchFamily="18" charset="-122"/>
                <a:cs typeface="微软雅黑" panose="020B0503020204020204" pitchFamily="18" charset="-122"/>
              </a:rPr>
              <a:t>住宅</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261105" y="2869438"/>
            <a:ext cx="5872479" cy="597916"/>
          </a:xfrm>
          <a:custGeom>
            <a:avLst/>
            <a:gdLst>
              <a:gd name="connsiteX0" fmla="*/ 6350 w 5872479"/>
              <a:gd name="connsiteY0" fmla="*/ 591565 h 597916"/>
              <a:gd name="connsiteX1" fmla="*/ 5866129 w 5872479"/>
              <a:gd name="connsiteY1" fmla="*/ 591565 h 597916"/>
              <a:gd name="connsiteX2" fmla="*/ 5866129 w 5872479"/>
              <a:gd name="connsiteY2" fmla="*/ 6350 h 597916"/>
              <a:gd name="connsiteX3" fmla="*/ 6350 w 5872479"/>
              <a:gd name="connsiteY3" fmla="*/ 6350 h 597916"/>
              <a:gd name="connsiteX4" fmla="*/ 6350 w 5872479"/>
              <a:gd name="connsiteY4" fmla="*/ 591565 h 597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72479" h="597916">
                <a:moveTo>
                  <a:pt x="6350" y="591565"/>
                </a:moveTo>
                <a:lnTo>
                  <a:pt x="5866129" y="591565"/>
                </a:lnTo>
                <a:lnTo>
                  <a:pt x="5866129" y="6350"/>
                </a:lnTo>
                <a:lnTo>
                  <a:pt x="6350" y="6350"/>
                </a:lnTo>
                <a:lnTo>
                  <a:pt x="6350" y="59156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456689" y="3494697"/>
            <a:ext cx="6840219" cy="16052"/>
          </a:xfrm>
          <a:custGeom>
            <a:avLst/>
            <a:gdLst>
              <a:gd name="connsiteX0" fmla="*/ 6350 w 6840219"/>
              <a:gd name="connsiteY0" fmla="*/ 6350 h 16052"/>
              <a:gd name="connsiteX1" fmla="*/ 6833869 w 6840219"/>
              <a:gd name="connsiteY1" fmla="*/ 9702 h 16052"/>
            </a:gdLst>
            <a:ahLst/>
            <a:cxnLst>
              <a:cxn ang="0">
                <a:pos x="connsiteX0" y="connsiteY0"/>
              </a:cxn>
              <a:cxn ang="1">
                <a:pos x="connsiteX1" y="connsiteY1"/>
              </a:cxn>
            </a:cxnLst>
            <a:rect l="l" t="t" r="r" b="b"/>
            <a:pathLst>
              <a:path w="6840219" h="16052">
                <a:moveTo>
                  <a:pt x="6350" y="6350"/>
                </a:moveTo>
                <a:lnTo>
                  <a:pt x="6833869" y="9702"/>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324600" y="2781300"/>
            <a:ext cx="2819400" cy="927100"/>
          </a:xfrm>
          <a:prstGeom prst="rect">
            <a:avLst/>
          </a:prstGeom>
          <a:noFill/>
        </p:spPr>
      </p:pic>
      <p:sp>
        <p:nvSpPr>
          <p:cNvPr id="10"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57</a:t>
            </a:r>
          </a:p>
        </p:txBody>
      </p:sp>
      <p:sp>
        <p:nvSpPr>
          <p:cNvPr id="11" name="TextBox 1"/>
          <p:cNvSpPr txBox="1"/>
          <p:nvPr/>
        </p:nvSpPr>
        <p:spPr>
          <a:xfrm>
            <a:off x="6578600" y="2997200"/>
            <a:ext cx="24384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竞争市场研究</a:t>
            </a:r>
          </a:p>
        </p:txBody>
      </p:sp>
      <p:sp>
        <p:nvSpPr>
          <p:cNvPr id="12" name="TextBox 1"/>
          <p:cNvSpPr txBox="1"/>
          <p:nvPr/>
        </p:nvSpPr>
        <p:spPr>
          <a:xfrm>
            <a:off x="7315200" y="3810000"/>
            <a:ext cx="1524000" cy="558800"/>
          </a:xfrm>
          <a:prstGeom prst="rect">
            <a:avLst/>
          </a:prstGeom>
          <a:noFill/>
        </p:spPr>
        <p:txBody>
          <a:bodyPr wrap="none" lIns="0" tIns="0" rIns="0" rtlCol="0">
            <a:spAutoFit/>
          </a:bodyPr>
          <a:lstStyle/>
          <a:p>
            <a:pPr>
              <a:lnSpc>
                <a:spcPts val="2000"/>
              </a:lnSpc>
            </a:pPr>
            <a:r>
              <a:rPr lang="en-US" altLang="zh-CN" sz="2005" dirty="0">
                <a:solidFill>
                  <a:srgbClr val="006A4D"/>
                </a:solidFill>
                <a:latin typeface="Times New Roman" panose="02020603050405020304" pitchFamily="18" charset="0"/>
                <a:cs typeface="Times New Roman" panose="02020603050405020304" pitchFamily="18" charset="0"/>
              </a:rPr>
              <a:t>竞争项目甄选</a:t>
            </a:r>
          </a:p>
          <a:p>
            <a:pPr>
              <a:lnSpc>
                <a:spcPts val="2400"/>
              </a:lnSpc>
            </a:pPr>
            <a:r>
              <a:rPr lang="en-US" altLang="zh-CN" sz="2005" dirty="0">
                <a:solidFill>
                  <a:srgbClr val="006A4D"/>
                </a:solidFill>
                <a:latin typeface="Times New Roman" panose="02020603050405020304" pitchFamily="18" charset="0"/>
                <a:cs typeface="Times New Roman" panose="02020603050405020304" pitchFamily="18" charset="0"/>
              </a:rPr>
              <a:t>竞争项目分析</a:t>
            </a:r>
          </a:p>
        </p:txBody>
      </p:sp>
      <p:sp>
        <p:nvSpPr>
          <p:cNvPr id="13" name="TextBox 1"/>
          <p:cNvSpPr txBox="1"/>
          <p:nvPr/>
        </p:nvSpPr>
        <p:spPr>
          <a:xfrm>
            <a:off x="7835900" y="4406900"/>
            <a:ext cx="1016000" cy="254000"/>
          </a:xfrm>
          <a:prstGeom prst="rect">
            <a:avLst/>
          </a:prstGeom>
          <a:noFill/>
        </p:spPr>
        <p:txBody>
          <a:bodyPr wrap="none" lIns="0" tIns="0" rIns="0" rtlCol="0">
            <a:spAutoFit/>
          </a:bodyPr>
          <a:lstStyle/>
          <a:p>
            <a:pPr>
              <a:lnSpc>
                <a:spcPts val="2000"/>
              </a:lnSpc>
            </a:pPr>
            <a:r>
              <a:rPr lang="en-US" altLang="zh-CN" sz="2005" dirty="0">
                <a:solidFill>
                  <a:srgbClr val="006A4D"/>
                </a:solidFill>
                <a:latin typeface="Times New Roman" panose="02020603050405020304" pitchFamily="18" charset="0"/>
                <a:cs typeface="Times New Roman" panose="02020603050405020304" pitchFamily="18" charset="0"/>
              </a:rPr>
              <a:t>竞争策略</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53261" y="1538477"/>
            <a:ext cx="7854695" cy="4331207"/>
          </a:xfrm>
          <a:custGeom>
            <a:avLst/>
            <a:gdLst>
              <a:gd name="connsiteX0" fmla="*/ 0 w 7854695"/>
              <a:gd name="connsiteY0" fmla="*/ 113411 h 4331207"/>
              <a:gd name="connsiteX1" fmla="*/ 113436 w 7854695"/>
              <a:gd name="connsiteY1" fmla="*/ 0 h 4331207"/>
              <a:gd name="connsiteX2" fmla="*/ 7741284 w 7854695"/>
              <a:gd name="connsiteY2" fmla="*/ 0 h 4331207"/>
              <a:gd name="connsiteX3" fmla="*/ 7854695 w 7854695"/>
              <a:gd name="connsiteY3" fmla="*/ 113411 h 4331207"/>
              <a:gd name="connsiteX4" fmla="*/ 7854695 w 7854695"/>
              <a:gd name="connsiteY4" fmla="*/ 4217771 h 4331207"/>
              <a:gd name="connsiteX5" fmla="*/ 7741284 w 7854695"/>
              <a:gd name="connsiteY5" fmla="*/ 4331207 h 4331207"/>
              <a:gd name="connsiteX6" fmla="*/ 113436 w 7854695"/>
              <a:gd name="connsiteY6" fmla="*/ 4331207 h 4331207"/>
              <a:gd name="connsiteX7" fmla="*/ 0 w 7854695"/>
              <a:gd name="connsiteY7" fmla="*/ 4217771 h 4331207"/>
              <a:gd name="connsiteX8" fmla="*/ 0 w 7854695"/>
              <a:gd name="connsiteY8" fmla="*/ 113411 h 433120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54695" h="4331207">
                <a:moveTo>
                  <a:pt x="0" y="113411"/>
                </a:moveTo>
                <a:cubicBezTo>
                  <a:pt x="0" y="50800"/>
                  <a:pt x="50787" y="0"/>
                  <a:pt x="113436" y="0"/>
                </a:cubicBezTo>
                <a:lnTo>
                  <a:pt x="7741284" y="0"/>
                </a:lnTo>
                <a:cubicBezTo>
                  <a:pt x="7803895" y="0"/>
                  <a:pt x="7854695" y="50800"/>
                  <a:pt x="7854695" y="113411"/>
                </a:cubicBezTo>
                <a:lnTo>
                  <a:pt x="7854695" y="4217771"/>
                </a:lnTo>
                <a:cubicBezTo>
                  <a:pt x="7854695" y="4280420"/>
                  <a:pt x="7803895" y="4331207"/>
                  <a:pt x="7741284" y="4331207"/>
                </a:cubicBezTo>
                <a:lnTo>
                  <a:pt x="113436" y="4331207"/>
                </a:lnTo>
                <a:cubicBezTo>
                  <a:pt x="50787" y="4331207"/>
                  <a:pt x="0" y="4280420"/>
                  <a:pt x="0" y="4217771"/>
                </a:cubicBezTo>
                <a:lnTo>
                  <a:pt x="0" y="11341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940308" y="1525524"/>
            <a:ext cx="7880603" cy="4357115"/>
          </a:xfrm>
          <a:custGeom>
            <a:avLst/>
            <a:gdLst>
              <a:gd name="connsiteX0" fmla="*/ 12953 w 7880603"/>
              <a:gd name="connsiteY0" fmla="*/ 126365 h 4357115"/>
              <a:gd name="connsiteX1" fmla="*/ 126390 w 7880603"/>
              <a:gd name="connsiteY1" fmla="*/ 12953 h 4357115"/>
              <a:gd name="connsiteX2" fmla="*/ 7754238 w 7880603"/>
              <a:gd name="connsiteY2" fmla="*/ 12953 h 4357115"/>
              <a:gd name="connsiteX3" fmla="*/ 7867649 w 7880603"/>
              <a:gd name="connsiteY3" fmla="*/ 126365 h 4357115"/>
              <a:gd name="connsiteX4" fmla="*/ 7867649 w 7880603"/>
              <a:gd name="connsiteY4" fmla="*/ 4230725 h 4357115"/>
              <a:gd name="connsiteX5" fmla="*/ 7754238 w 7880603"/>
              <a:gd name="connsiteY5" fmla="*/ 4344161 h 4357115"/>
              <a:gd name="connsiteX6" fmla="*/ 126390 w 7880603"/>
              <a:gd name="connsiteY6" fmla="*/ 4344161 h 4357115"/>
              <a:gd name="connsiteX7" fmla="*/ 12953 w 7880603"/>
              <a:gd name="connsiteY7" fmla="*/ 4230725 h 4357115"/>
              <a:gd name="connsiteX8" fmla="*/ 12953 w 7880603"/>
              <a:gd name="connsiteY8" fmla="*/ 126365 h 43571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80603" h="4357115">
                <a:moveTo>
                  <a:pt x="12953" y="126365"/>
                </a:moveTo>
                <a:cubicBezTo>
                  <a:pt x="12953" y="63753"/>
                  <a:pt x="63741" y="12953"/>
                  <a:pt x="126390" y="12953"/>
                </a:cubicBezTo>
                <a:lnTo>
                  <a:pt x="7754238" y="12953"/>
                </a:lnTo>
                <a:cubicBezTo>
                  <a:pt x="7816849" y="12953"/>
                  <a:pt x="7867649" y="63753"/>
                  <a:pt x="7867649" y="126365"/>
                </a:cubicBezTo>
                <a:lnTo>
                  <a:pt x="7867649" y="4230725"/>
                </a:lnTo>
                <a:cubicBezTo>
                  <a:pt x="7867649" y="4293374"/>
                  <a:pt x="7816849" y="4344161"/>
                  <a:pt x="7754238" y="4344161"/>
                </a:cubicBezTo>
                <a:lnTo>
                  <a:pt x="126390" y="4344161"/>
                </a:lnTo>
                <a:cubicBezTo>
                  <a:pt x="63741" y="4344161"/>
                  <a:pt x="12953" y="4293374"/>
                  <a:pt x="12953" y="4230725"/>
                </a:cubicBezTo>
                <a:lnTo>
                  <a:pt x="12953" y="126365"/>
                </a:lnTo>
              </a:path>
            </a:pathLst>
          </a:custGeom>
          <a:solidFill>
            <a:srgbClr val="000000">
              <a:alpha val="0"/>
            </a:srgbClr>
          </a:solidFill>
          <a:ln w="25400">
            <a:solidFill>
              <a:srgbClr val="006B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960882" y="822197"/>
            <a:ext cx="7847076" cy="629412"/>
          </a:xfrm>
          <a:custGeom>
            <a:avLst/>
            <a:gdLst>
              <a:gd name="connsiteX0" fmla="*/ 0 w 7847076"/>
              <a:gd name="connsiteY0" fmla="*/ 104902 h 629412"/>
              <a:gd name="connsiteX1" fmla="*/ 104901 w 7847076"/>
              <a:gd name="connsiteY1" fmla="*/ 0 h 629412"/>
              <a:gd name="connsiteX2" fmla="*/ 7742174 w 7847076"/>
              <a:gd name="connsiteY2" fmla="*/ 0 h 629412"/>
              <a:gd name="connsiteX3" fmla="*/ 7847075 w 7847076"/>
              <a:gd name="connsiteY3" fmla="*/ 104902 h 629412"/>
              <a:gd name="connsiteX4" fmla="*/ 7847075 w 7847076"/>
              <a:gd name="connsiteY4" fmla="*/ 524510 h 629412"/>
              <a:gd name="connsiteX5" fmla="*/ 7742174 w 7847076"/>
              <a:gd name="connsiteY5" fmla="*/ 629412 h 629412"/>
              <a:gd name="connsiteX6" fmla="*/ 104901 w 7847076"/>
              <a:gd name="connsiteY6" fmla="*/ 629412 h 629412"/>
              <a:gd name="connsiteX7" fmla="*/ 0 w 7847076"/>
              <a:gd name="connsiteY7" fmla="*/ 524510 h 629412"/>
              <a:gd name="connsiteX8" fmla="*/ 0 w 7847076"/>
              <a:gd name="connsiteY8" fmla="*/ 104902 h 6294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47076" h="629412">
                <a:moveTo>
                  <a:pt x="0" y="104902"/>
                </a:moveTo>
                <a:cubicBezTo>
                  <a:pt x="0" y="46990"/>
                  <a:pt x="46964" y="0"/>
                  <a:pt x="104901" y="0"/>
                </a:cubicBezTo>
                <a:lnTo>
                  <a:pt x="7742174" y="0"/>
                </a:lnTo>
                <a:cubicBezTo>
                  <a:pt x="7800086" y="0"/>
                  <a:pt x="7847075" y="46990"/>
                  <a:pt x="7847075" y="104902"/>
                </a:cubicBezTo>
                <a:lnTo>
                  <a:pt x="7847075" y="524510"/>
                </a:lnTo>
                <a:cubicBezTo>
                  <a:pt x="7847075" y="582422"/>
                  <a:pt x="7800086" y="629412"/>
                  <a:pt x="7742174" y="629412"/>
                </a:cubicBezTo>
                <a:lnTo>
                  <a:pt x="104901" y="629412"/>
                </a:lnTo>
                <a:cubicBezTo>
                  <a:pt x="46964" y="629412"/>
                  <a:pt x="0" y="582422"/>
                  <a:pt x="0" y="524510"/>
                </a:cubicBezTo>
                <a:lnTo>
                  <a:pt x="0" y="104902"/>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947928" y="809243"/>
            <a:ext cx="7872983" cy="655320"/>
          </a:xfrm>
          <a:custGeom>
            <a:avLst/>
            <a:gdLst>
              <a:gd name="connsiteX0" fmla="*/ 12953 w 7872983"/>
              <a:gd name="connsiteY0" fmla="*/ 117856 h 655320"/>
              <a:gd name="connsiteX1" fmla="*/ 117855 w 7872983"/>
              <a:gd name="connsiteY1" fmla="*/ 12954 h 655320"/>
              <a:gd name="connsiteX2" fmla="*/ 7755128 w 7872983"/>
              <a:gd name="connsiteY2" fmla="*/ 12954 h 655320"/>
              <a:gd name="connsiteX3" fmla="*/ 7860029 w 7872983"/>
              <a:gd name="connsiteY3" fmla="*/ 117856 h 655320"/>
              <a:gd name="connsiteX4" fmla="*/ 7860029 w 7872983"/>
              <a:gd name="connsiteY4" fmla="*/ 537464 h 655320"/>
              <a:gd name="connsiteX5" fmla="*/ 7755128 w 7872983"/>
              <a:gd name="connsiteY5" fmla="*/ 642366 h 655320"/>
              <a:gd name="connsiteX6" fmla="*/ 117855 w 7872983"/>
              <a:gd name="connsiteY6" fmla="*/ 642366 h 655320"/>
              <a:gd name="connsiteX7" fmla="*/ 12953 w 7872983"/>
              <a:gd name="connsiteY7" fmla="*/ 537464 h 655320"/>
              <a:gd name="connsiteX8" fmla="*/ 12953 w 7872983"/>
              <a:gd name="connsiteY8" fmla="*/ 117856 h 6553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72983" h="655320">
                <a:moveTo>
                  <a:pt x="12953" y="117856"/>
                </a:moveTo>
                <a:cubicBezTo>
                  <a:pt x="12953" y="59944"/>
                  <a:pt x="59918" y="12954"/>
                  <a:pt x="117855" y="12954"/>
                </a:cubicBezTo>
                <a:lnTo>
                  <a:pt x="7755128" y="12954"/>
                </a:lnTo>
                <a:cubicBezTo>
                  <a:pt x="7813040" y="12954"/>
                  <a:pt x="7860029" y="59944"/>
                  <a:pt x="7860029" y="117856"/>
                </a:cubicBezTo>
                <a:lnTo>
                  <a:pt x="7860029" y="537464"/>
                </a:lnTo>
                <a:cubicBezTo>
                  <a:pt x="7860029" y="595376"/>
                  <a:pt x="7813040" y="642366"/>
                  <a:pt x="7755128" y="642366"/>
                </a:cubicBezTo>
                <a:lnTo>
                  <a:pt x="117855" y="642366"/>
                </a:lnTo>
                <a:cubicBezTo>
                  <a:pt x="59918" y="642366"/>
                  <a:pt x="12953" y="595376"/>
                  <a:pt x="12953" y="537464"/>
                </a:cubicBezTo>
                <a:lnTo>
                  <a:pt x="12953" y="117856"/>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25500" y="774700"/>
            <a:ext cx="8089900" cy="5194300"/>
          </a:xfrm>
          <a:prstGeom prst="rect">
            <a:avLst/>
          </a:prstGeom>
          <a:noFill/>
        </p:spPr>
      </p:pic>
      <p:sp>
        <p:nvSpPr>
          <p:cNvPr id="11"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58</a:t>
            </a:r>
          </a:p>
        </p:txBody>
      </p:sp>
      <p:sp>
        <p:nvSpPr>
          <p:cNvPr id="12" name="TextBox 1"/>
          <p:cNvSpPr txBox="1"/>
          <p:nvPr/>
        </p:nvSpPr>
        <p:spPr>
          <a:xfrm>
            <a:off x="1244600" y="2108200"/>
            <a:ext cx="6057900" cy="749300"/>
          </a:xfrm>
          <a:prstGeom prst="rect">
            <a:avLst/>
          </a:prstGeom>
          <a:noFill/>
        </p:spPr>
        <p:txBody>
          <a:bodyPr wrap="none" lIns="0" tIns="0" rIns="0" rtlCol="0">
            <a:spAutoFit/>
          </a:bodyPr>
          <a:lstStyle/>
          <a:p>
            <a:pPr>
              <a:lnSpc>
                <a:spcPts val="2000"/>
              </a:lnSpc>
            </a:pPr>
            <a:r>
              <a:rPr lang="en-US" altLang="zh-CN" sz="1595" dirty="0">
                <a:solidFill>
                  <a:srgbClr val="92D050"/>
                </a:solidFill>
                <a:latin typeface="Wingdings" panose="05000000000000000000" pitchFamily="18" charset="0"/>
                <a:cs typeface="Wingdings" panose="05000000000000000000" pitchFamily="18" charset="0"/>
              </a:rPr>
              <a:t></a:t>
            </a:r>
            <a:r>
              <a:rPr lang="en-US" altLang="zh-CN" sz="1595" dirty="0">
                <a:solidFill>
                  <a:srgbClr val="000000"/>
                </a:solidFill>
                <a:latin typeface="微软雅黑" panose="020B0503020204020204" pitchFamily="18" charset="-122"/>
                <a:cs typeface="微软雅黑" panose="020B0503020204020204" pitchFamily="18" charset="-122"/>
              </a:rPr>
              <a:t>华侨城、南山中心区和宝安商圈是本项目面临的主要竞争对手。</a:t>
            </a:r>
          </a:p>
          <a:p>
            <a:pPr>
              <a:lnSpc>
                <a:spcPts val="1000"/>
              </a:lnSpc>
            </a:pPr>
            <a:endParaRPr lang="en-US" altLang="zh-CN" dirty="0"/>
          </a:p>
          <a:p>
            <a:pPr>
              <a:lnSpc>
                <a:spcPts val="2800"/>
              </a:lnSpc>
            </a:pPr>
            <a:r>
              <a:rPr lang="en-US" altLang="zh-CN" sz="1595" dirty="0">
                <a:solidFill>
                  <a:srgbClr val="92D050"/>
                </a:solidFill>
                <a:latin typeface="Wingdings" panose="05000000000000000000" pitchFamily="18" charset="0"/>
                <a:cs typeface="Wingdings" panose="05000000000000000000" pitchFamily="18" charset="0"/>
              </a:rPr>
              <a:t></a:t>
            </a:r>
            <a:r>
              <a:rPr lang="en-US" altLang="zh-CN" sz="1595" dirty="0">
                <a:solidFill>
                  <a:srgbClr val="000000"/>
                </a:solidFill>
                <a:latin typeface="微软雅黑" panose="020B0503020204020204" pitchFamily="18" charset="-122"/>
                <a:cs typeface="微软雅黑" panose="020B0503020204020204" pitchFamily="18" charset="-122"/>
              </a:rPr>
              <a:t>竞争商圈内现有项目整体以中档为主，中档市场同质化竞争激烈。</a:t>
            </a:r>
          </a:p>
        </p:txBody>
      </p:sp>
      <p:sp>
        <p:nvSpPr>
          <p:cNvPr id="13" name="TextBox 1"/>
          <p:cNvSpPr txBox="1"/>
          <p:nvPr/>
        </p:nvSpPr>
        <p:spPr>
          <a:xfrm>
            <a:off x="1244600" y="3073400"/>
            <a:ext cx="7277100" cy="508000"/>
          </a:xfrm>
          <a:prstGeom prst="rect">
            <a:avLst/>
          </a:prstGeom>
          <a:noFill/>
        </p:spPr>
        <p:txBody>
          <a:bodyPr wrap="none" lIns="0" tIns="0" rIns="0" rtlCol="0">
            <a:spAutoFit/>
          </a:bodyPr>
          <a:lstStyle/>
          <a:p>
            <a:pPr>
              <a:lnSpc>
                <a:spcPts val="2000"/>
              </a:lnSpc>
            </a:pPr>
            <a:r>
              <a:rPr lang="en-US" altLang="zh-CN" sz="1595" dirty="0">
                <a:solidFill>
                  <a:srgbClr val="92D050"/>
                </a:solidFill>
                <a:latin typeface="Wingdings" panose="05000000000000000000" pitchFamily="18" charset="0"/>
                <a:cs typeface="Wingdings" panose="05000000000000000000" pitchFamily="18" charset="0"/>
              </a:rPr>
              <a:t></a:t>
            </a:r>
            <a:r>
              <a:rPr lang="en-US" altLang="zh-CN" sz="1595" dirty="0">
                <a:solidFill>
                  <a:srgbClr val="000000"/>
                </a:solidFill>
                <a:latin typeface="微软雅黑" panose="020B0503020204020204" pitchFamily="18" charset="-122"/>
                <a:cs typeface="微软雅黑" panose="020B0503020204020204" pitchFamily="18" charset="-122"/>
              </a:rPr>
              <a:t>竞争项目多为综合性购物中心，一般有两到三个主力店，但尚未有集合多种业态</a:t>
            </a:r>
          </a:p>
          <a:p>
            <a:pPr>
              <a:lnSpc>
                <a:spcPts val="1900"/>
              </a:lnSpc>
            </a:pPr>
            <a:r>
              <a:rPr lang="en-US" altLang="zh-CN" sz="1595" dirty="0">
                <a:solidFill>
                  <a:srgbClr val="000000"/>
                </a:solidFill>
                <a:latin typeface="微软雅黑" panose="020B0503020204020204" pitchFamily="18" charset="-122"/>
                <a:cs typeface="微软雅黑" panose="020B0503020204020204" pitchFamily="18" charset="-122"/>
              </a:rPr>
              <a:t>的项目；提高业态丰富度是本项目的竞争策略之一。</a:t>
            </a:r>
          </a:p>
        </p:txBody>
      </p:sp>
      <p:sp>
        <p:nvSpPr>
          <p:cNvPr id="14" name="TextBox 1"/>
          <p:cNvSpPr txBox="1"/>
          <p:nvPr/>
        </p:nvSpPr>
        <p:spPr>
          <a:xfrm>
            <a:off x="1244600" y="3810000"/>
            <a:ext cx="7073900" cy="749300"/>
          </a:xfrm>
          <a:prstGeom prst="rect">
            <a:avLst/>
          </a:prstGeom>
          <a:noFill/>
        </p:spPr>
        <p:txBody>
          <a:bodyPr wrap="none" lIns="0" tIns="0" rIns="0" rtlCol="0">
            <a:spAutoFit/>
          </a:bodyPr>
          <a:lstStyle/>
          <a:p>
            <a:pPr>
              <a:lnSpc>
                <a:spcPts val="2000"/>
              </a:lnSpc>
            </a:pPr>
            <a:r>
              <a:rPr lang="en-US" altLang="zh-CN" sz="1600" dirty="0">
                <a:solidFill>
                  <a:srgbClr val="92D050"/>
                </a:solidFill>
                <a:latin typeface="Wingdings" panose="05000000000000000000" pitchFamily="18" charset="0"/>
                <a:cs typeface="Wingdings" panose="05000000000000000000" pitchFamily="18" charset="0"/>
              </a:rPr>
              <a:t></a:t>
            </a:r>
            <a:r>
              <a:rPr lang="en-US" altLang="zh-CN" sz="1600" dirty="0">
                <a:solidFill>
                  <a:srgbClr val="000000"/>
                </a:solidFill>
                <a:latin typeface="微软雅黑" panose="020B0503020204020204" pitchFamily="18" charset="-122"/>
                <a:cs typeface="微软雅黑" panose="020B0503020204020204" pitchFamily="18" charset="-122"/>
              </a:rPr>
              <a:t>零售市场发展滞后，除快时尚品牌和少量国际品牌外，基本无国际知名品牌。</a:t>
            </a:r>
          </a:p>
          <a:p>
            <a:pPr>
              <a:lnSpc>
                <a:spcPts val="1000"/>
              </a:lnSpc>
            </a:pPr>
            <a:endParaRPr lang="en-US" altLang="zh-CN" dirty="0"/>
          </a:p>
          <a:p>
            <a:pPr>
              <a:lnSpc>
                <a:spcPts val="2800"/>
              </a:lnSpc>
            </a:pPr>
            <a:r>
              <a:rPr lang="en-US" altLang="zh-CN" sz="1595" dirty="0">
                <a:solidFill>
                  <a:srgbClr val="92D050"/>
                </a:solidFill>
                <a:latin typeface="Wingdings" panose="05000000000000000000" pitchFamily="18" charset="0"/>
                <a:cs typeface="Wingdings" panose="05000000000000000000" pitchFamily="18" charset="0"/>
              </a:rPr>
              <a:t></a:t>
            </a:r>
            <a:r>
              <a:rPr lang="en-US" altLang="zh-CN" sz="1595" dirty="0">
                <a:solidFill>
                  <a:srgbClr val="000000"/>
                </a:solidFill>
                <a:latin typeface="微软雅黑" panose="020B0503020204020204" pitchFamily="18" charset="-122"/>
                <a:cs typeface="微软雅黑" panose="020B0503020204020204" pitchFamily="18" charset="-122"/>
              </a:rPr>
              <a:t>中档及高档零售为主、综合餐饮娱乐的商业物业存在很大的市场空间。</a:t>
            </a:r>
          </a:p>
        </p:txBody>
      </p:sp>
      <p:sp>
        <p:nvSpPr>
          <p:cNvPr id="15" name="TextBox 1"/>
          <p:cNvSpPr txBox="1"/>
          <p:nvPr/>
        </p:nvSpPr>
        <p:spPr>
          <a:xfrm>
            <a:off x="1244600" y="5270500"/>
            <a:ext cx="7302500" cy="508000"/>
          </a:xfrm>
          <a:prstGeom prst="rect">
            <a:avLst/>
          </a:prstGeom>
          <a:noFill/>
        </p:spPr>
        <p:txBody>
          <a:bodyPr wrap="none" lIns="0" tIns="0" rIns="0" rtlCol="0">
            <a:spAutoFit/>
          </a:bodyPr>
          <a:lstStyle/>
          <a:p>
            <a:pPr>
              <a:lnSpc>
                <a:spcPts val="2000"/>
              </a:lnSpc>
            </a:pPr>
            <a:r>
              <a:rPr lang="en-US" altLang="zh-CN" sz="1600" b="1" dirty="0">
                <a:solidFill>
                  <a:srgbClr val="000000"/>
                </a:solidFill>
                <a:latin typeface="微软雅黑" panose="020B0503020204020204" pitchFamily="18" charset="-122"/>
                <a:cs typeface="微软雅黑" panose="020B0503020204020204" pitchFamily="18" charset="-122"/>
              </a:rPr>
              <a:t>未来本项目应立足周边市场情况，打造以零售为主，涵盖各个主力业态的中高档商</a:t>
            </a:r>
          </a:p>
          <a:p>
            <a:pPr>
              <a:lnSpc>
                <a:spcPts val="1900"/>
              </a:lnSpc>
            </a:pPr>
            <a:r>
              <a:rPr lang="en-US" altLang="zh-CN" sz="1595" b="1" dirty="0">
                <a:solidFill>
                  <a:srgbClr val="000000"/>
                </a:solidFill>
                <a:latin typeface="微软雅黑" panose="020B0503020204020204" pitchFamily="18" charset="-122"/>
                <a:cs typeface="微软雅黑" panose="020B0503020204020204" pitchFamily="18" charset="-122"/>
              </a:rPr>
              <a:t>业物业，并适度提供特色业态，以此契合区域的市场机会点</a:t>
            </a:r>
          </a:p>
        </p:txBody>
      </p:sp>
      <p:sp>
        <p:nvSpPr>
          <p:cNvPr id="16" name="TextBox 1"/>
          <p:cNvSpPr txBox="1"/>
          <p:nvPr/>
        </p:nvSpPr>
        <p:spPr>
          <a:xfrm>
            <a:off x="1079500" y="901700"/>
            <a:ext cx="1409700" cy="457200"/>
          </a:xfrm>
          <a:prstGeom prst="rect">
            <a:avLst/>
          </a:prstGeom>
          <a:noFill/>
        </p:spPr>
        <p:txBody>
          <a:bodyPr wrap="none" lIns="0" tIns="0" rIns="0" rtlCol="0">
            <a:spAutoFit/>
          </a:bodyPr>
          <a:lstStyle/>
          <a:p>
            <a:pPr>
              <a:lnSpc>
                <a:spcPts val="3600"/>
              </a:lnSpc>
            </a:pPr>
            <a:r>
              <a:rPr lang="en-US" altLang="zh-CN" sz="2795" b="1" dirty="0">
                <a:solidFill>
                  <a:srgbClr val="FFFFFF"/>
                </a:solidFill>
                <a:latin typeface="微软雅黑" panose="020B0503020204020204" pitchFamily="18" charset="-122"/>
                <a:cs typeface="微软雅黑" panose="020B0503020204020204" pitchFamily="18" charset="-122"/>
              </a:rPr>
              <a:t>主要结论</a:t>
            </a:r>
          </a:p>
        </p:txBody>
      </p:sp>
      <p:sp>
        <p:nvSpPr>
          <p:cNvPr id="17" name="TextBox 1"/>
          <p:cNvSpPr txBox="1"/>
          <p:nvPr/>
        </p:nvSpPr>
        <p:spPr>
          <a:xfrm>
            <a:off x="6692900" y="139700"/>
            <a:ext cx="21336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竞争市场研究</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206500" y="152400"/>
            <a:ext cx="7594600" cy="812800"/>
          </a:xfrm>
          <a:prstGeom prst="rect">
            <a:avLst/>
          </a:prstGeom>
          <a:noFill/>
        </p:spPr>
        <p:txBody>
          <a:bodyPr wrap="none" lIns="0" tIns="0" rIns="0" rtlCol="0">
            <a:spAutoFit/>
          </a:bodyPr>
          <a:lstStyle/>
          <a:p>
            <a:pPr>
              <a:lnSpc>
                <a:spcPts val="2700"/>
              </a:lnSpc>
              <a:tabLst>
                <a:tab pos="54610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商圈竞争分析</a:t>
            </a:r>
          </a:p>
          <a:p>
            <a:pPr>
              <a:lnSpc>
                <a:spcPts val="1000"/>
              </a:lnSpc>
            </a:pPr>
            <a:endParaRPr lang="en-US" altLang="zh-CN" dirty="0"/>
          </a:p>
          <a:p>
            <a:pPr>
              <a:lnSpc>
                <a:spcPts val="2600"/>
              </a:lnSpc>
              <a:tabLst>
                <a:tab pos="5461000" algn="l"/>
              </a:tabLst>
            </a:pPr>
            <a:r>
              <a:rPr lang="en-US" altLang="zh-CN" sz="1800" b="1" dirty="0">
                <a:solidFill>
                  <a:srgbClr val="0070C0"/>
                </a:solidFill>
                <a:latin typeface="微软雅黑" panose="020B0503020204020204" pitchFamily="18" charset="-122"/>
                <a:cs typeface="微软雅黑" panose="020B0503020204020204" pitchFamily="18" charset="-122"/>
              </a:rPr>
              <a:t>2017年前各商圈供应对比图</a:t>
            </a:r>
          </a:p>
        </p:txBody>
      </p:sp>
      <p:sp>
        <p:nvSpPr>
          <p:cNvPr id="3" name="TextBox 1"/>
          <p:cNvSpPr txBox="1"/>
          <p:nvPr/>
        </p:nvSpPr>
        <p:spPr>
          <a:xfrm>
            <a:off x="1866900" y="2413000"/>
            <a:ext cx="495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160,000</a:t>
            </a:r>
          </a:p>
        </p:txBody>
      </p:sp>
      <p:sp>
        <p:nvSpPr>
          <p:cNvPr id="4" name="TextBox 1"/>
          <p:cNvSpPr txBox="1"/>
          <p:nvPr/>
        </p:nvSpPr>
        <p:spPr>
          <a:xfrm>
            <a:off x="1828800" y="2705100"/>
            <a:ext cx="533400" cy="533400"/>
          </a:xfrm>
          <a:prstGeom prst="rect">
            <a:avLst/>
          </a:prstGeom>
          <a:noFill/>
        </p:spPr>
        <p:txBody>
          <a:bodyPr wrap="none" lIns="0" tIns="0" rIns="0" rtlCol="0">
            <a:spAutoFit/>
          </a:bodyPr>
          <a:lstStyle/>
          <a:p>
            <a:pPr>
              <a:lnSpc>
                <a:spcPts val="1300"/>
              </a:lnSpc>
              <a:tabLst>
                <a:tab pos="381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543,000</a:t>
            </a:r>
          </a:p>
          <a:p>
            <a:pPr>
              <a:lnSpc>
                <a:spcPts val="1000"/>
              </a:lnSpc>
            </a:pPr>
            <a:endParaRPr lang="en-US" altLang="zh-CN" dirty="0"/>
          </a:p>
          <a:p>
            <a:pPr>
              <a:lnSpc>
                <a:spcPts val="1900"/>
              </a:lnSpc>
              <a:tabLst>
                <a:tab pos="38100" algn="l"/>
              </a:tabLst>
            </a:pPr>
            <a:r>
              <a:rPr lang="en-US" altLang="zh-CN" sz="1405" b="1" dirty="0">
                <a:solidFill>
                  <a:srgbClr val="000000"/>
                </a:solidFill>
                <a:latin typeface="微软雅黑" panose="020B0503020204020204" pitchFamily="18" charset="-122"/>
                <a:cs typeface="微软雅黑" panose="020B0503020204020204" pitchFamily="18" charset="-122"/>
              </a:rPr>
              <a:t>宝安</a:t>
            </a:r>
          </a:p>
        </p:txBody>
      </p:sp>
      <p:sp>
        <p:nvSpPr>
          <p:cNvPr id="5" name="TextBox 1"/>
          <p:cNvSpPr txBox="1"/>
          <p:nvPr/>
        </p:nvSpPr>
        <p:spPr>
          <a:xfrm>
            <a:off x="2501900" y="3987800"/>
            <a:ext cx="8890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南山中心区</a:t>
            </a:r>
          </a:p>
        </p:txBody>
      </p:sp>
      <p:sp>
        <p:nvSpPr>
          <p:cNvPr id="6" name="TextBox 1"/>
          <p:cNvSpPr txBox="1"/>
          <p:nvPr/>
        </p:nvSpPr>
        <p:spPr>
          <a:xfrm>
            <a:off x="2590800" y="3441700"/>
            <a:ext cx="495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717,500</a:t>
            </a:r>
          </a:p>
        </p:txBody>
      </p:sp>
      <p:sp>
        <p:nvSpPr>
          <p:cNvPr id="7" name="TextBox 1"/>
          <p:cNvSpPr txBox="1"/>
          <p:nvPr/>
        </p:nvSpPr>
        <p:spPr>
          <a:xfrm>
            <a:off x="4965700" y="2603500"/>
            <a:ext cx="571500" cy="990600"/>
          </a:xfrm>
          <a:prstGeom prst="rect">
            <a:avLst/>
          </a:prstGeom>
          <a:noFill/>
        </p:spPr>
        <p:txBody>
          <a:bodyPr wrap="none" lIns="0" tIns="0" rIns="0" rtlCol="0">
            <a:spAutoFit/>
          </a:bodyPr>
          <a:lstStyle/>
          <a:p>
            <a:pPr>
              <a:lnSpc>
                <a:spcPts val="1300"/>
              </a:lnSpc>
              <a:tabLst>
                <a:tab pos="635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695,000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500"/>
              </a:lnSpc>
              <a:tabLst>
                <a:tab pos="63500" algn="l"/>
              </a:tabLst>
            </a:pPr>
            <a:r>
              <a:rPr lang="en-US" altLang="zh-CN" sz="1405" b="1" dirty="0">
                <a:solidFill>
                  <a:srgbClr val="000000"/>
                </a:solidFill>
                <a:latin typeface="微软雅黑" panose="020B0503020204020204" pitchFamily="18" charset="-122"/>
                <a:cs typeface="微软雅黑" panose="020B0503020204020204" pitchFamily="18" charset="-122"/>
              </a:rPr>
              <a:t>中心区</a:t>
            </a:r>
          </a:p>
        </p:txBody>
      </p:sp>
      <p:sp>
        <p:nvSpPr>
          <p:cNvPr id="8" name="TextBox 1"/>
          <p:cNvSpPr txBox="1"/>
          <p:nvPr/>
        </p:nvSpPr>
        <p:spPr>
          <a:xfrm>
            <a:off x="5537200" y="2667000"/>
            <a:ext cx="571500" cy="698500"/>
          </a:xfrm>
          <a:prstGeom prst="rect">
            <a:avLst/>
          </a:prstGeom>
          <a:noFill/>
        </p:spPr>
        <p:txBody>
          <a:bodyPr wrap="none" lIns="0" tIns="0" rIns="0" rtlCol="0">
            <a:spAutoFit/>
          </a:bodyPr>
          <a:lstStyle/>
          <a:p>
            <a:pPr>
              <a:lnSpc>
                <a:spcPts val="1300"/>
              </a:lnSpc>
              <a:tabLst>
                <a:tab pos="762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195,000</a:t>
            </a:r>
          </a:p>
          <a:p>
            <a:pPr>
              <a:lnSpc>
                <a:spcPts val="1000"/>
              </a:lnSpc>
            </a:pPr>
            <a:endParaRPr lang="en-US" altLang="zh-CN" dirty="0"/>
          </a:p>
          <a:p>
            <a:pPr>
              <a:lnSpc>
                <a:spcPts val="1000"/>
              </a:lnSpc>
            </a:pPr>
            <a:endParaRPr lang="en-US" altLang="zh-CN" dirty="0"/>
          </a:p>
          <a:p>
            <a:pPr>
              <a:lnSpc>
                <a:spcPts val="2200"/>
              </a:lnSpc>
              <a:tabLst>
                <a:tab pos="76200" algn="l"/>
              </a:tabLst>
            </a:pPr>
            <a:r>
              <a:rPr lang="en-US" altLang="zh-CN" sz="1405" b="1" dirty="0">
                <a:solidFill>
                  <a:srgbClr val="000000"/>
                </a:solidFill>
                <a:latin typeface="微软雅黑" panose="020B0503020204020204" pitchFamily="18" charset="-122"/>
                <a:cs typeface="微软雅黑" panose="020B0503020204020204" pitchFamily="18" charset="-122"/>
              </a:rPr>
              <a:t>华强北</a:t>
            </a:r>
          </a:p>
        </p:txBody>
      </p:sp>
      <p:sp>
        <p:nvSpPr>
          <p:cNvPr id="9" name="TextBox 1"/>
          <p:cNvSpPr txBox="1"/>
          <p:nvPr/>
        </p:nvSpPr>
        <p:spPr>
          <a:xfrm>
            <a:off x="3149600" y="2895600"/>
            <a:ext cx="876300" cy="838200"/>
          </a:xfrm>
          <a:prstGeom prst="rect">
            <a:avLst/>
          </a:prstGeom>
          <a:noFill/>
        </p:spPr>
        <p:txBody>
          <a:bodyPr wrap="none" lIns="0" tIns="0" rIns="0" rtlCol="0">
            <a:spAutoFit/>
          </a:bodyPr>
          <a:lstStyle/>
          <a:p>
            <a:pPr>
              <a:lnSpc>
                <a:spcPts val="1300"/>
              </a:lnSpc>
              <a:tabLst>
                <a:tab pos="279400" algn="l"/>
                <a:tab pos="368300" algn="l"/>
                <a:tab pos="4064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80,000</a:t>
            </a:r>
          </a:p>
          <a:p>
            <a:pPr>
              <a:lnSpc>
                <a:spcPts val="2200"/>
              </a:lnSpc>
              <a:tabLst>
                <a:tab pos="279400" algn="l"/>
                <a:tab pos="368300" algn="l"/>
                <a:tab pos="4064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365,000</a:t>
            </a:r>
          </a:p>
          <a:p>
            <a:pPr>
              <a:lnSpc>
                <a:spcPts val="1400"/>
              </a:lnSpc>
              <a:tabLst>
                <a:tab pos="279400" algn="l"/>
                <a:tab pos="368300" algn="l"/>
                <a:tab pos="406400" algn="l"/>
              </a:tabLst>
            </a:pPr>
            <a:r>
              <a:rPr lang="en-US" altLang="zh-CN" sz="1405" b="1" dirty="0">
                <a:solidFill>
                  <a:srgbClr val="FF0000"/>
                </a:solidFill>
                <a:latin typeface="微软雅黑" panose="020B0503020204020204" pitchFamily="18" charset="-122"/>
                <a:cs typeface="微软雅黑" panose="020B0503020204020204" pitchFamily="18" charset="-122"/>
              </a:rPr>
              <a:t>本项目</a:t>
            </a:r>
          </a:p>
          <a:p>
            <a:pPr>
              <a:lnSpc>
                <a:spcPts val="1700"/>
              </a:lnSpc>
              <a:tabLst>
                <a:tab pos="279400" algn="l"/>
                <a:tab pos="368300" algn="l"/>
                <a:tab pos="4064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华侨城</a:t>
            </a:r>
          </a:p>
        </p:txBody>
      </p:sp>
      <p:sp>
        <p:nvSpPr>
          <p:cNvPr id="10" name="TextBox 1"/>
          <p:cNvSpPr txBox="1"/>
          <p:nvPr/>
        </p:nvSpPr>
        <p:spPr>
          <a:xfrm>
            <a:off x="6337300" y="2374900"/>
            <a:ext cx="495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449,300</a:t>
            </a:r>
          </a:p>
        </p:txBody>
      </p:sp>
      <p:sp>
        <p:nvSpPr>
          <p:cNvPr id="11" name="TextBox 1"/>
          <p:cNvSpPr txBox="1"/>
          <p:nvPr/>
        </p:nvSpPr>
        <p:spPr>
          <a:xfrm>
            <a:off x="6299200" y="2743200"/>
            <a:ext cx="1320800" cy="774700"/>
          </a:xfrm>
          <a:prstGeom prst="rect">
            <a:avLst/>
          </a:prstGeom>
          <a:noFill/>
        </p:spPr>
        <p:txBody>
          <a:bodyPr wrap="none" lIns="0" tIns="0" rIns="0" rtlCol="0">
            <a:spAutoFit/>
          </a:bodyPr>
          <a:lstStyle/>
          <a:p>
            <a:pPr>
              <a:lnSpc>
                <a:spcPts val="1300"/>
              </a:lnSpc>
              <a:tabLst>
                <a:tab pos="393700" algn="l"/>
                <a:tab pos="4064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136,000</a:t>
            </a:r>
          </a:p>
          <a:p>
            <a:pPr>
              <a:lnSpc>
                <a:spcPts val="2200"/>
              </a:lnSpc>
              <a:tabLst>
                <a:tab pos="393700" algn="l"/>
                <a:tab pos="4064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东门</a:t>
            </a:r>
            <a:r>
              <a:rPr lang="en-US" altLang="zh-CN" sz="995" dirty="0">
                <a:latin typeface="Times New Roman" panose="02020603050405020304" pitchFamily="18" charset="0"/>
                <a:cs typeface="Times New Roman" panose="02020603050405020304" pitchFamily="18" charset="0"/>
              </a:rPr>
              <a:t>  </a:t>
            </a:r>
            <a:r>
              <a:rPr lang="en-US" altLang="zh-CN" sz="995" b="1" dirty="0">
                <a:solidFill>
                  <a:srgbClr val="000000"/>
                </a:solidFill>
                <a:latin typeface="微软雅黑" panose="020B0503020204020204" pitchFamily="18" charset="-122"/>
                <a:cs typeface="微软雅黑" panose="020B0503020204020204" pitchFamily="18" charset="-122"/>
              </a:rPr>
              <a:t>171,600</a:t>
            </a:r>
          </a:p>
          <a:p>
            <a:pPr>
              <a:lnSpc>
                <a:spcPts val="2500"/>
              </a:lnSpc>
              <a:tabLst>
                <a:tab pos="393700" algn="l"/>
                <a:tab pos="406400" algn="l"/>
              </a:tabLst>
            </a:pPr>
            <a:r>
              <a:rPr lang="en-US" altLang="zh-CN" sz="1405" b="1" dirty="0">
                <a:solidFill>
                  <a:srgbClr val="000000"/>
                </a:solidFill>
                <a:latin typeface="微软雅黑" panose="020B0503020204020204" pitchFamily="18" charset="-122"/>
                <a:cs typeface="微软雅黑" panose="020B0503020204020204" pitchFamily="18" charset="-122"/>
              </a:rPr>
              <a:t>蔡屋围人民南</a:t>
            </a:r>
          </a:p>
        </p:txBody>
      </p:sp>
      <p:sp>
        <p:nvSpPr>
          <p:cNvPr id="12" name="TextBox 1"/>
          <p:cNvSpPr txBox="1"/>
          <p:nvPr/>
        </p:nvSpPr>
        <p:spPr>
          <a:xfrm>
            <a:off x="6997700" y="4724400"/>
            <a:ext cx="7493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单位：平方米</a:t>
            </a:r>
          </a:p>
        </p:txBody>
      </p:sp>
      <p:sp>
        <p:nvSpPr>
          <p:cNvPr id="13" name="TextBox 1"/>
          <p:cNvSpPr txBox="1"/>
          <p:nvPr/>
        </p:nvSpPr>
        <p:spPr>
          <a:xfrm>
            <a:off x="5219700" y="4584700"/>
            <a:ext cx="558800" cy="317500"/>
          </a:xfrm>
          <a:prstGeom prst="rect">
            <a:avLst/>
          </a:prstGeom>
          <a:noFill/>
        </p:spPr>
        <p:txBody>
          <a:bodyPr wrap="none" lIns="0" tIns="0" rIns="0" rtlCol="0">
            <a:spAutoFit/>
          </a:bodyPr>
          <a:lstStyle/>
          <a:p>
            <a:pPr>
              <a:lnSpc>
                <a:spcPts val="1300"/>
              </a:lnSpc>
              <a:tabLst>
                <a:tab pos="25400" algn="l"/>
              </a:tabLst>
            </a:pPr>
            <a:r>
              <a:rPr lang="en-US" altLang="zh-CN" sz="995" b="1" dirty="0">
                <a:solidFill>
                  <a:srgbClr val="000000"/>
                </a:solidFill>
                <a:latin typeface="微软雅黑" panose="020B0503020204020204" pitchFamily="18" charset="-122"/>
                <a:cs typeface="微软雅黑" panose="020B0503020204020204" pitchFamily="18" charset="-122"/>
              </a:rPr>
              <a:t>2017年前</a:t>
            </a:r>
          </a:p>
          <a:p>
            <a:pPr>
              <a:lnSpc>
                <a:spcPts val="1200"/>
              </a:lnSpc>
              <a:tabLst>
                <a:tab pos="254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供应总量</a:t>
            </a:r>
          </a:p>
        </p:txBody>
      </p:sp>
      <p:sp>
        <p:nvSpPr>
          <p:cNvPr id="14" name="TextBox 1"/>
          <p:cNvSpPr txBox="1"/>
          <p:nvPr/>
        </p:nvSpPr>
        <p:spPr>
          <a:xfrm>
            <a:off x="6299200" y="4584700"/>
            <a:ext cx="558800" cy="317500"/>
          </a:xfrm>
          <a:prstGeom prst="rect">
            <a:avLst/>
          </a:prstGeom>
          <a:noFill/>
        </p:spPr>
        <p:txBody>
          <a:bodyPr wrap="none" lIns="0" tIns="0" rIns="0" rtlCol="0">
            <a:spAutoFit/>
          </a:bodyPr>
          <a:lstStyle/>
          <a:p>
            <a:pPr>
              <a:lnSpc>
                <a:spcPts val="1300"/>
              </a:lnSpc>
              <a:tabLst>
                <a:tab pos="25400" algn="l"/>
              </a:tabLst>
            </a:pPr>
            <a:r>
              <a:rPr lang="en-US" altLang="zh-CN" sz="995" b="1" dirty="0">
                <a:solidFill>
                  <a:srgbClr val="000000"/>
                </a:solidFill>
                <a:latin typeface="微软雅黑" panose="020B0503020204020204" pitchFamily="18" charset="-122"/>
                <a:cs typeface="微软雅黑" panose="020B0503020204020204" pitchFamily="18" charset="-122"/>
              </a:rPr>
              <a:t>2017年后</a:t>
            </a:r>
          </a:p>
          <a:p>
            <a:pPr>
              <a:lnSpc>
                <a:spcPts val="1200"/>
              </a:lnSpc>
              <a:tabLst>
                <a:tab pos="25400" algn="l"/>
              </a:tabLst>
            </a:pPr>
            <a:r>
              <a:rPr lang="en-US" altLang="zh-CN" dirty="0"/>
              <a:t>	</a:t>
            </a:r>
            <a:r>
              <a:rPr lang="en-US" altLang="zh-CN" sz="995" b="1" dirty="0">
                <a:solidFill>
                  <a:srgbClr val="000000"/>
                </a:solidFill>
                <a:latin typeface="微软雅黑" panose="020B0503020204020204" pitchFamily="18" charset="-122"/>
                <a:cs typeface="微软雅黑" panose="020B0503020204020204" pitchFamily="18" charset="-122"/>
              </a:rPr>
              <a:t>供应总量</a:t>
            </a:r>
          </a:p>
        </p:txBody>
      </p:sp>
      <p:sp>
        <p:nvSpPr>
          <p:cNvPr id="15" name="TextBox 1"/>
          <p:cNvSpPr txBox="1"/>
          <p:nvPr/>
        </p:nvSpPr>
        <p:spPr>
          <a:xfrm>
            <a:off x="1016000" y="5194300"/>
            <a:ext cx="7620000" cy="1651000"/>
          </a:xfrm>
          <a:prstGeom prst="rect">
            <a:avLst/>
          </a:prstGeom>
          <a:noFill/>
        </p:spPr>
        <p:txBody>
          <a:bodyPr wrap="none" lIns="0" tIns="0" rIns="0" rtlCol="0">
            <a:spAutoFit/>
          </a:bodyPr>
          <a:lstStyle/>
          <a:p>
            <a:pPr>
              <a:lnSpc>
                <a:spcPts val="1500"/>
              </a:lnSpc>
              <a:tabLst>
                <a:tab pos="190500" algn="l"/>
                <a:tab pos="368300" algn="l"/>
              </a:tabLst>
            </a:pPr>
            <a:r>
              <a:rPr lang="en-US" altLang="zh-CN" dirty="0"/>
              <a:t>	</a:t>
            </a:r>
            <a:r>
              <a:rPr lang="en-US" altLang="zh-CN" sz="1200" dirty="0">
                <a:solidFill>
                  <a:srgbClr val="92D05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根据本项目2016年入市的假设，将2017年前开业的项目作为现有项目，2017年及之后的项目作为未来供应</a:t>
            </a:r>
          </a:p>
          <a:p>
            <a:pPr>
              <a:lnSpc>
                <a:spcPts val="1800"/>
              </a:lnSpc>
              <a:tabLst>
                <a:tab pos="190500" algn="l"/>
                <a:tab pos="368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进行统计。</a:t>
            </a:r>
          </a:p>
          <a:p>
            <a:pPr>
              <a:lnSpc>
                <a:spcPts val="1800"/>
              </a:lnSpc>
              <a:tabLst>
                <a:tab pos="190500" algn="l"/>
                <a:tab pos="368300" algn="l"/>
              </a:tabLst>
            </a:pPr>
            <a:r>
              <a:rPr lang="en-US" altLang="zh-CN" dirty="0"/>
              <a:t>	</a:t>
            </a:r>
            <a:r>
              <a:rPr lang="en-US" altLang="zh-CN" sz="1200" dirty="0">
                <a:solidFill>
                  <a:srgbClr val="92D05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至2017年，现有供应最大的区域为中心区和南山中心区商圈，未来供应则位于深圳西部的宝安区和南山区。</a:t>
            </a:r>
          </a:p>
          <a:p>
            <a:pPr>
              <a:lnSpc>
                <a:spcPts val="1800"/>
              </a:lnSpc>
              <a:tabLst>
                <a:tab pos="190500" algn="l"/>
                <a:tab pos="3683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宝安、南山区优质商业供应与罗湖、福田水平相当，商业规模约为160万平方米。</a:t>
            </a:r>
          </a:p>
          <a:p>
            <a:pPr>
              <a:lnSpc>
                <a:spcPts val="1800"/>
              </a:lnSpc>
              <a:tabLst>
                <a:tab pos="190500" algn="l"/>
                <a:tab pos="368300" algn="l"/>
              </a:tabLst>
            </a:pPr>
            <a:r>
              <a:rPr lang="en-US" altLang="zh-CN" dirty="0"/>
              <a:t>	</a:t>
            </a:r>
            <a:r>
              <a:rPr lang="en-US" altLang="zh-CN" sz="1200" dirty="0">
                <a:solidFill>
                  <a:srgbClr val="92D050"/>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本项目处于南山中心区和华侨城商圈3公里辐射范围内，且距离宝安商圈约六公里。</a:t>
            </a:r>
            <a:r>
              <a:rPr lang="en-US" altLang="zh-CN" sz="1200" b="1" dirty="0">
                <a:solidFill>
                  <a:srgbClr val="000000"/>
                </a:solidFill>
                <a:latin typeface="微软雅黑" panose="020B0503020204020204" pitchFamily="18" charset="-122"/>
                <a:cs typeface="微软雅黑" panose="020B0503020204020204" pitchFamily="18" charset="-122"/>
              </a:rPr>
              <a:t>考虑到本项目入市后，将</a:t>
            </a:r>
          </a:p>
          <a:p>
            <a:pPr>
              <a:lnSpc>
                <a:spcPts val="1800"/>
              </a:lnSpc>
              <a:tabLst>
                <a:tab pos="190500" algn="l"/>
                <a:tab pos="3683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进一步加剧深圳西部商业市场的竞争，因此将宝安、南山、华侨城等商圈作为竞争研究的范围。</a:t>
            </a:r>
          </a:p>
          <a:p>
            <a:pPr>
              <a:lnSpc>
                <a:spcPts val="1000"/>
              </a:lnSpc>
            </a:pPr>
            <a:endParaRPr lang="en-US" altLang="zh-CN" dirty="0"/>
          </a:p>
          <a:p>
            <a:pPr>
              <a:lnSpc>
                <a:spcPts val="1000"/>
              </a:lnSpc>
              <a:tabLst>
                <a:tab pos="190500" algn="l"/>
                <a:tab pos="368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59</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261105" y="2869438"/>
            <a:ext cx="5872479" cy="597916"/>
          </a:xfrm>
          <a:custGeom>
            <a:avLst/>
            <a:gdLst>
              <a:gd name="connsiteX0" fmla="*/ 6350 w 5872479"/>
              <a:gd name="connsiteY0" fmla="*/ 591565 h 597916"/>
              <a:gd name="connsiteX1" fmla="*/ 5866129 w 5872479"/>
              <a:gd name="connsiteY1" fmla="*/ 591565 h 597916"/>
              <a:gd name="connsiteX2" fmla="*/ 5866129 w 5872479"/>
              <a:gd name="connsiteY2" fmla="*/ 6350 h 597916"/>
              <a:gd name="connsiteX3" fmla="*/ 6350 w 5872479"/>
              <a:gd name="connsiteY3" fmla="*/ 6350 h 597916"/>
              <a:gd name="connsiteX4" fmla="*/ 6350 w 5872479"/>
              <a:gd name="connsiteY4" fmla="*/ 591565 h 597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72479" h="597916">
                <a:moveTo>
                  <a:pt x="6350" y="591565"/>
                </a:moveTo>
                <a:lnTo>
                  <a:pt x="5866129" y="591565"/>
                </a:lnTo>
                <a:lnTo>
                  <a:pt x="5866129" y="6350"/>
                </a:lnTo>
                <a:lnTo>
                  <a:pt x="6350" y="6350"/>
                </a:lnTo>
                <a:lnTo>
                  <a:pt x="6350" y="59156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456689" y="3494697"/>
            <a:ext cx="6840219" cy="16052"/>
          </a:xfrm>
          <a:custGeom>
            <a:avLst/>
            <a:gdLst>
              <a:gd name="connsiteX0" fmla="*/ 6350 w 6840219"/>
              <a:gd name="connsiteY0" fmla="*/ 6350 h 16052"/>
              <a:gd name="connsiteX1" fmla="*/ 6833869 w 6840219"/>
              <a:gd name="connsiteY1" fmla="*/ 9702 h 16052"/>
            </a:gdLst>
            <a:ahLst/>
            <a:cxnLst>
              <a:cxn ang="0">
                <a:pos x="connsiteX0" y="connsiteY0"/>
              </a:cxn>
              <a:cxn ang="1">
                <a:pos x="connsiteX1" y="connsiteY1"/>
              </a:cxn>
            </a:cxnLst>
            <a:rect l="l" t="t" r="r" b="b"/>
            <a:pathLst>
              <a:path w="6840219" h="16052">
                <a:moveTo>
                  <a:pt x="6350" y="6350"/>
                </a:moveTo>
                <a:lnTo>
                  <a:pt x="6833869" y="9702"/>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092700" y="2781300"/>
            <a:ext cx="4051300" cy="927100"/>
          </a:xfrm>
          <a:prstGeom prst="rect">
            <a:avLst/>
          </a:prstGeom>
          <a:noFill/>
        </p:spPr>
      </p:pic>
      <p:sp>
        <p:nvSpPr>
          <p:cNvPr id="10" name="TextBox 1"/>
          <p:cNvSpPr txBox="1"/>
          <p:nvPr/>
        </p:nvSpPr>
        <p:spPr>
          <a:xfrm>
            <a:off x="1016000" y="6680200"/>
            <a:ext cx="6096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a:t>
            </a:r>
          </a:p>
        </p:txBody>
      </p:sp>
      <p:sp>
        <p:nvSpPr>
          <p:cNvPr id="11" name="TextBox 1"/>
          <p:cNvSpPr txBox="1"/>
          <p:nvPr/>
        </p:nvSpPr>
        <p:spPr>
          <a:xfrm>
            <a:off x="5359400" y="2997200"/>
            <a:ext cx="36703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深圳市宏观环境研究</a:t>
            </a:r>
          </a:p>
        </p:txBody>
      </p:sp>
      <p:sp>
        <p:nvSpPr>
          <p:cNvPr id="12" name="TextBox 1"/>
          <p:cNvSpPr txBox="1"/>
          <p:nvPr/>
        </p:nvSpPr>
        <p:spPr>
          <a:xfrm>
            <a:off x="7061200" y="3822700"/>
            <a:ext cx="1790700" cy="863600"/>
          </a:xfrm>
          <a:prstGeom prst="rect">
            <a:avLst/>
          </a:prstGeom>
          <a:noFill/>
        </p:spPr>
        <p:txBody>
          <a:bodyPr wrap="none" lIns="0" tIns="0" rIns="0" rtlCol="0">
            <a:spAutoFit/>
          </a:bodyPr>
          <a:lstStyle/>
          <a:p>
            <a:pPr>
              <a:lnSpc>
                <a:spcPts val="2000"/>
              </a:lnSpc>
            </a:pPr>
            <a:r>
              <a:rPr lang="en-US" altLang="zh-CN" sz="2005" dirty="0">
                <a:solidFill>
                  <a:srgbClr val="006A4D"/>
                </a:solidFill>
                <a:latin typeface="Times New Roman" panose="02020603050405020304" pitchFamily="18" charset="0"/>
                <a:cs typeface="Times New Roman" panose="02020603050405020304" pitchFamily="18" charset="0"/>
              </a:rPr>
              <a:t>深圳市宏观经济</a:t>
            </a:r>
          </a:p>
          <a:p>
            <a:pPr>
              <a:lnSpc>
                <a:spcPts val="2400"/>
              </a:lnSpc>
            </a:pPr>
            <a:r>
              <a:rPr lang="en-US" altLang="zh-CN" sz="2005" dirty="0">
                <a:solidFill>
                  <a:srgbClr val="006A4D"/>
                </a:solidFill>
                <a:latin typeface="Times New Roman" panose="02020603050405020304" pitchFamily="18" charset="0"/>
                <a:cs typeface="Times New Roman" panose="02020603050405020304" pitchFamily="18" charset="0"/>
              </a:rPr>
              <a:t>南山区宏观经济</a:t>
            </a:r>
          </a:p>
          <a:p>
            <a:pPr>
              <a:lnSpc>
                <a:spcPts val="2300"/>
              </a:lnSpc>
            </a:pPr>
            <a:r>
              <a:rPr lang="en-US" altLang="zh-CN" sz="2005" dirty="0">
                <a:solidFill>
                  <a:srgbClr val="006A4D"/>
                </a:solidFill>
                <a:latin typeface="Times New Roman" panose="02020603050405020304" pitchFamily="18" charset="0"/>
                <a:cs typeface="Times New Roman" panose="02020603050405020304" pitchFamily="18" charset="0"/>
              </a:rPr>
              <a:t>深圳市城市规划</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023366" y="1314450"/>
            <a:ext cx="7769352" cy="1127760"/>
          </a:xfrm>
          <a:custGeom>
            <a:avLst/>
            <a:gdLst>
              <a:gd name="connsiteX0" fmla="*/ 0 w 7769352"/>
              <a:gd name="connsiteY0" fmla="*/ 112775 h 1127760"/>
              <a:gd name="connsiteX1" fmla="*/ 112775 w 7769352"/>
              <a:gd name="connsiteY1" fmla="*/ 0 h 1127760"/>
              <a:gd name="connsiteX2" fmla="*/ 7656576 w 7769352"/>
              <a:gd name="connsiteY2" fmla="*/ 0 h 1127760"/>
              <a:gd name="connsiteX3" fmla="*/ 7769352 w 7769352"/>
              <a:gd name="connsiteY3" fmla="*/ 112775 h 1127760"/>
              <a:gd name="connsiteX4" fmla="*/ 7769352 w 7769352"/>
              <a:gd name="connsiteY4" fmla="*/ 1014983 h 1127760"/>
              <a:gd name="connsiteX5" fmla="*/ 7656576 w 7769352"/>
              <a:gd name="connsiteY5" fmla="*/ 1127760 h 1127760"/>
              <a:gd name="connsiteX6" fmla="*/ 112775 w 7769352"/>
              <a:gd name="connsiteY6" fmla="*/ 1127760 h 1127760"/>
              <a:gd name="connsiteX7" fmla="*/ 0 w 7769352"/>
              <a:gd name="connsiteY7" fmla="*/ 1014983 h 1127760"/>
              <a:gd name="connsiteX8" fmla="*/ 0 w 7769352"/>
              <a:gd name="connsiteY8" fmla="*/ 112775 h 11277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69352" h="1127760">
                <a:moveTo>
                  <a:pt x="0" y="112775"/>
                </a:moveTo>
                <a:cubicBezTo>
                  <a:pt x="0" y="50546"/>
                  <a:pt x="50495" y="0"/>
                  <a:pt x="112775" y="0"/>
                </a:cubicBezTo>
                <a:lnTo>
                  <a:pt x="7656576" y="0"/>
                </a:lnTo>
                <a:cubicBezTo>
                  <a:pt x="7718805" y="0"/>
                  <a:pt x="7769352" y="50546"/>
                  <a:pt x="7769352" y="112775"/>
                </a:cubicBezTo>
                <a:lnTo>
                  <a:pt x="7769352" y="1014983"/>
                </a:lnTo>
                <a:cubicBezTo>
                  <a:pt x="7769352" y="1077214"/>
                  <a:pt x="7718805" y="1127760"/>
                  <a:pt x="7656576" y="1127760"/>
                </a:cubicBezTo>
                <a:lnTo>
                  <a:pt x="112775" y="1127760"/>
                </a:lnTo>
                <a:cubicBezTo>
                  <a:pt x="50495" y="1127760"/>
                  <a:pt x="0" y="1077214"/>
                  <a:pt x="0" y="1014983"/>
                </a:cubicBezTo>
                <a:lnTo>
                  <a:pt x="0" y="112775"/>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010412" y="1301496"/>
            <a:ext cx="7795259" cy="1153668"/>
          </a:xfrm>
          <a:custGeom>
            <a:avLst/>
            <a:gdLst>
              <a:gd name="connsiteX0" fmla="*/ 12953 w 7795259"/>
              <a:gd name="connsiteY0" fmla="*/ 125729 h 1153668"/>
              <a:gd name="connsiteX1" fmla="*/ 125729 w 7795259"/>
              <a:gd name="connsiteY1" fmla="*/ 12953 h 1153668"/>
              <a:gd name="connsiteX2" fmla="*/ 7669530 w 7795259"/>
              <a:gd name="connsiteY2" fmla="*/ 12953 h 1153668"/>
              <a:gd name="connsiteX3" fmla="*/ 7782306 w 7795259"/>
              <a:gd name="connsiteY3" fmla="*/ 125729 h 1153668"/>
              <a:gd name="connsiteX4" fmla="*/ 7782306 w 7795259"/>
              <a:gd name="connsiteY4" fmla="*/ 1027937 h 1153668"/>
              <a:gd name="connsiteX5" fmla="*/ 7669530 w 7795259"/>
              <a:gd name="connsiteY5" fmla="*/ 1140713 h 1153668"/>
              <a:gd name="connsiteX6" fmla="*/ 125729 w 7795259"/>
              <a:gd name="connsiteY6" fmla="*/ 1140713 h 1153668"/>
              <a:gd name="connsiteX7" fmla="*/ 12953 w 7795259"/>
              <a:gd name="connsiteY7" fmla="*/ 1027937 h 1153668"/>
              <a:gd name="connsiteX8" fmla="*/ 12953 w 7795259"/>
              <a:gd name="connsiteY8" fmla="*/ 125729 h 11536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95259" h="1153668">
                <a:moveTo>
                  <a:pt x="12953" y="125729"/>
                </a:moveTo>
                <a:cubicBezTo>
                  <a:pt x="12953" y="63500"/>
                  <a:pt x="63449" y="12953"/>
                  <a:pt x="125729" y="12953"/>
                </a:cubicBezTo>
                <a:lnTo>
                  <a:pt x="7669530" y="12953"/>
                </a:lnTo>
                <a:cubicBezTo>
                  <a:pt x="7731759" y="12953"/>
                  <a:pt x="7782306" y="63500"/>
                  <a:pt x="7782306" y="125729"/>
                </a:cubicBezTo>
                <a:lnTo>
                  <a:pt x="7782306" y="1027937"/>
                </a:lnTo>
                <a:cubicBezTo>
                  <a:pt x="7782306" y="1090168"/>
                  <a:pt x="7731759" y="1140713"/>
                  <a:pt x="7669530" y="1140713"/>
                </a:cubicBezTo>
                <a:lnTo>
                  <a:pt x="125729" y="1140713"/>
                </a:lnTo>
                <a:cubicBezTo>
                  <a:pt x="63449" y="1140713"/>
                  <a:pt x="12953" y="1090168"/>
                  <a:pt x="12953" y="1027937"/>
                </a:cubicBezTo>
                <a:lnTo>
                  <a:pt x="12953" y="125729"/>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123188" y="1414272"/>
            <a:ext cx="1578864" cy="928116"/>
          </a:xfrm>
          <a:custGeom>
            <a:avLst/>
            <a:gdLst>
              <a:gd name="connsiteX0" fmla="*/ 12953 w 1578864"/>
              <a:gd name="connsiteY0" fmla="*/ 103124 h 928116"/>
              <a:gd name="connsiteX1" fmla="*/ 103174 w 1578864"/>
              <a:gd name="connsiteY1" fmla="*/ 12953 h 928116"/>
              <a:gd name="connsiteX2" fmla="*/ 1475739 w 1578864"/>
              <a:gd name="connsiteY2" fmla="*/ 12953 h 928116"/>
              <a:gd name="connsiteX3" fmla="*/ 1565910 w 1578864"/>
              <a:gd name="connsiteY3" fmla="*/ 103124 h 928116"/>
              <a:gd name="connsiteX4" fmla="*/ 1565910 w 1578864"/>
              <a:gd name="connsiteY4" fmla="*/ 824992 h 928116"/>
              <a:gd name="connsiteX5" fmla="*/ 1475739 w 1578864"/>
              <a:gd name="connsiteY5" fmla="*/ 915161 h 928116"/>
              <a:gd name="connsiteX6" fmla="*/ 103174 w 1578864"/>
              <a:gd name="connsiteY6" fmla="*/ 915161 h 928116"/>
              <a:gd name="connsiteX7" fmla="*/ 12953 w 1578864"/>
              <a:gd name="connsiteY7" fmla="*/ 824992 h 928116"/>
              <a:gd name="connsiteX8" fmla="*/ 12953 w 1578864"/>
              <a:gd name="connsiteY8" fmla="*/ 103124 h 9281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78864" h="928116">
                <a:moveTo>
                  <a:pt x="12953" y="103124"/>
                </a:moveTo>
                <a:cubicBezTo>
                  <a:pt x="12953" y="53339"/>
                  <a:pt x="53352" y="12953"/>
                  <a:pt x="103174" y="12953"/>
                </a:cubicBezTo>
                <a:lnTo>
                  <a:pt x="1475739" y="12953"/>
                </a:lnTo>
                <a:cubicBezTo>
                  <a:pt x="1525523" y="12953"/>
                  <a:pt x="1565910" y="53339"/>
                  <a:pt x="1565910" y="103124"/>
                </a:cubicBezTo>
                <a:lnTo>
                  <a:pt x="1565910" y="824992"/>
                </a:lnTo>
                <a:cubicBezTo>
                  <a:pt x="1565910" y="874776"/>
                  <a:pt x="1525523" y="915161"/>
                  <a:pt x="1475739" y="915161"/>
                </a:cubicBezTo>
                <a:lnTo>
                  <a:pt x="103174" y="915161"/>
                </a:lnTo>
                <a:cubicBezTo>
                  <a:pt x="53352" y="915161"/>
                  <a:pt x="12953" y="874776"/>
                  <a:pt x="12953" y="824992"/>
                </a:cubicBezTo>
                <a:lnTo>
                  <a:pt x="12953" y="10312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023366" y="2554985"/>
            <a:ext cx="7769352" cy="1127760"/>
          </a:xfrm>
          <a:custGeom>
            <a:avLst/>
            <a:gdLst>
              <a:gd name="connsiteX0" fmla="*/ 0 w 7769352"/>
              <a:gd name="connsiteY0" fmla="*/ 112776 h 1127760"/>
              <a:gd name="connsiteX1" fmla="*/ 112775 w 7769352"/>
              <a:gd name="connsiteY1" fmla="*/ 0 h 1127760"/>
              <a:gd name="connsiteX2" fmla="*/ 7656576 w 7769352"/>
              <a:gd name="connsiteY2" fmla="*/ 0 h 1127760"/>
              <a:gd name="connsiteX3" fmla="*/ 7769352 w 7769352"/>
              <a:gd name="connsiteY3" fmla="*/ 112776 h 1127760"/>
              <a:gd name="connsiteX4" fmla="*/ 7769352 w 7769352"/>
              <a:gd name="connsiteY4" fmla="*/ 1014984 h 1127760"/>
              <a:gd name="connsiteX5" fmla="*/ 7656576 w 7769352"/>
              <a:gd name="connsiteY5" fmla="*/ 1127760 h 1127760"/>
              <a:gd name="connsiteX6" fmla="*/ 112775 w 7769352"/>
              <a:gd name="connsiteY6" fmla="*/ 1127760 h 1127760"/>
              <a:gd name="connsiteX7" fmla="*/ 0 w 7769352"/>
              <a:gd name="connsiteY7" fmla="*/ 1014984 h 1127760"/>
              <a:gd name="connsiteX8" fmla="*/ 0 w 7769352"/>
              <a:gd name="connsiteY8" fmla="*/ 112776 h 11277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69352" h="1127760">
                <a:moveTo>
                  <a:pt x="0" y="112776"/>
                </a:moveTo>
                <a:cubicBezTo>
                  <a:pt x="0" y="50546"/>
                  <a:pt x="50495" y="0"/>
                  <a:pt x="112775" y="0"/>
                </a:cubicBezTo>
                <a:lnTo>
                  <a:pt x="7656576" y="0"/>
                </a:lnTo>
                <a:cubicBezTo>
                  <a:pt x="7718805" y="0"/>
                  <a:pt x="7769352" y="50546"/>
                  <a:pt x="7769352" y="112776"/>
                </a:cubicBezTo>
                <a:lnTo>
                  <a:pt x="7769352" y="1014984"/>
                </a:lnTo>
                <a:cubicBezTo>
                  <a:pt x="7769352" y="1077214"/>
                  <a:pt x="7718805" y="1127760"/>
                  <a:pt x="7656576" y="1127760"/>
                </a:cubicBezTo>
                <a:lnTo>
                  <a:pt x="112775" y="1127760"/>
                </a:lnTo>
                <a:cubicBezTo>
                  <a:pt x="50495" y="1127760"/>
                  <a:pt x="0" y="1077214"/>
                  <a:pt x="0" y="1014984"/>
                </a:cubicBezTo>
                <a:lnTo>
                  <a:pt x="0" y="112776"/>
                </a:lnTo>
              </a:path>
            </a:pathLst>
          </a:custGeom>
          <a:solidFill>
            <a:srgbClr val="5CB37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1010412" y="2542031"/>
            <a:ext cx="7795259" cy="1153668"/>
          </a:xfrm>
          <a:custGeom>
            <a:avLst/>
            <a:gdLst>
              <a:gd name="connsiteX0" fmla="*/ 12953 w 7795259"/>
              <a:gd name="connsiteY0" fmla="*/ 125730 h 1153668"/>
              <a:gd name="connsiteX1" fmla="*/ 125729 w 7795259"/>
              <a:gd name="connsiteY1" fmla="*/ 12954 h 1153668"/>
              <a:gd name="connsiteX2" fmla="*/ 7669530 w 7795259"/>
              <a:gd name="connsiteY2" fmla="*/ 12954 h 1153668"/>
              <a:gd name="connsiteX3" fmla="*/ 7782306 w 7795259"/>
              <a:gd name="connsiteY3" fmla="*/ 125730 h 1153668"/>
              <a:gd name="connsiteX4" fmla="*/ 7782306 w 7795259"/>
              <a:gd name="connsiteY4" fmla="*/ 1027938 h 1153668"/>
              <a:gd name="connsiteX5" fmla="*/ 7669530 w 7795259"/>
              <a:gd name="connsiteY5" fmla="*/ 1140714 h 1153668"/>
              <a:gd name="connsiteX6" fmla="*/ 125729 w 7795259"/>
              <a:gd name="connsiteY6" fmla="*/ 1140714 h 1153668"/>
              <a:gd name="connsiteX7" fmla="*/ 12953 w 7795259"/>
              <a:gd name="connsiteY7" fmla="*/ 1027938 h 1153668"/>
              <a:gd name="connsiteX8" fmla="*/ 12953 w 7795259"/>
              <a:gd name="connsiteY8" fmla="*/ 125730 h 11536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95259" h="1153668">
                <a:moveTo>
                  <a:pt x="12953" y="125730"/>
                </a:moveTo>
                <a:cubicBezTo>
                  <a:pt x="12953" y="63500"/>
                  <a:pt x="63449" y="12954"/>
                  <a:pt x="125729" y="12954"/>
                </a:cubicBezTo>
                <a:lnTo>
                  <a:pt x="7669530" y="12954"/>
                </a:lnTo>
                <a:cubicBezTo>
                  <a:pt x="7731759" y="12954"/>
                  <a:pt x="7782306" y="63500"/>
                  <a:pt x="7782306" y="125730"/>
                </a:cubicBezTo>
                <a:lnTo>
                  <a:pt x="7782306" y="1027938"/>
                </a:lnTo>
                <a:cubicBezTo>
                  <a:pt x="7782306" y="1090168"/>
                  <a:pt x="7731759" y="1140714"/>
                  <a:pt x="7669530" y="1140714"/>
                </a:cubicBezTo>
                <a:lnTo>
                  <a:pt x="125729" y="1140714"/>
                </a:lnTo>
                <a:cubicBezTo>
                  <a:pt x="63449" y="1140714"/>
                  <a:pt x="12953" y="1090168"/>
                  <a:pt x="12953" y="1027938"/>
                </a:cubicBezTo>
                <a:lnTo>
                  <a:pt x="12953" y="125730"/>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1123188" y="2654807"/>
            <a:ext cx="1578864" cy="928116"/>
          </a:xfrm>
          <a:custGeom>
            <a:avLst/>
            <a:gdLst>
              <a:gd name="connsiteX0" fmla="*/ 12953 w 1578864"/>
              <a:gd name="connsiteY0" fmla="*/ 103124 h 928116"/>
              <a:gd name="connsiteX1" fmla="*/ 103174 w 1578864"/>
              <a:gd name="connsiteY1" fmla="*/ 12954 h 928116"/>
              <a:gd name="connsiteX2" fmla="*/ 1475739 w 1578864"/>
              <a:gd name="connsiteY2" fmla="*/ 12954 h 928116"/>
              <a:gd name="connsiteX3" fmla="*/ 1565910 w 1578864"/>
              <a:gd name="connsiteY3" fmla="*/ 103124 h 928116"/>
              <a:gd name="connsiteX4" fmla="*/ 1565910 w 1578864"/>
              <a:gd name="connsiteY4" fmla="*/ 824992 h 928116"/>
              <a:gd name="connsiteX5" fmla="*/ 1475739 w 1578864"/>
              <a:gd name="connsiteY5" fmla="*/ 915162 h 928116"/>
              <a:gd name="connsiteX6" fmla="*/ 103174 w 1578864"/>
              <a:gd name="connsiteY6" fmla="*/ 915162 h 928116"/>
              <a:gd name="connsiteX7" fmla="*/ 12953 w 1578864"/>
              <a:gd name="connsiteY7" fmla="*/ 824992 h 928116"/>
              <a:gd name="connsiteX8" fmla="*/ 12953 w 1578864"/>
              <a:gd name="connsiteY8" fmla="*/ 103124 h 9281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78864" h="928116">
                <a:moveTo>
                  <a:pt x="12953" y="103124"/>
                </a:moveTo>
                <a:cubicBezTo>
                  <a:pt x="12953" y="53340"/>
                  <a:pt x="53352" y="12954"/>
                  <a:pt x="103174" y="12954"/>
                </a:cubicBezTo>
                <a:lnTo>
                  <a:pt x="1475739" y="12954"/>
                </a:lnTo>
                <a:cubicBezTo>
                  <a:pt x="1525523" y="12954"/>
                  <a:pt x="1565910" y="53340"/>
                  <a:pt x="1565910" y="103124"/>
                </a:cubicBezTo>
                <a:lnTo>
                  <a:pt x="1565910" y="824992"/>
                </a:lnTo>
                <a:cubicBezTo>
                  <a:pt x="1565910" y="874776"/>
                  <a:pt x="1525523" y="915162"/>
                  <a:pt x="1475739" y="915162"/>
                </a:cubicBezTo>
                <a:lnTo>
                  <a:pt x="103174" y="915162"/>
                </a:lnTo>
                <a:cubicBezTo>
                  <a:pt x="53352" y="915162"/>
                  <a:pt x="12953" y="874776"/>
                  <a:pt x="12953" y="824992"/>
                </a:cubicBezTo>
                <a:lnTo>
                  <a:pt x="12953" y="103124"/>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023366" y="3795521"/>
            <a:ext cx="7769352" cy="1127760"/>
          </a:xfrm>
          <a:custGeom>
            <a:avLst/>
            <a:gdLst>
              <a:gd name="connsiteX0" fmla="*/ 0 w 7769352"/>
              <a:gd name="connsiteY0" fmla="*/ 112776 h 1127760"/>
              <a:gd name="connsiteX1" fmla="*/ 112775 w 7769352"/>
              <a:gd name="connsiteY1" fmla="*/ 0 h 1127760"/>
              <a:gd name="connsiteX2" fmla="*/ 7656576 w 7769352"/>
              <a:gd name="connsiteY2" fmla="*/ 0 h 1127760"/>
              <a:gd name="connsiteX3" fmla="*/ 7769352 w 7769352"/>
              <a:gd name="connsiteY3" fmla="*/ 112776 h 1127760"/>
              <a:gd name="connsiteX4" fmla="*/ 7769352 w 7769352"/>
              <a:gd name="connsiteY4" fmla="*/ 1014984 h 1127760"/>
              <a:gd name="connsiteX5" fmla="*/ 7656576 w 7769352"/>
              <a:gd name="connsiteY5" fmla="*/ 1127760 h 1127760"/>
              <a:gd name="connsiteX6" fmla="*/ 112775 w 7769352"/>
              <a:gd name="connsiteY6" fmla="*/ 1127760 h 1127760"/>
              <a:gd name="connsiteX7" fmla="*/ 0 w 7769352"/>
              <a:gd name="connsiteY7" fmla="*/ 1014984 h 1127760"/>
              <a:gd name="connsiteX8" fmla="*/ 0 w 7769352"/>
              <a:gd name="connsiteY8" fmla="*/ 112776 h 112776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69352" h="1127760">
                <a:moveTo>
                  <a:pt x="0" y="112776"/>
                </a:moveTo>
                <a:cubicBezTo>
                  <a:pt x="0" y="50546"/>
                  <a:pt x="50495" y="0"/>
                  <a:pt x="112775" y="0"/>
                </a:cubicBezTo>
                <a:lnTo>
                  <a:pt x="7656576" y="0"/>
                </a:lnTo>
                <a:cubicBezTo>
                  <a:pt x="7718805" y="0"/>
                  <a:pt x="7769352" y="50546"/>
                  <a:pt x="7769352" y="112776"/>
                </a:cubicBezTo>
                <a:lnTo>
                  <a:pt x="7769352" y="1014984"/>
                </a:lnTo>
                <a:cubicBezTo>
                  <a:pt x="7769352" y="1077214"/>
                  <a:pt x="7718805" y="1127760"/>
                  <a:pt x="7656576" y="1127760"/>
                </a:cubicBezTo>
                <a:lnTo>
                  <a:pt x="112775" y="1127760"/>
                </a:lnTo>
                <a:cubicBezTo>
                  <a:pt x="50495" y="1127760"/>
                  <a:pt x="0" y="1077214"/>
                  <a:pt x="0" y="1014984"/>
                </a:cubicBezTo>
                <a:lnTo>
                  <a:pt x="0" y="112776"/>
                </a:lnTo>
              </a:path>
            </a:pathLst>
          </a:custGeom>
          <a:solidFill>
            <a:srgbClr val="608CAB">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010412" y="3782567"/>
            <a:ext cx="7795259" cy="1153668"/>
          </a:xfrm>
          <a:custGeom>
            <a:avLst/>
            <a:gdLst>
              <a:gd name="connsiteX0" fmla="*/ 12953 w 7795259"/>
              <a:gd name="connsiteY0" fmla="*/ 125729 h 1153668"/>
              <a:gd name="connsiteX1" fmla="*/ 125729 w 7795259"/>
              <a:gd name="connsiteY1" fmla="*/ 12953 h 1153668"/>
              <a:gd name="connsiteX2" fmla="*/ 7669530 w 7795259"/>
              <a:gd name="connsiteY2" fmla="*/ 12953 h 1153668"/>
              <a:gd name="connsiteX3" fmla="*/ 7782306 w 7795259"/>
              <a:gd name="connsiteY3" fmla="*/ 125729 h 1153668"/>
              <a:gd name="connsiteX4" fmla="*/ 7782306 w 7795259"/>
              <a:gd name="connsiteY4" fmla="*/ 1027938 h 1153668"/>
              <a:gd name="connsiteX5" fmla="*/ 7669530 w 7795259"/>
              <a:gd name="connsiteY5" fmla="*/ 1140714 h 1153668"/>
              <a:gd name="connsiteX6" fmla="*/ 125729 w 7795259"/>
              <a:gd name="connsiteY6" fmla="*/ 1140714 h 1153668"/>
              <a:gd name="connsiteX7" fmla="*/ 12953 w 7795259"/>
              <a:gd name="connsiteY7" fmla="*/ 1027938 h 1153668"/>
              <a:gd name="connsiteX8" fmla="*/ 12953 w 7795259"/>
              <a:gd name="connsiteY8" fmla="*/ 125729 h 1153668"/>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95259" h="1153668">
                <a:moveTo>
                  <a:pt x="12953" y="125729"/>
                </a:moveTo>
                <a:cubicBezTo>
                  <a:pt x="12953" y="63500"/>
                  <a:pt x="63449" y="12953"/>
                  <a:pt x="125729" y="12953"/>
                </a:cubicBezTo>
                <a:lnTo>
                  <a:pt x="7669530" y="12953"/>
                </a:lnTo>
                <a:cubicBezTo>
                  <a:pt x="7731759" y="12953"/>
                  <a:pt x="7782306" y="63500"/>
                  <a:pt x="7782306" y="125729"/>
                </a:cubicBezTo>
                <a:lnTo>
                  <a:pt x="7782306" y="1027938"/>
                </a:lnTo>
                <a:cubicBezTo>
                  <a:pt x="7782306" y="1090167"/>
                  <a:pt x="7731759" y="1140714"/>
                  <a:pt x="7669530" y="1140714"/>
                </a:cubicBezTo>
                <a:lnTo>
                  <a:pt x="125729" y="1140714"/>
                </a:lnTo>
                <a:cubicBezTo>
                  <a:pt x="63449" y="1140714"/>
                  <a:pt x="12953" y="1090167"/>
                  <a:pt x="12953" y="1027938"/>
                </a:cubicBezTo>
                <a:lnTo>
                  <a:pt x="12953" y="125729"/>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1123188" y="3895344"/>
            <a:ext cx="1578864" cy="928116"/>
          </a:xfrm>
          <a:custGeom>
            <a:avLst/>
            <a:gdLst>
              <a:gd name="connsiteX0" fmla="*/ 12953 w 1578864"/>
              <a:gd name="connsiteY0" fmla="*/ 103123 h 928116"/>
              <a:gd name="connsiteX1" fmla="*/ 103174 w 1578864"/>
              <a:gd name="connsiteY1" fmla="*/ 12953 h 928116"/>
              <a:gd name="connsiteX2" fmla="*/ 1475739 w 1578864"/>
              <a:gd name="connsiteY2" fmla="*/ 12953 h 928116"/>
              <a:gd name="connsiteX3" fmla="*/ 1565910 w 1578864"/>
              <a:gd name="connsiteY3" fmla="*/ 103123 h 928116"/>
              <a:gd name="connsiteX4" fmla="*/ 1565910 w 1578864"/>
              <a:gd name="connsiteY4" fmla="*/ 824991 h 928116"/>
              <a:gd name="connsiteX5" fmla="*/ 1475739 w 1578864"/>
              <a:gd name="connsiteY5" fmla="*/ 915161 h 928116"/>
              <a:gd name="connsiteX6" fmla="*/ 103174 w 1578864"/>
              <a:gd name="connsiteY6" fmla="*/ 915161 h 928116"/>
              <a:gd name="connsiteX7" fmla="*/ 12953 w 1578864"/>
              <a:gd name="connsiteY7" fmla="*/ 824991 h 928116"/>
              <a:gd name="connsiteX8" fmla="*/ 12953 w 1578864"/>
              <a:gd name="connsiteY8" fmla="*/ 103123 h 9281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78864" h="928116">
                <a:moveTo>
                  <a:pt x="12953" y="103123"/>
                </a:moveTo>
                <a:cubicBezTo>
                  <a:pt x="12953" y="53340"/>
                  <a:pt x="53352" y="12953"/>
                  <a:pt x="103174" y="12953"/>
                </a:cubicBezTo>
                <a:lnTo>
                  <a:pt x="1475739" y="12953"/>
                </a:lnTo>
                <a:cubicBezTo>
                  <a:pt x="1525523" y="12953"/>
                  <a:pt x="1565910" y="53340"/>
                  <a:pt x="1565910" y="103123"/>
                </a:cubicBezTo>
                <a:lnTo>
                  <a:pt x="1565910" y="824991"/>
                </a:lnTo>
                <a:cubicBezTo>
                  <a:pt x="1565910" y="874776"/>
                  <a:pt x="1525523" y="915161"/>
                  <a:pt x="1475739" y="915161"/>
                </a:cubicBezTo>
                <a:lnTo>
                  <a:pt x="103174" y="915161"/>
                </a:lnTo>
                <a:cubicBezTo>
                  <a:pt x="53352" y="915161"/>
                  <a:pt x="12953" y="874776"/>
                  <a:pt x="12953" y="824991"/>
                </a:cubicBezTo>
                <a:lnTo>
                  <a:pt x="12953" y="103123"/>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023366" y="5039105"/>
            <a:ext cx="7769352" cy="1126236"/>
          </a:xfrm>
          <a:custGeom>
            <a:avLst/>
            <a:gdLst>
              <a:gd name="connsiteX0" fmla="*/ 0 w 7769352"/>
              <a:gd name="connsiteY0" fmla="*/ 112648 h 1126236"/>
              <a:gd name="connsiteX1" fmla="*/ 112623 w 7769352"/>
              <a:gd name="connsiteY1" fmla="*/ 0 h 1126236"/>
              <a:gd name="connsiteX2" fmla="*/ 7656702 w 7769352"/>
              <a:gd name="connsiteY2" fmla="*/ 0 h 1126236"/>
              <a:gd name="connsiteX3" fmla="*/ 7769352 w 7769352"/>
              <a:gd name="connsiteY3" fmla="*/ 112648 h 1126236"/>
              <a:gd name="connsiteX4" fmla="*/ 7769352 w 7769352"/>
              <a:gd name="connsiteY4" fmla="*/ 1013612 h 1126236"/>
              <a:gd name="connsiteX5" fmla="*/ 7656702 w 7769352"/>
              <a:gd name="connsiteY5" fmla="*/ 1126235 h 1126236"/>
              <a:gd name="connsiteX6" fmla="*/ 112623 w 7769352"/>
              <a:gd name="connsiteY6" fmla="*/ 1126235 h 1126236"/>
              <a:gd name="connsiteX7" fmla="*/ 0 w 7769352"/>
              <a:gd name="connsiteY7" fmla="*/ 1013612 h 1126236"/>
              <a:gd name="connsiteX8" fmla="*/ 0 w 7769352"/>
              <a:gd name="connsiteY8" fmla="*/ 112648 h 11262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69352" h="1126236">
                <a:moveTo>
                  <a:pt x="0" y="112648"/>
                </a:moveTo>
                <a:cubicBezTo>
                  <a:pt x="0" y="50419"/>
                  <a:pt x="50419" y="0"/>
                  <a:pt x="112623" y="0"/>
                </a:cubicBezTo>
                <a:lnTo>
                  <a:pt x="7656702" y="0"/>
                </a:lnTo>
                <a:cubicBezTo>
                  <a:pt x="7718932" y="0"/>
                  <a:pt x="7769352" y="50419"/>
                  <a:pt x="7769352" y="112648"/>
                </a:cubicBezTo>
                <a:lnTo>
                  <a:pt x="7769352" y="1013612"/>
                </a:lnTo>
                <a:cubicBezTo>
                  <a:pt x="7769352" y="1075816"/>
                  <a:pt x="7718932" y="1126235"/>
                  <a:pt x="7656702" y="1126235"/>
                </a:cubicBezTo>
                <a:lnTo>
                  <a:pt x="112623" y="1126235"/>
                </a:lnTo>
                <a:cubicBezTo>
                  <a:pt x="50419" y="1126235"/>
                  <a:pt x="0" y="1075816"/>
                  <a:pt x="0" y="1013612"/>
                </a:cubicBezTo>
                <a:lnTo>
                  <a:pt x="0" y="112648"/>
                </a:lnTo>
              </a:path>
            </a:pathLst>
          </a:custGeom>
          <a:solidFill>
            <a:srgbClr val="8064A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1010412" y="5026152"/>
            <a:ext cx="7795259" cy="1152144"/>
          </a:xfrm>
          <a:custGeom>
            <a:avLst/>
            <a:gdLst>
              <a:gd name="connsiteX0" fmla="*/ 12953 w 7795259"/>
              <a:gd name="connsiteY0" fmla="*/ 125602 h 1152144"/>
              <a:gd name="connsiteX1" fmla="*/ 125577 w 7795259"/>
              <a:gd name="connsiteY1" fmla="*/ 12953 h 1152144"/>
              <a:gd name="connsiteX2" fmla="*/ 7669656 w 7795259"/>
              <a:gd name="connsiteY2" fmla="*/ 12953 h 1152144"/>
              <a:gd name="connsiteX3" fmla="*/ 7782306 w 7795259"/>
              <a:gd name="connsiteY3" fmla="*/ 125602 h 1152144"/>
              <a:gd name="connsiteX4" fmla="*/ 7782306 w 7795259"/>
              <a:gd name="connsiteY4" fmla="*/ 1026566 h 1152144"/>
              <a:gd name="connsiteX5" fmla="*/ 7669656 w 7795259"/>
              <a:gd name="connsiteY5" fmla="*/ 1139189 h 1152144"/>
              <a:gd name="connsiteX6" fmla="*/ 125577 w 7795259"/>
              <a:gd name="connsiteY6" fmla="*/ 1139189 h 1152144"/>
              <a:gd name="connsiteX7" fmla="*/ 12953 w 7795259"/>
              <a:gd name="connsiteY7" fmla="*/ 1026566 h 1152144"/>
              <a:gd name="connsiteX8" fmla="*/ 12953 w 7795259"/>
              <a:gd name="connsiteY8" fmla="*/ 125602 h 1152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795259" h="1152144">
                <a:moveTo>
                  <a:pt x="12953" y="125602"/>
                </a:moveTo>
                <a:cubicBezTo>
                  <a:pt x="12953" y="63372"/>
                  <a:pt x="63372" y="12953"/>
                  <a:pt x="125577" y="12953"/>
                </a:cubicBezTo>
                <a:lnTo>
                  <a:pt x="7669656" y="12953"/>
                </a:lnTo>
                <a:cubicBezTo>
                  <a:pt x="7731886" y="12953"/>
                  <a:pt x="7782306" y="63372"/>
                  <a:pt x="7782306" y="125602"/>
                </a:cubicBezTo>
                <a:lnTo>
                  <a:pt x="7782306" y="1026566"/>
                </a:lnTo>
                <a:cubicBezTo>
                  <a:pt x="7782306" y="1088770"/>
                  <a:pt x="7731886" y="1139189"/>
                  <a:pt x="7669656" y="1139189"/>
                </a:cubicBezTo>
                <a:lnTo>
                  <a:pt x="125577" y="1139189"/>
                </a:lnTo>
                <a:cubicBezTo>
                  <a:pt x="63372" y="1139189"/>
                  <a:pt x="12953" y="1088770"/>
                  <a:pt x="12953" y="1026566"/>
                </a:cubicBezTo>
                <a:lnTo>
                  <a:pt x="12953" y="125602"/>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1123188" y="5145024"/>
            <a:ext cx="1578864" cy="928115"/>
          </a:xfrm>
          <a:custGeom>
            <a:avLst/>
            <a:gdLst>
              <a:gd name="connsiteX0" fmla="*/ 12953 w 1578864"/>
              <a:gd name="connsiteY0" fmla="*/ 103123 h 928115"/>
              <a:gd name="connsiteX1" fmla="*/ 103174 w 1578864"/>
              <a:gd name="connsiteY1" fmla="*/ 12953 h 928115"/>
              <a:gd name="connsiteX2" fmla="*/ 1475739 w 1578864"/>
              <a:gd name="connsiteY2" fmla="*/ 12953 h 928115"/>
              <a:gd name="connsiteX3" fmla="*/ 1565910 w 1578864"/>
              <a:gd name="connsiteY3" fmla="*/ 103123 h 928115"/>
              <a:gd name="connsiteX4" fmla="*/ 1565910 w 1578864"/>
              <a:gd name="connsiteY4" fmla="*/ 824940 h 928115"/>
              <a:gd name="connsiteX5" fmla="*/ 1475739 w 1578864"/>
              <a:gd name="connsiteY5" fmla="*/ 915161 h 928115"/>
              <a:gd name="connsiteX6" fmla="*/ 103174 w 1578864"/>
              <a:gd name="connsiteY6" fmla="*/ 915161 h 928115"/>
              <a:gd name="connsiteX7" fmla="*/ 12953 w 1578864"/>
              <a:gd name="connsiteY7" fmla="*/ 824940 h 928115"/>
              <a:gd name="connsiteX8" fmla="*/ 12953 w 1578864"/>
              <a:gd name="connsiteY8" fmla="*/ 103123 h 92811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578864" h="928115">
                <a:moveTo>
                  <a:pt x="12953" y="103123"/>
                </a:moveTo>
                <a:cubicBezTo>
                  <a:pt x="12953" y="53339"/>
                  <a:pt x="53352" y="12953"/>
                  <a:pt x="103174" y="12953"/>
                </a:cubicBezTo>
                <a:lnTo>
                  <a:pt x="1475739" y="12953"/>
                </a:lnTo>
                <a:cubicBezTo>
                  <a:pt x="1525523" y="12953"/>
                  <a:pt x="1565910" y="53339"/>
                  <a:pt x="1565910" y="103123"/>
                </a:cubicBezTo>
                <a:lnTo>
                  <a:pt x="1565910" y="824940"/>
                </a:lnTo>
                <a:cubicBezTo>
                  <a:pt x="1565910" y="874762"/>
                  <a:pt x="1525523" y="915161"/>
                  <a:pt x="1475739" y="915161"/>
                </a:cubicBezTo>
                <a:lnTo>
                  <a:pt x="103174" y="915161"/>
                </a:lnTo>
                <a:cubicBezTo>
                  <a:pt x="53352" y="915161"/>
                  <a:pt x="12953" y="874762"/>
                  <a:pt x="12953" y="824940"/>
                </a:cubicBezTo>
                <a:lnTo>
                  <a:pt x="12953" y="103123"/>
                </a:lnTo>
              </a:path>
            </a:pathLst>
          </a:custGeom>
          <a:solidFill>
            <a:srgbClr val="000000">
              <a:alpha val="0"/>
            </a:srgbClr>
          </a:solidFill>
          <a:ln w="254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117600" y="1244600"/>
            <a:ext cx="2705100" cy="1092200"/>
          </a:xfrm>
          <a:prstGeom prst="rect">
            <a:avLst/>
          </a:prstGeom>
          <a:noFill/>
        </p:spPr>
      </p:pic>
      <p:pic>
        <p:nvPicPr>
          <p:cNvPr id="19" name="Picture 3"/>
          <p:cNvPicPr>
            <a:picLocks noChangeAspect="1" noChangeArrowheads="1"/>
          </p:cNvPicPr>
          <p:nvPr/>
        </p:nvPicPr>
        <p:blipFill>
          <a:blip r:embed="rId3"/>
          <a:srcRect/>
          <a:stretch>
            <a:fillRect/>
          </a:stretch>
        </p:blipFill>
        <p:spPr bwMode="auto">
          <a:xfrm>
            <a:off x="1117600" y="2476500"/>
            <a:ext cx="2705100" cy="1104900"/>
          </a:xfrm>
          <a:prstGeom prst="rect">
            <a:avLst/>
          </a:prstGeom>
          <a:noFill/>
        </p:spPr>
      </p:pic>
      <p:pic>
        <p:nvPicPr>
          <p:cNvPr id="20" name="Picture 3"/>
          <p:cNvPicPr>
            <a:picLocks noChangeAspect="1" noChangeArrowheads="1"/>
          </p:cNvPicPr>
          <p:nvPr/>
        </p:nvPicPr>
        <p:blipFill>
          <a:blip r:embed="rId4"/>
          <a:srcRect/>
          <a:stretch>
            <a:fillRect/>
          </a:stretch>
        </p:blipFill>
        <p:spPr bwMode="auto">
          <a:xfrm>
            <a:off x="1117600" y="3721100"/>
            <a:ext cx="2768600" cy="1104900"/>
          </a:xfrm>
          <a:prstGeom prst="rect">
            <a:avLst/>
          </a:prstGeom>
          <a:noFill/>
        </p:spPr>
      </p:pic>
      <p:pic>
        <p:nvPicPr>
          <p:cNvPr id="21" name="Picture 3"/>
          <p:cNvPicPr>
            <a:picLocks noChangeAspect="1" noChangeArrowheads="1"/>
          </p:cNvPicPr>
          <p:nvPr/>
        </p:nvPicPr>
        <p:blipFill>
          <a:blip r:embed="rId5"/>
          <a:srcRect/>
          <a:stretch>
            <a:fillRect/>
          </a:stretch>
        </p:blipFill>
        <p:spPr bwMode="auto">
          <a:xfrm>
            <a:off x="1117600" y="4953000"/>
            <a:ext cx="2768600" cy="1117600"/>
          </a:xfrm>
          <a:prstGeom prst="rect">
            <a:avLst/>
          </a:prstGeom>
          <a:noFill/>
        </p:spPr>
      </p:pic>
      <p:sp>
        <p:nvSpPr>
          <p:cNvPr id="2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60</a:t>
            </a:r>
          </a:p>
        </p:txBody>
      </p:sp>
      <p:sp>
        <p:nvSpPr>
          <p:cNvPr id="23" name="TextBox 1"/>
          <p:cNvSpPr txBox="1"/>
          <p:nvPr/>
        </p:nvSpPr>
        <p:spPr>
          <a:xfrm>
            <a:off x="6654800" y="139700"/>
            <a:ext cx="21336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竞争项目甄选</a:t>
            </a:r>
          </a:p>
        </p:txBody>
      </p:sp>
      <p:sp>
        <p:nvSpPr>
          <p:cNvPr id="24" name="TextBox 1"/>
          <p:cNvSpPr txBox="1"/>
          <p:nvPr/>
        </p:nvSpPr>
        <p:spPr>
          <a:xfrm>
            <a:off x="2844800" y="1384300"/>
            <a:ext cx="762000" cy="241300"/>
          </a:xfrm>
          <a:prstGeom prst="rect">
            <a:avLst/>
          </a:prstGeom>
          <a:noFill/>
        </p:spPr>
        <p:txBody>
          <a:bodyPr wrap="none" lIns="0" tIns="0" rIns="0" rtlCol="0">
            <a:spAutoFit/>
          </a:bodyPr>
          <a:lstStyle/>
          <a:p>
            <a:pPr>
              <a:lnSpc>
                <a:spcPts val="1900"/>
              </a:lnSpc>
            </a:pPr>
            <a:r>
              <a:rPr lang="en-US" altLang="zh-CN" sz="1500" b="1" dirty="0">
                <a:solidFill>
                  <a:srgbClr val="FFFFFF"/>
                </a:solidFill>
                <a:latin typeface="微软雅黑" panose="020B0503020204020204" pitchFamily="18" charset="-122"/>
                <a:cs typeface="微软雅黑" panose="020B0503020204020204" pitchFamily="18" charset="-122"/>
              </a:rPr>
              <a:t>经营情况</a:t>
            </a:r>
          </a:p>
        </p:txBody>
      </p:sp>
      <p:sp>
        <p:nvSpPr>
          <p:cNvPr id="25" name="TextBox 1"/>
          <p:cNvSpPr txBox="1"/>
          <p:nvPr/>
        </p:nvSpPr>
        <p:spPr>
          <a:xfrm>
            <a:off x="2730500" y="1790700"/>
            <a:ext cx="4381500" cy="228600"/>
          </a:xfrm>
          <a:prstGeom prst="rect">
            <a:avLst/>
          </a:prstGeom>
          <a:noFill/>
        </p:spPr>
        <p:txBody>
          <a:bodyPr wrap="none" lIns="0" tIns="0" rIns="0" rtlCol="0">
            <a:spAutoFit/>
          </a:bodyPr>
          <a:lstStyle/>
          <a:p>
            <a:pPr>
              <a:lnSpc>
                <a:spcPts val="1800"/>
              </a:lnSpc>
            </a:pPr>
            <a:r>
              <a:rPr lang="en-US" altLang="zh-CN" sz="1405" dirty="0">
                <a:solidFill>
                  <a:srgbClr val="FFFFFF"/>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FFFFFF"/>
                </a:solidFill>
                <a:latin typeface="微软雅黑" panose="020B0503020204020204" pitchFamily="18" charset="-122"/>
                <a:cs typeface="微软雅黑" panose="020B0503020204020204" pitchFamily="18" charset="-122"/>
              </a:rPr>
              <a:t>由知名开发商开发，自持统一经营的现有或未来项目。</a:t>
            </a:r>
          </a:p>
        </p:txBody>
      </p:sp>
      <p:sp>
        <p:nvSpPr>
          <p:cNvPr id="26" name="TextBox 1"/>
          <p:cNvSpPr txBox="1"/>
          <p:nvPr/>
        </p:nvSpPr>
        <p:spPr>
          <a:xfrm>
            <a:off x="2844800" y="2628900"/>
            <a:ext cx="762000" cy="241300"/>
          </a:xfrm>
          <a:prstGeom prst="rect">
            <a:avLst/>
          </a:prstGeom>
          <a:noFill/>
        </p:spPr>
        <p:txBody>
          <a:bodyPr wrap="none" lIns="0" tIns="0" rIns="0" rtlCol="0">
            <a:spAutoFit/>
          </a:bodyPr>
          <a:lstStyle/>
          <a:p>
            <a:pPr>
              <a:lnSpc>
                <a:spcPts val="1900"/>
              </a:lnSpc>
            </a:pPr>
            <a:r>
              <a:rPr lang="en-US" altLang="zh-CN" sz="1500" b="1" dirty="0">
                <a:solidFill>
                  <a:srgbClr val="FFFFFF"/>
                </a:solidFill>
                <a:latin typeface="微软雅黑" panose="020B0503020204020204" pitchFamily="18" charset="-122"/>
                <a:cs typeface="微软雅黑" panose="020B0503020204020204" pitchFamily="18" charset="-122"/>
              </a:rPr>
              <a:t>开业时间</a:t>
            </a:r>
          </a:p>
        </p:txBody>
      </p:sp>
      <p:sp>
        <p:nvSpPr>
          <p:cNvPr id="27" name="TextBox 1"/>
          <p:cNvSpPr txBox="1"/>
          <p:nvPr/>
        </p:nvSpPr>
        <p:spPr>
          <a:xfrm>
            <a:off x="2730500" y="3035300"/>
            <a:ext cx="4445000" cy="228600"/>
          </a:xfrm>
          <a:prstGeom prst="rect">
            <a:avLst/>
          </a:prstGeom>
          <a:noFill/>
        </p:spPr>
        <p:txBody>
          <a:bodyPr wrap="none" lIns="0" tIns="0" rIns="0" rtlCol="0">
            <a:spAutoFit/>
          </a:bodyPr>
          <a:lstStyle/>
          <a:p>
            <a:pPr>
              <a:lnSpc>
                <a:spcPts val="1800"/>
              </a:lnSpc>
            </a:pPr>
            <a:r>
              <a:rPr lang="en-US" altLang="zh-CN" sz="1405" dirty="0">
                <a:solidFill>
                  <a:srgbClr val="FFFFFF"/>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FFFFFF"/>
                </a:solidFill>
                <a:latin typeface="微软雅黑" panose="020B0503020204020204" pitchFamily="18" charset="-122"/>
                <a:cs typeface="微软雅黑" panose="020B0503020204020204" pitchFamily="18" charset="-122"/>
              </a:rPr>
              <a:t>已经开业项目及预计在2017年及之前入市的未来项目。</a:t>
            </a:r>
          </a:p>
        </p:txBody>
      </p:sp>
      <p:sp>
        <p:nvSpPr>
          <p:cNvPr id="28" name="TextBox 1"/>
          <p:cNvSpPr txBox="1"/>
          <p:nvPr/>
        </p:nvSpPr>
        <p:spPr>
          <a:xfrm>
            <a:off x="2857500" y="3860800"/>
            <a:ext cx="8001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商业类型</a:t>
            </a:r>
          </a:p>
        </p:txBody>
      </p:sp>
      <p:sp>
        <p:nvSpPr>
          <p:cNvPr id="29" name="TextBox 1"/>
          <p:cNvSpPr txBox="1"/>
          <p:nvPr/>
        </p:nvSpPr>
        <p:spPr>
          <a:xfrm>
            <a:off x="2730500" y="4292600"/>
            <a:ext cx="5194300" cy="228600"/>
          </a:xfrm>
          <a:prstGeom prst="rect">
            <a:avLst/>
          </a:prstGeom>
          <a:noFill/>
        </p:spPr>
        <p:txBody>
          <a:bodyPr wrap="none" lIns="0" tIns="0" rIns="0" rtlCol="0">
            <a:spAutoFit/>
          </a:bodyPr>
          <a:lstStyle/>
          <a:p>
            <a:pPr>
              <a:lnSpc>
                <a:spcPts val="1800"/>
              </a:lnSpc>
            </a:pPr>
            <a:r>
              <a:rPr lang="en-US" altLang="zh-CN" sz="1405" dirty="0">
                <a:solidFill>
                  <a:srgbClr val="FFFFFF"/>
                </a:solidFill>
                <a:latin typeface="微软雅黑" panose="020B0503020204020204" pitchFamily="18" charset="-122"/>
                <a:cs typeface="微软雅黑" panose="020B0503020204020204" pitchFamily="18" charset="-122"/>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FFFFFF"/>
                </a:solidFill>
                <a:latin typeface="微软雅黑" panose="020B0503020204020204" pitchFamily="18" charset="-122"/>
                <a:cs typeface="微软雅黑" panose="020B0503020204020204" pitchFamily="18" charset="-122"/>
              </a:rPr>
              <a:t>商业建筑面积在7万平方米或以上的现有或未来优质的购物中心。</a:t>
            </a:r>
          </a:p>
        </p:txBody>
      </p:sp>
      <p:sp>
        <p:nvSpPr>
          <p:cNvPr id="30" name="TextBox 1"/>
          <p:cNvSpPr txBox="1"/>
          <p:nvPr/>
        </p:nvSpPr>
        <p:spPr>
          <a:xfrm>
            <a:off x="2857500" y="5105400"/>
            <a:ext cx="8001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辐射范围</a:t>
            </a:r>
          </a:p>
        </p:txBody>
      </p:sp>
      <p:sp>
        <p:nvSpPr>
          <p:cNvPr id="31" name="TextBox 1"/>
          <p:cNvSpPr txBox="1"/>
          <p:nvPr/>
        </p:nvSpPr>
        <p:spPr>
          <a:xfrm>
            <a:off x="2730500" y="5549900"/>
            <a:ext cx="4800600" cy="520700"/>
          </a:xfrm>
          <a:prstGeom prst="rect">
            <a:avLst/>
          </a:prstGeom>
          <a:noFill/>
        </p:spPr>
        <p:txBody>
          <a:bodyPr wrap="none" lIns="0" tIns="0" rIns="0" rtlCol="0">
            <a:spAutoFit/>
          </a:bodyPr>
          <a:lstStyle/>
          <a:p>
            <a:pPr>
              <a:lnSpc>
                <a:spcPts val="1800"/>
              </a:lnSpc>
            </a:pPr>
            <a:r>
              <a:rPr lang="en-US" altLang="zh-CN" sz="1405" dirty="0">
                <a:solidFill>
                  <a:srgbClr val="FFFFFF"/>
                </a:solidFill>
                <a:latin typeface="微软雅黑" panose="020B0503020204020204" pitchFamily="18" charset="-122"/>
                <a:cs typeface="微软雅黑" panose="020B0503020204020204" pitchFamily="18" charset="-122"/>
              </a:rPr>
              <a:t>位于深圳西部重点商圈内，宝安、南山中心区、华侨城商圈。</a:t>
            </a:r>
          </a:p>
          <a:p>
            <a:pPr>
              <a:lnSpc>
                <a:spcPts val="2300"/>
              </a:lnSpc>
            </a:pPr>
            <a:r>
              <a:rPr lang="en-US" altLang="zh-CN" sz="1405" dirty="0">
                <a:solidFill>
                  <a:srgbClr val="FFFFFF"/>
                </a:solidFill>
                <a:latin typeface="微软雅黑" panose="020B0503020204020204" pitchFamily="18" charset="-122"/>
                <a:cs typeface="微软雅黑" panose="020B0503020204020204" pitchFamily="18" charset="-122"/>
              </a:rPr>
              <a:t>有代表性及商圈影响力的现有或未来项目。</a:t>
            </a:r>
          </a:p>
        </p:txBody>
      </p:sp>
      <p:sp>
        <p:nvSpPr>
          <p:cNvPr id="32" name="TextBox 1"/>
          <p:cNvSpPr txBox="1"/>
          <p:nvPr/>
        </p:nvSpPr>
        <p:spPr>
          <a:xfrm>
            <a:off x="1206500" y="647700"/>
            <a:ext cx="914400" cy="292100"/>
          </a:xfrm>
          <a:prstGeom prst="rect">
            <a:avLst/>
          </a:prstGeom>
          <a:noFill/>
        </p:spPr>
        <p:txBody>
          <a:bodyPr wrap="none" lIns="0" tIns="0" rIns="0" rtlCol="0">
            <a:spAutoFit/>
          </a:bodyPr>
          <a:lstStyle/>
          <a:p>
            <a:pPr>
              <a:lnSpc>
                <a:spcPts val="2300"/>
              </a:lnSpc>
            </a:pPr>
            <a:r>
              <a:rPr lang="en-US" altLang="zh-CN" sz="1800" b="1" dirty="0">
                <a:solidFill>
                  <a:srgbClr val="0070C0"/>
                </a:solidFill>
                <a:latin typeface="微软雅黑" panose="020B0503020204020204" pitchFamily="18" charset="-122"/>
                <a:cs typeface="微软雅黑" panose="020B0503020204020204" pitchFamily="18" charset="-122"/>
              </a:rPr>
              <a:t>甄选条件</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873757" y="1841754"/>
            <a:ext cx="213360" cy="202691"/>
          </a:xfrm>
          <a:custGeom>
            <a:avLst/>
            <a:gdLst>
              <a:gd name="connsiteX0" fmla="*/ 0 w 213360"/>
              <a:gd name="connsiteY0" fmla="*/ 101345 h 202691"/>
              <a:gd name="connsiteX1" fmla="*/ 106680 w 213360"/>
              <a:gd name="connsiteY1" fmla="*/ 0 h 202691"/>
              <a:gd name="connsiteX2" fmla="*/ 213360 w 213360"/>
              <a:gd name="connsiteY2" fmla="*/ 101345 h 202691"/>
              <a:gd name="connsiteX3" fmla="*/ 106680 w 213360"/>
              <a:gd name="connsiteY3" fmla="*/ 202691 h 202691"/>
              <a:gd name="connsiteX4" fmla="*/ 0 w 213360"/>
              <a:gd name="connsiteY4" fmla="*/ 101345 h 202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60" h="202691">
                <a:moveTo>
                  <a:pt x="0" y="101345"/>
                </a:moveTo>
                <a:cubicBezTo>
                  <a:pt x="0" y="45338"/>
                  <a:pt x="47752" y="0"/>
                  <a:pt x="106680" y="0"/>
                </a:cubicBezTo>
                <a:cubicBezTo>
                  <a:pt x="165608" y="0"/>
                  <a:pt x="213360" y="45338"/>
                  <a:pt x="213360" y="101345"/>
                </a:cubicBezTo>
                <a:cubicBezTo>
                  <a:pt x="213360" y="157352"/>
                  <a:pt x="165608" y="202691"/>
                  <a:pt x="106680" y="202691"/>
                </a:cubicBezTo>
                <a:cubicBezTo>
                  <a:pt x="47752" y="202691"/>
                  <a:pt x="0" y="157352"/>
                  <a:pt x="0" y="101345"/>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860803" y="1828800"/>
            <a:ext cx="239268" cy="228599"/>
          </a:xfrm>
          <a:custGeom>
            <a:avLst/>
            <a:gdLst>
              <a:gd name="connsiteX0" fmla="*/ 12954 w 239268"/>
              <a:gd name="connsiteY0" fmla="*/ 114300 h 228599"/>
              <a:gd name="connsiteX1" fmla="*/ 119634 w 239268"/>
              <a:gd name="connsiteY1" fmla="*/ 12954 h 228599"/>
              <a:gd name="connsiteX2" fmla="*/ 226314 w 239268"/>
              <a:gd name="connsiteY2" fmla="*/ 114300 h 228599"/>
              <a:gd name="connsiteX3" fmla="*/ 119634 w 239268"/>
              <a:gd name="connsiteY3" fmla="*/ 215645 h 228599"/>
              <a:gd name="connsiteX4" fmla="*/ 12954 w 239268"/>
              <a:gd name="connsiteY4" fmla="*/ 114300 h 2285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8" h="228599">
                <a:moveTo>
                  <a:pt x="12954" y="114300"/>
                </a:moveTo>
                <a:cubicBezTo>
                  <a:pt x="12954" y="58292"/>
                  <a:pt x="60706" y="12954"/>
                  <a:pt x="119634" y="12954"/>
                </a:cubicBezTo>
                <a:cubicBezTo>
                  <a:pt x="178562" y="12954"/>
                  <a:pt x="226314" y="58292"/>
                  <a:pt x="226314" y="114300"/>
                </a:cubicBezTo>
                <a:cubicBezTo>
                  <a:pt x="226314" y="170307"/>
                  <a:pt x="178562" y="215645"/>
                  <a:pt x="119634" y="215645"/>
                </a:cubicBezTo>
                <a:cubicBezTo>
                  <a:pt x="60706" y="215645"/>
                  <a:pt x="12954" y="170307"/>
                  <a:pt x="12954" y="114300"/>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228338" y="2594610"/>
            <a:ext cx="213359" cy="202691"/>
          </a:xfrm>
          <a:custGeom>
            <a:avLst/>
            <a:gdLst>
              <a:gd name="connsiteX0" fmla="*/ 0 w 213359"/>
              <a:gd name="connsiteY0" fmla="*/ 101345 h 202691"/>
              <a:gd name="connsiteX1" fmla="*/ 106679 w 213359"/>
              <a:gd name="connsiteY1" fmla="*/ 0 h 202691"/>
              <a:gd name="connsiteX2" fmla="*/ 213359 w 213359"/>
              <a:gd name="connsiteY2" fmla="*/ 101345 h 202691"/>
              <a:gd name="connsiteX3" fmla="*/ 106679 w 213359"/>
              <a:gd name="connsiteY3" fmla="*/ 202691 h 202691"/>
              <a:gd name="connsiteX4" fmla="*/ 0 w 213359"/>
              <a:gd name="connsiteY4" fmla="*/ 101345 h 202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59" h="202691">
                <a:moveTo>
                  <a:pt x="0" y="101345"/>
                </a:moveTo>
                <a:cubicBezTo>
                  <a:pt x="0" y="45338"/>
                  <a:pt x="47752" y="0"/>
                  <a:pt x="106679" y="0"/>
                </a:cubicBezTo>
                <a:cubicBezTo>
                  <a:pt x="165608" y="0"/>
                  <a:pt x="213359" y="45338"/>
                  <a:pt x="213359" y="101345"/>
                </a:cubicBezTo>
                <a:cubicBezTo>
                  <a:pt x="213359" y="157352"/>
                  <a:pt x="165608" y="202691"/>
                  <a:pt x="106679" y="202691"/>
                </a:cubicBezTo>
                <a:cubicBezTo>
                  <a:pt x="47752" y="202691"/>
                  <a:pt x="0" y="157352"/>
                  <a:pt x="0" y="101345"/>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4215384" y="2581655"/>
            <a:ext cx="239267" cy="228599"/>
          </a:xfrm>
          <a:custGeom>
            <a:avLst/>
            <a:gdLst>
              <a:gd name="connsiteX0" fmla="*/ 12953 w 239267"/>
              <a:gd name="connsiteY0" fmla="*/ 114300 h 228599"/>
              <a:gd name="connsiteX1" fmla="*/ 119633 w 239267"/>
              <a:gd name="connsiteY1" fmla="*/ 12954 h 228599"/>
              <a:gd name="connsiteX2" fmla="*/ 226313 w 239267"/>
              <a:gd name="connsiteY2" fmla="*/ 114300 h 228599"/>
              <a:gd name="connsiteX3" fmla="*/ 119633 w 239267"/>
              <a:gd name="connsiteY3" fmla="*/ 215645 h 228599"/>
              <a:gd name="connsiteX4" fmla="*/ 12953 w 239267"/>
              <a:gd name="connsiteY4" fmla="*/ 114300 h 2285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7" h="228599">
                <a:moveTo>
                  <a:pt x="12953" y="114300"/>
                </a:moveTo>
                <a:cubicBezTo>
                  <a:pt x="12953" y="58292"/>
                  <a:pt x="60705" y="12954"/>
                  <a:pt x="119633" y="12954"/>
                </a:cubicBezTo>
                <a:cubicBezTo>
                  <a:pt x="178561" y="12954"/>
                  <a:pt x="226313" y="58292"/>
                  <a:pt x="226313" y="114300"/>
                </a:cubicBezTo>
                <a:cubicBezTo>
                  <a:pt x="226313" y="170307"/>
                  <a:pt x="178561" y="215645"/>
                  <a:pt x="119633" y="215645"/>
                </a:cubicBezTo>
                <a:cubicBezTo>
                  <a:pt x="60705" y="215645"/>
                  <a:pt x="12953" y="170307"/>
                  <a:pt x="12953" y="114300"/>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336797" y="3536441"/>
            <a:ext cx="213360" cy="202692"/>
          </a:xfrm>
          <a:custGeom>
            <a:avLst/>
            <a:gdLst>
              <a:gd name="connsiteX0" fmla="*/ 0 w 213360"/>
              <a:gd name="connsiteY0" fmla="*/ 101346 h 202692"/>
              <a:gd name="connsiteX1" fmla="*/ 106680 w 213360"/>
              <a:gd name="connsiteY1" fmla="*/ 0 h 202692"/>
              <a:gd name="connsiteX2" fmla="*/ 213360 w 213360"/>
              <a:gd name="connsiteY2" fmla="*/ 101346 h 202692"/>
              <a:gd name="connsiteX3" fmla="*/ 106680 w 213360"/>
              <a:gd name="connsiteY3" fmla="*/ 202692 h 202692"/>
              <a:gd name="connsiteX4" fmla="*/ 0 w 213360"/>
              <a:gd name="connsiteY4" fmla="*/ 101346 h 202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60" h="202692">
                <a:moveTo>
                  <a:pt x="0" y="101346"/>
                </a:moveTo>
                <a:cubicBezTo>
                  <a:pt x="0" y="45339"/>
                  <a:pt x="47752" y="0"/>
                  <a:pt x="106680" y="0"/>
                </a:cubicBezTo>
                <a:cubicBezTo>
                  <a:pt x="165608" y="0"/>
                  <a:pt x="213360" y="45339"/>
                  <a:pt x="213360" y="101346"/>
                </a:cubicBezTo>
                <a:cubicBezTo>
                  <a:pt x="213360" y="157353"/>
                  <a:pt x="165608" y="202692"/>
                  <a:pt x="106680" y="202692"/>
                </a:cubicBezTo>
                <a:cubicBezTo>
                  <a:pt x="47752" y="202692"/>
                  <a:pt x="0" y="157353"/>
                  <a:pt x="0" y="101346"/>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323844" y="3523488"/>
            <a:ext cx="239268" cy="228600"/>
          </a:xfrm>
          <a:custGeom>
            <a:avLst/>
            <a:gdLst>
              <a:gd name="connsiteX0" fmla="*/ 12953 w 239268"/>
              <a:gd name="connsiteY0" fmla="*/ 114300 h 228600"/>
              <a:gd name="connsiteX1" fmla="*/ 119634 w 239268"/>
              <a:gd name="connsiteY1" fmla="*/ 12953 h 228600"/>
              <a:gd name="connsiteX2" fmla="*/ 226314 w 239268"/>
              <a:gd name="connsiteY2" fmla="*/ 114300 h 228600"/>
              <a:gd name="connsiteX3" fmla="*/ 119634 w 239268"/>
              <a:gd name="connsiteY3" fmla="*/ 215646 h 228600"/>
              <a:gd name="connsiteX4" fmla="*/ 12953 w 239268"/>
              <a:gd name="connsiteY4" fmla="*/ 114300 h 228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8" h="228600">
                <a:moveTo>
                  <a:pt x="12953" y="114300"/>
                </a:moveTo>
                <a:cubicBezTo>
                  <a:pt x="12953" y="58292"/>
                  <a:pt x="60705" y="12953"/>
                  <a:pt x="119634" y="12953"/>
                </a:cubicBezTo>
                <a:cubicBezTo>
                  <a:pt x="178561" y="12953"/>
                  <a:pt x="226314" y="58292"/>
                  <a:pt x="226314" y="114300"/>
                </a:cubicBezTo>
                <a:cubicBezTo>
                  <a:pt x="226314" y="170307"/>
                  <a:pt x="178561" y="215646"/>
                  <a:pt x="119634" y="215646"/>
                </a:cubicBezTo>
                <a:cubicBezTo>
                  <a:pt x="60705" y="215646"/>
                  <a:pt x="12953" y="170307"/>
                  <a:pt x="12953" y="114300"/>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706117" y="1544574"/>
            <a:ext cx="213360" cy="202691"/>
          </a:xfrm>
          <a:custGeom>
            <a:avLst/>
            <a:gdLst>
              <a:gd name="connsiteX0" fmla="*/ 0 w 213360"/>
              <a:gd name="connsiteY0" fmla="*/ 101346 h 202691"/>
              <a:gd name="connsiteX1" fmla="*/ 106680 w 213360"/>
              <a:gd name="connsiteY1" fmla="*/ 0 h 202691"/>
              <a:gd name="connsiteX2" fmla="*/ 213360 w 213360"/>
              <a:gd name="connsiteY2" fmla="*/ 101346 h 202691"/>
              <a:gd name="connsiteX3" fmla="*/ 106680 w 213360"/>
              <a:gd name="connsiteY3" fmla="*/ 202691 h 202691"/>
              <a:gd name="connsiteX4" fmla="*/ 0 w 213360"/>
              <a:gd name="connsiteY4" fmla="*/ 101346 h 202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60" h="202691">
                <a:moveTo>
                  <a:pt x="0" y="101346"/>
                </a:moveTo>
                <a:cubicBezTo>
                  <a:pt x="0" y="45338"/>
                  <a:pt x="47752" y="0"/>
                  <a:pt x="106680" y="0"/>
                </a:cubicBezTo>
                <a:cubicBezTo>
                  <a:pt x="165608" y="0"/>
                  <a:pt x="213360" y="45338"/>
                  <a:pt x="213360" y="101346"/>
                </a:cubicBezTo>
                <a:cubicBezTo>
                  <a:pt x="213360" y="157352"/>
                  <a:pt x="165608" y="202691"/>
                  <a:pt x="106680" y="202691"/>
                </a:cubicBezTo>
                <a:cubicBezTo>
                  <a:pt x="47752" y="202691"/>
                  <a:pt x="0" y="157352"/>
                  <a:pt x="0" y="101346"/>
                </a:cubicBezTo>
              </a:path>
            </a:pathLst>
          </a:custGeom>
          <a:solidFill>
            <a:srgbClr val="00B0F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1693163" y="1531620"/>
            <a:ext cx="239268" cy="228600"/>
          </a:xfrm>
          <a:custGeom>
            <a:avLst/>
            <a:gdLst>
              <a:gd name="connsiteX0" fmla="*/ 12954 w 239268"/>
              <a:gd name="connsiteY0" fmla="*/ 114300 h 228600"/>
              <a:gd name="connsiteX1" fmla="*/ 119634 w 239268"/>
              <a:gd name="connsiteY1" fmla="*/ 12953 h 228600"/>
              <a:gd name="connsiteX2" fmla="*/ 226314 w 239268"/>
              <a:gd name="connsiteY2" fmla="*/ 114300 h 228600"/>
              <a:gd name="connsiteX3" fmla="*/ 119634 w 239268"/>
              <a:gd name="connsiteY3" fmla="*/ 215645 h 228600"/>
              <a:gd name="connsiteX4" fmla="*/ 12954 w 239268"/>
              <a:gd name="connsiteY4" fmla="*/ 114300 h 228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8" h="228600">
                <a:moveTo>
                  <a:pt x="12954" y="114300"/>
                </a:moveTo>
                <a:cubicBezTo>
                  <a:pt x="12954" y="58292"/>
                  <a:pt x="60706" y="12953"/>
                  <a:pt x="119634" y="12953"/>
                </a:cubicBezTo>
                <a:cubicBezTo>
                  <a:pt x="178562" y="12953"/>
                  <a:pt x="226314" y="58292"/>
                  <a:pt x="226314" y="114300"/>
                </a:cubicBezTo>
                <a:cubicBezTo>
                  <a:pt x="226314" y="170306"/>
                  <a:pt x="178562" y="215645"/>
                  <a:pt x="119634" y="215645"/>
                </a:cubicBezTo>
                <a:cubicBezTo>
                  <a:pt x="60706" y="215645"/>
                  <a:pt x="12954" y="170306"/>
                  <a:pt x="12954" y="114300"/>
                </a:cubicBezTo>
              </a:path>
            </a:pathLst>
          </a:custGeom>
          <a:solidFill>
            <a:srgbClr val="000000">
              <a:alpha val="0"/>
            </a:srgbClr>
          </a:solidFill>
          <a:ln w="25400">
            <a:solidFill>
              <a:srgbClr val="548DD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3642105" y="2505201"/>
            <a:ext cx="203200" cy="210820"/>
          </a:xfrm>
          <a:custGeom>
            <a:avLst/>
            <a:gdLst>
              <a:gd name="connsiteX0" fmla="*/ 6350 w 203200"/>
              <a:gd name="connsiteY0" fmla="*/ 82042 h 210820"/>
              <a:gd name="connsiteX1" fmla="*/ 79121 w 203200"/>
              <a:gd name="connsiteY1" fmla="*/ 82042 h 210820"/>
              <a:gd name="connsiteX2" fmla="*/ 101600 w 203200"/>
              <a:gd name="connsiteY2" fmla="*/ 6350 h 210820"/>
              <a:gd name="connsiteX3" fmla="*/ 124078 w 203200"/>
              <a:gd name="connsiteY3" fmla="*/ 82042 h 210820"/>
              <a:gd name="connsiteX4" fmla="*/ 196850 w 203200"/>
              <a:gd name="connsiteY4" fmla="*/ 82042 h 210820"/>
              <a:gd name="connsiteX5" fmla="*/ 137922 w 203200"/>
              <a:gd name="connsiteY5" fmla="*/ 128777 h 210820"/>
              <a:gd name="connsiteX6" fmla="*/ 160528 w 203200"/>
              <a:gd name="connsiteY6" fmla="*/ 204470 h 210820"/>
              <a:gd name="connsiteX7" fmla="*/ 101600 w 203200"/>
              <a:gd name="connsiteY7" fmla="*/ 157733 h 210820"/>
              <a:gd name="connsiteX8" fmla="*/ 42672 w 203200"/>
              <a:gd name="connsiteY8" fmla="*/ 204470 h 210820"/>
              <a:gd name="connsiteX9" fmla="*/ 65278 w 203200"/>
              <a:gd name="connsiteY9" fmla="*/ 128777 h 210820"/>
              <a:gd name="connsiteX10" fmla="*/ 6350 w 203200"/>
              <a:gd name="connsiteY10" fmla="*/ 82042 h 2108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203200" h="210820">
                <a:moveTo>
                  <a:pt x="6350" y="82042"/>
                </a:moveTo>
                <a:lnTo>
                  <a:pt x="79121" y="82042"/>
                </a:lnTo>
                <a:lnTo>
                  <a:pt x="101600" y="6350"/>
                </a:lnTo>
                <a:lnTo>
                  <a:pt x="124078" y="82042"/>
                </a:lnTo>
                <a:lnTo>
                  <a:pt x="196850" y="82042"/>
                </a:lnTo>
                <a:lnTo>
                  <a:pt x="137922" y="128777"/>
                </a:lnTo>
                <a:lnTo>
                  <a:pt x="160528" y="204470"/>
                </a:lnTo>
                <a:lnTo>
                  <a:pt x="101600" y="157733"/>
                </a:lnTo>
                <a:lnTo>
                  <a:pt x="42672" y="204470"/>
                </a:lnTo>
                <a:lnTo>
                  <a:pt x="65278" y="128777"/>
                </a:lnTo>
                <a:lnTo>
                  <a:pt x="6350" y="82042"/>
                </a:lnTo>
              </a:path>
            </a:pathLst>
          </a:custGeom>
          <a:solidFill>
            <a:srgbClr val="000000">
              <a:alpha val="0"/>
            </a:srgbClr>
          </a:solidFill>
          <a:ln w="12700">
            <a:solidFill>
              <a:srgbClr val="BC4542">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280922" y="2279142"/>
            <a:ext cx="213360" cy="202691"/>
          </a:xfrm>
          <a:custGeom>
            <a:avLst/>
            <a:gdLst>
              <a:gd name="connsiteX0" fmla="*/ 0 w 213360"/>
              <a:gd name="connsiteY0" fmla="*/ 101345 h 202691"/>
              <a:gd name="connsiteX1" fmla="*/ 106680 w 213360"/>
              <a:gd name="connsiteY1" fmla="*/ 0 h 202691"/>
              <a:gd name="connsiteX2" fmla="*/ 213360 w 213360"/>
              <a:gd name="connsiteY2" fmla="*/ 101345 h 202691"/>
              <a:gd name="connsiteX3" fmla="*/ 106680 w 213360"/>
              <a:gd name="connsiteY3" fmla="*/ 202691 h 202691"/>
              <a:gd name="connsiteX4" fmla="*/ 0 w 213360"/>
              <a:gd name="connsiteY4" fmla="*/ 101345 h 202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60" h="202691">
                <a:moveTo>
                  <a:pt x="0" y="101345"/>
                </a:moveTo>
                <a:cubicBezTo>
                  <a:pt x="0" y="45338"/>
                  <a:pt x="47752" y="0"/>
                  <a:pt x="106680" y="0"/>
                </a:cubicBezTo>
                <a:cubicBezTo>
                  <a:pt x="165608" y="0"/>
                  <a:pt x="213360" y="45338"/>
                  <a:pt x="213360" y="101345"/>
                </a:cubicBezTo>
                <a:cubicBezTo>
                  <a:pt x="213360" y="157352"/>
                  <a:pt x="165608" y="202691"/>
                  <a:pt x="106680" y="202691"/>
                </a:cubicBezTo>
                <a:cubicBezTo>
                  <a:pt x="47752" y="202691"/>
                  <a:pt x="0" y="157352"/>
                  <a:pt x="0" y="101345"/>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1267968" y="2266188"/>
            <a:ext cx="239268" cy="228599"/>
          </a:xfrm>
          <a:custGeom>
            <a:avLst/>
            <a:gdLst>
              <a:gd name="connsiteX0" fmla="*/ 12953 w 239268"/>
              <a:gd name="connsiteY0" fmla="*/ 114300 h 228599"/>
              <a:gd name="connsiteX1" fmla="*/ 119633 w 239268"/>
              <a:gd name="connsiteY1" fmla="*/ 12954 h 228599"/>
              <a:gd name="connsiteX2" fmla="*/ 226313 w 239268"/>
              <a:gd name="connsiteY2" fmla="*/ 114300 h 228599"/>
              <a:gd name="connsiteX3" fmla="*/ 119633 w 239268"/>
              <a:gd name="connsiteY3" fmla="*/ 215645 h 228599"/>
              <a:gd name="connsiteX4" fmla="*/ 12953 w 239268"/>
              <a:gd name="connsiteY4" fmla="*/ 114300 h 2285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8" h="228599">
                <a:moveTo>
                  <a:pt x="12953" y="114300"/>
                </a:moveTo>
                <a:cubicBezTo>
                  <a:pt x="12953" y="58292"/>
                  <a:pt x="60705" y="12954"/>
                  <a:pt x="119633" y="12954"/>
                </a:cubicBezTo>
                <a:cubicBezTo>
                  <a:pt x="178561" y="12954"/>
                  <a:pt x="226313" y="58292"/>
                  <a:pt x="226313" y="114300"/>
                </a:cubicBezTo>
                <a:cubicBezTo>
                  <a:pt x="226313" y="170307"/>
                  <a:pt x="178561" y="215645"/>
                  <a:pt x="119633" y="215645"/>
                </a:cubicBezTo>
                <a:cubicBezTo>
                  <a:pt x="60705" y="215645"/>
                  <a:pt x="12953" y="170307"/>
                  <a:pt x="12953" y="114300"/>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4178046" y="3054857"/>
            <a:ext cx="213359" cy="204216"/>
          </a:xfrm>
          <a:custGeom>
            <a:avLst/>
            <a:gdLst>
              <a:gd name="connsiteX0" fmla="*/ 0 w 213359"/>
              <a:gd name="connsiteY0" fmla="*/ 102108 h 204216"/>
              <a:gd name="connsiteX1" fmla="*/ 106679 w 213359"/>
              <a:gd name="connsiteY1" fmla="*/ 0 h 204216"/>
              <a:gd name="connsiteX2" fmla="*/ 213359 w 213359"/>
              <a:gd name="connsiteY2" fmla="*/ 102108 h 204216"/>
              <a:gd name="connsiteX3" fmla="*/ 106679 w 213359"/>
              <a:gd name="connsiteY3" fmla="*/ 204216 h 204216"/>
              <a:gd name="connsiteX4" fmla="*/ 0 w 213359"/>
              <a:gd name="connsiteY4" fmla="*/ 102108 h 2042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59" h="204216">
                <a:moveTo>
                  <a:pt x="0" y="102108"/>
                </a:moveTo>
                <a:cubicBezTo>
                  <a:pt x="0" y="45720"/>
                  <a:pt x="47751" y="0"/>
                  <a:pt x="106679" y="0"/>
                </a:cubicBezTo>
                <a:cubicBezTo>
                  <a:pt x="165607" y="0"/>
                  <a:pt x="213359" y="45720"/>
                  <a:pt x="213359" y="102108"/>
                </a:cubicBezTo>
                <a:cubicBezTo>
                  <a:pt x="213359" y="158496"/>
                  <a:pt x="165607" y="204216"/>
                  <a:pt x="106679" y="204216"/>
                </a:cubicBezTo>
                <a:cubicBezTo>
                  <a:pt x="47751" y="204216"/>
                  <a:pt x="0" y="158496"/>
                  <a:pt x="0" y="102108"/>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4165092" y="3041903"/>
            <a:ext cx="239267" cy="230124"/>
          </a:xfrm>
          <a:custGeom>
            <a:avLst/>
            <a:gdLst>
              <a:gd name="connsiteX0" fmla="*/ 12953 w 239267"/>
              <a:gd name="connsiteY0" fmla="*/ 115062 h 230124"/>
              <a:gd name="connsiteX1" fmla="*/ 119633 w 239267"/>
              <a:gd name="connsiteY1" fmla="*/ 12954 h 230124"/>
              <a:gd name="connsiteX2" fmla="*/ 226313 w 239267"/>
              <a:gd name="connsiteY2" fmla="*/ 115062 h 230124"/>
              <a:gd name="connsiteX3" fmla="*/ 119633 w 239267"/>
              <a:gd name="connsiteY3" fmla="*/ 217170 h 230124"/>
              <a:gd name="connsiteX4" fmla="*/ 12953 w 239267"/>
              <a:gd name="connsiteY4" fmla="*/ 115062 h 2301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7" h="230124">
                <a:moveTo>
                  <a:pt x="12953" y="115062"/>
                </a:moveTo>
                <a:cubicBezTo>
                  <a:pt x="12953" y="58674"/>
                  <a:pt x="60705" y="12954"/>
                  <a:pt x="119633" y="12954"/>
                </a:cubicBezTo>
                <a:cubicBezTo>
                  <a:pt x="178561" y="12954"/>
                  <a:pt x="226313" y="58674"/>
                  <a:pt x="226313" y="115062"/>
                </a:cubicBezTo>
                <a:cubicBezTo>
                  <a:pt x="226313" y="171450"/>
                  <a:pt x="178561" y="217170"/>
                  <a:pt x="119633" y="217170"/>
                </a:cubicBezTo>
                <a:cubicBezTo>
                  <a:pt x="60705" y="217170"/>
                  <a:pt x="12953" y="171450"/>
                  <a:pt x="12953" y="115062"/>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4909565" y="3228594"/>
            <a:ext cx="213360" cy="202692"/>
          </a:xfrm>
          <a:custGeom>
            <a:avLst/>
            <a:gdLst>
              <a:gd name="connsiteX0" fmla="*/ 0 w 213360"/>
              <a:gd name="connsiteY0" fmla="*/ 101346 h 202692"/>
              <a:gd name="connsiteX1" fmla="*/ 106680 w 213360"/>
              <a:gd name="connsiteY1" fmla="*/ 0 h 202692"/>
              <a:gd name="connsiteX2" fmla="*/ 213360 w 213360"/>
              <a:gd name="connsiteY2" fmla="*/ 101346 h 202692"/>
              <a:gd name="connsiteX3" fmla="*/ 106680 w 213360"/>
              <a:gd name="connsiteY3" fmla="*/ 202691 h 202692"/>
              <a:gd name="connsiteX4" fmla="*/ 0 w 213360"/>
              <a:gd name="connsiteY4" fmla="*/ 101346 h 202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60" h="202692">
                <a:moveTo>
                  <a:pt x="0" y="101346"/>
                </a:moveTo>
                <a:cubicBezTo>
                  <a:pt x="0" y="45339"/>
                  <a:pt x="47752" y="0"/>
                  <a:pt x="106680" y="0"/>
                </a:cubicBezTo>
                <a:cubicBezTo>
                  <a:pt x="165608" y="0"/>
                  <a:pt x="213360" y="45339"/>
                  <a:pt x="213360" y="101346"/>
                </a:cubicBezTo>
                <a:cubicBezTo>
                  <a:pt x="213360" y="157352"/>
                  <a:pt x="165608" y="202691"/>
                  <a:pt x="106680" y="202691"/>
                </a:cubicBezTo>
                <a:cubicBezTo>
                  <a:pt x="47752" y="202691"/>
                  <a:pt x="0" y="157352"/>
                  <a:pt x="0" y="101346"/>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4896611" y="3215639"/>
            <a:ext cx="239268" cy="228600"/>
          </a:xfrm>
          <a:custGeom>
            <a:avLst/>
            <a:gdLst>
              <a:gd name="connsiteX0" fmla="*/ 12953 w 239268"/>
              <a:gd name="connsiteY0" fmla="*/ 114300 h 228600"/>
              <a:gd name="connsiteX1" fmla="*/ 119634 w 239268"/>
              <a:gd name="connsiteY1" fmla="*/ 12954 h 228600"/>
              <a:gd name="connsiteX2" fmla="*/ 226314 w 239268"/>
              <a:gd name="connsiteY2" fmla="*/ 114300 h 228600"/>
              <a:gd name="connsiteX3" fmla="*/ 119634 w 239268"/>
              <a:gd name="connsiteY3" fmla="*/ 215645 h 228600"/>
              <a:gd name="connsiteX4" fmla="*/ 12953 w 239268"/>
              <a:gd name="connsiteY4" fmla="*/ 114300 h 228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8" h="228600">
                <a:moveTo>
                  <a:pt x="12953" y="114300"/>
                </a:moveTo>
                <a:cubicBezTo>
                  <a:pt x="12953" y="58293"/>
                  <a:pt x="60705" y="12954"/>
                  <a:pt x="119634" y="12954"/>
                </a:cubicBezTo>
                <a:cubicBezTo>
                  <a:pt x="178561" y="12954"/>
                  <a:pt x="226314" y="58293"/>
                  <a:pt x="226314" y="114300"/>
                </a:cubicBezTo>
                <a:cubicBezTo>
                  <a:pt x="226314" y="170306"/>
                  <a:pt x="178561" y="215645"/>
                  <a:pt x="119634" y="215645"/>
                </a:cubicBezTo>
                <a:cubicBezTo>
                  <a:pt x="60705" y="215645"/>
                  <a:pt x="12953" y="170306"/>
                  <a:pt x="12953" y="114300"/>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2951226" y="3489197"/>
            <a:ext cx="213359" cy="202692"/>
          </a:xfrm>
          <a:custGeom>
            <a:avLst/>
            <a:gdLst>
              <a:gd name="connsiteX0" fmla="*/ 0 w 213359"/>
              <a:gd name="connsiteY0" fmla="*/ 101346 h 202692"/>
              <a:gd name="connsiteX1" fmla="*/ 106679 w 213359"/>
              <a:gd name="connsiteY1" fmla="*/ 0 h 202692"/>
              <a:gd name="connsiteX2" fmla="*/ 213359 w 213359"/>
              <a:gd name="connsiteY2" fmla="*/ 101346 h 202692"/>
              <a:gd name="connsiteX3" fmla="*/ 106679 w 213359"/>
              <a:gd name="connsiteY3" fmla="*/ 202692 h 202692"/>
              <a:gd name="connsiteX4" fmla="*/ 0 w 213359"/>
              <a:gd name="connsiteY4" fmla="*/ 101346 h 202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59" h="202692">
                <a:moveTo>
                  <a:pt x="0" y="101346"/>
                </a:moveTo>
                <a:cubicBezTo>
                  <a:pt x="0" y="45339"/>
                  <a:pt x="47751" y="0"/>
                  <a:pt x="106679" y="0"/>
                </a:cubicBezTo>
                <a:cubicBezTo>
                  <a:pt x="165607" y="0"/>
                  <a:pt x="213359" y="45339"/>
                  <a:pt x="213359" y="101346"/>
                </a:cubicBezTo>
                <a:cubicBezTo>
                  <a:pt x="213359" y="157353"/>
                  <a:pt x="165607" y="202692"/>
                  <a:pt x="106679" y="202692"/>
                </a:cubicBezTo>
                <a:cubicBezTo>
                  <a:pt x="47751" y="202692"/>
                  <a:pt x="0" y="157353"/>
                  <a:pt x="0" y="101346"/>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2938272" y="3476244"/>
            <a:ext cx="239267" cy="228600"/>
          </a:xfrm>
          <a:custGeom>
            <a:avLst/>
            <a:gdLst>
              <a:gd name="connsiteX0" fmla="*/ 12954 w 239267"/>
              <a:gd name="connsiteY0" fmla="*/ 114300 h 228600"/>
              <a:gd name="connsiteX1" fmla="*/ 119633 w 239267"/>
              <a:gd name="connsiteY1" fmla="*/ 12953 h 228600"/>
              <a:gd name="connsiteX2" fmla="*/ 226313 w 239267"/>
              <a:gd name="connsiteY2" fmla="*/ 114300 h 228600"/>
              <a:gd name="connsiteX3" fmla="*/ 119633 w 239267"/>
              <a:gd name="connsiteY3" fmla="*/ 215646 h 228600"/>
              <a:gd name="connsiteX4" fmla="*/ 12954 w 239267"/>
              <a:gd name="connsiteY4" fmla="*/ 114300 h 228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7" h="228600">
                <a:moveTo>
                  <a:pt x="12954" y="114300"/>
                </a:moveTo>
                <a:cubicBezTo>
                  <a:pt x="12954" y="58292"/>
                  <a:pt x="60705" y="12953"/>
                  <a:pt x="119633" y="12953"/>
                </a:cubicBezTo>
                <a:cubicBezTo>
                  <a:pt x="178561" y="12953"/>
                  <a:pt x="226313" y="58292"/>
                  <a:pt x="226313" y="114300"/>
                </a:cubicBezTo>
                <a:cubicBezTo>
                  <a:pt x="226313" y="170307"/>
                  <a:pt x="178561" y="215646"/>
                  <a:pt x="119633" y="215646"/>
                </a:cubicBezTo>
                <a:cubicBezTo>
                  <a:pt x="60705" y="215646"/>
                  <a:pt x="12954" y="170307"/>
                  <a:pt x="12954" y="114300"/>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3198114" y="3746753"/>
            <a:ext cx="213359" cy="202692"/>
          </a:xfrm>
          <a:custGeom>
            <a:avLst/>
            <a:gdLst>
              <a:gd name="connsiteX0" fmla="*/ 0 w 213359"/>
              <a:gd name="connsiteY0" fmla="*/ 101346 h 202692"/>
              <a:gd name="connsiteX1" fmla="*/ 106679 w 213359"/>
              <a:gd name="connsiteY1" fmla="*/ 0 h 202692"/>
              <a:gd name="connsiteX2" fmla="*/ 213359 w 213359"/>
              <a:gd name="connsiteY2" fmla="*/ 101346 h 202692"/>
              <a:gd name="connsiteX3" fmla="*/ 106679 w 213359"/>
              <a:gd name="connsiteY3" fmla="*/ 202692 h 202692"/>
              <a:gd name="connsiteX4" fmla="*/ 0 w 213359"/>
              <a:gd name="connsiteY4" fmla="*/ 101346 h 2026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59" h="202692">
                <a:moveTo>
                  <a:pt x="0" y="101346"/>
                </a:moveTo>
                <a:cubicBezTo>
                  <a:pt x="0" y="45339"/>
                  <a:pt x="47751" y="0"/>
                  <a:pt x="106679" y="0"/>
                </a:cubicBezTo>
                <a:cubicBezTo>
                  <a:pt x="165607" y="0"/>
                  <a:pt x="213359" y="45339"/>
                  <a:pt x="213359" y="101346"/>
                </a:cubicBezTo>
                <a:cubicBezTo>
                  <a:pt x="213359" y="157353"/>
                  <a:pt x="165607" y="202692"/>
                  <a:pt x="106679" y="202692"/>
                </a:cubicBezTo>
                <a:cubicBezTo>
                  <a:pt x="47751" y="202692"/>
                  <a:pt x="0" y="157353"/>
                  <a:pt x="0" y="101346"/>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3185160" y="3733800"/>
            <a:ext cx="239267" cy="228600"/>
          </a:xfrm>
          <a:custGeom>
            <a:avLst/>
            <a:gdLst>
              <a:gd name="connsiteX0" fmla="*/ 12954 w 239267"/>
              <a:gd name="connsiteY0" fmla="*/ 114300 h 228600"/>
              <a:gd name="connsiteX1" fmla="*/ 119633 w 239267"/>
              <a:gd name="connsiteY1" fmla="*/ 12953 h 228600"/>
              <a:gd name="connsiteX2" fmla="*/ 226313 w 239267"/>
              <a:gd name="connsiteY2" fmla="*/ 114300 h 228600"/>
              <a:gd name="connsiteX3" fmla="*/ 119633 w 239267"/>
              <a:gd name="connsiteY3" fmla="*/ 215646 h 228600"/>
              <a:gd name="connsiteX4" fmla="*/ 12954 w 239267"/>
              <a:gd name="connsiteY4" fmla="*/ 114300 h 2286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7" h="228600">
                <a:moveTo>
                  <a:pt x="12954" y="114300"/>
                </a:moveTo>
                <a:cubicBezTo>
                  <a:pt x="12954" y="58292"/>
                  <a:pt x="60705" y="12953"/>
                  <a:pt x="119633" y="12953"/>
                </a:cubicBezTo>
                <a:cubicBezTo>
                  <a:pt x="178561" y="12953"/>
                  <a:pt x="226313" y="58292"/>
                  <a:pt x="226313" y="114300"/>
                </a:cubicBezTo>
                <a:cubicBezTo>
                  <a:pt x="226313" y="170307"/>
                  <a:pt x="178561" y="215646"/>
                  <a:pt x="119633" y="215646"/>
                </a:cubicBezTo>
                <a:cubicBezTo>
                  <a:pt x="60705" y="215646"/>
                  <a:pt x="12954" y="170307"/>
                  <a:pt x="12954" y="114300"/>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3141726" y="4065270"/>
            <a:ext cx="213359" cy="202691"/>
          </a:xfrm>
          <a:custGeom>
            <a:avLst/>
            <a:gdLst>
              <a:gd name="connsiteX0" fmla="*/ 0 w 213359"/>
              <a:gd name="connsiteY0" fmla="*/ 101345 h 202691"/>
              <a:gd name="connsiteX1" fmla="*/ 106679 w 213359"/>
              <a:gd name="connsiteY1" fmla="*/ 0 h 202691"/>
              <a:gd name="connsiteX2" fmla="*/ 213359 w 213359"/>
              <a:gd name="connsiteY2" fmla="*/ 101345 h 202691"/>
              <a:gd name="connsiteX3" fmla="*/ 106679 w 213359"/>
              <a:gd name="connsiteY3" fmla="*/ 202691 h 202691"/>
              <a:gd name="connsiteX4" fmla="*/ 0 w 213359"/>
              <a:gd name="connsiteY4" fmla="*/ 101345 h 2026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59" h="202691">
                <a:moveTo>
                  <a:pt x="0" y="101345"/>
                </a:moveTo>
                <a:cubicBezTo>
                  <a:pt x="0" y="45339"/>
                  <a:pt x="47751" y="0"/>
                  <a:pt x="106679" y="0"/>
                </a:cubicBezTo>
                <a:cubicBezTo>
                  <a:pt x="165608" y="0"/>
                  <a:pt x="213359" y="45339"/>
                  <a:pt x="213359" y="101345"/>
                </a:cubicBezTo>
                <a:cubicBezTo>
                  <a:pt x="213359" y="157352"/>
                  <a:pt x="165608" y="202691"/>
                  <a:pt x="106679" y="202691"/>
                </a:cubicBezTo>
                <a:cubicBezTo>
                  <a:pt x="47751" y="202691"/>
                  <a:pt x="0" y="157352"/>
                  <a:pt x="0" y="101345"/>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3128772" y="4052316"/>
            <a:ext cx="239267" cy="228599"/>
          </a:xfrm>
          <a:custGeom>
            <a:avLst/>
            <a:gdLst>
              <a:gd name="connsiteX0" fmla="*/ 12954 w 239267"/>
              <a:gd name="connsiteY0" fmla="*/ 114299 h 228599"/>
              <a:gd name="connsiteX1" fmla="*/ 119633 w 239267"/>
              <a:gd name="connsiteY1" fmla="*/ 12953 h 228599"/>
              <a:gd name="connsiteX2" fmla="*/ 226313 w 239267"/>
              <a:gd name="connsiteY2" fmla="*/ 114299 h 228599"/>
              <a:gd name="connsiteX3" fmla="*/ 119633 w 239267"/>
              <a:gd name="connsiteY3" fmla="*/ 215645 h 228599"/>
              <a:gd name="connsiteX4" fmla="*/ 12954 w 239267"/>
              <a:gd name="connsiteY4" fmla="*/ 114299 h 22859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7" h="228599">
                <a:moveTo>
                  <a:pt x="12954" y="114299"/>
                </a:moveTo>
                <a:cubicBezTo>
                  <a:pt x="12954" y="58292"/>
                  <a:pt x="60705" y="12953"/>
                  <a:pt x="119633" y="12953"/>
                </a:cubicBezTo>
                <a:cubicBezTo>
                  <a:pt x="178562" y="12953"/>
                  <a:pt x="226313" y="58292"/>
                  <a:pt x="226313" y="114299"/>
                </a:cubicBezTo>
                <a:cubicBezTo>
                  <a:pt x="226313" y="170306"/>
                  <a:pt x="178562" y="215645"/>
                  <a:pt x="119633" y="215645"/>
                </a:cubicBezTo>
                <a:cubicBezTo>
                  <a:pt x="60705" y="215645"/>
                  <a:pt x="12954" y="170306"/>
                  <a:pt x="12954" y="114299"/>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2663189" y="4207002"/>
            <a:ext cx="213360" cy="204215"/>
          </a:xfrm>
          <a:custGeom>
            <a:avLst/>
            <a:gdLst>
              <a:gd name="connsiteX0" fmla="*/ 0 w 213360"/>
              <a:gd name="connsiteY0" fmla="*/ 102107 h 204215"/>
              <a:gd name="connsiteX1" fmla="*/ 106680 w 213360"/>
              <a:gd name="connsiteY1" fmla="*/ 0 h 204215"/>
              <a:gd name="connsiteX2" fmla="*/ 213360 w 213360"/>
              <a:gd name="connsiteY2" fmla="*/ 102107 h 204215"/>
              <a:gd name="connsiteX3" fmla="*/ 106680 w 213360"/>
              <a:gd name="connsiteY3" fmla="*/ 204215 h 204215"/>
              <a:gd name="connsiteX4" fmla="*/ 0 w 213360"/>
              <a:gd name="connsiteY4" fmla="*/ 102107 h 2042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60" h="204215">
                <a:moveTo>
                  <a:pt x="0" y="102107"/>
                </a:moveTo>
                <a:cubicBezTo>
                  <a:pt x="0" y="45719"/>
                  <a:pt x="47752" y="0"/>
                  <a:pt x="106680" y="0"/>
                </a:cubicBezTo>
                <a:cubicBezTo>
                  <a:pt x="165608" y="0"/>
                  <a:pt x="213360" y="45719"/>
                  <a:pt x="213360" y="102107"/>
                </a:cubicBezTo>
                <a:cubicBezTo>
                  <a:pt x="213360" y="158495"/>
                  <a:pt x="165608" y="204215"/>
                  <a:pt x="106680" y="204215"/>
                </a:cubicBezTo>
                <a:cubicBezTo>
                  <a:pt x="47752" y="204215"/>
                  <a:pt x="0" y="158495"/>
                  <a:pt x="0" y="102107"/>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2650235" y="4194048"/>
            <a:ext cx="239268" cy="230123"/>
          </a:xfrm>
          <a:custGeom>
            <a:avLst/>
            <a:gdLst>
              <a:gd name="connsiteX0" fmla="*/ 12954 w 239268"/>
              <a:gd name="connsiteY0" fmla="*/ 115061 h 230123"/>
              <a:gd name="connsiteX1" fmla="*/ 119634 w 239268"/>
              <a:gd name="connsiteY1" fmla="*/ 12953 h 230123"/>
              <a:gd name="connsiteX2" fmla="*/ 226314 w 239268"/>
              <a:gd name="connsiteY2" fmla="*/ 115061 h 230123"/>
              <a:gd name="connsiteX3" fmla="*/ 119634 w 239268"/>
              <a:gd name="connsiteY3" fmla="*/ 217169 h 230123"/>
              <a:gd name="connsiteX4" fmla="*/ 12954 w 239268"/>
              <a:gd name="connsiteY4" fmla="*/ 115061 h 2301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268" h="230123">
                <a:moveTo>
                  <a:pt x="12954" y="115061"/>
                </a:moveTo>
                <a:cubicBezTo>
                  <a:pt x="12954" y="58673"/>
                  <a:pt x="60706" y="12953"/>
                  <a:pt x="119634" y="12953"/>
                </a:cubicBezTo>
                <a:cubicBezTo>
                  <a:pt x="178562" y="12953"/>
                  <a:pt x="226314" y="58673"/>
                  <a:pt x="226314" y="115061"/>
                </a:cubicBezTo>
                <a:cubicBezTo>
                  <a:pt x="226314" y="171449"/>
                  <a:pt x="178562" y="217169"/>
                  <a:pt x="119634" y="217169"/>
                </a:cubicBezTo>
                <a:cubicBezTo>
                  <a:pt x="60706" y="217169"/>
                  <a:pt x="12954" y="171449"/>
                  <a:pt x="12954" y="115061"/>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1080516" y="1473708"/>
            <a:ext cx="1106423" cy="1106424"/>
          </a:xfrm>
          <a:custGeom>
            <a:avLst/>
            <a:gdLst>
              <a:gd name="connsiteX0" fmla="*/ 12953 w 1106423"/>
              <a:gd name="connsiteY0" fmla="*/ 553212 h 1106424"/>
              <a:gd name="connsiteX1" fmla="*/ 553211 w 1106423"/>
              <a:gd name="connsiteY1" fmla="*/ 12953 h 1106424"/>
              <a:gd name="connsiteX2" fmla="*/ 1093469 w 1106423"/>
              <a:gd name="connsiteY2" fmla="*/ 553212 h 1106424"/>
              <a:gd name="connsiteX3" fmla="*/ 553211 w 1106423"/>
              <a:gd name="connsiteY3" fmla="*/ 1093469 h 1106424"/>
              <a:gd name="connsiteX4" fmla="*/ 12953 w 1106423"/>
              <a:gd name="connsiteY4" fmla="*/ 553212 h 11064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06423" h="1106424">
                <a:moveTo>
                  <a:pt x="12953" y="553212"/>
                </a:moveTo>
                <a:cubicBezTo>
                  <a:pt x="12953" y="254888"/>
                  <a:pt x="254888" y="12953"/>
                  <a:pt x="553211" y="12953"/>
                </a:cubicBezTo>
                <a:cubicBezTo>
                  <a:pt x="851535" y="12953"/>
                  <a:pt x="1093469" y="254888"/>
                  <a:pt x="1093469" y="553212"/>
                </a:cubicBezTo>
                <a:cubicBezTo>
                  <a:pt x="1093469" y="851534"/>
                  <a:pt x="851535" y="1093469"/>
                  <a:pt x="553211" y="1093469"/>
                </a:cubicBezTo>
                <a:cubicBezTo>
                  <a:pt x="254888" y="1093469"/>
                  <a:pt x="12953" y="851534"/>
                  <a:pt x="12953" y="553212"/>
                </a:cubicBezTo>
              </a:path>
            </a:pathLst>
          </a:custGeom>
          <a:solidFill>
            <a:srgbClr val="000000">
              <a:alpha val="0"/>
            </a:srgbClr>
          </a:solidFill>
          <a:ln w="25400">
            <a:solidFill>
              <a:srgbClr val="7030A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4105655" y="2409444"/>
            <a:ext cx="1104900" cy="1106424"/>
          </a:xfrm>
          <a:custGeom>
            <a:avLst/>
            <a:gdLst>
              <a:gd name="connsiteX0" fmla="*/ 12953 w 1104900"/>
              <a:gd name="connsiteY0" fmla="*/ 553211 h 1106424"/>
              <a:gd name="connsiteX1" fmla="*/ 552450 w 1104900"/>
              <a:gd name="connsiteY1" fmla="*/ 12954 h 1106424"/>
              <a:gd name="connsiteX2" fmla="*/ 1091946 w 1104900"/>
              <a:gd name="connsiteY2" fmla="*/ 553211 h 1106424"/>
              <a:gd name="connsiteX3" fmla="*/ 552450 w 1104900"/>
              <a:gd name="connsiteY3" fmla="*/ 1093470 h 1106424"/>
              <a:gd name="connsiteX4" fmla="*/ 12953 w 1104900"/>
              <a:gd name="connsiteY4" fmla="*/ 553211 h 110642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04900" h="1106424">
                <a:moveTo>
                  <a:pt x="12953" y="553211"/>
                </a:moveTo>
                <a:cubicBezTo>
                  <a:pt x="12953" y="254888"/>
                  <a:pt x="254508" y="12954"/>
                  <a:pt x="552450" y="12954"/>
                </a:cubicBezTo>
                <a:cubicBezTo>
                  <a:pt x="850391" y="12954"/>
                  <a:pt x="1091946" y="254888"/>
                  <a:pt x="1091946" y="553211"/>
                </a:cubicBezTo>
                <a:cubicBezTo>
                  <a:pt x="1091946" y="851534"/>
                  <a:pt x="850391" y="1093470"/>
                  <a:pt x="552450" y="1093470"/>
                </a:cubicBezTo>
                <a:cubicBezTo>
                  <a:pt x="254508" y="1093470"/>
                  <a:pt x="12953" y="851534"/>
                  <a:pt x="12953" y="553211"/>
                </a:cubicBezTo>
              </a:path>
            </a:pathLst>
          </a:custGeom>
          <a:solidFill>
            <a:srgbClr val="000000">
              <a:alpha val="0"/>
            </a:srgbClr>
          </a:solidFill>
          <a:ln w="25400">
            <a:solidFill>
              <a:srgbClr val="7030A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2449067" y="3346704"/>
            <a:ext cx="1178052" cy="1178052"/>
          </a:xfrm>
          <a:custGeom>
            <a:avLst/>
            <a:gdLst>
              <a:gd name="connsiteX0" fmla="*/ 12954 w 1178052"/>
              <a:gd name="connsiteY0" fmla="*/ 589025 h 1178052"/>
              <a:gd name="connsiteX1" fmla="*/ 589026 w 1178052"/>
              <a:gd name="connsiteY1" fmla="*/ 12953 h 1178052"/>
              <a:gd name="connsiteX2" fmla="*/ 1165097 w 1178052"/>
              <a:gd name="connsiteY2" fmla="*/ 589025 h 1178052"/>
              <a:gd name="connsiteX3" fmla="*/ 589026 w 1178052"/>
              <a:gd name="connsiteY3" fmla="*/ 1165097 h 1178052"/>
              <a:gd name="connsiteX4" fmla="*/ 12954 w 1178052"/>
              <a:gd name="connsiteY4" fmla="*/ 589025 h 11780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78052" h="1178052">
                <a:moveTo>
                  <a:pt x="12954" y="589025"/>
                </a:moveTo>
                <a:cubicBezTo>
                  <a:pt x="12954" y="270890"/>
                  <a:pt x="270891" y="12953"/>
                  <a:pt x="589026" y="12953"/>
                </a:cubicBezTo>
                <a:cubicBezTo>
                  <a:pt x="907160" y="12953"/>
                  <a:pt x="1165097" y="270890"/>
                  <a:pt x="1165097" y="589025"/>
                </a:cubicBezTo>
                <a:cubicBezTo>
                  <a:pt x="1165097" y="907160"/>
                  <a:pt x="907160" y="1165097"/>
                  <a:pt x="589026" y="1165097"/>
                </a:cubicBezTo>
                <a:cubicBezTo>
                  <a:pt x="270891" y="1165097"/>
                  <a:pt x="12954" y="907160"/>
                  <a:pt x="12954" y="589025"/>
                </a:cubicBezTo>
              </a:path>
            </a:pathLst>
          </a:custGeom>
          <a:solidFill>
            <a:srgbClr val="000000">
              <a:alpha val="0"/>
            </a:srgbClr>
          </a:solidFill>
          <a:ln w="25400">
            <a:solidFill>
              <a:srgbClr val="7030A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5609082" y="4586478"/>
            <a:ext cx="266700" cy="252983"/>
          </a:xfrm>
          <a:custGeom>
            <a:avLst/>
            <a:gdLst>
              <a:gd name="connsiteX0" fmla="*/ 0 w 266700"/>
              <a:gd name="connsiteY0" fmla="*/ 126491 h 252983"/>
              <a:gd name="connsiteX1" fmla="*/ 133350 w 266700"/>
              <a:gd name="connsiteY1" fmla="*/ 0 h 252983"/>
              <a:gd name="connsiteX2" fmla="*/ 266700 w 266700"/>
              <a:gd name="connsiteY2" fmla="*/ 126491 h 252983"/>
              <a:gd name="connsiteX3" fmla="*/ 133350 w 266700"/>
              <a:gd name="connsiteY3" fmla="*/ 252983 h 252983"/>
              <a:gd name="connsiteX4" fmla="*/ 0 w 266700"/>
              <a:gd name="connsiteY4" fmla="*/ 126491 h 25298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6700" h="252983">
                <a:moveTo>
                  <a:pt x="0" y="126491"/>
                </a:moveTo>
                <a:cubicBezTo>
                  <a:pt x="0" y="56641"/>
                  <a:pt x="59689" y="0"/>
                  <a:pt x="133350" y="0"/>
                </a:cubicBezTo>
                <a:cubicBezTo>
                  <a:pt x="207009" y="0"/>
                  <a:pt x="266700" y="56641"/>
                  <a:pt x="266700" y="126491"/>
                </a:cubicBezTo>
                <a:cubicBezTo>
                  <a:pt x="266700" y="196341"/>
                  <a:pt x="207009" y="252983"/>
                  <a:pt x="133350" y="252983"/>
                </a:cubicBezTo>
                <a:cubicBezTo>
                  <a:pt x="59689" y="252983"/>
                  <a:pt x="0" y="196341"/>
                  <a:pt x="0" y="126491"/>
                </a:cubicBezTo>
              </a:path>
            </a:pathLst>
          </a:custGeom>
          <a:solidFill>
            <a:srgbClr val="00B05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5596128" y="4573524"/>
            <a:ext cx="292608" cy="278891"/>
          </a:xfrm>
          <a:custGeom>
            <a:avLst/>
            <a:gdLst>
              <a:gd name="connsiteX0" fmla="*/ 12953 w 292608"/>
              <a:gd name="connsiteY0" fmla="*/ 139445 h 278891"/>
              <a:gd name="connsiteX1" fmla="*/ 146303 w 292608"/>
              <a:gd name="connsiteY1" fmla="*/ 12953 h 278891"/>
              <a:gd name="connsiteX2" fmla="*/ 279653 w 292608"/>
              <a:gd name="connsiteY2" fmla="*/ 139445 h 278891"/>
              <a:gd name="connsiteX3" fmla="*/ 146303 w 292608"/>
              <a:gd name="connsiteY3" fmla="*/ 265937 h 278891"/>
              <a:gd name="connsiteX4" fmla="*/ 12953 w 292608"/>
              <a:gd name="connsiteY4" fmla="*/ 139445 h 2788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2608" h="278891">
                <a:moveTo>
                  <a:pt x="12953" y="139445"/>
                </a:moveTo>
                <a:cubicBezTo>
                  <a:pt x="12953" y="69595"/>
                  <a:pt x="72643" y="12953"/>
                  <a:pt x="146303" y="12953"/>
                </a:cubicBezTo>
                <a:cubicBezTo>
                  <a:pt x="219963" y="12953"/>
                  <a:pt x="279653" y="69595"/>
                  <a:pt x="279653" y="139445"/>
                </a:cubicBezTo>
                <a:cubicBezTo>
                  <a:pt x="279653" y="209295"/>
                  <a:pt x="219963" y="265937"/>
                  <a:pt x="146303" y="265937"/>
                </a:cubicBezTo>
                <a:cubicBezTo>
                  <a:pt x="72643" y="265937"/>
                  <a:pt x="12953" y="209295"/>
                  <a:pt x="12953" y="139445"/>
                </a:cubicBezTo>
              </a:path>
            </a:pathLst>
          </a:custGeom>
          <a:solidFill>
            <a:srgbClr val="000000">
              <a:alpha val="0"/>
            </a:srgbClr>
          </a:solidFill>
          <a:ln w="25400">
            <a:solidFill>
              <a:srgbClr val="92D05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6938009" y="4586478"/>
            <a:ext cx="266700" cy="252983"/>
          </a:xfrm>
          <a:custGeom>
            <a:avLst/>
            <a:gdLst>
              <a:gd name="connsiteX0" fmla="*/ 0 w 266700"/>
              <a:gd name="connsiteY0" fmla="*/ 126491 h 252983"/>
              <a:gd name="connsiteX1" fmla="*/ 133350 w 266700"/>
              <a:gd name="connsiteY1" fmla="*/ 0 h 252983"/>
              <a:gd name="connsiteX2" fmla="*/ 266700 w 266700"/>
              <a:gd name="connsiteY2" fmla="*/ 126491 h 252983"/>
              <a:gd name="connsiteX3" fmla="*/ 133350 w 266700"/>
              <a:gd name="connsiteY3" fmla="*/ 252983 h 252983"/>
              <a:gd name="connsiteX4" fmla="*/ 0 w 266700"/>
              <a:gd name="connsiteY4" fmla="*/ 126491 h 25298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6700" h="252983">
                <a:moveTo>
                  <a:pt x="0" y="126491"/>
                </a:moveTo>
                <a:cubicBezTo>
                  <a:pt x="0" y="56641"/>
                  <a:pt x="59690" y="0"/>
                  <a:pt x="133350" y="0"/>
                </a:cubicBezTo>
                <a:cubicBezTo>
                  <a:pt x="207009" y="0"/>
                  <a:pt x="266700" y="56641"/>
                  <a:pt x="266700" y="126491"/>
                </a:cubicBezTo>
                <a:cubicBezTo>
                  <a:pt x="266700" y="196341"/>
                  <a:pt x="207009" y="252983"/>
                  <a:pt x="133350" y="252983"/>
                </a:cubicBezTo>
                <a:cubicBezTo>
                  <a:pt x="59690" y="252983"/>
                  <a:pt x="0" y="196341"/>
                  <a:pt x="0" y="126491"/>
                </a:cubicBezTo>
              </a:path>
            </a:pathLst>
          </a:custGeom>
          <a:solidFill>
            <a:srgbClr val="00B0F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6925055" y="4573524"/>
            <a:ext cx="292608" cy="278891"/>
          </a:xfrm>
          <a:custGeom>
            <a:avLst/>
            <a:gdLst>
              <a:gd name="connsiteX0" fmla="*/ 12954 w 292608"/>
              <a:gd name="connsiteY0" fmla="*/ 139445 h 278891"/>
              <a:gd name="connsiteX1" fmla="*/ 146304 w 292608"/>
              <a:gd name="connsiteY1" fmla="*/ 12953 h 278891"/>
              <a:gd name="connsiteX2" fmla="*/ 279654 w 292608"/>
              <a:gd name="connsiteY2" fmla="*/ 139445 h 278891"/>
              <a:gd name="connsiteX3" fmla="*/ 146304 w 292608"/>
              <a:gd name="connsiteY3" fmla="*/ 265937 h 278891"/>
              <a:gd name="connsiteX4" fmla="*/ 12954 w 292608"/>
              <a:gd name="connsiteY4" fmla="*/ 139445 h 2788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2608" h="278891">
                <a:moveTo>
                  <a:pt x="12954" y="139445"/>
                </a:moveTo>
                <a:cubicBezTo>
                  <a:pt x="12954" y="69595"/>
                  <a:pt x="72644" y="12953"/>
                  <a:pt x="146304" y="12953"/>
                </a:cubicBezTo>
                <a:cubicBezTo>
                  <a:pt x="219964" y="12953"/>
                  <a:pt x="279654" y="69595"/>
                  <a:pt x="279654" y="139445"/>
                </a:cubicBezTo>
                <a:cubicBezTo>
                  <a:pt x="279654" y="209295"/>
                  <a:pt x="219964" y="265937"/>
                  <a:pt x="146304" y="265937"/>
                </a:cubicBezTo>
                <a:cubicBezTo>
                  <a:pt x="72644" y="265937"/>
                  <a:pt x="12954" y="209295"/>
                  <a:pt x="12954" y="139445"/>
                </a:cubicBezTo>
              </a:path>
            </a:pathLst>
          </a:custGeom>
          <a:solidFill>
            <a:srgbClr val="000000">
              <a:alpha val="0"/>
            </a:srgbClr>
          </a:solidFill>
          <a:ln w="25400">
            <a:solidFill>
              <a:srgbClr val="0DFFBD">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63600" y="965200"/>
            <a:ext cx="4368800" cy="4064000"/>
          </a:xfrm>
          <a:prstGeom prst="rect">
            <a:avLst/>
          </a:prstGeom>
          <a:noFill/>
        </p:spPr>
      </p:pic>
      <p:graphicFrame>
        <p:nvGraphicFramePr>
          <p:cNvPr id="37" name="表格 4"/>
          <p:cNvGraphicFramePr>
            <a:graphicFrameLocks noGrp="1"/>
          </p:cNvGraphicFramePr>
          <p:nvPr/>
        </p:nvGraphicFramePr>
        <p:xfrm>
          <a:off x="5436489" y="1005077"/>
          <a:ext cx="3456051" cy="3144138"/>
        </p:xfrm>
        <a:graphic>
          <a:graphicData uri="http://schemas.openxmlformats.org/drawingml/2006/table">
            <a:tbl>
              <a:tblPr/>
              <a:tblGrid>
                <a:gridCol w="647953">
                  <a:extLst>
                    <a:ext uri="{9D8B030D-6E8A-4147-A177-3AD203B41FA5}">
                      <a16:colId xmlns:a16="http://schemas.microsoft.com/office/drawing/2014/main" val="20000"/>
                    </a:ext>
                  </a:extLst>
                </a:gridCol>
                <a:gridCol w="576072">
                  <a:extLst>
                    <a:ext uri="{9D8B030D-6E8A-4147-A177-3AD203B41FA5}">
                      <a16:colId xmlns:a16="http://schemas.microsoft.com/office/drawing/2014/main" val="20001"/>
                    </a:ext>
                  </a:extLst>
                </a:gridCol>
                <a:gridCol w="359917">
                  <a:extLst>
                    <a:ext uri="{9D8B030D-6E8A-4147-A177-3AD203B41FA5}">
                      <a16:colId xmlns:a16="http://schemas.microsoft.com/office/drawing/2014/main" val="20002"/>
                    </a:ext>
                  </a:extLst>
                </a:gridCol>
                <a:gridCol w="1044067">
                  <a:extLst>
                    <a:ext uri="{9D8B030D-6E8A-4147-A177-3AD203B41FA5}">
                      <a16:colId xmlns:a16="http://schemas.microsoft.com/office/drawing/2014/main" val="20003"/>
                    </a:ext>
                  </a:extLst>
                </a:gridCol>
                <a:gridCol w="828040">
                  <a:extLst>
                    <a:ext uri="{9D8B030D-6E8A-4147-A177-3AD203B41FA5}">
                      <a16:colId xmlns:a16="http://schemas.microsoft.com/office/drawing/2014/main" val="20004"/>
                    </a:ext>
                  </a:extLst>
                </a:gridCol>
              </a:tblGrid>
              <a:tr h="392049">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商圈名称</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009900"/>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商业档次</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9900"/>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序号</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9900"/>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项目名称</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9900"/>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商业规模</a:t>
                      </a:r>
                      <a:endParaRPr lang="zh-CN" altLang="en-US" sz="1055" b="1" dirty="0">
                        <a:solidFill>
                          <a:srgbClr val="FFFFFF"/>
                        </a:solidFill>
                        <a:latin typeface="微软雅黑" panose="020B0503020204020204" pitchFamily="18" charset="-122"/>
                        <a:cs typeface="微软雅黑" panose="020B0503020204020204" pitchFamily="18" charset="-122"/>
                      </a:endParaRPr>
                    </a:p>
                    <a:p>
                      <a:pPr algn="ctr"/>
                      <a:r>
                        <a:rPr lang="en-US" altLang="zh-CN" sz="1055" b="1" dirty="0">
                          <a:solidFill>
                            <a:srgbClr val="FFFFFF"/>
                          </a:solidFill>
                          <a:latin typeface="微软雅黑" panose="020B0503020204020204" pitchFamily="18" charset="-122"/>
                          <a:cs typeface="微软雅黑" panose="020B0503020204020204" pitchFamily="18" charset="-122"/>
                        </a:rPr>
                        <a:t>（万平方米）</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9900"/>
                    </a:solidFill>
                  </a:tcPr>
                </a:tc>
                <a:extLst>
                  <a:ext uri="{0D108BD9-81ED-4DB2-BD59-A6C34878D82A}">
                    <a16:rowId xmlns:a16="http://schemas.microsoft.com/office/drawing/2014/main" val="10000"/>
                  </a:ext>
                </a:extLst>
              </a:tr>
              <a:tr h="252094">
                <a:tc rowSpan="3">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华侨城</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rowSpan="3">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中高档</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益田假日广场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rowSpan="3">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36.5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51967">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京基百纳广场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32029">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欢乐海岸</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51967">
                <a:tc rowSpan="5">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南山中心</a:t>
                      </a:r>
                      <a:endParaRPr lang="zh-CN" altLang="en-US" sz="1055" dirty="0">
                        <a:solidFill>
                          <a:srgbClr val="000000"/>
                        </a:solidFill>
                        <a:latin typeface="微软雅黑" panose="020B0503020204020204" pitchFamily="18" charset="-122"/>
                        <a:cs typeface="微软雅黑" panose="020B0503020204020204" pitchFamily="18" charset="-122"/>
                      </a:endParaRPr>
                    </a:p>
                    <a:p>
                      <a:pPr algn="ctr"/>
                      <a:r>
                        <a:rPr lang="en-US" altLang="zh-CN" sz="1055" dirty="0">
                          <a:solidFill>
                            <a:srgbClr val="000000"/>
                          </a:solidFill>
                          <a:latin typeface="微软雅黑" panose="020B0503020204020204" pitchFamily="18" charset="-122"/>
                          <a:cs typeface="微软雅黑" panose="020B0503020204020204" pitchFamily="18" charset="-122"/>
                        </a:rPr>
                        <a:t>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rowSpan="5">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中高档</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4</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海岸城</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rowSpan="5">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46.05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51967">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华润深圳湾</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52095">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6</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深圳湾一号</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51967">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7</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宝能ALLCITY</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51967">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8</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花园城中心</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51967">
                <a:tc rowSpan="3">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宝安</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rowSpan="3">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中档</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9</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中粮大悦城</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rowSpan="3">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54.3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252095">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海雅缤纷城</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51967">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11</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壹方中心</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vMerge="1">
                  <a:txBody>
                    <a:bodyPr/>
                    <a:lstStyle/>
                    <a:p>
                      <a:endParaRPr lang="zh-CN"/>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bl>
          </a:graphicData>
        </a:graphic>
      </p:graphicFrame>
      <p:sp>
        <p:nvSpPr>
          <p:cNvPr id="3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61</a:t>
            </a:r>
          </a:p>
        </p:txBody>
      </p:sp>
      <p:sp>
        <p:nvSpPr>
          <p:cNvPr id="39" name="TextBox 1"/>
          <p:cNvSpPr txBox="1"/>
          <p:nvPr/>
        </p:nvSpPr>
        <p:spPr>
          <a:xfrm>
            <a:off x="914400" y="5143500"/>
            <a:ext cx="101600" cy="1460500"/>
          </a:xfrm>
          <a:prstGeom prst="rect">
            <a:avLst/>
          </a:prstGeom>
          <a:noFill/>
        </p:spPr>
        <p:txBody>
          <a:bodyPr wrap="none" lIns="0" tIns="0" rIns="0" rtlCol="0">
            <a:spAutoFit/>
          </a:bodyPr>
          <a:lstStyle/>
          <a:p>
            <a:pPr>
              <a:lnSpc>
                <a:spcPts val="1200"/>
              </a:lnSpc>
            </a:pPr>
            <a:r>
              <a:rPr lang="en-US" altLang="zh-CN" sz="1105" dirty="0">
                <a:solidFill>
                  <a:srgbClr val="92D05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400"/>
              </a:lnSpc>
            </a:pPr>
            <a:r>
              <a:rPr lang="en-US" altLang="zh-CN" sz="1105" dirty="0">
                <a:solidFill>
                  <a:srgbClr val="92D050"/>
                </a:solidFill>
                <a:latin typeface="Wingdings" panose="05000000000000000000" pitchFamily="18" charset="0"/>
                <a:cs typeface="Wingdings" panose="05000000000000000000" pitchFamily="18" charset="0"/>
              </a:rPr>
              <a:t></a:t>
            </a:r>
          </a:p>
          <a:p>
            <a:pPr>
              <a:lnSpc>
                <a:spcPts val="1700"/>
              </a:lnSpc>
            </a:pPr>
            <a:r>
              <a:rPr lang="en-US" altLang="zh-CN" sz="1105" dirty="0">
                <a:solidFill>
                  <a:srgbClr val="92D050"/>
                </a:solidFill>
                <a:latin typeface="Wingdings" panose="05000000000000000000" pitchFamily="18" charset="0"/>
                <a:cs typeface="Wingdings" panose="05000000000000000000" pitchFamily="18" charset="0"/>
              </a:rPr>
              <a:t></a:t>
            </a:r>
          </a:p>
          <a:p>
            <a:pPr>
              <a:lnSpc>
                <a:spcPts val="1000"/>
              </a:lnSpc>
            </a:pPr>
            <a:endParaRPr lang="en-US" altLang="zh-CN" dirty="0"/>
          </a:p>
          <a:p>
            <a:pPr>
              <a:lnSpc>
                <a:spcPts val="1000"/>
              </a:lnSpc>
            </a:pPr>
            <a:endParaRPr lang="en-US" altLang="zh-CN" dirty="0"/>
          </a:p>
          <a:p>
            <a:pPr>
              <a:lnSpc>
                <a:spcPts val="1400"/>
              </a:lnSpc>
            </a:pPr>
            <a:r>
              <a:rPr lang="en-US" altLang="zh-CN" sz="1105" dirty="0">
                <a:solidFill>
                  <a:srgbClr val="92D050"/>
                </a:solidFill>
                <a:latin typeface="Wingdings" panose="05000000000000000000" pitchFamily="18" charset="0"/>
                <a:cs typeface="Wingdings" panose="05000000000000000000" pitchFamily="18" charset="0"/>
              </a:rPr>
              <a:t></a:t>
            </a:r>
          </a:p>
          <a:p>
            <a:pPr>
              <a:lnSpc>
                <a:spcPts val="1700"/>
              </a:lnSpc>
            </a:pPr>
            <a:r>
              <a:rPr lang="en-US" altLang="zh-CN" sz="1105" dirty="0">
                <a:solidFill>
                  <a:srgbClr val="92D050"/>
                </a:solidFill>
                <a:latin typeface="Wingdings" panose="05000000000000000000" pitchFamily="18" charset="0"/>
                <a:cs typeface="Wingdings" panose="05000000000000000000" pitchFamily="18" charset="0"/>
              </a:rPr>
              <a:t></a:t>
            </a:r>
          </a:p>
        </p:txBody>
      </p:sp>
      <p:sp>
        <p:nvSpPr>
          <p:cNvPr id="40" name="TextBox 1"/>
          <p:cNvSpPr txBox="1"/>
          <p:nvPr/>
        </p:nvSpPr>
        <p:spPr>
          <a:xfrm>
            <a:off x="1181100" y="5118100"/>
            <a:ext cx="7543800" cy="1485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经过初步筛选，宝安、南山中心区、华侨城三个商圈的竞争项目总计规模预计都在36万平方米以上，而本项目所处科技园</a:t>
            </a:r>
          </a:p>
          <a:p>
            <a:pPr>
              <a:lnSpc>
                <a:spcPts val="1700"/>
              </a:lnSpc>
            </a:pPr>
            <a:r>
              <a:rPr lang="en-US" altLang="zh-CN" sz="1105" dirty="0">
                <a:solidFill>
                  <a:srgbClr val="000000"/>
                </a:solidFill>
                <a:latin typeface="微软雅黑" panose="020B0503020204020204" pitchFamily="18" charset="-122"/>
                <a:cs typeface="微软雅黑" panose="020B0503020204020204" pitchFamily="18" charset="-122"/>
              </a:rPr>
              <a:t>区域，并无其他优质商业，因此本项目主要面临来自这三个商圈的竞争。</a:t>
            </a:r>
          </a:p>
          <a:p>
            <a:pPr>
              <a:lnSpc>
                <a:spcPts val="1700"/>
              </a:lnSpc>
            </a:pPr>
            <a:r>
              <a:rPr lang="en-US" altLang="zh-CN" sz="1105" b="1" dirty="0">
                <a:solidFill>
                  <a:srgbClr val="000000"/>
                </a:solidFill>
                <a:latin typeface="微软雅黑" panose="020B0503020204020204" pitchFamily="18" charset="-122"/>
                <a:cs typeface="微软雅黑" panose="020B0503020204020204" pitchFamily="18" charset="-122"/>
              </a:rPr>
              <a:t>华侨城商圈</a:t>
            </a:r>
            <a:r>
              <a:rPr lang="en-US" altLang="zh-CN" sz="1105" dirty="0">
                <a:solidFill>
                  <a:srgbClr val="000000"/>
                </a:solidFill>
                <a:latin typeface="微软雅黑" panose="020B0503020204020204" pitchFamily="18" charset="-122"/>
                <a:cs typeface="微软雅黑" panose="020B0503020204020204" pitchFamily="18" charset="-122"/>
              </a:rPr>
              <a:t>依靠发达的旅游产业带动，且有大片高档住宅，客流量稳定。</a:t>
            </a:r>
            <a:r>
              <a:rPr lang="en-US" altLang="zh-CN" sz="1105" b="1" dirty="0">
                <a:solidFill>
                  <a:srgbClr val="000000"/>
                </a:solidFill>
                <a:latin typeface="微软雅黑" panose="020B0503020204020204" pitchFamily="18" charset="-122"/>
                <a:cs typeface="微软雅黑" panose="020B0503020204020204" pitchFamily="18" charset="-122"/>
              </a:rPr>
              <a:t>商业设施档次较高，未来商圈将逐步进入稳定期。</a:t>
            </a:r>
          </a:p>
          <a:p>
            <a:pPr>
              <a:lnSpc>
                <a:spcPts val="1700"/>
              </a:lnSpc>
            </a:pPr>
            <a:r>
              <a:rPr lang="en-US" altLang="zh-CN" sz="1105" b="1" dirty="0">
                <a:solidFill>
                  <a:srgbClr val="000000"/>
                </a:solidFill>
                <a:latin typeface="微软雅黑" panose="020B0503020204020204" pitchFamily="18" charset="-122"/>
                <a:cs typeface="微软雅黑" panose="020B0503020204020204" pitchFamily="18" charset="-122"/>
              </a:rPr>
              <a:t>南山中心区</a:t>
            </a:r>
            <a:r>
              <a:rPr lang="en-US" altLang="zh-CN" sz="1105" dirty="0">
                <a:solidFill>
                  <a:srgbClr val="000000"/>
                </a:solidFill>
                <a:latin typeface="微软雅黑" panose="020B0503020204020204" pitchFamily="18" charset="-122"/>
                <a:cs typeface="微软雅黑" panose="020B0503020204020204" pitchFamily="18" charset="-122"/>
              </a:rPr>
              <a:t>商圈发展较为成熟，区域内有高档住宅和写字楼，客流量较大。该商圈主要服务于南山区中心的人群，中档家</a:t>
            </a:r>
          </a:p>
          <a:p>
            <a:pPr>
              <a:lnSpc>
                <a:spcPts val="1700"/>
              </a:lnSpc>
            </a:pPr>
            <a:r>
              <a:rPr lang="en-US" altLang="zh-CN" sz="1105" dirty="0">
                <a:solidFill>
                  <a:srgbClr val="000000"/>
                </a:solidFill>
                <a:latin typeface="微软雅黑" panose="020B0503020204020204" pitchFamily="18" charset="-122"/>
                <a:cs typeface="微软雅黑" panose="020B0503020204020204" pitchFamily="18" charset="-122"/>
              </a:rPr>
              <a:t>庭型消费特征明显；</a:t>
            </a:r>
            <a:r>
              <a:rPr lang="en-US" altLang="zh-CN" sz="1105" b="1" dirty="0">
                <a:solidFill>
                  <a:srgbClr val="000000"/>
                </a:solidFill>
                <a:latin typeface="微软雅黑" panose="020B0503020204020204" pitchFamily="18" charset="-122"/>
                <a:cs typeface="微软雅黑" panose="020B0503020204020204" pitchFamily="18" charset="-122"/>
              </a:rPr>
              <a:t>未来随着西部口岸的开通和后海片区的开发，该商圈的档次规模都将提升。</a:t>
            </a:r>
          </a:p>
          <a:p>
            <a:pPr>
              <a:lnSpc>
                <a:spcPts val="1700"/>
              </a:lnSpc>
            </a:pPr>
            <a:r>
              <a:rPr lang="en-US" altLang="zh-CN" sz="1105" b="1" dirty="0">
                <a:solidFill>
                  <a:srgbClr val="000000"/>
                </a:solidFill>
                <a:latin typeface="微软雅黑" panose="020B0503020204020204" pitchFamily="18" charset="-122"/>
                <a:cs typeface="微软雅黑" panose="020B0503020204020204" pitchFamily="18" charset="-122"/>
              </a:rPr>
              <a:t>宝安商圈</a:t>
            </a:r>
            <a:r>
              <a:rPr lang="en-US" altLang="zh-CN" sz="1105" dirty="0">
                <a:solidFill>
                  <a:srgbClr val="000000"/>
                </a:solidFill>
                <a:latin typeface="微软雅黑" panose="020B0503020204020204" pitchFamily="18" charset="-122"/>
                <a:cs typeface="微软雅黑" panose="020B0503020204020204" pitchFamily="18" charset="-122"/>
              </a:rPr>
              <a:t>尚未成熟，优质商业项目较少，但单体体量较大；</a:t>
            </a:r>
            <a:r>
              <a:rPr lang="en-US" altLang="zh-CN" sz="1105" b="1" dirty="0">
                <a:solidFill>
                  <a:srgbClr val="000000"/>
                </a:solidFill>
                <a:latin typeface="微软雅黑" panose="020B0503020204020204" pitchFamily="18" charset="-122"/>
                <a:cs typeface="微软雅黑" panose="020B0503020204020204" pitchFamily="18" charset="-122"/>
              </a:rPr>
              <a:t>未来将主要服务于宝安区及前海片区消费者。</a:t>
            </a:r>
          </a:p>
          <a:p>
            <a:pPr>
              <a:lnSpc>
                <a:spcPts val="1700"/>
              </a:lnSpc>
            </a:pPr>
            <a:r>
              <a:rPr lang="en-US" altLang="zh-CN" sz="1105" b="1" dirty="0">
                <a:solidFill>
                  <a:srgbClr val="000000"/>
                </a:solidFill>
                <a:latin typeface="微软雅黑" panose="020B0503020204020204" pitchFamily="18" charset="-122"/>
                <a:cs typeface="微软雅黑" panose="020B0503020204020204" pitchFamily="18" charset="-122"/>
              </a:rPr>
              <a:t>总体上看，在本项目周边区域内，华侨城、南山中心区商圈存在较强竞争力；宝安商圈难以吸引到相对较弱。</a:t>
            </a:r>
          </a:p>
        </p:txBody>
      </p:sp>
      <p:sp>
        <p:nvSpPr>
          <p:cNvPr id="41" name="TextBox 1"/>
          <p:cNvSpPr txBox="1"/>
          <p:nvPr/>
        </p:nvSpPr>
        <p:spPr>
          <a:xfrm>
            <a:off x="3403600" y="3594100"/>
            <a:ext cx="63500" cy="114300"/>
          </a:xfrm>
          <a:prstGeom prst="rect">
            <a:avLst/>
          </a:prstGeom>
          <a:noFill/>
        </p:spPr>
        <p:txBody>
          <a:bodyPr wrap="none" lIns="0" tIns="0" rIns="0" rtlCol="0">
            <a:spAutoFit/>
          </a:bodyPr>
          <a:lstStyle/>
          <a:p>
            <a:pPr>
              <a:lnSpc>
                <a:spcPts val="900"/>
              </a:lnSpc>
            </a:pPr>
            <a:r>
              <a:rPr lang="en-US" altLang="zh-CN" sz="995" b="1" dirty="0">
                <a:solidFill>
                  <a:srgbClr val="FFFFFF"/>
                </a:solidFill>
                <a:latin typeface="Times New Roman" panose="02020603050405020304" pitchFamily="18" charset="0"/>
                <a:cs typeface="Times New Roman" panose="02020603050405020304" pitchFamily="18" charset="0"/>
              </a:rPr>
              <a:t>5</a:t>
            </a:r>
          </a:p>
        </p:txBody>
      </p:sp>
      <p:sp>
        <p:nvSpPr>
          <p:cNvPr id="42" name="TextBox 1"/>
          <p:cNvSpPr txBox="1"/>
          <p:nvPr/>
        </p:nvSpPr>
        <p:spPr>
          <a:xfrm>
            <a:off x="3479800" y="2743200"/>
            <a:ext cx="457200" cy="190500"/>
          </a:xfrm>
          <a:prstGeom prst="rect">
            <a:avLst/>
          </a:prstGeom>
          <a:noFill/>
        </p:spPr>
        <p:txBody>
          <a:bodyPr wrap="none" lIns="0" tIns="0" rIns="0" rtlCol="0">
            <a:spAutoFit/>
          </a:bodyPr>
          <a:lstStyle/>
          <a:p>
            <a:pPr>
              <a:lnSpc>
                <a:spcPts val="1500"/>
              </a:lnSpc>
            </a:pPr>
            <a:r>
              <a:rPr lang="en-US" altLang="zh-CN" sz="1200" b="1" dirty="0">
                <a:solidFill>
                  <a:srgbClr val="FF0000"/>
                </a:solidFill>
                <a:latin typeface="微软雅黑" panose="020B0503020204020204" pitchFamily="18" charset="-122"/>
                <a:cs typeface="微软雅黑" panose="020B0503020204020204" pitchFamily="18" charset="-122"/>
              </a:rPr>
              <a:t>本项目</a:t>
            </a:r>
          </a:p>
        </p:txBody>
      </p:sp>
      <p:sp>
        <p:nvSpPr>
          <p:cNvPr id="43" name="TextBox 1"/>
          <p:cNvSpPr txBox="1"/>
          <p:nvPr/>
        </p:nvSpPr>
        <p:spPr>
          <a:xfrm>
            <a:off x="4241800" y="2667000"/>
            <a:ext cx="114300" cy="571500"/>
          </a:xfrm>
          <a:prstGeom prst="rect">
            <a:avLst/>
          </a:prstGeom>
          <a:noFill/>
        </p:spPr>
        <p:txBody>
          <a:bodyPr wrap="none" lIns="0" tIns="0" rIns="0" rtlCol="0">
            <a:spAutoFit/>
          </a:bodyPr>
          <a:lstStyle/>
          <a:p>
            <a:pPr>
              <a:lnSpc>
                <a:spcPts val="900"/>
              </a:lnSpc>
              <a:tabLst>
                <a:tab pos="50800" algn="l"/>
              </a:tabLst>
            </a:pPr>
            <a:r>
              <a:rPr lang="en-US" altLang="zh-CN" dirty="0"/>
              <a:t>	</a:t>
            </a:r>
            <a:r>
              <a:rPr lang="en-US" altLang="zh-CN" sz="1000" b="1" dirty="0">
                <a:solidFill>
                  <a:srgbClr val="FFFFFF"/>
                </a:solidFill>
                <a:latin typeface="Times New Roman" panose="02020603050405020304" pitchFamily="18" charset="0"/>
                <a:cs typeface="Times New Roman" panose="02020603050405020304" pitchFamily="18" charset="0"/>
              </a:rPr>
              <a:t>1</a:t>
            </a:r>
          </a:p>
          <a:p>
            <a:pPr>
              <a:lnSpc>
                <a:spcPts val="1000"/>
              </a:lnSpc>
            </a:pPr>
            <a:endParaRPr lang="en-US" altLang="zh-CN" dirty="0"/>
          </a:p>
          <a:p>
            <a:pPr>
              <a:lnSpc>
                <a:spcPts val="1000"/>
              </a:lnSpc>
            </a:pPr>
            <a:endParaRPr lang="en-US" altLang="zh-CN" dirty="0"/>
          </a:p>
          <a:p>
            <a:pPr>
              <a:lnSpc>
                <a:spcPts val="1600"/>
              </a:lnSpc>
              <a:tabLst>
                <a:tab pos="50800" algn="l"/>
              </a:tabLst>
            </a:pPr>
            <a:r>
              <a:rPr lang="en-US" altLang="zh-CN" sz="995" b="1" dirty="0">
                <a:solidFill>
                  <a:srgbClr val="FFFFFF"/>
                </a:solidFill>
                <a:latin typeface="Times New Roman" panose="02020603050405020304" pitchFamily="18" charset="0"/>
                <a:cs typeface="Times New Roman" panose="02020603050405020304" pitchFamily="18" charset="0"/>
              </a:rPr>
              <a:t>2</a:t>
            </a:r>
          </a:p>
        </p:txBody>
      </p:sp>
      <p:sp>
        <p:nvSpPr>
          <p:cNvPr id="44" name="TextBox 1"/>
          <p:cNvSpPr txBox="1"/>
          <p:nvPr/>
        </p:nvSpPr>
        <p:spPr>
          <a:xfrm>
            <a:off x="4978400" y="3289300"/>
            <a:ext cx="63500" cy="114300"/>
          </a:xfrm>
          <a:prstGeom prst="rect">
            <a:avLst/>
          </a:prstGeom>
          <a:noFill/>
        </p:spPr>
        <p:txBody>
          <a:bodyPr wrap="none" lIns="0" tIns="0" rIns="0" rtlCol="0">
            <a:spAutoFit/>
          </a:bodyPr>
          <a:lstStyle/>
          <a:p>
            <a:pPr>
              <a:lnSpc>
                <a:spcPts val="900"/>
              </a:lnSpc>
            </a:pPr>
            <a:r>
              <a:rPr lang="en-US" altLang="zh-CN" sz="995" b="1" dirty="0">
                <a:solidFill>
                  <a:srgbClr val="FFFFFF"/>
                </a:solidFill>
                <a:latin typeface="Times New Roman" panose="02020603050405020304" pitchFamily="18" charset="0"/>
                <a:cs typeface="Times New Roman" panose="02020603050405020304" pitchFamily="18" charset="0"/>
              </a:rPr>
              <a:t>3</a:t>
            </a:r>
          </a:p>
        </p:txBody>
      </p:sp>
      <p:sp>
        <p:nvSpPr>
          <p:cNvPr id="45" name="TextBox 1"/>
          <p:cNvSpPr txBox="1"/>
          <p:nvPr/>
        </p:nvSpPr>
        <p:spPr>
          <a:xfrm>
            <a:off x="3022600" y="3543300"/>
            <a:ext cx="63500" cy="114300"/>
          </a:xfrm>
          <a:prstGeom prst="rect">
            <a:avLst/>
          </a:prstGeom>
          <a:noFill/>
        </p:spPr>
        <p:txBody>
          <a:bodyPr wrap="none" lIns="0" tIns="0" rIns="0" rtlCol="0">
            <a:spAutoFit/>
          </a:bodyPr>
          <a:lstStyle/>
          <a:p>
            <a:pPr>
              <a:lnSpc>
                <a:spcPts val="900"/>
              </a:lnSpc>
            </a:pPr>
            <a:r>
              <a:rPr lang="en-US" altLang="zh-CN" sz="995" b="1" dirty="0">
                <a:solidFill>
                  <a:srgbClr val="FFFFFF"/>
                </a:solidFill>
                <a:latin typeface="Times New Roman" panose="02020603050405020304" pitchFamily="18" charset="0"/>
                <a:cs typeface="Times New Roman" panose="02020603050405020304" pitchFamily="18" charset="0"/>
              </a:rPr>
              <a:t>4</a:t>
            </a:r>
          </a:p>
        </p:txBody>
      </p:sp>
      <p:sp>
        <p:nvSpPr>
          <p:cNvPr id="46" name="TextBox 1"/>
          <p:cNvSpPr txBox="1"/>
          <p:nvPr/>
        </p:nvSpPr>
        <p:spPr>
          <a:xfrm>
            <a:off x="3200400" y="3810000"/>
            <a:ext cx="127000" cy="431800"/>
          </a:xfrm>
          <a:prstGeom prst="rect">
            <a:avLst/>
          </a:prstGeom>
          <a:noFill/>
        </p:spPr>
        <p:txBody>
          <a:bodyPr wrap="none" lIns="0" tIns="0" rIns="0" rtlCol="0">
            <a:spAutoFit/>
          </a:bodyPr>
          <a:lstStyle/>
          <a:p>
            <a:pPr>
              <a:lnSpc>
                <a:spcPts val="900"/>
              </a:lnSpc>
              <a:tabLst>
                <a:tab pos="63500" algn="l"/>
              </a:tabLst>
            </a:pPr>
            <a:r>
              <a:rPr lang="en-US" altLang="zh-CN" dirty="0"/>
              <a:t>	</a:t>
            </a:r>
            <a:r>
              <a:rPr lang="en-US" altLang="zh-CN" sz="995" b="1" dirty="0">
                <a:solidFill>
                  <a:srgbClr val="FFFFFF"/>
                </a:solidFill>
                <a:latin typeface="Times New Roman" panose="02020603050405020304" pitchFamily="18" charset="0"/>
                <a:cs typeface="Times New Roman" panose="02020603050405020304" pitchFamily="18" charset="0"/>
              </a:rPr>
              <a:t>6</a:t>
            </a:r>
          </a:p>
          <a:p>
            <a:pPr>
              <a:lnSpc>
                <a:spcPts val="1000"/>
              </a:lnSpc>
            </a:pPr>
            <a:endParaRPr lang="en-US" altLang="zh-CN" dirty="0"/>
          </a:p>
          <a:p>
            <a:pPr>
              <a:lnSpc>
                <a:spcPts val="1500"/>
              </a:lnSpc>
              <a:tabLst>
                <a:tab pos="63500" algn="l"/>
              </a:tabLst>
            </a:pPr>
            <a:r>
              <a:rPr lang="en-US" altLang="zh-CN" sz="995" b="1" dirty="0">
                <a:solidFill>
                  <a:srgbClr val="FFFFFF"/>
                </a:solidFill>
                <a:latin typeface="Times New Roman" panose="02020603050405020304" pitchFamily="18" charset="0"/>
                <a:cs typeface="Times New Roman" panose="02020603050405020304" pitchFamily="18" charset="0"/>
              </a:rPr>
              <a:t>7</a:t>
            </a:r>
          </a:p>
        </p:txBody>
      </p:sp>
      <p:sp>
        <p:nvSpPr>
          <p:cNvPr id="47" name="TextBox 1"/>
          <p:cNvSpPr txBox="1"/>
          <p:nvPr/>
        </p:nvSpPr>
        <p:spPr>
          <a:xfrm>
            <a:off x="2730500" y="4267200"/>
            <a:ext cx="63500" cy="114300"/>
          </a:xfrm>
          <a:prstGeom prst="rect">
            <a:avLst/>
          </a:prstGeom>
          <a:noFill/>
        </p:spPr>
        <p:txBody>
          <a:bodyPr wrap="none" lIns="0" tIns="0" rIns="0" rtlCol="0">
            <a:spAutoFit/>
          </a:bodyPr>
          <a:lstStyle/>
          <a:p>
            <a:pPr>
              <a:lnSpc>
                <a:spcPts val="900"/>
              </a:lnSpc>
            </a:pPr>
            <a:r>
              <a:rPr lang="en-US" altLang="zh-CN" sz="1000" b="1" dirty="0">
                <a:solidFill>
                  <a:srgbClr val="FFFFFF"/>
                </a:solidFill>
                <a:latin typeface="Times New Roman" panose="02020603050405020304" pitchFamily="18" charset="0"/>
                <a:cs typeface="Times New Roman" panose="02020603050405020304" pitchFamily="18" charset="0"/>
              </a:rPr>
              <a:t>8</a:t>
            </a:r>
          </a:p>
        </p:txBody>
      </p:sp>
      <p:sp>
        <p:nvSpPr>
          <p:cNvPr id="48" name="TextBox 1"/>
          <p:cNvSpPr txBox="1"/>
          <p:nvPr/>
        </p:nvSpPr>
        <p:spPr>
          <a:xfrm>
            <a:off x="838200" y="203200"/>
            <a:ext cx="7962900" cy="2324100"/>
          </a:xfrm>
          <a:prstGeom prst="rect">
            <a:avLst/>
          </a:prstGeom>
          <a:noFill/>
        </p:spPr>
        <p:txBody>
          <a:bodyPr wrap="none" lIns="0" tIns="0" rIns="0" rtlCol="0">
            <a:spAutoFit/>
          </a:bodyPr>
          <a:lstStyle/>
          <a:p>
            <a:pPr>
              <a:lnSpc>
                <a:spcPts val="2700"/>
              </a:lnSpc>
              <a:tabLst>
                <a:tab pos="469900" algn="l"/>
                <a:tab pos="927100" algn="l"/>
                <a:tab pos="1066800" algn="l"/>
                <a:tab pos="58293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竞争项目分布</a:t>
            </a:r>
          </a:p>
          <a:p>
            <a:pPr>
              <a:lnSpc>
                <a:spcPts val="1000"/>
              </a:lnSpc>
            </a:pPr>
            <a:endParaRPr lang="en-US" altLang="zh-CN" dirty="0"/>
          </a:p>
          <a:p>
            <a:pPr>
              <a:lnSpc>
                <a:spcPts val="2600"/>
              </a:lnSpc>
              <a:tabLst>
                <a:tab pos="469900" algn="l"/>
                <a:tab pos="927100" algn="l"/>
                <a:tab pos="1066800" algn="l"/>
                <a:tab pos="5829300" algn="l"/>
              </a:tabLst>
            </a:pPr>
            <a:r>
              <a:rPr lang="en-US" altLang="zh-CN" sz="1800" b="1" dirty="0">
                <a:solidFill>
                  <a:srgbClr val="0070C0"/>
                </a:solidFill>
                <a:latin typeface="微软雅黑" panose="020B0503020204020204" pitchFamily="18" charset="-122"/>
                <a:cs typeface="微软雅黑" panose="020B0503020204020204" pitchFamily="18" charset="-122"/>
              </a:rPr>
              <a:t>2017年前竞争项目分布</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469900" algn="l"/>
                <a:tab pos="927100" algn="l"/>
                <a:tab pos="1066800" algn="l"/>
                <a:tab pos="5829300" algn="l"/>
              </a:tabLst>
            </a:pPr>
            <a:r>
              <a:rPr lang="en-US" altLang="zh-CN" dirty="0"/>
              <a:t>		</a:t>
            </a:r>
            <a:r>
              <a:rPr lang="en-US" altLang="zh-CN" sz="995" b="1" dirty="0">
                <a:solidFill>
                  <a:srgbClr val="FFFFFF"/>
                </a:solidFill>
                <a:latin typeface="Times New Roman" panose="02020603050405020304" pitchFamily="18" charset="0"/>
                <a:cs typeface="Times New Roman" panose="02020603050405020304" pitchFamily="18" charset="0"/>
              </a:rPr>
              <a:t>9</a:t>
            </a:r>
          </a:p>
          <a:p>
            <a:pPr>
              <a:lnSpc>
                <a:spcPts val="1000"/>
              </a:lnSpc>
            </a:pPr>
            <a:endParaRPr lang="en-US" altLang="zh-CN" dirty="0"/>
          </a:p>
          <a:p>
            <a:pPr>
              <a:lnSpc>
                <a:spcPts val="1300"/>
              </a:lnSpc>
              <a:tabLst>
                <a:tab pos="469900" algn="l"/>
                <a:tab pos="927100" algn="l"/>
                <a:tab pos="1066800" algn="l"/>
                <a:tab pos="5829300" algn="l"/>
              </a:tabLst>
            </a:pPr>
            <a:r>
              <a:rPr lang="en-US" altLang="zh-CN" dirty="0"/>
              <a:t>			</a:t>
            </a:r>
            <a:r>
              <a:rPr lang="en-US" altLang="zh-CN" sz="995" b="1" dirty="0">
                <a:solidFill>
                  <a:srgbClr val="FFFFFF"/>
                </a:solidFill>
                <a:latin typeface="Times New Roman" panose="02020603050405020304" pitchFamily="18" charset="0"/>
                <a:cs typeface="Times New Roman" panose="02020603050405020304" pitchFamily="18" charset="0"/>
              </a:rPr>
              <a:t>10</a:t>
            </a:r>
          </a:p>
          <a:p>
            <a:pPr>
              <a:lnSpc>
                <a:spcPts val="1000"/>
              </a:lnSpc>
            </a:pPr>
            <a:endParaRPr lang="en-US" altLang="zh-CN" dirty="0"/>
          </a:p>
          <a:p>
            <a:pPr>
              <a:lnSpc>
                <a:spcPts val="1000"/>
              </a:lnSpc>
            </a:pPr>
            <a:endParaRPr lang="en-US" altLang="zh-CN" dirty="0"/>
          </a:p>
          <a:p>
            <a:pPr>
              <a:lnSpc>
                <a:spcPts val="1400"/>
              </a:lnSpc>
              <a:tabLst>
                <a:tab pos="469900" algn="l"/>
                <a:tab pos="927100" algn="l"/>
                <a:tab pos="1066800" algn="l"/>
                <a:tab pos="5829300" algn="l"/>
              </a:tabLst>
            </a:pPr>
            <a:r>
              <a:rPr lang="en-US" altLang="zh-CN" dirty="0"/>
              <a:t>	</a:t>
            </a:r>
            <a:r>
              <a:rPr lang="en-US" altLang="zh-CN" sz="995" b="1" dirty="0">
                <a:solidFill>
                  <a:srgbClr val="FFFFFF"/>
                </a:solidFill>
                <a:latin typeface="Times New Roman" panose="02020603050405020304" pitchFamily="18" charset="0"/>
                <a:cs typeface="Times New Roman" panose="02020603050405020304" pitchFamily="18" charset="0"/>
              </a:rPr>
              <a:t>11</a:t>
            </a:r>
          </a:p>
        </p:txBody>
      </p:sp>
      <p:sp>
        <p:nvSpPr>
          <p:cNvPr id="49" name="TextBox 1"/>
          <p:cNvSpPr txBox="1"/>
          <p:nvPr/>
        </p:nvSpPr>
        <p:spPr>
          <a:xfrm>
            <a:off x="5918200" y="4610100"/>
            <a:ext cx="749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现有商业项目</a:t>
            </a:r>
          </a:p>
        </p:txBody>
      </p:sp>
      <p:sp>
        <p:nvSpPr>
          <p:cNvPr id="50" name="TextBox 1"/>
          <p:cNvSpPr txBox="1"/>
          <p:nvPr/>
        </p:nvSpPr>
        <p:spPr>
          <a:xfrm>
            <a:off x="7239000" y="4622800"/>
            <a:ext cx="749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未来商业项目</a:t>
            </a:r>
          </a:p>
        </p:txBody>
      </p:sp>
      <p:sp>
        <p:nvSpPr>
          <p:cNvPr id="51" name="TextBox 1"/>
          <p:cNvSpPr txBox="1"/>
          <p:nvPr/>
        </p:nvSpPr>
        <p:spPr>
          <a:xfrm>
            <a:off x="4483100" y="3606800"/>
            <a:ext cx="4572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华侨城</a:t>
            </a:r>
          </a:p>
        </p:txBody>
      </p:sp>
      <p:sp>
        <p:nvSpPr>
          <p:cNvPr id="52" name="TextBox 1"/>
          <p:cNvSpPr txBox="1"/>
          <p:nvPr/>
        </p:nvSpPr>
        <p:spPr>
          <a:xfrm>
            <a:off x="2743200" y="4610100"/>
            <a:ext cx="7620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南山中心区</a:t>
            </a:r>
          </a:p>
        </p:txBody>
      </p:sp>
      <p:sp>
        <p:nvSpPr>
          <p:cNvPr id="53" name="TextBox 1"/>
          <p:cNvSpPr txBox="1"/>
          <p:nvPr/>
        </p:nvSpPr>
        <p:spPr>
          <a:xfrm>
            <a:off x="1460500" y="2667000"/>
            <a:ext cx="304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宝安</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827658" y="611123"/>
          <a:ext cx="8136890" cy="5983897"/>
        </p:xfrm>
        <a:graphic>
          <a:graphicData uri="http://schemas.openxmlformats.org/drawingml/2006/table">
            <a:tbl>
              <a:tblPr/>
              <a:tblGrid>
                <a:gridCol w="1006094">
                  <a:extLst>
                    <a:ext uri="{9D8B030D-6E8A-4147-A177-3AD203B41FA5}">
                      <a16:colId xmlns:a16="http://schemas.microsoft.com/office/drawing/2014/main" val="20000"/>
                    </a:ext>
                  </a:extLst>
                </a:gridCol>
                <a:gridCol w="1426082">
                  <a:extLst>
                    <a:ext uri="{9D8B030D-6E8A-4147-A177-3AD203B41FA5}">
                      <a16:colId xmlns:a16="http://schemas.microsoft.com/office/drawing/2014/main" val="20001"/>
                    </a:ext>
                  </a:extLst>
                </a:gridCol>
                <a:gridCol w="1426210">
                  <a:extLst>
                    <a:ext uri="{9D8B030D-6E8A-4147-A177-3AD203B41FA5}">
                      <a16:colId xmlns:a16="http://schemas.microsoft.com/office/drawing/2014/main" val="20002"/>
                    </a:ext>
                  </a:extLst>
                </a:gridCol>
                <a:gridCol w="1426082">
                  <a:extLst>
                    <a:ext uri="{9D8B030D-6E8A-4147-A177-3AD203B41FA5}">
                      <a16:colId xmlns:a16="http://schemas.microsoft.com/office/drawing/2014/main" val="20003"/>
                    </a:ext>
                  </a:extLst>
                </a:gridCol>
                <a:gridCol w="1426210">
                  <a:extLst>
                    <a:ext uri="{9D8B030D-6E8A-4147-A177-3AD203B41FA5}">
                      <a16:colId xmlns:a16="http://schemas.microsoft.com/office/drawing/2014/main" val="20004"/>
                    </a:ext>
                  </a:extLst>
                </a:gridCol>
                <a:gridCol w="1426209">
                  <a:extLst>
                    <a:ext uri="{9D8B030D-6E8A-4147-A177-3AD203B41FA5}">
                      <a16:colId xmlns:a16="http://schemas.microsoft.com/office/drawing/2014/main" val="20005"/>
                    </a:ext>
                  </a:extLst>
                </a:gridCol>
              </a:tblGrid>
              <a:tr h="255397">
                <a:tc>
                  <a:txBody>
                    <a:bodyPr/>
                    <a:lstStyle/>
                    <a:p>
                      <a:endParaRPr lang="zh-CN" altLang="en-US" dirty="0"/>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本项目</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花园城中心</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海岸城</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益田假日广场</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京基百纳广场</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extLst>
                  <a:ext uri="{0D108BD9-81ED-4DB2-BD59-A6C34878D82A}">
                    <a16:rowId xmlns:a16="http://schemas.microsoft.com/office/drawing/2014/main" val="10000"/>
                  </a:ext>
                </a:extLst>
              </a:tr>
              <a:tr h="863980">
                <a:tc>
                  <a:txBody>
                    <a:bodyPr/>
                    <a:lstStyle/>
                    <a:p>
                      <a:endParaRPr lang="zh-CN" altLang="en-US" dirty="0"/>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44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所属商圈</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大涌</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南山中心区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南山中心区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华侨城</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华侨城</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76809">
                <a:tc>
                  <a:txBody>
                    <a:bodyPr/>
                    <a:lstStyle/>
                    <a:p>
                      <a:pPr algn="l"/>
                      <a:r>
                        <a:rPr lang="en-US" altLang="zh-CN" sz="1000" b="1" dirty="0">
                          <a:solidFill>
                            <a:srgbClr val="000000"/>
                          </a:solidFill>
                          <a:latin typeface="微软雅黑" panose="020B0503020204020204" pitchFamily="18" charset="-122"/>
                          <a:cs typeface="微软雅黑" panose="020B0503020204020204" pitchFamily="18" charset="-122"/>
                        </a:rPr>
                        <a:t>地铁可达性</a:t>
                      </a:r>
                      <a:endParaRPr lang="zh-CN" altLang="en-US" sz="1000"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罗宝线高新园站地铁上</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盖</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周边无地铁</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地铁蛇口线后海站距离</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步行约5分钟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连接罗宝线及蛇口线交</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汇站世界之窗站</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与地铁蛇口线红树湾站</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距离步行约15分钟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6808">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到本项目距离</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（公里）</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1.8</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68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开发商</a:t>
                      </a:r>
                      <a:r>
                        <a:rPr lang="en-US" altLang="zh-CN" sz="995" b="1" dirty="0">
                          <a:solidFill>
                            <a:srgbClr val="000000"/>
                          </a:solidFill>
                          <a:latin typeface="Times New Roman" panose="02020603050405020304" pitchFamily="18" charset="0"/>
                          <a:cs typeface="Times New Roman" panose="02020603050405020304" pitchFamily="18" charset="0"/>
                        </a:rPr>
                        <a:t>/</a:t>
                      </a:r>
                      <a:endParaRPr lang="zh-CN" altLang="en-US" sz="995" b="1" dirty="0">
                        <a:solidFill>
                          <a:srgbClr val="000000"/>
                        </a:solidFill>
                        <a:latin typeface="Times New Roman" panose="02020603050405020304" pitchFamily="18" charset="0"/>
                        <a:cs typeface="Times New Roman" panose="02020603050405020304" pitchFamily="18" charset="0"/>
                      </a:endParaRPr>
                    </a:p>
                    <a:p>
                      <a:pPr algn="l"/>
                      <a:r>
                        <a:rPr lang="en-US" altLang="zh-CN" sz="1000" b="1" dirty="0">
                          <a:solidFill>
                            <a:srgbClr val="000000"/>
                          </a:solidFill>
                          <a:latin typeface="微软雅黑" panose="020B0503020204020204" pitchFamily="18" charset="-122"/>
                          <a:cs typeface="微软雅黑" panose="020B0503020204020204" pitchFamily="18" charset="-122"/>
                        </a:rPr>
                        <a:t>运营商</a:t>
                      </a:r>
                      <a:endParaRPr lang="zh-CN" altLang="en-US" sz="1000"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华润置地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深圳招商房地产有限公</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1000" dirty="0">
                          <a:solidFill>
                            <a:srgbClr val="000000"/>
                          </a:solidFill>
                          <a:latin typeface="微软雅黑" panose="020B0503020204020204" pitchFamily="18" charset="-122"/>
                          <a:cs typeface="微软雅黑" panose="020B0503020204020204" pitchFamily="18" charset="-122"/>
                        </a:rPr>
                        <a:t>司</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深圳海岸商业管理有限</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1000" dirty="0">
                          <a:solidFill>
                            <a:srgbClr val="000000"/>
                          </a:solidFill>
                          <a:latin typeface="微软雅黑" panose="020B0503020204020204" pitchFamily="18" charset="-122"/>
                          <a:cs typeface="微软雅黑" panose="020B0503020204020204" pitchFamily="18" charset="-122"/>
                        </a:rPr>
                        <a:t>公司</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深圳益田商业管理有限</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1000" dirty="0">
                          <a:solidFill>
                            <a:srgbClr val="000000"/>
                          </a:solidFill>
                          <a:latin typeface="微软雅黑" panose="020B0503020204020204" pitchFamily="18" charset="-122"/>
                          <a:cs typeface="微软雅黑" panose="020B0503020204020204" pitchFamily="18" charset="-122"/>
                        </a:rPr>
                        <a:t>公司</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京基集团</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244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开业时间</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2016</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2006</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2007</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2008</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2008</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24409">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商业类型</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超大型购物中心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24409">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档次定位</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768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目标消费者</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项目周边居民为主，以</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及周边办公人群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南山区及宝安区居民及</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办公人群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深圳市中高收入消费者</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及国内外游客</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项目周边的居民以及周</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边办公人群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76809">
                <a:tc>
                  <a:txBody>
                    <a:bodyPr/>
                    <a:lstStyle/>
                    <a:p>
                      <a:pPr algn="ctr"/>
                      <a:r>
                        <a:rPr lang="en-US" altLang="zh-CN" sz="1000" b="1" dirty="0">
                          <a:solidFill>
                            <a:srgbClr val="000000"/>
                          </a:solidFill>
                          <a:latin typeface="微软雅黑" panose="020B0503020204020204" pitchFamily="18" charset="-122"/>
                          <a:cs typeface="微软雅黑" panose="020B0503020204020204" pitchFamily="18" charset="-122"/>
                        </a:rPr>
                        <a:t>商业建筑面积</a:t>
                      </a:r>
                      <a:endParaRPr lang="zh-CN" altLang="en-US" sz="1000" b="1"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（平方米）</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240,000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70,500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120,000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100,000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120,000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986282">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代表性品牌</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MCL洲立影城、胜记、</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UNIQLO、Ochirly、</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VEROMODA、Only</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Walmart等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AEON、海岸影城、顺</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电、冰FUN海岸滑冰场、</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ZARA、UNIQLO、玛</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花纤体、英孚教育、大</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饱口福等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ZARA、H&amp;M、</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Burberry、HugoBoss、</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ROLEX、翠园、四海一</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家、Toysrus、中影益田</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假日影院、APPLE</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1000" dirty="0">
                          <a:solidFill>
                            <a:srgbClr val="000000"/>
                          </a:solidFill>
                          <a:latin typeface="微软雅黑" panose="020B0503020204020204" pitchFamily="18" charset="-122"/>
                          <a:cs typeface="微软雅黑" panose="020B0503020204020204" pitchFamily="18" charset="-122"/>
                        </a:rPr>
                        <a:t>STORE等</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红黄蓝、创意宝贝、</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STARBUCKS星巴克、</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可颂坊、COSTA</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COFFE、正官庄、反斗</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乐园、H&amp;M等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681659">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项目评价</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项目为南山区较早开业</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的商业设施，以大卖场</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和百货为主力店。是典</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型的社区商业</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项目为南山区最有影响</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力的购物中心之一，家</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庭型消费，客流量较大</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项目为南山区档次最高</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的购物中心之一，具有</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较大的区域影响力</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项目以天虹百货为主力</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店，并辅以餐饮、娱乐</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等业态，辐射周边。</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414896">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1F6D1"/>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品质一般，体量较小，</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弱竞争关系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业态丰富，体量较大</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较强竞争关系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档次较高，体量较大</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强竞争关系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品质一般，社区定位</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较弱竞争关系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extLst>
                  <a:ext uri="{0D108BD9-81ED-4DB2-BD59-A6C34878D82A}">
                    <a16:rowId xmlns:a16="http://schemas.microsoft.com/office/drawing/2014/main" val="10013"/>
                  </a:ext>
                </a:extLst>
              </a:tr>
            </a:tbl>
          </a:graphicData>
        </a:graphic>
      </p:graphicFrame>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62</a:t>
            </a:r>
          </a:p>
        </p:txBody>
      </p:sp>
      <p:sp>
        <p:nvSpPr>
          <p:cNvPr id="9" name="TextBox 1"/>
          <p:cNvSpPr txBox="1"/>
          <p:nvPr/>
        </p:nvSpPr>
        <p:spPr>
          <a:xfrm>
            <a:off x="6642100" y="114300"/>
            <a:ext cx="21336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竞争项目分析</a:t>
            </a:r>
          </a:p>
        </p:txBody>
      </p:sp>
      <p:sp>
        <p:nvSpPr>
          <p:cNvPr id="10" name="TextBox 1"/>
          <p:cNvSpPr txBox="1"/>
          <p:nvPr/>
        </p:nvSpPr>
        <p:spPr>
          <a:xfrm>
            <a:off x="4737100" y="6654800"/>
            <a:ext cx="4064000" cy="139700"/>
          </a:xfrm>
          <a:prstGeom prst="rect">
            <a:avLst/>
          </a:prstGeom>
          <a:noFill/>
        </p:spPr>
        <p:txBody>
          <a:bodyPr wrap="none" lIns="0" tIns="0" rIns="0" rtlCol="0">
            <a:spAutoFit/>
          </a:bodyPr>
          <a:lstStyle/>
          <a:p>
            <a:pPr>
              <a:lnSpc>
                <a:spcPts val="1100"/>
              </a:lnSpc>
            </a:pPr>
            <a:r>
              <a:rPr lang="en-US" altLang="zh-CN" sz="845" dirty="0">
                <a:solidFill>
                  <a:srgbClr val="000000"/>
                </a:solidFill>
                <a:latin typeface="微软雅黑" panose="020B0503020204020204" pitchFamily="18" charset="-122"/>
                <a:cs typeface="微软雅黑" panose="020B0503020204020204" pitchFamily="18" charset="-122"/>
              </a:rPr>
              <a:t>数据来源：各渠道的公开信息、相关业主的项目介绍及世邦魏理仕商业服务部调研并整理。</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827582" y="611123"/>
          <a:ext cx="7848930" cy="5986488"/>
        </p:xfrm>
        <a:graphic>
          <a:graphicData uri="http://schemas.openxmlformats.org/drawingml/2006/table">
            <a:tbl>
              <a:tblPr/>
              <a:tblGrid>
                <a:gridCol w="1126566">
                  <a:extLst>
                    <a:ext uri="{9D8B030D-6E8A-4147-A177-3AD203B41FA5}">
                      <a16:colId xmlns:a16="http://schemas.microsoft.com/office/drawing/2014/main" val="20000"/>
                    </a:ext>
                  </a:extLst>
                </a:gridCol>
                <a:gridCol w="1084199">
                  <a:extLst>
                    <a:ext uri="{9D8B030D-6E8A-4147-A177-3AD203B41FA5}">
                      <a16:colId xmlns:a16="http://schemas.microsoft.com/office/drawing/2014/main" val="20001"/>
                    </a:ext>
                  </a:extLst>
                </a:gridCol>
                <a:gridCol w="1409573">
                  <a:extLst>
                    <a:ext uri="{9D8B030D-6E8A-4147-A177-3AD203B41FA5}">
                      <a16:colId xmlns:a16="http://schemas.microsoft.com/office/drawing/2014/main" val="20002"/>
                    </a:ext>
                  </a:extLst>
                </a:gridCol>
                <a:gridCol w="1409445">
                  <a:extLst>
                    <a:ext uri="{9D8B030D-6E8A-4147-A177-3AD203B41FA5}">
                      <a16:colId xmlns:a16="http://schemas.microsoft.com/office/drawing/2014/main" val="20003"/>
                    </a:ext>
                  </a:extLst>
                </a:gridCol>
                <a:gridCol w="1409573">
                  <a:extLst>
                    <a:ext uri="{9D8B030D-6E8A-4147-A177-3AD203B41FA5}">
                      <a16:colId xmlns:a16="http://schemas.microsoft.com/office/drawing/2014/main" val="20004"/>
                    </a:ext>
                  </a:extLst>
                </a:gridCol>
                <a:gridCol w="1409572">
                  <a:extLst>
                    <a:ext uri="{9D8B030D-6E8A-4147-A177-3AD203B41FA5}">
                      <a16:colId xmlns:a16="http://schemas.microsoft.com/office/drawing/2014/main" val="20005"/>
                    </a:ext>
                  </a:extLst>
                </a:gridCol>
              </a:tblGrid>
              <a:tr h="260223">
                <a:tc>
                  <a:txBody>
                    <a:bodyPr/>
                    <a:lstStyle/>
                    <a:p>
                      <a:endParaRPr lang="zh-CN" altLang="en-US" dirty="0"/>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本项目</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欢乐海岸一期</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l"/>
                      <a:r>
                        <a:rPr lang="en-US" altLang="zh-CN" sz="995" b="1" dirty="0">
                          <a:solidFill>
                            <a:srgbClr val="FFFFFF"/>
                          </a:solidFill>
                          <a:latin typeface="微软雅黑" panose="020B0503020204020204" pitchFamily="18" charset="-122"/>
                          <a:cs typeface="微软雅黑" panose="020B0503020204020204" pitchFamily="18" charset="-122"/>
                        </a:rPr>
                        <a:t>宝能</a:t>
                      </a:r>
                      <a:r>
                        <a:rPr lang="en-US" altLang="zh-CN" sz="995" b="1" dirty="0">
                          <a:solidFill>
                            <a:srgbClr val="FFFFFF"/>
                          </a:solidFill>
                          <a:latin typeface="Times New Roman" panose="02020603050405020304" pitchFamily="18" charset="0"/>
                          <a:cs typeface="Times New Roman" panose="02020603050405020304" pitchFamily="18" charset="0"/>
                        </a:rPr>
                        <a:t>ALLCITY</a:t>
                      </a:r>
                      <a:endParaRPr lang="zh-CN" altLang="en-US" sz="995" b="1" dirty="0">
                        <a:solidFill>
                          <a:srgbClr val="FFFFFF"/>
                        </a:solidFill>
                        <a:latin typeface="Times New Roman" panose="02020603050405020304" pitchFamily="18" charset="0"/>
                        <a:cs typeface="Times New Roman" panose="02020603050405020304"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宝安海雅缤纷城</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欢乐海岸二期</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extLst>
                  <a:ext uri="{0D108BD9-81ED-4DB2-BD59-A6C34878D82A}">
                    <a16:rowId xmlns:a16="http://schemas.microsoft.com/office/drawing/2014/main" val="10000"/>
                  </a:ext>
                </a:extLst>
              </a:tr>
              <a:tr h="863980">
                <a:tc>
                  <a:txBody>
                    <a:bodyPr/>
                    <a:lstStyle/>
                    <a:p>
                      <a:endParaRPr lang="zh-CN" altLang="en-US" dirty="0"/>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0223">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所属商圈</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大涌</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华侨城</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南山中心区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宝安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华侨城</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92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地铁可达性</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罗宝线高新园站</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地铁上盖</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与蛇口线罗宝线侨城</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东站步行约15分钟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蛇口线海月站</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与地铁环中线灵芝站</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距离步行约15分钟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与蛇口线罗宝线侨城</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东站距离步行约15分</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6808">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到本项目的距离</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（公里）</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5.5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6809">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开发商</a:t>
                      </a:r>
                      <a:r>
                        <a:rPr lang="en-US" altLang="zh-CN" sz="995" b="1" dirty="0">
                          <a:solidFill>
                            <a:srgbClr val="000000"/>
                          </a:solidFill>
                          <a:latin typeface="Times New Roman" panose="02020603050405020304" pitchFamily="18" charset="0"/>
                          <a:cs typeface="Times New Roman" panose="02020603050405020304" pitchFamily="18" charset="0"/>
                        </a:rPr>
                        <a:t>/</a:t>
                      </a:r>
                      <a:endParaRPr lang="zh-CN" altLang="en-US" sz="995" b="1" dirty="0">
                        <a:solidFill>
                          <a:srgbClr val="000000"/>
                        </a:solidFill>
                        <a:latin typeface="Times New Roman" panose="02020603050405020304" pitchFamily="18" charset="0"/>
                        <a:cs typeface="Times New Roman" panose="02020603050405020304" pitchFamily="18" charset="0"/>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运营商</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华润置地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华侨城集团</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宝能集团有限公司</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海雅集团</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华侨城集团</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24408">
                <a:tc>
                  <a:txBody>
                    <a:bodyPr/>
                    <a:lstStyle/>
                    <a:p>
                      <a:pPr algn="l"/>
                      <a:r>
                        <a:rPr lang="en-US" altLang="zh-CN" sz="1000" b="1" dirty="0">
                          <a:solidFill>
                            <a:srgbClr val="000000"/>
                          </a:solidFill>
                          <a:latin typeface="微软雅黑" panose="020B0503020204020204" pitchFamily="18" charset="-122"/>
                          <a:cs typeface="微软雅黑" panose="020B0503020204020204" pitchFamily="18" charset="-122"/>
                        </a:rPr>
                        <a:t>开业时间</a:t>
                      </a:r>
                      <a:endParaRPr lang="zh-CN" altLang="en-US" sz="1000"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2016</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2011</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2012</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2013</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1000" dirty="0">
                          <a:solidFill>
                            <a:srgbClr val="000000"/>
                          </a:solidFill>
                          <a:latin typeface="微软雅黑" panose="020B0503020204020204" pitchFamily="18" charset="-122"/>
                          <a:cs typeface="微软雅黑" panose="020B0503020204020204" pitchFamily="18" charset="-122"/>
                        </a:rPr>
                        <a:t>2013</a:t>
                      </a:r>
                      <a:endParaRPr lang="zh-CN" altLang="en-US" sz="10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24409">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商业类型</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超大型购物中心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主题商业</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244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档次定位</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76809">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目标消费者</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南山区为主的中高收</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入人群和国内外游客</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南山后海及华侨城区</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域的中高收入人群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宝安区的居民和办公</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南山区为主的中高收</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入人群和国内外游客</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768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商业建筑面积</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（平方米）</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240,000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65,000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110,000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198,000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834009">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代表性品牌</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Lady7、蓝玛赫、四季</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蚝吧、俏江南会所、艾</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嘉路意大利餐厅、中影</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国际影城、魔王、O</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SEVENVIPCLUB等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GAP、H&amp;M、MONKI</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UNIQLO、MUJI、华谊</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兄弟影院、华润V+</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GAGA鲜语、饕餮盛宴</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海雅百货、万达IMAX</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影城、Buyit超市、绿</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茶餐厅、三星体验店、</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UNIQLO、欧悦真冰滑</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冰场等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签约品牌：H&amp;M、</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Ochirly、麦鲁小镇</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681583">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项目评价</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项目利用景观优势，</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打造餐饮娱乐主题街</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区式商业</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项目拥有多个快时尚</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品牌旗舰店，属于高</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端商业配套。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项目以海雅百货为主</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1000" dirty="0">
                          <a:solidFill>
                            <a:srgbClr val="000000"/>
                          </a:solidFill>
                          <a:latin typeface="微软雅黑" panose="020B0503020204020204" pitchFamily="18" charset="-122"/>
                          <a:cs typeface="微软雅黑" panose="020B0503020204020204" pitchFamily="18" charset="-122"/>
                        </a:rPr>
                        <a:t>力店，定位引进国内</a:t>
                      </a:r>
                      <a:endParaRPr lang="zh-CN" altLang="en-US" sz="1000"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一线品牌，但目前多</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个店铺处于空置。</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二期定位引进中高档</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国际零售品牌，与一</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期的餐饮娱乐结合。</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376796">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1F6D1"/>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档次较高，业态单一</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较强竞争关系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快时尚，位置较偏</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较弱竞争关系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档次较高，体量较大</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较强竞争关系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弥补一期零售业态</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较强竞争关系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extLst>
                  <a:ext uri="{0D108BD9-81ED-4DB2-BD59-A6C34878D82A}">
                    <a16:rowId xmlns:a16="http://schemas.microsoft.com/office/drawing/2014/main" val="10013"/>
                  </a:ext>
                </a:extLst>
              </a:tr>
            </a:tbl>
          </a:graphicData>
        </a:graphic>
      </p:graphicFrame>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63</a:t>
            </a:r>
          </a:p>
        </p:txBody>
      </p:sp>
      <p:sp>
        <p:nvSpPr>
          <p:cNvPr id="9"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竞争项目分析</a:t>
            </a:r>
          </a:p>
        </p:txBody>
      </p:sp>
      <p:sp>
        <p:nvSpPr>
          <p:cNvPr id="10" name="TextBox 1"/>
          <p:cNvSpPr txBox="1"/>
          <p:nvPr/>
        </p:nvSpPr>
        <p:spPr>
          <a:xfrm>
            <a:off x="4432300" y="6629400"/>
            <a:ext cx="4064000" cy="139700"/>
          </a:xfrm>
          <a:prstGeom prst="rect">
            <a:avLst/>
          </a:prstGeom>
          <a:noFill/>
        </p:spPr>
        <p:txBody>
          <a:bodyPr wrap="none" lIns="0" tIns="0" rIns="0" rtlCol="0">
            <a:spAutoFit/>
          </a:bodyPr>
          <a:lstStyle/>
          <a:p>
            <a:pPr>
              <a:lnSpc>
                <a:spcPts val="1100"/>
              </a:lnSpc>
            </a:pPr>
            <a:r>
              <a:rPr lang="en-US" altLang="zh-CN" sz="845" dirty="0">
                <a:solidFill>
                  <a:srgbClr val="000000"/>
                </a:solidFill>
                <a:latin typeface="微软雅黑" panose="020B0503020204020204" pitchFamily="18" charset="-122"/>
                <a:cs typeface="微软雅黑" panose="020B0503020204020204" pitchFamily="18" charset="-122"/>
              </a:rPr>
              <a:t>数据来源：各渠道的公开信息、相关业主的项目介绍及世邦魏理仕商业服务部调研并整理。</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844384" y="620648"/>
          <a:ext cx="7848892" cy="5585891"/>
        </p:xfrm>
        <a:graphic>
          <a:graphicData uri="http://schemas.openxmlformats.org/drawingml/2006/table">
            <a:tbl>
              <a:tblPr/>
              <a:tblGrid>
                <a:gridCol w="1126655">
                  <a:extLst>
                    <a:ext uri="{9D8B030D-6E8A-4147-A177-3AD203B41FA5}">
                      <a16:colId xmlns:a16="http://schemas.microsoft.com/office/drawing/2014/main" val="20000"/>
                    </a:ext>
                  </a:extLst>
                </a:gridCol>
                <a:gridCol w="1084072">
                  <a:extLst>
                    <a:ext uri="{9D8B030D-6E8A-4147-A177-3AD203B41FA5}">
                      <a16:colId xmlns:a16="http://schemas.microsoft.com/office/drawing/2014/main" val="20001"/>
                    </a:ext>
                  </a:extLst>
                </a:gridCol>
                <a:gridCol w="1409572">
                  <a:extLst>
                    <a:ext uri="{9D8B030D-6E8A-4147-A177-3AD203B41FA5}">
                      <a16:colId xmlns:a16="http://schemas.microsoft.com/office/drawing/2014/main" val="20002"/>
                    </a:ext>
                  </a:extLst>
                </a:gridCol>
                <a:gridCol w="1409446">
                  <a:extLst>
                    <a:ext uri="{9D8B030D-6E8A-4147-A177-3AD203B41FA5}">
                      <a16:colId xmlns:a16="http://schemas.microsoft.com/office/drawing/2014/main" val="20003"/>
                    </a:ext>
                  </a:extLst>
                </a:gridCol>
                <a:gridCol w="1409573">
                  <a:extLst>
                    <a:ext uri="{9D8B030D-6E8A-4147-A177-3AD203B41FA5}">
                      <a16:colId xmlns:a16="http://schemas.microsoft.com/office/drawing/2014/main" val="20004"/>
                    </a:ext>
                  </a:extLst>
                </a:gridCol>
                <a:gridCol w="1409572">
                  <a:extLst>
                    <a:ext uri="{9D8B030D-6E8A-4147-A177-3AD203B41FA5}">
                      <a16:colId xmlns:a16="http://schemas.microsoft.com/office/drawing/2014/main" val="20005"/>
                    </a:ext>
                  </a:extLst>
                </a:gridCol>
              </a:tblGrid>
              <a:tr h="260223">
                <a:tc>
                  <a:txBody>
                    <a:bodyPr/>
                    <a:lstStyle/>
                    <a:p>
                      <a:endParaRPr lang="zh-CN" altLang="en-US" dirty="0"/>
                    </a:p>
                  </a:txBody>
                  <a:tcPr>
                    <a:lnL w="0" cmpd="sng">
                      <a:solidFill>
                        <a:srgbClr val="000000"/>
                      </a:solidFill>
                      <a:prstDash val="solid"/>
                    </a:lnL>
                    <a:lnR w="1" cap="flat" cmpd="sng" algn="ctr">
                      <a:solidFill>
                        <a:srgbClr val="000000"/>
                      </a:solidFill>
                      <a:prstDash val="solid"/>
                      <a:round/>
                      <a:headEnd type="none" w="med" len="med"/>
                      <a:tailEnd type="none" w="med" len="med"/>
                    </a:lnR>
                    <a:lnT w="1" cmpd="sng">
                      <a:solidFill>
                        <a:srgbClr val="000000"/>
                      </a:solidFill>
                      <a:prstDash val="soli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本项目</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壹方中心</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深圳湾一号</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华润深圳湾项目</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tc>
                  <a:txBody>
                    <a:bodyPr/>
                    <a:lstStyle/>
                    <a:p>
                      <a:pPr algn="ctr"/>
                      <a:r>
                        <a:rPr lang="en-US" altLang="zh-CN" sz="995" b="1" dirty="0">
                          <a:solidFill>
                            <a:srgbClr val="FFFFFF"/>
                          </a:solidFill>
                          <a:latin typeface="微软雅黑" panose="020B0503020204020204" pitchFamily="18" charset="-122"/>
                          <a:cs typeface="微软雅黑" panose="020B0503020204020204" pitchFamily="18" charset="-122"/>
                        </a:rPr>
                        <a:t>中粮大悦城</a:t>
                      </a:r>
                      <a:endParaRPr lang="zh-CN" altLang="en-US" sz="9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mpd="sng">
                      <a:solidFill>
                        <a:srgbClr val="000000"/>
                      </a:solidFill>
                      <a:prstDash val="soli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008000"/>
                    </a:solidFill>
                  </a:tcPr>
                </a:tc>
                <a:extLst>
                  <a:ext uri="{0D108BD9-81ED-4DB2-BD59-A6C34878D82A}">
                    <a16:rowId xmlns:a16="http://schemas.microsoft.com/office/drawing/2014/main" val="10000"/>
                  </a:ext>
                </a:extLst>
              </a:tr>
              <a:tr h="863980">
                <a:tc>
                  <a:txBody>
                    <a:bodyPr/>
                    <a:lstStyle/>
                    <a:p>
                      <a:endParaRPr lang="zh-CN" altLang="en-US" dirty="0"/>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60223">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所属商圈</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大涌</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宝安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南山中心区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南山中心区</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宝安</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5292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地铁可达性</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罗宝线高新园站</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地铁上盖</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罗宝线与宝华线换乘</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站“宝华中心站”上</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盖</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与蛇口线登良路站步</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行</a:t>
                      </a:r>
                      <a:r>
                        <a:rPr lang="en-US" altLang="zh-CN" sz="995" dirty="0">
                          <a:solidFill>
                            <a:srgbClr val="000000"/>
                          </a:solidFill>
                          <a:latin typeface="Times New Roman" panose="02020603050405020304" pitchFamily="18" charset="0"/>
                          <a:cs typeface="Times New Roman" panose="02020603050405020304" pitchFamily="18" charset="0"/>
                        </a:rPr>
                        <a:t>15</a:t>
                      </a:r>
                      <a:r>
                        <a:rPr lang="en-US" altLang="zh-CN" sz="995" dirty="0">
                          <a:solidFill>
                            <a:srgbClr val="000000"/>
                          </a:solidFill>
                          <a:latin typeface="微软雅黑" panose="020B0503020204020204" pitchFamily="18" charset="-122"/>
                          <a:cs typeface="微软雅黑" panose="020B0503020204020204" pitchFamily="18" charset="-122"/>
                        </a:rPr>
                        <a:t>分钟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与蛇口线登良路站步</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行</a:t>
                      </a:r>
                      <a:r>
                        <a:rPr lang="en-US" altLang="zh-CN" sz="995" dirty="0">
                          <a:solidFill>
                            <a:srgbClr val="000000"/>
                          </a:solidFill>
                          <a:latin typeface="Times New Roman" panose="02020603050405020304" pitchFamily="18" charset="0"/>
                          <a:cs typeface="Times New Roman" panose="02020603050405020304" pitchFamily="18" charset="0"/>
                        </a:rPr>
                        <a:t>15</a:t>
                      </a:r>
                      <a:r>
                        <a:rPr lang="en-US" altLang="zh-CN" sz="995" dirty="0">
                          <a:solidFill>
                            <a:srgbClr val="000000"/>
                          </a:solidFill>
                          <a:latin typeface="微软雅黑" panose="020B0503020204020204" pitchFamily="18" charset="-122"/>
                          <a:cs typeface="微软雅黑" panose="020B0503020204020204" pitchFamily="18" charset="-122"/>
                        </a:rPr>
                        <a:t>分钟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与环中线灵芝路站步</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行</a:t>
                      </a:r>
                      <a:r>
                        <a:rPr lang="en-US" altLang="zh-CN" sz="995" dirty="0">
                          <a:solidFill>
                            <a:srgbClr val="000000"/>
                          </a:solidFill>
                          <a:latin typeface="Times New Roman" panose="02020603050405020304" pitchFamily="18" charset="0"/>
                          <a:cs typeface="Times New Roman" panose="02020603050405020304" pitchFamily="18" charset="0"/>
                        </a:rPr>
                        <a:t>5</a:t>
                      </a:r>
                      <a:r>
                        <a:rPr lang="en-US" altLang="zh-CN" sz="995" dirty="0">
                          <a:solidFill>
                            <a:srgbClr val="000000"/>
                          </a:solidFill>
                          <a:latin typeface="微软雅黑" panose="020B0503020204020204" pitchFamily="18" charset="-122"/>
                          <a:cs typeface="微软雅黑" panose="020B0503020204020204" pitchFamily="18" charset="-122"/>
                        </a:rPr>
                        <a:t>分钟</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76808">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到本项目的距离</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（公里）</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7.1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4.1</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3.7</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6.4</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76809">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开发商</a:t>
                      </a:r>
                      <a:r>
                        <a:rPr lang="en-US" altLang="zh-CN" sz="995" b="1" dirty="0">
                          <a:solidFill>
                            <a:srgbClr val="000000"/>
                          </a:solidFill>
                          <a:latin typeface="Times New Roman" panose="02020603050405020304" pitchFamily="18" charset="0"/>
                          <a:cs typeface="Times New Roman" panose="02020603050405020304" pitchFamily="18" charset="0"/>
                        </a:rPr>
                        <a:t>/</a:t>
                      </a:r>
                      <a:endParaRPr lang="zh-CN" altLang="en-US" sz="995" b="1" dirty="0">
                        <a:solidFill>
                          <a:srgbClr val="000000"/>
                        </a:solidFill>
                        <a:latin typeface="Times New Roman" panose="02020603050405020304" pitchFamily="18" charset="0"/>
                        <a:cs typeface="Times New Roman" panose="02020603050405020304" pitchFamily="18" charset="0"/>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运营商</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华润置地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鸿荣源集团</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鹏瑞地产</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华润置地</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l"/>
                      <a:r>
                        <a:rPr lang="en-US" altLang="zh-CN" sz="995" dirty="0">
                          <a:solidFill>
                            <a:srgbClr val="000000"/>
                          </a:solidFill>
                          <a:latin typeface="微软雅黑" panose="020B0503020204020204" pitchFamily="18" charset="-122"/>
                          <a:cs typeface="微软雅黑" panose="020B0503020204020204" pitchFamily="18" charset="-122"/>
                        </a:rPr>
                        <a:t>中粮地产</a:t>
                      </a:r>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集团</a:t>
                      </a:r>
                      <a:r>
                        <a:rPr lang="en-US" altLang="zh-CN" sz="995" dirty="0">
                          <a:solidFill>
                            <a:srgbClr val="000000"/>
                          </a:solidFill>
                          <a:latin typeface="Times New Roman" panose="02020603050405020304" pitchFamily="18" charset="0"/>
                          <a:cs typeface="Times New Roman" panose="02020603050405020304" pitchFamily="18" charset="0"/>
                        </a:rPr>
                        <a:t>)</a:t>
                      </a:r>
                      <a:r>
                        <a:rPr lang="en-US" altLang="zh-CN" sz="995" dirty="0">
                          <a:solidFill>
                            <a:srgbClr val="000000"/>
                          </a:solidFill>
                          <a:latin typeface="微软雅黑" panose="020B0503020204020204" pitchFamily="18" charset="-122"/>
                          <a:cs typeface="微软雅黑" panose="020B0503020204020204" pitchFamily="18" charset="-122"/>
                        </a:rPr>
                        <a:t>股份有</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限公司</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60222">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开业时间</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2016</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2015</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2016</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2016</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2017</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244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商业类型</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超大型购物中心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区域型购物中心</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60223">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档次定位</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高档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中档</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529208">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目标消费者</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宝安区内中高收入家</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庭及未来前海区域办</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公人群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南山后海区域高收入</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居民及部分办公人群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深圳全市乃至广东其</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他城市的高收入人群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宝安区域居民及办公</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人群</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95351">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商业建筑面积</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l"/>
                      <a:r>
                        <a:rPr lang="en-US" altLang="zh-CN" sz="995" b="1" dirty="0">
                          <a:solidFill>
                            <a:srgbClr val="000000"/>
                          </a:solidFill>
                          <a:latin typeface="微软雅黑" panose="020B0503020204020204" pitchFamily="18" charset="-122"/>
                          <a:cs typeface="微软雅黑" panose="020B0503020204020204" pitchFamily="18" charset="-122"/>
                        </a:rPr>
                        <a:t>（平方米）</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240,000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185,000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80,000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160,000</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224409">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代表性品牌</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TBC</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TBC</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TBC</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TBC</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648017">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项目评价</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Times New Roman" panose="02020603050405020304" pitchFamily="18" charset="0"/>
                          <a:cs typeface="Times New Roman" panose="02020603050405020304" pitchFamily="18" charset="0"/>
                        </a:rPr>
                        <a:t>/</a:t>
                      </a:r>
                      <a:endParaRPr lang="zh-CN" altLang="en-US" sz="995" dirty="0">
                        <a:solidFill>
                          <a:srgbClr val="000000"/>
                        </a:solidFill>
                        <a:latin typeface="Times New Roman" panose="02020603050405020304" pitchFamily="18" charset="0"/>
                        <a:cs typeface="Times New Roman" panose="02020603050405020304" pitchFamily="18" charset="0"/>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项目定位以餐饮娱乐</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元素为吸引点，形成</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目的性消费</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项目定位为综合体内</a:t>
                      </a:r>
                      <a:endParaRPr lang="zh-CN" altLang="en-US" sz="995" dirty="0">
                        <a:solidFill>
                          <a:srgbClr val="000000"/>
                        </a:solidFill>
                        <a:latin typeface="微软雅黑" panose="020B0503020204020204" pitchFamily="18" charset="-122"/>
                        <a:cs typeface="微软雅黑" panose="020B0503020204020204" pitchFamily="18" charset="-122"/>
                      </a:endParaRPr>
                    </a:p>
                    <a:p>
                      <a:pPr algn="ctr"/>
                      <a:r>
                        <a:rPr lang="en-US" altLang="zh-CN" sz="995" dirty="0">
                          <a:solidFill>
                            <a:srgbClr val="000000"/>
                          </a:solidFill>
                          <a:latin typeface="微软雅黑" panose="020B0503020204020204" pitchFamily="18" charset="-122"/>
                          <a:cs typeface="微软雅黑" panose="020B0503020204020204" pitchFamily="18" charset="-122"/>
                        </a:rPr>
                        <a:t>高档住宅的社区配套；</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项目定位为深圳市最</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高档商场之一</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tc>
                  <a:txBody>
                    <a:bodyPr/>
                    <a:lstStyle/>
                    <a:p>
                      <a:pPr algn="ctr"/>
                      <a:r>
                        <a:rPr lang="en-US" altLang="zh-CN" sz="995" dirty="0">
                          <a:solidFill>
                            <a:srgbClr val="000000"/>
                          </a:solidFill>
                          <a:latin typeface="微软雅黑" panose="020B0503020204020204" pitchFamily="18" charset="-122"/>
                          <a:cs typeface="微软雅黑" panose="020B0503020204020204" pitchFamily="18" charset="-122"/>
                        </a:rPr>
                        <a:t>项目定位暂未明确，</a:t>
                      </a:r>
                      <a:endParaRPr lang="zh-CN" altLang="en-US" sz="995" dirty="0">
                        <a:solidFill>
                          <a:srgbClr val="000000"/>
                        </a:solidFill>
                        <a:latin typeface="微软雅黑" panose="020B0503020204020204" pitchFamily="18" charset="-122"/>
                        <a:cs typeface="微软雅黑" panose="020B0503020204020204" pitchFamily="18" charset="-122"/>
                      </a:endParaRPr>
                    </a:p>
                    <a:p>
                      <a:pPr algn="l"/>
                      <a:r>
                        <a:rPr lang="en-US" altLang="zh-CN" sz="995" dirty="0">
                          <a:solidFill>
                            <a:srgbClr val="000000"/>
                          </a:solidFill>
                          <a:latin typeface="微软雅黑" panose="020B0503020204020204" pitchFamily="18" charset="-122"/>
                          <a:cs typeface="微软雅黑" panose="020B0503020204020204" pitchFamily="18" charset="-122"/>
                        </a:rPr>
                        <a:t>预计为年轻时尚型</a:t>
                      </a:r>
                      <a:endParaRPr lang="zh-CN" altLang="en-US" sz="995"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376796">
                <a:tc>
                  <a:txBody>
                    <a:bodyPr/>
                    <a:lstStyle/>
                    <a:p>
                      <a:pPr algn="l"/>
                      <a:r>
                        <a:rPr lang="en-US" altLang="zh-CN" sz="995" b="1" dirty="0">
                          <a:solidFill>
                            <a:srgbClr val="000000"/>
                          </a:solidFill>
                          <a:latin typeface="微软雅黑" panose="020B0503020204020204" pitchFamily="18" charset="-122"/>
                          <a:cs typeface="微软雅黑" panose="020B0503020204020204" pitchFamily="18" charset="-122"/>
                        </a:rPr>
                        <a:t>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mpd="sng">
                      <a:solidFill>
                        <a:srgbClr val="000000"/>
                      </a:solidFill>
                      <a:prstDash val="solid"/>
                    </a:lnB>
                    <a:solidFill>
                      <a:srgbClr val="E1F6D1"/>
                    </a:solidFill>
                  </a:tcPr>
                </a:tc>
                <a:tc>
                  <a:txBody>
                    <a:bodyPr/>
                    <a:lstStyle/>
                    <a:p>
                      <a:endParaRPr lang="zh-CN" altLang="en-US" dirty="0"/>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体量较大，距离较远</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较弱竞争关系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社区配套，体量有限</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较弱竞争关系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品质较高，体量有限</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较强竞争关系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tc>
                  <a:txBody>
                    <a:bodyPr/>
                    <a:lstStyle/>
                    <a:p>
                      <a:pPr algn="ctr"/>
                      <a:r>
                        <a:rPr lang="en-US" altLang="zh-CN" sz="995" b="1" dirty="0">
                          <a:solidFill>
                            <a:srgbClr val="000000"/>
                          </a:solidFill>
                          <a:latin typeface="微软雅黑" panose="020B0503020204020204" pitchFamily="18" charset="-122"/>
                          <a:cs typeface="微软雅黑" panose="020B0503020204020204" pitchFamily="18" charset="-122"/>
                        </a:rPr>
                        <a:t>定位未明，距离较远</a:t>
                      </a:r>
                      <a:endParaRPr lang="zh-CN" altLang="en-US" sz="995" b="1" dirty="0">
                        <a:solidFill>
                          <a:srgbClr val="000000"/>
                        </a:solidFill>
                        <a:latin typeface="微软雅黑" panose="020B0503020204020204" pitchFamily="18" charset="-122"/>
                        <a:cs typeface="微软雅黑" panose="020B0503020204020204" pitchFamily="18" charset="-122"/>
                      </a:endParaRPr>
                    </a:p>
                    <a:p>
                      <a:pPr algn="ctr"/>
                      <a:r>
                        <a:rPr lang="en-US" altLang="zh-CN" sz="995" b="1" dirty="0">
                          <a:solidFill>
                            <a:srgbClr val="000000"/>
                          </a:solidFill>
                          <a:latin typeface="微软雅黑" panose="020B0503020204020204" pitchFamily="18" charset="-122"/>
                          <a:cs typeface="微软雅黑" panose="020B0503020204020204" pitchFamily="18" charset="-122"/>
                        </a:rPr>
                        <a:t>较弱竞争关系</a:t>
                      </a:r>
                      <a:endParaRPr lang="zh-CN" altLang="en-US" sz="99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000000"/>
                      </a:solidFill>
                      <a:prstDash val="solid"/>
                      <a:round/>
                      <a:headEnd type="none" w="med" len="med"/>
                      <a:tailEnd type="none" w="med" len="med"/>
                    </a:lnL>
                    <a:lnR w="1" cap="flat" cmpd="sng" algn="ctr">
                      <a:solidFill>
                        <a:srgbClr val="000000"/>
                      </a:solidFill>
                      <a:prstDash val="solid"/>
                      <a:round/>
                      <a:headEnd type="none" w="med" len="med"/>
                      <a:tailEnd type="none" w="med" len="med"/>
                    </a:lnR>
                    <a:lnT w="1" cap="flat" cmpd="sng" algn="ctr">
                      <a:solidFill>
                        <a:srgbClr val="000000"/>
                      </a:solidFill>
                      <a:prstDash val="solid"/>
                      <a:round/>
                      <a:headEnd type="none" w="med" len="med"/>
                      <a:tailEnd type="none" w="med" len="med"/>
                    </a:lnT>
                    <a:lnB w="1" cap="flat" cmpd="sng" algn="ctr">
                      <a:solidFill>
                        <a:srgbClr val="000000"/>
                      </a:solidFill>
                      <a:prstDash val="solid"/>
                      <a:round/>
                      <a:headEnd type="none" w="med" len="med"/>
                      <a:tailEnd type="none" w="med" len="med"/>
                    </a:lnB>
                    <a:solidFill>
                      <a:srgbClr val="E1F6D1"/>
                    </a:solidFill>
                  </a:tcPr>
                </a:tc>
                <a:extLst>
                  <a:ext uri="{0D108BD9-81ED-4DB2-BD59-A6C34878D82A}">
                    <a16:rowId xmlns:a16="http://schemas.microsoft.com/office/drawing/2014/main" val="10013"/>
                  </a:ext>
                </a:extLst>
              </a:tr>
            </a:tbl>
          </a:graphicData>
        </a:graphic>
      </p:graphicFrame>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64</a:t>
            </a:r>
          </a:p>
        </p:txBody>
      </p:sp>
      <p:sp>
        <p:nvSpPr>
          <p:cNvPr id="9" name="TextBox 1"/>
          <p:cNvSpPr txBox="1"/>
          <p:nvPr/>
        </p:nvSpPr>
        <p:spPr>
          <a:xfrm>
            <a:off x="6642100" y="127000"/>
            <a:ext cx="21336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竞争项目分析</a:t>
            </a:r>
          </a:p>
        </p:txBody>
      </p:sp>
      <p:sp>
        <p:nvSpPr>
          <p:cNvPr id="10" name="TextBox 1"/>
          <p:cNvSpPr txBox="1"/>
          <p:nvPr/>
        </p:nvSpPr>
        <p:spPr>
          <a:xfrm>
            <a:off x="4508500" y="6515100"/>
            <a:ext cx="4064000" cy="139700"/>
          </a:xfrm>
          <a:prstGeom prst="rect">
            <a:avLst/>
          </a:prstGeom>
          <a:noFill/>
        </p:spPr>
        <p:txBody>
          <a:bodyPr wrap="none" lIns="0" tIns="0" rIns="0" rtlCol="0">
            <a:spAutoFit/>
          </a:bodyPr>
          <a:lstStyle/>
          <a:p>
            <a:pPr>
              <a:lnSpc>
                <a:spcPts val="1100"/>
              </a:lnSpc>
            </a:pPr>
            <a:r>
              <a:rPr lang="en-US" altLang="zh-CN" sz="845" dirty="0">
                <a:solidFill>
                  <a:srgbClr val="000000"/>
                </a:solidFill>
                <a:latin typeface="微软雅黑" panose="020B0503020204020204" pitchFamily="18" charset="-122"/>
                <a:cs typeface="微软雅黑" panose="020B0503020204020204" pitchFamily="18" charset="-122"/>
              </a:rPr>
              <a:t>数据来源：各渠道的公开信息、相关业主的项目介绍及世邦魏理仕商业服务部调研并整理。</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900112" y="635000"/>
          <a:ext cx="7989633" cy="5120640"/>
        </p:xfrm>
        <a:graphic>
          <a:graphicData uri="http://schemas.openxmlformats.org/drawingml/2006/table">
            <a:tbl>
              <a:tblPr/>
              <a:tblGrid>
                <a:gridCol w="792035">
                  <a:extLst>
                    <a:ext uri="{9D8B030D-6E8A-4147-A177-3AD203B41FA5}">
                      <a16:colId xmlns:a16="http://schemas.microsoft.com/office/drawing/2014/main" val="20000"/>
                    </a:ext>
                  </a:extLst>
                </a:gridCol>
                <a:gridCol w="1149730">
                  <a:extLst>
                    <a:ext uri="{9D8B030D-6E8A-4147-A177-3AD203B41FA5}">
                      <a16:colId xmlns:a16="http://schemas.microsoft.com/office/drawing/2014/main" val="20001"/>
                    </a:ext>
                  </a:extLst>
                </a:gridCol>
                <a:gridCol w="738505">
                  <a:extLst>
                    <a:ext uri="{9D8B030D-6E8A-4147-A177-3AD203B41FA5}">
                      <a16:colId xmlns:a16="http://schemas.microsoft.com/office/drawing/2014/main" val="20002"/>
                    </a:ext>
                  </a:extLst>
                </a:gridCol>
                <a:gridCol w="411860">
                  <a:extLst>
                    <a:ext uri="{9D8B030D-6E8A-4147-A177-3AD203B41FA5}">
                      <a16:colId xmlns:a16="http://schemas.microsoft.com/office/drawing/2014/main" val="20003"/>
                    </a:ext>
                  </a:extLst>
                </a:gridCol>
                <a:gridCol w="675004">
                  <a:extLst>
                    <a:ext uri="{9D8B030D-6E8A-4147-A177-3AD203B41FA5}">
                      <a16:colId xmlns:a16="http://schemas.microsoft.com/office/drawing/2014/main" val="20004"/>
                    </a:ext>
                  </a:extLst>
                </a:gridCol>
                <a:gridCol w="785367">
                  <a:extLst>
                    <a:ext uri="{9D8B030D-6E8A-4147-A177-3AD203B41FA5}">
                      <a16:colId xmlns:a16="http://schemas.microsoft.com/office/drawing/2014/main" val="20005"/>
                    </a:ext>
                  </a:extLst>
                </a:gridCol>
                <a:gridCol w="648080">
                  <a:extLst>
                    <a:ext uri="{9D8B030D-6E8A-4147-A177-3AD203B41FA5}">
                      <a16:colId xmlns:a16="http://schemas.microsoft.com/office/drawing/2014/main" val="20006"/>
                    </a:ext>
                  </a:extLst>
                </a:gridCol>
                <a:gridCol w="540004">
                  <a:extLst>
                    <a:ext uri="{9D8B030D-6E8A-4147-A177-3AD203B41FA5}">
                      <a16:colId xmlns:a16="http://schemas.microsoft.com/office/drawing/2014/main" val="20007"/>
                    </a:ext>
                  </a:extLst>
                </a:gridCol>
                <a:gridCol w="808863">
                  <a:extLst>
                    <a:ext uri="{9D8B030D-6E8A-4147-A177-3AD203B41FA5}">
                      <a16:colId xmlns:a16="http://schemas.microsoft.com/office/drawing/2014/main" val="20008"/>
                    </a:ext>
                  </a:extLst>
                </a:gridCol>
                <a:gridCol w="432053">
                  <a:extLst>
                    <a:ext uri="{9D8B030D-6E8A-4147-A177-3AD203B41FA5}">
                      <a16:colId xmlns:a16="http://schemas.microsoft.com/office/drawing/2014/main" val="20009"/>
                    </a:ext>
                  </a:extLst>
                </a:gridCol>
                <a:gridCol w="343535">
                  <a:extLst>
                    <a:ext uri="{9D8B030D-6E8A-4147-A177-3AD203B41FA5}">
                      <a16:colId xmlns:a16="http://schemas.microsoft.com/office/drawing/2014/main" val="20010"/>
                    </a:ext>
                  </a:extLst>
                </a:gridCol>
                <a:gridCol w="664590">
                  <a:extLst>
                    <a:ext uri="{9D8B030D-6E8A-4147-A177-3AD203B41FA5}">
                      <a16:colId xmlns:a16="http://schemas.microsoft.com/office/drawing/2014/main" val="20011"/>
                    </a:ext>
                  </a:extLst>
                </a:gridCol>
              </a:tblGrid>
              <a:tr h="365760">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项目</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服装</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百货</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大卖</a:t>
                      </a:r>
                      <a:endParaRPr lang="zh-CN" altLang="en-US" sz="900" b="1" dirty="0">
                        <a:solidFill>
                          <a:srgbClr val="FFFFFF"/>
                        </a:solidFill>
                        <a:latin typeface="微软雅黑" panose="020B0503020204020204" pitchFamily="18" charset="-122"/>
                        <a:cs typeface="微软雅黑" panose="020B0503020204020204" pitchFamily="18" charset="-122"/>
                      </a:endParaRPr>
                    </a:p>
                    <a:p>
                      <a:pPr algn="ctr"/>
                      <a:r>
                        <a:rPr lang="en-US" altLang="zh-CN" sz="900" b="1" dirty="0">
                          <a:solidFill>
                            <a:srgbClr val="FFFFFF"/>
                          </a:solidFill>
                          <a:latin typeface="微软雅黑" panose="020B0503020204020204" pitchFamily="18" charset="-122"/>
                          <a:cs typeface="微软雅黑" panose="020B0503020204020204" pitchFamily="18" charset="-122"/>
                        </a:rPr>
                        <a:t>场</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精品超市</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餐饮</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真冰场</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游乐场</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影城</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书店</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KT</a:t>
                      </a:r>
                      <a:endParaRPr lang="zh-CN" altLang="en-US" sz="900" b="1" dirty="0">
                        <a:solidFill>
                          <a:srgbClr val="FFFFFF"/>
                        </a:solidFill>
                        <a:latin typeface="微软雅黑" panose="020B0503020204020204" pitchFamily="18" charset="-122"/>
                        <a:cs typeface="微软雅黑" panose="020B0503020204020204" pitchFamily="18" charset="-122"/>
                      </a:endParaRPr>
                    </a:p>
                    <a:p>
                      <a:pPr algn="ctr"/>
                      <a:r>
                        <a:rPr lang="en-US" altLang="zh-CN" sz="900" b="1" dirty="0">
                          <a:solidFill>
                            <a:srgbClr val="FFFFFF"/>
                          </a:solidFill>
                          <a:latin typeface="微软雅黑" panose="020B0503020204020204" pitchFamily="18" charset="-122"/>
                          <a:cs typeface="微软雅黑" panose="020B0503020204020204" pitchFamily="18" charset="-122"/>
                        </a:rPr>
                        <a:t>V</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tc>
                  <a:txBody>
                    <a:bodyPr/>
                    <a:lstStyle/>
                    <a:p>
                      <a:pPr algn="ctr"/>
                      <a:r>
                        <a:rPr lang="en-US" altLang="zh-CN" sz="900" b="1" dirty="0">
                          <a:solidFill>
                            <a:srgbClr val="FFFFFF"/>
                          </a:solidFill>
                          <a:latin typeface="微软雅黑" panose="020B0503020204020204" pitchFamily="18" charset="-122"/>
                          <a:cs typeface="微软雅黑" panose="020B0503020204020204" pitchFamily="18" charset="-122"/>
                        </a:rPr>
                        <a:t>儿童职业</a:t>
                      </a:r>
                      <a:endParaRPr lang="zh-CN" altLang="en-US" sz="900" b="1" dirty="0">
                        <a:solidFill>
                          <a:srgbClr val="FFFFFF"/>
                        </a:solidFill>
                        <a:latin typeface="微软雅黑" panose="020B0503020204020204" pitchFamily="18" charset="-122"/>
                        <a:cs typeface="微软雅黑" panose="020B0503020204020204" pitchFamily="18" charset="-122"/>
                      </a:endParaRPr>
                    </a:p>
                    <a:p>
                      <a:pPr algn="ctr"/>
                      <a:r>
                        <a:rPr lang="en-US" altLang="zh-CN" sz="900" b="1" dirty="0">
                          <a:solidFill>
                            <a:srgbClr val="FFFFFF"/>
                          </a:solidFill>
                          <a:latin typeface="微软雅黑" panose="020B0503020204020204" pitchFamily="18" charset="-122"/>
                          <a:cs typeface="微软雅黑" panose="020B0503020204020204" pitchFamily="18" charset="-122"/>
                        </a:rPr>
                        <a:t>体验</a:t>
                      </a:r>
                      <a:endParaRPr lang="zh-CN" altLang="en-US" sz="900"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BFD857"/>
                    </a:solidFill>
                  </a:tcPr>
                </a:tc>
                <a:extLst>
                  <a:ext uri="{0D108BD9-81ED-4DB2-BD59-A6C34878D82A}">
                    <a16:rowId xmlns:a16="http://schemas.microsoft.com/office/drawing/2014/main" val="10000"/>
                  </a:ext>
                </a:extLst>
              </a:tr>
              <a:tr h="502919">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花园城中心</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UNIQLO、Ochirly、</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VEROMODA</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紫荆城</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沃尔</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玛</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胜记等</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世宇乐</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园</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MCL洲立影</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城</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1"/>
                  </a:ext>
                </a:extLst>
              </a:tr>
              <a:tr h="1051559">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海岸城</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ZARA、UNIQLO、</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CalvinKleinJeans、</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VeroModa、</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G2000、</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Marisforlg</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吉之岛</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JUSCO</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AEON永</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旺</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太兴等</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冰FUN</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海岸滑冰</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场</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反斗乐</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园</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海岸影城</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r h="640080">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益田假日广</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场</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ZARA、H&amp;M、</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Burberry、Max</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MaraWeekend</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Ole’</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四海一家等</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全明星滑</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冰俱乐部</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中影益田假</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日影院</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3"/>
                  </a:ext>
                </a:extLst>
              </a:tr>
              <a:tr h="502920">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京基百纳广</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场</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ELLASSAY、</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Me&amp;City、Levis</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天虹百货</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醉忆江南等</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反斗乐</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园</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太平洋电影</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城</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永正</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图书</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4"/>
                  </a:ext>
                </a:extLst>
              </a:tr>
              <a:tr h="640079">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欢乐海岸</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H&amp;M、Ochirly</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俏江南等</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中影国际影</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城</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柏</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悦</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汇</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麦鲁小镇</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5"/>
                  </a:ext>
                </a:extLst>
              </a:tr>
              <a:tr h="777239">
                <a:tc>
                  <a:txBody>
                    <a:bodyPr/>
                    <a:lstStyle/>
                    <a:p>
                      <a:pPr algn="l"/>
                      <a:r>
                        <a:rPr lang="en-US" altLang="zh-CN" sz="900" dirty="0">
                          <a:solidFill>
                            <a:srgbClr val="000000"/>
                          </a:solidFill>
                          <a:latin typeface="微软雅黑" panose="020B0503020204020204" pitchFamily="18" charset="-122"/>
                          <a:cs typeface="微软雅黑" panose="020B0503020204020204" pitchFamily="18" charset="-122"/>
                        </a:rPr>
                        <a:t>宝能ALL</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CITY</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GAP、H&amp;M、</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UNIQLO、MUJI、</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MONKI、PDH</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MotherCare</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华润</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V+</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超市</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饕餮盛宴等</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星际传</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奇</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华谊兄弟影</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院</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6"/>
                  </a:ext>
                </a:extLst>
              </a:tr>
              <a:tr h="640080">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宝安海雅缤</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纷城</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UNIQLO、淑女屋、</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JOJO等</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海雅百货</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Buyit超</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市</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绿茶餐厅等</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欧悦真冰</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滑冰场</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反斗乐</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园</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900" dirty="0">
                          <a:solidFill>
                            <a:srgbClr val="000000"/>
                          </a:solidFill>
                          <a:latin typeface="微软雅黑" panose="020B0503020204020204" pitchFamily="18" charset="-122"/>
                          <a:cs typeface="微软雅黑" panose="020B0503020204020204" pitchFamily="18" charset="-122"/>
                        </a:rPr>
                        <a:t>√</a:t>
                      </a:r>
                      <a:endParaRPr lang="zh-CN" altLang="en-US" sz="900" dirty="0">
                        <a:solidFill>
                          <a:srgbClr val="000000"/>
                        </a:solidFill>
                        <a:latin typeface="微软雅黑" panose="020B0503020204020204" pitchFamily="18" charset="-122"/>
                        <a:cs typeface="微软雅黑" panose="020B0503020204020204" pitchFamily="18" charset="-122"/>
                      </a:endParaRPr>
                    </a:p>
                    <a:p>
                      <a:pPr algn="l"/>
                      <a:r>
                        <a:rPr lang="en-US" altLang="zh-CN" sz="900" dirty="0">
                          <a:solidFill>
                            <a:srgbClr val="000000"/>
                          </a:solidFill>
                          <a:latin typeface="微软雅黑" panose="020B0503020204020204" pitchFamily="18" charset="-122"/>
                          <a:cs typeface="微软雅黑" panose="020B0503020204020204" pitchFamily="18" charset="-122"/>
                        </a:rPr>
                        <a:t>万达IMAX</a:t>
                      </a:r>
                      <a:endParaRPr lang="zh-CN" altLang="en-US" sz="900" dirty="0">
                        <a:solidFill>
                          <a:srgbClr val="000000"/>
                        </a:solidFill>
                        <a:latin typeface="微软雅黑" panose="020B0503020204020204" pitchFamily="18" charset="-122"/>
                        <a:cs typeface="微软雅黑" panose="020B0503020204020204" pitchFamily="18" charset="-122"/>
                      </a:endParaRPr>
                    </a:p>
                    <a:p>
                      <a:pPr algn="ctr"/>
                      <a:r>
                        <a:rPr lang="en-US" altLang="zh-CN" sz="900" dirty="0">
                          <a:solidFill>
                            <a:srgbClr val="000000"/>
                          </a:solidFill>
                          <a:latin typeface="微软雅黑" panose="020B0503020204020204" pitchFamily="18" charset="-122"/>
                          <a:cs typeface="微软雅黑" panose="020B0503020204020204" pitchFamily="18" charset="-122"/>
                        </a:rPr>
                        <a:t>影城</a:t>
                      </a:r>
                      <a:endParaRPr lang="zh-CN" altLang="en-US" sz="9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extLst>
                  <a:ext uri="{0D108BD9-81ED-4DB2-BD59-A6C34878D82A}">
                    <a16:rowId xmlns:a16="http://schemas.microsoft.com/office/drawing/2014/main" val="10007"/>
                  </a:ext>
                </a:extLst>
              </a:tr>
            </a:tbl>
          </a:graphicData>
        </a:graphic>
      </p:graphicFrame>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65</a:t>
            </a:r>
          </a:p>
        </p:txBody>
      </p:sp>
      <p:sp>
        <p:nvSpPr>
          <p:cNvPr id="9" name="TextBox 1"/>
          <p:cNvSpPr txBox="1"/>
          <p:nvPr/>
        </p:nvSpPr>
        <p:spPr>
          <a:xfrm>
            <a:off x="4152900" y="101600"/>
            <a:ext cx="46355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已开业竞争项目业态对比分析</a:t>
            </a:r>
          </a:p>
        </p:txBody>
      </p:sp>
      <p:sp>
        <p:nvSpPr>
          <p:cNvPr id="10" name="TextBox 1"/>
          <p:cNvSpPr txBox="1"/>
          <p:nvPr/>
        </p:nvSpPr>
        <p:spPr>
          <a:xfrm>
            <a:off x="990600" y="5892800"/>
            <a:ext cx="7518400" cy="4699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solidFill>
                  <a:srgbClr val="000000"/>
                </a:solidFill>
                <a:latin typeface="微软雅黑" panose="020B0503020204020204" pitchFamily="18" charset="-122"/>
                <a:cs typeface="微软雅黑" panose="020B0503020204020204" pitchFamily="18" charset="-122"/>
              </a:rPr>
              <a:t>快时尚品牌和影院已经成为深圳商业的标配业态，上述项目基本都包含此两种业态；未来这两种业态需要在店铺</a:t>
            </a:r>
          </a:p>
          <a:p>
            <a:pPr>
              <a:lnSpc>
                <a:spcPts val="2100"/>
              </a:lnSpc>
            </a:pPr>
            <a:r>
              <a:rPr lang="en-US" altLang="zh-CN" sz="1200" dirty="0">
                <a:solidFill>
                  <a:srgbClr val="000000"/>
                </a:solidFill>
                <a:latin typeface="微软雅黑" panose="020B0503020204020204" pitchFamily="18" charset="-122"/>
                <a:cs typeface="微软雅黑" panose="020B0503020204020204" pitchFamily="18" charset="-122"/>
              </a:rPr>
              <a:t>形象、销售体验方面创造特色，吸引消费者；</a:t>
            </a:r>
          </a:p>
        </p:txBody>
      </p:sp>
      <p:sp>
        <p:nvSpPr>
          <p:cNvPr id="11" name="TextBox 1"/>
          <p:cNvSpPr txBox="1"/>
          <p:nvPr/>
        </p:nvSpPr>
        <p:spPr>
          <a:xfrm>
            <a:off x="990600" y="6426200"/>
            <a:ext cx="7391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Times New Roman" panose="02020603050405020304" pitchFamily="18" charset="0"/>
                <a:cs typeface="Times New Roman" panose="02020603050405020304"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书店、KTV、儿童职业体验目前在深圳商业项目中尚处于空白业态，是未来本项目可以考虑引进的业态之一。</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1043609" y="836675"/>
          <a:ext cx="7650936" cy="5268048"/>
        </p:xfrm>
        <a:graphic>
          <a:graphicData uri="http://schemas.openxmlformats.org/drawingml/2006/table">
            <a:tbl>
              <a:tblPr/>
              <a:tblGrid>
                <a:gridCol w="1965528">
                  <a:extLst>
                    <a:ext uri="{9D8B030D-6E8A-4147-A177-3AD203B41FA5}">
                      <a16:colId xmlns:a16="http://schemas.microsoft.com/office/drawing/2014/main" val="20000"/>
                    </a:ext>
                  </a:extLst>
                </a:gridCol>
                <a:gridCol w="5685408">
                  <a:extLst>
                    <a:ext uri="{9D8B030D-6E8A-4147-A177-3AD203B41FA5}">
                      <a16:colId xmlns:a16="http://schemas.microsoft.com/office/drawing/2014/main" val="20001"/>
                    </a:ext>
                  </a:extLst>
                </a:gridCol>
              </a:tblGrid>
              <a:tr h="490220">
                <a:tc>
                  <a:txBody>
                    <a:bodyPr/>
                    <a:lstStyle/>
                    <a:p>
                      <a:pPr algn="ctr"/>
                      <a:r>
                        <a:rPr lang="en-US" altLang="zh-CN" sz="1595" b="1" dirty="0">
                          <a:solidFill>
                            <a:srgbClr val="FFFFFF"/>
                          </a:solidFill>
                          <a:latin typeface="微软雅黑" panose="020B0503020204020204" pitchFamily="18" charset="-122"/>
                          <a:cs typeface="微软雅黑" panose="020B0503020204020204" pitchFamily="18" charset="-122"/>
                        </a:rPr>
                        <a:t>项目名称</a:t>
                      </a:r>
                      <a:endParaRPr lang="zh-CN" altLang="en-US" sz="1595"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006A4D"/>
                    </a:solidFill>
                  </a:tcPr>
                </a:tc>
                <a:tc>
                  <a:txBody>
                    <a:bodyPr/>
                    <a:lstStyle/>
                    <a:p>
                      <a:pPr algn="ctr"/>
                      <a:r>
                        <a:rPr lang="en-US" altLang="zh-CN" sz="1595" b="1" dirty="0">
                          <a:solidFill>
                            <a:srgbClr val="FFFFFF"/>
                          </a:solidFill>
                          <a:latin typeface="微软雅黑" panose="020B0503020204020204" pitchFamily="18" charset="-122"/>
                          <a:cs typeface="微软雅黑" panose="020B0503020204020204" pitchFamily="18" charset="-122"/>
                        </a:rPr>
                        <a:t>竞争策略</a:t>
                      </a:r>
                      <a:endParaRPr lang="zh-CN" altLang="en-US" sz="159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006A4D"/>
                    </a:solidFill>
                  </a:tcPr>
                </a:tc>
                <a:extLst>
                  <a:ext uri="{0D108BD9-81ED-4DB2-BD59-A6C34878D82A}">
                    <a16:rowId xmlns:a16="http://schemas.microsoft.com/office/drawing/2014/main" val="10000"/>
                  </a:ext>
                </a:extLst>
              </a:tr>
              <a:tr h="1042415">
                <a:tc>
                  <a:txBody>
                    <a:bodyPr/>
                    <a:lstStyle/>
                    <a:p>
                      <a:pPr algn="ctr"/>
                      <a:r>
                        <a:rPr lang="en-US" altLang="zh-CN" sz="1595" b="1" dirty="0">
                          <a:solidFill>
                            <a:srgbClr val="000000"/>
                          </a:solidFill>
                          <a:latin typeface="微软雅黑" panose="020B0503020204020204" pitchFamily="18" charset="-122"/>
                          <a:cs typeface="微软雅黑" panose="020B0503020204020204" pitchFamily="18" charset="-122"/>
                        </a:rPr>
                        <a:t>益田假日广场</a:t>
                      </a:r>
                      <a:endParaRPr lang="zh-CN" altLang="en-US" sz="15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2F8DD"/>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业态方面，除了常规业态外，本项目可以利用体量优势，</a:t>
                      </a:r>
                      <a:r>
                        <a:rPr lang="en-US" altLang="zh-CN" sz="1200" b="1" dirty="0">
                          <a:solidFill>
                            <a:srgbClr val="000000"/>
                          </a:solidFill>
                          <a:latin typeface="微软雅黑" panose="020B0503020204020204" pitchFamily="18" charset="-122"/>
                          <a:cs typeface="微软雅黑" panose="020B0503020204020204" pitchFamily="18" charset="-122"/>
                        </a:rPr>
                        <a:t>提供全面丰富的业态组合</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品牌方面，本项目可以</a:t>
                      </a:r>
                      <a:r>
                        <a:rPr lang="en-US" altLang="zh-CN" sz="1200" b="1" dirty="0">
                          <a:solidFill>
                            <a:srgbClr val="000000"/>
                          </a:solidFill>
                          <a:latin typeface="微软雅黑" panose="020B0503020204020204" pitchFamily="18" charset="-122"/>
                          <a:cs typeface="微软雅黑" panose="020B0503020204020204" pitchFamily="18" charset="-122"/>
                        </a:rPr>
                        <a:t>提供档次上有一定跨度的品牌，适度引进新的品牌</a:t>
                      </a:r>
                      <a:r>
                        <a:rPr lang="en-US" altLang="zh-CN" sz="1200" dirty="0">
                          <a:solidFill>
                            <a:srgbClr val="000000"/>
                          </a:solidFill>
                          <a:latin typeface="微软雅黑" panose="020B0503020204020204" pitchFamily="18" charset="-122"/>
                          <a:cs typeface="微软雅黑" panose="020B0503020204020204" pitchFamily="18" charset="-122"/>
                        </a:rPr>
                        <a:t>，为消费</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者提供其他场所无法提供的产品，</a:t>
                      </a:r>
                      <a:r>
                        <a:rPr lang="en-US" altLang="zh-CN" sz="1200" b="1" dirty="0">
                          <a:solidFill>
                            <a:srgbClr val="000000"/>
                          </a:solidFill>
                          <a:latin typeface="微软雅黑" panose="020B0503020204020204" pitchFamily="18" charset="-122"/>
                          <a:cs typeface="微软雅黑" panose="020B0503020204020204" pitchFamily="18" charset="-122"/>
                        </a:rPr>
                        <a:t>成为南山区乃至深圳西部首选的一站式优质购物</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b="1" dirty="0">
                          <a:solidFill>
                            <a:srgbClr val="000000"/>
                          </a:solidFill>
                          <a:latin typeface="微软雅黑" panose="020B0503020204020204" pitchFamily="18" charset="-122"/>
                          <a:cs typeface="微软雅黑" panose="020B0503020204020204" pitchFamily="18" charset="-122"/>
                        </a:rPr>
                        <a:t>中心。</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2F8DD"/>
                    </a:solidFill>
                  </a:tcPr>
                </a:tc>
                <a:extLst>
                  <a:ext uri="{0D108BD9-81ED-4DB2-BD59-A6C34878D82A}">
                    <a16:rowId xmlns:a16="http://schemas.microsoft.com/office/drawing/2014/main" val="10001"/>
                  </a:ext>
                </a:extLst>
              </a:tr>
              <a:tr h="1042416">
                <a:tc>
                  <a:txBody>
                    <a:bodyPr/>
                    <a:lstStyle/>
                    <a:p>
                      <a:pPr algn="ctr"/>
                      <a:r>
                        <a:rPr lang="en-US" altLang="zh-CN" sz="1595" b="1" dirty="0">
                          <a:solidFill>
                            <a:srgbClr val="000000"/>
                          </a:solidFill>
                          <a:latin typeface="微软雅黑" panose="020B0503020204020204" pitchFamily="18" charset="-122"/>
                          <a:cs typeface="微软雅黑" panose="020B0503020204020204" pitchFamily="18" charset="-122"/>
                        </a:rPr>
                        <a:t>欢乐海岸</a:t>
                      </a:r>
                      <a:endParaRPr lang="zh-CN" altLang="en-US" sz="15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0E8EF"/>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餐饮娱乐方面，本项目可以引进</a:t>
                      </a:r>
                      <a:r>
                        <a:rPr lang="en-US" altLang="zh-CN" sz="1200" b="1" dirty="0">
                          <a:solidFill>
                            <a:srgbClr val="000000"/>
                          </a:solidFill>
                          <a:latin typeface="微软雅黑" panose="020B0503020204020204" pitchFamily="18" charset="-122"/>
                          <a:cs typeface="微软雅黑" panose="020B0503020204020204" pitchFamily="18" charset="-122"/>
                        </a:rPr>
                        <a:t>新的品牌，创造新的消费环境</a:t>
                      </a:r>
                      <a:r>
                        <a:rPr lang="en-US" altLang="zh-CN" sz="1200" dirty="0">
                          <a:solidFill>
                            <a:srgbClr val="000000"/>
                          </a:solidFill>
                          <a:latin typeface="微软雅黑" panose="020B0503020204020204" pitchFamily="18" charset="-122"/>
                          <a:cs typeface="微软雅黑" panose="020B0503020204020204" pitchFamily="18" charset="-122"/>
                        </a:rPr>
                        <a:t>，形成错位；其余业</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态方面，本项目</a:t>
                      </a:r>
                      <a:r>
                        <a:rPr lang="en-US" altLang="zh-CN" sz="1200" b="1" dirty="0">
                          <a:solidFill>
                            <a:srgbClr val="000000"/>
                          </a:solidFill>
                          <a:latin typeface="微软雅黑" panose="020B0503020204020204" pitchFamily="18" charset="-122"/>
                          <a:cs typeface="微软雅黑" panose="020B0503020204020204" pitchFamily="18" charset="-122"/>
                        </a:rPr>
                        <a:t>提供更多不同类型的主力店</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本项目为地铁上盖且临近多条城市主干道，</a:t>
                      </a:r>
                      <a:r>
                        <a:rPr lang="en-US" altLang="zh-CN" sz="1200" b="1" dirty="0">
                          <a:solidFill>
                            <a:srgbClr val="000000"/>
                          </a:solidFill>
                          <a:latin typeface="微软雅黑" panose="020B0503020204020204" pitchFamily="18" charset="-122"/>
                          <a:cs typeface="微软雅黑" panose="020B0503020204020204" pitchFamily="18" charset="-122"/>
                        </a:rPr>
                        <a:t>优势明显，可吸引华侨城片区更多中高</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b="1" dirty="0">
                          <a:solidFill>
                            <a:srgbClr val="000000"/>
                          </a:solidFill>
                          <a:latin typeface="微软雅黑" panose="020B0503020204020204" pitchFamily="18" charset="-122"/>
                          <a:cs typeface="微软雅黑" panose="020B0503020204020204" pitchFamily="18" charset="-122"/>
                        </a:rPr>
                        <a:t>收入消费人群</a:t>
                      </a:r>
                      <a:r>
                        <a:rPr lang="en-US" altLang="zh-CN" sz="1200" dirty="0">
                          <a:solidFill>
                            <a:srgbClr val="000000"/>
                          </a:solidFill>
                          <a:latin typeface="微软雅黑" panose="020B0503020204020204" pitchFamily="18" charset="-122"/>
                          <a:cs typeface="微软雅黑" panose="020B0503020204020204" pitchFamily="18" charset="-122"/>
                        </a:rPr>
                        <a:t>。</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0E8EF"/>
                    </a:solidFill>
                  </a:tcPr>
                </a:tc>
                <a:extLst>
                  <a:ext uri="{0D108BD9-81ED-4DB2-BD59-A6C34878D82A}">
                    <a16:rowId xmlns:a16="http://schemas.microsoft.com/office/drawing/2014/main" val="10002"/>
                  </a:ext>
                </a:extLst>
              </a:tr>
              <a:tr h="804671">
                <a:tc>
                  <a:txBody>
                    <a:bodyPr/>
                    <a:lstStyle/>
                    <a:p>
                      <a:pPr algn="ctr"/>
                      <a:r>
                        <a:rPr lang="en-US" altLang="zh-CN" sz="1595" b="1" dirty="0">
                          <a:solidFill>
                            <a:srgbClr val="000000"/>
                          </a:solidFill>
                          <a:latin typeface="微软雅黑" panose="020B0503020204020204" pitchFamily="18" charset="-122"/>
                          <a:cs typeface="微软雅黑" panose="020B0503020204020204" pitchFamily="18" charset="-122"/>
                        </a:rPr>
                        <a:t>海岸城</a:t>
                      </a:r>
                      <a:endParaRPr lang="zh-CN" altLang="en-US" sz="15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2F8DD"/>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在家庭型消费方面，本项目引入新的元素，</a:t>
                      </a:r>
                      <a:r>
                        <a:rPr lang="en-US" altLang="zh-CN" sz="1200" b="1" dirty="0">
                          <a:solidFill>
                            <a:srgbClr val="000000"/>
                          </a:solidFill>
                          <a:latin typeface="微软雅黑" panose="020B0503020204020204" pitchFamily="18" charset="-122"/>
                          <a:cs typeface="微软雅黑" panose="020B0503020204020204" pitchFamily="18" charset="-122"/>
                        </a:rPr>
                        <a:t>为儿童提供特色儿童娱乐、新的儿童教</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b="1" dirty="0">
                          <a:solidFill>
                            <a:srgbClr val="000000"/>
                          </a:solidFill>
                          <a:latin typeface="微软雅黑" panose="020B0503020204020204" pitchFamily="18" charset="-122"/>
                          <a:cs typeface="微软雅黑" panose="020B0503020204020204" pitchFamily="18" charset="-122"/>
                        </a:rPr>
                        <a:t>育及零售品牌；为家长们提供更多体验型趣味培训</a:t>
                      </a:r>
                      <a:r>
                        <a:rPr lang="en-US" altLang="zh-CN" sz="1200" dirty="0">
                          <a:solidFill>
                            <a:srgbClr val="000000"/>
                          </a:solidFill>
                          <a:latin typeface="微软雅黑" panose="020B0503020204020204" pitchFamily="18" charset="-122"/>
                          <a:cs typeface="微软雅黑" panose="020B0503020204020204" pitchFamily="18" charset="-122"/>
                        </a:rPr>
                        <a:t>，如厨艺、园艺培训等。同时，</a:t>
                      </a:r>
                      <a:endParaRPr lang="zh-CN" altLang="en-US" sz="1200" dirty="0">
                        <a:solidFill>
                          <a:srgbClr val="000000"/>
                        </a:solidFill>
                        <a:latin typeface="微软雅黑" panose="020B0503020204020204" pitchFamily="18" charset="-122"/>
                        <a:cs typeface="微软雅黑" panose="020B0503020204020204" pitchFamily="18" charset="-122"/>
                      </a:endParaRPr>
                    </a:p>
                    <a:p>
                      <a:pPr algn="l"/>
                      <a:r>
                        <a:rPr lang="en-US" altLang="zh-CN" sz="1200" dirty="0">
                          <a:solidFill>
                            <a:srgbClr val="000000"/>
                          </a:solidFill>
                          <a:latin typeface="微软雅黑" panose="020B0503020204020204" pitchFamily="18" charset="-122"/>
                          <a:cs typeface="微软雅黑" panose="020B0503020204020204" pitchFamily="18" charset="-122"/>
                        </a:rPr>
                        <a:t>注重建筑与商业的结合，</a:t>
                      </a:r>
                      <a:r>
                        <a:rPr lang="en-US" altLang="zh-CN" sz="1200" b="1" dirty="0">
                          <a:solidFill>
                            <a:srgbClr val="000000"/>
                          </a:solidFill>
                          <a:latin typeface="微软雅黑" panose="020B0503020204020204" pitchFamily="18" charset="-122"/>
                          <a:cs typeface="微软雅黑" panose="020B0503020204020204" pitchFamily="18" charset="-122"/>
                        </a:rPr>
                        <a:t>营造家庭型的温馨商业氛围</a:t>
                      </a:r>
                      <a:r>
                        <a:rPr lang="en-US" altLang="zh-CN" sz="1200" dirty="0">
                          <a:solidFill>
                            <a:srgbClr val="000000"/>
                          </a:solidFill>
                          <a:latin typeface="微软雅黑" panose="020B0503020204020204" pitchFamily="18" charset="-122"/>
                          <a:cs typeface="微软雅黑" panose="020B0503020204020204" pitchFamily="18" charset="-122"/>
                        </a:rPr>
                        <a:t>。</a:t>
                      </a:r>
                      <a:endParaRPr lang="zh-CN" altLang="en-US" sz="1200"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2F8DD"/>
                    </a:solidFill>
                  </a:tcPr>
                </a:tc>
                <a:extLst>
                  <a:ext uri="{0D108BD9-81ED-4DB2-BD59-A6C34878D82A}">
                    <a16:rowId xmlns:a16="http://schemas.microsoft.com/office/drawing/2014/main" val="10003"/>
                  </a:ext>
                </a:extLst>
              </a:tr>
              <a:tr h="1042415">
                <a:tc>
                  <a:txBody>
                    <a:bodyPr/>
                    <a:lstStyle/>
                    <a:p>
                      <a:pPr algn="ctr"/>
                      <a:r>
                        <a:rPr lang="en-US" altLang="zh-CN" sz="1595" b="1" dirty="0">
                          <a:solidFill>
                            <a:srgbClr val="000000"/>
                          </a:solidFill>
                          <a:latin typeface="微软雅黑" panose="020B0503020204020204" pitchFamily="18" charset="-122"/>
                          <a:cs typeface="微软雅黑" panose="020B0503020204020204" pitchFamily="18" charset="-122"/>
                        </a:rPr>
                        <a:t>海雅缤纷城</a:t>
                      </a:r>
                      <a:endParaRPr lang="zh-CN" altLang="en-US" sz="1595" b="1" dirty="0">
                        <a:solidFill>
                          <a:srgbClr val="000000"/>
                        </a:solidFill>
                        <a:latin typeface="微软雅黑" panose="020B0503020204020204" pitchFamily="18" charset="-122"/>
                        <a:cs typeface="微软雅黑" panose="020B0503020204020204" pitchFamily="18" charset="-122"/>
                      </a:endParaRPr>
                    </a:p>
                  </a:txBody>
                  <a:tcPr anchor="ct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0E8EF"/>
                    </a:solidFill>
                  </a:tcPr>
                </a:tc>
                <a:tc>
                  <a:txBody>
                    <a:bodyPr/>
                    <a:lstStyle/>
                    <a:p>
                      <a:pPr algn="ctr"/>
                      <a:r>
                        <a:rPr lang="en-US" altLang="zh-CN" sz="1200" dirty="0">
                          <a:solidFill>
                            <a:srgbClr val="000000"/>
                          </a:solidFill>
                          <a:latin typeface="微软雅黑" panose="020B0503020204020204" pitchFamily="18" charset="-122"/>
                          <a:cs typeface="微软雅黑" panose="020B0503020204020204" pitchFamily="18" charset="-122"/>
                        </a:rPr>
                        <a:t>零售业态方面，本项目将集合更多有品质的服饰品牌，注重店铺设计，</a:t>
                      </a:r>
                      <a:r>
                        <a:rPr lang="en-US" altLang="zh-CN" sz="1200" b="1" dirty="0">
                          <a:solidFill>
                            <a:srgbClr val="000000"/>
                          </a:solidFill>
                          <a:latin typeface="微软雅黑" panose="020B0503020204020204" pitchFamily="18" charset="-122"/>
                          <a:cs typeface="微软雅黑" panose="020B0503020204020204" pitchFamily="18" charset="-122"/>
                        </a:rPr>
                        <a:t>打造多个形</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b="1" dirty="0">
                          <a:solidFill>
                            <a:srgbClr val="000000"/>
                          </a:solidFill>
                          <a:latin typeface="微软雅黑" panose="020B0503020204020204" pitchFamily="18" charset="-122"/>
                          <a:cs typeface="微软雅黑" panose="020B0503020204020204" pitchFamily="18" charset="-122"/>
                        </a:rPr>
                        <a:t>象旗舰店</a:t>
                      </a:r>
                      <a:r>
                        <a:rPr lang="en-US" altLang="zh-CN" sz="1200" dirty="0">
                          <a:solidFill>
                            <a:srgbClr val="000000"/>
                          </a:solidFill>
                          <a:latin typeface="微软雅黑" panose="020B0503020204020204" pitchFamily="18" charset="-122"/>
                          <a:cs typeface="微软雅黑" panose="020B0503020204020204" pitchFamily="18" charset="-122"/>
                        </a:rPr>
                        <a:t>；产品方面，</a:t>
                      </a:r>
                      <a:r>
                        <a:rPr lang="en-US" altLang="zh-CN" sz="1200" b="1" dirty="0">
                          <a:solidFill>
                            <a:srgbClr val="000000"/>
                          </a:solidFill>
                          <a:latin typeface="微软雅黑" panose="020B0503020204020204" pitchFamily="18" charset="-122"/>
                          <a:cs typeface="微软雅黑" panose="020B0503020204020204" pitchFamily="18" charset="-122"/>
                        </a:rPr>
                        <a:t>提供最新和最全的货品</a:t>
                      </a:r>
                      <a:r>
                        <a:rPr lang="en-US" altLang="zh-CN" sz="1200" dirty="0">
                          <a:solidFill>
                            <a:srgbClr val="000000"/>
                          </a:solidFill>
                          <a:latin typeface="微软雅黑" panose="020B0503020204020204" pitchFamily="18" charset="-122"/>
                          <a:cs typeface="微软雅黑" panose="020B0503020204020204" pitchFamily="18" charset="-122"/>
                        </a:rPr>
                        <a:t>。业态方面，</a:t>
                      </a:r>
                      <a:r>
                        <a:rPr lang="en-US" altLang="zh-CN" sz="1200" b="1" dirty="0">
                          <a:solidFill>
                            <a:srgbClr val="000000"/>
                          </a:solidFill>
                          <a:latin typeface="微软雅黑" panose="020B0503020204020204" pitchFamily="18" charset="-122"/>
                          <a:cs typeface="微软雅黑" panose="020B0503020204020204" pitchFamily="18" charset="-122"/>
                        </a:rPr>
                        <a:t>针对办公人群，增加高</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b="1" dirty="0">
                          <a:solidFill>
                            <a:srgbClr val="000000"/>
                          </a:solidFill>
                          <a:latin typeface="微软雅黑" panose="020B0503020204020204" pitchFamily="18" charset="-122"/>
                          <a:cs typeface="微软雅黑" panose="020B0503020204020204" pitchFamily="18" charset="-122"/>
                        </a:rPr>
                        <a:t>端商务配套商业设施的比例</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b="1" dirty="0">
                          <a:solidFill>
                            <a:srgbClr val="000000"/>
                          </a:solidFill>
                          <a:latin typeface="微软雅黑" panose="020B0503020204020204" pitchFamily="18" charset="-122"/>
                          <a:cs typeface="微软雅黑" panose="020B0503020204020204" pitchFamily="18" charset="-122"/>
                        </a:rPr>
                        <a:t>注重项目展示性和互动性，为消费者创造愉悦的消费</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b="1" dirty="0">
                          <a:solidFill>
                            <a:srgbClr val="000000"/>
                          </a:solidFill>
                          <a:latin typeface="微软雅黑" panose="020B0503020204020204" pitchFamily="18" charset="-122"/>
                          <a:cs typeface="微软雅黑" panose="020B0503020204020204" pitchFamily="18" charset="-122"/>
                        </a:rPr>
                        <a:t>体验，与之在宝安和前海片区中高收入人群方面形成客源竞争。</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nchor="ct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0E8EF"/>
                    </a:solidFill>
                  </a:tcPr>
                </a:tc>
                <a:extLst>
                  <a:ext uri="{0D108BD9-81ED-4DB2-BD59-A6C34878D82A}">
                    <a16:rowId xmlns:a16="http://schemas.microsoft.com/office/drawing/2014/main" val="10004"/>
                  </a:ext>
                </a:extLst>
              </a:tr>
              <a:tr h="845909">
                <a:tc>
                  <a:txBody>
                    <a:bodyPr/>
                    <a:lstStyle/>
                    <a:p>
                      <a:pPr algn="ctr"/>
                      <a:r>
                        <a:rPr lang="en-US" altLang="zh-CN" sz="1595" b="1" dirty="0">
                          <a:solidFill>
                            <a:srgbClr val="000000"/>
                          </a:solidFill>
                          <a:latin typeface="微软雅黑" panose="020B0503020204020204" pitchFamily="18" charset="-122"/>
                          <a:cs typeface="微软雅黑" panose="020B0503020204020204" pitchFamily="18" charset="-122"/>
                        </a:rPr>
                        <a:t>华润深圳湾项目</a:t>
                      </a:r>
                      <a:endParaRPr lang="zh-CN" altLang="en-US" sz="1595" b="1"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2F8DD"/>
                    </a:solidFill>
                  </a:tcPr>
                </a:tc>
                <a:tc>
                  <a:txBody>
                    <a:bodyPr/>
                    <a:lstStyle/>
                    <a:p>
                      <a:pPr algn="l"/>
                      <a:r>
                        <a:rPr lang="en-US" altLang="zh-CN" sz="1200" dirty="0">
                          <a:solidFill>
                            <a:srgbClr val="000000"/>
                          </a:solidFill>
                          <a:latin typeface="微软雅黑" panose="020B0503020204020204" pitchFamily="18" charset="-122"/>
                          <a:cs typeface="微软雅黑" panose="020B0503020204020204" pitchFamily="18" charset="-122"/>
                        </a:rPr>
                        <a:t>尽管整个中高档市场是竞争市场的空白点，但高端市场容量有限。</a:t>
                      </a:r>
                      <a:r>
                        <a:rPr lang="en-US" altLang="zh-CN" sz="1200" b="1" dirty="0">
                          <a:solidFill>
                            <a:srgbClr val="000000"/>
                          </a:solidFill>
                          <a:latin typeface="微软雅黑" panose="020B0503020204020204" pitchFamily="18" charset="-122"/>
                          <a:cs typeface="微软雅黑" panose="020B0503020204020204" pitchFamily="18" charset="-122"/>
                        </a:rPr>
                        <a:t>本项目应与深圳</a:t>
                      </a:r>
                      <a:endParaRPr lang="zh-CN" altLang="en-US" sz="1200" b="1" dirty="0">
                        <a:solidFill>
                          <a:srgbClr val="000000"/>
                        </a:solidFill>
                        <a:latin typeface="微软雅黑" panose="020B0503020204020204" pitchFamily="18" charset="-122"/>
                        <a:cs typeface="微软雅黑" panose="020B0503020204020204" pitchFamily="18" charset="-122"/>
                      </a:endParaRPr>
                    </a:p>
                    <a:p>
                      <a:pPr algn="l"/>
                      <a:r>
                        <a:rPr lang="en-US" altLang="zh-CN" sz="1200" b="1" dirty="0">
                          <a:solidFill>
                            <a:srgbClr val="000000"/>
                          </a:solidFill>
                          <a:latin typeface="微软雅黑" panose="020B0503020204020204" pitchFamily="18" charset="-122"/>
                          <a:cs typeface="微软雅黑" panose="020B0503020204020204" pitchFamily="18" charset="-122"/>
                        </a:rPr>
                        <a:t>湾项目联合</a:t>
                      </a:r>
                      <a:r>
                        <a:rPr lang="en-US" altLang="zh-CN" sz="1200" dirty="0">
                          <a:solidFill>
                            <a:srgbClr val="000000"/>
                          </a:solidFill>
                          <a:latin typeface="微软雅黑" panose="020B0503020204020204" pitchFamily="18" charset="-122"/>
                          <a:cs typeface="微软雅黑" panose="020B0503020204020204" pitchFamily="18" charset="-122"/>
                        </a:rPr>
                        <a:t>，利用开发商本身的影响力和成熟的商业开发经验，</a:t>
                      </a:r>
                      <a:r>
                        <a:rPr lang="en-US" altLang="zh-CN" sz="1200" b="1" dirty="0">
                          <a:solidFill>
                            <a:srgbClr val="000000"/>
                          </a:solidFill>
                          <a:latin typeface="微软雅黑" panose="020B0503020204020204" pitchFamily="18" charset="-122"/>
                          <a:cs typeface="微软雅黑" panose="020B0503020204020204" pitchFamily="18" charset="-122"/>
                        </a:rPr>
                        <a:t>吸引新的国际一二</a:t>
                      </a:r>
                      <a:endParaRPr lang="zh-CN" altLang="en-US" sz="1200"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2F8DD"/>
                    </a:solidFill>
                  </a:tcPr>
                </a:tc>
                <a:extLst>
                  <a:ext uri="{0D108BD9-81ED-4DB2-BD59-A6C34878D82A}">
                    <a16:rowId xmlns:a16="http://schemas.microsoft.com/office/drawing/2014/main" val="10005"/>
                  </a:ext>
                </a:extLst>
              </a:tr>
            </a:tbl>
          </a:graphicData>
        </a:graphic>
      </p:graphicFrame>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66</a:t>
            </a:r>
          </a:p>
        </p:txBody>
      </p:sp>
      <p:sp>
        <p:nvSpPr>
          <p:cNvPr id="9" name="TextBox 1"/>
          <p:cNvSpPr txBox="1"/>
          <p:nvPr/>
        </p:nvSpPr>
        <p:spPr>
          <a:xfrm>
            <a:off x="7366000" y="127000"/>
            <a:ext cx="1422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竞争策略</a:t>
            </a:r>
          </a:p>
        </p:txBody>
      </p:sp>
      <p:sp>
        <p:nvSpPr>
          <p:cNvPr id="10" name="TextBox 1"/>
          <p:cNvSpPr txBox="1"/>
          <p:nvPr/>
        </p:nvSpPr>
        <p:spPr>
          <a:xfrm>
            <a:off x="8585200" y="1384300"/>
            <a:ext cx="1524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a:t>
            </a:r>
          </a:p>
        </p:txBody>
      </p:sp>
      <p:sp>
        <p:nvSpPr>
          <p:cNvPr id="11" name="TextBox 1"/>
          <p:cNvSpPr txBox="1"/>
          <p:nvPr/>
        </p:nvSpPr>
        <p:spPr>
          <a:xfrm>
            <a:off x="5994400" y="2667000"/>
            <a:ext cx="27432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满足不同消费者的需求。交通条件方面，</a:t>
            </a:r>
          </a:p>
        </p:txBody>
      </p:sp>
      <p:sp>
        <p:nvSpPr>
          <p:cNvPr id="12" name="TextBox 1"/>
          <p:cNvSpPr txBox="1"/>
          <p:nvPr/>
        </p:nvSpPr>
        <p:spPr>
          <a:xfrm>
            <a:off x="3098800" y="5816600"/>
            <a:ext cx="56388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线品牌进驻深圳市场，做足做全中高端市场，共同打造西部乃至深圳市的商业旗舰。</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997197" y="2870961"/>
            <a:ext cx="4874259" cy="596391"/>
          </a:xfrm>
          <a:custGeom>
            <a:avLst/>
            <a:gdLst>
              <a:gd name="connsiteX0" fmla="*/ 6350 w 4874259"/>
              <a:gd name="connsiteY0" fmla="*/ 590041 h 596391"/>
              <a:gd name="connsiteX1" fmla="*/ 4867909 w 4874259"/>
              <a:gd name="connsiteY1" fmla="*/ 590041 h 596391"/>
              <a:gd name="connsiteX2" fmla="*/ 4867909 w 4874259"/>
              <a:gd name="connsiteY2" fmla="*/ 6350 h 596391"/>
              <a:gd name="connsiteX3" fmla="*/ 6350 w 4874259"/>
              <a:gd name="connsiteY3" fmla="*/ 6350 h 596391"/>
              <a:gd name="connsiteX4" fmla="*/ 6350 w 4874259"/>
              <a:gd name="connsiteY4" fmla="*/ 590041 h 5963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874259" h="596391">
                <a:moveTo>
                  <a:pt x="6350" y="590041"/>
                </a:moveTo>
                <a:lnTo>
                  <a:pt x="4867909" y="590041"/>
                </a:lnTo>
                <a:lnTo>
                  <a:pt x="4867909" y="6350"/>
                </a:lnTo>
                <a:lnTo>
                  <a:pt x="6350" y="6350"/>
                </a:lnTo>
                <a:lnTo>
                  <a:pt x="6350" y="590041"/>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478025" y="3473361"/>
            <a:ext cx="6840219" cy="16052"/>
          </a:xfrm>
          <a:custGeom>
            <a:avLst/>
            <a:gdLst>
              <a:gd name="connsiteX0" fmla="*/ 6350 w 6840219"/>
              <a:gd name="connsiteY0" fmla="*/ 6350 h 16052"/>
              <a:gd name="connsiteX1" fmla="*/ 6833869 w 6840219"/>
              <a:gd name="connsiteY1" fmla="*/ 9702 h 16052"/>
            </a:gdLst>
            <a:ahLst/>
            <a:cxnLst>
              <a:cxn ang="0">
                <a:pos x="connsiteX0" y="connsiteY0"/>
              </a:cxn>
              <a:cxn ang="1">
                <a:pos x="connsiteX1" y="connsiteY1"/>
              </a:cxn>
            </a:cxnLst>
            <a:rect l="l" t="t" r="r" b="b"/>
            <a:pathLst>
              <a:path w="6840219" h="16052">
                <a:moveTo>
                  <a:pt x="6350" y="6350"/>
                </a:moveTo>
                <a:lnTo>
                  <a:pt x="6833869" y="9702"/>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870700" y="2781300"/>
            <a:ext cx="2197100" cy="927100"/>
          </a:xfrm>
          <a:prstGeom prst="rect">
            <a:avLst/>
          </a:prstGeom>
          <a:noFill/>
        </p:spPr>
      </p:pic>
      <p:sp>
        <p:nvSpPr>
          <p:cNvPr id="10"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67</a:t>
            </a:r>
          </a:p>
        </p:txBody>
      </p:sp>
      <p:sp>
        <p:nvSpPr>
          <p:cNvPr id="11" name="TextBox 1"/>
          <p:cNvSpPr txBox="1"/>
          <p:nvPr/>
        </p:nvSpPr>
        <p:spPr>
          <a:xfrm>
            <a:off x="7137400" y="2997200"/>
            <a:ext cx="16256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商家访谈</a:t>
            </a:r>
          </a:p>
        </p:txBody>
      </p:sp>
      <p:sp>
        <p:nvSpPr>
          <p:cNvPr id="12" name="TextBox 1"/>
          <p:cNvSpPr txBox="1"/>
          <p:nvPr/>
        </p:nvSpPr>
        <p:spPr>
          <a:xfrm>
            <a:off x="7315200" y="3810000"/>
            <a:ext cx="1524000" cy="558800"/>
          </a:xfrm>
          <a:prstGeom prst="rect">
            <a:avLst/>
          </a:prstGeom>
          <a:noFill/>
        </p:spPr>
        <p:txBody>
          <a:bodyPr wrap="none" lIns="0" tIns="0" rIns="0" rtlCol="0">
            <a:spAutoFit/>
          </a:bodyPr>
          <a:lstStyle/>
          <a:p>
            <a:pPr>
              <a:lnSpc>
                <a:spcPts val="2000"/>
              </a:lnSpc>
            </a:pPr>
            <a:r>
              <a:rPr lang="en-US" altLang="zh-CN" sz="2005" dirty="0">
                <a:solidFill>
                  <a:srgbClr val="006A4D"/>
                </a:solidFill>
                <a:latin typeface="Times New Roman" panose="02020603050405020304" pitchFamily="18" charset="0"/>
                <a:cs typeface="Times New Roman" panose="02020603050405020304" pitchFamily="18" charset="0"/>
              </a:rPr>
              <a:t>商家访谈名单</a:t>
            </a:r>
          </a:p>
          <a:p>
            <a:pPr>
              <a:lnSpc>
                <a:spcPts val="2400"/>
              </a:lnSpc>
            </a:pPr>
            <a:r>
              <a:rPr lang="en-US" altLang="zh-CN" sz="2005" dirty="0">
                <a:solidFill>
                  <a:srgbClr val="006A4D"/>
                </a:solidFill>
                <a:latin typeface="Times New Roman" panose="02020603050405020304" pitchFamily="18" charset="0"/>
                <a:cs typeface="Times New Roman" panose="02020603050405020304" pitchFamily="18" charset="0"/>
              </a:rPr>
              <a:t>商家访谈总结</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50138" y="1183894"/>
            <a:ext cx="2513584" cy="821944"/>
          </a:xfrm>
          <a:custGeom>
            <a:avLst/>
            <a:gdLst>
              <a:gd name="connsiteX0" fmla="*/ 6350 w 2513584"/>
              <a:gd name="connsiteY0" fmla="*/ 141223 h 821944"/>
              <a:gd name="connsiteX1" fmla="*/ 141223 w 2513584"/>
              <a:gd name="connsiteY1" fmla="*/ 6350 h 821944"/>
              <a:gd name="connsiteX2" fmla="*/ 2372360 w 2513584"/>
              <a:gd name="connsiteY2" fmla="*/ 6350 h 821944"/>
              <a:gd name="connsiteX3" fmla="*/ 2507233 w 2513584"/>
              <a:gd name="connsiteY3" fmla="*/ 141223 h 821944"/>
              <a:gd name="connsiteX4" fmla="*/ 2507233 w 2513584"/>
              <a:gd name="connsiteY4" fmla="*/ 680720 h 821944"/>
              <a:gd name="connsiteX5" fmla="*/ 2372360 w 2513584"/>
              <a:gd name="connsiteY5" fmla="*/ 815594 h 821944"/>
              <a:gd name="connsiteX6" fmla="*/ 141223 w 2513584"/>
              <a:gd name="connsiteY6" fmla="*/ 815594 h 821944"/>
              <a:gd name="connsiteX7" fmla="*/ 6350 w 2513584"/>
              <a:gd name="connsiteY7" fmla="*/ 680720 h 821944"/>
              <a:gd name="connsiteX8" fmla="*/ 6350 w 2513584"/>
              <a:gd name="connsiteY8" fmla="*/ 141223 h 8219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13584" h="821944">
                <a:moveTo>
                  <a:pt x="6350" y="141223"/>
                </a:moveTo>
                <a:cubicBezTo>
                  <a:pt x="6350" y="66675"/>
                  <a:pt x="66738" y="6350"/>
                  <a:pt x="141223" y="6350"/>
                </a:cubicBezTo>
                <a:lnTo>
                  <a:pt x="2372360" y="6350"/>
                </a:lnTo>
                <a:cubicBezTo>
                  <a:pt x="2446908" y="6350"/>
                  <a:pt x="2507233" y="66675"/>
                  <a:pt x="2507233" y="141223"/>
                </a:cubicBezTo>
                <a:lnTo>
                  <a:pt x="2507233" y="680720"/>
                </a:lnTo>
                <a:cubicBezTo>
                  <a:pt x="2507233" y="755269"/>
                  <a:pt x="2446908" y="815594"/>
                  <a:pt x="2372360" y="815594"/>
                </a:cubicBezTo>
                <a:lnTo>
                  <a:pt x="141223" y="815594"/>
                </a:lnTo>
                <a:cubicBezTo>
                  <a:pt x="66738" y="815594"/>
                  <a:pt x="6350" y="755269"/>
                  <a:pt x="6350" y="680720"/>
                </a:cubicBezTo>
                <a:lnTo>
                  <a:pt x="6350" y="141223"/>
                </a:lnTo>
              </a:path>
            </a:pathLst>
          </a:custGeom>
          <a:solidFill>
            <a:srgbClr val="000000">
              <a:alpha val="0"/>
            </a:srgbClr>
          </a:solidFill>
          <a:ln w="12700">
            <a:solidFill>
              <a:srgbClr val="98B9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079500" y="1385316"/>
            <a:ext cx="560832" cy="9144"/>
          </a:xfrm>
          <a:custGeom>
            <a:avLst/>
            <a:gdLst>
              <a:gd name="connsiteX0" fmla="*/ 0 w 560832"/>
              <a:gd name="connsiteY0" fmla="*/ 0 h 9144"/>
              <a:gd name="connsiteX1" fmla="*/ 280416 w 560832"/>
              <a:gd name="connsiteY1" fmla="*/ 0 h 9144"/>
              <a:gd name="connsiteX2" fmla="*/ 560832 w 560832"/>
              <a:gd name="connsiteY2" fmla="*/ 0 h 9144"/>
              <a:gd name="connsiteX3" fmla="*/ 560832 w 560832"/>
              <a:gd name="connsiteY3" fmla="*/ 9144 h 9144"/>
              <a:gd name="connsiteX4" fmla="*/ 280416 w 560832"/>
              <a:gd name="connsiteY4" fmla="*/ 9144 h 9144"/>
              <a:gd name="connsiteX5" fmla="*/ 0 w 560832"/>
              <a:gd name="connsiteY5" fmla="*/ 9144 h 9144"/>
              <a:gd name="connsiteX6" fmla="*/ 0 w 560832"/>
              <a:gd name="connsiteY6" fmla="*/ 0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560832" h="9144">
                <a:moveTo>
                  <a:pt x="0" y="0"/>
                </a:moveTo>
                <a:lnTo>
                  <a:pt x="280416" y="0"/>
                </a:lnTo>
                <a:lnTo>
                  <a:pt x="560832" y="0"/>
                </a:lnTo>
                <a:lnTo>
                  <a:pt x="560832" y="9144"/>
                </a:lnTo>
                <a:lnTo>
                  <a:pt x="280416" y="9144"/>
                </a:lnTo>
                <a:lnTo>
                  <a:pt x="0" y="9144"/>
                </a:lnTo>
                <a:lnTo>
                  <a:pt x="0" y="0"/>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50138" y="2208022"/>
            <a:ext cx="2513583" cy="3623056"/>
          </a:xfrm>
          <a:custGeom>
            <a:avLst/>
            <a:gdLst>
              <a:gd name="connsiteX0" fmla="*/ 6350 w 2513583"/>
              <a:gd name="connsiteY0" fmla="*/ 423163 h 3623056"/>
              <a:gd name="connsiteX1" fmla="*/ 423163 w 2513583"/>
              <a:gd name="connsiteY1" fmla="*/ 6350 h 3623056"/>
              <a:gd name="connsiteX2" fmla="*/ 2090419 w 2513583"/>
              <a:gd name="connsiteY2" fmla="*/ 6350 h 3623056"/>
              <a:gd name="connsiteX3" fmla="*/ 2507233 w 2513583"/>
              <a:gd name="connsiteY3" fmla="*/ 423163 h 3623056"/>
              <a:gd name="connsiteX4" fmla="*/ 2507233 w 2513583"/>
              <a:gd name="connsiteY4" fmla="*/ 3199892 h 3623056"/>
              <a:gd name="connsiteX5" fmla="*/ 2090419 w 2513583"/>
              <a:gd name="connsiteY5" fmla="*/ 3616706 h 3623056"/>
              <a:gd name="connsiteX6" fmla="*/ 423163 w 2513583"/>
              <a:gd name="connsiteY6" fmla="*/ 3616706 h 3623056"/>
              <a:gd name="connsiteX7" fmla="*/ 6350 w 2513583"/>
              <a:gd name="connsiteY7" fmla="*/ 3199892 h 3623056"/>
              <a:gd name="connsiteX8" fmla="*/ 6350 w 2513583"/>
              <a:gd name="connsiteY8" fmla="*/ 423163 h 362305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13583" h="3623056">
                <a:moveTo>
                  <a:pt x="6350" y="423163"/>
                </a:moveTo>
                <a:cubicBezTo>
                  <a:pt x="6350" y="192913"/>
                  <a:pt x="192963" y="6350"/>
                  <a:pt x="423163" y="6350"/>
                </a:cubicBezTo>
                <a:lnTo>
                  <a:pt x="2090419" y="6350"/>
                </a:lnTo>
                <a:cubicBezTo>
                  <a:pt x="2320670" y="6350"/>
                  <a:pt x="2507233" y="192913"/>
                  <a:pt x="2507233" y="423163"/>
                </a:cubicBezTo>
                <a:lnTo>
                  <a:pt x="2507233" y="3199892"/>
                </a:lnTo>
                <a:cubicBezTo>
                  <a:pt x="2507233" y="3430092"/>
                  <a:pt x="2320670" y="3616706"/>
                  <a:pt x="2090419" y="3616706"/>
                </a:cubicBezTo>
                <a:lnTo>
                  <a:pt x="423163" y="3616706"/>
                </a:lnTo>
                <a:cubicBezTo>
                  <a:pt x="192963" y="3616706"/>
                  <a:pt x="6350" y="3430092"/>
                  <a:pt x="6350" y="3199892"/>
                </a:cubicBezTo>
                <a:lnTo>
                  <a:pt x="6350" y="423163"/>
                </a:lnTo>
              </a:path>
            </a:pathLst>
          </a:custGeom>
          <a:solidFill>
            <a:srgbClr val="000000">
              <a:alpha val="0"/>
            </a:srgbClr>
          </a:solidFill>
          <a:ln w="12700">
            <a:solidFill>
              <a:srgbClr val="98B9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3637534" y="3700017"/>
            <a:ext cx="2512059" cy="2227072"/>
          </a:xfrm>
          <a:custGeom>
            <a:avLst/>
            <a:gdLst>
              <a:gd name="connsiteX0" fmla="*/ 6350 w 2512059"/>
              <a:gd name="connsiteY0" fmla="*/ 375411 h 2227072"/>
              <a:gd name="connsiteX1" fmla="*/ 375411 w 2512059"/>
              <a:gd name="connsiteY1" fmla="*/ 6350 h 2227072"/>
              <a:gd name="connsiteX2" fmla="*/ 2136647 w 2512059"/>
              <a:gd name="connsiteY2" fmla="*/ 6350 h 2227072"/>
              <a:gd name="connsiteX3" fmla="*/ 2505709 w 2512059"/>
              <a:gd name="connsiteY3" fmla="*/ 375411 h 2227072"/>
              <a:gd name="connsiteX4" fmla="*/ 2505709 w 2512059"/>
              <a:gd name="connsiteY4" fmla="*/ 1851660 h 2227072"/>
              <a:gd name="connsiteX5" fmla="*/ 2136647 w 2512059"/>
              <a:gd name="connsiteY5" fmla="*/ 2220722 h 2227072"/>
              <a:gd name="connsiteX6" fmla="*/ 375411 w 2512059"/>
              <a:gd name="connsiteY6" fmla="*/ 2220722 h 2227072"/>
              <a:gd name="connsiteX7" fmla="*/ 6350 w 2512059"/>
              <a:gd name="connsiteY7" fmla="*/ 1851660 h 2227072"/>
              <a:gd name="connsiteX8" fmla="*/ 6350 w 2512059"/>
              <a:gd name="connsiteY8" fmla="*/ 375411 h 222707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12059" h="2227072">
                <a:moveTo>
                  <a:pt x="6350" y="375411"/>
                </a:moveTo>
                <a:cubicBezTo>
                  <a:pt x="6350" y="171577"/>
                  <a:pt x="171576" y="6350"/>
                  <a:pt x="375411" y="6350"/>
                </a:cubicBezTo>
                <a:lnTo>
                  <a:pt x="2136647" y="6350"/>
                </a:lnTo>
                <a:cubicBezTo>
                  <a:pt x="2340482" y="6350"/>
                  <a:pt x="2505709" y="171577"/>
                  <a:pt x="2505709" y="375411"/>
                </a:cubicBezTo>
                <a:lnTo>
                  <a:pt x="2505709" y="1851660"/>
                </a:lnTo>
                <a:cubicBezTo>
                  <a:pt x="2505709" y="2055482"/>
                  <a:pt x="2340482" y="2220722"/>
                  <a:pt x="2136647" y="2220722"/>
                </a:cubicBezTo>
                <a:lnTo>
                  <a:pt x="375411" y="2220722"/>
                </a:lnTo>
                <a:cubicBezTo>
                  <a:pt x="171576" y="2220722"/>
                  <a:pt x="6350" y="2055482"/>
                  <a:pt x="6350" y="1851660"/>
                </a:cubicBezTo>
                <a:lnTo>
                  <a:pt x="6350" y="375411"/>
                </a:lnTo>
              </a:path>
            </a:pathLst>
          </a:custGeom>
          <a:solidFill>
            <a:srgbClr val="000000">
              <a:alpha val="0"/>
            </a:srgbClr>
          </a:solidFill>
          <a:ln w="12700">
            <a:solidFill>
              <a:srgbClr val="98B9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3806190" y="4081271"/>
            <a:ext cx="626363" cy="9144"/>
          </a:xfrm>
          <a:custGeom>
            <a:avLst/>
            <a:gdLst>
              <a:gd name="connsiteX0" fmla="*/ 0 w 626363"/>
              <a:gd name="connsiteY0" fmla="*/ 0 h 9144"/>
              <a:gd name="connsiteX1" fmla="*/ 313181 w 626363"/>
              <a:gd name="connsiteY1" fmla="*/ 0 h 9144"/>
              <a:gd name="connsiteX2" fmla="*/ 626363 w 626363"/>
              <a:gd name="connsiteY2" fmla="*/ 0 h 9144"/>
              <a:gd name="connsiteX3" fmla="*/ 626363 w 626363"/>
              <a:gd name="connsiteY3" fmla="*/ 9144 h 9144"/>
              <a:gd name="connsiteX4" fmla="*/ 313181 w 626363"/>
              <a:gd name="connsiteY4" fmla="*/ 9144 h 9144"/>
              <a:gd name="connsiteX5" fmla="*/ 0 w 626363"/>
              <a:gd name="connsiteY5" fmla="*/ 9144 h 9144"/>
              <a:gd name="connsiteX6" fmla="*/ 0 w 626363"/>
              <a:gd name="connsiteY6" fmla="*/ 0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626363" h="9144">
                <a:moveTo>
                  <a:pt x="0" y="0"/>
                </a:moveTo>
                <a:lnTo>
                  <a:pt x="313181" y="0"/>
                </a:lnTo>
                <a:lnTo>
                  <a:pt x="626363" y="0"/>
                </a:lnTo>
                <a:lnTo>
                  <a:pt x="626363" y="9144"/>
                </a:lnTo>
                <a:lnTo>
                  <a:pt x="313181" y="9144"/>
                </a:lnTo>
                <a:lnTo>
                  <a:pt x="0" y="9144"/>
                </a:lnTo>
                <a:lnTo>
                  <a:pt x="0" y="0"/>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3637534" y="1208277"/>
            <a:ext cx="2512059" cy="2350516"/>
          </a:xfrm>
          <a:custGeom>
            <a:avLst/>
            <a:gdLst>
              <a:gd name="connsiteX0" fmla="*/ 6350 w 2512059"/>
              <a:gd name="connsiteY0" fmla="*/ 395986 h 2350516"/>
              <a:gd name="connsiteX1" fmla="*/ 395985 w 2512059"/>
              <a:gd name="connsiteY1" fmla="*/ 6350 h 2350516"/>
              <a:gd name="connsiteX2" fmla="*/ 2116073 w 2512059"/>
              <a:gd name="connsiteY2" fmla="*/ 6350 h 2350516"/>
              <a:gd name="connsiteX3" fmla="*/ 2505709 w 2512059"/>
              <a:gd name="connsiteY3" fmla="*/ 395986 h 2350516"/>
              <a:gd name="connsiteX4" fmla="*/ 2505709 w 2512059"/>
              <a:gd name="connsiteY4" fmla="*/ 1954529 h 2350516"/>
              <a:gd name="connsiteX5" fmla="*/ 2116073 w 2512059"/>
              <a:gd name="connsiteY5" fmla="*/ 2344166 h 2350516"/>
              <a:gd name="connsiteX6" fmla="*/ 395985 w 2512059"/>
              <a:gd name="connsiteY6" fmla="*/ 2344166 h 2350516"/>
              <a:gd name="connsiteX7" fmla="*/ 6350 w 2512059"/>
              <a:gd name="connsiteY7" fmla="*/ 1954529 h 2350516"/>
              <a:gd name="connsiteX8" fmla="*/ 6350 w 2512059"/>
              <a:gd name="connsiteY8" fmla="*/ 395986 h 23505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12059" h="2350516">
                <a:moveTo>
                  <a:pt x="6350" y="395986"/>
                </a:moveTo>
                <a:cubicBezTo>
                  <a:pt x="6350" y="180847"/>
                  <a:pt x="180847" y="6350"/>
                  <a:pt x="395985" y="6350"/>
                </a:cubicBezTo>
                <a:lnTo>
                  <a:pt x="2116073" y="6350"/>
                </a:lnTo>
                <a:cubicBezTo>
                  <a:pt x="2331211" y="6350"/>
                  <a:pt x="2505709" y="180847"/>
                  <a:pt x="2505709" y="395986"/>
                </a:cubicBezTo>
                <a:lnTo>
                  <a:pt x="2505709" y="1954529"/>
                </a:lnTo>
                <a:cubicBezTo>
                  <a:pt x="2505709" y="2169668"/>
                  <a:pt x="2331211" y="2344166"/>
                  <a:pt x="2116073" y="2344166"/>
                </a:cubicBezTo>
                <a:lnTo>
                  <a:pt x="395985" y="2344166"/>
                </a:lnTo>
                <a:cubicBezTo>
                  <a:pt x="180847" y="2344166"/>
                  <a:pt x="6350" y="2169668"/>
                  <a:pt x="6350" y="1954529"/>
                </a:cubicBezTo>
                <a:lnTo>
                  <a:pt x="6350" y="395986"/>
                </a:lnTo>
              </a:path>
            </a:pathLst>
          </a:custGeom>
          <a:solidFill>
            <a:srgbClr val="000000">
              <a:alpha val="0"/>
            </a:srgbClr>
          </a:solidFill>
          <a:ln w="12700">
            <a:solidFill>
              <a:srgbClr val="98B9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6351778" y="1279905"/>
            <a:ext cx="2504440" cy="1169416"/>
          </a:xfrm>
          <a:custGeom>
            <a:avLst/>
            <a:gdLst>
              <a:gd name="connsiteX0" fmla="*/ 6350 w 2504440"/>
              <a:gd name="connsiteY0" fmla="*/ 199136 h 1169416"/>
              <a:gd name="connsiteX1" fmla="*/ 199135 w 2504440"/>
              <a:gd name="connsiteY1" fmla="*/ 6350 h 1169416"/>
              <a:gd name="connsiteX2" fmla="*/ 2305303 w 2504440"/>
              <a:gd name="connsiteY2" fmla="*/ 6350 h 1169416"/>
              <a:gd name="connsiteX3" fmla="*/ 2498090 w 2504440"/>
              <a:gd name="connsiteY3" fmla="*/ 199136 h 1169416"/>
              <a:gd name="connsiteX4" fmla="*/ 2498090 w 2504440"/>
              <a:gd name="connsiteY4" fmla="*/ 970279 h 1169416"/>
              <a:gd name="connsiteX5" fmla="*/ 2305303 w 2504440"/>
              <a:gd name="connsiteY5" fmla="*/ 1163066 h 1169416"/>
              <a:gd name="connsiteX6" fmla="*/ 199135 w 2504440"/>
              <a:gd name="connsiteY6" fmla="*/ 1163066 h 1169416"/>
              <a:gd name="connsiteX7" fmla="*/ 6350 w 2504440"/>
              <a:gd name="connsiteY7" fmla="*/ 970279 h 1169416"/>
              <a:gd name="connsiteX8" fmla="*/ 6350 w 2504440"/>
              <a:gd name="connsiteY8" fmla="*/ 199136 h 116941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04440" h="1169416">
                <a:moveTo>
                  <a:pt x="6350" y="199136"/>
                </a:moveTo>
                <a:cubicBezTo>
                  <a:pt x="6350" y="92710"/>
                  <a:pt x="92709" y="6350"/>
                  <a:pt x="199135" y="6350"/>
                </a:cubicBezTo>
                <a:lnTo>
                  <a:pt x="2305303" y="6350"/>
                </a:lnTo>
                <a:cubicBezTo>
                  <a:pt x="2411729" y="6350"/>
                  <a:pt x="2498090" y="92710"/>
                  <a:pt x="2498090" y="199136"/>
                </a:cubicBezTo>
                <a:lnTo>
                  <a:pt x="2498090" y="970279"/>
                </a:lnTo>
                <a:cubicBezTo>
                  <a:pt x="2498090" y="1076705"/>
                  <a:pt x="2411729" y="1163066"/>
                  <a:pt x="2305303" y="1163066"/>
                </a:cubicBezTo>
                <a:lnTo>
                  <a:pt x="199135" y="1163066"/>
                </a:lnTo>
                <a:cubicBezTo>
                  <a:pt x="92709" y="1163066"/>
                  <a:pt x="6350" y="1076705"/>
                  <a:pt x="6350" y="970279"/>
                </a:cubicBezTo>
                <a:lnTo>
                  <a:pt x="6350" y="199136"/>
                </a:lnTo>
              </a:path>
            </a:pathLst>
          </a:custGeom>
          <a:solidFill>
            <a:srgbClr val="000000">
              <a:alpha val="0"/>
            </a:srgbClr>
          </a:solidFill>
          <a:ln w="12700">
            <a:solidFill>
              <a:srgbClr val="98B9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6537325" y="1630679"/>
            <a:ext cx="560832" cy="9144"/>
          </a:xfrm>
          <a:custGeom>
            <a:avLst/>
            <a:gdLst>
              <a:gd name="connsiteX0" fmla="*/ 0 w 560832"/>
              <a:gd name="connsiteY0" fmla="*/ 0 h 9144"/>
              <a:gd name="connsiteX1" fmla="*/ 280416 w 560832"/>
              <a:gd name="connsiteY1" fmla="*/ 0 h 9144"/>
              <a:gd name="connsiteX2" fmla="*/ 560831 w 560832"/>
              <a:gd name="connsiteY2" fmla="*/ 0 h 9144"/>
              <a:gd name="connsiteX3" fmla="*/ 560831 w 560832"/>
              <a:gd name="connsiteY3" fmla="*/ 9144 h 9144"/>
              <a:gd name="connsiteX4" fmla="*/ 280416 w 560832"/>
              <a:gd name="connsiteY4" fmla="*/ 9144 h 9144"/>
              <a:gd name="connsiteX5" fmla="*/ 0 w 560832"/>
              <a:gd name="connsiteY5" fmla="*/ 9144 h 9144"/>
              <a:gd name="connsiteX6" fmla="*/ 0 w 560832"/>
              <a:gd name="connsiteY6" fmla="*/ 0 h 91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560832" h="9144">
                <a:moveTo>
                  <a:pt x="0" y="0"/>
                </a:moveTo>
                <a:lnTo>
                  <a:pt x="280416" y="0"/>
                </a:lnTo>
                <a:lnTo>
                  <a:pt x="560831" y="0"/>
                </a:lnTo>
                <a:lnTo>
                  <a:pt x="560831" y="9144"/>
                </a:lnTo>
                <a:lnTo>
                  <a:pt x="280416" y="9144"/>
                </a:lnTo>
                <a:lnTo>
                  <a:pt x="0" y="9144"/>
                </a:lnTo>
                <a:lnTo>
                  <a:pt x="0" y="0"/>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6423405" y="3279394"/>
            <a:ext cx="2512060" cy="799084"/>
          </a:xfrm>
          <a:custGeom>
            <a:avLst/>
            <a:gdLst>
              <a:gd name="connsiteX0" fmla="*/ 6350 w 2512060"/>
              <a:gd name="connsiteY0" fmla="*/ 137414 h 799084"/>
              <a:gd name="connsiteX1" fmla="*/ 137413 w 2512060"/>
              <a:gd name="connsiteY1" fmla="*/ 6350 h 799084"/>
              <a:gd name="connsiteX2" fmla="*/ 2374646 w 2512060"/>
              <a:gd name="connsiteY2" fmla="*/ 6350 h 799084"/>
              <a:gd name="connsiteX3" fmla="*/ 2505710 w 2512060"/>
              <a:gd name="connsiteY3" fmla="*/ 137414 h 799084"/>
              <a:gd name="connsiteX4" fmla="*/ 2505710 w 2512060"/>
              <a:gd name="connsiteY4" fmla="*/ 661670 h 799084"/>
              <a:gd name="connsiteX5" fmla="*/ 2374646 w 2512060"/>
              <a:gd name="connsiteY5" fmla="*/ 792734 h 799084"/>
              <a:gd name="connsiteX6" fmla="*/ 137413 w 2512060"/>
              <a:gd name="connsiteY6" fmla="*/ 792734 h 799084"/>
              <a:gd name="connsiteX7" fmla="*/ 6350 w 2512060"/>
              <a:gd name="connsiteY7" fmla="*/ 661670 h 799084"/>
              <a:gd name="connsiteX8" fmla="*/ 6350 w 2512060"/>
              <a:gd name="connsiteY8" fmla="*/ 137414 h 79908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2512060" h="799084">
                <a:moveTo>
                  <a:pt x="6350" y="137414"/>
                </a:moveTo>
                <a:cubicBezTo>
                  <a:pt x="6350" y="65023"/>
                  <a:pt x="65023" y="6350"/>
                  <a:pt x="137413" y="6350"/>
                </a:cubicBezTo>
                <a:lnTo>
                  <a:pt x="2374646" y="6350"/>
                </a:lnTo>
                <a:cubicBezTo>
                  <a:pt x="2447036" y="6350"/>
                  <a:pt x="2505710" y="65023"/>
                  <a:pt x="2505710" y="137414"/>
                </a:cubicBezTo>
                <a:lnTo>
                  <a:pt x="2505710" y="661670"/>
                </a:lnTo>
                <a:cubicBezTo>
                  <a:pt x="2505710" y="734059"/>
                  <a:pt x="2447036" y="792734"/>
                  <a:pt x="2374646" y="792734"/>
                </a:cubicBezTo>
                <a:lnTo>
                  <a:pt x="137413" y="792734"/>
                </a:lnTo>
                <a:cubicBezTo>
                  <a:pt x="65023" y="792734"/>
                  <a:pt x="6350" y="734059"/>
                  <a:pt x="6350" y="661670"/>
                </a:cubicBezTo>
                <a:lnTo>
                  <a:pt x="6350" y="137414"/>
                </a:lnTo>
              </a:path>
            </a:pathLst>
          </a:custGeom>
          <a:solidFill>
            <a:srgbClr val="000000">
              <a:alpha val="0"/>
            </a:srgbClr>
          </a:solidFill>
          <a:ln w="12700">
            <a:solidFill>
              <a:srgbClr val="98B9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00100" y="1155700"/>
            <a:ext cx="2616200" cy="914400"/>
          </a:xfrm>
          <a:prstGeom prst="rect">
            <a:avLst/>
          </a:prstGeom>
          <a:noFill/>
        </p:spPr>
      </p:pic>
      <p:pic>
        <p:nvPicPr>
          <p:cNvPr id="16" name="Picture 3"/>
          <p:cNvPicPr>
            <a:picLocks noChangeAspect="1" noChangeArrowheads="1"/>
          </p:cNvPicPr>
          <p:nvPr/>
        </p:nvPicPr>
        <p:blipFill>
          <a:blip r:embed="rId3"/>
          <a:srcRect/>
          <a:stretch>
            <a:fillRect/>
          </a:stretch>
        </p:blipFill>
        <p:spPr bwMode="auto">
          <a:xfrm>
            <a:off x="800100" y="2171700"/>
            <a:ext cx="2616200" cy="3721100"/>
          </a:xfrm>
          <a:prstGeom prst="rect">
            <a:avLst/>
          </a:prstGeom>
          <a:noFill/>
        </p:spPr>
      </p:pic>
      <p:pic>
        <p:nvPicPr>
          <p:cNvPr id="17" name="Picture 3"/>
          <p:cNvPicPr>
            <a:picLocks noChangeAspect="1" noChangeArrowheads="1"/>
          </p:cNvPicPr>
          <p:nvPr/>
        </p:nvPicPr>
        <p:blipFill>
          <a:blip r:embed="rId4"/>
          <a:srcRect/>
          <a:stretch>
            <a:fillRect/>
          </a:stretch>
        </p:blipFill>
        <p:spPr bwMode="auto">
          <a:xfrm>
            <a:off x="3581400" y="1168400"/>
            <a:ext cx="2616200" cy="2451100"/>
          </a:xfrm>
          <a:prstGeom prst="rect">
            <a:avLst/>
          </a:prstGeom>
          <a:noFill/>
        </p:spPr>
      </p:pic>
      <p:pic>
        <p:nvPicPr>
          <p:cNvPr id="18" name="Picture 3"/>
          <p:cNvPicPr>
            <a:picLocks noChangeAspect="1" noChangeArrowheads="1"/>
          </p:cNvPicPr>
          <p:nvPr/>
        </p:nvPicPr>
        <p:blipFill>
          <a:blip r:embed="rId5"/>
          <a:srcRect/>
          <a:stretch>
            <a:fillRect/>
          </a:stretch>
        </p:blipFill>
        <p:spPr bwMode="auto">
          <a:xfrm>
            <a:off x="3581400" y="3670300"/>
            <a:ext cx="2616200" cy="2324100"/>
          </a:xfrm>
          <a:prstGeom prst="rect">
            <a:avLst/>
          </a:prstGeom>
          <a:noFill/>
        </p:spPr>
      </p:pic>
      <p:pic>
        <p:nvPicPr>
          <p:cNvPr id="19" name="Picture 3"/>
          <p:cNvPicPr>
            <a:picLocks noChangeAspect="1" noChangeArrowheads="1"/>
          </p:cNvPicPr>
          <p:nvPr/>
        </p:nvPicPr>
        <p:blipFill>
          <a:blip r:embed="rId6"/>
          <a:srcRect/>
          <a:stretch>
            <a:fillRect/>
          </a:stretch>
        </p:blipFill>
        <p:spPr bwMode="auto">
          <a:xfrm>
            <a:off x="6299200" y="1244600"/>
            <a:ext cx="2603500" cy="1270000"/>
          </a:xfrm>
          <a:prstGeom prst="rect">
            <a:avLst/>
          </a:prstGeom>
          <a:noFill/>
        </p:spPr>
      </p:pic>
      <p:pic>
        <p:nvPicPr>
          <p:cNvPr id="20" name="Picture 3"/>
          <p:cNvPicPr>
            <a:picLocks noChangeAspect="1" noChangeArrowheads="1"/>
          </p:cNvPicPr>
          <p:nvPr/>
        </p:nvPicPr>
        <p:blipFill>
          <a:blip r:embed="rId7"/>
          <a:srcRect/>
          <a:stretch>
            <a:fillRect/>
          </a:stretch>
        </p:blipFill>
        <p:spPr bwMode="auto">
          <a:xfrm>
            <a:off x="6375400" y="3251200"/>
            <a:ext cx="2603500" cy="889000"/>
          </a:xfrm>
          <a:prstGeom prst="rect">
            <a:avLst/>
          </a:prstGeom>
          <a:noFill/>
        </p:spPr>
      </p:pic>
      <p:sp>
        <p:nvSpPr>
          <p:cNvPr id="21" name="TextBox 1"/>
          <p:cNvSpPr txBox="1"/>
          <p:nvPr/>
        </p:nvSpPr>
        <p:spPr>
          <a:xfrm>
            <a:off x="889000" y="139700"/>
            <a:ext cx="7886700" cy="762000"/>
          </a:xfrm>
          <a:prstGeom prst="rect">
            <a:avLst/>
          </a:prstGeom>
          <a:noFill/>
        </p:spPr>
        <p:txBody>
          <a:bodyPr wrap="none" lIns="0" tIns="0" rIns="0" rtlCol="0">
            <a:spAutoFit/>
          </a:bodyPr>
          <a:lstStyle/>
          <a:p>
            <a:pPr>
              <a:lnSpc>
                <a:spcPts val="2700"/>
              </a:lnSpc>
              <a:tabLst>
                <a:tab pos="53975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各业态商家访谈</a:t>
            </a:r>
          </a:p>
          <a:p>
            <a:pPr>
              <a:lnSpc>
                <a:spcPts val="1000"/>
              </a:lnSpc>
            </a:pPr>
            <a:endParaRPr lang="en-US" altLang="zh-CN" dirty="0"/>
          </a:p>
          <a:p>
            <a:pPr>
              <a:lnSpc>
                <a:spcPts val="2200"/>
              </a:lnSpc>
              <a:tabLst>
                <a:tab pos="5397500" algn="l"/>
              </a:tabLst>
            </a:pPr>
            <a:r>
              <a:rPr lang="en-US" altLang="zh-CN" sz="1200" dirty="0">
                <a:solidFill>
                  <a:srgbClr val="000000"/>
                </a:solidFill>
                <a:latin typeface="微软雅黑" panose="020B0503020204020204" pitchFamily="18" charset="-122"/>
                <a:cs typeface="微软雅黑" panose="020B0503020204020204" pitchFamily="18" charset="-122"/>
              </a:rPr>
              <a:t>我们就以下16个品牌进行了商家访谈</a:t>
            </a:r>
          </a:p>
        </p:txBody>
      </p:sp>
      <p:sp>
        <p:nvSpPr>
          <p:cNvPr id="22" name="TextBox 1"/>
          <p:cNvSpPr txBox="1"/>
          <p:nvPr/>
        </p:nvSpPr>
        <p:spPr>
          <a:xfrm>
            <a:off x="1079500" y="1320800"/>
            <a:ext cx="1028700" cy="3416300"/>
          </a:xfrm>
          <a:prstGeom prst="rect">
            <a:avLst/>
          </a:prstGeom>
          <a:noFill/>
        </p:spPr>
        <p:txBody>
          <a:bodyPr wrap="none" lIns="0" tIns="0" rIns="0" rtlCol="0">
            <a:spAutoFit/>
          </a:bodyPr>
          <a:lstStyle/>
          <a:p>
            <a:pPr>
              <a:lnSpc>
                <a:spcPts val="1400"/>
              </a:lnSpc>
            </a:pPr>
            <a:r>
              <a:rPr lang="en-US" altLang="zh-CN" sz="1105" b="1" dirty="0">
                <a:solidFill>
                  <a:srgbClr val="69BE28"/>
                </a:solidFill>
                <a:latin typeface="微软雅黑" panose="020B0503020204020204" pitchFamily="18" charset="-122"/>
                <a:cs typeface="微软雅黑" panose="020B0503020204020204" pitchFamily="18" charset="-122"/>
              </a:rPr>
              <a:t>复合品牌</a:t>
            </a:r>
          </a:p>
          <a:p>
            <a:pPr>
              <a:lnSpc>
                <a:spcPts val="1000"/>
              </a:lnSpc>
            </a:pPr>
            <a:endParaRPr lang="en-US" altLang="zh-CN" dirty="0"/>
          </a:p>
          <a:p>
            <a:pPr>
              <a:lnSpc>
                <a:spcPts val="1600"/>
              </a:lnSpc>
            </a:pPr>
            <a:r>
              <a:rPr lang="en-US" altLang="zh-CN" sz="1105" b="1" dirty="0">
                <a:solidFill>
                  <a:srgbClr val="000000"/>
                </a:solidFill>
                <a:latin typeface="Times New Roman" panose="02020603050405020304" pitchFamily="18" charset="0"/>
                <a:cs typeface="Times New Roman" panose="02020603050405020304" pitchFamily="18" charset="0"/>
              </a:rPr>
              <a:t>10</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Corso</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Como</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pPr>
            <a:r>
              <a:rPr lang="en-US" altLang="zh-CN" sz="1105" b="1" u="sng" dirty="0">
                <a:solidFill>
                  <a:srgbClr val="69BE28"/>
                </a:solidFill>
                <a:latin typeface="微软雅黑" panose="020B0503020204020204" pitchFamily="18" charset="-122"/>
                <a:cs typeface="微软雅黑" panose="020B0503020204020204" pitchFamily="18" charset="-122"/>
              </a:rPr>
              <a:t>服饰</a:t>
            </a:r>
          </a:p>
          <a:p>
            <a:pPr>
              <a:lnSpc>
                <a:spcPts val="1000"/>
              </a:lnSpc>
            </a:pPr>
            <a:endParaRPr lang="en-US" altLang="zh-CN" dirty="0"/>
          </a:p>
          <a:p>
            <a:pPr>
              <a:lnSpc>
                <a:spcPts val="1600"/>
              </a:lnSpc>
            </a:pPr>
            <a:r>
              <a:rPr lang="en-US" altLang="zh-CN" sz="1105" b="1" dirty="0">
                <a:solidFill>
                  <a:srgbClr val="000000"/>
                </a:solidFill>
                <a:latin typeface="Times New Roman" panose="02020603050405020304" pitchFamily="18" charset="0"/>
                <a:cs typeface="Times New Roman" panose="02020603050405020304" pitchFamily="18" charset="0"/>
              </a:rPr>
              <a:t>8</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Seconds</a:t>
            </a:r>
          </a:p>
          <a:p>
            <a:pPr>
              <a:lnSpc>
                <a:spcPts val="1000"/>
              </a:lnSpc>
            </a:pPr>
            <a:endParaRPr lang="en-US" altLang="zh-CN" dirty="0"/>
          </a:p>
          <a:p>
            <a:pPr>
              <a:lnSpc>
                <a:spcPts val="1600"/>
              </a:lnSpc>
            </a:pPr>
            <a:r>
              <a:rPr lang="en-US" altLang="zh-CN" sz="1105" b="1" dirty="0">
                <a:solidFill>
                  <a:srgbClr val="000000"/>
                </a:solidFill>
                <a:latin typeface="Times New Roman" panose="02020603050405020304" pitchFamily="18" charset="0"/>
                <a:cs typeface="Times New Roman" panose="02020603050405020304" pitchFamily="18" charset="0"/>
              </a:rPr>
              <a:t>New</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Look</a:t>
            </a:r>
          </a:p>
          <a:p>
            <a:pPr>
              <a:lnSpc>
                <a:spcPts val="1000"/>
              </a:lnSpc>
            </a:pPr>
            <a:endParaRPr lang="en-US" altLang="zh-CN" dirty="0"/>
          </a:p>
          <a:p>
            <a:pPr>
              <a:lnSpc>
                <a:spcPts val="1600"/>
              </a:lnSpc>
            </a:pPr>
            <a:r>
              <a:rPr lang="en-US" altLang="zh-CN" sz="1105" b="1" dirty="0">
                <a:solidFill>
                  <a:srgbClr val="000000"/>
                </a:solidFill>
                <a:latin typeface="Times New Roman" panose="02020603050405020304" pitchFamily="18" charset="0"/>
                <a:cs typeface="Times New Roman" panose="02020603050405020304" pitchFamily="18" charset="0"/>
              </a:rPr>
              <a:t>Ted</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Baker</a:t>
            </a:r>
          </a:p>
          <a:p>
            <a:pPr>
              <a:lnSpc>
                <a:spcPts val="1000"/>
              </a:lnSpc>
            </a:pPr>
            <a:endParaRPr lang="en-US" altLang="zh-CN" dirty="0"/>
          </a:p>
          <a:p>
            <a:pPr>
              <a:lnSpc>
                <a:spcPts val="1600"/>
              </a:lnSpc>
            </a:pPr>
            <a:r>
              <a:rPr lang="en-US" altLang="zh-CN" sz="1105" b="1" dirty="0">
                <a:solidFill>
                  <a:srgbClr val="000000"/>
                </a:solidFill>
                <a:latin typeface="Times New Roman" panose="02020603050405020304" pitchFamily="18" charset="0"/>
                <a:cs typeface="Times New Roman" panose="02020603050405020304" pitchFamily="18" charset="0"/>
              </a:rPr>
              <a:t>Karen</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Millen</a:t>
            </a:r>
          </a:p>
          <a:p>
            <a:pPr>
              <a:lnSpc>
                <a:spcPts val="1000"/>
              </a:lnSpc>
            </a:pPr>
            <a:endParaRPr lang="en-US" altLang="zh-CN" dirty="0"/>
          </a:p>
          <a:p>
            <a:pPr>
              <a:lnSpc>
                <a:spcPts val="1600"/>
              </a:lnSpc>
            </a:pPr>
            <a:r>
              <a:rPr lang="en-US" altLang="zh-CN" sz="1105" b="1" dirty="0">
                <a:solidFill>
                  <a:srgbClr val="000000"/>
                </a:solidFill>
                <a:latin typeface="Times New Roman" panose="02020603050405020304" pitchFamily="18" charset="0"/>
                <a:cs typeface="Times New Roman" panose="02020603050405020304" pitchFamily="18" charset="0"/>
              </a:rPr>
              <a:t>Mulberry</a:t>
            </a:r>
          </a:p>
          <a:p>
            <a:pPr>
              <a:lnSpc>
                <a:spcPts val="1000"/>
              </a:lnSpc>
            </a:pPr>
            <a:endParaRPr lang="en-US" altLang="zh-CN" dirty="0"/>
          </a:p>
          <a:p>
            <a:pPr>
              <a:lnSpc>
                <a:spcPts val="1600"/>
              </a:lnSpc>
            </a:pPr>
            <a:r>
              <a:rPr lang="en-US" altLang="zh-CN" sz="1105" b="1" dirty="0">
                <a:solidFill>
                  <a:srgbClr val="000000"/>
                </a:solidFill>
                <a:latin typeface="Times New Roman" panose="02020603050405020304" pitchFamily="18" charset="0"/>
                <a:cs typeface="Times New Roman" panose="02020603050405020304" pitchFamily="18" charset="0"/>
              </a:rPr>
              <a:t>Initial</a:t>
            </a:r>
          </a:p>
        </p:txBody>
      </p:sp>
      <p:sp>
        <p:nvSpPr>
          <p:cNvPr id="23" name="TextBox 1"/>
          <p:cNvSpPr txBox="1"/>
          <p:nvPr/>
        </p:nvSpPr>
        <p:spPr>
          <a:xfrm>
            <a:off x="1016000" y="5003800"/>
            <a:ext cx="3683000" cy="1854200"/>
          </a:xfrm>
          <a:prstGeom prst="rect">
            <a:avLst/>
          </a:prstGeom>
          <a:noFill/>
        </p:spPr>
        <p:txBody>
          <a:bodyPr wrap="none" lIns="0" tIns="0" rIns="0" rtlCol="0">
            <a:spAutoFit/>
          </a:bodyPr>
          <a:lstStyle/>
          <a:p>
            <a:pPr>
              <a:lnSpc>
                <a:spcPts val="1200"/>
              </a:lnSpc>
              <a:tabLst>
                <a:tab pos="2781300" algn="l"/>
              </a:tabLst>
            </a:pPr>
            <a:r>
              <a:rPr lang="en-US" altLang="zh-CN" dirty="0"/>
              <a:t>	</a:t>
            </a:r>
            <a:r>
              <a:rPr lang="en-US" altLang="zh-CN" sz="1105" b="1" dirty="0">
                <a:solidFill>
                  <a:srgbClr val="000000"/>
                </a:solidFill>
                <a:latin typeface="Times New Roman" panose="02020603050405020304" pitchFamily="18" charset="0"/>
                <a:cs typeface="Times New Roman" panose="02020603050405020304" pitchFamily="18" charset="0"/>
              </a:rPr>
              <a:t>m&amp;m’s</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World</a:t>
            </a:r>
          </a:p>
          <a:p>
            <a:pPr>
              <a:lnSpc>
                <a:spcPts val="1000"/>
              </a:lnSpc>
            </a:pPr>
            <a:endParaRPr lang="en-US" altLang="zh-CN" dirty="0"/>
          </a:p>
          <a:p>
            <a:pPr>
              <a:lnSpc>
                <a:spcPts val="1600"/>
              </a:lnSpc>
              <a:tabLst>
                <a:tab pos="2781300" algn="l"/>
              </a:tabLst>
            </a:pPr>
            <a:r>
              <a:rPr lang="en-US" altLang="zh-CN" dirty="0"/>
              <a:t>	</a:t>
            </a:r>
            <a:r>
              <a:rPr lang="en-US" altLang="zh-CN" sz="1105" b="1" dirty="0">
                <a:solidFill>
                  <a:srgbClr val="000000"/>
                </a:solidFill>
                <a:latin typeface="Times New Roman" panose="02020603050405020304" pitchFamily="18" charset="0"/>
                <a:cs typeface="Times New Roman" panose="02020603050405020304" pitchFamily="18" charset="0"/>
              </a:rPr>
              <a:t>AEG</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2781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68</a:t>
            </a:r>
          </a:p>
        </p:txBody>
      </p:sp>
      <p:sp>
        <p:nvSpPr>
          <p:cNvPr id="24" name="TextBox 1"/>
          <p:cNvSpPr txBox="1"/>
          <p:nvPr/>
        </p:nvSpPr>
        <p:spPr>
          <a:xfrm>
            <a:off x="3797300" y="1485900"/>
            <a:ext cx="1536700" cy="3378200"/>
          </a:xfrm>
          <a:prstGeom prst="rect">
            <a:avLst/>
          </a:prstGeom>
          <a:noFill/>
        </p:spPr>
        <p:txBody>
          <a:bodyPr wrap="none" lIns="0" tIns="0" rIns="0" rtlCol="0">
            <a:spAutoFit/>
          </a:bodyPr>
          <a:lstStyle/>
          <a:p>
            <a:pPr>
              <a:lnSpc>
                <a:spcPts val="1400"/>
              </a:lnSpc>
              <a:tabLst>
                <a:tab pos="76200" algn="l"/>
              </a:tabLst>
            </a:pPr>
            <a:r>
              <a:rPr lang="en-US" altLang="zh-CN" dirty="0"/>
              <a:t>	</a:t>
            </a:r>
            <a:r>
              <a:rPr lang="en-US" altLang="zh-CN" sz="1105" b="1" u="sng" dirty="0">
                <a:solidFill>
                  <a:srgbClr val="69BE28"/>
                </a:solidFill>
                <a:latin typeface="微软雅黑" panose="020B0503020204020204" pitchFamily="18" charset="-122"/>
                <a:cs typeface="微软雅黑" panose="020B0503020204020204" pitchFamily="18" charset="-122"/>
              </a:rPr>
              <a:t>餐饮</a:t>
            </a:r>
          </a:p>
          <a:p>
            <a:pPr>
              <a:lnSpc>
                <a:spcPts val="1000"/>
              </a:lnSpc>
            </a:pPr>
            <a:endParaRPr lang="en-US" altLang="zh-CN" dirty="0"/>
          </a:p>
          <a:p>
            <a:pPr>
              <a:lnSpc>
                <a:spcPts val="1600"/>
              </a:lnSpc>
              <a:tabLst>
                <a:tab pos="76200" algn="l"/>
              </a:tabLst>
            </a:pPr>
            <a:r>
              <a:rPr lang="en-US" altLang="zh-CN" dirty="0"/>
              <a:t>	</a:t>
            </a:r>
            <a:r>
              <a:rPr lang="en-US" altLang="zh-CN" sz="1105" b="1" dirty="0">
                <a:solidFill>
                  <a:srgbClr val="000000"/>
                </a:solidFill>
                <a:latin typeface="Times New Roman" panose="02020603050405020304" pitchFamily="18" charset="0"/>
                <a:cs typeface="Times New Roman" panose="02020603050405020304" pitchFamily="18" charset="0"/>
              </a:rPr>
              <a:t>Sarment</a:t>
            </a:r>
          </a:p>
          <a:p>
            <a:pPr>
              <a:lnSpc>
                <a:spcPts val="1000"/>
              </a:lnSpc>
            </a:pPr>
            <a:endParaRPr lang="en-US" altLang="zh-CN" dirty="0"/>
          </a:p>
          <a:p>
            <a:pPr>
              <a:lnSpc>
                <a:spcPts val="1600"/>
              </a:lnSpc>
              <a:tabLst>
                <a:tab pos="76200" algn="l"/>
              </a:tabLst>
            </a:pPr>
            <a:r>
              <a:rPr lang="en-US" altLang="zh-CN" dirty="0"/>
              <a:t>	</a:t>
            </a:r>
            <a:r>
              <a:rPr lang="en-US" altLang="zh-CN" sz="1105" b="1" dirty="0">
                <a:solidFill>
                  <a:srgbClr val="000000"/>
                </a:solidFill>
                <a:latin typeface="Times New Roman" panose="02020603050405020304" pitchFamily="18" charset="0"/>
                <a:cs typeface="Times New Roman" panose="02020603050405020304" pitchFamily="18" charset="0"/>
              </a:rPr>
              <a:t>The</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Urban</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Harvest</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G+</a:t>
            </a:r>
          </a:p>
          <a:p>
            <a:pPr>
              <a:lnSpc>
                <a:spcPts val="1000"/>
              </a:lnSpc>
            </a:pPr>
            <a:endParaRPr lang="en-US" altLang="zh-CN" dirty="0"/>
          </a:p>
          <a:p>
            <a:pPr>
              <a:lnSpc>
                <a:spcPts val="1600"/>
              </a:lnSpc>
              <a:tabLst>
                <a:tab pos="76200" algn="l"/>
              </a:tabLst>
            </a:pPr>
            <a:r>
              <a:rPr lang="en-US" altLang="zh-CN" dirty="0"/>
              <a:t>	</a:t>
            </a:r>
            <a:r>
              <a:rPr lang="en-US" altLang="zh-CN" sz="1105" b="1" dirty="0">
                <a:solidFill>
                  <a:srgbClr val="000000"/>
                </a:solidFill>
                <a:latin typeface="Times New Roman" panose="02020603050405020304" pitchFamily="18" charset="0"/>
                <a:cs typeface="Times New Roman" panose="02020603050405020304" pitchFamily="18" charset="0"/>
              </a:rPr>
              <a:t>Tim’s</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Kitchen</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76200" algn="l"/>
              </a:tabLst>
            </a:pPr>
            <a:r>
              <a:rPr lang="en-US" altLang="zh-CN" sz="1105" b="1" dirty="0">
                <a:solidFill>
                  <a:srgbClr val="69BE28"/>
                </a:solidFill>
                <a:latin typeface="微软雅黑" panose="020B0503020204020204" pitchFamily="18" charset="-122"/>
                <a:cs typeface="微软雅黑" panose="020B0503020204020204" pitchFamily="18" charset="-122"/>
              </a:rPr>
              <a:t>儿童/娱乐</a:t>
            </a:r>
          </a:p>
          <a:p>
            <a:pPr>
              <a:lnSpc>
                <a:spcPts val="1000"/>
              </a:lnSpc>
            </a:pPr>
            <a:endParaRPr lang="en-US" altLang="zh-CN" dirty="0"/>
          </a:p>
          <a:p>
            <a:pPr>
              <a:lnSpc>
                <a:spcPts val="1600"/>
              </a:lnSpc>
              <a:tabLst>
                <a:tab pos="76200" algn="l"/>
              </a:tabLst>
            </a:pPr>
            <a:r>
              <a:rPr lang="en-US" altLang="zh-CN" sz="1105" b="1" dirty="0">
                <a:solidFill>
                  <a:srgbClr val="000000"/>
                </a:solidFill>
                <a:latin typeface="Times New Roman" panose="02020603050405020304" pitchFamily="18" charset="0"/>
                <a:cs typeface="Times New Roman" panose="02020603050405020304" pitchFamily="18" charset="0"/>
              </a:rPr>
              <a:t>Thomas</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Town</a:t>
            </a:r>
          </a:p>
          <a:p>
            <a:pPr>
              <a:lnSpc>
                <a:spcPts val="1000"/>
              </a:lnSpc>
            </a:pPr>
            <a:endParaRPr lang="en-US" altLang="zh-CN" dirty="0"/>
          </a:p>
          <a:p>
            <a:pPr>
              <a:lnSpc>
                <a:spcPts val="1600"/>
              </a:lnSpc>
              <a:tabLst>
                <a:tab pos="76200" algn="l"/>
              </a:tabLst>
            </a:pPr>
            <a:r>
              <a:rPr lang="en-US" altLang="zh-CN" sz="1105" b="1" dirty="0">
                <a:solidFill>
                  <a:srgbClr val="000000"/>
                </a:solidFill>
                <a:latin typeface="Times New Roman" panose="02020603050405020304" pitchFamily="18" charset="0"/>
                <a:cs typeface="Times New Roman" panose="02020603050405020304" pitchFamily="18" charset="0"/>
              </a:rPr>
              <a:t>Edaytown</a:t>
            </a:r>
          </a:p>
        </p:txBody>
      </p:sp>
      <p:sp>
        <p:nvSpPr>
          <p:cNvPr id="25" name="TextBox 1"/>
          <p:cNvSpPr txBox="1"/>
          <p:nvPr/>
        </p:nvSpPr>
        <p:spPr>
          <a:xfrm>
            <a:off x="6527800" y="1536700"/>
            <a:ext cx="1219200" cy="2514600"/>
          </a:xfrm>
          <a:prstGeom prst="rect">
            <a:avLst/>
          </a:prstGeom>
          <a:noFill/>
        </p:spPr>
        <p:txBody>
          <a:bodyPr wrap="none" lIns="0" tIns="0" rIns="0" rtlCol="0">
            <a:spAutoFit/>
          </a:bodyPr>
          <a:lstStyle/>
          <a:p>
            <a:pPr>
              <a:lnSpc>
                <a:spcPts val="1400"/>
              </a:lnSpc>
              <a:tabLst>
                <a:tab pos="63500" algn="l"/>
              </a:tabLst>
            </a:pPr>
            <a:r>
              <a:rPr lang="en-US" altLang="zh-CN" sz="1105" b="1" dirty="0">
                <a:solidFill>
                  <a:srgbClr val="69BE28"/>
                </a:solidFill>
                <a:latin typeface="微软雅黑" panose="020B0503020204020204" pitchFamily="18" charset="-122"/>
                <a:cs typeface="微软雅黑" panose="020B0503020204020204" pitchFamily="18" charset="-122"/>
              </a:rPr>
              <a:t>生活休闲</a:t>
            </a:r>
          </a:p>
          <a:p>
            <a:pPr>
              <a:lnSpc>
                <a:spcPts val="1000"/>
              </a:lnSpc>
            </a:pPr>
            <a:endParaRPr lang="en-US" altLang="zh-CN" dirty="0"/>
          </a:p>
          <a:p>
            <a:pPr>
              <a:lnSpc>
                <a:spcPts val="1600"/>
              </a:lnSpc>
              <a:tabLst>
                <a:tab pos="63500" algn="l"/>
              </a:tabLst>
            </a:pPr>
            <a:r>
              <a:rPr lang="en-US" altLang="zh-CN" sz="1105" b="1" dirty="0">
                <a:solidFill>
                  <a:srgbClr val="000000"/>
                </a:solidFill>
                <a:latin typeface="Times New Roman" panose="02020603050405020304" pitchFamily="18" charset="0"/>
                <a:cs typeface="Times New Roman" panose="02020603050405020304" pitchFamily="18" charset="0"/>
              </a:rPr>
              <a:t>Pure</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Times New Roman" panose="02020603050405020304" pitchFamily="18" charset="0"/>
                <a:cs typeface="Times New Roman" panose="02020603050405020304" pitchFamily="18" charset="0"/>
              </a:rPr>
              <a:t>Fitness/Yoga</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63500" algn="l"/>
              </a:tabLst>
            </a:pPr>
            <a:r>
              <a:rPr lang="en-US" altLang="zh-CN" dirty="0"/>
              <a:t>	</a:t>
            </a:r>
            <a:r>
              <a:rPr lang="en-US" altLang="zh-CN" sz="1105" b="1" u="sng" dirty="0">
                <a:solidFill>
                  <a:srgbClr val="69BE28"/>
                </a:solidFill>
                <a:latin typeface="微软雅黑" panose="020B0503020204020204" pitchFamily="18" charset="-122"/>
                <a:cs typeface="微软雅黑" panose="020B0503020204020204" pitchFamily="18" charset="-122"/>
              </a:rPr>
              <a:t>运动</a:t>
            </a:r>
          </a:p>
          <a:p>
            <a:pPr>
              <a:lnSpc>
                <a:spcPts val="1000"/>
              </a:lnSpc>
            </a:pPr>
            <a:endParaRPr lang="en-US" altLang="zh-CN" dirty="0"/>
          </a:p>
          <a:p>
            <a:pPr>
              <a:lnSpc>
                <a:spcPts val="1600"/>
              </a:lnSpc>
              <a:tabLst>
                <a:tab pos="63500" algn="l"/>
              </a:tabLst>
            </a:pPr>
            <a:r>
              <a:rPr lang="en-US" altLang="zh-CN" dirty="0"/>
              <a:t>	</a:t>
            </a:r>
            <a:r>
              <a:rPr lang="en-US" altLang="zh-CN" sz="1105" b="1" dirty="0">
                <a:solidFill>
                  <a:srgbClr val="000000"/>
                </a:solidFill>
                <a:latin typeface="Times New Roman" panose="02020603050405020304" pitchFamily="18" charset="0"/>
                <a:cs typeface="Times New Roman" panose="02020603050405020304" pitchFamily="18" charset="0"/>
              </a:rPr>
              <a:t>Nike</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28877" y="1287017"/>
            <a:ext cx="7859268" cy="3569208"/>
          </a:xfrm>
          <a:custGeom>
            <a:avLst/>
            <a:gdLst>
              <a:gd name="connsiteX0" fmla="*/ 0 w 7859268"/>
              <a:gd name="connsiteY0" fmla="*/ 3569208 h 3569208"/>
              <a:gd name="connsiteX1" fmla="*/ 7859267 w 7859268"/>
              <a:gd name="connsiteY1" fmla="*/ 3569208 h 3569208"/>
              <a:gd name="connsiteX2" fmla="*/ 7859267 w 7859268"/>
              <a:gd name="connsiteY2" fmla="*/ 0 h 3569208"/>
              <a:gd name="connsiteX3" fmla="*/ 0 w 7859268"/>
              <a:gd name="connsiteY3" fmla="*/ 0 h 3569208"/>
              <a:gd name="connsiteX4" fmla="*/ 0 w 7859268"/>
              <a:gd name="connsiteY4" fmla="*/ 3569208 h 3569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59268" h="3569208">
                <a:moveTo>
                  <a:pt x="0" y="3569208"/>
                </a:moveTo>
                <a:lnTo>
                  <a:pt x="7859267" y="3569208"/>
                </a:lnTo>
                <a:lnTo>
                  <a:pt x="7859267" y="0"/>
                </a:lnTo>
                <a:lnTo>
                  <a:pt x="0" y="0"/>
                </a:lnTo>
                <a:lnTo>
                  <a:pt x="0" y="356920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914400" y="1272539"/>
            <a:ext cx="7888224" cy="3598164"/>
          </a:xfrm>
          <a:custGeom>
            <a:avLst/>
            <a:gdLst>
              <a:gd name="connsiteX0" fmla="*/ 14477 w 7888224"/>
              <a:gd name="connsiteY0" fmla="*/ 3583686 h 3598164"/>
              <a:gd name="connsiteX1" fmla="*/ 7873745 w 7888224"/>
              <a:gd name="connsiteY1" fmla="*/ 3583686 h 3598164"/>
              <a:gd name="connsiteX2" fmla="*/ 7873745 w 7888224"/>
              <a:gd name="connsiteY2" fmla="*/ 14477 h 3598164"/>
              <a:gd name="connsiteX3" fmla="*/ 14477 w 7888224"/>
              <a:gd name="connsiteY3" fmla="*/ 14477 h 3598164"/>
              <a:gd name="connsiteX4" fmla="*/ 14477 w 7888224"/>
              <a:gd name="connsiteY4" fmla="*/ 3583686 h 35981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88224" h="3598164">
                <a:moveTo>
                  <a:pt x="14477" y="3583686"/>
                </a:moveTo>
                <a:lnTo>
                  <a:pt x="7873745" y="3583686"/>
                </a:lnTo>
                <a:lnTo>
                  <a:pt x="7873745" y="14477"/>
                </a:lnTo>
                <a:lnTo>
                  <a:pt x="14477" y="14477"/>
                </a:lnTo>
                <a:lnTo>
                  <a:pt x="14477" y="358368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12800" y="1587500"/>
            <a:ext cx="1651000" cy="698500"/>
          </a:xfrm>
          <a:prstGeom prst="rect">
            <a:avLst/>
          </a:prstGeom>
          <a:noFill/>
        </p:spPr>
      </p:pic>
      <p:sp>
        <p:nvSpPr>
          <p:cNvPr id="9"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69</a:t>
            </a:r>
          </a:p>
        </p:txBody>
      </p:sp>
      <p:sp>
        <p:nvSpPr>
          <p:cNvPr id="10" name="TextBox 1"/>
          <p:cNvSpPr txBox="1"/>
          <p:nvPr/>
        </p:nvSpPr>
        <p:spPr>
          <a:xfrm>
            <a:off x="7366000" y="101600"/>
            <a:ext cx="14224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商家访谈</a:t>
            </a:r>
          </a:p>
        </p:txBody>
      </p:sp>
      <p:sp>
        <p:nvSpPr>
          <p:cNvPr id="11" name="TextBox 1"/>
          <p:cNvSpPr txBox="1"/>
          <p:nvPr/>
        </p:nvSpPr>
        <p:spPr>
          <a:xfrm>
            <a:off x="1016000" y="1676400"/>
            <a:ext cx="1219200" cy="3937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重要结论</a:t>
            </a:r>
          </a:p>
        </p:txBody>
      </p:sp>
      <p:sp>
        <p:nvSpPr>
          <p:cNvPr id="12" name="TextBox 1"/>
          <p:cNvSpPr txBox="1"/>
          <p:nvPr/>
        </p:nvSpPr>
        <p:spPr>
          <a:xfrm>
            <a:off x="1104900" y="2197100"/>
            <a:ext cx="64008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商家访谈主要是了解商家对深圳市场的看法，在深圳开店拓展策略，及在深圳寻找新店的要求。</a:t>
            </a:r>
          </a:p>
        </p:txBody>
      </p:sp>
      <p:sp>
        <p:nvSpPr>
          <p:cNvPr id="13" name="TextBox 1"/>
          <p:cNvSpPr txBox="1"/>
          <p:nvPr/>
        </p:nvSpPr>
        <p:spPr>
          <a:xfrm>
            <a:off x="1104900" y="2578100"/>
            <a:ext cx="7467600" cy="381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从五月份开始至现在，我们对16家品牌公司进行了商家访谈，涉及的业态包括服饰零售、</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餐饮、</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儿童、</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娱乐、</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生活休闲及运动。受访者主要为公司行政执行官、总裁或业务拓展决策人等。</a:t>
            </a:r>
          </a:p>
        </p:txBody>
      </p:sp>
      <p:sp>
        <p:nvSpPr>
          <p:cNvPr id="14" name="TextBox 1"/>
          <p:cNvSpPr txBox="1"/>
          <p:nvPr/>
        </p:nvSpPr>
        <p:spPr>
          <a:xfrm>
            <a:off x="1104900" y="3111500"/>
            <a:ext cx="6184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商家访谈内容主要围绕以下5个方面，通过访问品牌高管，收集商家对本项目的看法及意见。</a:t>
            </a:r>
          </a:p>
        </p:txBody>
      </p:sp>
      <p:sp>
        <p:nvSpPr>
          <p:cNvPr id="15" name="TextBox 1"/>
          <p:cNvSpPr txBox="1"/>
          <p:nvPr/>
        </p:nvSpPr>
        <p:spPr>
          <a:xfrm>
            <a:off x="1130300" y="3302000"/>
            <a:ext cx="7239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1.品牌表现</a:t>
            </a:r>
          </a:p>
        </p:txBody>
      </p:sp>
      <p:sp>
        <p:nvSpPr>
          <p:cNvPr id="16" name="TextBox 1"/>
          <p:cNvSpPr txBox="1"/>
          <p:nvPr/>
        </p:nvSpPr>
        <p:spPr>
          <a:xfrm>
            <a:off x="1130300" y="3479800"/>
            <a:ext cx="1181100" cy="1905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2.开店及营销策略</a:t>
            </a:r>
          </a:p>
        </p:txBody>
      </p:sp>
      <p:sp>
        <p:nvSpPr>
          <p:cNvPr id="17" name="TextBox 1"/>
          <p:cNvSpPr txBox="1"/>
          <p:nvPr/>
        </p:nvSpPr>
        <p:spPr>
          <a:xfrm>
            <a:off x="1130300" y="3670300"/>
            <a:ext cx="1638300" cy="3810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3.对深圳商业环境的看法</a:t>
            </a:r>
          </a:p>
          <a:p>
            <a:pPr>
              <a:lnSpc>
                <a:spcPts val="1400"/>
              </a:lnSpc>
            </a:pPr>
            <a:r>
              <a:rPr lang="en-US" altLang="zh-CN" sz="1200" dirty="0">
                <a:solidFill>
                  <a:srgbClr val="000000"/>
                </a:solidFill>
                <a:latin typeface="微软雅黑" panose="020B0503020204020204" pitchFamily="18" charset="-122"/>
                <a:cs typeface="微软雅黑" panose="020B0503020204020204" pitchFamily="18" charset="-122"/>
              </a:rPr>
              <a:t>4.商家开店要求</a:t>
            </a:r>
          </a:p>
        </p:txBody>
      </p:sp>
      <p:sp>
        <p:nvSpPr>
          <p:cNvPr id="18" name="TextBox 1"/>
          <p:cNvSpPr txBox="1"/>
          <p:nvPr/>
        </p:nvSpPr>
        <p:spPr>
          <a:xfrm>
            <a:off x="1130300" y="4038600"/>
            <a:ext cx="1981200" cy="558800"/>
          </a:xfrm>
          <a:prstGeom prst="rect">
            <a:avLst/>
          </a:prstGeom>
          <a:noFill/>
        </p:spPr>
        <p:txBody>
          <a:bodyPr wrap="none" lIns="0" tIns="0" rIns="0" rtlCol="0">
            <a:spAutoFit/>
          </a:bodyPr>
          <a:lstStyle/>
          <a:p>
            <a:pPr>
              <a:lnSpc>
                <a:spcPts val="1500"/>
              </a:lnSpc>
            </a:pPr>
            <a:r>
              <a:rPr lang="en-US" altLang="zh-CN" sz="1200" dirty="0">
                <a:solidFill>
                  <a:srgbClr val="000000"/>
                </a:solidFill>
                <a:latin typeface="微软雅黑" panose="020B0503020204020204" pitchFamily="18" charset="-122"/>
                <a:cs typeface="微软雅黑" panose="020B0503020204020204" pitchFamily="18" charset="-122"/>
              </a:rPr>
              <a:t>5.对于深圳大涌项目的接受度</a:t>
            </a:r>
          </a:p>
          <a:p>
            <a:pPr>
              <a:lnSpc>
                <a:spcPts val="1000"/>
              </a:lnSpc>
            </a:pPr>
            <a:endParaRPr lang="en-US" altLang="zh-CN" dirty="0"/>
          </a:p>
          <a:p>
            <a:pPr>
              <a:lnSpc>
                <a:spcPts val="1800"/>
              </a:lnSpc>
            </a:pPr>
            <a:r>
              <a:rPr lang="en-US" altLang="zh-CN" sz="1200" dirty="0">
                <a:solidFill>
                  <a:srgbClr val="000000"/>
                </a:solidFill>
                <a:latin typeface="微软雅黑" panose="020B0503020204020204" pitchFamily="18" charset="-122"/>
                <a:cs typeface="微软雅黑" panose="020B0503020204020204" pitchFamily="18" charset="-122"/>
              </a:rPr>
              <a:t>详细的访问内容可参看附件。</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53261" y="1538477"/>
            <a:ext cx="7854696" cy="4977383"/>
          </a:xfrm>
          <a:custGeom>
            <a:avLst/>
            <a:gdLst>
              <a:gd name="connsiteX0" fmla="*/ 0 w 7854696"/>
              <a:gd name="connsiteY0" fmla="*/ 130301 h 4977383"/>
              <a:gd name="connsiteX1" fmla="*/ 130365 w 7854696"/>
              <a:gd name="connsiteY1" fmla="*/ 0 h 4977383"/>
              <a:gd name="connsiteX2" fmla="*/ 7724394 w 7854696"/>
              <a:gd name="connsiteY2" fmla="*/ 0 h 4977383"/>
              <a:gd name="connsiteX3" fmla="*/ 7854695 w 7854696"/>
              <a:gd name="connsiteY3" fmla="*/ 130301 h 4977383"/>
              <a:gd name="connsiteX4" fmla="*/ 7854695 w 7854696"/>
              <a:gd name="connsiteY4" fmla="*/ 4847018 h 4977383"/>
              <a:gd name="connsiteX5" fmla="*/ 7724394 w 7854696"/>
              <a:gd name="connsiteY5" fmla="*/ 4977383 h 4977383"/>
              <a:gd name="connsiteX6" fmla="*/ 130365 w 7854696"/>
              <a:gd name="connsiteY6" fmla="*/ 4977383 h 4977383"/>
              <a:gd name="connsiteX7" fmla="*/ 0 w 7854696"/>
              <a:gd name="connsiteY7" fmla="*/ 4847018 h 4977383"/>
              <a:gd name="connsiteX8" fmla="*/ 0 w 7854696"/>
              <a:gd name="connsiteY8" fmla="*/ 130301 h 4977383"/>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54696" h="4977383">
                <a:moveTo>
                  <a:pt x="0" y="130301"/>
                </a:moveTo>
                <a:cubicBezTo>
                  <a:pt x="0" y="58419"/>
                  <a:pt x="58369" y="0"/>
                  <a:pt x="130365" y="0"/>
                </a:cubicBezTo>
                <a:lnTo>
                  <a:pt x="7724394" y="0"/>
                </a:lnTo>
                <a:cubicBezTo>
                  <a:pt x="7796276" y="0"/>
                  <a:pt x="7854695" y="58419"/>
                  <a:pt x="7854695" y="130301"/>
                </a:cubicBezTo>
                <a:lnTo>
                  <a:pt x="7854695" y="4847018"/>
                </a:lnTo>
                <a:cubicBezTo>
                  <a:pt x="7854695" y="4919014"/>
                  <a:pt x="7796276" y="4977383"/>
                  <a:pt x="7724394" y="4977383"/>
                </a:cubicBezTo>
                <a:lnTo>
                  <a:pt x="130365" y="4977383"/>
                </a:lnTo>
                <a:cubicBezTo>
                  <a:pt x="58369" y="4977383"/>
                  <a:pt x="0" y="4919014"/>
                  <a:pt x="0" y="4847018"/>
                </a:cubicBezTo>
                <a:lnTo>
                  <a:pt x="0" y="13030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940308" y="1525524"/>
            <a:ext cx="7880604" cy="5003291"/>
          </a:xfrm>
          <a:custGeom>
            <a:avLst/>
            <a:gdLst>
              <a:gd name="connsiteX0" fmla="*/ 12953 w 7880604"/>
              <a:gd name="connsiteY0" fmla="*/ 143255 h 5003291"/>
              <a:gd name="connsiteX1" fmla="*/ 143319 w 7880604"/>
              <a:gd name="connsiteY1" fmla="*/ 12953 h 5003291"/>
              <a:gd name="connsiteX2" fmla="*/ 7737348 w 7880604"/>
              <a:gd name="connsiteY2" fmla="*/ 12953 h 5003291"/>
              <a:gd name="connsiteX3" fmla="*/ 7867649 w 7880604"/>
              <a:gd name="connsiteY3" fmla="*/ 143255 h 5003291"/>
              <a:gd name="connsiteX4" fmla="*/ 7867649 w 7880604"/>
              <a:gd name="connsiteY4" fmla="*/ 4859972 h 5003291"/>
              <a:gd name="connsiteX5" fmla="*/ 7737348 w 7880604"/>
              <a:gd name="connsiteY5" fmla="*/ 4990337 h 5003291"/>
              <a:gd name="connsiteX6" fmla="*/ 143319 w 7880604"/>
              <a:gd name="connsiteY6" fmla="*/ 4990337 h 5003291"/>
              <a:gd name="connsiteX7" fmla="*/ 12953 w 7880604"/>
              <a:gd name="connsiteY7" fmla="*/ 4859972 h 5003291"/>
              <a:gd name="connsiteX8" fmla="*/ 12953 w 7880604"/>
              <a:gd name="connsiteY8" fmla="*/ 143255 h 50032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80604" h="5003291">
                <a:moveTo>
                  <a:pt x="12953" y="143255"/>
                </a:moveTo>
                <a:cubicBezTo>
                  <a:pt x="12953" y="71373"/>
                  <a:pt x="71323" y="12953"/>
                  <a:pt x="143319" y="12953"/>
                </a:cubicBezTo>
                <a:lnTo>
                  <a:pt x="7737348" y="12953"/>
                </a:lnTo>
                <a:cubicBezTo>
                  <a:pt x="7809230" y="12953"/>
                  <a:pt x="7867649" y="71373"/>
                  <a:pt x="7867649" y="143255"/>
                </a:cubicBezTo>
                <a:lnTo>
                  <a:pt x="7867649" y="4859972"/>
                </a:lnTo>
                <a:cubicBezTo>
                  <a:pt x="7867649" y="4931968"/>
                  <a:pt x="7809230" y="4990337"/>
                  <a:pt x="7737348" y="4990337"/>
                </a:cubicBezTo>
                <a:lnTo>
                  <a:pt x="143319" y="4990337"/>
                </a:lnTo>
                <a:cubicBezTo>
                  <a:pt x="71323" y="4990337"/>
                  <a:pt x="12953" y="4931968"/>
                  <a:pt x="12953" y="4859972"/>
                </a:cubicBezTo>
                <a:lnTo>
                  <a:pt x="12953" y="143255"/>
                </a:lnTo>
              </a:path>
            </a:pathLst>
          </a:custGeom>
          <a:solidFill>
            <a:srgbClr val="000000">
              <a:alpha val="0"/>
            </a:srgbClr>
          </a:solidFill>
          <a:ln w="25400">
            <a:solidFill>
              <a:srgbClr val="006B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960882" y="822197"/>
            <a:ext cx="7847076" cy="629412"/>
          </a:xfrm>
          <a:custGeom>
            <a:avLst/>
            <a:gdLst>
              <a:gd name="connsiteX0" fmla="*/ 0 w 7847076"/>
              <a:gd name="connsiteY0" fmla="*/ 104902 h 629412"/>
              <a:gd name="connsiteX1" fmla="*/ 104901 w 7847076"/>
              <a:gd name="connsiteY1" fmla="*/ 0 h 629412"/>
              <a:gd name="connsiteX2" fmla="*/ 7742174 w 7847076"/>
              <a:gd name="connsiteY2" fmla="*/ 0 h 629412"/>
              <a:gd name="connsiteX3" fmla="*/ 7847075 w 7847076"/>
              <a:gd name="connsiteY3" fmla="*/ 104902 h 629412"/>
              <a:gd name="connsiteX4" fmla="*/ 7847075 w 7847076"/>
              <a:gd name="connsiteY4" fmla="*/ 524510 h 629412"/>
              <a:gd name="connsiteX5" fmla="*/ 7742174 w 7847076"/>
              <a:gd name="connsiteY5" fmla="*/ 629412 h 629412"/>
              <a:gd name="connsiteX6" fmla="*/ 104901 w 7847076"/>
              <a:gd name="connsiteY6" fmla="*/ 629412 h 629412"/>
              <a:gd name="connsiteX7" fmla="*/ 0 w 7847076"/>
              <a:gd name="connsiteY7" fmla="*/ 524510 h 629412"/>
              <a:gd name="connsiteX8" fmla="*/ 0 w 7847076"/>
              <a:gd name="connsiteY8" fmla="*/ 104902 h 6294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47076" h="629412">
                <a:moveTo>
                  <a:pt x="0" y="104902"/>
                </a:moveTo>
                <a:cubicBezTo>
                  <a:pt x="0" y="46990"/>
                  <a:pt x="46964" y="0"/>
                  <a:pt x="104901" y="0"/>
                </a:cubicBezTo>
                <a:lnTo>
                  <a:pt x="7742174" y="0"/>
                </a:lnTo>
                <a:cubicBezTo>
                  <a:pt x="7800086" y="0"/>
                  <a:pt x="7847075" y="46990"/>
                  <a:pt x="7847075" y="104902"/>
                </a:cubicBezTo>
                <a:lnTo>
                  <a:pt x="7847075" y="524510"/>
                </a:lnTo>
                <a:cubicBezTo>
                  <a:pt x="7847075" y="582422"/>
                  <a:pt x="7800086" y="629412"/>
                  <a:pt x="7742174" y="629412"/>
                </a:cubicBezTo>
                <a:lnTo>
                  <a:pt x="104901" y="629412"/>
                </a:lnTo>
                <a:cubicBezTo>
                  <a:pt x="46964" y="629412"/>
                  <a:pt x="0" y="582422"/>
                  <a:pt x="0" y="524510"/>
                </a:cubicBezTo>
                <a:lnTo>
                  <a:pt x="0" y="104902"/>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947928" y="809243"/>
            <a:ext cx="7872983" cy="655320"/>
          </a:xfrm>
          <a:custGeom>
            <a:avLst/>
            <a:gdLst>
              <a:gd name="connsiteX0" fmla="*/ 12953 w 7872983"/>
              <a:gd name="connsiteY0" fmla="*/ 117856 h 655320"/>
              <a:gd name="connsiteX1" fmla="*/ 117855 w 7872983"/>
              <a:gd name="connsiteY1" fmla="*/ 12954 h 655320"/>
              <a:gd name="connsiteX2" fmla="*/ 7755128 w 7872983"/>
              <a:gd name="connsiteY2" fmla="*/ 12954 h 655320"/>
              <a:gd name="connsiteX3" fmla="*/ 7860029 w 7872983"/>
              <a:gd name="connsiteY3" fmla="*/ 117856 h 655320"/>
              <a:gd name="connsiteX4" fmla="*/ 7860029 w 7872983"/>
              <a:gd name="connsiteY4" fmla="*/ 537464 h 655320"/>
              <a:gd name="connsiteX5" fmla="*/ 7755128 w 7872983"/>
              <a:gd name="connsiteY5" fmla="*/ 642366 h 655320"/>
              <a:gd name="connsiteX6" fmla="*/ 117855 w 7872983"/>
              <a:gd name="connsiteY6" fmla="*/ 642366 h 655320"/>
              <a:gd name="connsiteX7" fmla="*/ 12953 w 7872983"/>
              <a:gd name="connsiteY7" fmla="*/ 537464 h 655320"/>
              <a:gd name="connsiteX8" fmla="*/ 12953 w 7872983"/>
              <a:gd name="connsiteY8" fmla="*/ 117856 h 6553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72983" h="655320">
                <a:moveTo>
                  <a:pt x="12953" y="117856"/>
                </a:moveTo>
                <a:cubicBezTo>
                  <a:pt x="12953" y="59944"/>
                  <a:pt x="59918" y="12954"/>
                  <a:pt x="117855" y="12954"/>
                </a:cubicBezTo>
                <a:lnTo>
                  <a:pt x="7755128" y="12954"/>
                </a:lnTo>
                <a:cubicBezTo>
                  <a:pt x="7813040" y="12954"/>
                  <a:pt x="7860029" y="59944"/>
                  <a:pt x="7860029" y="117856"/>
                </a:cubicBezTo>
                <a:lnTo>
                  <a:pt x="7860029" y="537464"/>
                </a:lnTo>
                <a:cubicBezTo>
                  <a:pt x="7860029" y="595376"/>
                  <a:pt x="7813040" y="642366"/>
                  <a:pt x="7755128" y="642366"/>
                </a:cubicBezTo>
                <a:lnTo>
                  <a:pt x="117855" y="642366"/>
                </a:lnTo>
                <a:cubicBezTo>
                  <a:pt x="59918" y="642366"/>
                  <a:pt x="12953" y="595376"/>
                  <a:pt x="12953" y="537464"/>
                </a:cubicBezTo>
                <a:lnTo>
                  <a:pt x="12953" y="117856"/>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25500" y="774700"/>
            <a:ext cx="8089900" cy="5842000"/>
          </a:xfrm>
          <a:prstGeom prst="rect">
            <a:avLst/>
          </a:prstGeom>
          <a:noFill/>
        </p:spPr>
      </p:pic>
      <p:sp>
        <p:nvSpPr>
          <p:cNvPr id="11" name="TextBox 1"/>
          <p:cNvSpPr txBox="1"/>
          <p:nvPr/>
        </p:nvSpPr>
        <p:spPr>
          <a:xfrm>
            <a:off x="1016000" y="6680200"/>
            <a:ext cx="6096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a:t>
            </a:r>
          </a:p>
        </p:txBody>
      </p:sp>
      <p:sp>
        <p:nvSpPr>
          <p:cNvPr id="12" name="TextBox 1"/>
          <p:cNvSpPr txBox="1"/>
          <p:nvPr/>
        </p:nvSpPr>
        <p:spPr>
          <a:xfrm>
            <a:off x="5600700" y="127000"/>
            <a:ext cx="32004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深圳市宏观环境研究</a:t>
            </a:r>
          </a:p>
        </p:txBody>
      </p:sp>
      <p:sp>
        <p:nvSpPr>
          <p:cNvPr id="13" name="TextBox 1"/>
          <p:cNvSpPr txBox="1"/>
          <p:nvPr/>
        </p:nvSpPr>
        <p:spPr>
          <a:xfrm>
            <a:off x="1257300" y="1828800"/>
            <a:ext cx="7289800" cy="6604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经济：</a:t>
            </a:r>
            <a:r>
              <a:rPr lang="en-US" altLang="zh-CN" sz="1405" dirty="0">
                <a:solidFill>
                  <a:srgbClr val="000000"/>
                </a:solidFill>
                <a:latin typeface="微软雅黑" panose="020B0503020204020204" pitchFamily="18" charset="-122"/>
                <a:cs typeface="微软雅黑" panose="020B0503020204020204" pitchFamily="18" charset="-122"/>
              </a:rPr>
              <a:t>深圳市经济基础扎实，各项经济指标都标志着深圳正处于经济发展强劲的阶段。虽然与</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上海、北京相比，深圳在经济总量、三产结构、利用外资投资等方面仍有一定的差距，但这并</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不影响深圳经济继续保持稳定快速的发展。</a:t>
            </a:r>
          </a:p>
        </p:txBody>
      </p:sp>
      <p:sp>
        <p:nvSpPr>
          <p:cNvPr id="14" name="TextBox 1"/>
          <p:cNvSpPr txBox="1"/>
          <p:nvPr/>
        </p:nvSpPr>
        <p:spPr>
          <a:xfrm>
            <a:off x="1257300" y="2692400"/>
            <a:ext cx="7454900" cy="6604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消费：</a:t>
            </a:r>
            <a:r>
              <a:rPr lang="en-US" altLang="zh-CN" sz="1405" dirty="0">
                <a:solidFill>
                  <a:srgbClr val="000000"/>
                </a:solidFill>
                <a:latin typeface="微软雅黑" panose="020B0503020204020204" pitchFamily="18" charset="-122"/>
                <a:cs typeface="微软雅黑" panose="020B0503020204020204" pitchFamily="18" charset="-122"/>
              </a:rPr>
              <a:t>社会消费品零售总额保持平稳高速的增长，随着居民收入的提高以及对生活品质的追求，</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使得深圳居民消费意愿增强，也显示了深圳消费者较强的消费力。但相比其他一线城市仍处于</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相对落后的地位，消费力有待进一步释放。</a:t>
            </a:r>
          </a:p>
        </p:txBody>
      </p:sp>
      <p:sp>
        <p:nvSpPr>
          <p:cNvPr id="15" name="TextBox 1"/>
          <p:cNvSpPr txBox="1"/>
          <p:nvPr/>
        </p:nvSpPr>
        <p:spPr>
          <a:xfrm>
            <a:off x="1257300" y="3543300"/>
            <a:ext cx="7289800" cy="863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人口：</a:t>
            </a:r>
            <a:r>
              <a:rPr lang="en-US" altLang="zh-CN" sz="1405" dirty="0">
                <a:solidFill>
                  <a:srgbClr val="000000"/>
                </a:solidFill>
                <a:latin typeface="微软雅黑" panose="020B0503020204020204" pitchFamily="18" charset="-122"/>
                <a:cs typeface="微软雅黑" panose="020B0503020204020204" pitchFamily="18" charset="-122"/>
              </a:rPr>
              <a:t>深圳仍处于“人口红利”期，标志着深圳的经济及消费零售市场仍有较大的发展潜力。</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市中心土地的日益稀缺，深圳居住人口表现为向西及特区外迁移的趋势。随着区域生活配套及</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居住氛围的成熟，南山区吸引了越来越多的深圳市民来此居住，这也为本项目所处的区域范围</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带来不断的人口导入。</a:t>
            </a:r>
          </a:p>
        </p:txBody>
      </p:sp>
      <p:sp>
        <p:nvSpPr>
          <p:cNvPr id="16" name="TextBox 1"/>
          <p:cNvSpPr txBox="1"/>
          <p:nvPr/>
        </p:nvSpPr>
        <p:spPr>
          <a:xfrm>
            <a:off x="1257300" y="4610100"/>
            <a:ext cx="7289800" cy="863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南山区：</a:t>
            </a:r>
            <a:r>
              <a:rPr lang="en-US" altLang="zh-CN" sz="1405" dirty="0">
                <a:solidFill>
                  <a:srgbClr val="000000"/>
                </a:solidFill>
                <a:latin typeface="微软雅黑" panose="020B0503020204020204" pitchFamily="18" charset="-122"/>
                <a:cs typeface="微软雅黑" panose="020B0503020204020204" pitchFamily="18" charset="-122"/>
              </a:rPr>
              <a:t>经济发展强劲，虽然还处于“以二产为主导”的经济结构，相比福田和罗湖第三产业</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发展还存在一定的差距，但在由于作为传统中心城区的福田和罗湖因资源及空间的稀缺使得经</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济发展放缓，城市发展重心西移以及前海中心开发的大背景下，南山区将逐步完成产业结构优</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化和转型，继续保持经济稳定的发展，也为本项目商业发展提供有利的机会。</a:t>
            </a:r>
          </a:p>
        </p:txBody>
      </p:sp>
      <p:sp>
        <p:nvSpPr>
          <p:cNvPr id="17" name="TextBox 1"/>
          <p:cNvSpPr txBox="1"/>
          <p:nvPr/>
        </p:nvSpPr>
        <p:spPr>
          <a:xfrm>
            <a:off x="1257300" y="5676900"/>
            <a:ext cx="7289800" cy="6604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深圳市经济发展稳定，人均产值高于其他一线城市，且深圳城市人口年轻化，具有消费力的人</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群占比较高，为城市商业地产的发展打下良好基础。南山区经济基础较好，面临产业转型期，</a:t>
            </a:r>
          </a:p>
          <a:p>
            <a:pPr>
              <a:lnSpc>
                <a:spcPts val="1600"/>
              </a:lnSpc>
            </a:pPr>
            <a:r>
              <a:rPr lang="en-US" altLang="zh-CN" sz="1405" b="1" dirty="0">
                <a:solidFill>
                  <a:srgbClr val="000000"/>
                </a:solidFill>
                <a:latin typeface="微软雅黑" panose="020B0503020204020204" pitchFamily="18" charset="-122"/>
                <a:cs typeface="微软雅黑" panose="020B0503020204020204" pitchFamily="18" charset="-122"/>
              </a:rPr>
              <a:t>是未来城市的发展重点。</a:t>
            </a:r>
          </a:p>
        </p:txBody>
      </p:sp>
      <p:sp>
        <p:nvSpPr>
          <p:cNvPr id="18" name="TextBox 1"/>
          <p:cNvSpPr txBox="1"/>
          <p:nvPr/>
        </p:nvSpPr>
        <p:spPr>
          <a:xfrm>
            <a:off x="1079500" y="901700"/>
            <a:ext cx="1409700" cy="457200"/>
          </a:xfrm>
          <a:prstGeom prst="rect">
            <a:avLst/>
          </a:prstGeom>
          <a:noFill/>
        </p:spPr>
        <p:txBody>
          <a:bodyPr wrap="none" lIns="0" tIns="0" rIns="0" rtlCol="0">
            <a:spAutoFit/>
          </a:bodyPr>
          <a:lstStyle/>
          <a:p>
            <a:pPr>
              <a:lnSpc>
                <a:spcPts val="3600"/>
              </a:lnSpc>
            </a:pPr>
            <a:r>
              <a:rPr lang="en-US" altLang="zh-CN" sz="2795" b="1" dirty="0">
                <a:solidFill>
                  <a:srgbClr val="FFFFFF"/>
                </a:solidFill>
                <a:latin typeface="微软雅黑" panose="020B0503020204020204" pitchFamily="18" charset="-122"/>
                <a:cs typeface="微软雅黑" panose="020B0503020204020204" pitchFamily="18" charset="-122"/>
              </a:rPr>
              <a:t>主要结论</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7" name="表格 4"/>
          <p:cNvGraphicFramePr>
            <a:graphicFrameLocks noGrp="1"/>
          </p:cNvGraphicFramePr>
          <p:nvPr/>
        </p:nvGraphicFramePr>
        <p:xfrm>
          <a:off x="785787" y="1038225"/>
          <a:ext cx="8215338" cy="5166347"/>
        </p:xfrm>
        <a:graphic>
          <a:graphicData uri="http://schemas.openxmlformats.org/drawingml/2006/table">
            <a:tbl>
              <a:tblPr/>
              <a:tblGrid>
                <a:gridCol w="857211">
                  <a:extLst>
                    <a:ext uri="{9D8B030D-6E8A-4147-A177-3AD203B41FA5}">
                      <a16:colId xmlns:a16="http://schemas.microsoft.com/office/drawing/2014/main" val="20000"/>
                    </a:ext>
                  </a:extLst>
                </a:gridCol>
                <a:gridCol w="1643126">
                  <a:extLst>
                    <a:ext uri="{9D8B030D-6E8A-4147-A177-3AD203B41FA5}">
                      <a16:colId xmlns:a16="http://schemas.microsoft.com/office/drawing/2014/main" val="20001"/>
                    </a:ext>
                  </a:extLst>
                </a:gridCol>
                <a:gridCol w="571500">
                  <a:extLst>
                    <a:ext uri="{9D8B030D-6E8A-4147-A177-3AD203B41FA5}">
                      <a16:colId xmlns:a16="http://schemas.microsoft.com/office/drawing/2014/main" val="20002"/>
                    </a:ext>
                  </a:extLst>
                </a:gridCol>
                <a:gridCol w="428625">
                  <a:extLst>
                    <a:ext uri="{9D8B030D-6E8A-4147-A177-3AD203B41FA5}">
                      <a16:colId xmlns:a16="http://schemas.microsoft.com/office/drawing/2014/main" val="20003"/>
                    </a:ext>
                  </a:extLst>
                </a:gridCol>
                <a:gridCol w="617728">
                  <a:extLst>
                    <a:ext uri="{9D8B030D-6E8A-4147-A177-3AD203B41FA5}">
                      <a16:colId xmlns:a16="http://schemas.microsoft.com/office/drawing/2014/main" val="20004"/>
                    </a:ext>
                  </a:extLst>
                </a:gridCol>
                <a:gridCol w="4097146">
                  <a:extLst>
                    <a:ext uri="{9D8B030D-6E8A-4147-A177-3AD203B41FA5}">
                      <a16:colId xmlns:a16="http://schemas.microsoft.com/office/drawing/2014/main" val="20005"/>
                    </a:ext>
                  </a:extLst>
                </a:gridCol>
              </a:tblGrid>
              <a:tr h="251460">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业态</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4F81BD"/>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品牌</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4F81BD"/>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有兴趣</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4F81BD"/>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观望</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4F81BD"/>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暂不考虑</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4F81BD"/>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商家意见</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411479">
                <a:tc rowSpan="7">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服饰</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10CorsoComo</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认可项目规划，新品牌”NoName”表示有兴趣了解并会关注项目</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发展。</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1"/>
                  </a:ext>
                </a:extLst>
              </a:tr>
              <a:tr h="251460">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NewLook</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项目周边住宅环境有潜力，有兴趣了解并会关注项目发展。</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2"/>
                  </a:ext>
                </a:extLst>
              </a:tr>
              <a:tr h="251460">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8Seconds</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3"/>
                  </a:ext>
                </a:extLst>
              </a:tr>
              <a:tr h="251460">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TedBaker</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深圳首店会开在市中心，</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4"/>
                  </a:ext>
                </a:extLst>
              </a:tr>
              <a:tr h="25145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KarenMillen</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在深圳暂开1间店，会在市中心位置。</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5"/>
                  </a:ext>
                </a:extLst>
              </a:tr>
              <a:tr h="251460">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Mulberry</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认可项目周边住宅环境有潜力，表示有兴趣了解并会关注项目发展。</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6"/>
                  </a:ext>
                </a:extLst>
              </a:tr>
              <a:tr h="251460">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Initial</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目前确定尚早，观望项目具体发展。</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7"/>
                  </a:ext>
                </a:extLst>
              </a:tr>
              <a:tr h="251459">
                <a:tc rowSpan="3">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餐饮</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Sarment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由于深圳与香港太近，要再进一步了解深圳市场。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8"/>
                  </a:ext>
                </a:extLst>
              </a:tr>
              <a:tr h="251460">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桃花源Tim’sKitchen</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认可项目规划，表示有兴趣了解并会关注项目发展。</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09"/>
                  </a:ext>
                </a:extLst>
              </a:tr>
              <a:tr h="41147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极食</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TheUrbanHarvestG+</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认可项目规划，目前只集中发展上海，会观望项目具体发展。</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0"/>
                  </a:ext>
                </a:extLst>
              </a:tr>
              <a:tr h="411479">
                <a:tc rowSpan="4">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儿童/娱乐</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nchor="b">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托马斯小镇</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ThomasTown</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项目位置有点偏远，但认可项目未来发展的潜力，待上海门店发展成</a:t>
                      </a:r>
                      <a:endParaRPr lang="zh-CN" altLang="en-US" sz="1055"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熟后，会开拓其他市场。现对项目具体发展持观望态度。</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1"/>
                  </a:ext>
                </a:extLst>
              </a:tr>
              <a:tr h="41147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60" dirty="0">
                          <a:solidFill>
                            <a:srgbClr val="000000"/>
                          </a:solidFill>
                          <a:latin typeface="微软雅黑" panose="020B0503020204020204" pitchFamily="18" charset="-122"/>
                          <a:cs typeface="微软雅黑" panose="020B0503020204020204" pitchFamily="18" charset="-122"/>
                        </a:rPr>
                        <a:t>星期八小镇</a:t>
                      </a:r>
                      <a:endParaRPr lang="zh-CN" altLang="en-US" sz="1060" dirty="0">
                        <a:solidFill>
                          <a:srgbClr val="000000"/>
                        </a:solidFill>
                        <a:latin typeface="微软雅黑" panose="020B0503020204020204" pitchFamily="18" charset="-122"/>
                        <a:cs typeface="微软雅黑" panose="020B0503020204020204" pitchFamily="18" charset="-122"/>
                      </a:endParaRPr>
                    </a:p>
                    <a:p>
                      <a:pPr algn="l"/>
                      <a:r>
                        <a:rPr lang="en-US" altLang="zh-CN" sz="1055" dirty="0">
                          <a:solidFill>
                            <a:srgbClr val="000000"/>
                          </a:solidFill>
                          <a:latin typeface="微软雅黑" panose="020B0503020204020204" pitchFamily="18" charset="-122"/>
                          <a:cs typeface="微软雅黑" panose="020B0503020204020204" pitchFamily="18" charset="-122"/>
                        </a:rPr>
                        <a:t>EdayTown</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2"/>
                  </a:ext>
                </a:extLst>
              </a:tr>
              <a:tr h="251460">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M&amp;M之世界</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目前只会在中国开一间店。暂没有拓展深圳市场计划。</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3"/>
                  </a:ext>
                </a:extLst>
              </a:tr>
              <a:tr h="251459">
                <a:tc v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AEG</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对顶目有兴趣，希望与业主方能达成合作。</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4"/>
                  </a:ext>
                </a:extLst>
              </a:tr>
              <a:tr h="251447">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生活休闲</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Pure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认可项目规划及周边环境，暂没有拓展深圳市场计划。</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D0D8E8"/>
                    </a:solidFill>
                  </a:tcPr>
                </a:tc>
                <a:extLst>
                  <a:ext uri="{0D108BD9-81ED-4DB2-BD59-A6C34878D82A}">
                    <a16:rowId xmlns:a16="http://schemas.microsoft.com/office/drawing/2014/main" val="10015"/>
                  </a:ext>
                </a:extLst>
              </a:tr>
              <a:tr h="251459">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运动</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Nike</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认可项目辐射区域，表示有兴趣了解并会关注项目发展。</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16"/>
                  </a:ext>
                </a:extLst>
              </a:tr>
              <a:tr h="251460">
                <a:tc gridSpan="2">
                  <a:txBody>
                    <a:bodyPr/>
                    <a:lstStyle/>
                    <a:p>
                      <a:pPr algn="l"/>
                      <a:r>
                        <a:rPr lang="en-US" altLang="zh-CN" sz="1060" dirty="0">
                          <a:solidFill>
                            <a:srgbClr val="000000"/>
                          </a:solidFill>
                          <a:latin typeface="微软雅黑" panose="020B0503020204020204" pitchFamily="18" charset="-122"/>
                          <a:cs typeface="微软雅黑" panose="020B0503020204020204" pitchFamily="18" charset="-122"/>
                        </a:rPr>
                        <a:t>总结</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B9CDE5"/>
                    </a:solidFill>
                  </a:tcPr>
                </a:tc>
                <a:tc hMerge="1">
                  <a:txBody>
                    <a:bodyPr/>
                    <a:lstStyle/>
                    <a:p>
                      <a:endParaRPr lang="zh-CN"/>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9CDE5"/>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7</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9CDE5"/>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6</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9CDE5"/>
                    </a:solidFill>
                  </a:tcPr>
                </a:tc>
                <a:tc>
                  <a:txBody>
                    <a:bodyPr/>
                    <a:lstStyle/>
                    <a:p>
                      <a:pPr algn="ctr"/>
                      <a:r>
                        <a:rPr lang="en-US" altLang="zh-CN" sz="1060" dirty="0">
                          <a:solidFill>
                            <a:srgbClr val="000000"/>
                          </a:solidFill>
                          <a:latin typeface="微软雅黑" panose="020B0503020204020204" pitchFamily="18" charset="-122"/>
                          <a:cs typeface="微软雅黑" panose="020B0503020204020204" pitchFamily="18" charset="-122"/>
                        </a:rPr>
                        <a:t>3</a:t>
                      </a:r>
                      <a:endParaRPr lang="zh-CN" altLang="en-US" sz="1060"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9CDE5"/>
                    </a:solidFill>
                  </a:tcPr>
                </a:tc>
                <a:tc>
                  <a:txBody>
                    <a:bodyPr/>
                    <a:lstStyle/>
                    <a:p>
                      <a:endParaRPr lang="zh-CN" altLang="en-US" dirty="0"/>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B9CDE5"/>
                    </a:solidFill>
                  </a:tcPr>
                </a:tc>
                <a:extLst>
                  <a:ext uri="{0D108BD9-81ED-4DB2-BD59-A6C34878D82A}">
                    <a16:rowId xmlns:a16="http://schemas.microsoft.com/office/drawing/2014/main" val="10017"/>
                  </a:ext>
                </a:extLst>
              </a:tr>
            </a:tbl>
          </a:graphicData>
        </a:graphic>
      </p:graphicFrame>
      <p:sp>
        <p:nvSpPr>
          <p:cNvPr id="8"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70</a:t>
            </a:r>
          </a:p>
        </p:txBody>
      </p:sp>
      <p:sp>
        <p:nvSpPr>
          <p:cNvPr id="9" name="TextBox 1"/>
          <p:cNvSpPr txBox="1"/>
          <p:nvPr/>
        </p:nvSpPr>
        <p:spPr>
          <a:xfrm>
            <a:off x="7366000" y="114300"/>
            <a:ext cx="14224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商家访谈</a:t>
            </a:r>
          </a:p>
        </p:txBody>
      </p:sp>
      <p:sp>
        <p:nvSpPr>
          <p:cNvPr id="10" name="TextBox 1"/>
          <p:cNvSpPr txBox="1"/>
          <p:nvPr/>
        </p:nvSpPr>
        <p:spPr>
          <a:xfrm>
            <a:off x="876300" y="673100"/>
            <a:ext cx="2057400" cy="292100"/>
          </a:xfrm>
          <a:prstGeom prst="rect">
            <a:avLst/>
          </a:prstGeom>
          <a:noFill/>
        </p:spPr>
        <p:txBody>
          <a:bodyPr wrap="none" lIns="0" tIns="0" rIns="0" rtlCol="0">
            <a:spAutoFit/>
          </a:bodyPr>
          <a:lstStyle/>
          <a:p>
            <a:pPr>
              <a:lnSpc>
                <a:spcPts val="2300"/>
              </a:lnSpc>
            </a:pPr>
            <a:r>
              <a:rPr lang="en-US" altLang="zh-CN" sz="1800" dirty="0">
                <a:solidFill>
                  <a:srgbClr val="69BE28"/>
                </a:solidFill>
                <a:latin typeface="Wingdings" panose="05000000000000000000" pitchFamily="18" charset="0"/>
                <a:cs typeface="Wingdings" panose="05000000000000000000" pitchFamily="18" charset="0"/>
              </a:rPr>
              <a:t>▪</a:t>
            </a:r>
            <a:r>
              <a:rPr lang="en-US" altLang="zh-CN" sz="1800" dirty="0">
                <a:latin typeface="Times New Roman" panose="02020603050405020304" pitchFamily="18" charset="0"/>
                <a:cs typeface="Times New Roman" panose="02020603050405020304" pitchFamily="18" charset="0"/>
              </a:rPr>
              <a:t>  </a:t>
            </a:r>
            <a:r>
              <a:rPr lang="en-US" altLang="zh-CN" sz="1800" dirty="0">
                <a:solidFill>
                  <a:srgbClr val="000000"/>
                </a:solidFill>
                <a:latin typeface="微软雅黑" panose="020B0503020204020204" pitchFamily="18" charset="-122"/>
                <a:cs typeface="微软雅黑" panose="020B0503020204020204" pitchFamily="18" charset="-122"/>
              </a:rPr>
              <a:t>商家访谈信息汇总</a:t>
            </a:r>
          </a:p>
        </p:txBody>
      </p:sp>
      <p:sp>
        <p:nvSpPr>
          <p:cNvPr id="11" name="TextBox 1"/>
          <p:cNvSpPr txBox="1"/>
          <p:nvPr/>
        </p:nvSpPr>
        <p:spPr>
          <a:xfrm>
            <a:off x="4902200" y="1981200"/>
            <a:ext cx="41275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微软雅黑" panose="020B0503020204020204" pitchFamily="18" charset="-122"/>
                <a:cs typeface="微软雅黑" panose="020B0503020204020204" pitchFamily="18" charset="-122"/>
              </a:rPr>
              <a:t>认可项目规划，但目前确定尚早，观望项目具体发展，重视租户组合。</a:t>
            </a:r>
          </a:p>
        </p:txBody>
      </p:sp>
      <p:sp>
        <p:nvSpPr>
          <p:cNvPr id="12" name="TextBox 1"/>
          <p:cNvSpPr txBox="1"/>
          <p:nvPr/>
        </p:nvSpPr>
        <p:spPr>
          <a:xfrm>
            <a:off x="6413500" y="2235200"/>
            <a:ext cx="26670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微软雅黑" panose="020B0503020204020204" pitchFamily="18" charset="-122"/>
                <a:cs typeface="微软雅黑" panose="020B0503020204020204" pitchFamily="18" charset="-122"/>
              </a:rPr>
              <a:t>对于开第二分店要观望深圳市场的承受能力。</a:t>
            </a:r>
          </a:p>
        </p:txBody>
      </p:sp>
      <p:sp>
        <p:nvSpPr>
          <p:cNvPr id="13" name="TextBox 1"/>
          <p:cNvSpPr txBox="1"/>
          <p:nvPr/>
        </p:nvSpPr>
        <p:spPr>
          <a:xfrm>
            <a:off x="4902200" y="4648200"/>
            <a:ext cx="41275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微软雅黑" panose="020B0503020204020204" pitchFamily="18" charset="-122"/>
                <a:cs typeface="微软雅黑" panose="020B0503020204020204" pitchFamily="18" charset="-122"/>
              </a:rPr>
              <a:t>认可项目辐射区域有一定消费力，表示有兴趣了解并会关注项目发展。</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713988" y="5420867"/>
            <a:ext cx="5358383" cy="1222248"/>
          </a:xfrm>
          <a:custGeom>
            <a:avLst/>
            <a:gdLst>
              <a:gd name="connsiteX0" fmla="*/ 0 w 5358383"/>
              <a:gd name="connsiteY0" fmla="*/ 1222248 h 1222248"/>
              <a:gd name="connsiteX1" fmla="*/ 5358383 w 5358383"/>
              <a:gd name="connsiteY1" fmla="*/ 1222248 h 1222248"/>
              <a:gd name="connsiteX2" fmla="*/ 5358383 w 5358383"/>
              <a:gd name="connsiteY2" fmla="*/ 0 h 1222248"/>
              <a:gd name="connsiteX3" fmla="*/ 0 w 5358383"/>
              <a:gd name="connsiteY3" fmla="*/ 0 h 1222248"/>
              <a:gd name="connsiteX4" fmla="*/ 0 w 5358383"/>
              <a:gd name="connsiteY4" fmla="*/ 1222248 h 12222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358383" h="1222248">
                <a:moveTo>
                  <a:pt x="0" y="1222248"/>
                </a:moveTo>
                <a:lnTo>
                  <a:pt x="5358383" y="1222248"/>
                </a:lnTo>
                <a:lnTo>
                  <a:pt x="5358383" y="0"/>
                </a:lnTo>
                <a:lnTo>
                  <a:pt x="0" y="0"/>
                </a:lnTo>
                <a:lnTo>
                  <a:pt x="0" y="1222248"/>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544561" y="5562091"/>
            <a:ext cx="28956" cy="6096"/>
          </a:xfrm>
          <a:custGeom>
            <a:avLst/>
            <a:gdLst>
              <a:gd name="connsiteX0" fmla="*/ 0 w 28956"/>
              <a:gd name="connsiteY0" fmla="*/ 6096 h 6096"/>
              <a:gd name="connsiteX1" fmla="*/ 28956 w 28956"/>
              <a:gd name="connsiteY1" fmla="*/ 6096 h 6096"/>
              <a:gd name="connsiteX2" fmla="*/ 28956 w 28956"/>
              <a:gd name="connsiteY2" fmla="*/ 0 h 6096"/>
              <a:gd name="connsiteX3" fmla="*/ 0 w 28956"/>
              <a:gd name="connsiteY3" fmla="*/ 0 h 6096"/>
              <a:gd name="connsiteX4" fmla="*/ 0 w 28956"/>
              <a:gd name="connsiteY4" fmla="*/ 6096 h 60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956" h="6096">
                <a:moveTo>
                  <a:pt x="0" y="6096"/>
                </a:moveTo>
                <a:lnTo>
                  <a:pt x="28956" y="6096"/>
                </a:lnTo>
                <a:lnTo>
                  <a:pt x="28956" y="0"/>
                </a:lnTo>
                <a:lnTo>
                  <a:pt x="0" y="0"/>
                </a:lnTo>
                <a:lnTo>
                  <a:pt x="0" y="6096"/>
                </a:lnTo>
              </a:path>
            </a:pathLst>
          </a:custGeom>
          <a:solidFill>
            <a:srgbClr val="F6822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796790" y="6406324"/>
            <a:ext cx="36576" cy="9144"/>
          </a:xfrm>
          <a:custGeom>
            <a:avLst/>
            <a:gdLst>
              <a:gd name="connsiteX0" fmla="*/ 0 w 36576"/>
              <a:gd name="connsiteY0" fmla="*/ 9144 h 9144"/>
              <a:gd name="connsiteX1" fmla="*/ 36575 w 36576"/>
              <a:gd name="connsiteY1" fmla="*/ 9144 h 9144"/>
              <a:gd name="connsiteX2" fmla="*/ 36575 w 36576"/>
              <a:gd name="connsiteY2" fmla="*/ 0 h 9144"/>
              <a:gd name="connsiteX3" fmla="*/ 0 w 36576"/>
              <a:gd name="connsiteY3" fmla="*/ 0 h 9144"/>
              <a:gd name="connsiteX4" fmla="*/ 0 w 36576"/>
              <a:gd name="connsiteY4" fmla="*/ 9144 h 91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576" h="9144">
                <a:moveTo>
                  <a:pt x="0" y="9144"/>
                </a:moveTo>
                <a:lnTo>
                  <a:pt x="36575" y="9144"/>
                </a:lnTo>
                <a:lnTo>
                  <a:pt x="36575" y="0"/>
                </a:lnTo>
                <a:lnTo>
                  <a:pt x="0" y="0"/>
                </a:lnTo>
                <a:lnTo>
                  <a:pt x="0" y="9144"/>
                </a:lnTo>
              </a:path>
            </a:pathLst>
          </a:custGeom>
          <a:solidFill>
            <a:srgbClr val="F6822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787145" y="857250"/>
            <a:ext cx="2872739" cy="5541264"/>
          </a:xfrm>
          <a:custGeom>
            <a:avLst/>
            <a:gdLst>
              <a:gd name="connsiteX0" fmla="*/ 0 w 2872739"/>
              <a:gd name="connsiteY0" fmla="*/ 5541264 h 5541264"/>
              <a:gd name="connsiteX1" fmla="*/ 2872739 w 2872739"/>
              <a:gd name="connsiteY1" fmla="*/ 5541264 h 5541264"/>
              <a:gd name="connsiteX2" fmla="*/ 2872739 w 2872739"/>
              <a:gd name="connsiteY2" fmla="*/ 0 h 5541264"/>
              <a:gd name="connsiteX3" fmla="*/ 0 w 2872739"/>
              <a:gd name="connsiteY3" fmla="*/ 0 h 5541264"/>
              <a:gd name="connsiteX4" fmla="*/ 0 w 2872739"/>
              <a:gd name="connsiteY4" fmla="*/ 5541264 h 55412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2739" h="5541264">
                <a:moveTo>
                  <a:pt x="0" y="5541264"/>
                </a:moveTo>
                <a:lnTo>
                  <a:pt x="2872739" y="5541264"/>
                </a:lnTo>
                <a:lnTo>
                  <a:pt x="2872739" y="0"/>
                </a:lnTo>
                <a:lnTo>
                  <a:pt x="0" y="0"/>
                </a:lnTo>
                <a:lnTo>
                  <a:pt x="0" y="5541264"/>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72668" y="842772"/>
            <a:ext cx="2901695" cy="5570220"/>
          </a:xfrm>
          <a:custGeom>
            <a:avLst/>
            <a:gdLst>
              <a:gd name="connsiteX0" fmla="*/ 14477 w 2901695"/>
              <a:gd name="connsiteY0" fmla="*/ 5555742 h 5570220"/>
              <a:gd name="connsiteX1" fmla="*/ 2887217 w 2901695"/>
              <a:gd name="connsiteY1" fmla="*/ 5555742 h 5570220"/>
              <a:gd name="connsiteX2" fmla="*/ 2887217 w 2901695"/>
              <a:gd name="connsiteY2" fmla="*/ 14477 h 5570220"/>
              <a:gd name="connsiteX3" fmla="*/ 14477 w 2901695"/>
              <a:gd name="connsiteY3" fmla="*/ 14477 h 5570220"/>
              <a:gd name="connsiteX4" fmla="*/ 14477 w 2901695"/>
              <a:gd name="connsiteY4" fmla="*/ 5555742 h 55702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1695" h="5570220">
                <a:moveTo>
                  <a:pt x="14477" y="5555742"/>
                </a:moveTo>
                <a:lnTo>
                  <a:pt x="2887217" y="5555742"/>
                </a:lnTo>
                <a:lnTo>
                  <a:pt x="2887217" y="14477"/>
                </a:lnTo>
                <a:lnTo>
                  <a:pt x="14477" y="14477"/>
                </a:lnTo>
                <a:lnTo>
                  <a:pt x="14477" y="5555742"/>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73100" y="596900"/>
            <a:ext cx="8267700" cy="4813300"/>
          </a:xfrm>
          <a:prstGeom prst="rect">
            <a:avLst/>
          </a:prstGeom>
          <a:noFill/>
        </p:spPr>
      </p:pic>
      <p:pic>
        <p:nvPicPr>
          <p:cNvPr id="12" name="Picture 3"/>
          <p:cNvPicPr>
            <a:picLocks noChangeAspect="1" noChangeArrowheads="1"/>
          </p:cNvPicPr>
          <p:nvPr/>
        </p:nvPicPr>
        <p:blipFill>
          <a:blip r:embed="rId3"/>
          <a:srcRect/>
          <a:stretch>
            <a:fillRect/>
          </a:stretch>
        </p:blipFill>
        <p:spPr bwMode="auto">
          <a:xfrm>
            <a:off x="914400" y="5499100"/>
            <a:ext cx="2603500" cy="520700"/>
          </a:xfrm>
          <a:prstGeom prst="rect">
            <a:avLst/>
          </a:prstGeom>
          <a:noFill/>
        </p:spPr>
      </p:pic>
      <p:sp>
        <p:nvSpPr>
          <p:cNvPr id="13" name="TextBox 1"/>
          <p:cNvSpPr txBox="1"/>
          <p:nvPr/>
        </p:nvSpPr>
        <p:spPr>
          <a:xfrm>
            <a:off x="4089400" y="2667000"/>
            <a:ext cx="4318000" cy="596900"/>
          </a:xfrm>
          <a:prstGeom prst="rect">
            <a:avLst/>
          </a:prstGeom>
          <a:noFill/>
        </p:spPr>
        <p:txBody>
          <a:bodyPr wrap="none" lIns="0" tIns="0" rIns="0" rtlCol="0">
            <a:spAutoFit/>
          </a:bodyPr>
          <a:lstStyle/>
          <a:p>
            <a:pPr>
              <a:lnSpc>
                <a:spcPts val="1800"/>
              </a:lnSpc>
            </a:pPr>
            <a:r>
              <a:rPr lang="en-US" altLang="zh-CN" sz="1315" b="1" dirty="0">
                <a:solidFill>
                  <a:srgbClr val="000000"/>
                </a:solidFill>
                <a:latin typeface="微软雅黑" panose="020B0503020204020204" pitchFamily="18" charset="-122"/>
                <a:cs typeface="微软雅黑" panose="020B0503020204020204" pitchFamily="18" charset="-122"/>
              </a:rPr>
              <a:t>“我们正在创立一个新品牌”No</a:t>
            </a:r>
            <a:r>
              <a:rPr lang="en-US" altLang="zh-CN" sz="1315" dirty="0">
                <a:latin typeface="Times New Roman" panose="02020603050405020304" pitchFamily="18" charset="0"/>
                <a:cs typeface="Times New Roman" panose="02020603050405020304" pitchFamily="18" charset="0"/>
              </a:rPr>
              <a:t> </a:t>
            </a:r>
            <a:r>
              <a:rPr lang="en-US" altLang="zh-CN" sz="1315" b="1" dirty="0">
                <a:solidFill>
                  <a:srgbClr val="000000"/>
                </a:solidFill>
                <a:latin typeface="微软雅黑" panose="020B0503020204020204" pitchFamily="18" charset="-122"/>
                <a:cs typeface="微软雅黑" panose="020B0503020204020204" pitchFamily="18" charset="-122"/>
              </a:rPr>
              <a:t>Name”</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a:t>
            </a:r>
            <a:r>
              <a:rPr lang="en-US" altLang="zh-CN" sz="1315" b="1" dirty="0">
                <a:solidFill>
                  <a:srgbClr val="000000"/>
                </a:solidFill>
                <a:latin typeface="微软雅黑" panose="020B0503020204020204" pitchFamily="18" charset="-122"/>
                <a:cs typeface="微软雅黑" panose="020B0503020204020204" pitchFamily="18" charset="-122"/>
              </a:rPr>
              <a:t>集中在新设计师</a:t>
            </a:r>
          </a:p>
          <a:p>
            <a:pPr>
              <a:lnSpc>
                <a:spcPts val="1500"/>
              </a:lnSpc>
            </a:pPr>
            <a:r>
              <a:rPr lang="en-US" altLang="zh-CN" sz="1315" b="1" dirty="0">
                <a:solidFill>
                  <a:srgbClr val="000000"/>
                </a:solidFill>
                <a:latin typeface="微软雅黑" panose="020B0503020204020204" pitchFamily="18" charset="-122"/>
                <a:cs typeface="微软雅黑" panose="020B0503020204020204" pitchFamily="18" charset="-122"/>
              </a:rPr>
              <a:t>品牌上</a:t>
            </a:r>
            <a:r>
              <a:rPr lang="en-US" altLang="zh-CN" sz="1315" dirty="0">
                <a:latin typeface="Times New Roman" panose="02020603050405020304" pitchFamily="18" charset="0"/>
                <a:cs typeface="Times New Roman" panose="02020603050405020304" pitchFamily="18" charset="0"/>
              </a:rPr>
              <a:t> </a:t>
            </a:r>
            <a:r>
              <a:rPr lang="en-US" altLang="zh-CN" sz="1315" b="1" dirty="0">
                <a:solidFill>
                  <a:srgbClr val="000000"/>
                </a:solidFill>
                <a:latin typeface="微软雅黑" panose="020B0503020204020204" pitchFamily="18" charset="-122"/>
                <a:cs typeface="微软雅黑" panose="020B0503020204020204" pitchFamily="18" charset="-122"/>
              </a:rPr>
              <a:t>，将会在全中国拓展</a:t>
            </a:r>
            <a:r>
              <a:rPr lang="en-US" altLang="zh-CN" sz="1315" dirty="0">
                <a:latin typeface="Times New Roman" panose="02020603050405020304" pitchFamily="18" charset="0"/>
                <a:cs typeface="Times New Roman" panose="02020603050405020304" pitchFamily="18" charset="0"/>
              </a:rPr>
              <a:t> </a:t>
            </a:r>
            <a:r>
              <a:rPr lang="en-US" altLang="zh-CN" sz="1315" b="1" dirty="0">
                <a:solidFill>
                  <a:srgbClr val="000000"/>
                </a:solidFill>
                <a:latin typeface="微软雅黑" panose="020B0503020204020204" pitchFamily="18" charset="-122"/>
                <a:cs typeface="微软雅黑" panose="020B0503020204020204" pitchFamily="18" charset="-122"/>
              </a:rPr>
              <a:t>。</a:t>
            </a:r>
          </a:p>
          <a:p>
            <a:pPr>
              <a:lnSpc>
                <a:spcPts val="1400"/>
              </a:lnSpc>
            </a:pPr>
            <a:r>
              <a:rPr lang="en-US" altLang="zh-CN" sz="1265" dirty="0">
                <a:solidFill>
                  <a:srgbClr val="000000"/>
                </a:solidFill>
                <a:latin typeface="微软雅黑" panose="020B0503020204020204" pitchFamily="18" charset="-122"/>
                <a:cs typeface="微软雅黑" panose="020B0503020204020204" pitchFamily="18" charset="-122"/>
              </a:rPr>
              <a:t>–Trendy</a:t>
            </a:r>
            <a:r>
              <a:rPr lang="en-US" altLang="zh-CN" sz="1265" dirty="0">
                <a:latin typeface="Times New Roman" panose="02020603050405020304" pitchFamily="18" charset="0"/>
                <a:cs typeface="Times New Roman" panose="02020603050405020304" pitchFamily="18" charset="0"/>
              </a:rPr>
              <a:t> </a:t>
            </a:r>
            <a:r>
              <a:rPr lang="en-US" altLang="zh-CN" sz="1265" dirty="0">
                <a:solidFill>
                  <a:srgbClr val="000000"/>
                </a:solidFill>
                <a:latin typeface="微软雅黑" panose="020B0503020204020204" pitchFamily="18" charset="-122"/>
                <a:cs typeface="微软雅黑" panose="020B0503020204020204" pitchFamily="18" charset="-122"/>
              </a:rPr>
              <a:t>International</a:t>
            </a:r>
            <a:r>
              <a:rPr lang="en-US" altLang="zh-CN" sz="1265" dirty="0">
                <a:latin typeface="Times New Roman" panose="02020603050405020304" pitchFamily="18" charset="0"/>
                <a:cs typeface="Times New Roman" panose="02020603050405020304" pitchFamily="18" charset="0"/>
              </a:rPr>
              <a:t> </a:t>
            </a:r>
            <a:r>
              <a:rPr lang="en-US" altLang="zh-CN" sz="1265" dirty="0">
                <a:solidFill>
                  <a:srgbClr val="000000"/>
                </a:solidFill>
                <a:latin typeface="微软雅黑" panose="020B0503020204020204" pitchFamily="18" charset="-122"/>
                <a:cs typeface="微软雅黑" panose="020B0503020204020204" pitchFamily="18" charset="-122"/>
              </a:rPr>
              <a:t>Group行政总裁</a:t>
            </a:r>
          </a:p>
        </p:txBody>
      </p:sp>
      <p:sp>
        <p:nvSpPr>
          <p:cNvPr id="14" name="TextBox 1"/>
          <p:cNvSpPr txBox="1"/>
          <p:nvPr/>
        </p:nvSpPr>
        <p:spPr>
          <a:xfrm>
            <a:off x="876300" y="190500"/>
            <a:ext cx="7874000" cy="1905000"/>
          </a:xfrm>
          <a:prstGeom prst="rect">
            <a:avLst/>
          </a:prstGeom>
          <a:noFill/>
        </p:spPr>
        <p:txBody>
          <a:bodyPr wrap="none" lIns="0" tIns="0" rIns="0" rtlCol="0">
            <a:spAutoFit/>
          </a:bodyPr>
          <a:lstStyle/>
          <a:p>
            <a:pPr>
              <a:lnSpc>
                <a:spcPts val="2700"/>
              </a:lnSpc>
              <a:tabLst>
                <a:tab pos="46609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商家访谈–复合品牌</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300"/>
              </a:lnSpc>
              <a:tabLst>
                <a:tab pos="4660900" algn="l"/>
              </a:tabLst>
            </a:pPr>
            <a:r>
              <a:rPr lang="en-US" altLang="zh-CN" sz="2400" b="1" dirty="0">
                <a:solidFill>
                  <a:srgbClr val="000000"/>
                </a:solidFill>
                <a:latin typeface="微软雅黑" panose="020B0503020204020204" pitchFamily="18" charset="-122"/>
                <a:cs typeface="微软雅黑" panose="020B0503020204020204" pitchFamily="18" charset="-122"/>
              </a:rPr>
              <a:t>10</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微软雅黑" panose="020B0503020204020204" pitchFamily="18" charset="-122"/>
                <a:cs typeface="微软雅黑" panose="020B0503020204020204" pitchFamily="18" charset="-122"/>
              </a:rPr>
              <a:t>CORSO</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微软雅黑" panose="020B0503020204020204" pitchFamily="18" charset="-122"/>
                <a:cs typeface="微软雅黑" panose="020B0503020204020204" pitchFamily="18" charset="-122"/>
              </a:rPr>
              <a:t>COMO</a:t>
            </a:r>
          </a:p>
          <a:p>
            <a:pPr>
              <a:lnSpc>
                <a:spcPts val="1000"/>
              </a:lnSpc>
            </a:pPr>
            <a:endParaRPr lang="en-US" altLang="zh-CN" dirty="0"/>
          </a:p>
          <a:p>
            <a:pPr>
              <a:lnSpc>
                <a:spcPts val="1500"/>
              </a:lnSpc>
              <a:tabLst>
                <a:tab pos="4660900" algn="l"/>
              </a:tabLst>
            </a:pPr>
            <a:r>
              <a:rPr lang="en-US" altLang="zh-CN" sz="1105" b="1" dirty="0">
                <a:solidFill>
                  <a:srgbClr val="000000"/>
                </a:solidFill>
                <a:latin typeface="微软雅黑" panose="020B0503020204020204" pitchFamily="18" charset="-122"/>
                <a:cs typeface="微软雅黑" panose="020B0503020204020204" pitchFamily="18" charset="-122"/>
              </a:rPr>
              <a:t>中国区由Trendy</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international</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Group代</a:t>
            </a:r>
          </a:p>
          <a:p>
            <a:pPr>
              <a:lnSpc>
                <a:spcPts val="1300"/>
              </a:lnSpc>
              <a:tabLst>
                <a:tab pos="4660900" algn="l"/>
              </a:tabLst>
            </a:pPr>
            <a:r>
              <a:rPr lang="en-US" altLang="zh-CN" sz="1105" b="1" dirty="0">
                <a:solidFill>
                  <a:srgbClr val="000000"/>
                </a:solidFill>
                <a:latin typeface="微软雅黑" panose="020B0503020204020204" pitchFamily="18" charset="-122"/>
                <a:cs typeface="微软雅黑" panose="020B0503020204020204" pitchFamily="18" charset="-122"/>
              </a:rPr>
              <a:t>理</a:t>
            </a:r>
          </a:p>
        </p:txBody>
      </p:sp>
      <p:sp>
        <p:nvSpPr>
          <p:cNvPr id="15" name="TextBox 1"/>
          <p:cNvSpPr txBox="1"/>
          <p:nvPr/>
        </p:nvSpPr>
        <p:spPr>
          <a:xfrm>
            <a:off x="876300" y="2247900"/>
            <a:ext cx="2794000" cy="18542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10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Corso</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Como在中国开店拓展计划主要</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集中在上海和北京，</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各开一间。</a:t>
            </a:r>
          </a:p>
          <a:p>
            <a:pPr>
              <a:lnSpc>
                <a:spcPts val="1000"/>
              </a:lnSpc>
            </a:pPr>
            <a:endParaRPr lang="en-US" altLang="zh-CN" dirty="0"/>
          </a:p>
          <a:p>
            <a:pPr>
              <a:lnSpc>
                <a:spcPts val="1000"/>
              </a:lnSpc>
            </a:pPr>
            <a:endParaRPr lang="en-US" altLang="zh-CN" dirty="0"/>
          </a:p>
          <a:p>
            <a:pPr>
              <a:lnSpc>
                <a:spcPts val="1900"/>
              </a:lnSpc>
            </a:pPr>
            <a:r>
              <a:rPr lang="en-US" altLang="zh-CN" sz="1105" b="1" dirty="0">
                <a:solidFill>
                  <a:srgbClr val="000000"/>
                </a:solidFill>
                <a:latin typeface="微软雅黑" panose="020B0503020204020204" pitchFamily="18" charset="-122"/>
                <a:cs typeface="微软雅黑" panose="020B0503020204020204" pitchFamily="18" charset="-122"/>
              </a:rPr>
              <a:t>新品牌概念”</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NONAME”将会面世</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Trendy</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International会与</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10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Corso</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Como携手合作打造另一复合品牌”No</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Name”，品牌定位及价格相对较低，更加</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集中在新设计师的品牌上。店铺面积约800</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平方米，融合生活休闲及咖啡店概念于一体。</a:t>
            </a:r>
          </a:p>
        </p:txBody>
      </p:sp>
      <p:sp>
        <p:nvSpPr>
          <p:cNvPr id="16" name="TextBox 1"/>
          <p:cNvSpPr txBox="1"/>
          <p:nvPr/>
        </p:nvSpPr>
        <p:spPr>
          <a:xfrm>
            <a:off x="876300" y="4445000"/>
            <a:ext cx="8128000" cy="2438400"/>
          </a:xfrm>
          <a:prstGeom prst="rect">
            <a:avLst/>
          </a:prstGeom>
          <a:noFill/>
        </p:spPr>
        <p:txBody>
          <a:bodyPr wrap="none" lIns="0" tIns="0" rIns="0" rtlCol="0">
            <a:spAutoFit/>
          </a:bodyPr>
          <a:lstStyle/>
          <a:p>
            <a:pPr>
              <a:lnSpc>
                <a:spcPts val="1400"/>
              </a:lnSpc>
              <a:tabLst>
                <a:tab pos="139700" algn="l"/>
                <a:tab pos="2921000" algn="l"/>
              </a:tabLst>
            </a:pPr>
            <a:r>
              <a:rPr lang="en-US" altLang="zh-CN" sz="1105" b="1" dirty="0">
                <a:solidFill>
                  <a:srgbClr val="000000"/>
                </a:solidFill>
                <a:latin typeface="微软雅黑" panose="020B0503020204020204" pitchFamily="18" charset="-122"/>
                <a:cs typeface="微软雅黑" panose="020B0503020204020204" pitchFamily="18" charset="-122"/>
              </a:rPr>
              <a:t>深圳大涌项目开店机会</a:t>
            </a:r>
          </a:p>
          <a:p>
            <a:pPr>
              <a:lnSpc>
                <a:spcPts val="1300"/>
              </a:lnSpc>
              <a:tabLst>
                <a:tab pos="139700" algn="l"/>
                <a:tab pos="2921000" algn="l"/>
              </a:tabLst>
            </a:pPr>
            <a:r>
              <a:rPr lang="en-US" altLang="zh-CN" sz="1105" dirty="0">
                <a:solidFill>
                  <a:srgbClr val="000000"/>
                </a:solidFill>
                <a:latin typeface="微软雅黑" panose="020B0503020204020204" pitchFamily="18" charset="-122"/>
                <a:cs typeface="微软雅黑" panose="020B0503020204020204" pitchFamily="18" charset="-122"/>
              </a:rPr>
              <a:t>较大可能将开设”</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No</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Name”品牌店于深</a:t>
            </a:r>
          </a:p>
          <a:p>
            <a:pPr>
              <a:lnSpc>
                <a:spcPts val="1300"/>
              </a:lnSpc>
              <a:tabLst>
                <a:tab pos="139700" algn="l"/>
                <a:tab pos="2921000" algn="l"/>
              </a:tabLst>
            </a:pPr>
            <a:r>
              <a:rPr lang="en-US" altLang="zh-CN" sz="1105" dirty="0">
                <a:solidFill>
                  <a:srgbClr val="000000"/>
                </a:solidFill>
                <a:latin typeface="微软雅黑" panose="020B0503020204020204" pitchFamily="18" charset="-122"/>
                <a:cs typeface="微软雅黑" panose="020B0503020204020204" pitchFamily="18" charset="-122"/>
              </a:rPr>
              <a:t>圳大涌。</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139700" algn="l"/>
                <a:tab pos="29210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在意大利米兰，</a:t>
            </a:r>
            <a:r>
              <a:rPr lang="en-US" altLang="zh-CN" sz="1055" b="1" dirty="0">
                <a:solidFill>
                  <a:srgbClr val="000000"/>
                </a:solidFill>
                <a:latin typeface="微软雅黑" panose="020B0503020204020204" pitchFamily="18" charset="-122"/>
                <a:cs typeface="微软雅黑" panose="020B0503020204020204" pitchFamily="18" charset="-122"/>
              </a:rPr>
              <a:t>10</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Corso</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Como</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是一个集购物和用餐的商业。</a:t>
            </a:r>
            <a:r>
              <a:rPr lang="en-US" altLang="zh-CN" sz="695" dirty="0">
                <a:solidFill>
                  <a:srgbClr val="F58220"/>
                </a:solidFill>
                <a:latin typeface="微软雅黑" panose="020B0503020204020204" pitchFamily="18" charset="-122"/>
                <a:cs typeface="微软雅黑" panose="020B0503020204020204" pitchFamily="18" charset="-122"/>
              </a:rPr>
              <a:t>]</a:t>
            </a:r>
            <a:r>
              <a:rPr lang="en-US" altLang="zh-CN" sz="1055" dirty="0">
                <a:solidFill>
                  <a:srgbClr val="000000"/>
                </a:solidFill>
                <a:latin typeface="微软雅黑" panose="020B0503020204020204" pitchFamily="18" charset="-122"/>
                <a:cs typeface="微软雅黑" panose="020B0503020204020204" pitchFamily="18" charset="-122"/>
              </a:rPr>
              <a:t>它结合了艺术，时尚，</a:t>
            </a:r>
          </a:p>
          <a:p>
            <a:pPr>
              <a:lnSpc>
                <a:spcPts val="1200"/>
              </a:lnSpc>
              <a:tabLst>
                <a:tab pos="139700" algn="l"/>
                <a:tab pos="29210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音乐，设计，美食和文化的作品展示和销售网点。</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1990年，在意大利米兰，它是由画廊</a:t>
            </a:r>
          </a:p>
          <a:p>
            <a:pPr>
              <a:lnSpc>
                <a:spcPts val="1200"/>
              </a:lnSpc>
              <a:tabLst>
                <a:tab pos="139700" algn="l"/>
                <a:tab pos="29210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和出版商卡拉索扎尼所创建。起初整个商业体只是从一个艺术画廊和书店开始。其它场</a:t>
            </a:r>
          </a:p>
          <a:p>
            <a:pPr>
              <a:lnSpc>
                <a:spcPts val="1200"/>
              </a:lnSpc>
              <a:tabLst>
                <a:tab pos="139700" algn="l"/>
                <a:tab pos="29210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所紧随其后开业：设计和时装商店在1991年开业，10</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Corso</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Como咖啡馆创建于1998</a:t>
            </a:r>
          </a:p>
          <a:p>
            <a:pPr>
              <a:lnSpc>
                <a:spcPts val="1200"/>
              </a:lnSpc>
              <a:tabLst>
                <a:tab pos="139700" algn="l"/>
                <a:tab pos="2921000" algn="l"/>
              </a:tabLst>
            </a:pPr>
            <a:r>
              <a:rPr lang="en-US" altLang="zh-CN" dirty="0"/>
              <a:t>		</a:t>
            </a:r>
            <a:r>
              <a:rPr lang="en-US" altLang="zh-CN" sz="1060" dirty="0">
                <a:solidFill>
                  <a:srgbClr val="000000"/>
                </a:solidFill>
                <a:latin typeface="微软雅黑" panose="020B0503020204020204" pitchFamily="18" charset="-122"/>
                <a:cs typeface="微软雅黑" panose="020B0503020204020204" pitchFamily="18" charset="-122"/>
              </a:rPr>
              <a:t>年；另外，只有三间客房的小酒店和屋顶花园分别在2003年和2009年开业。在2002年，</a:t>
            </a:r>
          </a:p>
          <a:p>
            <a:pPr>
              <a:lnSpc>
                <a:spcPts val="1200"/>
              </a:lnSpc>
              <a:tabLst>
                <a:tab pos="139700" algn="l"/>
                <a:tab pos="29210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10</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Corso</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Como</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与Comme</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des</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Garcons合作，在东京开店,店铺由川久保玲和Kris</a:t>
            </a:r>
          </a:p>
          <a:p>
            <a:pPr>
              <a:lnSpc>
                <a:spcPts val="1200"/>
              </a:lnSpc>
              <a:tabLst>
                <a:tab pos="139700" algn="l"/>
                <a:tab pos="29210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RUHS设计。在2008年，10</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Corso</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Como与三星集团合作，在首尔开店。</a:t>
            </a:r>
          </a:p>
          <a:p>
            <a:pPr>
              <a:lnSpc>
                <a:spcPts val="1600"/>
              </a:lnSpc>
              <a:tabLst>
                <a:tab pos="139700" algn="l"/>
                <a:tab pos="29210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71</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13638" y="1000505"/>
            <a:ext cx="2659379" cy="5047488"/>
          </a:xfrm>
          <a:custGeom>
            <a:avLst/>
            <a:gdLst>
              <a:gd name="connsiteX0" fmla="*/ 0 w 2659379"/>
              <a:gd name="connsiteY0" fmla="*/ 5047488 h 5047488"/>
              <a:gd name="connsiteX1" fmla="*/ 2659379 w 2659379"/>
              <a:gd name="connsiteY1" fmla="*/ 5047488 h 5047488"/>
              <a:gd name="connsiteX2" fmla="*/ 2659379 w 2659379"/>
              <a:gd name="connsiteY2" fmla="*/ 0 h 5047488"/>
              <a:gd name="connsiteX3" fmla="*/ 0 w 2659379"/>
              <a:gd name="connsiteY3" fmla="*/ 0 h 5047488"/>
              <a:gd name="connsiteX4" fmla="*/ 0 w 2659379"/>
              <a:gd name="connsiteY4" fmla="*/ 5047488 h 50474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59379" h="5047488">
                <a:moveTo>
                  <a:pt x="0" y="5047488"/>
                </a:moveTo>
                <a:lnTo>
                  <a:pt x="2659379" y="5047488"/>
                </a:lnTo>
                <a:lnTo>
                  <a:pt x="2659379" y="0"/>
                </a:lnTo>
                <a:lnTo>
                  <a:pt x="0" y="0"/>
                </a:lnTo>
                <a:lnTo>
                  <a:pt x="0" y="50474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99160" y="986027"/>
            <a:ext cx="2688335" cy="5076444"/>
          </a:xfrm>
          <a:custGeom>
            <a:avLst/>
            <a:gdLst>
              <a:gd name="connsiteX0" fmla="*/ 14477 w 2688335"/>
              <a:gd name="connsiteY0" fmla="*/ 5061966 h 5076444"/>
              <a:gd name="connsiteX1" fmla="*/ 2673857 w 2688335"/>
              <a:gd name="connsiteY1" fmla="*/ 5061966 h 5076444"/>
              <a:gd name="connsiteX2" fmla="*/ 2673857 w 2688335"/>
              <a:gd name="connsiteY2" fmla="*/ 14477 h 5076444"/>
              <a:gd name="connsiteX3" fmla="*/ 14477 w 2688335"/>
              <a:gd name="connsiteY3" fmla="*/ 14477 h 5076444"/>
              <a:gd name="connsiteX4" fmla="*/ 14477 w 2688335"/>
              <a:gd name="connsiteY4" fmla="*/ 5061966 h 50764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88335" h="5076444">
                <a:moveTo>
                  <a:pt x="14477" y="5061966"/>
                </a:moveTo>
                <a:lnTo>
                  <a:pt x="2673857" y="5061966"/>
                </a:lnTo>
                <a:lnTo>
                  <a:pt x="2673857" y="14477"/>
                </a:lnTo>
                <a:lnTo>
                  <a:pt x="14477" y="14477"/>
                </a:lnTo>
                <a:lnTo>
                  <a:pt x="14477" y="506196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713988" y="5000244"/>
            <a:ext cx="5286755" cy="1446276"/>
          </a:xfrm>
          <a:custGeom>
            <a:avLst/>
            <a:gdLst>
              <a:gd name="connsiteX0" fmla="*/ 0 w 5286755"/>
              <a:gd name="connsiteY0" fmla="*/ 1446276 h 1446276"/>
              <a:gd name="connsiteX1" fmla="*/ 5286755 w 5286755"/>
              <a:gd name="connsiteY1" fmla="*/ 1446276 h 1446276"/>
              <a:gd name="connsiteX2" fmla="*/ 5286755 w 5286755"/>
              <a:gd name="connsiteY2" fmla="*/ 0 h 1446276"/>
              <a:gd name="connsiteX3" fmla="*/ 0 w 5286755"/>
              <a:gd name="connsiteY3" fmla="*/ 0 h 1446276"/>
              <a:gd name="connsiteX4" fmla="*/ 0 w 5286755"/>
              <a:gd name="connsiteY4" fmla="*/ 1446276 h 14462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86755" h="1446276">
                <a:moveTo>
                  <a:pt x="0" y="1446276"/>
                </a:moveTo>
                <a:lnTo>
                  <a:pt x="5286755" y="1446276"/>
                </a:lnTo>
                <a:lnTo>
                  <a:pt x="5286755" y="0"/>
                </a:lnTo>
                <a:lnTo>
                  <a:pt x="0" y="0"/>
                </a:lnTo>
                <a:lnTo>
                  <a:pt x="0" y="1446276"/>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00100" y="1206500"/>
            <a:ext cx="1968500" cy="6985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625600" y="5384800"/>
            <a:ext cx="1244600" cy="6350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695700" y="774700"/>
            <a:ext cx="5334000" cy="4165600"/>
          </a:xfrm>
          <a:prstGeom prst="rect">
            <a:avLst/>
          </a:prstGeom>
          <a:noFill/>
        </p:spPr>
      </p:pic>
      <p:sp>
        <p:nvSpPr>
          <p:cNvPr id="12" name="TextBox 1"/>
          <p:cNvSpPr txBox="1"/>
          <p:nvPr/>
        </p:nvSpPr>
        <p:spPr>
          <a:xfrm>
            <a:off x="6311900" y="1397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商家访谈–服饰</a:t>
            </a:r>
          </a:p>
        </p:txBody>
      </p:sp>
      <p:sp>
        <p:nvSpPr>
          <p:cNvPr id="13" name="TextBox 1"/>
          <p:cNvSpPr txBox="1"/>
          <p:nvPr/>
        </p:nvSpPr>
        <p:spPr>
          <a:xfrm>
            <a:off x="1003300" y="1422400"/>
            <a:ext cx="2514600" cy="38989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New</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微软雅黑" panose="020B0503020204020204" pitchFamily="18" charset="-122"/>
                <a:cs typeface="微软雅黑" panose="020B0503020204020204" pitchFamily="18" charset="-122"/>
              </a:rPr>
              <a:t>Look</a:t>
            </a:r>
          </a:p>
          <a:p>
            <a:pPr>
              <a:lnSpc>
                <a:spcPts val="1000"/>
              </a:lnSpc>
            </a:pPr>
            <a:endParaRPr lang="en-US" altLang="zh-CN" dirty="0"/>
          </a:p>
          <a:p>
            <a:pPr>
              <a:lnSpc>
                <a:spcPts val="1000"/>
              </a:lnSpc>
            </a:pPr>
            <a:endParaRPr lang="en-US" altLang="zh-CN" dirty="0"/>
          </a:p>
          <a:p>
            <a:pPr>
              <a:lnSpc>
                <a:spcPts val="1800"/>
              </a:lnSpc>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New</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Look在中国开店拓展计划主要集</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中在上海，</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预计在2014年底前新开设不</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多于3间的分店。</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New</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Look未来在深圳有开店计划。店</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铺主要选择位于中端市场和百货公司内。</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购物中心的店铺面积要求:400平方米</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百货公司的店铺面积要求:200平方米</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偏好的邻近品牌：偏好邻近快销服装品</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牌，如Zara、H&amp;M等。</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深圳大涌项目开店机会</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对大涌项目有兴趣，但要先再详细硏究</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深圳市场才可定论。现阶段上海是主要</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的拓展市场。</a:t>
            </a:r>
          </a:p>
        </p:txBody>
      </p:sp>
      <p:sp>
        <p:nvSpPr>
          <p:cNvPr id="14" name="TextBox 1"/>
          <p:cNvSpPr txBox="1"/>
          <p:nvPr/>
        </p:nvSpPr>
        <p:spPr>
          <a:xfrm>
            <a:off x="1016000" y="5892800"/>
            <a:ext cx="7785100" cy="927100"/>
          </a:xfrm>
          <a:prstGeom prst="rect">
            <a:avLst/>
          </a:prstGeom>
          <a:noFill/>
        </p:spPr>
        <p:txBody>
          <a:bodyPr wrap="none" lIns="0" tIns="0" rIns="0" rtlCol="0">
            <a:spAutoFit/>
          </a:bodyPr>
          <a:lstStyle/>
          <a:p>
            <a:pPr>
              <a:lnSpc>
                <a:spcPts val="1400"/>
              </a:lnSpc>
              <a:tabLst>
                <a:tab pos="2781300" algn="l"/>
                <a:tab pos="2895600" algn="l"/>
              </a:tabLst>
            </a:pPr>
            <a:r>
              <a:rPr lang="en-US" altLang="zh-CN" dirty="0"/>
              <a:t>	</a:t>
            </a:r>
            <a:r>
              <a:rPr lang="en-US" altLang="zh-CN" sz="1105" dirty="0">
                <a:solidFill>
                  <a:srgbClr val="000000"/>
                </a:solidFill>
                <a:latin typeface="Times New Roman" panose="02020603050405020304" pitchFamily="18" charset="0"/>
                <a:cs typeface="Times New Roman" panose="02020603050405020304" pitchFamily="18" charset="0"/>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New</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Look的服装和鞋类经常赢得奖项。在英国35岁以下的消费群中，New</a:t>
            </a:r>
          </a:p>
          <a:p>
            <a:pPr>
              <a:lnSpc>
                <a:spcPts val="1300"/>
              </a:lnSpc>
              <a:tabLst>
                <a:tab pos="2781300" algn="l"/>
                <a:tab pos="28956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Look的销售在女装及配饰零售商中排行第一，占10.5%的市场份额。New</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Look</a:t>
            </a:r>
          </a:p>
          <a:p>
            <a:pPr>
              <a:lnSpc>
                <a:spcPts val="1300"/>
              </a:lnSpc>
              <a:tabLst>
                <a:tab pos="2781300" algn="l"/>
                <a:tab pos="28956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不单只是为女孩-正在争取更多男士服装的市场份额。</a:t>
            </a:r>
          </a:p>
          <a:p>
            <a:pPr>
              <a:lnSpc>
                <a:spcPts val="1000"/>
              </a:lnSpc>
            </a:pPr>
            <a:endParaRPr lang="en-US" altLang="zh-CN" dirty="0"/>
          </a:p>
          <a:p>
            <a:pPr>
              <a:lnSpc>
                <a:spcPts val="1000"/>
              </a:lnSpc>
            </a:pPr>
            <a:endParaRPr lang="en-US" altLang="zh-CN" dirty="0"/>
          </a:p>
          <a:p>
            <a:pPr>
              <a:lnSpc>
                <a:spcPts val="1200"/>
              </a:lnSpc>
              <a:tabLst>
                <a:tab pos="2781300" algn="l"/>
                <a:tab pos="2895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72</a:t>
            </a:r>
          </a:p>
        </p:txBody>
      </p:sp>
      <p:sp>
        <p:nvSpPr>
          <p:cNvPr id="15" name="TextBox 1"/>
          <p:cNvSpPr txBox="1"/>
          <p:nvPr/>
        </p:nvSpPr>
        <p:spPr>
          <a:xfrm>
            <a:off x="3797300" y="1143000"/>
            <a:ext cx="5207000" cy="4737100"/>
          </a:xfrm>
          <a:prstGeom prst="rect">
            <a:avLst/>
          </a:prstGeom>
          <a:noFill/>
        </p:spPr>
        <p:txBody>
          <a:bodyPr wrap="none" lIns="0" tIns="0" rIns="0" rtlCol="0">
            <a:spAutoFit/>
          </a:bodyPr>
          <a:lstStyle/>
          <a:p>
            <a:pPr>
              <a:lnSpc>
                <a:spcPts val="1500"/>
              </a:lnSpc>
              <a:tabLst>
                <a:tab pos="114300" algn="l"/>
                <a:tab pos="33909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“中国消费者精于挑选时</a:t>
            </a:r>
          </a:p>
          <a:p>
            <a:pPr>
              <a:lnSpc>
                <a:spcPts val="1300"/>
              </a:lnSpc>
              <a:tabLst>
                <a:tab pos="114300" algn="l"/>
                <a:tab pos="33909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尚新潮价格实惠</a:t>
            </a:r>
            <a:r>
              <a:rPr lang="en-US" altLang="zh-CN" sz="1105" dirty="0">
                <a:solidFill>
                  <a:srgbClr val="000000"/>
                </a:solidFill>
                <a:latin typeface="微软雅黑" panose="020B0503020204020204" pitchFamily="18" charset="-122"/>
                <a:cs typeface="微软雅黑" panose="020B0503020204020204" pitchFamily="18" charset="-122"/>
              </a:rPr>
              <a:t>，</a:t>
            </a:r>
            <a:r>
              <a:rPr lang="en-US" altLang="zh-CN" sz="1165" b="1" dirty="0">
                <a:solidFill>
                  <a:srgbClr val="000000"/>
                </a:solidFill>
                <a:latin typeface="微软雅黑" panose="020B0503020204020204" pitchFamily="18" charset="-122"/>
                <a:cs typeface="微软雅黑" panose="020B0503020204020204" pitchFamily="18" charset="-122"/>
              </a:rPr>
              <a:t>承袭英</a:t>
            </a:r>
          </a:p>
          <a:p>
            <a:pPr>
              <a:lnSpc>
                <a:spcPts val="1300"/>
              </a:lnSpc>
              <a:tabLst>
                <a:tab pos="114300" algn="l"/>
                <a:tab pos="33909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国传统的西方产品”</a:t>
            </a:r>
          </a:p>
          <a:p>
            <a:pPr>
              <a:lnSpc>
                <a:spcPts val="1000"/>
              </a:lnSpc>
            </a:pPr>
            <a:endParaRPr lang="en-US" altLang="zh-CN" dirty="0"/>
          </a:p>
          <a:p>
            <a:pPr>
              <a:lnSpc>
                <a:spcPts val="1600"/>
              </a:lnSpc>
              <a:tabLst>
                <a:tab pos="114300" algn="l"/>
                <a:tab pos="33909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“集团计划中国首间店铺</a:t>
            </a:r>
          </a:p>
          <a:p>
            <a:pPr>
              <a:lnSpc>
                <a:spcPts val="1300"/>
              </a:lnSpc>
              <a:tabLst>
                <a:tab pos="114300" algn="l"/>
                <a:tab pos="33909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最早将在明年春天面世”</a:t>
            </a:r>
          </a:p>
          <a:p>
            <a:pPr>
              <a:lnSpc>
                <a:spcPts val="1000"/>
              </a:lnSpc>
            </a:pPr>
            <a:endParaRPr lang="en-US" altLang="zh-CN" dirty="0"/>
          </a:p>
          <a:p>
            <a:pPr>
              <a:lnSpc>
                <a:spcPts val="1600"/>
              </a:lnSpc>
              <a:tabLst>
                <a:tab pos="114300" algn="l"/>
                <a:tab pos="33909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a:t>
            </a:r>
            <a:r>
              <a:rPr lang="en-US" altLang="zh-CN" sz="1165" dirty="0">
                <a:solidFill>
                  <a:srgbClr val="000000"/>
                </a:solidFill>
                <a:latin typeface="微软雅黑" panose="020B0503020204020204" pitchFamily="18" charset="-122"/>
                <a:cs typeface="微软雅黑" panose="020B0503020204020204" pitchFamily="18" charset="-122"/>
              </a:rPr>
              <a:t>ByAnders</a:t>
            </a:r>
            <a:r>
              <a:rPr lang="en-US" altLang="zh-CN" sz="1165" dirty="0">
                <a:latin typeface="Times New Roman" panose="02020603050405020304" pitchFamily="18" charset="0"/>
                <a:cs typeface="Times New Roman" panose="02020603050405020304" pitchFamily="18" charset="0"/>
              </a:rPr>
              <a:t> </a:t>
            </a:r>
            <a:r>
              <a:rPr lang="en-US" altLang="zh-CN" sz="1165" dirty="0">
                <a:solidFill>
                  <a:srgbClr val="000000"/>
                </a:solidFill>
                <a:latin typeface="微软雅黑" panose="020B0503020204020204" pitchFamily="18" charset="-122"/>
                <a:cs typeface="微软雅黑" panose="020B0503020204020204" pitchFamily="18" charset="-122"/>
              </a:rPr>
              <a:t>Kristiansen,</a:t>
            </a:r>
          </a:p>
          <a:p>
            <a:pPr>
              <a:lnSpc>
                <a:spcPts val="1300"/>
              </a:lnSpc>
              <a:tabLst>
                <a:tab pos="114300" algn="l"/>
                <a:tab pos="3390900" algn="l"/>
              </a:tabLst>
            </a:pPr>
            <a:r>
              <a:rPr lang="en-US" altLang="zh-CN" dirty="0"/>
              <a:t>		</a:t>
            </a:r>
            <a:r>
              <a:rPr lang="en-US" altLang="zh-CN" sz="1165" dirty="0">
                <a:solidFill>
                  <a:srgbClr val="000000"/>
                </a:solidFill>
                <a:latin typeface="微软雅黑" panose="020B0503020204020204" pitchFamily="18" charset="-122"/>
                <a:cs typeface="微软雅黑" panose="020B0503020204020204" pitchFamily="18" charset="-122"/>
              </a:rPr>
              <a:t>行政总裁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200"/>
              </a:lnSpc>
              <a:tabLst>
                <a:tab pos="114300" algn="l"/>
                <a:tab pos="3390900" algn="l"/>
              </a:tabLst>
            </a:pPr>
            <a:r>
              <a:rPr lang="en-US" altLang="zh-CN" sz="1105" dirty="0">
                <a:solidFill>
                  <a:srgbClr val="000000"/>
                </a:solidFill>
                <a:latin typeface="Times New Roman" panose="02020603050405020304" pitchFamily="18" charset="0"/>
                <a:cs typeface="Times New Roman" panose="02020603050405020304" pitchFamily="18" charset="0"/>
              </a:rPr>
              <a:t>•</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New</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Look</a:t>
            </a:r>
            <a:r>
              <a:rPr lang="en-US" altLang="zh-CN" sz="1105" dirty="0">
                <a:solidFill>
                  <a:srgbClr val="000000"/>
                </a:solidFill>
                <a:latin typeface="微软雅黑" panose="020B0503020204020204" pitchFamily="18" charset="-122"/>
                <a:cs typeface="微软雅黑" panose="020B0503020204020204" pitchFamily="18" charset="-122"/>
              </a:rPr>
              <a:t>于1969年在Taunton开设了第一家专卖店。在英国，</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New</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Look在过</a:t>
            </a:r>
          </a:p>
          <a:p>
            <a:pPr>
              <a:lnSpc>
                <a:spcPts val="1300"/>
              </a:lnSpc>
              <a:tabLst>
                <a:tab pos="114300" algn="l"/>
                <a:tab pos="33909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去的一年有1,450万的消费者。</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现在全球拥有1,100多家连锁店，在英国和爱尔兰，</a:t>
            </a:r>
          </a:p>
          <a:p>
            <a:pPr>
              <a:lnSpc>
                <a:spcPts val="1300"/>
              </a:lnSpc>
              <a:tabLst>
                <a:tab pos="114300" algn="l"/>
                <a:tab pos="33909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欧洲，中东，新加坡，埃及，波兰，塞尔维亚，印度尼西亚，黑山，克罗地亚，</a:t>
            </a:r>
          </a:p>
          <a:p>
            <a:pPr>
              <a:lnSpc>
                <a:spcPts val="1300"/>
              </a:lnSpc>
              <a:tabLst>
                <a:tab pos="114300" algn="l"/>
                <a:tab pos="33909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摩洛哥，罗马尼亚，乌克兰，马耳他和俄罗斯。</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87145" y="1000505"/>
            <a:ext cx="2714244" cy="4940808"/>
          </a:xfrm>
          <a:custGeom>
            <a:avLst/>
            <a:gdLst>
              <a:gd name="connsiteX0" fmla="*/ 0 w 2714244"/>
              <a:gd name="connsiteY0" fmla="*/ 4940808 h 4940808"/>
              <a:gd name="connsiteX1" fmla="*/ 2714244 w 2714244"/>
              <a:gd name="connsiteY1" fmla="*/ 4940808 h 4940808"/>
              <a:gd name="connsiteX2" fmla="*/ 2714244 w 2714244"/>
              <a:gd name="connsiteY2" fmla="*/ 0 h 4940808"/>
              <a:gd name="connsiteX3" fmla="*/ 0 w 2714244"/>
              <a:gd name="connsiteY3" fmla="*/ 0 h 4940808"/>
              <a:gd name="connsiteX4" fmla="*/ 0 w 2714244"/>
              <a:gd name="connsiteY4" fmla="*/ 4940808 h 49408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14244" h="4940808">
                <a:moveTo>
                  <a:pt x="0" y="4940808"/>
                </a:moveTo>
                <a:lnTo>
                  <a:pt x="2714244" y="4940808"/>
                </a:lnTo>
                <a:lnTo>
                  <a:pt x="2714244" y="0"/>
                </a:lnTo>
                <a:lnTo>
                  <a:pt x="0" y="0"/>
                </a:lnTo>
                <a:lnTo>
                  <a:pt x="0" y="494080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72668" y="986027"/>
            <a:ext cx="2743200" cy="4969764"/>
          </a:xfrm>
          <a:custGeom>
            <a:avLst/>
            <a:gdLst>
              <a:gd name="connsiteX0" fmla="*/ 14477 w 2743200"/>
              <a:gd name="connsiteY0" fmla="*/ 4955286 h 4969764"/>
              <a:gd name="connsiteX1" fmla="*/ 2728722 w 2743200"/>
              <a:gd name="connsiteY1" fmla="*/ 4955286 h 4969764"/>
              <a:gd name="connsiteX2" fmla="*/ 2728722 w 2743200"/>
              <a:gd name="connsiteY2" fmla="*/ 14477 h 4969764"/>
              <a:gd name="connsiteX3" fmla="*/ 14477 w 2743200"/>
              <a:gd name="connsiteY3" fmla="*/ 14477 h 4969764"/>
              <a:gd name="connsiteX4" fmla="*/ 14477 w 2743200"/>
              <a:gd name="connsiteY4" fmla="*/ 4955286 h 49697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43200" h="4969764">
                <a:moveTo>
                  <a:pt x="14477" y="4955286"/>
                </a:moveTo>
                <a:lnTo>
                  <a:pt x="2728722" y="4955286"/>
                </a:lnTo>
                <a:lnTo>
                  <a:pt x="2728722" y="14477"/>
                </a:lnTo>
                <a:lnTo>
                  <a:pt x="14477" y="14477"/>
                </a:lnTo>
                <a:lnTo>
                  <a:pt x="14477" y="495528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73100" y="1206500"/>
            <a:ext cx="2146300" cy="698500"/>
          </a:xfrm>
          <a:prstGeom prst="rect">
            <a:avLst/>
          </a:prstGeom>
          <a:noFill/>
        </p:spPr>
      </p:pic>
      <p:pic>
        <p:nvPicPr>
          <p:cNvPr id="9" name="Picture 3"/>
          <p:cNvPicPr>
            <a:picLocks noChangeAspect="1" noChangeArrowheads="1"/>
          </p:cNvPicPr>
          <p:nvPr/>
        </p:nvPicPr>
        <p:blipFill>
          <a:blip r:embed="rId3"/>
          <a:srcRect/>
          <a:stretch>
            <a:fillRect/>
          </a:stretch>
        </p:blipFill>
        <p:spPr bwMode="auto">
          <a:xfrm>
            <a:off x="1054100" y="5207000"/>
            <a:ext cx="1905000" cy="635000"/>
          </a:xfrm>
          <a:prstGeom prst="rect">
            <a:avLst/>
          </a:prstGeom>
          <a:noFill/>
        </p:spPr>
      </p:pic>
      <p:pic>
        <p:nvPicPr>
          <p:cNvPr id="10" name="Picture 3"/>
          <p:cNvPicPr>
            <a:picLocks noChangeAspect="1" noChangeArrowheads="1"/>
          </p:cNvPicPr>
          <p:nvPr/>
        </p:nvPicPr>
        <p:blipFill>
          <a:blip r:embed="rId4"/>
          <a:srcRect/>
          <a:stretch>
            <a:fillRect/>
          </a:stretch>
        </p:blipFill>
        <p:spPr bwMode="auto">
          <a:xfrm>
            <a:off x="3695700" y="914400"/>
            <a:ext cx="3251200" cy="21717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7061200" y="1485900"/>
            <a:ext cx="1828800" cy="1384300"/>
          </a:xfrm>
          <a:prstGeom prst="rect">
            <a:avLst/>
          </a:prstGeom>
          <a:noFill/>
        </p:spPr>
      </p:pic>
      <p:pic>
        <p:nvPicPr>
          <p:cNvPr id="12" name="Picture 3"/>
          <p:cNvPicPr>
            <a:picLocks noChangeAspect="1" noChangeArrowheads="1"/>
          </p:cNvPicPr>
          <p:nvPr/>
        </p:nvPicPr>
        <p:blipFill>
          <a:blip r:embed="rId6"/>
          <a:srcRect/>
          <a:stretch>
            <a:fillRect/>
          </a:stretch>
        </p:blipFill>
        <p:spPr bwMode="auto">
          <a:xfrm>
            <a:off x="3848100" y="3390900"/>
            <a:ext cx="2336800" cy="1638300"/>
          </a:xfrm>
          <a:prstGeom prst="rect">
            <a:avLst/>
          </a:prstGeom>
          <a:noFill/>
        </p:spPr>
      </p:pic>
      <p:pic>
        <p:nvPicPr>
          <p:cNvPr id="13" name="Picture 3">
            <a:hlinkClick r:id="rId7"/>
          </p:cNvPr>
          <p:cNvPicPr>
            <a:picLocks noChangeAspect="1" noChangeArrowheads="1"/>
          </p:cNvPicPr>
          <p:nvPr/>
        </p:nvPicPr>
        <p:blipFill>
          <a:blip r:embed="rId8"/>
          <a:srcRect/>
          <a:stretch>
            <a:fillRect/>
          </a:stretch>
        </p:blipFill>
        <p:spPr bwMode="auto">
          <a:xfrm>
            <a:off x="6197600" y="3340100"/>
            <a:ext cx="2755900" cy="1892300"/>
          </a:xfrm>
          <a:prstGeom prst="rect">
            <a:avLst/>
          </a:prstGeom>
          <a:noFill/>
        </p:spPr>
      </p:pic>
      <p:sp>
        <p:nvSpPr>
          <p:cNvPr id="14" name="TextBox 1"/>
          <p:cNvSpPr txBox="1"/>
          <p:nvPr/>
        </p:nvSpPr>
        <p:spPr>
          <a:xfrm>
            <a:off x="876300" y="241300"/>
            <a:ext cx="7950200" cy="3225800"/>
          </a:xfrm>
          <a:prstGeom prst="rect">
            <a:avLst/>
          </a:prstGeom>
          <a:noFill/>
        </p:spPr>
        <p:txBody>
          <a:bodyPr wrap="none" lIns="0" tIns="0" rIns="0" rtlCol="0">
            <a:spAutoFit/>
          </a:bodyPr>
          <a:lstStyle/>
          <a:p>
            <a:pPr>
              <a:lnSpc>
                <a:spcPts val="2700"/>
              </a:lnSpc>
              <a:tabLst>
                <a:tab pos="5448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商家访谈–服饰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5448300" algn="l"/>
              </a:tabLst>
            </a:pPr>
            <a:r>
              <a:rPr lang="en-US" altLang="zh-CN" sz="2400" dirty="0">
                <a:solidFill>
                  <a:srgbClr val="000000"/>
                </a:solidFill>
                <a:latin typeface="微软雅黑" panose="020B0503020204020204" pitchFamily="18" charset="-122"/>
                <a:cs typeface="微软雅黑" panose="020B0503020204020204" pitchFamily="18" charset="-122"/>
              </a:rPr>
              <a:t>8</a:t>
            </a:r>
            <a:r>
              <a:rPr lang="en-US" altLang="zh-CN" sz="2400" dirty="0">
                <a:latin typeface="Times New Roman" panose="02020603050405020304" pitchFamily="18" charset="0"/>
                <a:cs typeface="Times New Roman" panose="02020603050405020304" pitchFamily="18" charset="0"/>
              </a:rPr>
              <a:t> </a:t>
            </a:r>
            <a:r>
              <a:rPr lang="en-US" altLang="zh-CN" sz="2400" dirty="0">
                <a:solidFill>
                  <a:srgbClr val="000000"/>
                </a:solidFill>
                <a:latin typeface="微软雅黑" panose="020B0503020204020204" pitchFamily="18" charset="-122"/>
                <a:cs typeface="微软雅黑" panose="020B0503020204020204" pitchFamily="18" charset="-122"/>
              </a:rPr>
              <a:t>SECONDS</a:t>
            </a:r>
          </a:p>
          <a:p>
            <a:pPr>
              <a:lnSpc>
                <a:spcPts val="1000"/>
              </a:lnSpc>
            </a:pPr>
            <a:endParaRPr lang="en-US" altLang="zh-CN" dirty="0"/>
          </a:p>
          <a:p>
            <a:pPr>
              <a:lnSpc>
                <a:spcPts val="1600"/>
              </a:lnSpc>
              <a:tabLst>
                <a:tab pos="5448300" algn="l"/>
              </a:tabLst>
            </a:pPr>
            <a:r>
              <a:rPr lang="en-US" altLang="zh-CN" sz="1105" b="1" dirty="0">
                <a:solidFill>
                  <a:srgbClr val="000000"/>
                </a:solidFill>
                <a:latin typeface="微软雅黑" panose="020B0503020204020204" pitchFamily="18" charset="-122"/>
                <a:cs typeface="微软雅黑" panose="020B0503020204020204" pitchFamily="18" charset="-122"/>
              </a:rPr>
              <a:t>国际拓展计划</a:t>
            </a:r>
          </a:p>
          <a:p>
            <a:pPr>
              <a:lnSpc>
                <a:spcPts val="1300"/>
              </a:lnSpc>
              <a:tabLst>
                <a:tab pos="5448300" algn="l"/>
              </a:tabLst>
            </a:pPr>
            <a:r>
              <a:rPr lang="en-US" altLang="zh-CN" sz="1105" dirty="0">
                <a:solidFill>
                  <a:srgbClr val="000000"/>
                </a:solidFill>
                <a:latin typeface="微软雅黑" panose="020B0503020204020204" pitchFamily="18" charset="-122"/>
                <a:cs typeface="微软雅黑" panose="020B0503020204020204" pitchFamily="18" charset="-122"/>
              </a:rPr>
              <a:t>在2012年底,韩国已有16间分店。</a:t>
            </a:r>
          </a:p>
          <a:p>
            <a:pPr>
              <a:lnSpc>
                <a:spcPts val="1300"/>
              </a:lnSpc>
              <a:tabLst>
                <a:tab pos="5448300" algn="l"/>
              </a:tabLst>
            </a:pPr>
            <a:r>
              <a:rPr lang="en-US" altLang="zh-CN" sz="1105" dirty="0">
                <a:solidFill>
                  <a:srgbClr val="000000"/>
                </a:solidFill>
                <a:latin typeface="微软雅黑" panose="020B0503020204020204" pitchFamily="18" charset="-122"/>
                <a:cs typeface="微软雅黑" panose="020B0503020204020204" pitchFamily="18" charset="-122"/>
              </a:rPr>
              <a:t>中国首店将开设在上海，预计在2013年</a:t>
            </a:r>
          </a:p>
          <a:p>
            <a:pPr>
              <a:lnSpc>
                <a:spcPts val="1300"/>
              </a:lnSpc>
              <a:tabLst>
                <a:tab pos="5448300" algn="l"/>
              </a:tabLst>
            </a:pPr>
            <a:r>
              <a:rPr lang="en-US" altLang="zh-CN" sz="1105" dirty="0">
                <a:solidFill>
                  <a:srgbClr val="000000"/>
                </a:solidFill>
                <a:latin typeface="微软雅黑" panose="020B0503020204020204" pitchFamily="18" charset="-122"/>
                <a:cs typeface="微软雅黑" panose="020B0503020204020204" pitchFamily="18" charset="-122"/>
              </a:rPr>
              <a:t>开业。</a:t>
            </a:r>
          </a:p>
          <a:p>
            <a:pPr>
              <a:lnSpc>
                <a:spcPts val="1300"/>
              </a:lnSpc>
              <a:tabLst>
                <a:tab pos="5448300" algn="l"/>
              </a:tabLst>
            </a:pPr>
            <a:r>
              <a:rPr lang="en-US" altLang="zh-CN" sz="1105" dirty="0">
                <a:solidFill>
                  <a:srgbClr val="000000"/>
                </a:solidFill>
                <a:latin typeface="微软雅黑" panose="020B0503020204020204" pitchFamily="18" charset="-122"/>
                <a:cs typeface="微软雅黑" panose="020B0503020204020204" pitchFamily="18" charset="-122"/>
              </a:rPr>
              <a:t>在2014年下半年，计划在北京开店</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000"/>
              </a:lnSpc>
            </a:pPr>
            <a:endParaRPr lang="en-US" altLang="zh-CN" dirty="0"/>
          </a:p>
          <a:p>
            <a:pPr>
              <a:lnSpc>
                <a:spcPts val="1900"/>
              </a:lnSpc>
              <a:tabLst>
                <a:tab pos="5448300" algn="l"/>
              </a:tabLst>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a:p>
            <a:pPr>
              <a:lnSpc>
                <a:spcPts val="1300"/>
              </a:lnSpc>
              <a:tabLst>
                <a:tab pos="5448300" algn="l"/>
              </a:tabLst>
            </a:pPr>
            <a:r>
              <a:rPr lang="en-US" altLang="zh-CN" sz="1105" dirty="0">
                <a:solidFill>
                  <a:srgbClr val="000000"/>
                </a:solidFill>
                <a:latin typeface="微软雅黑" panose="020B0503020204020204" pitchFamily="18" charset="-122"/>
                <a:cs typeface="微软雅黑" panose="020B0503020204020204" pitchFamily="18" charset="-122"/>
              </a:rPr>
              <a:t>在未来3至5年有计划在深圳拓展新店。</a:t>
            </a:r>
          </a:p>
        </p:txBody>
      </p:sp>
      <p:sp>
        <p:nvSpPr>
          <p:cNvPr id="15" name="TextBox 1"/>
          <p:cNvSpPr txBox="1"/>
          <p:nvPr/>
        </p:nvSpPr>
        <p:spPr>
          <a:xfrm>
            <a:off x="876300" y="3784600"/>
            <a:ext cx="2514600" cy="3111500"/>
          </a:xfrm>
          <a:prstGeom prst="rect">
            <a:avLst/>
          </a:prstGeom>
          <a:noFill/>
        </p:spPr>
        <p:txBody>
          <a:bodyPr wrap="none" lIns="0" tIns="0" rIns="0" rtlCol="0">
            <a:spAutoFit/>
          </a:bodyPr>
          <a:lstStyle/>
          <a:p>
            <a:pPr>
              <a:lnSpc>
                <a:spcPts val="1400"/>
              </a:lnSpc>
              <a:tabLst>
                <a:tab pos="139700" algn="l"/>
              </a:tabLst>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tabLst>
                <a:tab pos="139700" algn="l"/>
              </a:tabLst>
            </a:pPr>
            <a:r>
              <a:rPr lang="en-US" altLang="zh-CN" sz="1105" dirty="0">
                <a:solidFill>
                  <a:srgbClr val="000000"/>
                </a:solidFill>
                <a:latin typeface="微软雅黑" panose="020B0503020204020204" pitchFamily="18" charset="-122"/>
                <a:cs typeface="微软雅黑" panose="020B0503020204020204" pitchFamily="18" charset="-122"/>
              </a:rPr>
              <a:t>店铺面积:</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1,200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1,500平方米</a:t>
            </a:r>
          </a:p>
          <a:p>
            <a:pPr>
              <a:lnSpc>
                <a:spcPts val="1300"/>
              </a:lnSpc>
              <a:tabLst>
                <a:tab pos="139700" algn="l"/>
              </a:tabLst>
            </a:pPr>
            <a:r>
              <a:rPr lang="en-US" altLang="zh-CN" sz="1105" dirty="0">
                <a:solidFill>
                  <a:srgbClr val="000000"/>
                </a:solidFill>
                <a:latin typeface="微软雅黑" panose="020B0503020204020204" pitchFamily="18" charset="-122"/>
                <a:cs typeface="微软雅黑" panose="020B0503020204020204" pitchFamily="18" charset="-122"/>
              </a:rPr>
              <a:t>偏好的邻近品牌：偏好邻近以年轻人为主</a:t>
            </a:r>
          </a:p>
          <a:p>
            <a:pPr>
              <a:lnSpc>
                <a:spcPts val="1300"/>
              </a:lnSpc>
              <a:tabLst>
                <a:tab pos="139700" algn="l"/>
              </a:tabLst>
            </a:pPr>
            <a:r>
              <a:rPr lang="en-US" altLang="zh-CN" sz="1105" dirty="0">
                <a:solidFill>
                  <a:srgbClr val="000000"/>
                </a:solidFill>
                <a:latin typeface="微软雅黑" panose="020B0503020204020204" pitchFamily="18" charset="-122"/>
                <a:cs typeface="微软雅黑" panose="020B0503020204020204" pitchFamily="18" charset="-122"/>
              </a:rPr>
              <a:t>导及高人流的快销服装品牌，如Zara</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t>
            </a:r>
          </a:p>
          <a:p>
            <a:pPr>
              <a:lnSpc>
                <a:spcPts val="1300"/>
              </a:lnSpc>
              <a:tabLst>
                <a:tab pos="139700" algn="l"/>
              </a:tabLst>
            </a:pPr>
            <a:r>
              <a:rPr lang="en-US" altLang="zh-CN" sz="1105" dirty="0">
                <a:solidFill>
                  <a:srgbClr val="000000"/>
                </a:solidFill>
                <a:latin typeface="微软雅黑" panose="020B0503020204020204" pitchFamily="18" charset="-122"/>
                <a:cs typeface="微软雅黑" panose="020B0503020204020204" pitchFamily="18" charset="-122"/>
              </a:rPr>
              <a:t>H&amp;M</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、Uniqlo等。</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1397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73</a:t>
            </a:r>
          </a:p>
        </p:txBody>
      </p:sp>
      <p:sp>
        <p:nvSpPr>
          <p:cNvPr id="16" name="TextBox 1"/>
          <p:cNvSpPr txBox="1"/>
          <p:nvPr/>
        </p:nvSpPr>
        <p:spPr>
          <a:xfrm>
            <a:off x="4025900" y="3911600"/>
            <a:ext cx="1955800" cy="838200"/>
          </a:xfrm>
          <a:prstGeom prst="rect">
            <a:avLst/>
          </a:prstGeom>
          <a:noFill/>
        </p:spPr>
        <p:txBody>
          <a:bodyPr wrap="none" lIns="0" tIns="0" rIns="0" rtlCol="0">
            <a:spAutoFit/>
          </a:bodyPr>
          <a:lstStyle/>
          <a:p>
            <a:pPr>
              <a:lnSpc>
                <a:spcPts val="1500"/>
              </a:lnSpc>
            </a:pPr>
            <a:r>
              <a:rPr lang="en-US" altLang="zh-CN" sz="1165" b="1" dirty="0">
                <a:solidFill>
                  <a:srgbClr val="000000"/>
                </a:solidFill>
                <a:latin typeface="微软雅黑" panose="020B0503020204020204" pitchFamily="18" charset="-122"/>
                <a:cs typeface="微软雅黑" panose="020B0503020204020204" pitchFamily="18" charset="-122"/>
              </a:rPr>
              <a:t>“如果主打大众市场的区域不是</a:t>
            </a:r>
          </a:p>
          <a:p>
            <a:pPr>
              <a:lnSpc>
                <a:spcPts val="1300"/>
              </a:lnSpc>
            </a:pPr>
            <a:r>
              <a:rPr lang="en-US" altLang="zh-CN" sz="1165" b="1" dirty="0">
                <a:solidFill>
                  <a:srgbClr val="000000"/>
                </a:solidFill>
                <a:latin typeface="微软雅黑" panose="020B0503020204020204" pitchFamily="18" charset="-122"/>
                <a:cs typeface="微软雅黑" panose="020B0503020204020204" pitchFamily="18" charset="-122"/>
              </a:rPr>
              <a:t>临街,同时又处于商场向内的位</a:t>
            </a:r>
          </a:p>
          <a:p>
            <a:pPr>
              <a:lnSpc>
                <a:spcPts val="1300"/>
              </a:lnSpc>
            </a:pPr>
            <a:r>
              <a:rPr lang="en-US" altLang="zh-CN" sz="1165" b="1" dirty="0">
                <a:solidFill>
                  <a:srgbClr val="000000"/>
                </a:solidFill>
                <a:latin typeface="微软雅黑" panose="020B0503020204020204" pitchFamily="18" charset="-122"/>
                <a:cs typeface="微软雅黑" panose="020B0503020204020204" pitchFamily="18" charset="-122"/>
              </a:rPr>
              <a:t>置,那店铺位置最好要有鲜明的</a:t>
            </a:r>
          </a:p>
          <a:p>
            <a:pPr>
              <a:lnSpc>
                <a:spcPts val="1300"/>
              </a:lnSpc>
            </a:pPr>
            <a:r>
              <a:rPr lang="en-US" altLang="zh-CN" sz="1165" b="1" dirty="0">
                <a:solidFill>
                  <a:srgbClr val="000000"/>
                </a:solidFill>
                <a:latin typeface="微软雅黑" panose="020B0503020204020204" pitchFamily="18" charset="-122"/>
                <a:cs typeface="微软雅黑" panose="020B0503020204020204" pitchFamily="18" charset="-122"/>
              </a:rPr>
              <a:t>橱窗作展示”</a:t>
            </a:r>
          </a:p>
          <a:p>
            <a:pPr>
              <a:lnSpc>
                <a:spcPts val="1100"/>
              </a:lnSpc>
            </a:pPr>
            <a:r>
              <a:rPr lang="en-US" altLang="zh-CN" sz="1050" dirty="0">
                <a:solidFill>
                  <a:srgbClr val="000000"/>
                </a:solidFill>
                <a:latin typeface="微软雅黑" panose="020B0503020204020204" pitchFamily="18" charset="-122"/>
                <a:cs typeface="微软雅黑" panose="020B0503020204020204" pitchFamily="18" charset="-122"/>
              </a:rPr>
              <a:t>-8</a:t>
            </a:r>
            <a:r>
              <a:rPr lang="en-US" altLang="zh-CN" sz="1050" dirty="0">
                <a:latin typeface="Times New Roman" panose="02020603050405020304" pitchFamily="18" charset="0"/>
                <a:cs typeface="Times New Roman" panose="02020603050405020304" pitchFamily="18" charset="0"/>
              </a:rPr>
              <a:t> </a:t>
            </a:r>
            <a:r>
              <a:rPr lang="en-US" altLang="zh-CN" sz="1050" dirty="0">
                <a:solidFill>
                  <a:srgbClr val="000000"/>
                </a:solidFill>
                <a:latin typeface="微软雅黑" panose="020B0503020204020204" pitchFamily="18" charset="-122"/>
                <a:cs typeface="微软雅黑" panose="020B0503020204020204" pitchFamily="18" charset="-122"/>
              </a:rPr>
              <a:t>Seconds</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微软雅黑" panose="020B0503020204020204" pitchFamily="18" charset="-122"/>
                <a:cs typeface="微软雅黑" panose="020B0503020204020204" pitchFamily="18" charset="-122"/>
              </a:rPr>
              <a:t>，</a:t>
            </a:r>
            <a:r>
              <a:rPr lang="en-US" altLang="zh-CN" sz="1050" dirty="0">
                <a:solidFill>
                  <a:srgbClr val="000000"/>
                </a:solidFill>
                <a:latin typeface="微软雅黑" panose="020B0503020204020204" pitchFamily="18" charset="-122"/>
                <a:cs typeface="微软雅黑" panose="020B0503020204020204" pitchFamily="18" charset="-122"/>
              </a:rPr>
              <a:t>执行董事</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785615" y="4885944"/>
            <a:ext cx="5215127" cy="900684"/>
          </a:xfrm>
          <a:custGeom>
            <a:avLst/>
            <a:gdLst>
              <a:gd name="connsiteX0" fmla="*/ 0 w 5215127"/>
              <a:gd name="connsiteY0" fmla="*/ 900684 h 900684"/>
              <a:gd name="connsiteX1" fmla="*/ 5215127 w 5215127"/>
              <a:gd name="connsiteY1" fmla="*/ 900684 h 900684"/>
              <a:gd name="connsiteX2" fmla="*/ 5215127 w 5215127"/>
              <a:gd name="connsiteY2" fmla="*/ 0 h 900684"/>
              <a:gd name="connsiteX3" fmla="*/ 0 w 5215127"/>
              <a:gd name="connsiteY3" fmla="*/ 0 h 900684"/>
              <a:gd name="connsiteX4" fmla="*/ 0 w 5215127"/>
              <a:gd name="connsiteY4" fmla="*/ 900684 h 9006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15127" h="900684">
                <a:moveTo>
                  <a:pt x="0" y="900684"/>
                </a:moveTo>
                <a:lnTo>
                  <a:pt x="5215127" y="900684"/>
                </a:lnTo>
                <a:lnTo>
                  <a:pt x="5215127" y="0"/>
                </a:lnTo>
                <a:lnTo>
                  <a:pt x="0" y="0"/>
                </a:lnTo>
                <a:lnTo>
                  <a:pt x="0" y="900684"/>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57250" y="715518"/>
            <a:ext cx="2732532" cy="5908548"/>
          </a:xfrm>
          <a:custGeom>
            <a:avLst/>
            <a:gdLst>
              <a:gd name="connsiteX0" fmla="*/ 0 w 2732532"/>
              <a:gd name="connsiteY0" fmla="*/ 5908548 h 5908548"/>
              <a:gd name="connsiteX1" fmla="*/ 2732532 w 2732532"/>
              <a:gd name="connsiteY1" fmla="*/ 5908548 h 5908548"/>
              <a:gd name="connsiteX2" fmla="*/ 2732532 w 2732532"/>
              <a:gd name="connsiteY2" fmla="*/ 0 h 5908548"/>
              <a:gd name="connsiteX3" fmla="*/ 0 w 2732532"/>
              <a:gd name="connsiteY3" fmla="*/ 0 h 5908548"/>
              <a:gd name="connsiteX4" fmla="*/ 0 w 2732532"/>
              <a:gd name="connsiteY4" fmla="*/ 5908548 h 590854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32532" h="5908548">
                <a:moveTo>
                  <a:pt x="0" y="5908548"/>
                </a:moveTo>
                <a:lnTo>
                  <a:pt x="2732532" y="5908548"/>
                </a:lnTo>
                <a:lnTo>
                  <a:pt x="2732532" y="0"/>
                </a:lnTo>
                <a:lnTo>
                  <a:pt x="0" y="0"/>
                </a:lnTo>
                <a:lnTo>
                  <a:pt x="0" y="590854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42772" y="701040"/>
            <a:ext cx="2761488" cy="5937504"/>
          </a:xfrm>
          <a:custGeom>
            <a:avLst/>
            <a:gdLst>
              <a:gd name="connsiteX0" fmla="*/ 14477 w 2761488"/>
              <a:gd name="connsiteY0" fmla="*/ 5923026 h 5937504"/>
              <a:gd name="connsiteX1" fmla="*/ 2747010 w 2761488"/>
              <a:gd name="connsiteY1" fmla="*/ 5923026 h 5937504"/>
              <a:gd name="connsiteX2" fmla="*/ 2747010 w 2761488"/>
              <a:gd name="connsiteY2" fmla="*/ 14477 h 5937504"/>
              <a:gd name="connsiteX3" fmla="*/ 14477 w 2761488"/>
              <a:gd name="connsiteY3" fmla="*/ 14477 h 5937504"/>
              <a:gd name="connsiteX4" fmla="*/ 14477 w 2761488"/>
              <a:gd name="connsiteY4" fmla="*/ 5923026 h 59375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61488" h="5937504">
                <a:moveTo>
                  <a:pt x="14477" y="5923026"/>
                </a:moveTo>
                <a:lnTo>
                  <a:pt x="2747010" y="5923026"/>
                </a:lnTo>
                <a:lnTo>
                  <a:pt x="2747010" y="14477"/>
                </a:lnTo>
                <a:lnTo>
                  <a:pt x="14477" y="14477"/>
                </a:lnTo>
                <a:lnTo>
                  <a:pt x="14477" y="592302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49300" y="927100"/>
            <a:ext cx="1930400" cy="6985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485900" y="5994400"/>
            <a:ext cx="1498600" cy="5842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695700" y="927100"/>
            <a:ext cx="5334000" cy="20193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3695700" y="3060700"/>
            <a:ext cx="5448300" cy="1574800"/>
          </a:xfrm>
          <a:prstGeom prst="rect">
            <a:avLst/>
          </a:prstGeom>
          <a:noFill/>
        </p:spPr>
      </p:pic>
      <p:sp>
        <p:nvSpPr>
          <p:cNvPr id="13" name="TextBox 1"/>
          <p:cNvSpPr txBox="1"/>
          <p:nvPr/>
        </p:nvSpPr>
        <p:spPr>
          <a:xfrm>
            <a:off x="6362700" y="127000"/>
            <a:ext cx="2489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商家访谈–服饰</a:t>
            </a:r>
          </a:p>
        </p:txBody>
      </p:sp>
      <p:sp>
        <p:nvSpPr>
          <p:cNvPr id="14" name="TextBox 1"/>
          <p:cNvSpPr txBox="1"/>
          <p:nvPr/>
        </p:nvSpPr>
        <p:spPr>
          <a:xfrm>
            <a:off x="3873500" y="1333500"/>
            <a:ext cx="5041900" cy="4559300"/>
          </a:xfrm>
          <a:prstGeom prst="rect">
            <a:avLst/>
          </a:prstGeom>
          <a:noFill/>
        </p:spPr>
        <p:txBody>
          <a:bodyPr wrap="none" lIns="0" tIns="0" rIns="0" rtlCol="0">
            <a:spAutoFit/>
          </a:bodyPr>
          <a:lstStyle/>
          <a:p>
            <a:pPr>
              <a:lnSpc>
                <a:spcPts val="1500"/>
              </a:lnSpc>
              <a:tabLst>
                <a:tab pos="114300" algn="l"/>
                <a:tab pos="3162300" algn="l"/>
                <a:tab pos="32131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“过去这些年，我们不断在国</a:t>
            </a:r>
          </a:p>
          <a:p>
            <a:pPr>
              <a:lnSpc>
                <a:spcPts val="1300"/>
              </a:lnSpc>
              <a:tabLst>
                <a:tab pos="114300" algn="l"/>
                <a:tab pos="3162300" algn="l"/>
                <a:tab pos="32131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际上开拓市场，在日本、中国</a:t>
            </a:r>
          </a:p>
          <a:p>
            <a:pPr>
              <a:lnSpc>
                <a:spcPts val="1300"/>
              </a:lnSpc>
              <a:tabLst>
                <a:tab pos="114300" algn="l"/>
                <a:tab pos="3162300" algn="l"/>
                <a:tab pos="32131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及加拿大的首店均已开业。在</a:t>
            </a:r>
          </a:p>
          <a:p>
            <a:pPr>
              <a:lnSpc>
                <a:spcPts val="1300"/>
              </a:lnSpc>
              <a:tabLst>
                <a:tab pos="114300" algn="l"/>
                <a:tab pos="3162300" algn="l"/>
                <a:tab pos="32131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中国，我们开了第二间分店，</a:t>
            </a:r>
          </a:p>
          <a:p>
            <a:pPr>
              <a:lnSpc>
                <a:spcPts val="1300"/>
              </a:lnSpc>
              <a:tabLst>
                <a:tab pos="114300" algn="l"/>
                <a:tab pos="3162300" algn="l"/>
                <a:tab pos="32131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而第三间分店将在明年中开</a:t>
            </a:r>
          </a:p>
          <a:p>
            <a:pPr>
              <a:lnSpc>
                <a:spcPts val="1300"/>
              </a:lnSpc>
              <a:tabLst>
                <a:tab pos="114300" algn="l"/>
                <a:tab pos="3162300" algn="l"/>
                <a:tab pos="3213100" algn="l"/>
              </a:tabLst>
            </a:pPr>
            <a:r>
              <a:rPr lang="en-US" altLang="zh-CN" dirty="0"/>
              <a:t>		</a:t>
            </a:r>
            <a:r>
              <a:rPr lang="en-US" altLang="zh-CN" sz="1165" b="1" dirty="0">
                <a:solidFill>
                  <a:srgbClr val="000000"/>
                </a:solidFill>
                <a:latin typeface="微软雅黑" panose="020B0503020204020204" pitchFamily="18" charset="-122"/>
                <a:cs typeface="微软雅黑" panose="020B0503020204020204" pitchFamily="18" charset="-122"/>
              </a:rPr>
              <a:t>业。”</a:t>
            </a:r>
          </a:p>
          <a:p>
            <a:pPr>
              <a:lnSpc>
                <a:spcPts val="1300"/>
              </a:lnSpc>
              <a:tabLst>
                <a:tab pos="114300" algn="l"/>
                <a:tab pos="3162300" algn="l"/>
                <a:tab pos="3213100" algn="l"/>
              </a:tabLst>
            </a:pPr>
            <a:r>
              <a:rPr lang="en-US" altLang="zh-CN" dirty="0"/>
              <a:t>		</a:t>
            </a:r>
            <a:r>
              <a:rPr lang="en-US" altLang="zh-CN" sz="1165" dirty="0">
                <a:solidFill>
                  <a:srgbClr val="000000"/>
                </a:solidFill>
                <a:latin typeface="微软雅黑" panose="020B0503020204020204" pitchFamily="18" charset="-122"/>
                <a:cs typeface="微软雅黑" panose="020B0503020204020204" pitchFamily="18" charset="-122"/>
              </a:rPr>
              <a:t>-</a:t>
            </a:r>
            <a:r>
              <a:rPr lang="en-US" altLang="zh-CN" sz="1165" dirty="0">
                <a:latin typeface="Times New Roman" panose="02020603050405020304" pitchFamily="18" charset="0"/>
                <a:cs typeface="Times New Roman" panose="02020603050405020304" pitchFamily="18" charset="0"/>
              </a:rPr>
              <a:t> </a:t>
            </a:r>
            <a:r>
              <a:rPr lang="en-US" altLang="zh-CN" sz="1165" dirty="0">
                <a:solidFill>
                  <a:srgbClr val="000000"/>
                </a:solidFill>
                <a:latin typeface="微软雅黑" panose="020B0503020204020204" pitchFamily="18" charset="-122"/>
                <a:cs typeface="微软雅黑" panose="020B0503020204020204" pitchFamily="18" charset="-122"/>
              </a:rPr>
              <a:t>By</a:t>
            </a:r>
            <a:r>
              <a:rPr lang="en-US" altLang="zh-CN" sz="1165" dirty="0">
                <a:latin typeface="Times New Roman" panose="02020603050405020304" pitchFamily="18" charset="0"/>
                <a:cs typeface="Times New Roman" panose="02020603050405020304" pitchFamily="18" charset="0"/>
              </a:rPr>
              <a:t> </a:t>
            </a:r>
            <a:r>
              <a:rPr lang="en-US" altLang="zh-CN" sz="1165" dirty="0">
                <a:solidFill>
                  <a:srgbClr val="000000"/>
                </a:solidFill>
                <a:latin typeface="微软雅黑" panose="020B0503020204020204" pitchFamily="18" charset="-122"/>
                <a:cs typeface="微软雅黑" panose="020B0503020204020204" pitchFamily="18" charset="-122"/>
              </a:rPr>
              <a:t>Ray</a:t>
            </a:r>
            <a:r>
              <a:rPr lang="en-US" altLang="zh-CN" sz="1165" dirty="0">
                <a:latin typeface="Times New Roman" panose="02020603050405020304" pitchFamily="18" charset="0"/>
                <a:cs typeface="Times New Roman" panose="02020603050405020304" pitchFamily="18" charset="0"/>
              </a:rPr>
              <a:t> </a:t>
            </a:r>
            <a:r>
              <a:rPr lang="en-US" altLang="zh-CN" sz="1165" dirty="0">
                <a:solidFill>
                  <a:srgbClr val="000000"/>
                </a:solidFill>
                <a:latin typeface="微软雅黑" panose="020B0503020204020204" pitchFamily="18" charset="-122"/>
                <a:cs typeface="微软雅黑" panose="020B0503020204020204" pitchFamily="18" charset="-122"/>
              </a:rPr>
              <a:t>Kelvin</a:t>
            </a:r>
            <a:r>
              <a:rPr lang="en-US" altLang="zh-CN" sz="1165" dirty="0">
                <a:latin typeface="Times New Roman" panose="02020603050405020304" pitchFamily="18" charset="0"/>
                <a:cs typeface="Times New Roman" panose="02020603050405020304" pitchFamily="18" charset="0"/>
              </a:rPr>
              <a:t> </a:t>
            </a:r>
            <a:r>
              <a:rPr lang="en-US" altLang="zh-CN" sz="1165" dirty="0">
                <a:solidFill>
                  <a:srgbClr val="000000"/>
                </a:solidFill>
                <a:latin typeface="微软雅黑" panose="020B0503020204020204" pitchFamily="18" charset="-122"/>
                <a:cs typeface="微软雅黑" panose="020B0503020204020204" pitchFamily="18" charset="-122"/>
              </a:rPr>
              <a:t>CBE,</a:t>
            </a:r>
            <a:r>
              <a:rPr lang="en-US" altLang="zh-CN" sz="1165" dirty="0">
                <a:latin typeface="Times New Roman" panose="02020603050405020304" pitchFamily="18" charset="0"/>
                <a:cs typeface="Times New Roman" panose="02020603050405020304" pitchFamily="18" charset="0"/>
              </a:rPr>
              <a:t> </a:t>
            </a:r>
            <a:r>
              <a:rPr lang="en-US" altLang="zh-CN" sz="1165" dirty="0">
                <a:solidFill>
                  <a:srgbClr val="000000"/>
                </a:solidFill>
                <a:latin typeface="微软雅黑" panose="020B0503020204020204" pitchFamily="18" charset="-122"/>
                <a:cs typeface="微软雅黑" panose="020B0503020204020204" pitchFamily="18" charset="-122"/>
              </a:rPr>
              <a:t>创办人</a:t>
            </a:r>
          </a:p>
          <a:p>
            <a:pPr>
              <a:lnSpc>
                <a:spcPts val="1300"/>
              </a:lnSpc>
              <a:tabLst>
                <a:tab pos="114300" algn="l"/>
                <a:tab pos="3162300" algn="l"/>
                <a:tab pos="3213100" algn="l"/>
              </a:tabLst>
            </a:pPr>
            <a:r>
              <a:rPr lang="en-US" altLang="zh-CN" dirty="0"/>
              <a:t>			</a:t>
            </a:r>
            <a:r>
              <a:rPr lang="en-US" altLang="zh-CN" sz="1165" dirty="0">
                <a:solidFill>
                  <a:srgbClr val="000000"/>
                </a:solidFill>
                <a:latin typeface="微软雅黑" panose="020B0503020204020204" pitchFamily="18" charset="-122"/>
                <a:cs typeface="微软雅黑" panose="020B0503020204020204" pitchFamily="18" charset="-122"/>
              </a:rPr>
              <a:t>及行政总财</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114300" algn="l"/>
                <a:tab pos="3162300" algn="l"/>
                <a:tab pos="3213100" algn="l"/>
              </a:tabLst>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Ted</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Baker</a:t>
            </a:r>
            <a:r>
              <a:rPr lang="en-US" altLang="zh-CN" sz="1055" dirty="0">
                <a:solidFill>
                  <a:srgbClr val="000000"/>
                </a:solidFill>
                <a:latin typeface="微软雅黑" panose="020B0503020204020204" pitchFamily="18" charset="-122"/>
                <a:cs typeface="微软雅黑" panose="020B0503020204020204" pitchFamily="18" charset="-122"/>
              </a:rPr>
              <a:t>是一个英式生活休闲的品牌，其创新和独特的剪裁服装闻名英国。自</a:t>
            </a:r>
          </a:p>
          <a:p>
            <a:pPr>
              <a:lnSpc>
                <a:spcPts val="1200"/>
              </a:lnSpc>
              <a:tabLst>
                <a:tab pos="114300" algn="l"/>
                <a:tab pos="3162300" algn="l"/>
                <a:tab pos="32131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1987年，在格拉斯哥开创男装品牌以来，服装系列迅速扩大。今天Ted</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Baker提供</a:t>
            </a:r>
          </a:p>
          <a:p>
            <a:pPr>
              <a:lnSpc>
                <a:spcPts val="1200"/>
              </a:lnSpc>
              <a:tabLst>
                <a:tab pos="114300" algn="l"/>
                <a:tab pos="3162300" algn="l"/>
                <a:tab pos="32131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了广泛的服装系列，包括：男装，女装，配件，香水，贴身服装，鞋，眼镜和手表。</a:t>
            </a:r>
          </a:p>
          <a:p>
            <a:pPr>
              <a:lnSpc>
                <a:spcPts val="1000"/>
              </a:lnSpc>
            </a:pPr>
            <a:endParaRPr lang="en-US" altLang="zh-CN" dirty="0"/>
          </a:p>
          <a:p>
            <a:pPr>
              <a:lnSpc>
                <a:spcPts val="1500"/>
              </a:lnSpc>
              <a:tabLst>
                <a:tab pos="114300" algn="l"/>
                <a:tab pos="3162300" algn="l"/>
                <a:tab pos="3213100" algn="l"/>
              </a:tabLst>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Ted</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Baker在英国和美国的店鋪，目前均设在百货公司。</a:t>
            </a:r>
          </a:p>
        </p:txBody>
      </p:sp>
      <p:sp>
        <p:nvSpPr>
          <p:cNvPr id="15" name="TextBox 1"/>
          <p:cNvSpPr txBox="1"/>
          <p:nvPr/>
        </p:nvSpPr>
        <p:spPr>
          <a:xfrm>
            <a:off x="939800" y="1206500"/>
            <a:ext cx="2603500" cy="5791200"/>
          </a:xfrm>
          <a:prstGeom prst="rect">
            <a:avLst/>
          </a:prstGeom>
          <a:noFill/>
        </p:spPr>
        <p:txBody>
          <a:bodyPr wrap="none" lIns="0" tIns="0" rIns="0" rtlCol="0">
            <a:spAutoFit/>
          </a:bodyPr>
          <a:lstStyle/>
          <a:p>
            <a:pPr>
              <a:lnSpc>
                <a:spcPts val="3100"/>
              </a:lnSpc>
              <a:tabLst>
                <a:tab pos="76200" algn="l"/>
              </a:tabLst>
            </a:pPr>
            <a:r>
              <a:rPr lang="en-US" altLang="zh-CN" sz="2400" b="1" dirty="0">
                <a:solidFill>
                  <a:srgbClr val="000000"/>
                </a:solidFill>
                <a:latin typeface="微软雅黑" panose="020B0503020204020204" pitchFamily="18" charset="-122"/>
                <a:cs typeface="微软雅黑" panose="020B0503020204020204" pitchFamily="18" charset="-122"/>
              </a:rPr>
              <a:t>Ted</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微软雅黑" panose="020B0503020204020204" pitchFamily="18" charset="-122"/>
                <a:cs typeface="微软雅黑" panose="020B0503020204020204" pitchFamily="18" charset="-122"/>
              </a:rPr>
              <a:t>Baker</a:t>
            </a:r>
          </a:p>
          <a:p>
            <a:pPr>
              <a:lnSpc>
                <a:spcPts val="1000"/>
              </a:lnSpc>
            </a:pPr>
            <a:endParaRPr lang="en-US" altLang="zh-CN" dirty="0"/>
          </a:p>
          <a:p>
            <a:pPr>
              <a:lnSpc>
                <a:spcPts val="1600"/>
              </a:lnSpc>
              <a:tabLst>
                <a:tab pos="76200" algn="l"/>
              </a:tabLst>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Ted</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Baker正在寻找合适位置开拓中国市</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场。目前Ted</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Baker正在拓展杭州市场，</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预计在2014年在杭州开店。</a:t>
            </a:r>
          </a:p>
          <a:p>
            <a:pPr>
              <a:lnSpc>
                <a:spcPts val="1000"/>
              </a:lnSpc>
            </a:pPr>
            <a:endParaRPr lang="en-US" altLang="zh-CN" dirty="0"/>
          </a:p>
          <a:p>
            <a:pPr>
              <a:lnSpc>
                <a:spcPts val="1600"/>
              </a:lnSpc>
              <a:tabLst>
                <a:tab pos="76200" algn="l"/>
              </a:tabLst>
            </a:pPr>
            <a:r>
              <a:rPr lang="en-US" altLang="zh-CN" sz="1105" b="1" dirty="0">
                <a:solidFill>
                  <a:srgbClr val="000000"/>
                </a:solidFill>
                <a:latin typeface="微软雅黑" panose="020B0503020204020204" pitchFamily="18" charset="-122"/>
                <a:cs typeface="微软雅黑" panose="020B0503020204020204" pitchFamily="18" charset="-122"/>
              </a:rPr>
              <a:t>店铺选址要求</a:t>
            </a:r>
          </a:p>
          <a:p>
            <a:pPr>
              <a:lnSpc>
                <a:spcPts val="12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邻近品牌是一个重要决定因素。Ted</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Baker重视业主方在过往项目发展的成绩。</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同时，Ted</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Baker也重视与业主方之间的</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平等合作关系，</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互相尊重。</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对于Ted</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Baker</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，橱窗具备好的展示性、</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宽阔及鲜明突出是很重要的因素。</a:t>
            </a:r>
          </a:p>
          <a:p>
            <a:pPr>
              <a:lnSpc>
                <a:spcPts val="1000"/>
              </a:lnSpc>
            </a:pPr>
            <a:endParaRPr lang="en-US" altLang="zh-CN" dirty="0"/>
          </a:p>
          <a:p>
            <a:pPr>
              <a:lnSpc>
                <a:spcPts val="16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店铺面积:150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–200平方米</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偏好的邻近品牌：注重邻近品牌及整体项</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目定位。偏好与时尚精品在同一区域，如</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DKNY,</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Club</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Monaco,</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Tory</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Burch,</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Coach,</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Hugo</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Boss,</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Max</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&amp;</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Co.,</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Marc</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by</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Marc</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Jacobs,</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CK</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Calvin</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Klein,</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Kate</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Spade</a:t>
            </a:r>
          </a:p>
          <a:p>
            <a:pPr>
              <a:lnSpc>
                <a:spcPts val="1000"/>
              </a:lnSpc>
            </a:pPr>
            <a:endParaRPr lang="en-US" altLang="zh-CN" dirty="0"/>
          </a:p>
          <a:p>
            <a:pPr>
              <a:lnSpc>
                <a:spcPts val="1600"/>
              </a:lnSpc>
              <a:tabLst>
                <a:tab pos="76200" algn="l"/>
              </a:tabLst>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在未来3至5年，Ted</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Baker计划在深圳开</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设1间分店,分店首选开设在深圳市中心位</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置。对于开设深圳第二间分店，要关注深</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圳市场是否能支撑一家以上分店。</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762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74</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713988" y="5000244"/>
            <a:ext cx="5358383" cy="1385315"/>
          </a:xfrm>
          <a:custGeom>
            <a:avLst/>
            <a:gdLst>
              <a:gd name="connsiteX0" fmla="*/ 0 w 5358383"/>
              <a:gd name="connsiteY0" fmla="*/ 1385315 h 1385315"/>
              <a:gd name="connsiteX1" fmla="*/ 5358383 w 5358383"/>
              <a:gd name="connsiteY1" fmla="*/ 1385315 h 1385315"/>
              <a:gd name="connsiteX2" fmla="*/ 5358383 w 5358383"/>
              <a:gd name="connsiteY2" fmla="*/ 0 h 1385315"/>
              <a:gd name="connsiteX3" fmla="*/ 0 w 5358383"/>
              <a:gd name="connsiteY3" fmla="*/ 0 h 1385315"/>
              <a:gd name="connsiteX4" fmla="*/ 0 w 5358383"/>
              <a:gd name="connsiteY4" fmla="*/ 1385315 h 13853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358383" h="1385315">
                <a:moveTo>
                  <a:pt x="0" y="1385315"/>
                </a:moveTo>
                <a:lnTo>
                  <a:pt x="5358383" y="1385315"/>
                </a:lnTo>
                <a:lnTo>
                  <a:pt x="5358383" y="0"/>
                </a:lnTo>
                <a:lnTo>
                  <a:pt x="0" y="0"/>
                </a:lnTo>
                <a:lnTo>
                  <a:pt x="0" y="1385315"/>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57250" y="787145"/>
            <a:ext cx="2715767" cy="5615940"/>
          </a:xfrm>
          <a:custGeom>
            <a:avLst/>
            <a:gdLst>
              <a:gd name="connsiteX0" fmla="*/ 0 w 2715767"/>
              <a:gd name="connsiteY0" fmla="*/ 5615939 h 5615940"/>
              <a:gd name="connsiteX1" fmla="*/ 2715767 w 2715767"/>
              <a:gd name="connsiteY1" fmla="*/ 5615939 h 5615940"/>
              <a:gd name="connsiteX2" fmla="*/ 2715767 w 2715767"/>
              <a:gd name="connsiteY2" fmla="*/ 0 h 5615940"/>
              <a:gd name="connsiteX3" fmla="*/ 0 w 2715767"/>
              <a:gd name="connsiteY3" fmla="*/ 0 h 5615940"/>
              <a:gd name="connsiteX4" fmla="*/ 0 w 2715767"/>
              <a:gd name="connsiteY4" fmla="*/ 5615939 h 56159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15767" h="5615940">
                <a:moveTo>
                  <a:pt x="0" y="5615939"/>
                </a:moveTo>
                <a:lnTo>
                  <a:pt x="2715767" y="5615939"/>
                </a:lnTo>
                <a:lnTo>
                  <a:pt x="2715767" y="0"/>
                </a:lnTo>
                <a:lnTo>
                  <a:pt x="0" y="0"/>
                </a:lnTo>
                <a:lnTo>
                  <a:pt x="0" y="561593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42772" y="772668"/>
            <a:ext cx="2744723" cy="5644896"/>
          </a:xfrm>
          <a:custGeom>
            <a:avLst/>
            <a:gdLst>
              <a:gd name="connsiteX0" fmla="*/ 14477 w 2744723"/>
              <a:gd name="connsiteY0" fmla="*/ 5630417 h 5644896"/>
              <a:gd name="connsiteX1" fmla="*/ 2730245 w 2744723"/>
              <a:gd name="connsiteY1" fmla="*/ 5630417 h 5644896"/>
              <a:gd name="connsiteX2" fmla="*/ 2730245 w 2744723"/>
              <a:gd name="connsiteY2" fmla="*/ 14477 h 5644896"/>
              <a:gd name="connsiteX3" fmla="*/ 14477 w 2744723"/>
              <a:gd name="connsiteY3" fmla="*/ 14477 h 5644896"/>
              <a:gd name="connsiteX4" fmla="*/ 14477 w 2744723"/>
              <a:gd name="connsiteY4" fmla="*/ 5630417 h 56448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44723" h="5644896">
                <a:moveTo>
                  <a:pt x="14477" y="5630417"/>
                </a:moveTo>
                <a:lnTo>
                  <a:pt x="2730245" y="5630417"/>
                </a:lnTo>
                <a:lnTo>
                  <a:pt x="2730245" y="14477"/>
                </a:lnTo>
                <a:lnTo>
                  <a:pt x="14477" y="14477"/>
                </a:lnTo>
                <a:lnTo>
                  <a:pt x="14477" y="563041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49300" y="990600"/>
            <a:ext cx="2362200" cy="7112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914400" y="5702300"/>
            <a:ext cx="2527300" cy="5842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771900" y="698500"/>
            <a:ext cx="5181600" cy="4318000"/>
          </a:xfrm>
          <a:prstGeom prst="rect">
            <a:avLst/>
          </a:prstGeom>
          <a:noFill/>
        </p:spPr>
      </p:pic>
      <p:sp>
        <p:nvSpPr>
          <p:cNvPr id="12" name="TextBox 1"/>
          <p:cNvSpPr txBox="1"/>
          <p:nvPr/>
        </p:nvSpPr>
        <p:spPr>
          <a:xfrm>
            <a:off x="6299200" y="127000"/>
            <a:ext cx="2489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商家访谈–服饰</a:t>
            </a:r>
          </a:p>
        </p:txBody>
      </p:sp>
      <p:sp>
        <p:nvSpPr>
          <p:cNvPr id="13" name="TextBox 1"/>
          <p:cNvSpPr txBox="1"/>
          <p:nvPr/>
        </p:nvSpPr>
        <p:spPr>
          <a:xfrm>
            <a:off x="1016000" y="5702300"/>
            <a:ext cx="7962900" cy="1117600"/>
          </a:xfrm>
          <a:prstGeom prst="rect">
            <a:avLst/>
          </a:prstGeom>
          <a:noFill/>
        </p:spPr>
        <p:txBody>
          <a:bodyPr wrap="none" lIns="0" tIns="0" rIns="0" rtlCol="0">
            <a:spAutoFit/>
          </a:bodyPr>
          <a:lstStyle/>
          <a:p>
            <a:pPr>
              <a:lnSpc>
                <a:spcPts val="1300"/>
              </a:lnSpc>
              <a:tabLst>
                <a:tab pos="2781300" algn="l"/>
                <a:tab pos="2895600" algn="l"/>
              </a:tabLst>
            </a:pPr>
            <a:r>
              <a:rPr lang="en-US" altLang="zh-CN" dirty="0"/>
              <a:t>	</a:t>
            </a: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公司一直在不断扩大，现在店铺遍布全球，从英国到欧洲，俄罗斯，亚洲和澳大利亚。</a:t>
            </a:r>
          </a:p>
          <a:p>
            <a:pPr>
              <a:lnSpc>
                <a:spcPts val="1000"/>
              </a:lnSpc>
            </a:pPr>
            <a:endParaRPr lang="en-US" altLang="zh-CN" dirty="0"/>
          </a:p>
          <a:p>
            <a:pPr>
              <a:lnSpc>
                <a:spcPts val="1500"/>
              </a:lnSpc>
              <a:tabLst>
                <a:tab pos="2781300" algn="l"/>
                <a:tab pos="2895600" algn="l"/>
              </a:tabLst>
            </a:pPr>
            <a:r>
              <a:rPr lang="en-US" altLang="zh-CN" dirty="0"/>
              <a:t>	</a:t>
            </a: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Karen</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Millen强调自己为时尚精品品牌-介乎奢侈品与大众品牌之间。与美国品牌如</a:t>
            </a:r>
          </a:p>
          <a:p>
            <a:pPr>
              <a:lnSpc>
                <a:spcPts val="1200"/>
              </a:lnSpc>
              <a:tabLst>
                <a:tab pos="2781300" algn="l"/>
                <a:tab pos="2895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Michael</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Kors,</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DKNY和英国品牌Reiss一同竞争市场。</a:t>
            </a:r>
          </a:p>
          <a:p>
            <a:pPr>
              <a:lnSpc>
                <a:spcPts val="1000"/>
              </a:lnSpc>
            </a:pPr>
            <a:endParaRPr lang="en-US" altLang="zh-CN" dirty="0"/>
          </a:p>
          <a:p>
            <a:pPr>
              <a:lnSpc>
                <a:spcPts val="1000"/>
              </a:lnSpc>
            </a:pPr>
            <a:endParaRPr lang="en-US" altLang="zh-CN" dirty="0"/>
          </a:p>
          <a:p>
            <a:pPr>
              <a:lnSpc>
                <a:spcPts val="1700"/>
              </a:lnSpc>
              <a:tabLst>
                <a:tab pos="2781300" algn="l"/>
                <a:tab pos="2895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75</a:t>
            </a:r>
          </a:p>
        </p:txBody>
      </p:sp>
      <p:sp>
        <p:nvSpPr>
          <p:cNvPr id="14" name="TextBox 1"/>
          <p:cNvSpPr txBox="1"/>
          <p:nvPr/>
        </p:nvSpPr>
        <p:spPr>
          <a:xfrm>
            <a:off x="3797300" y="1270000"/>
            <a:ext cx="5270500" cy="4406900"/>
          </a:xfrm>
          <a:prstGeom prst="rect">
            <a:avLst/>
          </a:prstGeom>
          <a:noFill/>
        </p:spPr>
        <p:txBody>
          <a:bodyPr wrap="none" lIns="0" tIns="0" rIns="0" rtlCol="0">
            <a:spAutoFit/>
          </a:bodyPr>
          <a:lstStyle/>
          <a:p>
            <a:pPr>
              <a:lnSpc>
                <a:spcPts val="1400"/>
              </a:lnSpc>
              <a:tabLst>
                <a:tab pos="114300" algn="l"/>
                <a:tab pos="2895600" algn="l"/>
              </a:tabLst>
            </a:pPr>
            <a:r>
              <a:rPr lang="en-US" altLang="zh-CN" dirty="0"/>
              <a:t>		</a:t>
            </a:r>
            <a:r>
              <a:rPr lang="en-US" altLang="zh-CN" sz="1115" b="1" dirty="0">
                <a:solidFill>
                  <a:srgbClr val="000000"/>
                </a:solidFill>
                <a:latin typeface="微软雅黑" panose="020B0503020204020204" pitchFamily="18" charset="-122"/>
                <a:cs typeface="微软雅黑" panose="020B0503020204020204" pitchFamily="18" charset="-122"/>
              </a:rPr>
              <a:t>Karen</a:t>
            </a:r>
            <a:r>
              <a:rPr lang="en-US" altLang="zh-CN" sz="1115" dirty="0">
                <a:latin typeface="Times New Roman" panose="02020603050405020304" pitchFamily="18" charset="0"/>
                <a:cs typeface="Times New Roman" panose="02020603050405020304" pitchFamily="18" charset="0"/>
              </a:rPr>
              <a:t> </a:t>
            </a:r>
            <a:r>
              <a:rPr lang="en-US" altLang="zh-CN" sz="1115" b="1" dirty="0">
                <a:solidFill>
                  <a:srgbClr val="000000"/>
                </a:solidFill>
                <a:latin typeface="微软雅黑" panose="020B0503020204020204" pitchFamily="18" charset="-122"/>
                <a:cs typeface="微软雅黑" panose="020B0503020204020204" pitchFamily="18" charset="-122"/>
              </a:rPr>
              <a:t>Millen正在集中拓展亚洲市</a:t>
            </a:r>
          </a:p>
          <a:p>
            <a:pPr>
              <a:lnSpc>
                <a:spcPts val="1200"/>
              </a:lnSpc>
              <a:tabLst>
                <a:tab pos="114300" algn="l"/>
                <a:tab pos="2895600" algn="l"/>
              </a:tabLst>
            </a:pPr>
            <a:r>
              <a:rPr lang="en-US" altLang="zh-CN" dirty="0"/>
              <a:t>		</a:t>
            </a:r>
            <a:r>
              <a:rPr lang="en-US" altLang="zh-CN" sz="1115" b="1" dirty="0">
                <a:solidFill>
                  <a:srgbClr val="000000"/>
                </a:solidFill>
                <a:latin typeface="微软雅黑" panose="020B0503020204020204" pitchFamily="18" charset="-122"/>
                <a:cs typeface="微软雅黑" panose="020B0503020204020204" pitchFamily="18" charset="-122"/>
              </a:rPr>
              <a:t>场，在未来5年将在全中国拓展65</a:t>
            </a:r>
          </a:p>
          <a:p>
            <a:pPr>
              <a:lnSpc>
                <a:spcPts val="1200"/>
              </a:lnSpc>
              <a:tabLst>
                <a:tab pos="114300" algn="l"/>
                <a:tab pos="2895600" algn="l"/>
              </a:tabLst>
            </a:pPr>
            <a:r>
              <a:rPr lang="en-US" altLang="zh-CN" dirty="0"/>
              <a:t>		</a:t>
            </a:r>
            <a:r>
              <a:rPr lang="en-US" altLang="zh-CN" sz="1115" b="1" dirty="0">
                <a:solidFill>
                  <a:srgbClr val="000000"/>
                </a:solidFill>
                <a:latin typeface="微软雅黑" panose="020B0503020204020204" pitchFamily="18" charset="-122"/>
                <a:cs typeface="微软雅黑" panose="020B0503020204020204" pitchFamily="18" charset="-122"/>
              </a:rPr>
              <a:t>家以上分店。</a:t>
            </a:r>
          </a:p>
          <a:p>
            <a:pPr>
              <a:lnSpc>
                <a:spcPts val="1000"/>
              </a:lnSpc>
            </a:pPr>
            <a:endParaRPr lang="en-US" altLang="zh-CN" dirty="0"/>
          </a:p>
          <a:p>
            <a:pPr>
              <a:lnSpc>
                <a:spcPts val="1500"/>
              </a:lnSpc>
              <a:tabLst>
                <a:tab pos="114300" algn="l"/>
                <a:tab pos="2895600" algn="l"/>
              </a:tabLst>
            </a:pPr>
            <a:r>
              <a:rPr lang="en-US" altLang="zh-CN" dirty="0"/>
              <a:t>		</a:t>
            </a:r>
            <a:r>
              <a:rPr lang="en-US" altLang="zh-CN" sz="1115" b="1" dirty="0">
                <a:solidFill>
                  <a:srgbClr val="000000"/>
                </a:solidFill>
                <a:latin typeface="微软雅黑" panose="020B0503020204020204" pitchFamily="18" charset="-122"/>
                <a:cs typeface="微软雅黑" panose="020B0503020204020204" pitchFamily="18" charset="-122"/>
              </a:rPr>
              <a:t>“北京和上海的首店均为直营.在未</a:t>
            </a:r>
          </a:p>
          <a:p>
            <a:pPr>
              <a:lnSpc>
                <a:spcPts val="1200"/>
              </a:lnSpc>
              <a:tabLst>
                <a:tab pos="114300" algn="l"/>
                <a:tab pos="2895600" algn="l"/>
              </a:tabLst>
            </a:pPr>
            <a:r>
              <a:rPr lang="en-US" altLang="zh-CN" dirty="0"/>
              <a:t>		</a:t>
            </a:r>
            <a:r>
              <a:rPr lang="en-US" altLang="zh-CN" sz="1115" b="1" dirty="0">
                <a:solidFill>
                  <a:srgbClr val="000000"/>
                </a:solidFill>
                <a:latin typeface="微软雅黑" panose="020B0503020204020204" pitchFamily="18" charset="-122"/>
                <a:cs typeface="微软雅黑" panose="020B0503020204020204" pitchFamily="18" charset="-122"/>
              </a:rPr>
              <a:t>来，我们将会与一个合伙人以代理</a:t>
            </a:r>
          </a:p>
          <a:p>
            <a:pPr>
              <a:lnSpc>
                <a:spcPts val="1200"/>
              </a:lnSpc>
              <a:tabLst>
                <a:tab pos="114300" algn="l"/>
                <a:tab pos="2895600" algn="l"/>
              </a:tabLst>
            </a:pPr>
            <a:r>
              <a:rPr lang="en-US" altLang="zh-CN" dirty="0"/>
              <a:t>		</a:t>
            </a:r>
            <a:r>
              <a:rPr lang="en-US" altLang="zh-CN" sz="1115" b="1" dirty="0">
                <a:solidFill>
                  <a:srgbClr val="000000"/>
                </a:solidFill>
                <a:latin typeface="微软雅黑" panose="020B0503020204020204" pitchFamily="18" charset="-122"/>
                <a:cs typeface="微软雅黑" panose="020B0503020204020204" pitchFamily="18" charset="-122"/>
              </a:rPr>
              <a:t>模式合作开拓二线城市市场</a:t>
            </a:r>
            <a:r>
              <a:rPr lang="en-US" altLang="zh-CN" sz="1115" dirty="0">
                <a:latin typeface="Times New Roman" panose="02020603050405020304" pitchFamily="18" charset="0"/>
                <a:cs typeface="Times New Roman" panose="02020603050405020304" pitchFamily="18" charset="0"/>
              </a:rPr>
              <a:t> </a:t>
            </a:r>
            <a:r>
              <a:rPr lang="en-US" altLang="zh-CN" sz="1115" b="1"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500"/>
              </a:lnSpc>
              <a:tabLst>
                <a:tab pos="114300" algn="l"/>
                <a:tab pos="2895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a:t>
            </a:r>
            <a:r>
              <a:rPr lang="en-US" altLang="zh-CN" sz="1115" dirty="0">
                <a:latin typeface="Times New Roman" panose="02020603050405020304" pitchFamily="18" charset="0"/>
                <a:cs typeface="Times New Roman" panose="02020603050405020304" pitchFamily="18" charset="0"/>
              </a:rPr>
              <a:t> </a:t>
            </a:r>
            <a:r>
              <a:rPr lang="en-US" altLang="zh-CN" sz="1115" dirty="0">
                <a:solidFill>
                  <a:srgbClr val="000000"/>
                </a:solidFill>
                <a:latin typeface="微软雅黑" panose="020B0503020204020204" pitchFamily="18" charset="-122"/>
                <a:cs typeface="微软雅黑" panose="020B0503020204020204" pitchFamily="18" charset="-122"/>
              </a:rPr>
              <a:t>By</a:t>
            </a:r>
            <a:r>
              <a:rPr lang="en-US" altLang="zh-CN" sz="1115" dirty="0">
                <a:latin typeface="Times New Roman" panose="02020603050405020304" pitchFamily="18" charset="0"/>
                <a:cs typeface="Times New Roman" panose="02020603050405020304" pitchFamily="18" charset="0"/>
              </a:rPr>
              <a:t> </a:t>
            </a:r>
            <a:r>
              <a:rPr lang="en-US" altLang="zh-CN" sz="1115" dirty="0">
                <a:solidFill>
                  <a:srgbClr val="000000"/>
                </a:solidFill>
                <a:latin typeface="微软雅黑" panose="020B0503020204020204" pitchFamily="18" charset="-122"/>
                <a:cs typeface="微软雅黑" panose="020B0503020204020204" pitchFamily="18" charset="-122"/>
              </a:rPr>
              <a:t>Shaf</a:t>
            </a:r>
            <a:r>
              <a:rPr lang="en-US" altLang="zh-CN" sz="1115" dirty="0">
                <a:latin typeface="Times New Roman" panose="02020603050405020304" pitchFamily="18" charset="0"/>
                <a:cs typeface="Times New Roman" panose="02020603050405020304" pitchFamily="18" charset="0"/>
              </a:rPr>
              <a:t> </a:t>
            </a:r>
            <a:r>
              <a:rPr lang="en-US" altLang="zh-CN" sz="1115" dirty="0">
                <a:solidFill>
                  <a:srgbClr val="000000"/>
                </a:solidFill>
                <a:latin typeface="微软雅黑" panose="020B0503020204020204" pitchFamily="18" charset="-122"/>
                <a:cs typeface="微软雅黑" panose="020B0503020204020204" pitchFamily="18" charset="-122"/>
              </a:rPr>
              <a:t>Dewani,澳大利亚执行董</a:t>
            </a:r>
          </a:p>
          <a:p>
            <a:pPr>
              <a:lnSpc>
                <a:spcPts val="1200"/>
              </a:lnSpc>
              <a:tabLst>
                <a:tab pos="114300" algn="l"/>
                <a:tab pos="2895600" algn="l"/>
              </a:tabLst>
            </a:pPr>
            <a:r>
              <a:rPr lang="en-US" altLang="zh-CN" dirty="0"/>
              <a:t>		</a:t>
            </a:r>
            <a:r>
              <a:rPr lang="en-US" altLang="zh-CN" sz="1115" dirty="0">
                <a:solidFill>
                  <a:srgbClr val="000000"/>
                </a:solidFill>
                <a:latin typeface="微软雅黑" panose="020B0503020204020204" pitchFamily="18" charset="-122"/>
                <a:cs typeface="微软雅黑" panose="020B0503020204020204" pitchFamily="18" charset="-122"/>
              </a:rPr>
              <a:t>事</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114300" algn="l"/>
                <a:tab pos="2895600" algn="l"/>
              </a:tabLst>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Karen</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Millen</a:t>
            </a:r>
            <a:r>
              <a:rPr lang="en-US" altLang="zh-CN" sz="1055" dirty="0">
                <a:solidFill>
                  <a:srgbClr val="000000"/>
                </a:solidFill>
                <a:latin typeface="微软雅黑" panose="020B0503020204020204" pitchFamily="18" charset="-122"/>
                <a:cs typeface="微软雅黑" panose="020B0503020204020204" pitchFamily="18" charset="-122"/>
              </a:rPr>
              <a:t>创立于1981年,由</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Kevin</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Stanford和Karen</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Millen一同创办。由于得到</a:t>
            </a:r>
          </a:p>
          <a:p>
            <a:pPr>
              <a:lnSpc>
                <a:spcPts val="1200"/>
              </a:lnSpc>
              <a:tabLst>
                <a:tab pos="114300" algn="l"/>
                <a:tab pos="2895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100元英镑的贷款，他们开始生产和销售白衬衫给他们的朋友。随着有一定的生意网络，</a:t>
            </a:r>
          </a:p>
          <a:p>
            <a:pPr>
              <a:lnSpc>
                <a:spcPts val="1200"/>
              </a:lnSpc>
              <a:tabLst>
                <a:tab pos="114300" algn="l"/>
                <a:tab pos="28956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他们于1983年在肯特开设第一家门店。</a:t>
            </a:r>
          </a:p>
        </p:txBody>
      </p:sp>
      <p:sp>
        <p:nvSpPr>
          <p:cNvPr id="15" name="TextBox 1"/>
          <p:cNvSpPr txBox="1"/>
          <p:nvPr/>
        </p:nvSpPr>
        <p:spPr>
          <a:xfrm>
            <a:off x="939800" y="1219200"/>
            <a:ext cx="2514600" cy="42799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Karen</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微软雅黑" panose="020B0503020204020204" pitchFamily="18" charset="-122"/>
                <a:cs typeface="微软雅黑" panose="020B0503020204020204" pitchFamily="18" charset="-122"/>
              </a:rPr>
              <a:t>Millen</a:t>
            </a:r>
          </a:p>
          <a:p>
            <a:pPr>
              <a:lnSpc>
                <a:spcPts val="1000"/>
              </a:lnSpc>
            </a:pPr>
            <a:endParaRPr lang="en-US" altLang="zh-CN" dirty="0"/>
          </a:p>
          <a:p>
            <a:pPr>
              <a:lnSpc>
                <a:spcPts val="1000"/>
              </a:lnSpc>
            </a:pPr>
            <a:endParaRPr lang="en-US" altLang="zh-CN" dirty="0"/>
          </a:p>
          <a:p>
            <a:pPr>
              <a:lnSpc>
                <a:spcPts val="2100"/>
              </a:lnSpc>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积极拓展中国市场，预计在未来5年将在</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全中国开设65间以上。</a:t>
            </a:r>
          </a:p>
          <a:p>
            <a:pPr>
              <a:lnSpc>
                <a:spcPts val="1000"/>
              </a:lnSpc>
            </a:pPr>
            <a:endParaRPr lang="en-US" altLang="zh-CN" dirty="0"/>
          </a:p>
          <a:p>
            <a:pPr>
              <a:lnSpc>
                <a:spcPts val="1000"/>
              </a:lnSpc>
            </a:pPr>
            <a:endParaRPr lang="en-US" altLang="zh-CN" dirty="0"/>
          </a:p>
          <a:p>
            <a:pPr>
              <a:lnSpc>
                <a:spcPts val="1900"/>
              </a:lnSpc>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在未来3至5年，将在深圳开设1间分店，</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店铺首选在深圳市中心位置。</a:t>
            </a:r>
          </a:p>
          <a:p>
            <a:pPr>
              <a:lnSpc>
                <a:spcPts val="1000"/>
              </a:lnSpc>
            </a:pPr>
            <a:endParaRPr lang="en-US" altLang="zh-CN" dirty="0"/>
          </a:p>
          <a:p>
            <a:pPr>
              <a:lnSpc>
                <a:spcPts val="1000"/>
              </a:lnSpc>
            </a:pPr>
            <a:endParaRPr lang="en-US" altLang="zh-CN" dirty="0"/>
          </a:p>
          <a:p>
            <a:pPr>
              <a:lnSpc>
                <a:spcPts val="1900"/>
              </a:lnSpc>
            </a:pPr>
            <a:r>
              <a:rPr lang="en-US" altLang="zh-CN" sz="1105" b="1" dirty="0">
                <a:solidFill>
                  <a:srgbClr val="000000"/>
                </a:solidFill>
                <a:latin typeface="微软雅黑" panose="020B0503020204020204" pitchFamily="18" charset="-122"/>
                <a:cs typeface="微软雅黑" panose="020B0503020204020204" pitchFamily="18" charset="-122"/>
              </a:rPr>
              <a:t>品牌调整</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Karen</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Millen正在调整品牌，走更年轻及</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更时尚路线。</a:t>
            </a:r>
          </a:p>
          <a:p>
            <a:pPr>
              <a:lnSpc>
                <a:spcPts val="1000"/>
              </a:lnSpc>
            </a:pPr>
            <a:endParaRPr lang="en-US" altLang="zh-CN" dirty="0"/>
          </a:p>
          <a:p>
            <a:pPr>
              <a:lnSpc>
                <a:spcPts val="1000"/>
              </a:lnSpc>
            </a:pPr>
            <a:endParaRPr lang="en-US" altLang="zh-CN" dirty="0"/>
          </a:p>
          <a:p>
            <a:pPr>
              <a:lnSpc>
                <a:spcPts val="1900"/>
              </a:lnSpc>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店铺面积:150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200平方米</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偏好的邻近品牌:偏好与时尚精品在同一</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区域，</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如Red</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Valentino</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DKNY</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,Tory</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Burch</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Marc</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by</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Marc</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Jacobs,</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Patrizia</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Pepe</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42010" y="831341"/>
            <a:ext cx="2872739" cy="5170932"/>
          </a:xfrm>
          <a:custGeom>
            <a:avLst/>
            <a:gdLst>
              <a:gd name="connsiteX0" fmla="*/ 0 w 2872739"/>
              <a:gd name="connsiteY0" fmla="*/ 5170931 h 5170932"/>
              <a:gd name="connsiteX1" fmla="*/ 2872739 w 2872739"/>
              <a:gd name="connsiteY1" fmla="*/ 5170931 h 5170932"/>
              <a:gd name="connsiteX2" fmla="*/ 2872739 w 2872739"/>
              <a:gd name="connsiteY2" fmla="*/ 0 h 5170932"/>
              <a:gd name="connsiteX3" fmla="*/ 0 w 2872739"/>
              <a:gd name="connsiteY3" fmla="*/ 0 h 5170932"/>
              <a:gd name="connsiteX4" fmla="*/ 0 w 2872739"/>
              <a:gd name="connsiteY4" fmla="*/ 5170931 h 51709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2739" h="5170932">
                <a:moveTo>
                  <a:pt x="0" y="5170931"/>
                </a:moveTo>
                <a:lnTo>
                  <a:pt x="2872739" y="5170931"/>
                </a:lnTo>
                <a:lnTo>
                  <a:pt x="2872739" y="0"/>
                </a:lnTo>
                <a:lnTo>
                  <a:pt x="0" y="0"/>
                </a:lnTo>
                <a:lnTo>
                  <a:pt x="0" y="517093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27532" y="816863"/>
            <a:ext cx="2901695" cy="5199888"/>
          </a:xfrm>
          <a:custGeom>
            <a:avLst/>
            <a:gdLst>
              <a:gd name="connsiteX0" fmla="*/ 14477 w 2901695"/>
              <a:gd name="connsiteY0" fmla="*/ 5185409 h 5199888"/>
              <a:gd name="connsiteX1" fmla="*/ 2887217 w 2901695"/>
              <a:gd name="connsiteY1" fmla="*/ 5185409 h 5199888"/>
              <a:gd name="connsiteX2" fmla="*/ 2887217 w 2901695"/>
              <a:gd name="connsiteY2" fmla="*/ 14477 h 5199888"/>
              <a:gd name="connsiteX3" fmla="*/ 14477 w 2901695"/>
              <a:gd name="connsiteY3" fmla="*/ 14477 h 5199888"/>
              <a:gd name="connsiteX4" fmla="*/ 14477 w 2901695"/>
              <a:gd name="connsiteY4" fmla="*/ 5185409 h 51998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1695" h="5199888">
                <a:moveTo>
                  <a:pt x="14477" y="5185409"/>
                </a:moveTo>
                <a:lnTo>
                  <a:pt x="2887217" y="5185409"/>
                </a:lnTo>
                <a:lnTo>
                  <a:pt x="2887217" y="14477"/>
                </a:lnTo>
                <a:lnTo>
                  <a:pt x="14477" y="14477"/>
                </a:lnTo>
                <a:lnTo>
                  <a:pt x="14477" y="5185409"/>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785615" y="5116067"/>
            <a:ext cx="5215127" cy="739140"/>
          </a:xfrm>
          <a:custGeom>
            <a:avLst/>
            <a:gdLst>
              <a:gd name="connsiteX0" fmla="*/ 0 w 5215127"/>
              <a:gd name="connsiteY0" fmla="*/ 739140 h 739140"/>
              <a:gd name="connsiteX1" fmla="*/ 5215127 w 5215127"/>
              <a:gd name="connsiteY1" fmla="*/ 739140 h 739140"/>
              <a:gd name="connsiteX2" fmla="*/ 5215127 w 5215127"/>
              <a:gd name="connsiteY2" fmla="*/ 0 h 739140"/>
              <a:gd name="connsiteX3" fmla="*/ 0 w 5215127"/>
              <a:gd name="connsiteY3" fmla="*/ 0 h 739140"/>
              <a:gd name="connsiteX4" fmla="*/ 0 w 5215127"/>
              <a:gd name="connsiteY4" fmla="*/ 739140 h 7391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15127" h="739140">
                <a:moveTo>
                  <a:pt x="0" y="739140"/>
                </a:moveTo>
                <a:lnTo>
                  <a:pt x="5215127" y="739140"/>
                </a:lnTo>
                <a:lnTo>
                  <a:pt x="5215127" y="0"/>
                </a:lnTo>
                <a:lnTo>
                  <a:pt x="0" y="0"/>
                </a:lnTo>
                <a:lnTo>
                  <a:pt x="0" y="739140"/>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23900" y="1041400"/>
            <a:ext cx="1866900" cy="6985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409700" y="5207000"/>
            <a:ext cx="1498600" cy="5461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695700" y="698500"/>
            <a:ext cx="5346700" cy="3632200"/>
          </a:xfrm>
          <a:prstGeom prst="rect">
            <a:avLst/>
          </a:prstGeom>
          <a:noFill/>
        </p:spPr>
      </p:pic>
      <p:sp>
        <p:nvSpPr>
          <p:cNvPr id="1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76</a:t>
            </a:r>
          </a:p>
        </p:txBody>
      </p:sp>
      <p:sp>
        <p:nvSpPr>
          <p:cNvPr id="13"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商家访谈–服饰</a:t>
            </a:r>
          </a:p>
        </p:txBody>
      </p:sp>
      <p:sp>
        <p:nvSpPr>
          <p:cNvPr id="14" name="TextBox 1"/>
          <p:cNvSpPr txBox="1"/>
          <p:nvPr/>
        </p:nvSpPr>
        <p:spPr>
          <a:xfrm>
            <a:off x="927100" y="1130300"/>
            <a:ext cx="1422400" cy="3937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Mulberry</a:t>
            </a:r>
          </a:p>
        </p:txBody>
      </p:sp>
      <p:sp>
        <p:nvSpPr>
          <p:cNvPr id="15" name="TextBox 1"/>
          <p:cNvSpPr txBox="1"/>
          <p:nvPr/>
        </p:nvSpPr>
        <p:spPr>
          <a:xfrm>
            <a:off x="927100" y="1663700"/>
            <a:ext cx="1371600" cy="5080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中国区由Club</a:t>
            </a:r>
            <a:r>
              <a:rPr lang="en-US" altLang="zh-CN" sz="1105" dirty="0">
                <a:latin typeface="Times New Roman" panose="02020603050405020304" pitchFamily="18" charset="0"/>
                <a:cs typeface="Times New Roman" panose="02020603050405020304" pitchFamily="18" charset="0"/>
              </a:rPr>
              <a:t> </a:t>
            </a:r>
            <a:r>
              <a:rPr lang="en-US" altLang="zh-CN" sz="1105" b="1" dirty="0">
                <a:solidFill>
                  <a:srgbClr val="000000"/>
                </a:solidFill>
                <a:latin typeface="微软雅黑" panose="020B0503020204020204" pitchFamily="18" charset="-122"/>
                <a:cs typeface="微软雅黑" panose="020B0503020204020204" pitchFamily="18" charset="-122"/>
              </a:rPr>
              <a:t>21代理</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p:txBody>
      </p:sp>
      <p:sp>
        <p:nvSpPr>
          <p:cNvPr id="16" name="TextBox 1"/>
          <p:cNvSpPr txBox="1"/>
          <p:nvPr/>
        </p:nvSpPr>
        <p:spPr>
          <a:xfrm>
            <a:off x="927100" y="2159000"/>
            <a:ext cx="2527300" cy="342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Mulberry在未来5年，将在中国开拓30至</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35家分店。</a:t>
            </a:r>
          </a:p>
        </p:txBody>
      </p:sp>
      <p:sp>
        <p:nvSpPr>
          <p:cNvPr id="17" name="TextBox 1"/>
          <p:cNvSpPr txBox="1"/>
          <p:nvPr/>
        </p:nvSpPr>
        <p:spPr>
          <a:xfrm>
            <a:off x="927100" y="28321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p:txBody>
      </p:sp>
      <p:sp>
        <p:nvSpPr>
          <p:cNvPr id="18" name="TextBox 1"/>
          <p:cNvSpPr txBox="1"/>
          <p:nvPr/>
        </p:nvSpPr>
        <p:spPr>
          <a:xfrm>
            <a:off x="927100" y="2997200"/>
            <a:ext cx="2590800" cy="342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未来有机会在深圳开1家店，深圳万象城到</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目前是最合适的开店选择。</a:t>
            </a:r>
          </a:p>
        </p:txBody>
      </p:sp>
      <p:sp>
        <p:nvSpPr>
          <p:cNvPr id="19" name="TextBox 1"/>
          <p:cNvSpPr txBox="1"/>
          <p:nvPr/>
        </p:nvSpPr>
        <p:spPr>
          <a:xfrm>
            <a:off x="927100" y="3670300"/>
            <a:ext cx="1879600" cy="3429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店铺面积:70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–300平方米</a:t>
            </a:r>
          </a:p>
        </p:txBody>
      </p:sp>
      <p:sp>
        <p:nvSpPr>
          <p:cNvPr id="20" name="TextBox 1"/>
          <p:cNvSpPr txBox="1"/>
          <p:nvPr/>
        </p:nvSpPr>
        <p:spPr>
          <a:xfrm>
            <a:off x="927100" y="4000500"/>
            <a:ext cx="18542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偏好的邻近品牌:邻近奢侈品牌</a:t>
            </a:r>
          </a:p>
        </p:txBody>
      </p:sp>
      <p:sp>
        <p:nvSpPr>
          <p:cNvPr id="21" name="TextBox 1"/>
          <p:cNvSpPr txBox="1"/>
          <p:nvPr/>
        </p:nvSpPr>
        <p:spPr>
          <a:xfrm>
            <a:off x="3873500" y="5143500"/>
            <a:ext cx="49403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Mulberry</a:t>
            </a:r>
            <a:r>
              <a:rPr lang="en-US" altLang="zh-CN" sz="1055" dirty="0">
                <a:solidFill>
                  <a:srgbClr val="000000"/>
                </a:solidFill>
                <a:latin typeface="微软雅黑" panose="020B0503020204020204" pitchFamily="18" charset="-122"/>
                <a:cs typeface="微软雅黑" panose="020B0503020204020204" pitchFamily="18" charset="-122"/>
              </a:rPr>
              <a:t>是一间时装公司,创立于英国1971年，最著名的是皮革用品，尤其是女士</a:t>
            </a:r>
          </a:p>
        </p:txBody>
      </p:sp>
      <p:sp>
        <p:nvSpPr>
          <p:cNvPr id="22" name="TextBox 1"/>
          <p:cNvSpPr txBox="1"/>
          <p:nvPr/>
        </p:nvSpPr>
        <p:spPr>
          <a:xfrm>
            <a:off x="3987800" y="5308600"/>
            <a:ext cx="5334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微软雅黑" panose="020B0503020204020204" pitchFamily="18" charset="-122"/>
                <a:cs typeface="微软雅黑" panose="020B0503020204020204" pitchFamily="18" charset="-122"/>
              </a:rPr>
              <a:t>的手袋。</a:t>
            </a:r>
          </a:p>
        </p:txBody>
      </p:sp>
      <p:sp>
        <p:nvSpPr>
          <p:cNvPr id="23" name="TextBox 1"/>
          <p:cNvSpPr txBox="1"/>
          <p:nvPr/>
        </p:nvSpPr>
        <p:spPr>
          <a:xfrm>
            <a:off x="3873500" y="5626100"/>
            <a:ext cx="46990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Mulberry在英国有多间分店，并遍布世界各地，如欧洲、美国、澳洲及亚洲。</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42010" y="788669"/>
            <a:ext cx="2731007" cy="5231891"/>
          </a:xfrm>
          <a:custGeom>
            <a:avLst/>
            <a:gdLst>
              <a:gd name="connsiteX0" fmla="*/ 0 w 2731007"/>
              <a:gd name="connsiteY0" fmla="*/ 5231891 h 5231891"/>
              <a:gd name="connsiteX1" fmla="*/ 2731007 w 2731007"/>
              <a:gd name="connsiteY1" fmla="*/ 5231891 h 5231891"/>
              <a:gd name="connsiteX2" fmla="*/ 2731007 w 2731007"/>
              <a:gd name="connsiteY2" fmla="*/ 0 h 5231891"/>
              <a:gd name="connsiteX3" fmla="*/ 0 w 2731007"/>
              <a:gd name="connsiteY3" fmla="*/ 0 h 5231891"/>
              <a:gd name="connsiteX4" fmla="*/ 0 w 2731007"/>
              <a:gd name="connsiteY4" fmla="*/ 5231891 h 52318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31007" h="5231891">
                <a:moveTo>
                  <a:pt x="0" y="5231891"/>
                </a:moveTo>
                <a:lnTo>
                  <a:pt x="2731007" y="5231891"/>
                </a:lnTo>
                <a:lnTo>
                  <a:pt x="2731007" y="0"/>
                </a:lnTo>
                <a:lnTo>
                  <a:pt x="0" y="0"/>
                </a:lnTo>
                <a:lnTo>
                  <a:pt x="0" y="5231891"/>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27532" y="774191"/>
            <a:ext cx="2759963" cy="5260847"/>
          </a:xfrm>
          <a:custGeom>
            <a:avLst/>
            <a:gdLst>
              <a:gd name="connsiteX0" fmla="*/ 14477 w 2759963"/>
              <a:gd name="connsiteY0" fmla="*/ 5246369 h 5260847"/>
              <a:gd name="connsiteX1" fmla="*/ 2745485 w 2759963"/>
              <a:gd name="connsiteY1" fmla="*/ 5246369 h 5260847"/>
              <a:gd name="connsiteX2" fmla="*/ 2745485 w 2759963"/>
              <a:gd name="connsiteY2" fmla="*/ 14477 h 5260847"/>
              <a:gd name="connsiteX3" fmla="*/ 14477 w 2759963"/>
              <a:gd name="connsiteY3" fmla="*/ 14477 h 5260847"/>
              <a:gd name="connsiteX4" fmla="*/ 14477 w 2759963"/>
              <a:gd name="connsiteY4" fmla="*/ 5246369 h 52608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59963" h="5260847">
                <a:moveTo>
                  <a:pt x="14477" y="5246369"/>
                </a:moveTo>
                <a:lnTo>
                  <a:pt x="2745485" y="5246369"/>
                </a:lnTo>
                <a:lnTo>
                  <a:pt x="2745485" y="14477"/>
                </a:lnTo>
                <a:lnTo>
                  <a:pt x="14477" y="14477"/>
                </a:lnTo>
                <a:lnTo>
                  <a:pt x="14477" y="5246369"/>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713988" y="5000244"/>
            <a:ext cx="5215128" cy="1062227"/>
          </a:xfrm>
          <a:custGeom>
            <a:avLst/>
            <a:gdLst>
              <a:gd name="connsiteX0" fmla="*/ 0 w 5215128"/>
              <a:gd name="connsiteY0" fmla="*/ 1062227 h 1062227"/>
              <a:gd name="connsiteX1" fmla="*/ 5215128 w 5215128"/>
              <a:gd name="connsiteY1" fmla="*/ 1062227 h 1062227"/>
              <a:gd name="connsiteX2" fmla="*/ 5215128 w 5215128"/>
              <a:gd name="connsiteY2" fmla="*/ 0 h 1062227"/>
              <a:gd name="connsiteX3" fmla="*/ 0 w 5215128"/>
              <a:gd name="connsiteY3" fmla="*/ 0 h 1062227"/>
              <a:gd name="connsiteX4" fmla="*/ 0 w 5215128"/>
              <a:gd name="connsiteY4" fmla="*/ 1062227 h 10622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15128" h="1062227">
                <a:moveTo>
                  <a:pt x="0" y="1062227"/>
                </a:moveTo>
                <a:lnTo>
                  <a:pt x="5215128" y="1062227"/>
                </a:lnTo>
                <a:lnTo>
                  <a:pt x="5215128" y="0"/>
                </a:lnTo>
                <a:lnTo>
                  <a:pt x="0" y="0"/>
                </a:lnTo>
                <a:lnTo>
                  <a:pt x="0" y="1062227"/>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23900" y="990600"/>
            <a:ext cx="1308100" cy="711200"/>
          </a:xfrm>
          <a:prstGeom prst="rect">
            <a:avLst/>
          </a:prstGeom>
          <a:noFill/>
        </p:spPr>
      </p:pic>
      <p:pic>
        <p:nvPicPr>
          <p:cNvPr id="10" name="Picture 3">
            <a:hlinkClick r:id="rId3"/>
          </p:cNvPr>
          <p:cNvPicPr>
            <a:picLocks noChangeAspect="1" noChangeArrowheads="1"/>
          </p:cNvPicPr>
          <p:nvPr/>
        </p:nvPicPr>
        <p:blipFill>
          <a:blip r:embed="rId4"/>
          <a:srcRect/>
          <a:stretch>
            <a:fillRect/>
          </a:stretch>
        </p:blipFill>
        <p:spPr bwMode="auto">
          <a:xfrm>
            <a:off x="1600200" y="5435600"/>
            <a:ext cx="1130300" cy="444500"/>
          </a:xfrm>
          <a:prstGeom prst="rect">
            <a:avLst/>
          </a:prstGeom>
          <a:noFill/>
        </p:spPr>
      </p:pic>
      <p:pic>
        <p:nvPicPr>
          <p:cNvPr id="11" name="Picture 3"/>
          <p:cNvPicPr>
            <a:picLocks noChangeAspect="1" noChangeArrowheads="1"/>
          </p:cNvPicPr>
          <p:nvPr/>
        </p:nvPicPr>
        <p:blipFill>
          <a:blip r:embed="rId5"/>
          <a:srcRect/>
          <a:stretch>
            <a:fillRect/>
          </a:stretch>
        </p:blipFill>
        <p:spPr bwMode="auto">
          <a:xfrm>
            <a:off x="3632200" y="635000"/>
            <a:ext cx="5384800" cy="3949700"/>
          </a:xfrm>
          <a:prstGeom prst="rect">
            <a:avLst/>
          </a:prstGeom>
          <a:noFill/>
        </p:spPr>
      </p:pic>
      <p:sp>
        <p:nvSpPr>
          <p:cNvPr id="12" name="TextBox 1"/>
          <p:cNvSpPr txBox="1"/>
          <p:nvPr/>
        </p:nvSpPr>
        <p:spPr>
          <a:xfrm>
            <a:off x="927100" y="279400"/>
            <a:ext cx="7899400" cy="4508500"/>
          </a:xfrm>
          <a:prstGeom prst="rect">
            <a:avLst/>
          </a:prstGeom>
          <a:noFill/>
        </p:spPr>
        <p:txBody>
          <a:bodyPr wrap="none" lIns="0" tIns="0" rIns="0" rtlCol="0">
            <a:spAutoFit/>
          </a:bodyPr>
          <a:lstStyle/>
          <a:p>
            <a:pPr>
              <a:lnSpc>
                <a:spcPts val="2700"/>
              </a:lnSpc>
              <a:tabLst>
                <a:tab pos="54102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商家访谈–服饰</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tabLst>
                <a:tab pos="5410200" algn="l"/>
              </a:tabLst>
            </a:pPr>
            <a:r>
              <a:rPr lang="en-US" altLang="zh-CN" sz="2400" b="1" dirty="0">
                <a:solidFill>
                  <a:srgbClr val="000000"/>
                </a:solidFill>
                <a:latin typeface="微软雅黑" panose="020B0503020204020204" pitchFamily="18" charset="-122"/>
                <a:cs typeface="微软雅黑" panose="020B0503020204020204" pitchFamily="18" charset="-122"/>
              </a:rPr>
              <a:t>Initial</a:t>
            </a:r>
          </a:p>
          <a:p>
            <a:pPr>
              <a:lnSpc>
                <a:spcPts val="1000"/>
              </a:lnSpc>
            </a:pPr>
            <a:endParaRPr lang="en-US" altLang="zh-CN" dirty="0"/>
          </a:p>
          <a:p>
            <a:pPr>
              <a:lnSpc>
                <a:spcPts val="1000"/>
              </a:lnSpc>
            </a:pPr>
            <a:endParaRPr lang="en-US" altLang="zh-CN" dirty="0"/>
          </a:p>
          <a:p>
            <a:pPr>
              <a:lnSpc>
                <a:spcPts val="1800"/>
              </a:lnSpc>
              <a:tabLst>
                <a:tab pos="5410200" algn="l"/>
              </a:tabLst>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Initial正在中国寻找合适项目，现在正在</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拓展深圳市场。</a:t>
            </a:r>
          </a:p>
          <a:p>
            <a:pPr>
              <a:lnSpc>
                <a:spcPts val="1000"/>
              </a:lnSpc>
            </a:pPr>
            <a:endParaRPr lang="en-US" altLang="zh-CN" dirty="0"/>
          </a:p>
          <a:p>
            <a:pPr>
              <a:lnSpc>
                <a:spcPts val="1600"/>
              </a:lnSpc>
              <a:tabLst>
                <a:tab pos="5410200" algn="l"/>
              </a:tabLst>
            </a:pPr>
            <a:r>
              <a:rPr lang="en-US" altLang="zh-CN" sz="1105" b="1" dirty="0">
                <a:solidFill>
                  <a:srgbClr val="000000"/>
                </a:solidFill>
                <a:latin typeface="微软雅黑" panose="020B0503020204020204" pitchFamily="18" charset="-122"/>
                <a:cs typeface="微软雅黑" panose="020B0503020204020204" pitchFamily="18" charset="-122"/>
              </a:rPr>
              <a:t>新概念</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Initial近年不断丰富业态,结合服装，咖啡</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店及家居用品于一体。</a:t>
            </a:r>
          </a:p>
          <a:p>
            <a:pPr>
              <a:lnSpc>
                <a:spcPts val="1000"/>
              </a:lnSpc>
            </a:pPr>
            <a:endParaRPr lang="en-US" altLang="zh-CN" dirty="0"/>
          </a:p>
          <a:p>
            <a:pPr>
              <a:lnSpc>
                <a:spcPts val="1600"/>
              </a:lnSpc>
              <a:tabLst>
                <a:tab pos="5410200" algn="l"/>
              </a:tabLst>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服装店铺面积:100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-300平方米;</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咖啡店面积:</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200-500平方米.</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偏好的邻近品牌:邻近如i.t.旗下品牌；设</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计师品牌（Exception，素然等）</a:t>
            </a:r>
          </a:p>
          <a:p>
            <a:pPr>
              <a:lnSpc>
                <a:spcPts val="1000"/>
              </a:lnSpc>
            </a:pPr>
            <a:endParaRPr lang="en-US" altLang="zh-CN" dirty="0"/>
          </a:p>
          <a:p>
            <a:pPr>
              <a:lnSpc>
                <a:spcPts val="1600"/>
              </a:lnSpc>
              <a:tabLst>
                <a:tab pos="5410200" algn="l"/>
              </a:tabLst>
            </a:pPr>
            <a:r>
              <a:rPr lang="en-US" altLang="zh-CN" sz="1105" b="1" dirty="0">
                <a:solidFill>
                  <a:srgbClr val="000000"/>
                </a:solidFill>
                <a:latin typeface="微软雅黑" panose="020B0503020204020204" pitchFamily="18" charset="-122"/>
                <a:cs typeface="微软雅黑" panose="020B0503020204020204" pitchFamily="18" charset="-122"/>
              </a:rPr>
              <a:t>现在营业表现</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1个100平方米的店铺，每月营业额约人</a:t>
            </a:r>
          </a:p>
          <a:p>
            <a:pPr>
              <a:lnSpc>
                <a:spcPts val="1300"/>
              </a:lnSpc>
              <a:tabLst>
                <a:tab pos="5410200" algn="l"/>
              </a:tabLst>
            </a:pPr>
            <a:r>
              <a:rPr lang="en-US" altLang="zh-CN" sz="1105" dirty="0">
                <a:solidFill>
                  <a:srgbClr val="000000"/>
                </a:solidFill>
                <a:latin typeface="微软雅黑" panose="020B0503020204020204" pitchFamily="18" charset="-122"/>
                <a:cs typeface="微软雅黑" panose="020B0503020204020204" pitchFamily="18" charset="-122"/>
              </a:rPr>
              <a:t>民币800,000元。</a:t>
            </a:r>
          </a:p>
        </p:txBody>
      </p:sp>
      <p:sp>
        <p:nvSpPr>
          <p:cNvPr id="13" name="TextBox 1"/>
          <p:cNvSpPr txBox="1"/>
          <p:nvPr/>
        </p:nvSpPr>
        <p:spPr>
          <a:xfrm>
            <a:off x="927100" y="4800600"/>
            <a:ext cx="1397000" cy="3429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深圳大涌项目开店机会</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要视乎项目的发展。</a:t>
            </a:r>
          </a:p>
        </p:txBody>
      </p:sp>
      <p:sp>
        <p:nvSpPr>
          <p:cNvPr id="14" name="TextBox 1"/>
          <p:cNvSpPr txBox="1"/>
          <p:nvPr/>
        </p:nvSpPr>
        <p:spPr>
          <a:xfrm>
            <a:off x="3797300" y="5041900"/>
            <a:ext cx="4965700" cy="495300"/>
          </a:xfrm>
          <a:prstGeom prst="rect">
            <a:avLst/>
          </a:prstGeom>
          <a:noFill/>
        </p:spPr>
        <p:txBody>
          <a:bodyPr wrap="none" lIns="0" tIns="0" rIns="0" rtlCol="0">
            <a:spAutoFit/>
          </a:bodyPr>
          <a:lstStyle/>
          <a:p>
            <a:pPr>
              <a:lnSpc>
                <a:spcPts val="1300"/>
              </a:lnSpc>
              <a:tabLst>
                <a:tab pos="114300" algn="l"/>
              </a:tabLst>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Initial</a:t>
            </a:r>
            <a:r>
              <a:rPr lang="en-US" altLang="zh-CN" sz="1055" dirty="0">
                <a:solidFill>
                  <a:srgbClr val="000000"/>
                </a:solidFill>
                <a:latin typeface="微软雅黑" panose="020B0503020204020204" pitchFamily="18" charset="-122"/>
                <a:cs typeface="微软雅黑" panose="020B0503020204020204" pitchFamily="18" charset="-122"/>
              </a:rPr>
              <a:t>是一个香港品牌创建于2000年.</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Initial探索独特和尖端设计，同时保持采用舒</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适的材料和简单的样式。它的理念认为时尚是一种自我发现的艺术。因此，</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Initial</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希望他们所做的更多是文化和艺术的工作，而不只是一件衣服。</a:t>
            </a:r>
          </a:p>
        </p:txBody>
      </p:sp>
      <p:sp>
        <p:nvSpPr>
          <p:cNvPr id="15" name="TextBox 1"/>
          <p:cNvSpPr txBox="1"/>
          <p:nvPr/>
        </p:nvSpPr>
        <p:spPr>
          <a:xfrm>
            <a:off x="1016000" y="5702300"/>
            <a:ext cx="7734300" cy="1117600"/>
          </a:xfrm>
          <a:prstGeom prst="rect">
            <a:avLst/>
          </a:prstGeom>
          <a:noFill/>
        </p:spPr>
        <p:txBody>
          <a:bodyPr wrap="none" lIns="0" tIns="0" rIns="0" rtlCol="0">
            <a:spAutoFit/>
          </a:bodyPr>
          <a:lstStyle/>
          <a:p>
            <a:pPr>
              <a:lnSpc>
                <a:spcPts val="1300"/>
              </a:lnSpc>
              <a:tabLst>
                <a:tab pos="2781300" algn="l"/>
                <a:tab pos="2895600" algn="l"/>
              </a:tabLst>
            </a:pPr>
            <a:r>
              <a:rPr lang="en-US" altLang="zh-CN" dirty="0"/>
              <a:t>	</a:t>
            </a: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Initial的分店遍布香港，上海，厦门和广州。Initial有咖啡店（Initial</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Café），家具</a:t>
            </a:r>
          </a:p>
          <a:p>
            <a:pPr>
              <a:lnSpc>
                <a:spcPts val="1200"/>
              </a:lnSpc>
              <a:tabLst>
                <a:tab pos="2781300" algn="l"/>
                <a:tab pos="2895600" algn="l"/>
              </a:tabLst>
            </a:pPr>
            <a:r>
              <a:rPr lang="en-US" altLang="zh-CN" dirty="0"/>
              <a:t>		</a:t>
            </a:r>
            <a:r>
              <a:rPr lang="en-US" altLang="zh-CN" sz="1060" dirty="0">
                <a:solidFill>
                  <a:srgbClr val="000000"/>
                </a:solidFill>
                <a:latin typeface="微软雅黑" panose="020B0503020204020204" pitchFamily="18" charset="-122"/>
                <a:cs typeface="微软雅黑" panose="020B0503020204020204" pitchFamily="18" charset="-122"/>
              </a:rPr>
              <a:t>和生活用品的精品店（</a:t>
            </a:r>
            <a:r>
              <a:rPr lang="en-US" altLang="zh-CN" sz="1060" dirty="0">
                <a:latin typeface="Times New Roman" panose="02020603050405020304" pitchFamily="18" charset="0"/>
                <a:cs typeface="Times New Roman" panose="02020603050405020304" pitchFamily="18" charset="0"/>
              </a:rPr>
              <a:t> </a:t>
            </a:r>
            <a:r>
              <a:rPr lang="en-US" altLang="zh-CN" sz="1060" dirty="0">
                <a:solidFill>
                  <a:srgbClr val="000000"/>
                </a:solidFill>
                <a:latin typeface="微软雅黑" panose="020B0503020204020204" pitchFamily="18" charset="-122"/>
                <a:cs typeface="微软雅黑" panose="020B0503020204020204" pitchFamily="18" charset="-122"/>
              </a:rPr>
              <a:t>Initial</a:t>
            </a:r>
            <a:r>
              <a:rPr lang="en-US" altLang="zh-CN" sz="1060" dirty="0">
                <a:latin typeface="Times New Roman" panose="02020603050405020304" pitchFamily="18" charset="0"/>
                <a:cs typeface="Times New Roman" panose="02020603050405020304" pitchFamily="18" charset="0"/>
              </a:rPr>
              <a:t> </a:t>
            </a:r>
            <a:r>
              <a:rPr lang="en-US" altLang="zh-CN" sz="1060" dirty="0">
                <a:solidFill>
                  <a:srgbClr val="000000"/>
                </a:solidFill>
                <a:latin typeface="微软雅黑" panose="020B0503020204020204" pitchFamily="18" charset="-122"/>
                <a:cs typeface="微软雅黑" panose="020B0503020204020204" pitchFamily="18" charset="-122"/>
              </a:rPr>
              <a:t>Lifestyle）。</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200"/>
              </a:lnSpc>
              <a:tabLst>
                <a:tab pos="2781300" algn="l"/>
                <a:tab pos="2895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77</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28116" y="3000755"/>
            <a:ext cx="2286000" cy="2193035"/>
          </a:xfrm>
          <a:custGeom>
            <a:avLst/>
            <a:gdLst>
              <a:gd name="connsiteX0" fmla="*/ 0 w 2286000"/>
              <a:gd name="connsiteY0" fmla="*/ 2193035 h 2193035"/>
              <a:gd name="connsiteX1" fmla="*/ 2286000 w 2286000"/>
              <a:gd name="connsiteY1" fmla="*/ 2193035 h 2193035"/>
              <a:gd name="connsiteX2" fmla="*/ 2286000 w 2286000"/>
              <a:gd name="connsiteY2" fmla="*/ 0 h 2193035"/>
              <a:gd name="connsiteX3" fmla="*/ 0 w 2286000"/>
              <a:gd name="connsiteY3" fmla="*/ 0 h 2193035"/>
              <a:gd name="connsiteX4" fmla="*/ 0 w 2286000"/>
              <a:gd name="connsiteY4" fmla="*/ 2193035 h 21930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86000" h="2193035">
                <a:moveTo>
                  <a:pt x="0" y="2193035"/>
                </a:moveTo>
                <a:lnTo>
                  <a:pt x="2286000" y="2193035"/>
                </a:lnTo>
                <a:lnTo>
                  <a:pt x="2286000" y="0"/>
                </a:lnTo>
                <a:lnTo>
                  <a:pt x="0" y="0"/>
                </a:lnTo>
                <a:lnTo>
                  <a:pt x="0" y="2193035"/>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6002273" y="1000505"/>
            <a:ext cx="2855976" cy="5617463"/>
          </a:xfrm>
          <a:custGeom>
            <a:avLst/>
            <a:gdLst>
              <a:gd name="connsiteX0" fmla="*/ 0 w 2855976"/>
              <a:gd name="connsiteY0" fmla="*/ 5617463 h 5617463"/>
              <a:gd name="connsiteX1" fmla="*/ 2855976 w 2855976"/>
              <a:gd name="connsiteY1" fmla="*/ 5617463 h 5617463"/>
              <a:gd name="connsiteX2" fmla="*/ 2855976 w 2855976"/>
              <a:gd name="connsiteY2" fmla="*/ 0 h 5617463"/>
              <a:gd name="connsiteX3" fmla="*/ 0 w 2855976"/>
              <a:gd name="connsiteY3" fmla="*/ 0 h 5617463"/>
              <a:gd name="connsiteX4" fmla="*/ 0 w 2855976"/>
              <a:gd name="connsiteY4" fmla="*/ 5617463 h 56174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55976" h="5617463">
                <a:moveTo>
                  <a:pt x="0" y="5617463"/>
                </a:moveTo>
                <a:lnTo>
                  <a:pt x="2855976" y="5617463"/>
                </a:lnTo>
                <a:lnTo>
                  <a:pt x="2855976" y="0"/>
                </a:lnTo>
                <a:lnTo>
                  <a:pt x="0" y="0"/>
                </a:lnTo>
                <a:lnTo>
                  <a:pt x="0" y="5617463"/>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987795" y="986027"/>
            <a:ext cx="2884932" cy="5646419"/>
          </a:xfrm>
          <a:custGeom>
            <a:avLst/>
            <a:gdLst>
              <a:gd name="connsiteX0" fmla="*/ 14478 w 2884932"/>
              <a:gd name="connsiteY0" fmla="*/ 5631941 h 5646419"/>
              <a:gd name="connsiteX1" fmla="*/ 2870454 w 2884932"/>
              <a:gd name="connsiteY1" fmla="*/ 5631941 h 5646419"/>
              <a:gd name="connsiteX2" fmla="*/ 2870454 w 2884932"/>
              <a:gd name="connsiteY2" fmla="*/ 14477 h 5646419"/>
              <a:gd name="connsiteX3" fmla="*/ 14478 w 2884932"/>
              <a:gd name="connsiteY3" fmla="*/ 14477 h 5646419"/>
              <a:gd name="connsiteX4" fmla="*/ 14478 w 2884932"/>
              <a:gd name="connsiteY4" fmla="*/ 5631941 h 564641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84932" h="5646419">
                <a:moveTo>
                  <a:pt x="14478" y="5631941"/>
                </a:moveTo>
                <a:lnTo>
                  <a:pt x="2870454" y="5631941"/>
                </a:lnTo>
                <a:lnTo>
                  <a:pt x="2870454" y="14477"/>
                </a:lnTo>
                <a:lnTo>
                  <a:pt x="14478" y="14477"/>
                </a:lnTo>
                <a:lnTo>
                  <a:pt x="14478" y="5631941"/>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38200" y="914400"/>
            <a:ext cx="2400300" cy="20320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3340100" y="990600"/>
            <a:ext cx="4635500" cy="18796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403600" y="2971800"/>
            <a:ext cx="2501900" cy="29718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6629400" y="5740400"/>
            <a:ext cx="1524000" cy="850900"/>
          </a:xfrm>
          <a:prstGeom prst="rect">
            <a:avLst/>
          </a:prstGeom>
          <a:noFill/>
        </p:spPr>
      </p:pic>
      <p:sp>
        <p:nvSpPr>
          <p:cNvPr id="13" name="TextBox 1"/>
          <p:cNvSpPr txBox="1"/>
          <p:nvPr/>
        </p:nvSpPr>
        <p:spPr>
          <a:xfrm>
            <a:off x="1016000" y="3098800"/>
            <a:ext cx="2133600" cy="20955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b="1" dirty="0">
                <a:solidFill>
                  <a:srgbClr val="000000"/>
                </a:solidFill>
                <a:latin typeface="微软雅黑" panose="020B0503020204020204" pitchFamily="18" charset="-122"/>
                <a:cs typeface="微软雅黑" panose="020B0503020204020204" pitchFamily="18" charset="-122"/>
              </a:rPr>
              <a:t>Sarment</a:t>
            </a:r>
            <a:r>
              <a:rPr lang="en-US" altLang="zh-CN" sz="1055" dirty="0">
                <a:solidFill>
                  <a:srgbClr val="000000"/>
                </a:solidFill>
                <a:latin typeface="微软雅黑" panose="020B0503020204020204" pitchFamily="18" charset="-122"/>
                <a:cs typeface="微软雅黑" panose="020B0503020204020204" pitchFamily="18" charset="-122"/>
              </a:rPr>
              <a:t>成立于2007年，创建宗</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旨是服务世界最富裕的葡萄酒爱好</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者的需求。它不仅是一个奢侈品牌，</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或一个葡萄酒酒吧，而是可以带给</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你一种感受葡萄酒奢华零售的感觉。</a:t>
            </a:r>
          </a:p>
          <a:p>
            <a:pPr>
              <a:lnSpc>
                <a:spcPts val="1000"/>
              </a:lnSpc>
            </a:pPr>
            <a:endParaRPr lang="en-US" altLang="zh-CN" dirty="0"/>
          </a:p>
          <a:p>
            <a:pPr>
              <a:lnSpc>
                <a:spcPts val="1500"/>
              </a:lnSpc>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solidFill>
                  <a:srgbClr val="000000"/>
                </a:solidFill>
                <a:latin typeface="微软雅黑" panose="020B0503020204020204" pitchFamily="18" charset="-122"/>
                <a:cs typeface="微软雅黑" panose="020B0503020204020204" pitchFamily="18" charset="-122"/>
              </a:rPr>
              <a:t>Sarment首间旗舰店开在上海，”</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为中国消费者提供最大的葡萄酒体</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验为目标。”Sarment目前在伦敦，</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摩纳哥，香港和上海设有办事处。</a:t>
            </a:r>
          </a:p>
          <a:p>
            <a:pPr>
              <a:lnSpc>
                <a:spcPts val="1000"/>
              </a:lnSpc>
            </a:pPr>
            <a:endParaRPr lang="en-US" altLang="zh-CN" dirty="0"/>
          </a:p>
          <a:p>
            <a:pPr>
              <a:lnSpc>
                <a:spcPts val="1500"/>
              </a:lnSpc>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solidFill>
                  <a:srgbClr val="000000"/>
                </a:solidFill>
                <a:latin typeface="微软雅黑" panose="020B0503020204020204" pitchFamily="18" charset="-122"/>
                <a:cs typeface="微软雅黑" panose="020B0503020204020204" pitchFamily="18" charset="-122"/>
              </a:rPr>
              <a:t>上海的旗舰店于2012年开设在南京</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西路上。</a:t>
            </a:r>
          </a:p>
        </p:txBody>
      </p:sp>
      <p:sp>
        <p:nvSpPr>
          <p:cNvPr id="14" name="TextBox 1"/>
          <p:cNvSpPr txBox="1"/>
          <p:nvPr/>
        </p:nvSpPr>
        <p:spPr>
          <a:xfrm>
            <a:off x="3556000" y="3086100"/>
            <a:ext cx="1917700" cy="635000"/>
          </a:xfrm>
          <a:prstGeom prst="rect">
            <a:avLst/>
          </a:prstGeom>
          <a:noFill/>
        </p:spPr>
        <p:txBody>
          <a:bodyPr wrap="none" lIns="0" tIns="0" rIns="0" rtlCol="0">
            <a:spAutoFit/>
          </a:bodyPr>
          <a:lstStyle/>
          <a:p>
            <a:pPr>
              <a:lnSpc>
                <a:spcPts val="1900"/>
              </a:lnSpc>
            </a:pPr>
            <a:r>
              <a:rPr lang="en-US" altLang="zh-CN" sz="1315" dirty="0">
                <a:solidFill>
                  <a:srgbClr val="000000"/>
                </a:solidFill>
                <a:latin typeface="微软雅黑" panose="020B0503020204020204" pitchFamily="18" charset="-122"/>
                <a:cs typeface="微软雅黑" panose="020B0503020204020204" pitchFamily="18" charset="-122"/>
              </a:rPr>
              <a:t>“</a:t>
            </a:r>
            <a:r>
              <a:rPr lang="en-US" altLang="zh-CN" sz="1480" b="1" dirty="0">
                <a:solidFill>
                  <a:srgbClr val="000000"/>
                </a:solidFill>
                <a:latin typeface="微软雅黑" panose="020B0503020204020204" pitchFamily="18" charset="-122"/>
                <a:cs typeface="微软雅黑" panose="020B0503020204020204" pitchFamily="18" charset="-122"/>
              </a:rPr>
              <a:t>在未来5年,可能在深圳</a:t>
            </a:r>
          </a:p>
          <a:p>
            <a:pPr>
              <a:lnSpc>
                <a:spcPts val="1600"/>
              </a:lnSpc>
            </a:pPr>
            <a:r>
              <a:rPr lang="en-US" altLang="zh-CN" sz="1480" b="1" dirty="0">
                <a:solidFill>
                  <a:srgbClr val="000000"/>
                </a:solidFill>
                <a:latin typeface="微软雅黑" panose="020B0503020204020204" pitchFamily="18" charset="-122"/>
                <a:cs typeface="微软雅黑" panose="020B0503020204020204" pitchFamily="18" charset="-122"/>
              </a:rPr>
              <a:t>开设1间店</a:t>
            </a:r>
            <a:r>
              <a:rPr lang="en-US" altLang="zh-CN" sz="1315" b="1" dirty="0">
                <a:solidFill>
                  <a:srgbClr val="000000"/>
                </a:solidFill>
                <a:latin typeface="微软雅黑" panose="020B0503020204020204" pitchFamily="18" charset="-122"/>
                <a:cs typeface="微软雅黑" panose="020B0503020204020204" pitchFamily="18" charset="-122"/>
              </a:rPr>
              <a:t>”</a:t>
            </a:r>
          </a:p>
          <a:p>
            <a:pPr>
              <a:lnSpc>
                <a:spcPts val="1400"/>
              </a:lnSpc>
            </a:pPr>
            <a:r>
              <a:rPr lang="en-US" altLang="zh-CN" sz="1265" dirty="0">
                <a:solidFill>
                  <a:srgbClr val="000000"/>
                </a:solidFill>
                <a:latin typeface="微软雅黑" panose="020B0503020204020204" pitchFamily="18" charset="-122"/>
                <a:cs typeface="微软雅黑" panose="020B0503020204020204" pitchFamily="18" charset="-122"/>
              </a:rPr>
              <a:t>-Sarment</a:t>
            </a:r>
            <a:r>
              <a:rPr lang="en-US" altLang="zh-CN" sz="1265" dirty="0">
                <a:latin typeface="Times New Roman" panose="02020603050405020304" pitchFamily="18" charset="0"/>
                <a:cs typeface="Times New Roman" panose="02020603050405020304" pitchFamily="18" charset="0"/>
              </a:rPr>
              <a:t> </a:t>
            </a:r>
            <a:r>
              <a:rPr lang="en-US" altLang="zh-CN" sz="1265" dirty="0">
                <a:solidFill>
                  <a:srgbClr val="000000"/>
                </a:solidFill>
                <a:latin typeface="微软雅黑" panose="020B0503020204020204" pitchFamily="18" charset="-122"/>
                <a:cs typeface="微软雅黑" panose="020B0503020204020204" pitchFamily="18" charset="-122"/>
              </a:rPr>
              <a:t>Wines</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65" dirty="0">
                <a:solidFill>
                  <a:srgbClr val="000000"/>
                </a:solidFill>
                <a:latin typeface="微软雅黑" panose="020B0503020204020204" pitchFamily="18" charset="-122"/>
                <a:cs typeface="微软雅黑" panose="020B0503020204020204" pitchFamily="18" charset="-122"/>
              </a:rPr>
              <a:t>店主</a:t>
            </a:r>
          </a:p>
        </p:txBody>
      </p:sp>
      <p:sp>
        <p:nvSpPr>
          <p:cNvPr id="15" name="TextBox 1"/>
          <p:cNvSpPr txBox="1"/>
          <p:nvPr/>
        </p:nvSpPr>
        <p:spPr>
          <a:xfrm>
            <a:off x="6083300" y="215900"/>
            <a:ext cx="2755900" cy="2755900"/>
          </a:xfrm>
          <a:prstGeom prst="rect">
            <a:avLst/>
          </a:prstGeom>
          <a:noFill/>
        </p:spPr>
        <p:txBody>
          <a:bodyPr wrap="none" lIns="0" tIns="0" rIns="0" rtlCol="0">
            <a:spAutoFit/>
          </a:bodyPr>
          <a:lstStyle/>
          <a:p>
            <a:pPr>
              <a:lnSpc>
                <a:spcPts val="2700"/>
              </a:lnSpc>
              <a:tabLst>
                <a:tab pos="2667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商家访谈–餐饮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500"/>
              </a:lnSpc>
              <a:tabLst>
                <a:tab pos="266700" algn="l"/>
              </a:tabLst>
            </a:pPr>
            <a:r>
              <a:rPr lang="en-US" altLang="zh-CN" sz="2400" b="1" dirty="0">
                <a:solidFill>
                  <a:srgbClr val="000000"/>
                </a:solidFill>
                <a:latin typeface="微软雅黑" panose="020B0503020204020204" pitchFamily="18" charset="-122"/>
                <a:cs typeface="微软雅黑" panose="020B0503020204020204" pitchFamily="18" charset="-122"/>
              </a:rPr>
              <a:t>SARMENT</a:t>
            </a:r>
          </a:p>
          <a:p>
            <a:pPr>
              <a:lnSpc>
                <a:spcPts val="2800"/>
              </a:lnSpc>
              <a:tabLst>
                <a:tab pos="266700" algn="l"/>
              </a:tabLst>
            </a:pPr>
            <a:r>
              <a:rPr lang="en-US" altLang="zh-CN" sz="2400" b="1" dirty="0">
                <a:solidFill>
                  <a:srgbClr val="000000"/>
                </a:solidFill>
                <a:latin typeface="微软雅黑" panose="020B0503020204020204" pitchFamily="18" charset="-122"/>
                <a:cs typeface="微软雅黑" panose="020B0503020204020204" pitchFamily="18" charset="-122"/>
              </a:rPr>
              <a:t>WINES</a:t>
            </a:r>
          </a:p>
          <a:p>
            <a:pPr>
              <a:lnSpc>
                <a:spcPts val="1000"/>
              </a:lnSpc>
            </a:pPr>
            <a:endParaRPr lang="en-US" altLang="zh-CN" dirty="0"/>
          </a:p>
          <a:p>
            <a:pPr>
              <a:lnSpc>
                <a:spcPts val="1600"/>
              </a:lnSpc>
              <a:tabLst>
                <a:tab pos="266700" algn="l"/>
              </a:tabLst>
            </a:pPr>
            <a:r>
              <a:rPr lang="en-US" altLang="zh-CN" sz="1105" b="1" dirty="0">
                <a:solidFill>
                  <a:srgbClr val="000000"/>
                </a:solidFill>
                <a:latin typeface="微软雅黑" panose="020B0503020204020204" pitchFamily="18" charset="-122"/>
                <a:cs typeface="微软雅黑" panose="020B0503020204020204" pitchFamily="18" charset="-122"/>
              </a:rPr>
              <a:t>品牌背景</a:t>
            </a:r>
          </a:p>
          <a:p>
            <a:pPr>
              <a:lnSpc>
                <a:spcPts val="1300"/>
              </a:lnSpc>
              <a:tabLst>
                <a:tab pos="266700" algn="l"/>
              </a:tabLst>
            </a:pPr>
            <a:r>
              <a:rPr lang="en-US" altLang="zh-CN" sz="1105" dirty="0">
                <a:solidFill>
                  <a:srgbClr val="000000"/>
                </a:solidFill>
                <a:latin typeface="微软雅黑" panose="020B0503020204020204" pitchFamily="18" charset="-122"/>
                <a:cs typeface="微软雅黑" panose="020B0503020204020204" pitchFamily="18" charset="-122"/>
              </a:rPr>
              <a:t>Sarment</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Wines在中国的合伙人是杨澜，</a:t>
            </a:r>
          </a:p>
          <a:p>
            <a:pPr>
              <a:lnSpc>
                <a:spcPts val="1300"/>
              </a:lnSpc>
              <a:tabLst>
                <a:tab pos="266700" algn="l"/>
              </a:tabLst>
            </a:pPr>
            <a:r>
              <a:rPr lang="en-US" altLang="zh-CN" sz="1105" dirty="0">
                <a:solidFill>
                  <a:srgbClr val="000000"/>
                </a:solidFill>
                <a:latin typeface="微软雅黑" panose="020B0503020204020204" pitchFamily="18" charset="-122"/>
                <a:cs typeface="微软雅黑" panose="020B0503020204020204" pitchFamily="18" charset="-122"/>
              </a:rPr>
              <a:t>她的老公是吴征。他们在2012年胡润国内</a:t>
            </a:r>
          </a:p>
          <a:p>
            <a:pPr>
              <a:lnSpc>
                <a:spcPts val="1300"/>
              </a:lnSpc>
              <a:tabLst>
                <a:tab pos="266700" algn="l"/>
              </a:tabLst>
            </a:pPr>
            <a:r>
              <a:rPr lang="en-US" altLang="zh-CN" sz="1105" dirty="0">
                <a:solidFill>
                  <a:srgbClr val="000000"/>
                </a:solidFill>
                <a:latin typeface="微软雅黑" panose="020B0503020204020204" pitchFamily="18" charset="-122"/>
                <a:cs typeface="微软雅黑" panose="020B0503020204020204" pitchFamily="18" charset="-122"/>
              </a:rPr>
              <a:t>富豪档排行190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位。</a:t>
            </a:r>
          </a:p>
        </p:txBody>
      </p:sp>
      <p:sp>
        <p:nvSpPr>
          <p:cNvPr id="16" name="TextBox 1"/>
          <p:cNvSpPr txBox="1"/>
          <p:nvPr/>
        </p:nvSpPr>
        <p:spPr>
          <a:xfrm>
            <a:off x="6083300" y="3111500"/>
            <a:ext cx="2654300" cy="21844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首店已开设在上海。现阶段正在成都及北京</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寻找合适位置。在未来会在中国约10个城</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市拓展业务。</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在未来5年,可能在深圳开设1间店。由于深</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圳与香港太近，开店于深圳要有待进一步了</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解深圳市场的可行性才能定论。</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店铺面积:250–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300平方米</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偏好的邻近品牌:邻近奢侈品品牌</a:t>
            </a:r>
          </a:p>
        </p:txBody>
      </p:sp>
      <p:sp>
        <p:nvSpPr>
          <p:cNvPr id="17" name="TextBox 1"/>
          <p:cNvSpPr txBox="1"/>
          <p:nvPr/>
        </p:nvSpPr>
        <p:spPr>
          <a:xfrm>
            <a:off x="1016000" y="5435600"/>
            <a:ext cx="7721600" cy="1409700"/>
          </a:xfrm>
          <a:prstGeom prst="rect">
            <a:avLst/>
          </a:prstGeom>
          <a:noFill/>
        </p:spPr>
        <p:txBody>
          <a:bodyPr wrap="none" lIns="0" tIns="0" rIns="0" rtlCol="0">
            <a:spAutoFit/>
          </a:bodyPr>
          <a:lstStyle/>
          <a:p>
            <a:pPr>
              <a:lnSpc>
                <a:spcPts val="1400"/>
              </a:lnSpc>
              <a:tabLst>
                <a:tab pos="50673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深圳大涌项目开店机会</a:t>
            </a:r>
          </a:p>
          <a:p>
            <a:pPr>
              <a:lnSpc>
                <a:spcPts val="1300"/>
              </a:lnSpc>
              <a:tabLst>
                <a:tab pos="5067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现阶段只会在上海发展，对深圳市场持观望</a:t>
            </a:r>
          </a:p>
          <a:p>
            <a:pPr>
              <a:lnSpc>
                <a:spcPts val="1300"/>
              </a:lnSpc>
              <a:tabLst>
                <a:tab pos="50673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态度。</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50673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78</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857244" y="5286755"/>
            <a:ext cx="5071872" cy="414528"/>
          </a:xfrm>
          <a:custGeom>
            <a:avLst/>
            <a:gdLst>
              <a:gd name="connsiteX0" fmla="*/ 0 w 5071872"/>
              <a:gd name="connsiteY0" fmla="*/ 414528 h 414528"/>
              <a:gd name="connsiteX1" fmla="*/ 5071872 w 5071872"/>
              <a:gd name="connsiteY1" fmla="*/ 414528 h 414528"/>
              <a:gd name="connsiteX2" fmla="*/ 5071872 w 5071872"/>
              <a:gd name="connsiteY2" fmla="*/ 0 h 414528"/>
              <a:gd name="connsiteX3" fmla="*/ 0 w 5071872"/>
              <a:gd name="connsiteY3" fmla="*/ 0 h 414528"/>
              <a:gd name="connsiteX4" fmla="*/ 0 w 5071872"/>
              <a:gd name="connsiteY4" fmla="*/ 414528 h 4145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71872" h="414528">
                <a:moveTo>
                  <a:pt x="0" y="414528"/>
                </a:moveTo>
                <a:lnTo>
                  <a:pt x="5071872" y="414528"/>
                </a:lnTo>
                <a:lnTo>
                  <a:pt x="5071872" y="0"/>
                </a:lnTo>
                <a:lnTo>
                  <a:pt x="0" y="0"/>
                </a:lnTo>
                <a:lnTo>
                  <a:pt x="0" y="414528"/>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70381" y="680466"/>
            <a:ext cx="2874264" cy="5539740"/>
          </a:xfrm>
          <a:custGeom>
            <a:avLst/>
            <a:gdLst>
              <a:gd name="connsiteX0" fmla="*/ 0 w 2874264"/>
              <a:gd name="connsiteY0" fmla="*/ 5539739 h 5539740"/>
              <a:gd name="connsiteX1" fmla="*/ 2874264 w 2874264"/>
              <a:gd name="connsiteY1" fmla="*/ 5539739 h 5539740"/>
              <a:gd name="connsiteX2" fmla="*/ 2874264 w 2874264"/>
              <a:gd name="connsiteY2" fmla="*/ 0 h 5539740"/>
              <a:gd name="connsiteX3" fmla="*/ 0 w 2874264"/>
              <a:gd name="connsiteY3" fmla="*/ 0 h 5539740"/>
              <a:gd name="connsiteX4" fmla="*/ 0 w 2874264"/>
              <a:gd name="connsiteY4" fmla="*/ 5539739 h 55397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4264" h="5539740">
                <a:moveTo>
                  <a:pt x="0" y="5539739"/>
                </a:moveTo>
                <a:lnTo>
                  <a:pt x="2874264" y="5539739"/>
                </a:lnTo>
                <a:lnTo>
                  <a:pt x="2874264" y="0"/>
                </a:lnTo>
                <a:lnTo>
                  <a:pt x="0" y="0"/>
                </a:lnTo>
                <a:lnTo>
                  <a:pt x="0" y="553973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55904" y="665988"/>
            <a:ext cx="2903220" cy="5568696"/>
          </a:xfrm>
          <a:custGeom>
            <a:avLst/>
            <a:gdLst>
              <a:gd name="connsiteX0" fmla="*/ 14477 w 2903220"/>
              <a:gd name="connsiteY0" fmla="*/ 5554217 h 5568696"/>
              <a:gd name="connsiteX1" fmla="*/ 2888742 w 2903220"/>
              <a:gd name="connsiteY1" fmla="*/ 5554217 h 5568696"/>
              <a:gd name="connsiteX2" fmla="*/ 2888742 w 2903220"/>
              <a:gd name="connsiteY2" fmla="*/ 14477 h 5568696"/>
              <a:gd name="connsiteX3" fmla="*/ 14477 w 2903220"/>
              <a:gd name="connsiteY3" fmla="*/ 14477 h 5568696"/>
              <a:gd name="connsiteX4" fmla="*/ 14477 w 2903220"/>
              <a:gd name="connsiteY4" fmla="*/ 5554217 h 55686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3220" h="5568696">
                <a:moveTo>
                  <a:pt x="14477" y="5554217"/>
                </a:moveTo>
                <a:lnTo>
                  <a:pt x="2888742" y="5554217"/>
                </a:lnTo>
                <a:lnTo>
                  <a:pt x="2888742" y="14477"/>
                </a:lnTo>
                <a:lnTo>
                  <a:pt x="14477" y="14477"/>
                </a:lnTo>
                <a:lnTo>
                  <a:pt x="14477" y="5554217"/>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60400" y="889000"/>
            <a:ext cx="2794000" cy="10668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485900" y="5054600"/>
            <a:ext cx="1244600" cy="10668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771900" y="914400"/>
            <a:ext cx="5308600" cy="18288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3835400" y="3124200"/>
            <a:ext cx="2628900" cy="17526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6489700" y="2984500"/>
            <a:ext cx="2540000" cy="1778000"/>
          </a:xfrm>
          <a:prstGeom prst="rect">
            <a:avLst/>
          </a:prstGeom>
          <a:noFill/>
        </p:spPr>
      </p:pic>
      <p:sp>
        <p:nvSpPr>
          <p:cNvPr id="14"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79</a:t>
            </a:r>
          </a:p>
        </p:txBody>
      </p:sp>
      <p:sp>
        <p:nvSpPr>
          <p:cNvPr id="15" name="TextBox 1"/>
          <p:cNvSpPr txBox="1"/>
          <p:nvPr/>
        </p:nvSpPr>
        <p:spPr>
          <a:xfrm>
            <a:off x="6388100" y="127000"/>
            <a:ext cx="2489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商家访谈–餐饮</a:t>
            </a:r>
          </a:p>
        </p:txBody>
      </p:sp>
      <p:sp>
        <p:nvSpPr>
          <p:cNvPr id="16" name="TextBox 1"/>
          <p:cNvSpPr txBox="1"/>
          <p:nvPr/>
        </p:nvSpPr>
        <p:spPr>
          <a:xfrm>
            <a:off x="3937000" y="5321300"/>
            <a:ext cx="48641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极食</a:t>
            </a:r>
            <a:r>
              <a:rPr lang="en-US" altLang="zh-CN" sz="1055" dirty="0">
                <a:solidFill>
                  <a:srgbClr val="000000"/>
                </a:solidFill>
                <a:latin typeface="微软雅黑" panose="020B0503020204020204" pitchFamily="18" charset="-122"/>
                <a:cs typeface="微软雅黑" panose="020B0503020204020204" pitchFamily="18" charset="-122"/>
              </a:rPr>
              <a:t>(The</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Urban</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Harvest)在餐厅培养水耕种植蘑菇和豆。由于自己种植蔬菜，不</a:t>
            </a:r>
          </a:p>
        </p:txBody>
      </p:sp>
      <p:sp>
        <p:nvSpPr>
          <p:cNvPr id="17" name="TextBox 1"/>
          <p:cNvSpPr txBox="1"/>
          <p:nvPr/>
        </p:nvSpPr>
        <p:spPr>
          <a:xfrm>
            <a:off x="4051300" y="5473700"/>
            <a:ext cx="38608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微软雅黑" panose="020B0503020204020204" pitchFamily="18" charset="-122"/>
                <a:cs typeface="微软雅黑" panose="020B0503020204020204" pitchFamily="18" charset="-122"/>
              </a:rPr>
              <a:t>需要交通运输，既可达到节约能源，又可提供更新鲜食材给顾客。</a:t>
            </a:r>
          </a:p>
        </p:txBody>
      </p:sp>
      <p:sp>
        <p:nvSpPr>
          <p:cNvPr id="18" name="TextBox 1"/>
          <p:cNvSpPr txBox="1"/>
          <p:nvPr/>
        </p:nvSpPr>
        <p:spPr>
          <a:xfrm>
            <a:off x="850900" y="977900"/>
            <a:ext cx="1587500" cy="3937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The</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微软雅黑" panose="020B0503020204020204" pitchFamily="18" charset="-122"/>
                <a:cs typeface="微软雅黑" panose="020B0503020204020204" pitchFamily="18" charset="-122"/>
              </a:rPr>
              <a:t>Urban</a:t>
            </a:r>
          </a:p>
        </p:txBody>
      </p:sp>
      <p:sp>
        <p:nvSpPr>
          <p:cNvPr id="19" name="TextBox 1"/>
          <p:cNvSpPr txBox="1"/>
          <p:nvPr/>
        </p:nvSpPr>
        <p:spPr>
          <a:xfrm>
            <a:off x="850900" y="1346200"/>
            <a:ext cx="2362200" cy="3937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Harvest</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微软雅黑" panose="020B0503020204020204" pitchFamily="18" charset="-122"/>
                <a:cs typeface="微软雅黑" panose="020B0503020204020204" pitchFamily="18" charset="-122"/>
              </a:rPr>
              <a:t>G+极食</a:t>
            </a:r>
          </a:p>
        </p:txBody>
      </p:sp>
      <p:sp>
        <p:nvSpPr>
          <p:cNvPr id="20" name="TextBox 1"/>
          <p:cNvSpPr txBox="1"/>
          <p:nvPr/>
        </p:nvSpPr>
        <p:spPr>
          <a:xfrm>
            <a:off x="850900" y="20320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p:txBody>
      </p:sp>
      <p:sp>
        <p:nvSpPr>
          <p:cNvPr id="21" name="TextBox 1"/>
          <p:cNvSpPr txBox="1"/>
          <p:nvPr/>
        </p:nvSpPr>
        <p:spPr>
          <a:xfrm>
            <a:off x="850900" y="2222500"/>
            <a:ext cx="2654300" cy="685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极食在未来会重点发展上海业务。另外，北</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京将是下一个拓展市场。</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创立价格较低的品牌</a:t>
            </a:r>
          </a:p>
        </p:txBody>
      </p:sp>
      <p:sp>
        <p:nvSpPr>
          <p:cNvPr id="22" name="TextBox 1"/>
          <p:cNvSpPr txBox="1"/>
          <p:nvPr/>
        </p:nvSpPr>
        <p:spPr>
          <a:xfrm>
            <a:off x="850900" y="2882900"/>
            <a:ext cx="2654300" cy="342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极食有计划在未来开设另一品牌，既保持食</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物水平，但在价格上较现有品牌更低。</a:t>
            </a:r>
          </a:p>
        </p:txBody>
      </p:sp>
      <p:sp>
        <p:nvSpPr>
          <p:cNvPr id="23" name="TextBox 1"/>
          <p:cNvSpPr txBox="1"/>
          <p:nvPr/>
        </p:nvSpPr>
        <p:spPr>
          <a:xfrm>
            <a:off x="850900" y="3556000"/>
            <a:ext cx="1879600" cy="3429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店铺面积:&lt;300平方米</a:t>
            </a:r>
          </a:p>
        </p:txBody>
      </p:sp>
      <p:sp>
        <p:nvSpPr>
          <p:cNvPr id="24" name="TextBox 1"/>
          <p:cNvSpPr txBox="1"/>
          <p:nvPr/>
        </p:nvSpPr>
        <p:spPr>
          <a:xfrm>
            <a:off x="850900" y="3886200"/>
            <a:ext cx="19558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偏好的邻近品牌：邻近餐饮品牌</a:t>
            </a:r>
          </a:p>
        </p:txBody>
      </p:sp>
      <p:sp>
        <p:nvSpPr>
          <p:cNvPr id="25" name="TextBox 1"/>
          <p:cNvSpPr txBox="1"/>
          <p:nvPr/>
        </p:nvSpPr>
        <p:spPr>
          <a:xfrm>
            <a:off x="850900" y="4381500"/>
            <a:ext cx="13970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深圳大涌项目开店机会</a:t>
            </a:r>
          </a:p>
        </p:txBody>
      </p:sp>
      <p:sp>
        <p:nvSpPr>
          <p:cNvPr id="26" name="TextBox 1"/>
          <p:cNvSpPr txBox="1"/>
          <p:nvPr/>
        </p:nvSpPr>
        <p:spPr>
          <a:xfrm>
            <a:off x="850900" y="4559300"/>
            <a:ext cx="2654300" cy="342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现阶段只会在上海发展，对深圳市场只是观</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望。</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016000" y="6680200"/>
            <a:ext cx="6096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a:t>
            </a:r>
          </a:p>
        </p:txBody>
      </p:sp>
      <p:sp>
        <p:nvSpPr>
          <p:cNvPr id="3" name="TextBox 1"/>
          <p:cNvSpPr txBox="1"/>
          <p:nvPr/>
        </p:nvSpPr>
        <p:spPr>
          <a:xfrm>
            <a:off x="2654300" y="1092200"/>
            <a:ext cx="1409700" cy="165100"/>
          </a:xfrm>
          <a:prstGeom prst="rect">
            <a:avLst/>
          </a:prstGeom>
          <a:noFill/>
        </p:spPr>
        <p:txBody>
          <a:bodyPr wrap="none" lIns="0" tIns="0" rIns="0" rtlCol="0">
            <a:spAutoFit/>
          </a:bodyPr>
          <a:lstStyle/>
          <a:p>
            <a:pPr>
              <a:lnSpc>
                <a:spcPts val="1300"/>
              </a:lnSpc>
            </a:pPr>
            <a:r>
              <a:rPr lang="en-US" altLang="zh-CN" sz="1055" b="1" dirty="0">
                <a:solidFill>
                  <a:srgbClr val="000000"/>
                </a:solidFill>
                <a:latin typeface="微软雅黑" panose="020B0503020204020204" pitchFamily="18" charset="-122"/>
                <a:cs typeface="微软雅黑" panose="020B0503020204020204" pitchFamily="18" charset="-122"/>
              </a:rPr>
              <a:t>2008-2012年GDP对比</a:t>
            </a:r>
          </a:p>
        </p:txBody>
      </p:sp>
      <p:sp>
        <p:nvSpPr>
          <p:cNvPr id="4" name="TextBox 1"/>
          <p:cNvSpPr txBox="1"/>
          <p:nvPr/>
        </p:nvSpPr>
        <p:spPr>
          <a:xfrm>
            <a:off x="2514600" y="3937000"/>
            <a:ext cx="1676400" cy="165100"/>
          </a:xfrm>
          <a:prstGeom prst="rect">
            <a:avLst/>
          </a:prstGeom>
          <a:noFill/>
        </p:spPr>
        <p:txBody>
          <a:bodyPr wrap="none" lIns="0" tIns="0" rIns="0" rtlCol="0">
            <a:spAutoFit/>
          </a:bodyPr>
          <a:lstStyle/>
          <a:p>
            <a:pPr>
              <a:lnSpc>
                <a:spcPts val="1300"/>
              </a:lnSpc>
            </a:pPr>
            <a:r>
              <a:rPr lang="en-US" altLang="zh-CN" sz="1055" b="1" dirty="0">
                <a:solidFill>
                  <a:srgbClr val="000000"/>
                </a:solidFill>
                <a:latin typeface="微软雅黑" panose="020B0503020204020204" pitchFamily="18" charset="-122"/>
                <a:cs typeface="微软雅黑" panose="020B0503020204020204" pitchFamily="18" charset="-122"/>
              </a:rPr>
              <a:t>2008-2012年人均GDP对比</a:t>
            </a:r>
          </a:p>
        </p:txBody>
      </p:sp>
      <p:sp>
        <p:nvSpPr>
          <p:cNvPr id="5" name="TextBox 1"/>
          <p:cNvSpPr txBox="1"/>
          <p:nvPr/>
        </p:nvSpPr>
        <p:spPr>
          <a:xfrm>
            <a:off x="5842000" y="1358900"/>
            <a:ext cx="2933700" cy="1765300"/>
          </a:xfrm>
          <a:prstGeom prst="rect">
            <a:avLst/>
          </a:prstGeom>
          <a:noFill/>
        </p:spPr>
        <p:txBody>
          <a:bodyPr wrap="none" lIns="0" tIns="0" rIns="0" rtlCol="0">
            <a:spAutoFit/>
          </a:bodyPr>
          <a:lstStyle/>
          <a:p>
            <a:pPr>
              <a:lnSpc>
                <a:spcPts val="18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对比深圳与北京、上海的经济发展</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水平，虽然在经济总量上较上海和</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北京有一定差距，但从历年GDP增</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长率来看，深圳GDP增长率均高于</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上海和北京。2012年深圳GDP同比</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增长10%，</a:t>
            </a:r>
            <a:r>
              <a:rPr lang="en-US" altLang="zh-CN" sz="1405" b="1" dirty="0">
                <a:solidFill>
                  <a:srgbClr val="000000"/>
                </a:solidFill>
                <a:latin typeface="微软雅黑" panose="020B0503020204020204" pitchFamily="18" charset="-122"/>
                <a:cs typeface="微软雅黑" panose="020B0503020204020204" pitchFamily="18" charset="-122"/>
              </a:rPr>
              <a:t>显示了深圳较强的经济</a:t>
            </a:r>
          </a:p>
          <a:p>
            <a:pPr>
              <a:lnSpc>
                <a:spcPts val="2000"/>
              </a:lnSpc>
              <a:tabLst>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发展潜力。</a:t>
            </a:r>
          </a:p>
        </p:txBody>
      </p:sp>
      <p:sp>
        <p:nvSpPr>
          <p:cNvPr id="6" name="TextBox 1"/>
          <p:cNvSpPr txBox="1"/>
          <p:nvPr/>
        </p:nvSpPr>
        <p:spPr>
          <a:xfrm>
            <a:off x="5842000" y="3111500"/>
            <a:ext cx="2870200" cy="482600"/>
          </a:xfrm>
          <a:prstGeom prst="rect">
            <a:avLst/>
          </a:prstGeom>
          <a:noFill/>
        </p:spPr>
        <p:txBody>
          <a:bodyPr wrap="none" lIns="0" tIns="0" rIns="0" rtlCol="0">
            <a:spAutoFit/>
          </a:bodyPr>
          <a:lstStyle/>
          <a:p>
            <a:pPr>
              <a:lnSpc>
                <a:spcPts val="18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历年深圳人均GDP均高于上海及北</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京，2012年深圳人均GDP为</a:t>
            </a:r>
          </a:p>
        </p:txBody>
      </p:sp>
      <p:sp>
        <p:nvSpPr>
          <p:cNvPr id="7" name="TextBox 1"/>
          <p:cNvSpPr txBox="1"/>
          <p:nvPr/>
        </p:nvSpPr>
        <p:spPr>
          <a:xfrm>
            <a:off x="6032500" y="3606800"/>
            <a:ext cx="26289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123,247元人民币，按可比价格同</a:t>
            </a:r>
          </a:p>
        </p:txBody>
      </p:sp>
      <p:sp>
        <p:nvSpPr>
          <p:cNvPr id="8" name="TextBox 1"/>
          <p:cNvSpPr txBox="1"/>
          <p:nvPr/>
        </p:nvSpPr>
        <p:spPr>
          <a:xfrm>
            <a:off x="5842000" y="3911600"/>
            <a:ext cx="2908300" cy="1511300"/>
          </a:xfrm>
          <a:prstGeom prst="rect">
            <a:avLst/>
          </a:prstGeom>
          <a:noFill/>
        </p:spPr>
        <p:txBody>
          <a:bodyPr wrap="none" lIns="0" tIns="0" rIns="0" rtlCol="0">
            <a:spAutoFit/>
          </a:bodyPr>
          <a:lstStyle/>
          <a:p>
            <a:pPr>
              <a:lnSpc>
                <a:spcPts val="18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比增长9.0%，同期上海和北京的增</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长率分别为5.7%和4.8%。</a:t>
            </a:r>
          </a:p>
          <a:p>
            <a:pPr>
              <a:lnSpc>
                <a:spcPts val="20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普遍认为，人均GDP是比GDP更科</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学的衡量经济发展水平的指标。</a:t>
            </a:r>
            <a:r>
              <a:rPr lang="en-US" altLang="zh-CN" sz="1405" b="1" dirty="0">
                <a:solidFill>
                  <a:srgbClr val="000000"/>
                </a:solidFill>
                <a:latin typeface="微软雅黑" panose="020B0503020204020204" pitchFamily="18" charset="-122"/>
                <a:cs typeface="微软雅黑" panose="020B0503020204020204" pitchFamily="18" charset="-122"/>
              </a:rPr>
              <a:t>较</a:t>
            </a:r>
          </a:p>
          <a:p>
            <a:pPr>
              <a:lnSpc>
                <a:spcPts val="2000"/>
              </a:lnSpc>
              <a:tabLst>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高的人均GDP水平及稳定的增长，</a:t>
            </a:r>
          </a:p>
          <a:p>
            <a:pPr>
              <a:lnSpc>
                <a:spcPts val="2000"/>
              </a:lnSpc>
              <a:tabLst>
                <a:tab pos="1905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也显示了深圳雄厚的经济实力</a:t>
            </a:r>
            <a:r>
              <a:rPr lang="en-US" altLang="zh-CN" sz="1405" dirty="0">
                <a:solidFill>
                  <a:srgbClr val="000000"/>
                </a:solidFill>
                <a:latin typeface="微软雅黑" panose="020B0503020204020204" pitchFamily="18" charset="-122"/>
                <a:cs typeface="微软雅黑" panose="020B0503020204020204" pitchFamily="18" charset="-122"/>
              </a:rPr>
              <a:t>。</a:t>
            </a:r>
          </a:p>
        </p:txBody>
      </p:sp>
      <p:sp>
        <p:nvSpPr>
          <p:cNvPr id="9" name="TextBox 1"/>
          <p:cNvSpPr txBox="1"/>
          <p:nvPr/>
        </p:nvSpPr>
        <p:spPr>
          <a:xfrm>
            <a:off x="5207000" y="30734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0.0%</a:t>
            </a:r>
          </a:p>
        </p:txBody>
      </p:sp>
      <p:sp>
        <p:nvSpPr>
          <p:cNvPr id="10" name="TextBox 1"/>
          <p:cNvSpPr txBox="1"/>
          <p:nvPr/>
        </p:nvSpPr>
        <p:spPr>
          <a:xfrm>
            <a:off x="5207000" y="1371600"/>
            <a:ext cx="292100" cy="16383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14.0%</a:t>
            </a:r>
          </a:p>
          <a:p>
            <a:pPr>
              <a:lnSpc>
                <a:spcPts val="1900"/>
              </a:lnSpc>
            </a:pPr>
            <a:r>
              <a:rPr lang="en-US" altLang="zh-CN" sz="805" dirty="0">
                <a:solidFill>
                  <a:srgbClr val="000000"/>
                </a:solidFill>
                <a:latin typeface="微软雅黑" panose="020B0503020204020204" pitchFamily="18" charset="-122"/>
                <a:cs typeface="微软雅黑" panose="020B0503020204020204" pitchFamily="18" charset="-122"/>
              </a:rPr>
              <a:t>12.0%</a:t>
            </a:r>
          </a:p>
          <a:p>
            <a:pPr>
              <a:lnSpc>
                <a:spcPts val="1900"/>
              </a:lnSpc>
            </a:pPr>
            <a:r>
              <a:rPr lang="en-US" altLang="zh-CN" sz="805" dirty="0">
                <a:solidFill>
                  <a:srgbClr val="000000"/>
                </a:solidFill>
                <a:latin typeface="微软雅黑" panose="020B0503020204020204" pitchFamily="18" charset="-122"/>
                <a:cs typeface="微软雅黑" panose="020B0503020204020204" pitchFamily="18" charset="-122"/>
              </a:rPr>
              <a:t>10.0%</a:t>
            </a:r>
          </a:p>
          <a:p>
            <a:pPr>
              <a:lnSpc>
                <a:spcPts val="1900"/>
              </a:lnSpc>
            </a:pPr>
            <a:r>
              <a:rPr lang="en-US" altLang="zh-CN" sz="805" dirty="0">
                <a:solidFill>
                  <a:srgbClr val="000000"/>
                </a:solidFill>
                <a:latin typeface="微软雅黑" panose="020B0503020204020204" pitchFamily="18" charset="-122"/>
                <a:cs typeface="微软雅黑" panose="020B0503020204020204" pitchFamily="18" charset="-122"/>
              </a:rPr>
              <a:t>8.0%</a:t>
            </a:r>
          </a:p>
          <a:p>
            <a:pPr>
              <a:lnSpc>
                <a:spcPts val="1900"/>
              </a:lnSpc>
            </a:pPr>
            <a:r>
              <a:rPr lang="en-US" altLang="zh-CN" sz="805" dirty="0">
                <a:solidFill>
                  <a:srgbClr val="000000"/>
                </a:solidFill>
                <a:latin typeface="微软雅黑" panose="020B0503020204020204" pitchFamily="18" charset="-122"/>
                <a:cs typeface="微软雅黑" panose="020B0503020204020204" pitchFamily="18" charset="-122"/>
              </a:rPr>
              <a:t>6.0%</a:t>
            </a:r>
          </a:p>
          <a:p>
            <a:pPr>
              <a:lnSpc>
                <a:spcPts val="1900"/>
              </a:lnSpc>
            </a:pPr>
            <a:r>
              <a:rPr lang="en-US" altLang="zh-CN" sz="805" dirty="0">
                <a:solidFill>
                  <a:srgbClr val="000000"/>
                </a:solidFill>
                <a:latin typeface="微软雅黑" panose="020B0503020204020204" pitchFamily="18" charset="-122"/>
                <a:cs typeface="微软雅黑" panose="020B0503020204020204" pitchFamily="18" charset="-122"/>
              </a:rPr>
              <a:t>4.0%</a:t>
            </a:r>
          </a:p>
          <a:p>
            <a:pPr>
              <a:lnSpc>
                <a:spcPts val="1900"/>
              </a:lnSpc>
            </a:pPr>
            <a:r>
              <a:rPr lang="en-US" altLang="zh-CN" sz="805" dirty="0">
                <a:solidFill>
                  <a:srgbClr val="000000"/>
                </a:solidFill>
                <a:latin typeface="微软雅黑" panose="020B0503020204020204" pitchFamily="18" charset="-122"/>
                <a:cs typeface="微软雅黑" panose="020B0503020204020204" pitchFamily="18" charset="-122"/>
              </a:rPr>
              <a:t>2.0%</a:t>
            </a:r>
          </a:p>
        </p:txBody>
      </p:sp>
      <p:sp>
        <p:nvSpPr>
          <p:cNvPr id="11" name="TextBox 1"/>
          <p:cNvSpPr txBox="1"/>
          <p:nvPr/>
        </p:nvSpPr>
        <p:spPr>
          <a:xfrm>
            <a:off x="1422400" y="3073400"/>
            <a:ext cx="381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a:t>
            </a:r>
          </a:p>
        </p:txBody>
      </p:sp>
      <p:sp>
        <p:nvSpPr>
          <p:cNvPr id="12" name="TextBox 1"/>
          <p:cNvSpPr txBox="1"/>
          <p:nvPr/>
        </p:nvSpPr>
        <p:spPr>
          <a:xfrm>
            <a:off x="1206500" y="1358900"/>
            <a:ext cx="317500" cy="1536700"/>
          </a:xfrm>
          <a:prstGeom prst="rect">
            <a:avLst/>
          </a:prstGeom>
          <a:noFill/>
        </p:spPr>
        <p:txBody>
          <a:bodyPr wrap="none" lIns="0" tIns="0" rIns="0" rtlCol="0">
            <a:spAutoFit/>
          </a:bodyPr>
          <a:lstStyle/>
          <a:p>
            <a:pPr>
              <a:lnSpc>
                <a:spcPts val="1000"/>
              </a:lnSpc>
              <a:tabLst>
                <a:tab pos="50800" algn="l"/>
              </a:tabLst>
            </a:pPr>
            <a:r>
              <a:rPr lang="en-US" altLang="zh-CN" sz="805" dirty="0">
                <a:solidFill>
                  <a:srgbClr val="000000"/>
                </a:solidFill>
                <a:latin typeface="微软雅黑" panose="020B0503020204020204" pitchFamily="18" charset="-122"/>
                <a:cs typeface="微软雅黑" panose="020B0503020204020204" pitchFamily="18" charset="-122"/>
              </a:rPr>
              <a:t>25,000</a:t>
            </a:r>
          </a:p>
          <a:p>
            <a:pPr>
              <a:lnSpc>
                <a:spcPts val="1000"/>
              </a:lnSpc>
            </a:pPr>
            <a:endParaRPr lang="en-US" altLang="zh-CN" dirty="0"/>
          </a:p>
          <a:p>
            <a:pPr>
              <a:lnSpc>
                <a:spcPts val="1700"/>
              </a:lnSpc>
              <a:tabLst>
                <a:tab pos="50800" algn="l"/>
              </a:tabLst>
            </a:pPr>
            <a:r>
              <a:rPr lang="en-US" altLang="zh-CN" sz="805" dirty="0">
                <a:solidFill>
                  <a:srgbClr val="000000"/>
                </a:solidFill>
                <a:latin typeface="微软雅黑" panose="020B0503020204020204" pitchFamily="18" charset="-122"/>
                <a:cs typeface="微软雅黑" panose="020B0503020204020204" pitchFamily="18" charset="-122"/>
              </a:rPr>
              <a:t>20,000</a:t>
            </a:r>
          </a:p>
          <a:p>
            <a:pPr>
              <a:lnSpc>
                <a:spcPts val="1000"/>
              </a:lnSpc>
            </a:pPr>
            <a:endParaRPr lang="en-US" altLang="zh-CN" dirty="0"/>
          </a:p>
          <a:p>
            <a:pPr>
              <a:lnSpc>
                <a:spcPts val="1700"/>
              </a:lnSpc>
              <a:tabLst>
                <a:tab pos="50800" algn="l"/>
              </a:tabLst>
            </a:pPr>
            <a:r>
              <a:rPr lang="en-US" altLang="zh-CN" sz="805" dirty="0">
                <a:solidFill>
                  <a:srgbClr val="000000"/>
                </a:solidFill>
                <a:latin typeface="微软雅黑" panose="020B0503020204020204" pitchFamily="18" charset="-122"/>
                <a:cs typeface="微软雅黑" panose="020B0503020204020204" pitchFamily="18" charset="-122"/>
              </a:rPr>
              <a:t>15,000</a:t>
            </a:r>
          </a:p>
          <a:p>
            <a:pPr>
              <a:lnSpc>
                <a:spcPts val="1000"/>
              </a:lnSpc>
            </a:pPr>
            <a:endParaRPr lang="en-US" altLang="zh-CN" dirty="0"/>
          </a:p>
          <a:p>
            <a:pPr>
              <a:lnSpc>
                <a:spcPts val="1700"/>
              </a:lnSpc>
              <a:tabLst>
                <a:tab pos="50800" algn="l"/>
              </a:tabLst>
            </a:pPr>
            <a:r>
              <a:rPr lang="en-US" altLang="zh-CN" sz="805" dirty="0">
                <a:solidFill>
                  <a:srgbClr val="000000"/>
                </a:solidFill>
                <a:latin typeface="微软雅黑" panose="020B0503020204020204" pitchFamily="18" charset="-122"/>
                <a:cs typeface="微软雅黑" panose="020B0503020204020204" pitchFamily="18" charset="-122"/>
              </a:rPr>
              <a:t>10,000</a:t>
            </a:r>
          </a:p>
          <a:p>
            <a:pPr>
              <a:lnSpc>
                <a:spcPts val="1000"/>
              </a:lnSpc>
            </a:pPr>
            <a:endParaRPr lang="en-US" altLang="zh-CN" dirty="0"/>
          </a:p>
          <a:p>
            <a:pPr>
              <a:lnSpc>
                <a:spcPts val="1700"/>
              </a:lnSpc>
              <a:tabLst>
                <a:tab pos="508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5,000</a:t>
            </a:r>
          </a:p>
        </p:txBody>
      </p:sp>
      <p:sp>
        <p:nvSpPr>
          <p:cNvPr id="13" name="TextBox 1"/>
          <p:cNvSpPr txBox="1"/>
          <p:nvPr/>
        </p:nvSpPr>
        <p:spPr>
          <a:xfrm>
            <a:off x="1879600" y="32258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2008</a:t>
            </a:r>
          </a:p>
        </p:txBody>
      </p:sp>
      <p:sp>
        <p:nvSpPr>
          <p:cNvPr id="14" name="TextBox 1"/>
          <p:cNvSpPr txBox="1"/>
          <p:nvPr/>
        </p:nvSpPr>
        <p:spPr>
          <a:xfrm>
            <a:off x="3263900" y="32258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2010</a:t>
            </a:r>
          </a:p>
        </p:txBody>
      </p:sp>
      <p:sp>
        <p:nvSpPr>
          <p:cNvPr id="15" name="TextBox 1"/>
          <p:cNvSpPr txBox="1"/>
          <p:nvPr/>
        </p:nvSpPr>
        <p:spPr>
          <a:xfrm>
            <a:off x="3949700" y="32258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2011</a:t>
            </a:r>
          </a:p>
        </p:txBody>
      </p:sp>
      <p:sp>
        <p:nvSpPr>
          <p:cNvPr id="16" name="TextBox 1"/>
          <p:cNvSpPr txBox="1"/>
          <p:nvPr/>
        </p:nvSpPr>
        <p:spPr>
          <a:xfrm>
            <a:off x="2476500" y="3238500"/>
            <a:ext cx="330200" cy="368300"/>
          </a:xfrm>
          <a:prstGeom prst="rect">
            <a:avLst/>
          </a:prstGeom>
          <a:noFill/>
        </p:spPr>
        <p:txBody>
          <a:bodyPr wrap="none" lIns="0" tIns="0" rIns="0" rtlCol="0">
            <a:spAutoFit/>
          </a:bodyPr>
          <a:lstStyle/>
          <a:p>
            <a:pPr>
              <a:lnSpc>
                <a:spcPts val="1000"/>
              </a:lnSpc>
              <a:tabLst>
                <a:tab pos="1016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2009</a:t>
            </a:r>
          </a:p>
          <a:p>
            <a:pPr>
              <a:lnSpc>
                <a:spcPts val="1800"/>
              </a:lnSpc>
              <a:tabLst>
                <a:tab pos="101600" algn="l"/>
              </a:tabLst>
            </a:pPr>
            <a:r>
              <a:rPr lang="en-US" altLang="zh-CN" sz="805" dirty="0">
                <a:solidFill>
                  <a:srgbClr val="000000"/>
                </a:solidFill>
                <a:latin typeface="微软雅黑" panose="020B0503020204020204" pitchFamily="18" charset="-122"/>
                <a:cs typeface="微软雅黑" panose="020B0503020204020204" pitchFamily="18" charset="-122"/>
              </a:rPr>
              <a:t>上海</a:t>
            </a:r>
          </a:p>
        </p:txBody>
      </p:sp>
      <p:sp>
        <p:nvSpPr>
          <p:cNvPr id="17" name="TextBox 1"/>
          <p:cNvSpPr txBox="1"/>
          <p:nvPr/>
        </p:nvSpPr>
        <p:spPr>
          <a:xfrm>
            <a:off x="3568700" y="3467100"/>
            <a:ext cx="2032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北京</a:t>
            </a:r>
          </a:p>
        </p:txBody>
      </p:sp>
      <p:sp>
        <p:nvSpPr>
          <p:cNvPr id="18" name="TextBox 1"/>
          <p:cNvSpPr txBox="1"/>
          <p:nvPr/>
        </p:nvSpPr>
        <p:spPr>
          <a:xfrm>
            <a:off x="4635500" y="3238500"/>
            <a:ext cx="228600" cy="3683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2012</a:t>
            </a:r>
          </a:p>
          <a:p>
            <a:pPr>
              <a:lnSpc>
                <a:spcPts val="1800"/>
              </a:lnSpc>
            </a:pPr>
            <a:r>
              <a:rPr lang="en-US" altLang="zh-CN" sz="805" dirty="0">
                <a:solidFill>
                  <a:srgbClr val="000000"/>
                </a:solidFill>
                <a:latin typeface="微软雅黑" panose="020B0503020204020204" pitchFamily="18" charset="-122"/>
                <a:cs typeface="微软雅黑" panose="020B0503020204020204" pitchFamily="18" charset="-122"/>
              </a:rPr>
              <a:t>深圳</a:t>
            </a:r>
          </a:p>
        </p:txBody>
      </p:sp>
      <p:sp>
        <p:nvSpPr>
          <p:cNvPr id="19" name="TextBox 1"/>
          <p:cNvSpPr txBox="1"/>
          <p:nvPr/>
        </p:nvSpPr>
        <p:spPr>
          <a:xfrm>
            <a:off x="2476500" y="3632200"/>
            <a:ext cx="3048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增长率</a:t>
            </a:r>
          </a:p>
        </p:txBody>
      </p:sp>
      <p:sp>
        <p:nvSpPr>
          <p:cNvPr id="20" name="TextBox 1"/>
          <p:cNvSpPr txBox="1"/>
          <p:nvPr/>
        </p:nvSpPr>
        <p:spPr>
          <a:xfrm>
            <a:off x="3568700" y="3632200"/>
            <a:ext cx="3048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增长率</a:t>
            </a:r>
          </a:p>
        </p:txBody>
      </p:sp>
      <p:sp>
        <p:nvSpPr>
          <p:cNvPr id="21" name="TextBox 1"/>
          <p:cNvSpPr txBox="1"/>
          <p:nvPr/>
        </p:nvSpPr>
        <p:spPr>
          <a:xfrm>
            <a:off x="4648200" y="3632200"/>
            <a:ext cx="3048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增长率</a:t>
            </a:r>
          </a:p>
        </p:txBody>
      </p:sp>
      <p:sp>
        <p:nvSpPr>
          <p:cNvPr id="22" name="TextBox 1"/>
          <p:cNvSpPr txBox="1"/>
          <p:nvPr/>
        </p:nvSpPr>
        <p:spPr>
          <a:xfrm>
            <a:off x="1270000" y="10795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亿元</a:t>
            </a:r>
          </a:p>
        </p:txBody>
      </p:sp>
      <p:sp>
        <p:nvSpPr>
          <p:cNvPr id="23" name="TextBox 1"/>
          <p:cNvSpPr txBox="1"/>
          <p:nvPr/>
        </p:nvSpPr>
        <p:spPr>
          <a:xfrm>
            <a:off x="5207000" y="4191000"/>
            <a:ext cx="292100" cy="18923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10.0%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9.0%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8.0%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7.0%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6.0%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5.0%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4.0%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3.0%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2.0%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1.0%</a:t>
            </a:r>
          </a:p>
          <a:p>
            <a:pPr>
              <a:lnSpc>
                <a:spcPts val="1300"/>
              </a:lnSpc>
            </a:pPr>
            <a:r>
              <a:rPr lang="en-US" altLang="zh-CN" sz="805" dirty="0">
                <a:solidFill>
                  <a:srgbClr val="000000"/>
                </a:solidFill>
                <a:latin typeface="微软雅黑" panose="020B0503020204020204" pitchFamily="18" charset="-122"/>
                <a:cs typeface="微软雅黑" panose="020B0503020204020204" pitchFamily="18" charset="-122"/>
              </a:rPr>
              <a:t>0.0%</a:t>
            </a:r>
          </a:p>
        </p:txBody>
      </p:sp>
      <p:sp>
        <p:nvSpPr>
          <p:cNvPr id="24" name="TextBox 1"/>
          <p:cNvSpPr txBox="1"/>
          <p:nvPr/>
        </p:nvSpPr>
        <p:spPr>
          <a:xfrm>
            <a:off x="1143000" y="3949700"/>
            <a:ext cx="381000" cy="2146300"/>
          </a:xfrm>
          <a:prstGeom prst="rect">
            <a:avLst/>
          </a:prstGeom>
          <a:noFill/>
        </p:spPr>
        <p:txBody>
          <a:bodyPr wrap="none" lIns="0" tIns="0" rIns="0" rtlCol="0">
            <a:spAutoFit/>
          </a:bodyPr>
          <a:lstStyle/>
          <a:p>
            <a:pPr>
              <a:lnSpc>
                <a:spcPts val="1300"/>
              </a:lnSpc>
              <a:tabLst>
                <a:tab pos="25400" algn="l"/>
                <a:tab pos="63500" algn="l"/>
                <a:tab pos="279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元</a:t>
            </a:r>
          </a:p>
          <a:p>
            <a:pPr>
              <a:lnSpc>
                <a:spcPts val="1700"/>
              </a:lnSpc>
              <a:tabLst>
                <a:tab pos="25400" algn="l"/>
                <a:tab pos="63500" algn="l"/>
                <a:tab pos="279400" algn="l"/>
              </a:tabLst>
            </a:pPr>
            <a:r>
              <a:rPr lang="en-US" altLang="zh-CN" sz="805" dirty="0">
                <a:solidFill>
                  <a:srgbClr val="000000"/>
                </a:solidFill>
                <a:latin typeface="微软雅黑" panose="020B0503020204020204" pitchFamily="18" charset="-122"/>
                <a:cs typeface="微软雅黑" panose="020B0503020204020204" pitchFamily="18" charset="-122"/>
              </a:rPr>
              <a:t>140,000</a:t>
            </a:r>
          </a:p>
          <a:p>
            <a:pPr>
              <a:lnSpc>
                <a:spcPts val="1900"/>
              </a:lnSpc>
              <a:tabLst>
                <a:tab pos="25400" algn="l"/>
                <a:tab pos="63500" algn="l"/>
                <a:tab pos="279400" algn="l"/>
              </a:tabLst>
            </a:pPr>
            <a:r>
              <a:rPr lang="en-US" altLang="zh-CN" sz="805" dirty="0">
                <a:solidFill>
                  <a:srgbClr val="000000"/>
                </a:solidFill>
                <a:latin typeface="微软雅黑" panose="020B0503020204020204" pitchFamily="18" charset="-122"/>
                <a:cs typeface="微软雅黑" panose="020B0503020204020204" pitchFamily="18" charset="-122"/>
              </a:rPr>
              <a:t>120,000</a:t>
            </a:r>
          </a:p>
          <a:p>
            <a:pPr>
              <a:lnSpc>
                <a:spcPts val="1900"/>
              </a:lnSpc>
              <a:tabLst>
                <a:tab pos="25400" algn="l"/>
                <a:tab pos="63500" algn="l"/>
                <a:tab pos="279400" algn="l"/>
              </a:tabLst>
            </a:pPr>
            <a:r>
              <a:rPr lang="en-US" altLang="zh-CN" sz="805" dirty="0">
                <a:solidFill>
                  <a:srgbClr val="000000"/>
                </a:solidFill>
                <a:latin typeface="微软雅黑" panose="020B0503020204020204" pitchFamily="18" charset="-122"/>
                <a:cs typeface="微软雅黑" panose="020B0503020204020204" pitchFamily="18" charset="-122"/>
              </a:rPr>
              <a:t>100,000</a:t>
            </a:r>
          </a:p>
          <a:p>
            <a:pPr>
              <a:lnSpc>
                <a:spcPts val="1900"/>
              </a:lnSpc>
              <a:tabLst>
                <a:tab pos="25400" algn="l"/>
                <a:tab pos="63500" algn="l"/>
                <a:tab pos="2794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80,000</a:t>
            </a:r>
          </a:p>
          <a:p>
            <a:pPr>
              <a:lnSpc>
                <a:spcPts val="1900"/>
              </a:lnSpc>
              <a:tabLst>
                <a:tab pos="25400" algn="l"/>
                <a:tab pos="63500" algn="l"/>
                <a:tab pos="2794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60,000</a:t>
            </a:r>
          </a:p>
          <a:p>
            <a:pPr>
              <a:lnSpc>
                <a:spcPts val="1900"/>
              </a:lnSpc>
              <a:tabLst>
                <a:tab pos="25400" algn="l"/>
                <a:tab pos="63500" algn="l"/>
                <a:tab pos="2794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40,000</a:t>
            </a:r>
          </a:p>
          <a:p>
            <a:pPr>
              <a:lnSpc>
                <a:spcPts val="1900"/>
              </a:lnSpc>
              <a:tabLst>
                <a:tab pos="25400" algn="l"/>
                <a:tab pos="63500" algn="l"/>
                <a:tab pos="2794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20,000</a:t>
            </a:r>
          </a:p>
          <a:p>
            <a:pPr>
              <a:lnSpc>
                <a:spcPts val="1900"/>
              </a:lnSpc>
              <a:tabLst>
                <a:tab pos="25400" algn="l"/>
                <a:tab pos="63500" algn="l"/>
                <a:tab pos="2794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a:t>
            </a:r>
          </a:p>
        </p:txBody>
      </p:sp>
      <p:sp>
        <p:nvSpPr>
          <p:cNvPr id="25" name="TextBox 1"/>
          <p:cNvSpPr txBox="1"/>
          <p:nvPr/>
        </p:nvSpPr>
        <p:spPr>
          <a:xfrm>
            <a:off x="1879600" y="60452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2008</a:t>
            </a:r>
          </a:p>
        </p:txBody>
      </p:sp>
      <p:sp>
        <p:nvSpPr>
          <p:cNvPr id="26" name="TextBox 1"/>
          <p:cNvSpPr txBox="1"/>
          <p:nvPr/>
        </p:nvSpPr>
        <p:spPr>
          <a:xfrm>
            <a:off x="3263900" y="60452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2010</a:t>
            </a:r>
          </a:p>
        </p:txBody>
      </p:sp>
      <p:sp>
        <p:nvSpPr>
          <p:cNvPr id="27" name="TextBox 1"/>
          <p:cNvSpPr txBox="1"/>
          <p:nvPr/>
        </p:nvSpPr>
        <p:spPr>
          <a:xfrm>
            <a:off x="3949700" y="6045200"/>
            <a:ext cx="228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2011</a:t>
            </a:r>
          </a:p>
        </p:txBody>
      </p:sp>
      <p:sp>
        <p:nvSpPr>
          <p:cNvPr id="28" name="TextBox 1"/>
          <p:cNvSpPr txBox="1"/>
          <p:nvPr/>
        </p:nvSpPr>
        <p:spPr>
          <a:xfrm>
            <a:off x="2476500" y="6057900"/>
            <a:ext cx="330200" cy="533400"/>
          </a:xfrm>
          <a:prstGeom prst="rect">
            <a:avLst/>
          </a:prstGeom>
          <a:noFill/>
        </p:spPr>
        <p:txBody>
          <a:bodyPr wrap="none" lIns="0" tIns="0" rIns="0" rtlCol="0">
            <a:spAutoFit/>
          </a:bodyPr>
          <a:lstStyle/>
          <a:p>
            <a:pPr>
              <a:lnSpc>
                <a:spcPts val="1000"/>
              </a:lnSpc>
              <a:tabLst>
                <a:tab pos="1016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2009</a:t>
            </a:r>
          </a:p>
          <a:p>
            <a:pPr>
              <a:lnSpc>
                <a:spcPts val="1800"/>
              </a:lnSpc>
              <a:tabLst>
                <a:tab pos="101600" algn="l"/>
              </a:tabLst>
            </a:pPr>
            <a:r>
              <a:rPr lang="en-US" altLang="zh-CN" sz="805" dirty="0">
                <a:solidFill>
                  <a:srgbClr val="000000"/>
                </a:solidFill>
                <a:latin typeface="微软雅黑" panose="020B0503020204020204" pitchFamily="18" charset="-122"/>
                <a:cs typeface="微软雅黑" panose="020B0503020204020204" pitchFamily="18" charset="-122"/>
              </a:rPr>
              <a:t>上海</a:t>
            </a:r>
          </a:p>
          <a:p>
            <a:pPr>
              <a:lnSpc>
                <a:spcPts val="1200"/>
              </a:lnSpc>
              <a:tabLst>
                <a:tab pos="101600" algn="l"/>
              </a:tabLst>
            </a:pPr>
            <a:r>
              <a:rPr lang="en-US" altLang="zh-CN" sz="805" dirty="0">
                <a:solidFill>
                  <a:srgbClr val="000000"/>
                </a:solidFill>
                <a:latin typeface="微软雅黑" panose="020B0503020204020204" pitchFamily="18" charset="-122"/>
                <a:cs typeface="微软雅黑" panose="020B0503020204020204" pitchFamily="18" charset="-122"/>
              </a:rPr>
              <a:t>增长率</a:t>
            </a:r>
          </a:p>
        </p:txBody>
      </p:sp>
      <p:sp>
        <p:nvSpPr>
          <p:cNvPr id="29" name="TextBox 1"/>
          <p:cNvSpPr txBox="1"/>
          <p:nvPr/>
        </p:nvSpPr>
        <p:spPr>
          <a:xfrm>
            <a:off x="3568700" y="6286500"/>
            <a:ext cx="304800" cy="2921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北京</a:t>
            </a:r>
          </a:p>
          <a:p>
            <a:pPr>
              <a:lnSpc>
                <a:spcPts val="1200"/>
              </a:lnSpc>
            </a:pPr>
            <a:r>
              <a:rPr lang="en-US" altLang="zh-CN" sz="805" dirty="0">
                <a:solidFill>
                  <a:srgbClr val="000000"/>
                </a:solidFill>
                <a:latin typeface="微软雅黑" panose="020B0503020204020204" pitchFamily="18" charset="-122"/>
                <a:cs typeface="微软雅黑" panose="020B0503020204020204" pitchFamily="18" charset="-122"/>
              </a:rPr>
              <a:t>增长率</a:t>
            </a:r>
          </a:p>
        </p:txBody>
      </p:sp>
      <p:sp>
        <p:nvSpPr>
          <p:cNvPr id="30" name="TextBox 1"/>
          <p:cNvSpPr txBox="1"/>
          <p:nvPr/>
        </p:nvSpPr>
        <p:spPr>
          <a:xfrm>
            <a:off x="4635500" y="6057900"/>
            <a:ext cx="304800" cy="5334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2012</a:t>
            </a:r>
          </a:p>
          <a:p>
            <a:pPr>
              <a:lnSpc>
                <a:spcPts val="1800"/>
              </a:lnSpc>
            </a:pPr>
            <a:r>
              <a:rPr lang="en-US" altLang="zh-CN" sz="805" dirty="0">
                <a:solidFill>
                  <a:srgbClr val="000000"/>
                </a:solidFill>
                <a:latin typeface="微软雅黑" panose="020B0503020204020204" pitchFamily="18" charset="-122"/>
                <a:cs typeface="微软雅黑" panose="020B0503020204020204" pitchFamily="18" charset="-122"/>
              </a:rPr>
              <a:t>深圳</a:t>
            </a:r>
          </a:p>
          <a:p>
            <a:pPr>
              <a:lnSpc>
                <a:spcPts val="1200"/>
              </a:lnSpc>
            </a:pPr>
            <a:r>
              <a:rPr lang="en-US" altLang="zh-CN" sz="805" dirty="0">
                <a:solidFill>
                  <a:srgbClr val="000000"/>
                </a:solidFill>
                <a:latin typeface="微软雅黑" panose="020B0503020204020204" pitchFamily="18" charset="-122"/>
                <a:cs typeface="微软雅黑" panose="020B0503020204020204" pitchFamily="18" charset="-122"/>
              </a:rPr>
              <a:t>增长率</a:t>
            </a:r>
          </a:p>
        </p:txBody>
      </p:sp>
      <p:sp>
        <p:nvSpPr>
          <p:cNvPr id="31" name="TextBox 1"/>
          <p:cNvSpPr txBox="1"/>
          <p:nvPr/>
        </p:nvSpPr>
        <p:spPr>
          <a:xfrm>
            <a:off x="3632200" y="165100"/>
            <a:ext cx="5080000" cy="762000"/>
          </a:xfrm>
          <a:prstGeom prst="rect">
            <a:avLst/>
          </a:prstGeom>
          <a:noFill/>
        </p:spPr>
        <p:txBody>
          <a:bodyPr wrap="none" lIns="0" tIns="0" rIns="0" rtlCol="0">
            <a:spAutoFit/>
          </a:bodyPr>
          <a:lstStyle/>
          <a:p>
            <a:pPr>
              <a:lnSpc>
                <a:spcPts val="2700"/>
              </a:lnSpc>
              <a:tabLst>
                <a:tab pos="18542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深圳市宏观环境研究</a:t>
            </a:r>
          </a:p>
          <a:p>
            <a:pPr>
              <a:lnSpc>
                <a:spcPts val="3200"/>
              </a:lnSpc>
              <a:tabLst>
                <a:tab pos="1854200" algn="l"/>
              </a:tabLst>
            </a:pPr>
            <a:r>
              <a:rPr lang="en-US" altLang="zh-CN" sz="1800" b="1" dirty="0">
                <a:solidFill>
                  <a:srgbClr val="0000FF"/>
                </a:solidFill>
                <a:latin typeface="微软雅黑" panose="020B0503020204020204" pitchFamily="18" charset="-122"/>
                <a:cs typeface="微软雅黑" panose="020B0503020204020204" pitchFamily="18" charset="-122"/>
              </a:rPr>
              <a:t>经济总量小于北京上海，但人均GDP显示强劲实力</a:t>
            </a:r>
          </a:p>
        </p:txBody>
      </p:sp>
      <p:sp>
        <p:nvSpPr>
          <p:cNvPr id="32" name="TextBox 1"/>
          <p:cNvSpPr txBox="1"/>
          <p:nvPr/>
        </p:nvSpPr>
        <p:spPr>
          <a:xfrm>
            <a:off x="5994400" y="6362700"/>
            <a:ext cx="2489200" cy="152400"/>
          </a:xfrm>
          <a:prstGeom prst="rect">
            <a:avLst/>
          </a:prstGeom>
          <a:noFill/>
        </p:spPr>
        <p:txBody>
          <a:bodyPr wrap="none" lIns="0" tIns="0" rIns="0" rtlCol="0">
            <a:spAutoFit/>
          </a:bodyPr>
          <a:lstStyle/>
          <a:p>
            <a:pPr>
              <a:lnSpc>
                <a:spcPts val="1200"/>
              </a:lnSpc>
            </a:pPr>
            <a:r>
              <a:rPr lang="en-US" altLang="zh-CN" sz="950" dirty="0">
                <a:solidFill>
                  <a:srgbClr val="000000"/>
                </a:solidFill>
                <a:latin typeface="微软雅黑" panose="020B0503020204020204" pitchFamily="18" charset="-122"/>
                <a:cs typeface="微软雅黑" panose="020B0503020204020204" pitchFamily="18" charset="-122"/>
              </a:rPr>
              <a:t>资料来源：深圳市统计局/北京统计局/上海统计局</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6786371" y="3643884"/>
            <a:ext cx="2072640" cy="1060703"/>
          </a:xfrm>
          <a:custGeom>
            <a:avLst/>
            <a:gdLst>
              <a:gd name="connsiteX0" fmla="*/ 0 w 2072640"/>
              <a:gd name="connsiteY0" fmla="*/ 1060703 h 1060703"/>
              <a:gd name="connsiteX1" fmla="*/ 2072640 w 2072640"/>
              <a:gd name="connsiteY1" fmla="*/ 1060703 h 1060703"/>
              <a:gd name="connsiteX2" fmla="*/ 2072640 w 2072640"/>
              <a:gd name="connsiteY2" fmla="*/ 0 h 1060703"/>
              <a:gd name="connsiteX3" fmla="*/ 0 w 2072640"/>
              <a:gd name="connsiteY3" fmla="*/ 0 h 1060703"/>
              <a:gd name="connsiteX4" fmla="*/ 0 w 2072640"/>
              <a:gd name="connsiteY4" fmla="*/ 1060703 h 10607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72640" h="1060703">
                <a:moveTo>
                  <a:pt x="0" y="1060703"/>
                </a:moveTo>
                <a:lnTo>
                  <a:pt x="2072640" y="1060703"/>
                </a:lnTo>
                <a:lnTo>
                  <a:pt x="2072640" y="0"/>
                </a:lnTo>
                <a:lnTo>
                  <a:pt x="0" y="0"/>
                </a:lnTo>
                <a:lnTo>
                  <a:pt x="0" y="1060703"/>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57250" y="928877"/>
            <a:ext cx="2874264" cy="5340095"/>
          </a:xfrm>
          <a:custGeom>
            <a:avLst/>
            <a:gdLst>
              <a:gd name="connsiteX0" fmla="*/ 0 w 2874264"/>
              <a:gd name="connsiteY0" fmla="*/ 5340095 h 5340095"/>
              <a:gd name="connsiteX1" fmla="*/ 2874264 w 2874264"/>
              <a:gd name="connsiteY1" fmla="*/ 5340095 h 5340095"/>
              <a:gd name="connsiteX2" fmla="*/ 2874264 w 2874264"/>
              <a:gd name="connsiteY2" fmla="*/ 0 h 5340095"/>
              <a:gd name="connsiteX3" fmla="*/ 0 w 2874264"/>
              <a:gd name="connsiteY3" fmla="*/ 0 h 5340095"/>
              <a:gd name="connsiteX4" fmla="*/ 0 w 2874264"/>
              <a:gd name="connsiteY4" fmla="*/ 5340095 h 53400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4264" h="5340095">
                <a:moveTo>
                  <a:pt x="0" y="5340095"/>
                </a:moveTo>
                <a:lnTo>
                  <a:pt x="2874264" y="5340095"/>
                </a:lnTo>
                <a:lnTo>
                  <a:pt x="2874264" y="0"/>
                </a:lnTo>
                <a:lnTo>
                  <a:pt x="0" y="0"/>
                </a:lnTo>
                <a:lnTo>
                  <a:pt x="0" y="53400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42772" y="914400"/>
            <a:ext cx="2903220" cy="5369051"/>
          </a:xfrm>
          <a:custGeom>
            <a:avLst/>
            <a:gdLst>
              <a:gd name="connsiteX0" fmla="*/ 14477 w 2903220"/>
              <a:gd name="connsiteY0" fmla="*/ 5354573 h 5369051"/>
              <a:gd name="connsiteX1" fmla="*/ 2888742 w 2903220"/>
              <a:gd name="connsiteY1" fmla="*/ 5354573 h 5369051"/>
              <a:gd name="connsiteX2" fmla="*/ 2888742 w 2903220"/>
              <a:gd name="connsiteY2" fmla="*/ 14477 h 5369051"/>
              <a:gd name="connsiteX3" fmla="*/ 14477 w 2903220"/>
              <a:gd name="connsiteY3" fmla="*/ 14477 h 5369051"/>
              <a:gd name="connsiteX4" fmla="*/ 14477 w 2903220"/>
              <a:gd name="connsiteY4" fmla="*/ 5354573 h 536905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3220" h="5369051">
                <a:moveTo>
                  <a:pt x="14477" y="5354573"/>
                </a:moveTo>
                <a:lnTo>
                  <a:pt x="2888742" y="5354573"/>
                </a:lnTo>
                <a:lnTo>
                  <a:pt x="2888742" y="14477"/>
                </a:lnTo>
                <a:lnTo>
                  <a:pt x="14477" y="14477"/>
                </a:lnTo>
                <a:lnTo>
                  <a:pt x="14477" y="5354573"/>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49300" y="1130300"/>
            <a:ext cx="1333500" cy="7112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130300" y="5486400"/>
            <a:ext cx="2311400" cy="6731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759200" y="1219200"/>
            <a:ext cx="2717800" cy="20447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6489700" y="1460500"/>
            <a:ext cx="2540000" cy="16891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3771900" y="3530600"/>
            <a:ext cx="2984500" cy="1651000"/>
          </a:xfrm>
          <a:prstGeom prst="rect">
            <a:avLst/>
          </a:prstGeom>
          <a:noFill/>
        </p:spPr>
      </p:pic>
      <p:sp>
        <p:nvSpPr>
          <p:cNvPr id="14" name="TextBox 1"/>
          <p:cNvSpPr txBox="1"/>
          <p:nvPr/>
        </p:nvSpPr>
        <p:spPr>
          <a:xfrm>
            <a:off x="6870700" y="3708400"/>
            <a:ext cx="1841500" cy="965200"/>
          </a:xfrm>
          <a:prstGeom prst="rect">
            <a:avLst/>
          </a:prstGeom>
          <a:noFill/>
        </p:spPr>
        <p:txBody>
          <a:bodyPr wrap="none" lIns="0" tIns="0" rIns="0" rtlCol="0">
            <a:spAutoFit/>
          </a:bodyPr>
          <a:lstStyle/>
          <a:p>
            <a:pPr>
              <a:lnSpc>
                <a:spcPts val="1300"/>
              </a:lnSpc>
              <a:tabLst>
                <a:tab pos="114300" algn="l"/>
              </a:tabLst>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桃花源</a:t>
            </a:r>
            <a:r>
              <a:rPr lang="en-US" altLang="zh-CN" sz="1055" dirty="0">
                <a:solidFill>
                  <a:srgbClr val="000000"/>
                </a:solidFill>
                <a:latin typeface="微软雅黑" panose="020B0503020204020204" pitchFamily="18" charset="-122"/>
                <a:cs typeface="微软雅黑" panose="020B0503020204020204" pitchFamily="18" charset="-122"/>
              </a:rPr>
              <a:t>，使用历史悠久的烹调</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秘方及技巧，致力制造经典粤</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式菜肴。在世界美食地图指南</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里，桃花源于香港和澳门的分</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店均荣获米其林两颗星评级，</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烹调技术备受赞赏。</a:t>
            </a:r>
          </a:p>
        </p:txBody>
      </p:sp>
      <p:sp>
        <p:nvSpPr>
          <p:cNvPr id="15" name="TextBox 1"/>
          <p:cNvSpPr txBox="1"/>
          <p:nvPr/>
        </p:nvSpPr>
        <p:spPr>
          <a:xfrm>
            <a:off x="939800" y="241300"/>
            <a:ext cx="7950200" cy="3314700"/>
          </a:xfrm>
          <a:prstGeom prst="rect">
            <a:avLst/>
          </a:prstGeom>
          <a:noFill/>
        </p:spPr>
        <p:txBody>
          <a:bodyPr wrap="none" lIns="0" tIns="0" rIns="0" rtlCol="0">
            <a:spAutoFit/>
          </a:bodyPr>
          <a:lstStyle/>
          <a:p>
            <a:pPr>
              <a:lnSpc>
                <a:spcPts val="2700"/>
              </a:lnSpc>
              <a:tabLst>
                <a:tab pos="54737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商家访谈–餐饮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900"/>
              </a:lnSpc>
              <a:tabLst>
                <a:tab pos="5473700" algn="l"/>
              </a:tabLst>
            </a:pPr>
            <a:r>
              <a:rPr lang="en-US" altLang="zh-CN" sz="2400" b="1" dirty="0">
                <a:solidFill>
                  <a:srgbClr val="000000"/>
                </a:solidFill>
                <a:latin typeface="微软雅黑" panose="020B0503020204020204" pitchFamily="18" charset="-122"/>
                <a:cs typeface="微软雅黑" panose="020B0503020204020204" pitchFamily="18" charset="-122"/>
              </a:rPr>
              <a:t>桃花源</a:t>
            </a:r>
          </a:p>
          <a:p>
            <a:pPr>
              <a:lnSpc>
                <a:spcPts val="1000"/>
              </a:lnSpc>
            </a:pPr>
            <a:endParaRPr lang="en-US" altLang="zh-CN" dirty="0"/>
          </a:p>
          <a:p>
            <a:pPr>
              <a:lnSpc>
                <a:spcPts val="1500"/>
              </a:lnSpc>
              <a:tabLst>
                <a:tab pos="5473700" algn="l"/>
              </a:tabLst>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a:p>
            <a:pPr>
              <a:lnSpc>
                <a:spcPts val="1300"/>
              </a:lnSpc>
              <a:tabLst>
                <a:tab pos="5473700" algn="l"/>
              </a:tabLst>
            </a:pPr>
            <a:r>
              <a:rPr lang="en-US" altLang="zh-CN" sz="1105" dirty="0">
                <a:solidFill>
                  <a:srgbClr val="000000"/>
                </a:solidFill>
                <a:latin typeface="微软雅黑" panose="020B0503020204020204" pitchFamily="18" charset="-122"/>
                <a:cs typeface="微软雅黑" panose="020B0503020204020204" pitchFamily="18" charset="-122"/>
              </a:rPr>
              <a:t>现有店铺:</a:t>
            </a:r>
          </a:p>
          <a:p>
            <a:pPr>
              <a:lnSpc>
                <a:spcPts val="1300"/>
              </a:lnSpc>
              <a:tabLst>
                <a:tab pos="5473700" algn="l"/>
              </a:tabLst>
            </a:pPr>
            <a:r>
              <a:rPr lang="en-US" altLang="zh-CN" sz="1105" dirty="0">
                <a:solidFill>
                  <a:srgbClr val="000000"/>
                </a:solidFill>
                <a:latin typeface="微软雅黑" panose="020B0503020204020204" pitchFamily="18" charset="-122"/>
                <a:cs typeface="微软雅黑" panose="020B0503020204020204" pitchFamily="18" charset="-122"/>
              </a:rPr>
              <a:t>桃花源现有3间店，分别在香港上环、澳门</a:t>
            </a:r>
          </a:p>
          <a:p>
            <a:pPr>
              <a:lnSpc>
                <a:spcPts val="1300"/>
              </a:lnSpc>
              <a:tabLst>
                <a:tab pos="5473700" algn="l"/>
              </a:tabLst>
            </a:pPr>
            <a:r>
              <a:rPr lang="en-US" altLang="zh-CN" sz="1105" dirty="0">
                <a:solidFill>
                  <a:srgbClr val="000000"/>
                </a:solidFill>
                <a:latin typeface="微软雅黑" panose="020B0503020204020204" pitchFamily="18" charset="-122"/>
                <a:cs typeface="微软雅黑" panose="020B0503020204020204" pitchFamily="18" charset="-122"/>
              </a:rPr>
              <a:t>葡京酒店及上海恒隆。</a:t>
            </a:r>
          </a:p>
          <a:p>
            <a:pPr>
              <a:lnSpc>
                <a:spcPts val="1300"/>
              </a:lnSpc>
              <a:tabLst>
                <a:tab pos="5473700" algn="l"/>
              </a:tabLst>
            </a:pPr>
            <a:r>
              <a:rPr lang="en-US" altLang="zh-CN" sz="1105" dirty="0">
                <a:solidFill>
                  <a:srgbClr val="000000"/>
                </a:solidFill>
                <a:latin typeface="微软雅黑" panose="020B0503020204020204" pitchFamily="18" charset="-122"/>
                <a:cs typeface="微软雅黑" panose="020B0503020204020204" pitchFamily="18" charset="-122"/>
              </a:rPr>
              <a:t>未来拓展:</a:t>
            </a:r>
          </a:p>
          <a:p>
            <a:pPr>
              <a:lnSpc>
                <a:spcPts val="1300"/>
              </a:lnSpc>
              <a:tabLst>
                <a:tab pos="5473700" algn="l"/>
              </a:tabLst>
            </a:pPr>
            <a:r>
              <a:rPr lang="en-US" altLang="zh-CN" sz="1105" dirty="0">
                <a:solidFill>
                  <a:srgbClr val="000000"/>
                </a:solidFill>
                <a:latin typeface="微软雅黑" panose="020B0503020204020204" pitchFamily="18" charset="-122"/>
                <a:cs typeface="微软雅黑" panose="020B0503020204020204" pitchFamily="18" charset="-122"/>
              </a:rPr>
              <a:t>在2014年，在香港圆方将会开第4间分店。</a:t>
            </a:r>
          </a:p>
          <a:p>
            <a:pPr>
              <a:lnSpc>
                <a:spcPts val="1000"/>
              </a:lnSpc>
            </a:pPr>
            <a:endParaRPr lang="en-US" altLang="zh-CN" dirty="0"/>
          </a:p>
          <a:p>
            <a:pPr>
              <a:lnSpc>
                <a:spcPts val="1600"/>
              </a:lnSpc>
              <a:tabLst>
                <a:tab pos="5473700" algn="l"/>
              </a:tabLst>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a:p>
            <a:pPr>
              <a:lnSpc>
                <a:spcPts val="1300"/>
              </a:lnSpc>
              <a:tabLst>
                <a:tab pos="5473700" algn="l"/>
              </a:tabLst>
            </a:pPr>
            <a:r>
              <a:rPr lang="en-US" altLang="zh-CN" sz="1105" dirty="0">
                <a:solidFill>
                  <a:srgbClr val="000000"/>
                </a:solidFill>
                <a:latin typeface="微软雅黑" panose="020B0503020204020204" pitchFamily="18" charset="-122"/>
                <a:cs typeface="微软雅黑" panose="020B0503020204020204" pitchFamily="18" charset="-122"/>
              </a:rPr>
              <a:t>暂没有在深圳开店计划，未来要视乎能否找</a:t>
            </a:r>
          </a:p>
          <a:p>
            <a:pPr>
              <a:lnSpc>
                <a:spcPts val="1300"/>
              </a:lnSpc>
              <a:tabLst>
                <a:tab pos="5473700" algn="l"/>
              </a:tabLst>
            </a:pPr>
            <a:r>
              <a:rPr lang="en-US" altLang="zh-CN" sz="1105" dirty="0">
                <a:solidFill>
                  <a:srgbClr val="000000"/>
                </a:solidFill>
                <a:latin typeface="微软雅黑" panose="020B0503020204020204" pitchFamily="18" charset="-122"/>
                <a:cs typeface="微软雅黑" panose="020B0503020204020204" pitchFamily="18" charset="-122"/>
              </a:rPr>
              <a:t>到合适项目。</a:t>
            </a:r>
          </a:p>
        </p:txBody>
      </p:sp>
      <p:sp>
        <p:nvSpPr>
          <p:cNvPr id="16" name="TextBox 1"/>
          <p:cNvSpPr txBox="1"/>
          <p:nvPr/>
        </p:nvSpPr>
        <p:spPr>
          <a:xfrm>
            <a:off x="939800" y="3708400"/>
            <a:ext cx="2654300" cy="3200400"/>
          </a:xfrm>
          <a:prstGeom prst="rect">
            <a:avLst/>
          </a:prstGeom>
          <a:noFill/>
        </p:spPr>
        <p:txBody>
          <a:bodyPr wrap="none" lIns="0" tIns="0" rIns="0" rtlCol="0">
            <a:spAutoFit/>
          </a:bodyPr>
          <a:lstStyle/>
          <a:p>
            <a:pPr>
              <a:lnSpc>
                <a:spcPts val="1400"/>
              </a:lnSpc>
              <a:tabLst>
                <a:tab pos="76200" algn="l"/>
              </a:tabLst>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店铺面积:600–800平方米</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偏好的邻近品牌:邻近同等档次的餐饮品牌</a:t>
            </a:r>
          </a:p>
          <a:p>
            <a:pPr>
              <a:lnSpc>
                <a:spcPts val="1000"/>
              </a:lnSpc>
            </a:pPr>
            <a:endParaRPr lang="en-US" altLang="zh-CN" dirty="0"/>
          </a:p>
          <a:p>
            <a:pPr>
              <a:lnSpc>
                <a:spcPts val="1600"/>
              </a:lnSpc>
              <a:tabLst>
                <a:tab pos="76200" algn="l"/>
              </a:tabLst>
            </a:pPr>
            <a:r>
              <a:rPr lang="en-US" altLang="zh-CN" sz="1105" b="1" dirty="0">
                <a:solidFill>
                  <a:srgbClr val="000000"/>
                </a:solidFill>
                <a:latin typeface="微软雅黑" panose="020B0503020204020204" pitchFamily="18" charset="-122"/>
                <a:cs typeface="微软雅黑" panose="020B0503020204020204" pitchFamily="18" charset="-122"/>
              </a:rPr>
              <a:t>深圳大涌项目开店机会</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对大涌项目有兴趣，但要先详细了解深圳市</a:t>
            </a:r>
          </a:p>
          <a:p>
            <a:pPr>
              <a:lnSpc>
                <a:spcPts val="1300"/>
              </a:lnSpc>
              <a:tabLst>
                <a:tab pos="76200" algn="l"/>
              </a:tabLst>
            </a:pPr>
            <a:r>
              <a:rPr lang="en-US" altLang="zh-CN" sz="1105" dirty="0">
                <a:solidFill>
                  <a:srgbClr val="000000"/>
                </a:solidFill>
                <a:latin typeface="微软雅黑" panose="020B0503020204020204" pitchFamily="18" charset="-122"/>
                <a:cs typeface="微软雅黑" panose="020B0503020204020204" pitchFamily="18" charset="-122"/>
              </a:rPr>
              <a:t>场及项目未来发展动向才能定论。</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762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80</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785615" y="3928871"/>
            <a:ext cx="3215640" cy="254508"/>
          </a:xfrm>
          <a:custGeom>
            <a:avLst/>
            <a:gdLst>
              <a:gd name="connsiteX0" fmla="*/ 0 w 3215640"/>
              <a:gd name="connsiteY0" fmla="*/ 254508 h 254508"/>
              <a:gd name="connsiteX1" fmla="*/ 3215640 w 3215640"/>
              <a:gd name="connsiteY1" fmla="*/ 254508 h 254508"/>
              <a:gd name="connsiteX2" fmla="*/ 3215640 w 3215640"/>
              <a:gd name="connsiteY2" fmla="*/ 0 h 254508"/>
              <a:gd name="connsiteX3" fmla="*/ 0 w 3215640"/>
              <a:gd name="connsiteY3" fmla="*/ 0 h 254508"/>
              <a:gd name="connsiteX4" fmla="*/ 0 w 3215640"/>
              <a:gd name="connsiteY4" fmla="*/ 254508 h 2545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15640" h="254508">
                <a:moveTo>
                  <a:pt x="0" y="254508"/>
                </a:moveTo>
                <a:lnTo>
                  <a:pt x="3215640" y="254508"/>
                </a:lnTo>
                <a:lnTo>
                  <a:pt x="3215640" y="0"/>
                </a:lnTo>
                <a:lnTo>
                  <a:pt x="0" y="0"/>
                </a:lnTo>
                <a:lnTo>
                  <a:pt x="0" y="254508"/>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42010" y="1000505"/>
            <a:ext cx="2872739" cy="5524500"/>
          </a:xfrm>
          <a:custGeom>
            <a:avLst/>
            <a:gdLst>
              <a:gd name="connsiteX0" fmla="*/ 0 w 2872739"/>
              <a:gd name="connsiteY0" fmla="*/ 5524500 h 5524500"/>
              <a:gd name="connsiteX1" fmla="*/ 2872739 w 2872739"/>
              <a:gd name="connsiteY1" fmla="*/ 5524500 h 5524500"/>
              <a:gd name="connsiteX2" fmla="*/ 2872739 w 2872739"/>
              <a:gd name="connsiteY2" fmla="*/ 0 h 5524500"/>
              <a:gd name="connsiteX3" fmla="*/ 0 w 2872739"/>
              <a:gd name="connsiteY3" fmla="*/ 0 h 5524500"/>
              <a:gd name="connsiteX4" fmla="*/ 0 w 2872739"/>
              <a:gd name="connsiteY4" fmla="*/ 5524500 h 55245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2739" h="5524500">
                <a:moveTo>
                  <a:pt x="0" y="5524500"/>
                </a:moveTo>
                <a:lnTo>
                  <a:pt x="2872739" y="5524500"/>
                </a:lnTo>
                <a:lnTo>
                  <a:pt x="2872739" y="0"/>
                </a:lnTo>
                <a:lnTo>
                  <a:pt x="0" y="0"/>
                </a:lnTo>
                <a:lnTo>
                  <a:pt x="0" y="552450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27532" y="986027"/>
            <a:ext cx="2901695" cy="5553456"/>
          </a:xfrm>
          <a:custGeom>
            <a:avLst/>
            <a:gdLst>
              <a:gd name="connsiteX0" fmla="*/ 14477 w 2901695"/>
              <a:gd name="connsiteY0" fmla="*/ 5538978 h 5553456"/>
              <a:gd name="connsiteX1" fmla="*/ 2887217 w 2901695"/>
              <a:gd name="connsiteY1" fmla="*/ 5538978 h 5553456"/>
              <a:gd name="connsiteX2" fmla="*/ 2887217 w 2901695"/>
              <a:gd name="connsiteY2" fmla="*/ 14477 h 5553456"/>
              <a:gd name="connsiteX3" fmla="*/ 14477 w 2901695"/>
              <a:gd name="connsiteY3" fmla="*/ 14477 h 5553456"/>
              <a:gd name="connsiteX4" fmla="*/ 14477 w 2901695"/>
              <a:gd name="connsiteY4" fmla="*/ 5538978 h 55534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1695" h="5553456">
                <a:moveTo>
                  <a:pt x="14477" y="5538978"/>
                </a:moveTo>
                <a:lnTo>
                  <a:pt x="2887217" y="5538978"/>
                </a:lnTo>
                <a:lnTo>
                  <a:pt x="2887217" y="14477"/>
                </a:lnTo>
                <a:lnTo>
                  <a:pt x="14477" y="14477"/>
                </a:lnTo>
                <a:lnTo>
                  <a:pt x="14477" y="5538978"/>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23900" y="1574800"/>
            <a:ext cx="2552700" cy="6985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409700" y="5270500"/>
            <a:ext cx="1689100" cy="11557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4127500" y="1054100"/>
            <a:ext cx="2628900" cy="30353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4114800" y="4686300"/>
            <a:ext cx="2476500" cy="1422400"/>
          </a:xfrm>
          <a:prstGeom prst="rect">
            <a:avLst/>
          </a:prstGeom>
          <a:noFill/>
        </p:spPr>
      </p:pic>
      <p:pic>
        <p:nvPicPr>
          <p:cNvPr id="13" name="Picture 3"/>
          <p:cNvPicPr>
            <a:picLocks noChangeAspect="1" noChangeArrowheads="1"/>
          </p:cNvPicPr>
          <p:nvPr/>
        </p:nvPicPr>
        <p:blipFill>
          <a:blip r:embed="rId6"/>
          <a:srcRect/>
          <a:stretch>
            <a:fillRect/>
          </a:stretch>
        </p:blipFill>
        <p:spPr bwMode="auto">
          <a:xfrm>
            <a:off x="6845300" y="1054100"/>
            <a:ext cx="1968500" cy="2247900"/>
          </a:xfrm>
          <a:prstGeom prst="rect">
            <a:avLst/>
          </a:prstGeom>
          <a:noFill/>
        </p:spPr>
      </p:pic>
      <p:pic>
        <p:nvPicPr>
          <p:cNvPr id="14" name="Picture 3"/>
          <p:cNvPicPr>
            <a:picLocks noChangeAspect="1" noChangeArrowheads="1"/>
          </p:cNvPicPr>
          <p:nvPr/>
        </p:nvPicPr>
        <p:blipFill>
          <a:blip r:embed="rId7"/>
          <a:srcRect/>
          <a:stretch>
            <a:fillRect/>
          </a:stretch>
        </p:blipFill>
        <p:spPr bwMode="auto">
          <a:xfrm>
            <a:off x="6845300" y="3340100"/>
            <a:ext cx="1968500" cy="2247900"/>
          </a:xfrm>
          <a:prstGeom prst="rect">
            <a:avLst/>
          </a:prstGeom>
          <a:noFill/>
        </p:spPr>
      </p:pic>
      <p:sp>
        <p:nvSpPr>
          <p:cNvPr id="15" name="TextBox 1"/>
          <p:cNvSpPr txBox="1"/>
          <p:nvPr/>
        </p:nvSpPr>
        <p:spPr>
          <a:xfrm>
            <a:off x="927100" y="266700"/>
            <a:ext cx="7975600" cy="4076700"/>
          </a:xfrm>
          <a:prstGeom prst="rect">
            <a:avLst/>
          </a:prstGeom>
          <a:noFill/>
        </p:spPr>
        <p:txBody>
          <a:bodyPr wrap="none" lIns="0" tIns="0" rIns="0" rtlCol="0">
            <a:spAutoFit/>
          </a:bodyPr>
          <a:lstStyle/>
          <a:p>
            <a:pPr>
              <a:lnSpc>
                <a:spcPts val="2700"/>
              </a:lnSpc>
              <a:tabLst>
                <a:tab pos="45847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商家访谈–儿童/娱乐</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400"/>
              </a:lnSpc>
              <a:tabLst>
                <a:tab pos="4584700" algn="l"/>
              </a:tabLst>
            </a:pPr>
            <a:r>
              <a:rPr lang="en-US" altLang="zh-CN" sz="2400" dirty="0">
                <a:solidFill>
                  <a:srgbClr val="000000"/>
                </a:solidFill>
                <a:latin typeface="微软雅黑" panose="020B0503020204020204" pitchFamily="18" charset="-122"/>
                <a:cs typeface="微软雅黑" panose="020B0503020204020204" pitchFamily="18" charset="-122"/>
              </a:rPr>
              <a:t>托马斯小镇</a:t>
            </a:r>
          </a:p>
          <a:p>
            <a:pPr>
              <a:lnSpc>
                <a:spcPts val="2800"/>
              </a:lnSpc>
              <a:tabLst>
                <a:tab pos="4584700" algn="l"/>
              </a:tabLst>
            </a:pPr>
            <a:r>
              <a:rPr lang="en-US" altLang="zh-CN" sz="2400" b="1" dirty="0">
                <a:solidFill>
                  <a:srgbClr val="000000"/>
                </a:solidFill>
                <a:latin typeface="微软雅黑" panose="020B0503020204020204" pitchFamily="18" charset="-122"/>
                <a:cs typeface="微软雅黑" panose="020B0503020204020204" pitchFamily="18" charset="-122"/>
              </a:rPr>
              <a:t>Thomas</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微软雅黑" panose="020B0503020204020204" pitchFamily="18" charset="-122"/>
                <a:cs typeface="微软雅黑" panose="020B0503020204020204" pitchFamily="18" charset="-122"/>
              </a:rPr>
              <a:t>Town</a:t>
            </a:r>
          </a:p>
          <a:p>
            <a:pPr>
              <a:lnSpc>
                <a:spcPts val="1000"/>
              </a:lnSpc>
            </a:pPr>
            <a:endParaRPr lang="en-US" altLang="zh-CN" dirty="0"/>
          </a:p>
          <a:p>
            <a:pPr>
              <a:lnSpc>
                <a:spcPts val="1500"/>
              </a:lnSpc>
              <a:tabLst>
                <a:tab pos="4584700" algn="l"/>
              </a:tabLst>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a:p>
            <a:pPr>
              <a:lnSpc>
                <a:spcPts val="1300"/>
              </a:lnSpc>
              <a:tabLst>
                <a:tab pos="4584700" algn="l"/>
              </a:tabLst>
            </a:pPr>
            <a:r>
              <a:rPr lang="en-US" altLang="zh-CN" sz="1105" dirty="0">
                <a:solidFill>
                  <a:srgbClr val="000000"/>
                </a:solidFill>
                <a:latin typeface="微软雅黑" panose="020B0503020204020204" pitchFamily="18" charset="-122"/>
                <a:cs typeface="微软雅黑" panose="020B0503020204020204" pitchFamily="18" charset="-122"/>
              </a:rPr>
              <a:t>托马斯小镇在中国首店已于2013年5月在上</a:t>
            </a:r>
          </a:p>
          <a:p>
            <a:pPr>
              <a:lnSpc>
                <a:spcPts val="1300"/>
              </a:lnSpc>
              <a:tabLst>
                <a:tab pos="4584700" algn="l"/>
              </a:tabLst>
            </a:pPr>
            <a:r>
              <a:rPr lang="en-US" altLang="zh-CN" sz="1105" dirty="0">
                <a:solidFill>
                  <a:srgbClr val="000000"/>
                </a:solidFill>
                <a:latin typeface="微软雅黑" panose="020B0503020204020204" pitchFamily="18" charset="-122"/>
                <a:cs typeface="微软雅黑" panose="020B0503020204020204" pitchFamily="18" charset="-122"/>
              </a:rPr>
              <a:t>海开业，预计在上海开设4-6家店后，将开</a:t>
            </a:r>
          </a:p>
          <a:p>
            <a:pPr>
              <a:lnSpc>
                <a:spcPts val="1300"/>
              </a:lnSpc>
              <a:tabLst>
                <a:tab pos="4584700" algn="l"/>
              </a:tabLst>
            </a:pPr>
            <a:r>
              <a:rPr lang="en-US" altLang="zh-CN" sz="1105" dirty="0">
                <a:solidFill>
                  <a:srgbClr val="000000"/>
                </a:solidFill>
                <a:latin typeface="微软雅黑" panose="020B0503020204020204" pitchFamily="18" charset="-122"/>
                <a:cs typeface="微软雅黑" panose="020B0503020204020204" pitchFamily="18" charset="-122"/>
              </a:rPr>
              <a:t>始在全国拓展。</a:t>
            </a:r>
          </a:p>
          <a:p>
            <a:pPr>
              <a:lnSpc>
                <a:spcPts val="1000"/>
              </a:lnSpc>
            </a:pPr>
            <a:endParaRPr lang="en-US" altLang="zh-CN" dirty="0"/>
          </a:p>
          <a:p>
            <a:pPr>
              <a:lnSpc>
                <a:spcPts val="1600"/>
              </a:lnSpc>
              <a:tabLst>
                <a:tab pos="4584700" algn="l"/>
              </a:tabLst>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a:p>
            <a:pPr>
              <a:lnSpc>
                <a:spcPts val="1300"/>
              </a:lnSpc>
              <a:tabLst>
                <a:tab pos="4584700" algn="l"/>
              </a:tabLst>
            </a:pPr>
            <a:r>
              <a:rPr lang="en-US" altLang="zh-CN" sz="1105" dirty="0">
                <a:solidFill>
                  <a:srgbClr val="000000"/>
                </a:solidFill>
                <a:latin typeface="微软雅黑" panose="020B0503020204020204" pitchFamily="18" charset="-122"/>
                <a:cs typeface="微软雅黑" panose="020B0503020204020204" pitchFamily="18" charset="-122"/>
              </a:rPr>
              <a:t>在未来5年拓展计划，深圳是目标拓展城市</a:t>
            </a:r>
          </a:p>
          <a:p>
            <a:pPr>
              <a:lnSpc>
                <a:spcPts val="1300"/>
              </a:lnSpc>
              <a:tabLst>
                <a:tab pos="4584700" algn="l"/>
              </a:tabLst>
            </a:pPr>
            <a:r>
              <a:rPr lang="en-US" altLang="zh-CN" sz="1105" dirty="0">
                <a:solidFill>
                  <a:srgbClr val="000000"/>
                </a:solidFill>
                <a:latin typeface="微软雅黑" panose="020B0503020204020204" pitchFamily="18" charset="-122"/>
                <a:cs typeface="微软雅黑" panose="020B0503020204020204" pitchFamily="18" charset="-122"/>
              </a:rPr>
              <a:t>之一，但拓展要根据上海店铺的拓展而定。</a:t>
            </a:r>
          </a:p>
          <a:p>
            <a:pPr>
              <a:lnSpc>
                <a:spcPts val="1000"/>
              </a:lnSpc>
            </a:pPr>
            <a:endParaRPr lang="en-US" altLang="zh-CN" dirty="0"/>
          </a:p>
          <a:p>
            <a:pPr>
              <a:lnSpc>
                <a:spcPts val="1600"/>
              </a:lnSpc>
              <a:tabLst>
                <a:tab pos="4584700" algn="l"/>
              </a:tabLst>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tabLst>
                <a:tab pos="4584700" algn="l"/>
              </a:tabLst>
            </a:pPr>
            <a:r>
              <a:rPr lang="en-US" altLang="zh-CN" sz="1105" dirty="0">
                <a:solidFill>
                  <a:srgbClr val="000000"/>
                </a:solidFill>
                <a:latin typeface="微软雅黑" panose="020B0503020204020204" pitchFamily="18" charset="-122"/>
                <a:cs typeface="微软雅黑" panose="020B0503020204020204" pitchFamily="18" charset="-122"/>
              </a:rPr>
              <a:t>店铺面积:700–1,200平方米</a:t>
            </a:r>
          </a:p>
          <a:p>
            <a:pPr>
              <a:lnSpc>
                <a:spcPts val="1300"/>
              </a:lnSpc>
              <a:tabLst>
                <a:tab pos="4584700" algn="l"/>
              </a:tabLst>
            </a:pPr>
            <a:r>
              <a:rPr lang="en-US" altLang="zh-CN" sz="1105" dirty="0">
                <a:solidFill>
                  <a:srgbClr val="000000"/>
                </a:solidFill>
                <a:latin typeface="微软雅黑" panose="020B0503020204020204" pitchFamily="18" charset="-122"/>
                <a:cs typeface="微软雅黑" panose="020B0503020204020204" pitchFamily="18" charset="-122"/>
              </a:rPr>
              <a:t>偏好的邻近品牌:邻近儿童业态品牌</a:t>
            </a:r>
          </a:p>
        </p:txBody>
      </p:sp>
      <p:sp>
        <p:nvSpPr>
          <p:cNvPr id="16" name="TextBox 1"/>
          <p:cNvSpPr txBox="1"/>
          <p:nvPr/>
        </p:nvSpPr>
        <p:spPr>
          <a:xfrm>
            <a:off x="927100" y="4445000"/>
            <a:ext cx="2654300" cy="2425700"/>
          </a:xfrm>
          <a:prstGeom prst="rect">
            <a:avLst/>
          </a:prstGeom>
          <a:noFill/>
        </p:spPr>
        <p:txBody>
          <a:bodyPr wrap="none" lIns="0" tIns="0" rIns="0" rtlCol="0">
            <a:spAutoFit/>
          </a:bodyPr>
          <a:lstStyle/>
          <a:p>
            <a:pPr>
              <a:lnSpc>
                <a:spcPts val="1400"/>
              </a:lnSpc>
              <a:tabLst>
                <a:tab pos="88900" algn="l"/>
              </a:tabLst>
            </a:pPr>
            <a:r>
              <a:rPr lang="en-US" altLang="zh-CN" sz="1105" b="1" dirty="0">
                <a:solidFill>
                  <a:srgbClr val="000000"/>
                </a:solidFill>
                <a:latin typeface="微软雅黑" panose="020B0503020204020204" pitchFamily="18" charset="-122"/>
                <a:cs typeface="微软雅黑" panose="020B0503020204020204" pitchFamily="18" charset="-122"/>
              </a:rPr>
              <a:t>深圳大涌项目开店机会</a:t>
            </a:r>
          </a:p>
          <a:p>
            <a:pPr>
              <a:lnSpc>
                <a:spcPts val="1300"/>
              </a:lnSpc>
              <a:tabLst>
                <a:tab pos="88900" algn="l"/>
              </a:tabLst>
            </a:pPr>
            <a:r>
              <a:rPr lang="en-US" altLang="zh-CN" sz="1105" dirty="0">
                <a:solidFill>
                  <a:srgbClr val="000000"/>
                </a:solidFill>
                <a:latin typeface="微软雅黑" panose="020B0503020204020204" pitchFamily="18" charset="-122"/>
                <a:cs typeface="微软雅黑" panose="020B0503020204020204" pitchFamily="18" charset="-122"/>
              </a:rPr>
              <a:t>现阶段重点是在上海的发展，对深圳市场只</a:t>
            </a:r>
          </a:p>
          <a:p>
            <a:pPr>
              <a:lnSpc>
                <a:spcPts val="1300"/>
              </a:lnSpc>
              <a:tabLst>
                <a:tab pos="88900" algn="l"/>
              </a:tabLst>
            </a:pPr>
            <a:r>
              <a:rPr lang="en-US" altLang="zh-CN" sz="1105" dirty="0">
                <a:solidFill>
                  <a:srgbClr val="000000"/>
                </a:solidFill>
                <a:latin typeface="微软雅黑" panose="020B0503020204020204" pitchFamily="18" charset="-122"/>
                <a:cs typeface="微软雅黑" panose="020B0503020204020204" pitchFamily="18" charset="-122"/>
              </a:rPr>
              <a:t>是观望。</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tabLst>
                <a:tab pos="889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81</a:t>
            </a:r>
          </a:p>
        </p:txBody>
      </p:sp>
      <p:sp>
        <p:nvSpPr>
          <p:cNvPr id="17" name="TextBox 1"/>
          <p:cNvSpPr txBox="1"/>
          <p:nvPr/>
        </p:nvSpPr>
        <p:spPr>
          <a:xfrm>
            <a:off x="4292600" y="4902200"/>
            <a:ext cx="2108200" cy="850900"/>
          </a:xfrm>
          <a:prstGeom prst="rect">
            <a:avLst/>
          </a:prstGeom>
          <a:noFill/>
        </p:spPr>
        <p:txBody>
          <a:bodyPr wrap="none" lIns="0" tIns="0" rIns="0" rtlCol="0">
            <a:spAutoFit/>
          </a:bodyPr>
          <a:lstStyle/>
          <a:p>
            <a:pPr>
              <a:lnSpc>
                <a:spcPts val="1900"/>
              </a:lnSpc>
            </a:pPr>
            <a:r>
              <a:rPr lang="en-US" altLang="zh-CN" sz="1315" b="1" dirty="0">
                <a:solidFill>
                  <a:srgbClr val="000000"/>
                </a:solidFill>
                <a:latin typeface="微软雅黑" panose="020B0503020204020204" pitchFamily="18" charset="-122"/>
                <a:cs typeface="微软雅黑" panose="020B0503020204020204" pitchFamily="18" charset="-122"/>
              </a:rPr>
              <a:t>“</a:t>
            </a:r>
            <a:r>
              <a:rPr lang="en-US" altLang="zh-CN" sz="1480" b="1" dirty="0">
                <a:solidFill>
                  <a:srgbClr val="000000"/>
                </a:solidFill>
                <a:latin typeface="微软雅黑" panose="020B0503020204020204" pitchFamily="18" charset="-122"/>
                <a:cs typeface="微软雅黑" panose="020B0503020204020204" pitchFamily="18" charset="-122"/>
              </a:rPr>
              <a:t>深圳是未来目标拓展城市</a:t>
            </a:r>
          </a:p>
          <a:p>
            <a:pPr>
              <a:lnSpc>
                <a:spcPts val="1600"/>
              </a:lnSpc>
            </a:pPr>
            <a:r>
              <a:rPr lang="en-US" altLang="zh-CN" sz="1480" b="1" dirty="0">
                <a:solidFill>
                  <a:srgbClr val="000000"/>
                </a:solidFill>
                <a:latin typeface="微软雅黑" panose="020B0503020204020204" pitchFamily="18" charset="-122"/>
                <a:cs typeface="微软雅黑" panose="020B0503020204020204" pitchFamily="18" charset="-122"/>
              </a:rPr>
              <a:t>之一。”</a:t>
            </a:r>
            <a:r>
              <a:rPr lang="en-US" altLang="zh-CN" sz="1315" b="1" dirty="0">
                <a:solidFill>
                  <a:srgbClr val="000000"/>
                </a:solidFill>
                <a:latin typeface="微软雅黑" panose="020B0503020204020204" pitchFamily="18" charset="-122"/>
                <a:cs typeface="微软雅黑" panose="020B0503020204020204" pitchFamily="18" charset="-122"/>
              </a:rPr>
              <a:t>.</a:t>
            </a:r>
          </a:p>
          <a:p>
            <a:pPr>
              <a:lnSpc>
                <a:spcPts val="1600"/>
              </a:lnSpc>
            </a:pPr>
            <a:r>
              <a:rPr lang="en-US" altLang="zh-CN" sz="1405" dirty="0">
                <a:solidFill>
                  <a:srgbClr val="000000"/>
                </a:solidFill>
                <a:latin typeface="微软雅黑" panose="020B0503020204020204" pitchFamily="18" charset="-122"/>
                <a:cs typeface="微软雅黑" panose="020B0503020204020204" pitchFamily="18" charset="-122"/>
              </a:rPr>
              <a:t>-托马斯小镇</a:t>
            </a:r>
            <a:r>
              <a:rPr lang="en-US" altLang="zh-CN" sz="1315" dirty="0">
                <a:latin typeface="Times New Roman" panose="02020603050405020304" pitchFamily="18" charset="0"/>
                <a:cs typeface="Times New Roman" panose="02020603050405020304" pitchFamily="18" charset="0"/>
              </a:rPr>
              <a:t> </a:t>
            </a:r>
            <a:r>
              <a:rPr lang="en-US" altLang="zh-CN" sz="1315" dirty="0">
                <a:solidFill>
                  <a:srgbClr val="000000"/>
                </a:solidFill>
                <a:latin typeface="微软雅黑" panose="020B0503020204020204" pitchFamily="18" charset="-122"/>
                <a:cs typeface="微软雅黑" panose="020B0503020204020204" pitchFamily="18" charset="-122"/>
              </a:rPr>
              <a:t>,中国区市场拓</a:t>
            </a:r>
          </a:p>
          <a:p>
            <a:pPr>
              <a:lnSpc>
                <a:spcPts val="1500"/>
              </a:lnSpc>
            </a:pPr>
            <a:r>
              <a:rPr lang="en-US" altLang="zh-CN" sz="1320" dirty="0">
                <a:solidFill>
                  <a:srgbClr val="000000"/>
                </a:solidFill>
                <a:latin typeface="微软雅黑" panose="020B0503020204020204" pitchFamily="18" charset="-122"/>
                <a:cs typeface="微软雅黑" panose="020B0503020204020204" pitchFamily="18" charset="-122"/>
              </a:rPr>
              <a:t>展总监</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928871" y="5119115"/>
            <a:ext cx="4930140" cy="739140"/>
          </a:xfrm>
          <a:custGeom>
            <a:avLst/>
            <a:gdLst>
              <a:gd name="connsiteX0" fmla="*/ 0 w 4930140"/>
              <a:gd name="connsiteY0" fmla="*/ 739140 h 739140"/>
              <a:gd name="connsiteX1" fmla="*/ 4930140 w 4930140"/>
              <a:gd name="connsiteY1" fmla="*/ 739140 h 739140"/>
              <a:gd name="connsiteX2" fmla="*/ 4930140 w 4930140"/>
              <a:gd name="connsiteY2" fmla="*/ 0 h 739140"/>
              <a:gd name="connsiteX3" fmla="*/ 0 w 4930140"/>
              <a:gd name="connsiteY3" fmla="*/ 0 h 739140"/>
              <a:gd name="connsiteX4" fmla="*/ 0 w 4930140"/>
              <a:gd name="connsiteY4" fmla="*/ 739140 h 7391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930140" h="739140">
                <a:moveTo>
                  <a:pt x="0" y="739140"/>
                </a:moveTo>
                <a:lnTo>
                  <a:pt x="4930140" y="739140"/>
                </a:lnTo>
                <a:lnTo>
                  <a:pt x="4930140" y="0"/>
                </a:lnTo>
                <a:lnTo>
                  <a:pt x="0" y="0"/>
                </a:lnTo>
                <a:lnTo>
                  <a:pt x="0" y="739140"/>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57250" y="1104138"/>
            <a:ext cx="2874264" cy="4539996"/>
          </a:xfrm>
          <a:custGeom>
            <a:avLst/>
            <a:gdLst>
              <a:gd name="connsiteX0" fmla="*/ 0 w 2874264"/>
              <a:gd name="connsiteY0" fmla="*/ 4539996 h 4539996"/>
              <a:gd name="connsiteX1" fmla="*/ 2874264 w 2874264"/>
              <a:gd name="connsiteY1" fmla="*/ 4539996 h 4539996"/>
              <a:gd name="connsiteX2" fmla="*/ 2874264 w 2874264"/>
              <a:gd name="connsiteY2" fmla="*/ 0 h 4539996"/>
              <a:gd name="connsiteX3" fmla="*/ 0 w 2874264"/>
              <a:gd name="connsiteY3" fmla="*/ 0 h 4539996"/>
              <a:gd name="connsiteX4" fmla="*/ 0 w 2874264"/>
              <a:gd name="connsiteY4" fmla="*/ 4539996 h 45399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4264" h="4539996">
                <a:moveTo>
                  <a:pt x="0" y="4539996"/>
                </a:moveTo>
                <a:lnTo>
                  <a:pt x="2874264" y="4539996"/>
                </a:lnTo>
                <a:lnTo>
                  <a:pt x="2874264" y="0"/>
                </a:lnTo>
                <a:lnTo>
                  <a:pt x="0" y="0"/>
                </a:lnTo>
                <a:lnTo>
                  <a:pt x="0" y="453999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42772" y="1089660"/>
            <a:ext cx="2903220" cy="4568952"/>
          </a:xfrm>
          <a:custGeom>
            <a:avLst/>
            <a:gdLst>
              <a:gd name="connsiteX0" fmla="*/ 14477 w 2903220"/>
              <a:gd name="connsiteY0" fmla="*/ 4554474 h 4568952"/>
              <a:gd name="connsiteX1" fmla="*/ 2888742 w 2903220"/>
              <a:gd name="connsiteY1" fmla="*/ 4554474 h 4568952"/>
              <a:gd name="connsiteX2" fmla="*/ 2888742 w 2903220"/>
              <a:gd name="connsiteY2" fmla="*/ 14477 h 4568952"/>
              <a:gd name="connsiteX3" fmla="*/ 14477 w 2903220"/>
              <a:gd name="connsiteY3" fmla="*/ 14477 h 4568952"/>
              <a:gd name="connsiteX4" fmla="*/ 14477 w 2903220"/>
              <a:gd name="connsiteY4" fmla="*/ 4554474 h 456895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3220" h="4568952">
                <a:moveTo>
                  <a:pt x="14477" y="4554474"/>
                </a:moveTo>
                <a:lnTo>
                  <a:pt x="2888742" y="4554474"/>
                </a:lnTo>
                <a:lnTo>
                  <a:pt x="2888742" y="14477"/>
                </a:lnTo>
                <a:lnTo>
                  <a:pt x="14477" y="14477"/>
                </a:lnTo>
                <a:lnTo>
                  <a:pt x="14477" y="455447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49300" y="1676400"/>
            <a:ext cx="2057400" cy="6985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562100" y="4165600"/>
            <a:ext cx="1308100" cy="13081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848100" y="914400"/>
            <a:ext cx="5143500" cy="4038600"/>
          </a:xfrm>
          <a:prstGeom prst="rect">
            <a:avLst/>
          </a:prstGeom>
          <a:noFill/>
        </p:spPr>
      </p:pic>
      <p:sp>
        <p:nvSpPr>
          <p:cNvPr id="1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82</a:t>
            </a:r>
          </a:p>
        </p:txBody>
      </p:sp>
      <p:sp>
        <p:nvSpPr>
          <p:cNvPr id="13" name="TextBox 1"/>
          <p:cNvSpPr txBox="1"/>
          <p:nvPr/>
        </p:nvSpPr>
        <p:spPr>
          <a:xfrm>
            <a:off x="5524500" y="152400"/>
            <a:ext cx="3378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商家访谈–儿童/娱乐</a:t>
            </a:r>
          </a:p>
        </p:txBody>
      </p:sp>
      <p:sp>
        <p:nvSpPr>
          <p:cNvPr id="14" name="TextBox 1"/>
          <p:cNvSpPr txBox="1"/>
          <p:nvPr/>
        </p:nvSpPr>
        <p:spPr>
          <a:xfrm>
            <a:off x="4013200" y="5168900"/>
            <a:ext cx="4686300" cy="647700"/>
          </a:xfrm>
          <a:prstGeom prst="rect">
            <a:avLst/>
          </a:prstGeom>
          <a:noFill/>
        </p:spPr>
        <p:txBody>
          <a:bodyPr wrap="none" lIns="0" tIns="0" rIns="0" rtlCol="0">
            <a:spAutoFit/>
          </a:bodyPr>
          <a:lstStyle/>
          <a:p>
            <a:pPr>
              <a:lnSpc>
                <a:spcPts val="1300"/>
              </a:lnSpc>
            </a:pPr>
            <a:r>
              <a:rPr lang="en-US" altLang="zh-CN" sz="1055" b="1" dirty="0">
                <a:solidFill>
                  <a:srgbClr val="000000"/>
                </a:solidFill>
                <a:latin typeface="微软雅黑" panose="020B0503020204020204" pitchFamily="18" charset="-122"/>
                <a:cs typeface="微软雅黑" panose="020B0503020204020204" pitchFamily="18" charset="-122"/>
              </a:rPr>
              <a:t>星期八小镇</a:t>
            </a:r>
            <a:r>
              <a:rPr lang="en-US" altLang="zh-CN" sz="1055" dirty="0">
                <a:solidFill>
                  <a:srgbClr val="000000"/>
                </a:solidFill>
                <a:latin typeface="微软雅黑" panose="020B0503020204020204" pitchFamily="18" charset="-122"/>
                <a:cs typeface="微软雅黑" panose="020B0503020204020204" pitchFamily="18" charset="-122"/>
              </a:rPr>
              <a:t>是一个“寓教于乐”的小镇，接近现实场馆而建，允许3-13岁儿童玩</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乐在其中。孩子在小镇上可担当一个角色，像医生，记者，飞行员，面包师或侦</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探等。在这个自给自足的社区内，孩子可能会发现他们未来的职业生涯，这是一</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个新的方式来让孩子们获得乐趣。</a:t>
            </a:r>
          </a:p>
        </p:txBody>
      </p:sp>
      <p:sp>
        <p:nvSpPr>
          <p:cNvPr id="15" name="TextBox 1"/>
          <p:cNvSpPr txBox="1"/>
          <p:nvPr/>
        </p:nvSpPr>
        <p:spPr>
          <a:xfrm>
            <a:off x="939800" y="1409700"/>
            <a:ext cx="1625600" cy="762000"/>
          </a:xfrm>
          <a:prstGeom prst="rect">
            <a:avLst/>
          </a:prstGeom>
          <a:noFill/>
        </p:spPr>
        <p:txBody>
          <a:bodyPr wrap="none" lIns="0" tIns="0" rIns="0" rtlCol="0">
            <a:spAutoFit/>
          </a:bodyPr>
          <a:lstStyle/>
          <a:p>
            <a:pPr>
              <a:lnSpc>
                <a:spcPts val="3100"/>
              </a:lnSpc>
            </a:pPr>
            <a:r>
              <a:rPr lang="en-US" altLang="zh-CN" sz="2400" dirty="0">
                <a:solidFill>
                  <a:srgbClr val="000000"/>
                </a:solidFill>
                <a:latin typeface="微软雅黑" panose="020B0503020204020204" pitchFamily="18" charset="-122"/>
                <a:cs typeface="微软雅黑" panose="020B0503020204020204" pitchFamily="18" charset="-122"/>
              </a:rPr>
              <a:t>星期八小镇</a:t>
            </a:r>
          </a:p>
          <a:p>
            <a:pPr>
              <a:lnSpc>
                <a:spcPts val="2800"/>
              </a:lnSpc>
            </a:pPr>
            <a:r>
              <a:rPr lang="en-US" altLang="zh-CN" sz="2400" b="1" dirty="0">
                <a:solidFill>
                  <a:srgbClr val="000000"/>
                </a:solidFill>
                <a:latin typeface="微软雅黑" panose="020B0503020204020204" pitchFamily="18" charset="-122"/>
                <a:cs typeface="微软雅黑" panose="020B0503020204020204" pitchFamily="18" charset="-122"/>
              </a:rPr>
              <a:t>Eday</a:t>
            </a:r>
            <a:r>
              <a:rPr lang="en-US" altLang="zh-CN" sz="2400" dirty="0">
                <a:latin typeface="Times New Roman" panose="02020603050405020304" pitchFamily="18" charset="0"/>
                <a:cs typeface="Times New Roman" panose="02020603050405020304" pitchFamily="18" charset="0"/>
              </a:rPr>
              <a:t> </a:t>
            </a:r>
            <a:r>
              <a:rPr lang="en-US" altLang="zh-CN" sz="2400" b="1" dirty="0">
                <a:solidFill>
                  <a:srgbClr val="000000"/>
                </a:solidFill>
                <a:latin typeface="微软雅黑" panose="020B0503020204020204" pitchFamily="18" charset="-122"/>
                <a:cs typeface="微软雅黑" panose="020B0503020204020204" pitchFamily="18" charset="-122"/>
              </a:rPr>
              <a:t>Town</a:t>
            </a:r>
          </a:p>
        </p:txBody>
      </p:sp>
      <p:sp>
        <p:nvSpPr>
          <p:cNvPr id="16" name="TextBox 1"/>
          <p:cNvSpPr txBox="1"/>
          <p:nvPr/>
        </p:nvSpPr>
        <p:spPr>
          <a:xfrm>
            <a:off x="939800" y="22987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p:txBody>
      </p:sp>
      <p:sp>
        <p:nvSpPr>
          <p:cNvPr id="17" name="TextBox 1"/>
          <p:cNvSpPr txBox="1"/>
          <p:nvPr/>
        </p:nvSpPr>
        <p:spPr>
          <a:xfrm>
            <a:off x="939800" y="2489200"/>
            <a:ext cx="2654300" cy="850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星期八小镇一直在深圳寻找拓展机会，重点</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拓展区域在南山、罗湖、福田。</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店铺面积:4,000–5,000平方米</a:t>
            </a:r>
          </a:p>
        </p:txBody>
      </p:sp>
      <p:sp>
        <p:nvSpPr>
          <p:cNvPr id="18" name="TextBox 1"/>
          <p:cNvSpPr txBox="1"/>
          <p:nvPr/>
        </p:nvSpPr>
        <p:spPr>
          <a:xfrm>
            <a:off x="939800" y="3314700"/>
            <a:ext cx="2133600" cy="5080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偏好的邻近品牌:邻近餐饮业态品牌</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深圳大涌项目开店机会</a:t>
            </a:r>
          </a:p>
        </p:txBody>
      </p:sp>
      <p:sp>
        <p:nvSpPr>
          <p:cNvPr id="19" name="TextBox 1"/>
          <p:cNvSpPr txBox="1"/>
          <p:nvPr/>
        </p:nvSpPr>
        <p:spPr>
          <a:xfrm>
            <a:off x="939800" y="3797300"/>
            <a:ext cx="24130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对大涌项目有兴趣,辐射区域具有消费力</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785615" y="5116067"/>
            <a:ext cx="5215127" cy="577596"/>
          </a:xfrm>
          <a:custGeom>
            <a:avLst/>
            <a:gdLst>
              <a:gd name="connsiteX0" fmla="*/ 0 w 5215127"/>
              <a:gd name="connsiteY0" fmla="*/ 577596 h 577596"/>
              <a:gd name="connsiteX1" fmla="*/ 5215127 w 5215127"/>
              <a:gd name="connsiteY1" fmla="*/ 577596 h 577596"/>
              <a:gd name="connsiteX2" fmla="*/ 5215127 w 5215127"/>
              <a:gd name="connsiteY2" fmla="*/ 0 h 577596"/>
              <a:gd name="connsiteX3" fmla="*/ 0 w 5215127"/>
              <a:gd name="connsiteY3" fmla="*/ 0 h 577596"/>
              <a:gd name="connsiteX4" fmla="*/ 0 w 5215127"/>
              <a:gd name="connsiteY4" fmla="*/ 577596 h 5775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15127" h="577596">
                <a:moveTo>
                  <a:pt x="0" y="577596"/>
                </a:moveTo>
                <a:lnTo>
                  <a:pt x="5215127" y="577596"/>
                </a:lnTo>
                <a:lnTo>
                  <a:pt x="5215127" y="0"/>
                </a:lnTo>
                <a:lnTo>
                  <a:pt x="0" y="0"/>
                </a:lnTo>
                <a:lnTo>
                  <a:pt x="0" y="577596"/>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87145" y="928877"/>
            <a:ext cx="2872739" cy="4509516"/>
          </a:xfrm>
          <a:custGeom>
            <a:avLst/>
            <a:gdLst>
              <a:gd name="connsiteX0" fmla="*/ 0 w 2872739"/>
              <a:gd name="connsiteY0" fmla="*/ 4509516 h 4509516"/>
              <a:gd name="connsiteX1" fmla="*/ 2872739 w 2872739"/>
              <a:gd name="connsiteY1" fmla="*/ 4509516 h 4509516"/>
              <a:gd name="connsiteX2" fmla="*/ 2872739 w 2872739"/>
              <a:gd name="connsiteY2" fmla="*/ 0 h 4509516"/>
              <a:gd name="connsiteX3" fmla="*/ 0 w 2872739"/>
              <a:gd name="connsiteY3" fmla="*/ 0 h 4509516"/>
              <a:gd name="connsiteX4" fmla="*/ 0 w 2872739"/>
              <a:gd name="connsiteY4" fmla="*/ 4509516 h 45095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2739" h="4509516">
                <a:moveTo>
                  <a:pt x="0" y="4509516"/>
                </a:moveTo>
                <a:lnTo>
                  <a:pt x="2872739" y="4509516"/>
                </a:lnTo>
                <a:lnTo>
                  <a:pt x="2872739" y="0"/>
                </a:lnTo>
                <a:lnTo>
                  <a:pt x="0" y="0"/>
                </a:lnTo>
                <a:lnTo>
                  <a:pt x="0" y="4509516"/>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772668" y="914400"/>
            <a:ext cx="2901695" cy="4538472"/>
          </a:xfrm>
          <a:custGeom>
            <a:avLst/>
            <a:gdLst>
              <a:gd name="connsiteX0" fmla="*/ 14477 w 2901695"/>
              <a:gd name="connsiteY0" fmla="*/ 4523994 h 4538472"/>
              <a:gd name="connsiteX1" fmla="*/ 2887217 w 2901695"/>
              <a:gd name="connsiteY1" fmla="*/ 4523994 h 4538472"/>
              <a:gd name="connsiteX2" fmla="*/ 2887217 w 2901695"/>
              <a:gd name="connsiteY2" fmla="*/ 14477 h 4538472"/>
              <a:gd name="connsiteX3" fmla="*/ 14477 w 2901695"/>
              <a:gd name="connsiteY3" fmla="*/ 14477 h 4538472"/>
              <a:gd name="connsiteX4" fmla="*/ 14477 w 2901695"/>
              <a:gd name="connsiteY4" fmla="*/ 4523994 h 45384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1695" h="4538472">
                <a:moveTo>
                  <a:pt x="14477" y="4523994"/>
                </a:moveTo>
                <a:lnTo>
                  <a:pt x="2887217" y="4523994"/>
                </a:lnTo>
                <a:lnTo>
                  <a:pt x="2887217" y="14477"/>
                </a:lnTo>
                <a:lnTo>
                  <a:pt x="14477" y="14477"/>
                </a:lnTo>
                <a:lnTo>
                  <a:pt x="14477" y="4523994"/>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73100" y="1130300"/>
            <a:ext cx="2247900" cy="7112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130300" y="4127500"/>
            <a:ext cx="2171700" cy="11811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771900" y="698500"/>
            <a:ext cx="5372100" cy="4025900"/>
          </a:xfrm>
          <a:prstGeom prst="rect">
            <a:avLst/>
          </a:prstGeom>
          <a:noFill/>
        </p:spPr>
      </p:pic>
      <p:sp>
        <p:nvSpPr>
          <p:cNvPr id="1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83</a:t>
            </a:r>
          </a:p>
        </p:txBody>
      </p:sp>
      <p:sp>
        <p:nvSpPr>
          <p:cNvPr id="13" name="TextBox 1"/>
          <p:cNvSpPr txBox="1"/>
          <p:nvPr/>
        </p:nvSpPr>
        <p:spPr>
          <a:xfrm>
            <a:off x="5524500" y="152400"/>
            <a:ext cx="3378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商家访谈–儿童/娱乐</a:t>
            </a:r>
          </a:p>
        </p:txBody>
      </p:sp>
      <p:sp>
        <p:nvSpPr>
          <p:cNvPr id="14" name="TextBox 1"/>
          <p:cNvSpPr txBox="1"/>
          <p:nvPr/>
        </p:nvSpPr>
        <p:spPr>
          <a:xfrm>
            <a:off x="3873500" y="5156200"/>
            <a:ext cx="5029200" cy="495300"/>
          </a:xfrm>
          <a:prstGeom prst="rect">
            <a:avLst/>
          </a:prstGeom>
          <a:noFill/>
        </p:spPr>
        <p:txBody>
          <a:bodyPr wrap="none" lIns="0" tIns="0" rIns="0" rtlCol="0">
            <a:spAutoFit/>
          </a:bodyPr>
          <a:lstStyle/>
          <a:p>
            <a:pPr>
              <a:lnSpc>
                <a:spcPts val="1300"/>
              </a:lnSpc>
            </a:pPr>
            <a:r>
              <a:rPr lang="en-US" altLang="zh-CN" sz="1055" b="1" dirty="0">
                <a:solidFill>
                  <a:srgbClr val="000000"/>
                </a:solidFill>
                <a:latin typeface="微软雅黑" panose="020B0503020204020204" pitchFamily="18" charset="-122"/>
                <a:cs typeface="微软雅黑" panose="020B0503020204020204" pitchFamily="18" charset="-122"/>
              </a:rPr>
              <a:t>M＆M</a:t>
            </a:r>
            <a:r>
              <a:rPr lang="en-US" altLang="zh-CN" sz="1055" dirty="0">
                <a:solidFill>
                  <a:srgbClr val="000000"/>
                </a:solidFill>
                <a:latin typeface="微软雅黑" panose="020B0503020204020204" pitchFamily="18" charset="-122"/>
                <a:cs typeface="微软雅黑" panose="020B0503020204020204" pitchFamily="18" charset="-122"/>
              </a:rPr>
              <a:t>之世界是一个M&amp;M专门零售商店，产品从M＆M巧克力糖果到M＆M的服装。</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全球现有4间店，内华达州的拉斯韦加斯店(1997)</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、佛罗里达州(2005)</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、纽约市</a:t>
            </a:r>
          </a:p>
          <a:p>
            <a:pPr>
              <a:lnSpc>
                <a:spcPts val="1200"/>
              </a:lnSpc>
            </a:pPr>
            <a:r>
              <a:rPr lang="en-US" altLang="zh-CN" sz="1055" dirty="0">
                <a:solidFill>
                  <a:srgbClr val="000000"/>
                </a:solidFill>
                <a:latin typeface="微软雅黑" panose="020B0503020204020204" pitchFamily="18" charset="-122"/>
                <a:cs typeface="微软雅黑" panose="020B0503020204020204" pitchFamily="18" charset="-122"/>
              </a:rPr>
              <a:t>(2006)</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、伦敦（2011）</a:t>
            </a:r>
          </a:p>
        </p:txBody>
      </p:sp>
      <p:sp>
        <p:nvSpPr>
          <p:cNvPr id="15" name="TextBox 1"/>
          <p:cNvSpPr txBox="1"/>
          <p:nvPr/>
        </p:nvSpPr>
        <p:spPr>
          <a:xfrm>
            <a:off x="876300" y="1231900"/>
            <a:ext cx="1816100" cy="3937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M&amp;M之世界</a:t>
            </a:r>
          </a:p>
        </p:txBody>
      </p:sp>
      <p:sp>
        <p:nvSpPr>
          <p:cNvPr id="16" name="TextBox 1"/>
          <p:cNvSpPr txBox="1"/>
          <p:nvPr/>
        </p:nvSpPr>
        <p:spPr>
          <a:xfrm>
            <a:off x="876300" y="19304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p:txBody>
      </p:sp>
      <p:sp>
        <p:nvSpPr>
          <p:cNvPr id="17" name="TextBox 1"/>
          <p:cNvSpPr txBox="1"/>
          <p:nvPr/>
        </p:nvSpPr>
        <p:spPr>
          <a:xfrm>
            <a:off x="876300" y="2120900"/>
            <a:ext cx="2654300" cy="5080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M&amp;M之世界在未来3至5年将在中国开设1</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间店铺，可能在上海，选址一定要靠近旅游</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景点。</a:t>
            </a:r>
          </a:p>
        </p:txBody>
      </p:sp>
      <p:sp>
        <p:nvSpPr>
          <p:cNvPr id="18" name="TextBox 1"/>
          <p:cNvSpPr txBox="1"/>
          <p:nvPr/>
        </p:nvSpPr>
        <p:spPr>
          <a:xfrm>
            <a:off x="876300" y="27686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p:txBody>
      </p:sp>
      <p:sp>
        <p:nvSpPr>
          <p:cNvPr id="19" name="TextBox 1"/>
          <p:cNvSpPr txBox="1"/>
          <p:nvPr/>
        </p:nvSpPr>
        <p:spPr>
          <a:xfrm>
            <a:off x="876300" y="2946400"/>
            <a:ext cx="16764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暂时没有在深圳拓展计划。</a:t>
            </a:r>
          </a:p>
        </p:txBody>
      </p:sp>
      <p:sp>
        <p:nvSpPr>
          <p:cNvPr id="20" name="TextBox 1"/>
          <p:cNvSpPr txBox="1"/>
          <p:nvPr/>
        </p:nvSpPr>
        <p:spPr>
          <a:xfrm>
            <a:off x="876300" y="3289300"/>
            <a:ext cx="1879600" cy="3429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店铺面积:1,000–2,000平方米</a:t>
            </a:r>
          </a:p>
        </p:txBody>
      </p:sp>
      <p:sp>
        <p:nvSpPr>
          <p:cNvPr id="21" name="TextBox 1"/>
          <p:cNvSpPr txBox="1"/>
          <p:nvPr/>
        </p:nvSpPr>
        <p:spPr>
          <a:xfrm>
            <a:off x="876300" y="3606800"/>
            <a:ext cx="22352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偏好的邻近品牌：邻近年轻服装品牌</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785615" y="5116067"/>
            <a:ext cx="5215127" cy="900684"/>
          </a:xfrm>
          <a:custGeom>
            <a:avLst/>
            <a:gdLst>
              <a:gd name="connsiteX0" fmla="*/ 0 w 5215127"/>
              <a:gd name="connsiteY0" fmla="*/ 900684 h 900684"/>
              <a:gd name="connsiteX1" fmla="*/ 5215127 w 5215127"/>
              <a:gd name="connsiteY1" fmla="*/ 900684 h 900684"/>
              <a:gd name="connsiteX2" fmla="*/ 5215127 w 5215127"/>
              <a:gd name="connsiteY2" fmla="*/ 0 h 900684"/>
              <a:gd name="connsiteX3" fmla="*/ 0 w 5215127"/>
              <a:gd name="connsiteY3" fmla="*/ 0 h 900684"/>
              <a:gd name="connsiteX4" fmla="*/ 0 w 5215127"/>
              <a:gd name="connsiteY4" fmla="*/ 900684 h 9006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215127" h="900684">
                <a:moveTo>
                  <a:pt x="0" y="900684"/>
                </a:moveTo>
                <a:lnTo>
                  <a:pt x="5215127" y="900684"/>
                </a:lnTo>
                <a:lnTo>
                  <a:pt x="5215127" y="0"/>
                </a:lnTo>
                <a:lnTo>
                  <a:pt x="0" y="0"/>
                </a:lnTo>
                <a:lnTo>
                  <a:pt x="0" y="900684"/>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842010" y="973074"/>
            <a:ext cx="2872739" cy="5017008"/>
          </a:xfrm>
          <a:custGeom>
            <a:avLst/>
            <a:gdLst>
              <a:gd name="connsiteX0" fmla="*/ 0 w 2872739"/>
              <a:gd name="connsiteY0" fmla="*/ 5017008 h 5017008"/>
              <a:gd name="connsiteX1" fmla="*/ 2872739 w 2872739"/>
              <a:gd name="connsiteY1" fmla="*/ 5017008 h 5017008"/>
              <a:gd name="connsiteX2" fmla="*/ 2872739 w 2872739"/>
              <a:gd name="connsiteY2" fmla="*/ 0 h 5017008"/>
              <a:gd name="connsiteX3" fmla="*/ 0 w 2872739"/>
              <a:gd name="connsiteY3" fmla="*/ 0 h 5017008"/>
              <a:gd name="connsiteX4" fmla="*/ 0 w 2872739"/>
              <a:gd name="connsiteY4" fmla="*/ 5017008 h 5017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2739" h="5017008">
                <a:moveTo>
                  <a:pt x="0" y="5017008"/>
                </a:moveTo>
                <a:lnTo>
                  <a:pt x="2872739" y="5017008"/>
                </a:lnTo>
                <a:lnTo>
                  <a:pt x="2872739" y="0"/>
                </a:lnTo>
                <a:lnTo>
                  <a:pt x="0" y="0"/>
                </a:lnTo>
                <a:lnTo>
                  <a:pt x="0" y="501700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827532" y="958596"/>
            <a:ext cx="2901695" cy="5045964"/>
          </a:xfrm>
          <a:custGeom>
            <a:avLst/>
            <a:gdLst>
              <a:gd name="connsiteX0" fmla="*/ 14477 w 2901695"/>
              <a:gd name="connsiteY0" fmla="*/ 5031486 h 5045964"/>
              <a:gd name="connsiteX1" fmla="*/ 2887217 w 2901695"/>
              <a:gd name="connsiteY1" fmla="*/ 5031486 h 5045964"/>
              <a:gd name="connsiteX2" fmla="*/ 2887217 w 2901695"/>
              <a:gd name="connsiteY2" fmla="*/ 14477 h 5045964"/>
              <a:gd name="connsiteX3" fmla="*/ 14477 w 2901695"/>
              <a:gd name="connsiteY3" fmla="*/ 14477 h 5045964"/>
              <a:gd name="connsiteX4" fmla="*/ 14477 w 2901695"/>
              <a:gd name="connsiteY4" fmla="*/ 5031486 h 50459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1695" h="5045964">
                <a:moveTo>
                  <a:pt x="14477" y="5031486"/>
                </a:moveTo>
                <a:lnTo>
                  <a:pt x="2887217" y="5031486"/>
                </a:lnTo>
                <a:lnTo>
                  <a:pt x="2887217" y="14477"/>
                </a:lnTo>
                <a:lnTo>
                  <a:pt x="14477" y="14477"/>
                </a:lnTo>
                <a:lnTo>
                  <a:pt x="14477" y="503148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723900" y="1181100"/>
            <a:ext cx="1066800" cy="6985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346200" y="4991100"/>
            <a:ext cx="1739900" cy="8890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771900" y="774700"/>
            <a:ext cx="5257800" cy="4241800"/>
          </a:xfrm>
          <a:prstGeom prst="rect">
            <a:avLst/>
          </a:prstGeom>
          <a:noFill/>
        </p:spPr>
      </p:pic>
      <p:sp>
        <p:nvSpPr>
          <p:cNvPr id="1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84</a:t>
            </a:r>
          </a:p>
        </p:txBody>
      </p:sp>
      <p:sp>
        <p:nvSpPr>
          <p:cNvPr id="13" name="TextBox 1"/>
          <p:cNvSpPr txBox="1"/>
          <p:nvPr/>
        </p:nvSpPr>
        <p:spPr>
          <a:xfrm>
            <a:off x="5524500" y="152400"/>
            <a:ext cx="3378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商家访谈–儿童/娱乐</a:t>
            </a:r>
          </a:p>
        </p:txBody>
      </p:sp>
      <p:sp>
        <p:nvSpPr>
          <p:cNvPr id="14" name="TextBox 1"/>
          <p:cNvSpPr txBox="1"/>
          <p:nvPr/>
        </p:nvSpPr>
        <p:spPr>
          <a:xfrm>
            <a:off x="3873500" y="5143500"/>
            <a:ext cx="49276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AEG</a:t>
            </a:r>
            <a:r>
              <a:rPr lang="en-US" altLang="zh-CN" sz="1055" dirty="0">
                <a:solidFill>
                  <a:srgbClr val="000000"/>
                </a:solidFill>
                <a:latin typeface="微软雅黑" panose="020B0503020204020204" pitchFamily="18" charset="-122"/>
                <a:cs typeface="微软雅黑" panose="020B0503020204020204" pitchFamily="18" charset="-122"/>
              </a:rPr>
              <a:t>结合出色的场地管理、强大的销售、市场营销及项目推广，成为在中国领先的</a:t>
            </a:r>
          </a:p>
        </p:txBody>
      </p:sp>
      <p:sp>
        <p:nvSpPr>
          <p:cNvPr id="15" name="TextBox 1"/>
          <p:cNvSpPr txBox="1"/>
          <p:nvPr/>
        </p:nvSpPr>
        <p:spPr>
          <a:xfrm>
            <a:off x="3987800" y="5308600"/>
            <a:ext cx="11938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微软雅黑" panose="020B0503020204020204" pitchFamily="18" charset="-122"/>
                <a:cs typeface="微软雅黑" panose="020B0503020204020204" pitchFamily="18" charset="-122"/>
              </a:rPr>
              <a:t>体育和娱乐提供商。</a:t>
            </a:r>
          </a:p>
        </p:txBody>
      </p:sp>
      <p:sp>
        <p:nvSpPr>
          <p:cNvPr id="16" name="TextBox 1"/>
          <p:cNvSpPr txBox="1"/>
          <p:nvPr/>
        </p:nvSpPr>
        <p:spPr>
          <a:xfrm>
            <a:off x="3873500" y="5473700"/>
            <a:ext cx="50038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上海梅赛德斯奔驰文化中心和北京–万事达中心，各拥有18,000个坐位，均达世界级</a:t>
            </a:r>
          </a:p>
        </p:txBody>
      </p:sp>
      <p:sp>
        <p:nvSpPr>
          <p:cNvPr id="17" name="TextBox 1"/>
          <p:cNvSpPr txBox="1"/>
          <p:nvPr/>
        </p:nvSpPr>
        <p:spPr>
          <a:xfrm>
            <a:off x="3987800" y="5626100"/>
            <a:ext cx="25273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微软雅黑" panose="020B0503020204020204" pitchFamily="18" charset="-122"/>
                <a:cs typeface="微软雅黑" panose="020B0503020204020204" pitchFamily="18" charset="-122"/>
              </a:rPr>
              <a:t>场地标准，并全由中国AEG进行场地管理。</a:t>
            </a:r>
          </a:p>
        </p:txBody>
      </p:sp>
      <p:sp>
        <p:nvSpPr>
          <p:cNvPr id="18" name="TextBox 1"/>
          <p:cNvSpPr txBox="1"/>
          <p:nvPr/>
        </p:nvSpPr>
        <p:spPr>
          <a:xfrm>
            <a:off x="3873500" y="5791200"/>
            <a:ext cx="3848100" cy="165100"/>
          </a:xfrm>
          <a:prstGeom prst="rect">
            <a:avLst/>
          </a:prstGeom>
          <a:noFill/>
        </p:spPr>
        <p:txBody>
          <a:bodyPr wrap="none" lIns="0" tIns="0" rIns="0" rtlCol="0">
            <a:spAutoFit/>
          </a:bodyPr>
          <a:lstStyle/>
          <a:p>
            <a:pPr>
              <a:lnSpc>
                <a:spcPts val="1300"/>
              </a:lnSpc>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AEG还提供兴建圆形舞台的设计及施工咨询给多个中国的城市。</a:t>
            </a:r>
          </a:p>
        </p:txBody>
      </p:sp>
      <p:sp>
        <p:nvSpPr>
          <p:cNvPr id="19" name="TextBox 1"/>
          <p:cNvSpPr txBox="1"/>
          <p:nvPr/>
        </p:nvSpPr>
        <p:spPr>
          <a:xfrm>
            <a:off x="927100" y="1270000"/>
            <a:ext cx="635000" cy="393700"/>
          </a:xfrm>
          <a:prstGeom prst="rect">
            <a:avLst/>
          </a:prstGeom>
          <a:noFill/>
        </p:spPr>
        <p:txBody>
          <a:bodyPr wrap="none" lIns="0" tIns="0" rIns="0" rtlCol="0">
            <a:spAutoFit/>
          </a:bodyPr>
          <a:lstStyle/>
          <a:p>
            <a:pPr>
              <a:lnSpc>
                <a:spcPts val="3100"/>
              </a:lnSpc>
            </a:pPr>
            <a:r>
              <a:rPr lang="en-US" altLang="zh-CN" sz="2400" b="1" dirty="0">
                <a:solidFill>
                  <a:srgbClr val="000000"/>
                </a:solidFill>
                <a:latin typeface="微软雅黑" panose="020B0503020204020204" pitchFamily="18" charset="-122"/>
                <a:cs typeface="微软雅黑" panose="020B0503020204020204" pitchFamily="18" charset="-122"/>
              </a:rPr>
              <a:t>AEG</a:t>
            </a:r>
          </a:p>
        </p:txBody>
      </p:sp>
      <p:sp>
        <p:nvSpPr>
          <p:cNvPr id="20" name="TextBox 1"/>
          <p:cNvSpPr txBox="1"/>
          <p:nvPr/>
        </p:nvSpPr>
        <p:spPr>
          <a:xfrm>
            <a:off x="927100" y="18034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p:txBody>
      </p:sp>
      <p:sp>
        <p:nvSpPr>
          <p:cNvPr id="21" name="TextBox 1"/>
          <p:cNvSpPr txBox="1"/>
          <p:nvPr/>
        </p:nvSpPr>
        <p:spPr>
          <a:xfrm>
            <a:off x="927100" y="1968500"/>
            <a:ext cx="16764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在中国一直寻找合适项目。</a:t>
            </a:r>
          </a:p>
        </p:txBody>
      </p:sp>
      <p:sp>
        <p:nvSpPr>
          <p:cNvPr id="22" name="TextBox 1"/>
          <p:cNvSpPr txBox="1"/>
          <p:nvPr/>
        </p:nvSpPr>
        <p:spPr>
          <a:xfrm>
            <a:off x="927100" y="24638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p:txBody>
      </p:sp>
      <p:sp>
        <p:nvSpPr>
          <p:cNvPr id="23" name="TextBox 1"/>
          <p:cNvSpPr txBox="1"/>
          <p:nvPr/>
        </p:nvSpPr>
        <p:spPr>
          <a:xfrm>
            <a:off x="927100" y="2641600"/>
            <a:ext cx="1955800" cy="1778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正在洽商华润深圳湾春茧项目。</a:t>
            </a:r>
          </a:p>
        </p:txBody>
      </p:sp>
      <p:sp>
        <p:nvSpPr>
          <p:cNvPr id="24" name="TextBox 1"/>
          <p:cNvSpPr txBox="1"/>
          <p:nvPr/>
        </p:nvSpPr>
        <p:spPr>
          <a:xfrm>
            <a:off x="927100" y="33020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场地管理优势</a:t>
            </a:r>
          </a:p>
        </p:txBody>
      </p:sp>
      <p:sp>
        <p:nvSpPr>
          <p:cNvPr id="25" name="TextBox 1"/>
          <p:cNvSpPr txBox="1"/>
          <p:nvPr/>
        </p:nvSpPr>
        <p:spPr>
          <a:xfrm>
            <a:off x="927100" y="3479800"/>
            <a:ext cx="2654300" cy="342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AEG结合出色的场地管理及营销推广技巧，</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增加业主方的盈利。</a:t>
            </a:r>
          </a:p>
        </p:txBody>
      </p:sp>
      <p:sp>
        <p:nvSpPr>
          <p:cNvPr id="26" name="TextBox 1"/>
          <p:cNvSpPr txBox="1"/>
          <p:nvPr/>
        </p:nvSpPr>
        <p:spPr>
          <a:xfrm>
            <a:off x="927100" y="4318000"/>
            <a:ext cx="5588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合作要求</a:t>
            </a:r>
          </a:p>
        </p:txBody>
      </p:sp>
      <p:sp>
        <p:nvSpPr>
          <p:cNvPr id="27" name="TextBox 1"/>
          <p:cNvSpPr txBox="1"/>
          <p:nvPr/>
        </p:nvSpPr>
        <p:spPr>
          <a:xfrm>
            <a:off x="927100" y="4483100"/>
            <a:ext cx="2654300" cy="3429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首要合作的条件在于能否取得整个项目预授</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权</a:t>
            </a:r>
            <a:r>
              <a:rPr lang="en-US" altLang="zh-CN" sz="995" dirty="0">
                <a:solidFill>
                  <a:srgbClr val="000000"/>
                </a:solidFill>
                <a:latin typeface="微软雅黑" panose="020B0503020204020204" pitchFamily="18" charset="-122"/>
                <a:cs typeface="微软雅黑" panose="020B0503020204020204" pitchFamily="18" charset="-122"/>
              </a:rPr>
              <a: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276600" y="4293108"/>
            <a:ext cx="2375916" cy="254508"/>
          </a:xfrm>
          <a:custGeom>
            <a:avLst/>
            <a:gdLst>
              <a:gd name="connsiteX0" fmla="*/ 0 w 2375916"/>
              <a:gd name="connsiteY0" fmla="*/ 254507 h 254508"/>
              <a:gd name="connsiteX1" fmla="*/ 2375915 w 2375916"/>
              <a:gd name="connsiteY1" fmla="*/ 254507 h 254508"/>
              <a:gd name="connsiteX2" fmla="*/ 2375915 w 2375916"/>
              <a:gd name="connsiteY2" fmla="*/ 0 h 254508"/>
              <a:gd name="connsiteX3" fmla="*/ 0 w 2375916"/>
              <a:gd name="connsiteY3" fmla="*/ 0 h 254508"/>
              <a:gd name="connsiteX4" fmla="*/ 0 w 2375916"/>
              <a:gd name="connsiteY4" fmla="*/ 254507 h 2545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75916" h="254508">
                <a:moveTo>
                  <a:pt x="0" y="254507"/>
                </a:moveTo>
                <a:lnTo>
                  <a:pt x="2375915" y="254507"/>
                </a:lnTo>
                <a:lnTo>
                  <a:pt x="2375915" y="0"/>
                </a:lnTo>
                <a:lnTo>
                  <a:pt x="0" y="0"/>
                </a:lnTo>
                <a:lnTo>
                  <a:pt x="0" y="254507"/>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5930646" y="787145"/>
            <a:ext cx="2971799" cy="5817108"/>
          </a:xfrm>
          <a:custGeom>
            <a:avLst/>
            <a:gdLst>
              <a:gd name="connsiteX0" fmla="*/ 0 w 2971799"/>
              <a:gd name="connsiteY0" fmla="*/ 5817108 h 5817108"/>
              <a:gd name="connsiteX1" fmla="*/ 2971799 w 2971799"/>
              <a:gd name="connsiteY1" fmla="*/ 5817108 h 5817108"/>
              <a:gd name="connsiteX2" fmla="*/ 2971799 w 2971799"/>
              <a:gd name="connsiteY2" fmla="*/ 0 h 5817108"/>
              <a:gd name="connsiteX3" fmla="*/ 0 w 2971799"/>
              <a:gd name="connsiteY3" fmla="*/ 0 h 5817108"/>
              <a:gd name="connsiteX4" fmla="*/ 0 w 2971799"/>
              <a:gd name="connsiteY4" fmla="*/ 5817108 h 58171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71799" h="5817108">
                <a:moveTo>
                  <a:pt x="0" y="5817108"/>
                </a:moveTo>
                <a:lnTo>
                  <a:pt x="2971799" y="5817108"/>
                </a:lnTo>
                <a:lnTo>
                  <a:pt x="2971799" y="0"/>
                </a:lnTo>
                <a:lnTo>
                  <a:pt x="0" y="0"/>
                </a:lnTo>
                <a:lnTo>
                  <a:pt x="0" y="581710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5916167" y="772668"/>
            <a:ext cx="3000755" cy="5846064"/>
          </a:xfrm>
          <a:custGeom>
            <a:avLst/>
            <a:gdLst>
              <a:gd name="connsiteX0" fmla="*/ 14478 w 3000755"/>
              <a:gd name="connsiteY0" fmla="*/ 5831586 h 5846064"/>
              <a:gd name="connsiteX1" fmla="*/ 2986277 w 3000755"/>
              <a:gd name="connsiteY1" fmla="*/ 5831586 h 5846064"/>
              <a:gd name="connsiteX2" fmla="*/ 2986277 w 3000755"/>
              <a:gd name="connsiteY2" fmla="*/ 14477 h 5846064"/>
              <a:gd name="connsiteX3" fmla="*/ 14478 w 3000755"/>
              <a:gd name="connsiteY3" fmla="*/ 14477 h 5846064"/>
              <a:gd name="connsiteX4" fmla="*/ 14478 w 3000755"/>
              <a:gd name="connsiteY4" fmla="*/ 5831586 h 58460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00755" h="5846064">
                <a:moveTo>
                  <a:pt x="14478" y="5831586"/>
                </a:moveTo>
                <a:lnTo>
                  <a:pt x="2986277" y="5831586"/>
                </a:lnTo>
                <a:lnTo>
                  <a:pt x="2986277" y="14477"/>
                </a:lnTo>
                <a:lnTo>
                  <a:pt x="14478" y="14477"/>
                </a:lnTo>
                <a:lnTo>
                  <a:pt x="14478" y="583158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38200" y="774700"/>
            <a:ext cx="4965700" cy="37973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914400" y="4635500"/>
            <a:ext cx="4013200" cy="19050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5816600" y="990600"/>
            <a:ext cx="1257300" cy="711200"/>
          </a:xfrm>
          <a:prstGeom prst="rect">
            <a:avLst/>
          </a:prstGeom>
          <a:noFill/>
        </p:spPr>
      </p:pic>
      <p:pic>
        <p:nvPicPr>
          <p:cNvPr id="12" name="Picture 3"/>
          <p:cNvPicPr>
            <a:picLocks noChangeAspect="1" noChangeArrowheads="1"/>
          </p:cNvPicPr>
          <p:nvPr/>
        </p:nvPicPr>
        <p:blipFill>
          <a:blip r:embed="rId5"/>
          <a:srcRect/>
          <a:stretch>
            <a:fillRect/>
          </a:stretch>
        </p:blipFill>
        <p:spPr bwMode="auto">
          <a:xfrm>
            <a:off x="7061200" y="5626100"/>
            <a:ext cx="876300" cy="901700"/>
          </a:xfrm>
          <a:prstGeom prst="rect">
            <a:avLst/>
          </a:prstGeom>
          <a:noFill/>
        </p:spPr>
      </p:pic>
      <p:sp>
        <p:nvSpPr>
          <p:cNvPr id="13" name="TextBox 1"/>
          <p:cNvSpPr txBox="1"/>
          <p:nvPr/>
        </p:nvSpPr>
        <p:spPr>
          <a:xfrm>
            <a:off x="1358900" y="3429000"/>
            <a:ext cx="2032000" cy="635000"/>
          </a:xfrm>
          <a:prstGeom prst="rect">
            <a:avLst/>
          </a:prstGeom>
          <a:noFill/>
        </p:spPr>
        <p:txBody>
          <a:bodyPr wrap="none" lIns="0" tIns="0" rIns="0" rtlCol="0">
            <a:spAutoFit/>
          </a:bodyPr>
          <a:lstStyle/>
          <a:p>
            <a:pPr>
              <a:lnSpc>
                <a:spcPts val="1900"/>
              </a:lnSpc>
            </a:pPr>
            <a:r>
              <a:rPr lang="en-US" altLang="zh-CN" sz="1245" b="1" i="1" dirty="0">
                <a:solidFill>
                  <a:srgbClr val="000000"/>
                </a:solidFill>
                <a:latin typeface="Times New Roman" panose="02020603050405020304" pitchFamily="18" charset="0"/>
                <a:cs typeface="Times New Roman" panose="02020603050405020304" pitchFamily="18" charset="0"/>
              </a:rPr>
              <a:t>“</a:t>
            </a:r>
            <a:r>
              <a:rPr lang="en-US" altLang="zh-CN" sz="1480" b="1" dirty="0">
                <a:solidFill>
                  <a:srgbClr val="000000"/>
                </a:solidFill>
                <a:latin typeface="微软雅黑" panose="020B0503020204020204" pitchFamily="18" charset="-122"/>
                <a:cs typeface="微软雅黑" panose="020B0503020204020204" pitchFamily="18" charset="-122"/>
              </a:rPr>
              <a:t>要待了解深圳是否接受这</a:t>
            </a:r>
          </a:p>
          <a:p>
            <a:pPr>
              <a:lnSpc>
                <a:spcPts val="1600"/>
              </a:lnSpc>
            </a:pPr>
            <a:r>
              <a:rPr lang="en-US" altLang="zh-CN" sz="1480" b="1" dirty="0">
                <a:solidFill>
                  <a:srgbClr val="000000"/>
                </a:solidFill>
                <a:latin typeface="微软雅黑" panose="020B0503020204020204" pitchFamily="18" charset="-122"/>
                <a:cs typeface="微软雅黑" panose="020B0503020204020204" pitchFamily="18" charset="-122"/>
              </a:rPr>
              <a:t>种新概念才能定论。”</a:t>
            </a:r>
            <a:r>
              <a:rPr lang="en-US" altLang="zh-CN" sz="1245" i="1" dirty="0">
                <a:solidFill>
                  <a:srgbClr val="000000"/>
                </a:solidFill>
                <a:latin typeface="Times New Roman" panose="02020603050405020304" pitchFamily="18" charset="0"/>
                <a:cs typeface="Times New Roman" panose="02020603050405020304" pitchFamily="18" charset="0"/>
              </a:rPr>
              <a:t>.</a:t>
            </a:r>
          </a:p>
          <a:p>
            <a:pPr>
              <a:lnSpc>
                <a:spcPts val="1400"/>
              </a:lnSpc>
            </a:pPr>
            <a:r>
              <a:rPr lang="en-US" altLang="zh-CN" sz="1245" i="1" dirty="0">
                <a:solidFill>
                  <a:srgbClr val="000000"/>
                </a:solidFill>
                <a:latin typeface="Times New Roman" panose="02020603050405020304" pitchFamily="18" charset="0"/>
                <a:cs typeface="Times New Roman" panose="02020603050405020304" pitchFamily="18" charset="0"/>
              </a:rPr>
              <a:t>-Pure</a:t>
            </a:r>
            <a:r>
              <a:rPr lang="en-US" altLang="zh-CN" sz="1245" dirty="0">
                <a:latin typeface="Times New Roman" panose="02020603050405020304" pitchFamily="18" charset="0"/>
                <a:cs typeface="Times New Roman" panose="02020603050405020304" pitchFamily="18" charset="0"/>
              </a:rPr>
              <a:t> </a:t>
            </a:r>
            <a:r>
              <a:rPr lang="en-US" altLang="zh-CN" sz="1245" i="1" dirty="0">
                <a:solidFill>
                  <a:srgbClr val="000000"/>
                </a:solidFill>
                <a:latin typeface="Times New Roman" panose="02020603050405020304" pitchFamily="18" charset="0"/>
                <a:cs typeface="Times New Roman" panose="02020603050405020304" pitchFamily="18" charset="0"/>
              </a:rPr>
              <a:t>Fitness</a:t>
            </a:r>
            <a:r>
              <a:rPr lang="en-US" altLang="zh-CN" sz="1245" dirty="0">
                <a:latin typeface="Times New Roman" panose="02020603050405020304" pitchFamily="18" charset="0"/>
                <a:cs typeface="Times New Roman" panose="02020603050405020304" pitchFamily="18" charset="0"/>
              </a:rPr>
              <a:t> </a:t>
            </a:r>
            <a:r>
              <a:rPr lang="en-US" altLang="zh-CN" sz="1245" i="1" dirty="0">
                <a:solidFill>
                  <a:srgbClr val="000000"/>
                </a:solidFill>
                <a:latin typeface="Times New Roman" panose="02020603050405020304" pitchFamily="18" charset="0"/>
                <a:cs typeface="Times New Roman" panose="02020603050405020304" pitchFamily="18" charset="0"/>
              </a:rPr>
              <a:t>,</a:t>
            </a:r>
            <a:r>
              <a:rPr lang="en-US" altLang="zh-CN" sz="1245" dirty="0">
                <a:latin typeface="Times New Roman" panose="02020603050405020304" pitchFamily="18" charset="0"/>
                <a:cs typeface="Times New Roman" panose="02020603050405020304" pitchFamily="18" charset="0"/>
              </a:rPr>
              <a:t> </a:t>
            </a:r>
            <a:r>
              <a:rPr lang="en-US" altLang="zh-CN" sz="1245" i="1" dirty="0">
                <a:solidFill>
                  <a:srgbClr val="000000"/>
                </a:solidFill>
                <a:latin typeface="Times New Roman" panose="02020603050405020304" pitchFamily="18" charset="0"/>
                <a:cs typeface="Times New Roman" panose="02020603050405020304" pitchFamily="18" charset="0"/>
              </a:rPr>
              <a:t>CEO</a:t>
            </a:r>
          </a:p>
        </p:txBody>
      </p:sp>
      <p:sp>
        <p:nvSpPr>
          <p:cNvPr id="14" name="TextBox 1"/>
          <p:cNvSpPr txBox="1"/>
          <p:nvPr/>
        </p:nvSpPr>
        <p:spPr>
          <a:xfrm>
            <a:off x="5727700" y="215900"/>
            <a:ext cx="3200400" cy="2679700"/>
          </a:xfrm>
          <a:prstGeom prst="rect">
            <a:avLst/>
          </a:prstGeom>
          <a:noFill/>
        </p:spPr>
        <p:txBody>
          <a:bodyPr wrap="none" lIns="0" tIns="0" rIns="0" rtlCol="0">
            <a:spAutoFit/>
          </a:bodyPr>
          <a:lstStyle/>
          <a:p>
            <a:pPr>
              <a:lnSpc>
                <a:spcPts val="2700"/>
              </a:lnSpc>
              <a:tabLst>
                <a:tab pos="292100" algn="l"/>
              </a:tabLst>
            </a:pPr>
            <a:r>
              <a:rPr lang="en-US" altLang="zh-CN" sz="2795" dirty="0">
                <a:solidFill>
                  <a:srgbClr val="000000"/>
                </a:solidFill>
                <a:latin typeface="Times New Roman" panose="02020603050405020304" pitchFamily="18" charset="0"/>
                <a:cs typeface="Times New Roman" panose="02020603050405020304" pitchFamily="18" charset="0"/>
              </a:rPr>
              <a:t>商家访谈–生活休闲</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3800"/>
              </a:lnSpc>
              <a:tabLst>
                <a:tab pos="292100" algn="l"/>
              </a:tabLst>
            </a:pPr>
            <a:r>
              <a:rPr lang="en-US" altLang="zh-CN" dirty="0"/>
              <a:t>	</a:t>
            </a:r>
            <a:r>
              <a:rPr lang="en-US" altLang="zh-CN" sz="2400" b="1" dirty="0">
                <a:solidFill>
                  <a:srgbClr val="000000"/>
                </a:solidFill>
                <a:latin typeface="微软雅黑" panose="020B0503020204020204" pitchFamily="18" charset="-122"/>
                <a:cs typeface="微软雅黑" panose="020B0503020204020204" pitchFamily="18" charset="-122"/>
              </a:rPr>
              <a:t>PURE</a:t>
            </a:r>
          </a:p>
          <a:p>
            <a:pPr>
              <a:lnSpc>
                <a:spcPts val="1000"/>
              </a:lnSpc>
            </a:pPr>
            <a:endParaRPr lang="en-US" altLang="zh-CN" dirty="0"/>
          </a:p>
          <a:p>
            <a:pPr>
              <a:lnSpc>
                <a:spcPts val="1600"/>
              </a:lnSpc>
              <a:tabLst>
                <a:tab pos="2921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目前店铺位置及中国拓展计划</a:t>
            </a:r>
          </a:p>
          <a:p>
            <a:pPr>
              <a:lnSpc>
                <a:spcPts val="1000"/>
              </a:lnSpc>
            </a:pPr>
            <a:endParaRPr lang="en-US" altLang="zh-CN" dirty="0"/>
          </a:p>
          <a:p>
            <a:pPr>
              <a:lnSpc>
                <a:spcPts val="1600"/>
              </a:lnSpc>
              <a:tabLst>
                <a:tab pos="2921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现有店铺:</a:t>
            </a:r>
          </a:p>
          <a:p>
            <a:pPr>
              <a:lnSpc>
                <a:spcPts val="1300"/>
              </a:lnSpc>
              <a:tabLst>
                <a:tab pos="2921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香港:5间健身及5间瑜珈</a:t>
            </a:r>
          </a:p>
          <a:p>
            <a:pPr>
              <a:lnSpc>
                <a:spcPts val="1300"/>
              </a:lnSpc>
              <a:tabLst>
                <a:tab pos="2921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新加坡:</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2间健身及2间瑜珈</a:t>
            </a:r>
          </a:p>
          <a:p>
            <a:pPr>
              <a:lnSpc>
                <a:spcPts val="1300"/>
              </a:lnSpc>
              <a:tabLst>
                <a:tab pos="2921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台北:</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2间健身及2间瑜珈</a:t>
            </a:r>
          </a:p>
          <a:p>
            <a:pPr>
              <a:lnSpc>
                <a:spcPts val="1300"/>
              </a:lnSpc>
              <a:tabLst>
                <a:tab pos="2921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纽约:2间瑜珈</a:t>
            </a:r>
          </a:p>
        </p:txBody>
      </p:sp>
      <p:sp>
        <p:nvSpPr>
          <p:cNvPr id="15" name="TextBox 1"/>
          <p:cNvSpPr txBox="1"/>
          <p:nvPr/>
        </p:nvSpPr>
        <p:spPr>
          <a:xfrm>
            <a:off x="6019800" y="2997200"/>
            <a:ext cx="2781300" cy="1181100"/>
          </a:xfrm>
          <a:prstGeom prst="rect">
            <a:avLst/>
          </a:prstGeom>
          <a:noFill/>
        </p:spPr>
        <p:txBody>
          <a:bodyPr wrap="none" lIns="0" tIns="0" rIns="0" rtlCol="0">
            <a:spAutoFit/>
          </a:bodyPr>
          <a:lstStyle/>
          <a:p>
            <a:pPr>
              <a:lnSpc>
                <a:spcPts val="1400"/>
              </a:lnSpc>
            </a:pPr>
            <a:r>
              <a:rPr lang="en-US" altLang="zh-CN" sz="1105" dirty="0">
                <a:solidFill>
                  <a:srgbClr val="000000"/>
                </a:solidFill>
                <a:latin typeface="微软雅黑" panose="020B0503020204020204" pitchFamily="18" charset="-122"/>
                <a:cs typeface="微软雅黑" panose="020B0503020204020204" pitchFamily="18" charset="-122"/>
              </a:rPr>
              <a:t>未来计划:</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上海:</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Pure</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Yoga将于2013年8月于APM开业;</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预计Pure</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Fitness会于2014/2015开业。</a:t>
            </a:r>
          </a:p>
          <a:p>
            <a:pPr>
              <a:lnSpc>
                <a:spcPts val="1000"/>
              </a:lnSpc>
            </a:pPr>
            <a:endParaRPr lang="en-US" altLang="zh-CN" dirty="0"/>
          </a:p>
          <a:p>
            <a:pPr>
              <a:lnSpc>
                <a:spcPts val="1600"/>
              </a:lnSpc>
            </a:pPr>
            <a:r>
              <a:rPr lang="en-US" altLang="zh-CN" sz="1105" b="1" dirty="0">
                <a:solidFill>
                  <a:srgbClr val="000000"/>
                </a:solidFill>
                <a:latin typeface="微软雅黑" panose="020B0503020204020204" pitchFamily="18" charset="-122"/>
                <a:cs typeface="微软雅黑" panose="020B0503020204020204" pitchFamily="18" charset="-122"/>
              </a:rPr>
              <a:t>深圳发展计划</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现阶段深圳不是拓展的目标。要待了解深圳</a:t>
            </a:r>
          </a:p>
          <a:p>
            <a:pPr>
              <a:lnSpc>
                <a:spcPts val="1300"/>
              </a:lnSpc>
            </a:pPr>
            <a:r>
              <a:rPr lang="en-US" altLang="zh-CN" sz="1105" dirty="0">
                <a:solidFill>
                  <a:srgbClr val="000000"/>
                </a:solidFill>
                <a:latin typeface="微软雅黑" panose="020B0503020204020204" pitchFamily="18" charset="-122"/>
                <a:cs typeface="微软雅黑" panose="020B0503020204020204" pitchFamily="18" charset="-122"/>
              </a:rPr>
              <a:t>是否接受这种新概念才能定论。</a:t>
            </a:r>
          </a:p>
        </p:txBody>
      </p:sp>
      <p:sp>
        <p:nvSpPr>
          <p:cNvPr id="16" name="TextBox 1"/>
          <p:cNvSpPr txBox="1"/>
          <p:nvPr/>
        </p:nvSpPr>
        <p:spPr>
          <a:xfrm>
            <a:off x="1016000" y="4394200"/>
            <a:ext cx="7721600" cy="2489200"/>
          </a:xfrm>
          <a:prstGeom prst="rect">
            <a:avLst/>
          </a:prstGeom>
          <a:noFill/>
        </p:spPr>
        <p:txBody>
          <a:bodyPr wrap="none" lIns="0" tIns="0" rIns="0" rtlCol="0">
            <a:spAutoFit/>
          </a:bodyPr>
          <a:lstStyle/>
          <a:p>
            <a:pPr>
              <a:lnSpc>
                <a:spcPts val="1400"/>
              </a:lnSpc>
              <a:tabLst>
                <a:tab pos="5003800" algn="l"/>
              </a:tabLst>
            </a:pPr>
            <a:r>
              <a:rPr lang="en-US" altLang="zh-CN" dirty="0"/>
              <a:t>	</a:t>
            </a: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tabLst>
                <a:tab pos="50038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瑜珈馆:店铺面积最少需要1,000平方米</a:t>
            </a:r>
          </a:p>
          <a:p>
            <a:pPr>
              <a:lnSpc>
                <a:spcPts val="1300"/>
              </a:lnSpc>
              <a:tabLst>
                <a:tab pos="50038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健身馆:店铺面积最少需要1,000平方米</a:t>
            </a:r>
          </a:p>
          <a:p>
            <a:pPr>
              <a:lnSpc>
                <a:spcPts val="1300"/>
              </a:lnSpc>
              <a:tabLst>
                <a:tab pos="50038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融合两者,瑜珈馆和舞身馆,店铺面积最少需要</a:t>
            </a:r>
          </a:p>
          <a:p>
            <a:pPr>
              <a:lnSpc>
                <a:spcPts val="1300"/>
              </a:lnSpc>
              <a:tabLst>
                <a:tab pos="50038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2,000平方米。</a:t>
            </a:r>
          </a:p>
          <a:p>
            <a:pPr>
              <a:lnSpc>
                <a:spcPts val="1400"/>
              </a:lnSpc>
              <a:tabLst>
                <a:tab pos="50038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偏好的邻近品牌:</a:t>
            </a:r>
          </a:p>
          <a:p>
            <a:pPr>
              <a:lnSpc>
                <a:spcPts val="1300"/>
              </a:lnSpc>
              <a:tabLst>
                <a:tab pos="5003800" algn="l"/>
              </a:tabLst>
            </a:pPr>
            <a:r>
              <a:rPr lang="en-US" altLang="zh-CN" dirty="0"/>
              <a:t>	</a:t>
            </a:r>
            <a:r>
              <a:rPr lang="en-US" altLang="zh-CN" sz="1105" dirty="0">
                <a:solidFill>
                  <a:srgbClr val="000000"/>
                </a:solidFill>
                <a:latin typeface="微软雅黑" panose="020B0503020204020204" pitchFamily="18" charset="-122"/>
                <a:cs typeface="微软雅黑" panose="020B0503020204020204" pitchFamily="18" charset="-122"/>
              </a:rPr>
              <a:t>比较弹性.偏好邻近运动,零售及餐饮业态。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100"/>
              </a:lnSpc>
              <a:tabLst>
                <a:tab pos="50038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85</a:t>
            </a: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770381" y="680466"/>
            <a:ext cx="2874264" cy="5847588"/>
          </a:xfrm>
          <a:custGeom>
            <a:avLst/>
            <a:gdLst>
              <a:gd name="connsiteX0" fmla="*/ 0 w 2874264"/>
              <a:gd name="connsiteY0" fmla="*/ 5847588 h 5847588"/>
              <a:gd name="connsiteX1" fmla="*/ 2874264 w 2874264"/>
              <a:gd name="connsiteY1" fmla="*/ 5847588 h 5847588"/>
              <a:gd name="connsiteX2" fmla="*/ 2874264 w 2874264"/>
              <a:gd name="connsiteY2" fmla="*/ 0 h 5847588"/>
              <a:gd name="connsiteX3" fmla="*/ 0 w 2874264"/>
              <a:gd name="connsiteY3" fmla="*/ 0 h 5847588"/>
              <a:gd name="connsiteX4" fmla="*/ 0 w 2874264"/>
              <a:gd name="connsiteY4" fmla="*/ 5847588 h 58475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74264" h="5847588">
                <a:moveTo>
                  <a:pt x="0" y="5847588"/>
                </a:moveTo>
                <a:lnTo>
                  <a:pt x="2874264" y="5847588"/>
                </a:lnTo>
                <a:lnTo>
                  <a:pt x="2874264" y="0"/>
                </a:lnTo>
                <a:lnTo>
                  <a:pt x="0" y="0"/>
                </a:lnTo>
                <a:lnTo>
                  <a:pt x="0" y="5847588"/>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755904" y="665988"/>
            <a:ext cx="2903220" cy="5876544"/>
          </a:xfrm>
          <a:custGeom>
            <a:avLst/>
            <a:gdLst>
              <a:gd name="connsiteX0" fmla="*/ 14477 w 2903220"/>
              <a:gd name="connsiteY0" fmla="*/ 5862066 h 5876544"/>
              <a:gd name="connsiteX1" fmla="*/ 2888742 w 2903220"/>
              <a:gd name="connsiteY1" fmla="*/ 5862066 h 5876544"/>
              <a:gd name="connsiteX2" fmla="*/ 2888742 w 2903220"/>
              <a:gd name="connsiteY2" fmla="*/ 14477 h 5876544"/>
              <a:gd name="connsiteX3" fmla="*/ 14477 w 2903220"/>
              <a:gd name="connsiteY3" fmla="*/ 14477 h 5876544"/>
              <a:gd name="connsiteX4" fmla="*/ 14477 w 2903220"/>
              <a:gd name="connsiteY4" fmla="*/ 5862066 h 5876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03220" h="5876544">
                <a:moveTo>
                  <a:pt x="14477" y="5862066"/>
                </a:moveTo>
                <a:lnTo>
                  <a:pt x="2888742" y="5862066"/>
                </a:lnTo>
                <a:lnTo>
                  <a:pt x="2888742" y="14477"/>
                </a:lnTo>
                <a:lnTo>
                  <a:pt x="14477" y="14477"/>
                </a:lnTo>
                <a:lnTo>
                  <a:pt x="14477" y="5862066"/>
                </a:lnTo>
              </a:path>
            </a:pathLst>
          </a:custGeom>
          <a:solidFill>
            <a:srgbClr val="000000">
              <a:alpha val="0"/>
            </a:srgbClr>
          </a:solidFill>
          <a:ln w="25400">
            <a:solidFill>
              <a:srgbClr val="00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3785615" y="4858511"/>
            <a:ext cx="5073396" cy="899159"/>
          </a:xfrm>
          <a:custGeom>
            <a:avLst/>
            <a:gdLst>
              <a:gd name="connsiteX0" fmla="*/ 0 w 5073396"/>
              <a:gd name="connsiteY0" fmla="*/ 899159 h 899159"/>
              <a:gd name="connsiteX1" fmla="*/ 5073396 w 5073396"/>
              <a:gd name="connsiteY1" fmla="*/ 899159 h 899159"/>
              <a:gd name="connsiteX2" fmla="*/ 5073396 w 5073396"/>
              <a:gd name="connsiteY2" fmla="*/ 0 h 899159"/>
              <a:gd name="connsiteX3" fmla="*/ 0 w 5073396"/>
              <a:gd name="connsiteY3" fmla="*/ 0 h 899159"/>
              <a:gd name="connsiteX4" fmla="*/ 0 w 5073396"/>
              <a:gd name="connsiteY4" fmla="*/ 899159 h 89915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073396" h="899159">
                <a:moveTo>
                  <a:pt x="0" y="899159"/>
                </a:moveTo>
                <a:lnTo>
                  <a:pt x="5073396" y="899159"/>
                </a:lnTo>
                <a:lnTo>
                  <a:pt x="5073396" y="0"/>
                </a:lnTo>
                <a:lnTo>
                  <a:pt x="0" y="0"/>
                </a:lnTo>
                <a:lnTo>
                  <a:pt x="0" y="899159"/>
                </a:lnTo>
              </a:path>
            </a:pathLst>
          </a:custGeom>
          <a:solidFill>
            <a:srgbClr val="F2F2F2">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60400" y="889000"/>
            <a:ext cx="1066800" cy="698500"/>
          </a:xfrm>
          <a:prstGeom prst="rect">
            <a:avLst/>
          </a:prstGeom>
          <a:noFill/>
        </p:spPr>
      </p:pic>
      <p:pic>
        <p:nvPicPr>
          <p:cNvPr id="10" name="Picture 3"/>
          <p:cNvPicPr>
            <a:picLocks noChangeAspect="1" noChangeArrowheads="1"/>
          </p:cNvPicPr>
          <p:nvPr/>
        </p:nvPicPr>
        <p:blipFill>
          <a:blip r:embed="rId3"/>
          <a:srcRect/>
          <a:stretch>
            <a:fillRect/>
          </a:stretch>
        </p:blipFill>
        <p:spPr bwMode="auto">
          <a:xfrm>
            <a:off x="1562100" y="5422900"/>
            <a:ext cx="1231900" cy="1003300"/>
          </a:xfrm>
          <a:prstGeom prst="rect">
            <a:avLst/>
          </a:prstGeom>
          <a:noFill/>
        </p:spPr>
      </p:pic>
      <p:pic>
        <p:nvPicPr>
          <p:cNvPr id="11" name="Picture 3"/>
          <p:cNvPicPr>
            <a:picLocks noChangeAspect="1" noChangeArrowheads="1"/>
          </p:cNvPicPr>
          <p:nvPr/>
        </p:nvPicPr>
        <p:blipFill>
          <a:blip r:embed="rId4"/>
          <a:srcRect/>
          <a:stretch>
            <a:fillRect/>
          </a:stretch>
        </p:blipFill>
        <p:spPr bwMode="auto">
          <a:xfrm>
            <a:off x="3911600" y="838200"/>
            <a:ext cx="4889500" cy="3886200"/>
          </a:xfrm>
          <a:prstGeom prst="rect">
            <a:avLst/>
          </a:prstGeom>
          <a:noFill/>
        </p:spPr>
      </p:pic>
      <p:sp>
        <p:nvSpPr>
          <p:cNvPr id="12" name="TextBox 1"/>
          <p:cNvSpPr txBox="1"/>
          <p:nvPr/>
        </p:nvSpPr>
        <p:spPr>
          <a:xfrm>
            <a:off x="850900" y="279400"/>
            <a:ext cx="8039100" cy="4572000"/>
          </a:xfrm>
          <a:prstGeom prst="rect">
            <a:avLst/>
          </a:prstGeom>
          <a:noFill/>
        </p:spPr>
        <p:txBody>
          <a:bodyPr wrap="none" lIns="0" tIns="0" rIns="0" rtlCol="0">
            <a:spAutoFit/>
          </a:bodyPr>
          <a:lstStyle/>
          <a:p>
            <a:pPr>
              <a:lnSpc>
                <a:spcPts val="2700"/>
              </a:lnSpc>
              <a:tabLst>
                <a:tab pos="5562600" algn="l"/>
              </a:tabLst>
            </a:pPr>
            <a:r>
              <a:rPr lang="en-US" altLang="zh-CN" dirty="0"/>
              <a:t>	</a:t>
            </a:r>
            <a:r>
              <a:rPr lang="en-US" altLang="zh-CN" sz="2795" dirty="0">
                <a:solidFill>
                  <a:srgbClr val="000000"/>
                </a:solidFill>
                <a:latin typeface="Times New Roman" panose="02020603050405020304" pitchFamily="18" charset="0"/>
                <a:cs typeface="Times New Roman" panose="02020603050405020304" pitchFamily="18" charset="0"/>
              </a:rPr>
              <a:t>商家访谈–运动</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5562600" algn="l"/>
              </a:tabLst>
            </a:pPr>
            <a:r>
              <a:rPr lang="en-US" altLang="zh-CN" sz="2400" b="1" dirty="0">
                <a:solidFill>
                  <a:srgbClr val="000000"/>
                </a:solidFill>
                <a:latin typeface="Times New Roman" panose="02020603050405020304" pitchFamily="18" charset="0"/>
                <a:cs typeface="Times New Roman" panose="02020603050405020304" pitchFamily="18" charset="0"/>
              </a:rPr>
              <a:t>Nike</a:t>
            </a:r>
          </a:p>
          <a:p>
            <a:pPr>
              <a:lnSpc>
                <a:spcPts val="1000"/>
              </a:lnSpc>
            </a:pPr>
            <a:endParaRPr lang="en-US" altLang="zh-CN" dirty="0"/>
          </a:p>
          <a:p>
            <a:pPr>
              <a:lnSpc>
                <a:spcPts val="1500"/>
              </a:lnSpc>
              <a:tabLst>
                <a:tab pos="5562600" algn="l"/>
              </a:tabLst>
            </a:pPr>
            <a:r>
              <a:rPr lang="en-US" altLang="zh-CN" sz="1105" b="1" dirty="0">
                <a:solidFill>
                  <a:srgbClr val="000000"/>
                </a:solidFill>
                <a:latin typeface="微软雅黑" panose="020B0503020204020204" pitchFamily="18" charset="-122"/>
                <a:cs typeface="微软雅黑" panose="020B0503020204020204" pitchFamily="18" charset="-122"/>
              </a:rPr>
              <a:t>中国拓展计划</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在来5年,上海将会开1间独一系列专门体验</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店,而北京则会开1间独一系列专门体验店或</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1间集独八系列专门体验店;</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在2014/2015:广州及深圳会拓展独一系列</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专门体验店;</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2015之后会在上海周边二线城市逐渐拓展</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独一系列专门体验店</a:t>
            </a:r>
          </a:p>
          <a:p>
            <a:pPr>
              <a:lnSpc>
                <a:spcPts val="1000"/>
              </a:lnSpc>
            </a:pPr>
            <a:endParaRPr lang="en-US" altLang="zh-CN" dirty="0"/>
          </a:p>
          <a:p>
            <a:pPr>
              <a:lnSpc>
                <a:spcPts val="1600"/>
              </a:lnSpc>
              <a:tabLst>
                <a:tab pos="5562600" algn="l"/>
              </a:tabLst>
            </a:pPr>
            <a:r>
              <a:rPr lang="en-US" altLang="zh-CN" sz="1105" b="1" dirty="0">
                <a:solidFill>
                  <a:srgbClr val="000000"/>
                </a:solidFill>
                <a:latin typeface="微软雅黑" panose="020B0503020204020204" pitchFamily="18" charset="-122"/>
                <a:cs typeface="微软雅黑" panose="020B0503020204020204" pitchFamily="18" charset="-122"/>
              </a:rPr>
              <a:t>专门一系列品牌体验店</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独一系列专门体验店，如专门作篮球或跑步</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运动系列的体验店</a:t>
            </a:r>
          </a:p>
          <a:p>
            <a:pPr>
              <a:lnSpc>
                <a:spcPts val="1000"/>
              </a:lnSpc>
            </a:pPr>
            <a:endParaRPr lang="en-US" altLang="zh-CN" dirty="0"/>
          </a:p>
          <a:p>
            <a:pPr>
              <a:lnSpc>
                <a:spcPts val="1000"/>
              </a:lnSpc>
            </a:pPr>
            <a:endParaRPr lang="en-US" altLang="zh-CN" dirty="0"/>
          </a:p>
          <a:p>
            <a:pPr>
              <a:lnSpc>
                <a:spcPts val="1900"/>
              </a:lnSpc>
              <a:tabLst>
                <a:tab pos="5562600" algn="l"/>
              </a:tabLst>
            </a:pPr>
            <a:r>
              <a:rPr lang="en-US" altLang="zh-CN" sz="1105" b="1" dirty="0">
                <a:solidFill>
                  <a:srgbClr val="000000"/>
                </a:solidFill>
                <a:latin typeface="微软雅黑" panose="020B0503020204020204" pitchFamily="18" charset="-122"/>
                <a:cs typeface="微软雅黑" panose="020B0503020204020204" pitchFamily="18" charset="-122"/>
              </a:rPr>
              <a:t>店铺面积要求/偏好的邻近品牌</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大型货仓店:500-</a:t>
            </a:r>
            <a:r>
              <a:rPr lang="en-US" altLang="zh-CN" sz="1105" dirty="0">
                <a:latin typeface="Times New Roman" panose="02020603050405020304" pitchFamily="18" charset="0"/>
                <a:cs typeface="Times New Roman" panose="02020603050405020304" pitchFamily="18" charset="0"/>
              </a:rPr>
              <a:t> </a:t>
            </a:r>
            <a:r>
              <a:rPr lang="en-US" altLang="zh-CN" sz="1105" dirty="0">
                <a:solidFill>
                  <a:srgbClr val="000000"/>
                </a:solidFill>
                <a:latin typeface="微软雅黑" panose="020B0503020204020204" pitchFamily="18" charset="-122"/>
                <a:cs typeface="微软雅黑" panose="020B0503020204020204" pitchFamily="18" charset="-122"/>
              </a:rPr>
              <a:t>800平方米</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独一系列专门体验店:350-450平方米</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偏好的邻近品牌:偏好邻近生活休闲或服装品</a:t>
            </a:r>
          </a:p>
          <a:p>
            <a:pPr>
              <a:lnSpc>
                <a:spcPts val="1300"/>
              </a:lnSpc>
              <a:tabLst>
                <a:tab pos="5562600" algn="l"/>
              </a:tabLst>
            </a:pPr>
            <a:r>
              <a:rPr lang="en-US" altLang="zh-CN" sz="1105" dirty="0">
                <a:solidFill>
                  <a:srgbClr val="000000"/>
                </a:solidFill>
                <a:latin typeface="微软雅黑" panose="020B0503020204020204" pitchFamily="18" charset="-122"/>
                <a:cs typeface="微软雅黑" panose="020B0503020204020204" pitchFamily="18" charset="-122"/>
              </a:rPr>
              <a:t>牌</a:t>
            </a:r>
          </a:p>
        </p:txBody>
      </p:sp>
      <p:sp>
        <p:nvSpPr>
          <p:cNvPr id="13" name="TextBox 1"/>
          <p:cNvSpPr txBox="1"/>
          <p:nvPr/>
        </p:nvSpPr>
        <p:spPr>
          <a:xfrm>
            <a:off x="850900" y="4914900"/>
            <a:ext cx="2273300" cy="1943100"/>
          </a:xfrm>
          <a:prstGeom prst="rect">
            <a:avLst/>
          </a:prstGeom>
          <a:noFill/>
        </p:spPr>
        <p:txBody>
          <a:bodyPr wrap="none" lIns="0" tIns="0" rIns="0" rtlCol="0">
            <a:spAutoFit/>
          </a:bodyPr>
          <a:lstStyle/>
          <a:p>
            <a:pPr>
              <a:lnSpc>
                <a:spcPts val="1400"/>
              </a:lnSpc>
              <a:tabLst>
                <a:tab pos="165100" algn="l"/>
              </a:tabLst>
            </a:pPr>
            <a:r>
              <a:rPr lang="en-US" altLang="zh-CN" sz="1105" b="1" dirty="0">
                <a:solidFill>
                  <a:srgbClr val="000000"/>
                </a:solidFill>
                <a:latin typeface="微软雅黑" panose="020B0503020204020204" pitchFamily="18" charset="-122"/>
                <a:cs typeface="微软雅黑" panose="020B0503020204020204" pitchFamily="18" charset="-122"/>
              </a:rPr>
              <a:t>深圳大涌项目开店机会</a:t>
            </a:r>
          </a:p>
          <a:p>
            <a:pPr>
              <a:lnSpc>
                <a:spcPts val="1300"/>
              </a:lnSpc>
              <a:tabLst>
                <a:tab pos="165100" algn="l"/>
              </a:tabLst>
            </a:pPr>
            <a:r>
              <a:rPr lang="en-US" altLang="zh-CN" sz="1105" dirty="0">
                <a:solidFill>
                  <a:srgbClr val="000000"/>
                </a:solidFill>
                <a:latin typeface="微软雅黑" panose="020B0503020204020204" pitchFamily="18" charset="-122"/>
                <a:cs typeface="微软雅黑" panose="020B0503020204020204" pitchFamily="18" charset="-122"/>
              </a:rPr>
              <a:t>对大涌项目有兴趣,但租户组合很重要</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165100" algn="l"/>
              </a:tabLst>
            </a:pPr>
            <a:r>
              <a:rPr lang="en-US" altLang="zh-CN" dirty="0"/>
              <a:t>	</a:t>
            </a: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86</a:t>
            </a:r>
          </a:p>
        </p:txBody>
      </p:sp>
      <p:sp>
        <p:nvSpPr>
          <p:cNvPr id="14" name="TextBox 1"/>
          <p:cNvSpPr txBox="1"/>
          <p:nvPr/>
        </p:nvSpPr>
        <p:spPr>
          <a:xfrm>
            <a:off x="3873500" y="4914900"/>
            <a:ext cx="4889500" cy="812800"/>
          </a:xfrm>
          <a:prstGeom prst="rect">
            <a:avLst/>
          </a:prstGeom>
          <a:noFill/>
        </p:spPr>
        <p:txBody>
          <a:bodyPr wrap="none" lIns="0" tIns="0" rIns="0" rtlCol="0">
            <a:spAutoFit/>
          </a:bodyPr>
          <a:lstStyle/>
          <a:p>
            <a:pPr>
              <a:lnSpc>
                <a:spcPts val="1400"/>
              </a:lnSpc>
              <a:tabLst>
                <a:tab pos="114300" algn="l"/>
              </a:tabLst>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Nike,</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Inc.</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(pron.:</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/ˈ</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naɪ</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ki</a:t>
            </a:r>
            <a:r>
              <a:rPr lang="en-US" altLang="zh-CN" sz="1055" dirty="0">
                <a:solidFill>
                  <a:srgbClr val="000000"/>
                </a:solidFill>
                <a:latin typeface="Times New Roman" panose="02020603050405020304" pitchFamily="18" charset="0"/>
                <a:cs typeface="Times New Roman" panose="02020603050405020304" pitchFamily="18" charset="0"/>
              </a:rPr>
              <a:t>ː</a:t>
            </a:r>
            <a:r>
              <a:rPr lang="en-US" altLang="zh-CN" sz="1055" dirty="0">
                <a:solidFill>
                  <a:srgbClr val="000000"/>
                </a:solidFill>
                <a:latin typeface="微软雅黑" panose="020B0503020204020204" pitchFamily="18" charset="-122"/>
                <a:cs typeface="微软雅黑" panose="020B0503020204020204" pitchFamily="18" charset="-122"/>
              </a:rPr>
              <a:t>/)是一家美国的跨国公司，从事设计，开发和全球营销</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和销售鞋类、服装、设备、配件及服务。</a:t>
            </a:r>
          </a:p>
          <a:p>
            <a:pPr>
              <a:lnSpc>
                <a:spcPts val="1200"/>
              </a:lnSpc>
              <a:tabLst>
                <a:tab pos="114300" algn="l"/>
              </a:tabLst>
            </a:pPr>
            <a:r>
              <a:rPr lang="en-US" altLang="zh-CN" sz="1055" dirty="0">
                <a:solidFill>
                  <a:srgbClr val="000000"/>
                </a:solidFill>
                <a:latin typeface="Times New Roman" panose="02020603050405020304" pitchFamily="18" charset="0"/>
                <a:cs typeface="Times New Roman" panose="02020603050405020304" pitchFamily="18" charset="0"/>
              </a:rPr>
              <a:t>•</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除了制造运动服装和设备，公司经营零售店Nike</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Town的名字。Nike赞助了许多</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高知名度的世界各地的运动员和运动队，具有高度认可的商标“Just</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Do</a:t>
            </a:r>
            <a:r>
              <a:rPr lang="en-US" altLang="zh-CN" sz="1055" dirty="0">
                <a:latin typeface="Times New Roman" panose="02020603050405020304" pitchFamily="18" charset="0"/>
                <a:cs typeface="Times New Roman" panose="02020603050405020304" pitchFamily="18" charset="0"/>
              </a:rPr>
              <a:t> </a:t>
            </a:r>
            <a:r>
              <a:rPr lang="en-US" altLang="zh-CN" sz="1055" dirty="0">
                <a:solidFill>
                  <a:srgbClr val="000000"/>
                </a:solidFill>
                <a:latin typeface="微软雅黑" panose="020B0503020204020204" pitchFamily="18" charset="-122"/>
                <a:cs typeface="微软雅黑" panose="020B0503020204020204" pitchFamily="18" charset="-122"/>
              </a:rPr>
              <a:t>It”旋风</a:t>
            </a:r>
          </a:p>
          <a:p>
            <a:pPr>
              <a:lnSpc>
                <a:spcPts val="1200"/>
              </a:lnSpc>
              <a:tabLst>
                <a:tab pos="114300" algn="l"/>
              </a:tabLst>
            </a:pPr>
            <a:r>
              <a:rPr lang="en-US" altLang="zh-CN" dirty="0"/>
              <a:t>	</a:t>
            </a:r>
            <a:r>
              <a:rPr lang="en-US" altLang="zh-CN" sz="1055" dirty="0">
                <a:solidFill>
                  <a:srgbClr val="000000"/>
                </a:solidFill>
                <a:latin typeface="微软雅黑" panose="020B0503020204020204" pitchFamily="18" charset="-122"/>
                <a:cs typeface="微软雅黑" panose="020B0503020204020204" pitchFamily="18" charset="-122"/>
              </a:rPr>
              <a:t>标志。</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3261105" y="2869438"/>
            <a:ext cx="5872479" cy="597916"/>
          </a:xfrm>
          <a:custGeom>
            <a:avLst/>
            <a:gdLst>
              <a:gd name="connsiteX0" fmla="*/ 6350 w 5872479"/>
              <a:gd name="connsiteY0" fmla="*/ 591565 h 597916"/>
              <a:gd name="connsiteX1" fmla="*/ 5866129 w 5872479"/>
              <a:gd name="connsiteY1" fmla="*/ 591565 h 597916"/>
              <a:gd name="connsiteX2" fmla="*/ 5866129 w 5872479"/>
              <a:gd name="connsiteY2" fmla="*/ 6350 h 597916"/>
              <a:gd name="connsiteX3" fmla="*/ 6350 w 5872479"/>
              <a:gd name="connsiteY3" fmla="*/ 6350 h 597916"/>
              <a:gd name="connsiteX4" fmla="*/ 6350 w 5872479"/>
              <a:gd name="connsiteY4" fmla="*/ 591565 h 597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72479" h="597916">
                <a:moveTo>
                  <a:pt x="6350" y="591565"/>
                </a:moveTo>
                <a:lnTo>
                  <a:pt x="5866129" y="591565"/>
                </a:lnTo>
                <a:lnTo>
                  <a:pt x="5866129" y="6350"/>
                </a:lnTo>
                <a:lnTo>
                  <a:pt x="6350" y="6350"/>
                </a:lnTo>
                <a:lnTo>
                  <a:pt x="6350" y="59156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456689" y="3494697"/>
            <a:ext cx="6840219" cy="16052"/>
          </a:xfrm>
          <a:custGeom>
            <a:avLst/>
            <a:gdLst>
              <a:gd name="connsiteX0" fmla="*/ 6350 w 6840219"/>
              <a:gd name="connsiteY0" fmla="*/ 6350 h 16052"/>
              <a:gd name="connsiteX1" fmla="*/ 6833869 w 6840219"/>
              <a:gd name="connsiteY1" fmla="*/ 9702 h 16052"/>
            </a:gdLst>
            <a:ahLst/>
            <a:cxnLst>
              <a:cxn ang="0">
                <a:pos x="connsiteX0" y="connsiteY0"/>
              </a:cxn>
              <a:cxn ang="1">
                <a:pos x="connsiteX1" y="connsiteY1"/>
              </a:cxn>
            </a:cxnLst>
            <a:rect l="l" t="t" r="r" b="b"/>
            <a:pathLst>
              <a:path w="6840219" h="16052">
                <a:moveTo>
                  <a:pt x="6350" y="6350"/>
                </a:moveTo>
                <a:lnTo>
                  <a:pt x="6833869" y="9702"/>
                </a:lnTo>
              </a:path>
            </a:pathLst>
          </a:custGeom>
          <a:ln w="12700">
            <a:solidFill>
              <a:srgbClr val="006A4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148841" y="3651250"/>
            <a:ext cx="8001000" cy="21844"/>
          </a:xfrm>
          <a:custGeom>
            <a:avLst/>
            <a:gdLst>
              <a:gd name="connsiteX0" fmla="*/ 6350 w 8001000"/>
              <a:gd name="connsiteY0" fmla="*/ 6350 h 21844"/>
              <a:gd name="connsiteX1" fmla="*/ 7994650 w 8001000"/>
              <a:gd name="connsiteY1" fmla="*/ 6350 h 21844"/>
            </a:gdLst>
            <a:ahLst/>
            <a:cxnLst>
              <a:cxn ang="0">
                <a:pos x="connsiteX0" y="connsiteY0"/>
              </a:cxn>
              <a:cxn ang="1">
                <a:pos x="connsiteX1" y="connsiteY1"/>
              </a:cxn>
            </a:cxnLst>
            <a:rect l="l" t="t" r="r" b="b"/>
            <a:pathLst>
              <a:path w="8001000" h="21844">
                <a:moveTo>
                  <a:pt x="6350" y="6350"/>
                </a:moveTo>
                <a:lnTo>
                  <a:pt x="7994650" y="6350"/>
                </a:lnTo>
              </a:path>
            </a:pathLst>
          </a:custGeom>
          <a:ln w="127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6731000" y="2781300"/>
            <a:ext cx="2413000" cy="927100"/>
          </a:xfrm>
          <a:prstGeom prst="rect">
            <a:avLst/>
          </a:prstGeom>
          <a:noFill/>
        </p:spPr>
      </p:pic>
      <p:sp>
        <p:nvSpPr>
          <p:cNvPr id="10"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87</a:t>
            </a:r>
          </a:p>
        </p:txBody>
      </p:sp>
      <p:sp>
        <p:nvSpPr>
          <p:cNvPr id="11" name="TextBox 1"/>
          <p:cNvSpPr txBox="1"/>
          <p:nvPr/>
        </p:nvSpPr>
        <p:spPr>
          <a:xfrm>
            <a:off x="6985000" y="2997200"/>
            <a:ext cx="2032000" cy="406400"/>
          </a:xfrm>
          <a:prstGeom prst="rect">
            <a:avLst/>
          </a:prstGeom>
          <a:noFill/>
        </p:spPr>
        <p:txBody>
          <a:bodyPr wrap="none" lIns="0" tIns="0" rIns="0" rtlCol="0">
            <a:spAutoFit/>
          </a:bodyPr>
          <a:lstStyle/>
          <a:p>
            <a:pPr>
              <a:lnSpc>
                <a:spcPts val="3200"/>
              </a:lnSpc>
            </a:pPr>
            <a:r>
              <a:rPr lang="en-US" altLang="zh-CN" sz="3205" dirty="0">
                <a:solidFill>
                  <a:srgbClr val="000000"/>
                </a:solidFill>
                <a:latin typeface="Times New Roman" panose="02020603050405020304" pitchFamily="18" charset="0"/>
                <a:cs typeface="Times New Roman" panose="02020603050405020304" pitchFamily="18" charset="0"/>
              </a:rPr>
              <a:t>消费者调研</a:t>
            </a:r>
          </a:p>
        </p:txBody>
      </p:sp>
      <p:sp>
        <p:nvSpPr>
          <p:cNvPr id="12" name="TextBox 1"/>
          <p:cNvSpPr txBox="1"/>
          <p:nvPr/>
        </p:nvSpPr>
        <p:spPr>
          <a:xfrm>
            <a:off x="6553200" y="3810000"/>
            <a:ext cx="2298700" cy="558800"/>
          </a:xfrm>
          <a:prstGeom prst="rect">
            <a:avLst/>
          </a:prstGeom>
          <a:noFill/>
        </p:spPr>
        <p:txBody>
          <a:bodyPr wrap="none" lIns="0" tIns="0" rIns="0" rtlCol="0">
            <a:spAutoFit/>
          </a:bodyPr>
          <a:lstStyle/>
          <a:p>
            <a:pPr>
              <a:lnSpc>
                <a:spcPts val="2000"/>
              </a:lnSpc>
              <a:tabLst>
                <a:tab pos="1282700" algn="l"/>
              </a:tabLst>
            </a:pPr>
            <a:r>
              <a:rPr lang="en-US" altLang="zh-CN" dirty="0"/>
              <a:t>	</a:t>
            </a:r>
            <a:r>
              <a:rPr lang="en-US" altLang="zh-CN" sz="2005" dirty="0">
                <a:solidFill>
                  <a:srgbClr val="006A4D"/>
                </a:solidFill>
                <a:latin typeface="Times New Roman" panose="02020603050405020304" pitchFamily="18" charset="0"/>
                <a:cs typeface="Times New Roman" panose="02020603050405020304" pitchFamily="18" charset="0"/>
              </a:rPr>
              <a:t>调研方案</a:t>
            </a:r>
          </a:p>
          <a:p>
            <a:pPr>
              <a:lnSpc>
                <a:spcPts val="2400"/>
              </a:lnSpc>
              <a:tabLst>
                <a:tab pos="1282700" algn="l"/>
              </a:tabLst>
            </a:pPr>
            <a:r>
              <a:rPr lang="en-US" altLang="zh-CN" sz="2005" dirty="0">
                <a:solidFill>
                  <a:srgbClr val="006A4D"/>
                </a:solidFill>
                <a:latin typeface="Times New Roman" panose="02020603050405020304" pitchFamily="18" charset="0"/>
                <a:cs typeface="Times New Roman" panose="02020603050405020304" pitchFamily="18" charset="0"/>
              </a:rPr>
              <a:t>消费习惯及行为分析</a:t>
            </a:r>
          </a:p>
        </p:txBody>
      </p:sp>
      <p:sp>
        <p:nvSpPr>
          <p:cNvPr id="13" name="TextBox 1"/>
          <p:cNvSpPr txBox="1"/>
          <p:nvPr/>
        </p:nvSpPr>
        <p:spPr>
          <a:xfrm>
            <a:off x="7315200" y="4406900"/>
            <a:ext cx="1524000" cy="254000"/>
          </a:xfrm>
          <a:prstGeom prst="rect">
            <a:avLst/>
          </a:prstGeom>
          <a:noFill/>
        </p:spPr>
        <p:txBody>
          <a:bodyPr wrap="none" lIns="0" tIns="0" rIns="0" rtlCol="0">
            <a:spAutoFit/>
          </a:bodyPr>
          <a:lstStyle/>
          <a:p>
            <a:pPr>
              <a:lnSpc>
                <a:spcPts val="2000"/>
              </a:lnSpc>
            </a:pPr>
            <a:r>
              <a:rPr lang="en-US" altLang="zh-CN" sz="2005" dirty="0">
                <a:solidFill>
                  <a:srgbClr val="006A4D"/>
                </a:solidFill>
                <a:latin typeface="Times New Roman" panose="02020603050405020304" pitchFamily="18" charset="0"/>
                <a:cs typeface="Times New Roman" panose="02020603050405020304" pitchFamily="18" charset="0"/>
              </a:rPr>
              <a:t>不同人群分析</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0EFC3DC-C263-493C-B80A-64CE686052C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64268" y="978255"/>
            <a:ext cx="1990991" cy="1990991"/>
          </a:xfrm>
          <a:prstGeom prst="rect">
            <a:avLst/>
          </a:prstGeom>
        </p:spPr>
      </p:pic>
      <p:sp>
        <p:nvSpPr>
          <p:cNvPr id="4" name="object 4">
            <a:extLst>
              <a:ext uri="{FF2B5EF4-FFF2-40B4-BE49-F238E27FC236}">
                <a16:creationId xmlns:a16="http://schemas.microsoft.com/office/drawing/2014/main" id="{A2CD102D-0B13-43F9-AC55-D6CEA2F28B30}"/>
              </a:ext>
            </a:extLst>
          </p:cNvPr>
          <p:cNvSpPr txBox="1"/>
          <p:nvPr/>
        </p:nvSpPr>
        <p:spPr>
          <a:xfrm>
            <a:off x="6640894" y="3046084"/>
            <a:ext cx="1749620" cy="140480"/>
          </a:xfrm>
          <a:prstGeom prst="rect">
            <a:avLst/>
          </a:prstGeom>
        </p:spPr>
        <p:txBody>
          <a:bodyPr vert="horz" wrap="square" lIns="0" tIns="0" rIns="0" bIns="0" rtlCol="0">
            <a:spAutoFit/>
          </a:bodyPr>
          <a:lstStyle/>
          <a:p>
            <a:pPr marL="12771" defTabSz="919521"/>
            <a:r>
              <a:rPr sz="905" b="1" dirty="0">
                <a:solidFill>
                  <a:srgbClr val="FF4B41"/>
                </a:solidFill>
                <a:latin typeface="微软雅黑"/>
                <a:cs typeface="微软雅黑"/>
              </a:rPr>
              <a:t>微信扫码二维码，免费报告轻松领</a:t>
            </a:r>
            <a:endParaRPr sz="905" dirty="0">
              <a:solidFill>
                <a:prstClr val="black"/>
              </a:solidFill>
              <a:latin typeface="微软雅黑"/>
              <a:cs typeface="微软雅黑"/>
            </a:endParaRPr>
          </a:p>
        </p:txBody>
      </p:sp>
      <p:sp>
        <p:nvSpPr>
          <p:cNvPr id="5" name="object 8">
            <a:extLst>
              <a:ext uri="{FF2B5EF4-FFF2-40B4-BE49-F238E27FC236}">
                <a16:creationId xmlns:a16="http://schemas.microsoft.com/office/drawing/2014/main" id="{04575220-7D61-4DC5-8510-6B54EE7D0A30}"/>
              </a:ext>
            </a:extLst>
          </p:cNvPr>
          <p:cNvSpPr txBox="1"/>
          <p:nvPr/>
        </p:nvSpPr>
        <p:spPr>
          <a:xfrm>
            <a:off x="588741" y="1515377"/>
            <a:ext cx="5832225" cy="1052286"/>
          </a:xfrm>
          <a:prstGeom prst="rect">
            <a:avLst/>
          </a:prstGeom>
        </p:spPr>
        <p:txBody>
          <a:bodyPr vert="horz" wrap="square" lIns="0" tIns="0" rIns="0" bIns="0" rtlCol="0">
            <a:spAutoFit/>
          </a:bodyPr>
          <a:lstStyle/>
          <a:p>
            <a:pPr marL="272983" lvl="1" indent="-272983" defTabSz="919521">
              <a:spcBef>
                <a:spcPts val="1207"/>
              </a:spcBef>
              <a:buFont typeface="+mj-lt"/>
              <a:buAutoNum type="arabicPeriod"/>
            </a:pPr>
            <a:r>
              <a:rPr lang="zh-CN" altLang="en-US" sz="1207" spc="-5" dirty="0">
                <a:solidFill>
                  <a:prstClr val="black"/>
                </a:solidFill>
                <a:latin typeface="等线"/>
                <a:ea typeface="宋体" panose="02010600030101010101" pitchFamily="2" charset="-122"/>
              </a:rPr>
              <a:t>进群即领群福利</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报告与资源合编</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，内有近百行业、上万份行研、管理及其他学习资源，均免费下载；</a:t>
            </a:r>
            <a:endParaRPr lang="en-US" altLang="zh-CN" sz="1207" spc="-5" dirty="0">
              <a:solidFill>
                <a:prstClr val="black"/>
              </a:solidFill>
              <a:latin typeface="等线"/>
              <a:ea typeface="宋体" panose="02010600030101010101" pitchFamily="2" charset="-122"/>
            </a:endParaRPr>
          </a:p>
          <a:p>
            <a:pPr marL="272983" lvl="1" indent="-272983" defTabSz="919521">
              <a:spcBef>
                <a:spcPts val="1207"/>
              </a:spcBef>
              <a:buFont typeface="+mj-lt"/>
              <a:buAutoNum type="arabicPeriod"/>
            </a:pPr>
            <a:r>
              <a:rPr sz="1207" spc="-5" dirty="0" err="1">
                <a:solidFill>
                  <a:prstClr val="black"/>
                </a:solidFill>
                <a:latin typeface="等线"/>
              </a:rPr>
              <a:t>每日</a:t>
            </a:r>
            <a:r>
              <a:rPr lang="zh-CN" altLang="en-US" sz="1207" spc="-5" dirty="0">
                <a:solidFill>
                  <a:prstClr val="black"/>
                </a:solidFill>
                <a:latin typeface="等线"/>
                <a:ea typeface="宋体" panose="02010600030101010101" pitchFamily="2" charset="-122"/>
              </a:rPr>
              <a:t>免费分享最新</a:t>
            </a:r>
            <a:r>
              <a:rPr lang="en-US" altLang="zh-CN" sz="1207" spc="-5" dirty="0">
                <a:solidFill>
                  <a:prstClr val="black"/>
                </a:solidFill>
                <a:latin typeface="等线"/>
                <a:ea typeface="宋体" panose="02010600030101010101" pitchFamily="2" charset="-122"/>
              </a:rPr>
              <a:t>6</a:t>
            </a:r>
            <a:r>
              <a:rPr sz="1207" spc="-5" dirty="0">
                <a:solidFill>
                  <a:prstClr val="black"/>
                </a:solidFill>
                <a:latin typeface="等线"/>
              </a:rPr>
              <a:t>+份</a:t>
            </a:r>
            <a:r>
              <a:rPr lang="zh-CN" altLang="en-US" sz="1207" spc="-5" dirty="0">
                <a:solidFill>
                  <a:prstClr val="black"/>
                </a:solidFill>
                <a:latin typeface="等线"/>
                <a:ea typeface="宋体" panose="02010600030101010101" pitchFamily="2" charset="-122"/>
              </a:rPr>
              <a:t>精选行研资料；</a:t>
            </a:r>
            <a:endParaRPr lang="en-US" altLang="zh-CN" sz="1207" spc="-5" dirty="0">
              <a:solidFill>
                <a:prstClr val="black"/>
              </a:solidFill>
              <a:latin typeface="等线"/>
              <a:ea typeface="宋体" panose="02010600030101010101" pitchFamily="2" charset="-122"/>
            </a:endParaRPr>
          </a:p>
          <a:p>
            <a:pPr marL="272983" lvl="1" indent="-272983" defTabSz="919521">
              <a:spcBef>
                <a:spcPts val="1207"/>
              </a:spcBef>
              <a:buFont typeface="+mj-lt"/>
              <a:buAutoNum type="arabicPeriod"/>
            </a:pPr>
            <a:r>
              <a:rPr lang="zh-CN" altLang="en-US" sz="1207" spc="-5" dirty="0">
                <a:solidFill>
                  <a:prstClr val="black"/>
                </a:solidFill>
                <a:latin typeface="等线"/>
                <a:ea typeface="宋体" panose="02010600030101010101" pitchFamily="2" charset="-122"/>
              </a:rPr>
              <a:t>群友信息交流，群主免费提供相关行业报告。</a:t>
            </a:r>
            <a:endParaRPr lang="en-US" altLang="zh-CN" sz="1207" spc="-5" dirty="0">
              <a:solidFill>
                <a:prstClr val="black"/>
              </a:solidFill>
              <a:latin typeface="等线"/>
              <a:ea typeface="宋体" panose="02010600030101010101" pitchFamily="2" charset="-122"/>
            </a:endParaRPr>
          </a:p>
        </p:txBody>
      </p:sp>
      <p:sp>
        <p:nvSpPr>
          <p:cNvPr id="7" name="文本框 6">
            <a:extLst>
              <a:ext uri="{FF2B5EF4-FFF2-40B4-BE49-F238E27FC236}">
                <a16:creationId xmlns:a16="http://schemas.microsoft.com/office/drawing/2014/main" id="{E412BACE-FD5A-4204-AFF2-F341FB24695E}"/>
              </a:ext>
            </a:extLst>
          </p:cNvPr>
          <p:cNvSpPr txBox="1"/>
          <p:nvPr/>
        </p:nvSpPr>
        <p:spPr>
          <a:xfrm>
            <a:off x="740716" y="5820141"/>
            <a:ext cx="3925789" cy="263072"/>
          </a:xfrm>
          <a:prstGeom prst="rect">
            <a:avLst/>
          </a:prstGeom>
          <a:noFill/>
        </p:spPr>
        <p:txBody>
          <a:bodyPr wrap="square" rtlCol="0">
            <a:spAutoFit/>
          </a:bodyPr>
          <a:lstStyle/>
          <a:p>
            <a:pPr defTabSz="919521"/>
            <a:r>
              <a:rPr lang="zh-CN" altLang="en-US" sz="1056" dirty="0">
                <a:solidFill>
                  <a:prstClr val="black"/>
                </a:solidFill>
                <a:latin typeface="Calibri"/>
                <a:ea typeface="宋体" panose="02010600030101010101" pitchFamily="2" charset="-122"/>
              </a:rPr>
              <a:t>报告整理于网络，只用于分享，如有侵权，请联系我们</a:t>
            </a:r>
          </a:p>
        </p:txBody>
      </p:sp>
      <p:sp>
        <p:nvSpPr>
          <p:cNvPr id="9" name="object 2">
            <a:extLst>
              <a:ext uri="{FF2B5EF4-FFF2-40B4-BE49-F238E27FC236}">
                <a16:creationId xmlns:a16="http://schemas.microsoft.com/office/drawing/2014/main" id="{15B1E40C-A08E-4332-BA0A-474DAC802919}"/>
              </a:ext>
            </a:extLst>
          </p:cNvPr>
          <p:cNvSpPr txBox="1">
            <a:spLocks noGrp="1"/>
          </p:cNvSpPr>
          <p:nvPr>
            <p:ph type="title"/>
          </p:nvPr>
        </p:nvSpPr>
        <p:spPr>
          <a:xfrm>
            <a:off x="320279" y="3761292"/>
            <a:ext cx="5795551" cy="216648"/>
          </a:xfrm>
          <a:prstGeom prst="rect">
            <a:avLst/>
          </a:prstGeom>
        </p:spPr>
        <p:txBody>
          <a:bodyPr vert="horz" wrap="square" lIns="0" tIns="0" rIns="0" bIns="0" rtlCol="0">
            <a:spAutoFit/>
          </a:bodyPr>
          <a:lstStyle/>
          <a:p>
            <a:pPr marL="12771"/>
            <a:r>
              <a:rPr sz="1408" kern="1200" dirty="0" err="1">
                <a:latin typeface="微软雅黑" panose="020B0503020204020204" pitchFamily="34" charset="-122"/>
                <a:ea typeface="微软雅黑" panose="020B0503020204020204" pitchFamily="34" charset="-122"/>
              </a:rPr>
              <a:t>知识星球</a:t>
            </a:r>
            <a:r>
              <a:rPr sz="1408" kern="1200" dirty="0">
                <a:latin typeface="微软雅黑" panose="020B0503020204020204" pitchFamily="34" charset="-122"/>
                <a:ea typeface="微软雅黑" panose="020B0503020204020204" pitchFamily="34" charset="-122"/>
              </a:rPr>
              <a:t> </a:t>
            </a:r>
            <a:r>
              <a:rPr sz="1408" kern="1200" dirty="0" err="1">
                <a:latin typeface="微软雅黑" panose="020B0503020204020204" pitchFamily="34" charset="-122"/>
                <a:ea typeface="微软雅黑" panose="020B0503020204020204" pitchFamily="34" charset="-122"/>
              </a:rPr>
              <a:t>行业与管理资源</a:t>
            </a:r>
            <a:endParaRPr sz="1408" kern="1200" dirty="0">
              <a:latin typeface="微软雅黑" panose="020B0503020204020204" pitchFamily="34" charset="-122"/>
              <a:ea typeface="微软雅黑" panose="020B0503020204020204" pitchFamily="34" charset="-122"/>
            </a:endParaRPr>
          </a:p>
        </p:txBody>
      </p:sp>
      <p:sp>
        <p:nvSpPr>
          <p:cNvPr id="10" name="object 3">
            <a:extLst>
              <a:ext uri="{FF2B5EF4-FFF2-40B4-BE49-F238E27FC236}">
                <a16:creationId xmlns:a16="http://schemas.microsoft.com/office/drawing/2014/main" id="{0CFE76ED-26D4-4F71-8C12-54CA8ED0CA46}"/>
              </a:ext>
            </a:extLst>
          </p:cNvPr>
          <p:cNvSpPr txBox="1"/>
          <p:nvPr/>
        </p:nvSpPr>
        <p:spPr>
          <a:xfrm>
            <a:off x="588741" y="4164060"/>
            <a:ext cx="5745650" cy="1205810"/>
          </a:xfrm>
          <a:prstGeom prst="rect">
            <a:avLst/>
          </a:prstGeom>
        </p:spPr>
        <p:txBody>
          <a:bodyPr vert="horz" wrap="square" lIns="0" tIns="0" rIns="0" bIns="0" rtlCol="0">
            <a:spAutoFit/>
          </a:bodyPr>
          <a:lstStyle/>
          <a:p>
            <a:pPr marL="272983" marR="5108" indent="-260212" defTabSz="919521">
              <a:lnSpc>
                <a:spcPct val="132000"/>
              </a:lnSpc>
              <a:buFont typeface="+mj-lt"/>
              <a:buAutoNum type="arabicPeriod"/>
            </a:pPr>
            <a:r>
              <a:rPr sz="1207" spc="-5" dirty="0" err="1">
                <a:solidFill>
                  <a:prstClr val="black"/>
                </a:solidFill>
                <a:latin typeface="等线"/>
                <a:cs typeface="等线"/>
              </a:rPr>
              <a:t>免费下载</a:t>
            </a:r>
            <a:r>
              <a:rPr lang="zh-CN" altLang="en-US" sz="1207" spc="-5" dirty="0">
                <a:solidFill>
                  <a:prstClr val="black"/>
                </a:solidFill>
                <a:latin typeface="等线"/>
                <a:ea typeface="宋体" panose="02010600030101010101" pitchFamily="2" charset="-122"/>
                <a:cs typeface="等线"/>
              </a:rPr>
              <a:t>各行业研究</a:t>
            </a:r>
            <a:r>
              <a:rPr sz="1207" spc="-5" dirty="0" err="1">
                <a:solidFill>
                  <a:prstClr val="black"/>
                </a:solidFill>
                <a:latin typeface="等线"/>
                <a:cs typeface="等线"/>
              </a:rPr>
              <a:t>报告</a:t>
            </a:r>
            <a:r>
              <a:rPr lang="zh-CN" altLang="en-US" sz="1207" spc="-5" dirty="0">
                <a:solidFill>
                  <a:prstClr val="black"/>
                </a:solidFill>
                <a:latin typeface="等线"/>
                <a:ea typeface="宋体" panose="02010600030101010101" pitchFamily="2" charset="-122"/>
                <a:cs typeface="等线"/>
              </a:rPr>
              <a:t>、</a:t>
            </a:r>
            <a:r>
              <a:rPr sz="1207" spc="-5" dirty="0" err="1">
                <a:solidFill>
                  <a:prstClr val="black"/>
                </a:solidFill>
                <a:latin typeface="等线"/>
                <a:cs typeface="等线"/>
              </a:rPr>
              <a:t>咨询公司管理方案，企业运营制度</a:t>
            </a:r>
            <a:r>
              <a:rPr lang="zh-CN" altLang="en-US" sz="1207" spc="-5" dirty="0">
                <a:solidFill>
                  <a:prstClr val="black"/>
                </a:solidFill>
                <a:latin typeface="等线"/>
                <a:ea typeface="宋体" panose="02010600030101010101" pitchFamily="2" charset="-122"/>
                <a:cs typeface="等线"/>
              </a:rPr>
              <a:t>、</a:t>
            </a:r>
            <a:r>
              <a:rPr sz="1207" spc="-5" dirty="0" err="1">
                <a:solidFill>
                  <a:prstClr val="black"/>
                </a:solidFill>
                <a:latin typeface="等线"/>
                <a:cs typeface="等线"/>
              </a:rPr>
              <a:t>科技方案</a:t>
            </a:r>
            <a:r>
              <a:rPr lang="zh-CN" altLang="en-US" sz="1207" spc="-5" dirty="0">
                <a:solidFill>
                  <a:prstClr val="black"/>
                </a:solidFill>
                <a:latin typeface="等线"/>
                <a:ea typeface="宋体" panose="02010600030101010101" pitchFamily="2" charset="-122"/>
                <a:cs typeface="等线"/>
              </a:rPr>
              <a:t>与大咖</a:t>
            </a:r>
            <a:r>
              <a:rPr sz="1207" spc="-5" dirty="0" err="1">
                <a:solidFill>
                  <a:prstClr val="black"/>
                </a:solidFill>
                <a:latin typeface="等线"/>
                <a:cs typeface="等线"/>
              </a:rPr>
              <a:t>报告</a:t>
            </a:r>
            <a:r>
              <a:rPr lang="zh-CN" altLang="en-US" sz="1207" spc="-5" dirty="0">
                <a:solidFill>
                  <a:prstClr val="black"/>
                </a:solidFill>
                <a:latin typeface="等线"/>
                <a:ea typeface="宋体" panose="02010600030101010101" pitchFamily="2" charset="-122"/>
                <a:cs typeface="等线"/>
              </a:rPr>
              <a:t>等</a:t>
            </a:r>
            <a:r>
              <a:rPr sz="1207" dirty="0">
                <a:solidFill>
                  <a:prstClr val="black"/>
                </a:solidFill>
                <a:latin typeface="等线"/>
                <a:cs typeface="等线"/>
              </a:rPr>
              <a:t>。</a:t>
            </a:r>
            <a:endParaRPr lang="en-US" altLang="zh-CN" sz="1207" dirty="0">
              <a:solidFill>
                <a:prstClr val="black"/>
              </a:solidFill>
              <a:latin typeface="等线"/>
              <a:ea typeface="宋体" panose="02010600030101010101" pitchFamily="2" charset="-122"/>
              <a:cs typeface="等线"/>
            </a:endParaRPr>
          </a:p>
          <a:p>
            <a:pPr marL="272983" marR="5108" indent="-260212" defTabSz="919521">
              <a:lnSpc>
                <a:spcPct val="132000"/>
              </a:lnSpc>
              <a:buFont typeface="+mj-lt"/>
              <a:buAutoNum type="arabicPeriod"/>
            </a:pPr>
            <a:r>
              <a:rPr lang="zh-CN" altLang="en-US" sz="1207" spc="-5" dirty="0">
                <a:solidFill>
                  <a:prstClr val="black"/>
                </a:solidFill>
                <a:latin typeface="等线"/>
                <a:ea typeface="宋体" panose="02010600030101010101" pitchFamily="2" charset="-122"/>
                <a:cs typeface="等线"/>
              </a:rPr>
              <a:t>每月同步更新</a:t>
            </a:r>
            <a:r>
              <a:rPr lang="en-US" altLang="zh-CN" sz="1207" spc="-5" dirty="0">
                <a:solidFill>
                  <a:prstClr val="black"/>
                </a:solidFill>
                <a:latin typeface="等线"/>
                <a:ea typeface="宋体" panose="02010600030101010101" pitchFamily="2" charset="-122"/>
                <a:cs typeface="等线"/>
              </a:rPr>
              <a:t>3000+</a:t>
            </a:r>
            <a:r>
              <a:rPr lang="zh-CN" altLang="en-US" sz="1207" spc="-5" dirty="0">
                <a:solidFill>
                  <a:prstClr val="black"/>
                </a:solidFill>
                <a:latin typeface="等线"/>
                <a:ea typeface="宋体" panose="02010600030101010101" pitchFamily="2" charset="-122"/>
                <a:cs typeface="等线"/>
              </a:rPr>
              <a:t>份最新行业资源；涵盖科技、金融、教育、互联网、房地产、生物制药、医疗健康等行研报告、科技动态、管理方案；</a:t>
            </a:r>
          </a:p>
          <a:p>
            <a:pPr marL="242651" marR="5108" indent="-229880" defTabSz="919521">
              <a:lnSpc>
                <a:spcPct val="132000"/>
              </a:lnSpc>
              <a:buFont typeface="+mj-lt"/>
              <a:buAutoNum type="arabicPeriod"/>
            </a:pPr>
            <a:endParaRPr sz="1207" dirty="0">
              <a:solidFill>
                <a:prstClr val="black"/>
              </a:solidFill>
              <a:latin typeface="等线"/>
              <a:cs typeface="等线"/>
            </a:endParaRPr>
          </a:p>
        </p:txBody>
      </p:sp>
      <p:sp>
        <p:nvSpPr>
          <p:cNvPr id="11" name="object 6">
            <a:extLst>
              <a:ext uri="{FF2B5EF4-FFF2-40B4-BE49-F238E27FC236}">
                <a16:creationId xmlns:a16="http://schemas.microsoft.com/office/drawing/2014/main" id="{FD61D498-C274-4F34-AD4D-EAFF090AB995}"/>
              </a:ext>
            </a:extLst>
          </p:cNvPr>
          <p:cNvSpPr txBox="1"/>
          <p:nvPr/>
        </p:nvSpPr>
        <p:spPr>
          <a:xfrm>
            <a:off x="6564268" y="5449364"/>
            <a:ext cx="2374120" cy="278407"/>
          </a:xfrm>
          <a:prstGeom prst="rect">
            <a:avLst/>
          </a:prstGeom>
        </p:spPr>
        <p:txBody>
          <a:bodyPr vert="horz" wrap="square" lIns="0" tIns="0" rIns="0" bIns="0" rtlCol="0">
            <a:spAutoFit/>
          </a:bodyPr>
          <a:lstStyle/>
          <a:p>
            <a:pPr marL="12771" marR="5108" defTabSz="919521"/>
            <a:r>
              <a:rPr sz="905" b="1" dirty="0">
                <a:solidFill>
                  <a:srgbClr val="FF5400"/>
                </a:solidFill>
                <a:latin typeface="微软雅黑"/>
                <a:cs typeface="微软雅黑"/>
              </a:rPr>
              <a:t>微信扫码加入“知识星球</a:t>
            </a:r>
            <a:r>
              <a:rPr sz="905" b="1" spc="115" dirty="0">
                <a:solidFill>
                  <a:srgbClr val="FF5400"/>
                </a:solidFill>
                <a:latin typeface="微软雅黑"/>
                <a:cs typeface="微软雅黑"/>
              </a:rPr>
              <a:t> </a:t>
            </a:r>
            <a:r>
              <a:rPr sz="905" b="1" dirty="0">
                <a:solidFill>
                  <a:srgbClr val="FF5400"/>
                </a:solidFill>
                <a:latin typeface="微软雅黑"/>
                <a:cs typeface="微软雅黑"/>
              </a:rPr>
              <a:t>行业与管理资源”， 获取更多行业报告、管理文案、大师笔记</a:t>
            </a:r>
            <a:endParaRPr sz="905" dirty="0">
              <a:solidFill>
                <a:prstClr val="black"/>
              </a:solidFill>
              <a:latin typeface="微软雅黑"/>
              <a:cs typeface="微软雅黑"/>
            </a:endParaRPr>
          </a:p>
        </p:txBody>
      </p:sp>
      <p:pic>
        <p:nvPicPr>
          <p:cNvPr id="12" name="图片 11">
            <a:extLst>
              <a:ext uri="{FF2B5EF4-FFF2-40B4-BE49-F238E27FC236}">
                <a16:creationId xmlns:a16="http://schemas.microsoft.com/office/drawing/2014/main" id="{6246CF40-1B85-4788-8235-AE7E2FBCF5FA}"/>
              </a:ext>
            </a:extLst>
          </p:cNvPr>
          <p:cNvPicPr>
            <a:picLocks noChangeAspect="1"/>
          </p:cNvPicPr>
          <p:nvPr/>
        </p:nvPicPr>
        <p:blipFill>
          <a:blip r:embed="rId3"/>
          <a:stretch>
            <a:fillRect/>
          </a:stretch>
        </p:blipFill>
        <p:spPr>
          <a:xfrm>
            <a:off x="6640894" y="3676706"/>
            <a:ext cx="1797296" cy="1744563"/>
          </a:xfrm>
          <a:prstGeom prst="rect">
            <a:avLst/>
          </a:prstGeom>
        </p:spPr>
      </p:pic>
      <p:cxnSp>
        <p:nvCxnSpPr>
          <p:cNvPr id="3" name="直接连接符 2">
            <a:extLst>
              <a:ext uri="{FF2B5EF4-FFF2-40B4-BE49-F238E27FC236}">
                <a16:creationId xmlns:a16="http://schemas.microsoft.com/office/drawing/2014/main" id="{03E32107-A068-45FD-A3E0-B499DB40C2BD}"/>
              </a:ext>
            </a:extLst>
          </p:cNvPr>
          <p:cNvCxnSpPr>
            <a:cxnSpLocks/>
          </p:cNvCxnSpPr>
          <p:nvPr/>
        </p:nvCxnSpPr>
        <p:spPr>
          <a:xfrm>
            <a:off x="0" y="3582251"/>
            <a:ext cx="9144000"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 name="矩形 1">
            <a:extLst>
              <a:ext uri="{FF2B5EF4-FFF2-40B4-BE49-F238E27FC236}">
                <a16:creationId xmlns:a16="http://schemas.microsoft.com/office/drawing/2014/main" id="{3D5A147C-AC02-4DC2-B698-E5C80AF22D7F}"/>
              </a:ext>
            </a:extLst>
          </p:cNvPr>
          <p:cNvSpPr/>
          <p:nvPr/>
        </p:nvSpPr>
        <p:spPr>
          <a:xfrm>
            <a:off x="644570" y="2684370"/>
            <a:ext cx="5459942" cy="464244"/>
          </a:xfrm>
          <a:prstGeom prst="rect">
            <a:avLst/>
          </a:prstGeom>
        </p:spPr>
        <p:txBody>
          <a:bodyPr wrap="square">
            <a:spAutoFit/>
          </a:bodyPr>
          <a:lstStyle/>
          <a:p>
            <a:pPr marL="0" lvl="1" defTabSz="919521">
              <a:spcBef>
                <a:spcPts val="1207"/>
              </a:spcBef>
            </a:pPr>
            <a:r>
              <a:rPr lang="zh-CN" altLang="en-US" sz="1207" spc="-5" dirty="0">
                <a:solidFill>
                  <a:prstClr val="black"/>
                </a:solidFill>
                <a:latin typeface="等线"/>
                <a:ea typeface="宋体" panose="02010600030101010101" pitchFamily="2" charset="-122"/>
              </a:rPr>
              <a:t>扫一扫二维码或添加客服微信（微信号：</a:t>
            </a:r>
            <a:r>
              <a:rPr lang="en-US" altLang="zh-CN" sz="1207" spc="-5" dirty="0">
                <a:solidFill>
                  <a:prstClr val="black"/>
                </a:solidFill>
                <a:latin typeface="等线"/>
                <a:ea typeface="宋体" panose="02010600030101010101" pitchFamily="2" charset="-122"/>
              </a:rPr>
              <a:t>Teamkon2</a:t>
            </a:r>
            <a:r>
              <a:rPr lang="zh-CN" altLang="en-US" sz="1207" spc="-5" dirty="0">
                <a:solidFill>
                  <a:prstClr val="black"/>
                </a:solidFill>
                <a:latin typeface="等线"/>
                <a:ea typeface="宋体" panose="02010600030101010101" pitchFamily="2" charset="-122"/>
              </a:rPr>
              <a:t>）免费报告等你取。</a:t>
            </a:r>
          </a:p>
          <a:p>
            <a:pPr marL="0" lvl="1" defTabSz="919521"/>
            <a:r>
              <a:rPr lang="zh-CN" altLang="en-US" sz="1207" spc="-5" dirty="0">
                <a:solidFill>
                  <a:prstClr val="black"/>
                </a:solidFill>
                <a:latin typeface="等线"/>
                <a:ea typeface="宋体" panose="02010600030101010101" pitchFamily="2" charset="-122"/>
              </a:rPr>
              <a:t>添加好友请备注：姓名</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单位</a:t>
            </a:r>
            <a:r>
              <a:rPr lang="en-US" altLang="zh-CN" sz="1207" spc="-5" dirty="0">
                <a:solidFill>
                  <a:prstClr val="black"/>
                </a:solidFill>
                <a:latin typeface="等线"/>
                <a:ea typeface="宋体" panose="02010600030101010101" pitchFamily="2" charset="-122"/>
              </a:rPr>
              <a:t>+</a:t>
            </a:r>
            <a:r>
              <a:rPr lang="zh-CN" altLang="en-US" sz="1207" spc="-5" dirty="0">
                <a:solidFill>
                  <a:prstClr val="black"/>
                </a:solidFill>
                <a:latin typeface="等线"/>
                <a:ea typeface="宋体" panose="02010600030101010101" pitchFamily="2" charset="-122"/>
              </a:rPr>
              <a:t>业务领域</a:t>
            </a:r>
          </a:p>
        </p:txBody>
      </p:sp>
      <p:sp>
        <p:nvSpPr>
          <p:cNvPr id="6" name="文本框 5">
            <a:extLst>
              <a:ext uri="{FF2B5EF4-FFF2-40B4-BE49-F238E27FC236}">
                <a16:creationId xmlns:a16="http://schemas.microsoft.com/office/drawing/2014/main" id="{F35ED402-958B-42D6-9F6A-D6C3A3B4CD51}"/>
              </a:ext>
            </a:extLst>
          </p:cNvPr>
          <p:cNvSpPr txBox="1"/>
          <p:nvPr/>
        </p:nvSpPr>
        <p:spPr>
          <a:xfrm>
            <a:off x="238312" y="1085574"/>
            <a:ext cx="3448156" cy="216648"/>
          </a:xfrm>
          <a:prstGeom prst="rect">
            <a:avLst/>
          </a:prstGeom>
        </p:spPr>
        <p:txBody>
          <a:bodyPr vert="horz" wrap="square" lIns="0" tIns="0" rIns="0" bIns="0" rtlCol="0">
            <a:spAutoFit/>
          </a:bodyPr>
          <a:lstStyle>
            <a:lvl1pPr marL="12700">
              <a:lnSpc>
                <a:spcPct val="100000"/>
              </a:lnSpc>
              <a:defRPr sz="1400" b="1" i="0">
                <a:latin typeface="微软雅黑" panose="020B0503020204020204" pitchFamily="34" charset="-122"/>
                <a:ea typeface="微软雅黑" panose="020B0503020204020204" pitchFamily="34" charset="-122"/>
                <a:cs typeface="微软雅黑"/>
              </a:defRPr>
            </a:lvl1pPr>
          </a:lstStyle>
          <a:p>
            <a:pPr marL="12771" defTabSz="919521"/>
            <a:r>
              <a:rPr lang="zh-CN" altLang="en-US" sz="1408" dirty="0">
                <a:solidFill>
                  <a:prstClr val="black"/>
                </a:solidFill>
              </a:rPr>
              <a:t>行业与管理资源微信群</a:t>
            </a:r>
          </a:p>
        </p:txBody>
      </p:sp>
      <p:sp>
        <p:nvSpPr>
          <p:cNvPr id="13" name="文本框 12">
            <a:extLst>
              <a:ext uri="{FF2B5EF4-FFF2-40B4-BE49-F238E27FC236}">
                <a16:creationId xmlns:a16="http://schemas.microsoft.com/office/drawing/2014/main" id="{9EFC1CD3-4327-4A48-955D-46508806B1EA}"/>
              </a:ext>
            </a:extLst>
          </p:cNvPr>
          <p:cNvSpPr txBox="1"/>
          <p:nvPr/>
        </p:nvSpPr>
        <p:spPr>
          <a:xfrm>
            <a:off x="2886234" y="3429000"/>
            <a:ext cx="2375397" cy="263072"/>
          </a:xfrm>
          <a:prstGeom prst="rect">
            <a:avLst/>
          </a:prstGeom>
          <a:solidFill>
            <a:schemeClr val="accent6">
              <a:lumMod val="20000"/>
              <a:lumOff val="80000"/>
            </a:schemeClr>
          </a:solidFill>
        </p:spPr>
        <p:txBody>
          <a:bodyPr wrap="square" rtlCol="0">
            <a:spAutoFit/>
          </a:bodyPr>
          <a:lstStyle/>
          <a:p>
            <a:pPr defTabSz="919521"/>
            <a:r>
              <a:rPr lang="zh-CN" altLang="en-US" sz="1106" dirty="0">
                <a:solidFill>
                  <a:prstClr val="black"/>
                </a:solidFill>
                <a:latin typeface="Calibri"/>
                <a:ea typeface="宋体" panose="02010600030101010101" pitchFamily="2" charset="-122"/>
              </a:rPr>
              <a:t>海量资源 身边智库 工作不再有疑惑</a:t>
            </a:r>
          </a:p>
        </p:txBody>
      </p:sp>
    </p:spTree>
    <p:extLst>
      <p:ext uri="{BB962C8B-B14F-4D97-AF65-F5344CB8AC3E}">
        <p14:creationId xmlns:p14="http://schemas.microsoft.com/office/powerpoint/2010/main" val="17016483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973074" y="1629917"/>
            <a:ext cx="7854696" cy="4619244"/>
          </a:xfrm>
          <a:custGeom>
            <a:avLst/>
            <a:gdLst>
              <a:gd name="connsiteX0" fmla="*/ 0 w 7854696"/>
              <a:gd name="connsiteY0" fmla="*/ 121030 h 4619244"/>
              <a:gd name="connsiteX1" fmla="*/ 120980 w 7854696"/>
              <a:gd name="connsiteY1" fmla="*/ 0 h 4619244"/>
              <a:gd name="connsiteX2" fmla="*/ 7733665 w 7854696"/>
              <a:gd name="connsiteY2" fmla="*/ 0 h 4619244"/>
              <a:gd name="connsiteX3" fmla="*/ 7854695 w 7854696"/>
              <a:gd name="connsiteY3" fmla="*/ 121030 h 4619244"/>
              <a:gd name="connsiteX4" fmla="*/ 7854695 w 7854696"/>
              <a:gd name="connsiteY4" fmla="*/ 4498263 h 4619244"/>
              <a:gd name="connsiteX5" fmla="*/ 7733665 w 7854696"/>
              <a:gd name="connsiteY5" fmla="*/ 4619244 h 4619244"/>
              <a:gd name="connsiteX6" fmla="*/ 120980 w 7854696"/>
              <a:gd name="connsiteY6" fmla="*/ 4619244 h 4619244"/>
              <a:gd name="connsiteX7" fmla="*/ 0 w 7854696"/>
              <a:gd name="connsiteY7" fmla="*/ 4498263 h 4619244"/>
              <a:gd name="connsiteX8" fmla="*/ 0 w 7854696"/>
              <a:gd name="connsiteY8" fmla="*/ 121030 h 461924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54696" h="4619244">
                <a:moveTo>
                  <a:pt x="0" y="121030"/>
                </a:moveTo>
                <a:cubicBezTo>
                  <a:pt x="0" y="54102"/>
                  <a:pt x="54165" y="0"/>
                  <a:pt x="120980" y="0"/>
                </a:cubicBezTo>
                <a:lnTo>
                  <a:pt x="7733665" y="0"/>
                </a:lnTo>
                <a:cubicBezTo>
                  <a:pt x="7800467" y="0"/>
                  <a:pt x="7854695" y="54102"/>
                  <a:pt x="7854695" y="121030"/>
                </a:cubicBezTo>
                <a:lnTo>
                  <a:pt x="7854695" y="4498263"/>
                </a:lnTo>
                <a:cubicBezTo>
                  <a:pt x="7854695" y="4565078"/>
                  <a:pt x="7800467" y="4619244"/>
                  <a:pt x="7733665" y="4619244"/>
                </a:cubicBezTo>
                <a:lnTo>
                  <a:pt x="120980" y="4619244"/>
                </a:lnTo>
                <a:cubicBezTo>
                  <a:pt x="54165" y="4619244"/>
                  <a:pt x="0" y="4565078"/>
                  <a:pt x="0" y="4498263"/>
                </a:cubicBezTo>
                <a:lnTo>
                  <a:pt x="0" y="121030"/>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960120" y="1616963"/>
            <a:ext cx="7880604" cy="4645152"/>
          </a:xfrm>
          <a:custGeom>
            <a:avLst/>
            <a:gdLst>
              <a:gd name="connsiteX0" fmla="*/ 12953 w 7880604"/>
              <a:gd name="connsiteY0" fmla="*/ 133984 h 4645152"/>
              <a:gd name="connsiteX1" fmla="*/ 133934 w 7880604"/>
              <a:gd name="connsiteY1" fmla="*/ 12953 h 4645152"/>
              <a:gd name="connsiteX2" fmla="*/ 7746619 w 7880604"/>
              <a:gd name="connsiteY2" fmla="*/ 12953 h 4645152"/>
              <a:gd name="connsiteX3" fmla="*/ 7867649 w 7880604"/>
              <a:gd name="connsiteY3" fmla="*/ 133984 h 4645152"/>
              <a:gd name="connsiteX4" fmla="*/ 7867649 w 7880604"/>
              <a:gd name="connsiteY4" fmla="*/ 4511217 h 4645152"/>
              <a:gd name="connsiteX5" fmla="*/ 7746619 w 7880604"/>
              <a:gd name="connsiteY5" fmla="*/ 4632197 h 4645152"/>
              <a:gd name="connsiteX6" fmla="*/ 133934 w 7880604"/>
              <a:gd name="connsiteY6" fmla="*/ 4632197 h 4645152"/>
              <a:gd name="connsiteX7" fmla="*/ 12953 w 7880604"/>
              <a:gd name="connsiteY7" fmla="*/ 4511217 h 4645152"/>
              <a:gd name="connsiteX8" fmla="*/ 12953 w 7880604"/>
              <a:gd name="connsiteY8" fmla="*/ 133984 h 464515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80604" h="4645152">
                <a:moveTo>
                  <a:pt x="12953" y="133984"/>
                </a:moveTo>
                <a:cubicBezTo>
                  <a:pt x="12953" y="67056"/>
                  <a:pt x="67119" y="12953"/>
                  <a:pt x="133934" y="12953"/>
                </a:cubicBezTo>
                <a:lnTo>
                  <a:pt x="7746619" y="12953"/>
                </a:lnTo>
                <a:cubicBezTo>
                  <a:pt x="7813421" y="12953"/>
                  <a:pt x="7867649" y="67056"/>
                  <a:pt x="7867649" y="133984"/>
                </a:cubicBezTo>
                <a:lnTo>
                  <a:pt x="7867649" y="4511217"/>
                </a:lnTo>
                <a:cubicBezTo>
                  <a:pt x="7867649" y="4578032"/>
                  <a:pt x="7813421" y="4632197"/>
                  <a:pt x="7746619" y="4632197"/>
                </a:cubicBezTo>
                <a:lnTo>
                  <a:pt x="133934" y="4632197"/>
                </a:lnTo>
                <a:cubicBezTo>
                  <a:pt x="67119" y="4632197"/>
                  <a:pt x="12953" y="4578032"/>
                  <a:pt x="12953" y="4511217"/>
                </a:cubicBezTo>
                <a:lnTo>
                  <a:pt x="12953" y="133984"/>
                </a:lnTo>
              </a:path>
            </a:pathLst>
          </a:custGeom>
          <a:solidFill>
            <a:srgbClr val="000000">
              <a:alpha val="0"/>
            </a:srgbClr>
          </a:solidFill>
          <a:ln w="25400">
            <a:solidFill>
              <a:srgbClr val="006B54">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960882" y="822197"/>
            <a:ext cx="7847076" cy="629412"/>
          </a:xfrm>
          <a:custGeom>
            <a:avLst/>
            <a:gdLst>
              <a:gd name="connsiteX0" fmla="*/ 0 w 7847076"/>
              <a:gd name="connsiteY0" fmla="*/ 104902 h 629412"/>
              <a:gd name="connsiteX1" fmla="*/ 104901 w 7847076"/>
              <a:gd name="connsiteY1" fmla="*/ 0 h 629412"/>
              <a:gd name="connsiteX2" fmla="*/ 7742174 w 7847076"/>
              <a:gd name="connsiteY2" fmla="*/ 0 h 629412"/>
              <a:gd name="connsiteX3" fmla="*/ 7847075 w 7847076"/>
              <a:gd name="connsiteY3" fmla="*/ 104902 h 629412"/>
              <a:gd name="connsiteX4" fmla="*/ 7847075 w 7847076"/>
              <a:gd name="connsiteY4" fmla="*/ 524510 h 629412"/>
              <a:gd name="connsiteX5" fmla="*/ 7742174 w 7847076"/>
              <a:gd name="connsiteY5" fmla="*/ 629412 h 629412"/>
              <a:gd name="connsiteX6" fmla="*/ 104901 w 7847076"/>
              <a:gd name="connsiteY6" fmla="*/ 629412 h 629412"/>
              <a:gd name="connsiteX7" fmla="*/ 0 w 7847076"/>
              <a:gd name="connsiteY7" fmla="*/ 524510 h 629412"/>
              <a:gd name="connsiteX8" fmla="*/ 0 w 7847076"/>
              <a:gd name="connsiteY8" fmla="*/ 104902 h 629412"/>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47076" h="629412">
                <a:moveTo>
                  <a:pt x="0" y="104902"/>
                </a:moveTo>
                <a:cubicBezTo>
                  <a:pt x="0" y="46990"/>
                  <a:pt x="46964" y="0"/>
                  <a:pt x="104901" y="0"/>
                </a:cubicBezTo>
                <a:lnTo>
                  <a:pt x="7742174" y="0"/>
                </a:lnTo>
                <a:cubicBezTo>
                  <a:pt x="7800086" y="0"/>
                  <a:pt x="7847075" y="46990"/>
                  <a:pt x="7847075" y="104902"/>
                </a:cubicBezTo>
                <a:lnTo>
                  <a:pt x="7847075" y="524510"/>
                </a:lnTo>
                <a:cubicBezTo>
                  <a:pt x="7847075" y="582422"/>
                  <a:pt x="7800086" y="629412"/>
                  <a:pt x="7742174" y="629412"/>
                </a:cubicBezTo>
                <a:lnTo>
                  <a:pt x="104901" y="629412"/>
                </a:lnTo>
                <a:cubicBezTo>
                  <a:pt x="46964" y="629412"/>
                  <a:pt x="0" y="582422"/>
                  <a:pt x="0" y="524510"/>
                </a:cubicBezTo>
                <a:lnTo>
                  <a:pt x="0" y="104902"/>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947928" y="809243"/>
            <a:ext cx="7872983" cy="655320"/>
          </a:xfrm>
          <a:custGeom>
            <a:avLst/>
            <a:gdLst>
              <a:gd name="connsiteX0" fmla="*/ 12953 w 7872983"/>
              <a:gd name="connsiteY0" fmla="*/ 117856 h 655320"/>
              <a:gd name="connsiteX1" fmla="*/ 117855 w 7872983"/>
              <a:gd name="connsiteY1" fmla="*/ 12954 h 655320"/>
              <a:gd name="connsiteX2" fmla="*/ 7755128 w 7872983"/>
              <a:gd name="connsiteY2" fmla="*/ 12954 h 655320"/>
              <a:gd name="connsiteX3" fmla="*/ 7860029 w 7872983"/>
              <a:gd name="connsiteY3" fmla="*/ 117856 h 655320"/>
              <a:gd name="connsiteX4" fmla="*/ 7860029 w 7872983"/>
              <a:gd name="connsiteY4" fmla="*/ 537464 h 655320"/>
              <a:gd name="connsiteX5" fmla="*/ 7755128 w 7872983"/>
              <a:gd name="connsiteY5" fmla="*/ 642366 h 655320"/>
              <a:gd name="connsiteX6" fmla="*/ 117855 w 7872983"/>
              <a:gd name="connsiteY6" fmla="*/ 642366 h 655320"/>
              <a:gd name="connsiteX7" fmla="*/ 12953 w 7872983"/>
              <a:gd name="connsiteY7" fmla="*/ 537464 h 655320"/>
              <a:gd name="connsiteX8" fmla="*/ 12953 w 7872983"/>
              <a:gd name="connsiteY8" fmla="*/ 117856 h 655320"/>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7872983" h="655320">
                <a:moveTo>
                  <a:pt x="12953" y="117856"/>
                </a:moveTo>
                <a:cubicBezTo>
                  <a:pt x="12953" y="59944"/>
                  <a:pt x="59918" y="12954"/>
                  <a:pt x="117855" y="12954"/>
                </a:cubicBezTo>
                <a:lnTo>
                  <a:pt x="7755128" y="12954"/>
                </a:lnTo>
                <a:cubicBezTo>
                  <a:pt x="7813040" y="12954"/>
                  <a:pt x="7860029" y="59944"/>
                  <a:pt x="7860029" y="117856"/>
                </a:cubicBezTo>
                <a:lnTo>
                  <a:pt x="7860029" y="537464"/>
                </a:lnTo>
                <a:cubicBezTo>
                  <a:pt x="7860029" y="595376"/>
                  <a:pt x="7813040" y="642366"/>
                  <a:pt x="7755128" y="642366"/>
                </a:cubicBezTo>
                <a:lnTo>
                  <a:pt x="117855" y="642366"/>
                </a:lnTo>
                <a:cubicBezTo>
                  <a:pt x="59918" y="642366"/>
                  <a:pt x="12953" y="595376"/>
                  <a:pt x="12953" y="537464"/>
                </a:cubicBezTo>
                <a:lnTo>
                  <a:pt x="12953" y="117856"/>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25500" y="774700"/>
            <a:ext cx="8102600" cy="5575300"/>
          </a:xfrm>
          <a:prstGeom prst="rect">
            <a:avLst/>
          </a:prstGeom>
          <a:noFill/>
        </p:spPr>
      </p:pic>
      <p:sp>
        <p:nvSpPr>
          <p:cNvPr id="11"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88</a:t>
            </a:r>
          </a:p>
        </p:txBody>
      </p:sp>
      <p:sp>
        <p:nvSpPr>
          <p:cNvPr id="12"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消费者调查研究</a:t>
            </a:r>
          </a:p>
        </p:txBody>
      </p:sp>
      <p:sp>
        <p:nvSpPr>
          <p:cNvPr id="13" name="TextBox 1"/>
          <p:cNvSpPr txBox="1"/>
          <p:nvPr/>
        </p:nvSpPr>
        <p:spPr>
          <a:xfrm>
            <a:off x="1270000" y="1778000"/>
            <a:ext cx="6159500" cy="5461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被访者为有不错的教育背景及职业、收入水平，对生活品质有一定追求的人群</a:t>
            </a:r>
          </a:p>
          <a:p>
            <a:pPr>
              <a:lnSpc>
                <a:spcPts val="25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solidFill>
                  <a:srgbClr val="000000"/>
                </a:solidFill>
                <a:latin typeface="微软雅黑" panose="020B0503020204020204" pitchFamily="18" charset="-122"/>
                <a:cs typeface="微软雅黑" panose="020B0503020204020204" pitchFamily="18" charset="-122"/>
              </a:rPr>
              <a:t>家庭收入水平较高，有一定的消费力，有良好的品牌认知</a:t>
            </a:r>
          </a:p>
        </p:txBody>
      </p:sp>
      <p:sp>
        <p:nvSpPr>
          <p:cNvPr id="14" name="TextBox 1"/>
          <p:cNvSpPr txBox="1"/>
          <p:nvPr/>
        </p:nvSpPr>
        <p:spPr>
          <a:xfrm>
            <a:off x="1270000" y="2425700"/>
            <a:ext cx="7226300" cy="863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由于方便和价格等原因，网络消费已经较为普遍，主要购买服装鞋包、数码产品、团购券</a:t>
            </a:r>
          </a:p>
          <a:p>
            <a:pPr>
              <a:lnSpc>
                <a:spcPts val="25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近四成人群经常赴港消费，主要为消费力较强的中高收入者，消费内容呈现日常生活型特征</a:t>
            </a:r>
          </a:p>
          <a:p>
            <a:pPr>
              <a:lnSpc>
                <a:spcPts val="25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solidFill>
                  <a:srgbClr val="000000"/>
                </a:solidFill>
                <a:latin typeface="微软雅黑" panose="020B0503020204020204" pitchFamily="18" charset="-122"/>
                <a:cs typeface="微软雅黑" panose="020B0503020204020204" pitchFamily="18" charset="-122"/>
              </a:rPr>
              <a:t>有儿童的家庭非常注重儿童教育并具有较强的消费意愿</a:t>
            </a:r>
          </a:p>
        </p:txBody>
      </p:sp>
      <p:sp>
        <p:nvSpPr>
          <p:cNvPr id="15" name="TextBox 1"/>
          <p:cNvSpPr txBox="1"/>
          <p:nvPr/>
        </p:nvSpPr>
        <p:spPr>
          <a:xfrm>
            <a:off x="1270000" y="3378200"/>
            <a:ext cx="6108700" cy="5461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solidFill>
                  <a:srgbClr val="000000"/>
                </a:solidFill>
                <a:latin typeface="微软雅黑" panose="020B0503020204020204" pitchFamily="18" charset="-122"/>
                <a:cs typeface="微软雅黑" panose="020B0503020204020204" pitchFamily="18" charset="-122"/>
              </a:rPr>
              <a:t>除传统休闲娱乐方式外，部分人群开始注重在文化艺术方面的精神追求</a:t>
            </a:r>
          </a:p>
          <a:p>
            <a:pPr>
              <a:lnSpc>
                <a:spcPts val="2500"/>
              </a:lnSpc>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solidFill>
                  <a:srgbClr val="000000"/>
                </a:solidFill>
                <a:latin typeface="微软雅黑" panose="020B0503020204020204" pitchFamily="18" charset="-122"/>
                <a:cs typeface="微软雅黑" panose="020B0503020204020204" pitchFamily="18" charset="-122"/>
              </a:rPr>
              <a:t>白领、科技园工作人员、学生、家庭型消费人群，其消费习惯和特征各有不同</a:t>
            </a:r>
          </a:p>
        </p:txBody>
      </p:sp>
      <p:sp>
        <p:nvSpPr>
          <p:cNvPr id="16" name="TextBox 1"/>
          <p:cNvSpPr txBox="1"/>
          <p:nvPr/>
        </p:nvSpPr>
        <p:spPr>
          <a:xfrm>
            <a:off x="1270000" y="4330700"/>
            <a:ext cx="16002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对本项目的借鉴点：</a:t>
            </a:r>
          </a:p>
        </p:txBody>
      </p:sp>
      <p:sp>
        <p:nvSpPr>
          <p:cNvPr id="17" name="TextBox 1"/>
          <p:cNvSpPr txBox="1"/>
          <p:nvPr/>
        </p:nvSpPr>
        <p:spPr>
          <a:xfrm>
            <a:off x="1270000" y="4686300"/>
            <a:ext cx="7289800" cy="15113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本项目应首先</a:t>
            </a:r>
            <a:r>
              <a:rPr lang="en-US" altLang="zh-CN" sz="1405" b="1" dirty="0">
                <a:solidFill>
                  <a:srgbClr val="000000"/>
                </a:solidFill>
                <a:latin typeface="微软雅黑" panose="020B0503020204020204" pitchFamily="18" charset="-122"/>
                <a:cs typeface="微软雅黑" panose="020B0503020204020204" pitchFamily="18" charset="-122"/>
              </a:rPr>
              <a:t>立足于南山区及周边区域</a:t>
            </a:r>
            <a:r>
              <a:rPr lang="en-US" altLang="zh-CN" sz="1405" dirty="0">
                <a:solidFill>
                  <a:srgbClr val="000000"/>
                </a:solidFill>
                <a:latin typeface="微软雅黑" panose="020B0503020204020204" pitchFamily="18" charset="-122"/>
                <a:cs typeface="微软雅黑" panose="020B0503020204020204" pitchFamily="18" charset="-122"/>
              </a:rPr>
              <a:t>，但面对网络购物及香港消费外溢的冲击，仅仅局限于</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购物本身的传统商业形式已经很难满足深圳消费者的需求，同时会陷入与其他商业同质化竞争</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的局面。</a:t>
            </a:r>
            <a:r>
              <a:rPr lang="en-US" altLang="zh-CN" sz="1405" b="1" dirty="0">
                <a:solidFill>
                  <a:srgbClr val="000000"/>
                </a:solidFill>
                <a:latin typeface="微软雅黑" panose="020B0503020204020204" pitchFamily="18" charset="-122"/>
                <a:cs typeface="微软雅黑" panose="020B0503020204020204" pitchFamily="18" charset="-122"/>
              </a:rPr>
              <a:t>本项目还应根据目标消费者的消费习惯和特征，进行客群细分，提供更有吸引力和针</a:t>
            </a:r>
          </a:p>
          <a:p>
            <a:pPr>
              <a:lnSpc>
                <a:spcPts val="2500"/>
              </a:lnSpc>
            </a:pPr>
            <a:r>
              <a:rPr lang="en-US" altLang="zh-CN" sz="1405" b="1" dirty="0">
                <a:solidFill>
                  <a:srgbClr val="000000"/>
                </a:solidFill>
                <a:latin typeface="微软雅黑" panose="020B0503020204020204" pitchFamily="18" charset="-122"/>
                <a:cs typeface="微软雅黑" panose="020B0503020204020204" pitchFamily="18" charset="-122"/>
              </a:rPr>
              <a:t>对性的业态。</a:t>
            </a:r>
            <a:r>
              <a:rPr lang="en-US" altLang="zh-CN" sz="1405" dirty="0">
                <a:solidFill>
                  <a:srgbClr val="000000"/>
                </a:solidFill>
                <a:latin typeface="微软雅黑" panose="020B0503020204020204" pitchFamily="18" charset="-122"/>
                <a:cs typeface="微软雅黑" panose="020B0503020204020204" pitchFamily="18" charset="-122"/>
              </a:rPr>
              <a:t>商业未来发展方向需要为消费者提供舒适便捷的购物环境，并在商业中融入更多</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的</a:t>
            </a:r>
            <a:r>
              <a:rPr lang="en-US" altLang="zh-CN" sz="1405" b="1" dirty="0">
                <a:solidFill>
                  <a:srgbClr val="000000"/>
                </a:solidFill>
                <a:latin typeface="微软雅黑" panose="020B0503020204020204" pitchFamily="18" charset="-122"/>
                <a:cs typeface="微软雅黑" panose="020B0503020204020204" pitchFamily="18" charset="-122"/>
              </a:rPr>
              <a:t>概念元素、体验感受以及生活方式</a:t>
            </a:r>
            <a:r>
              <a:rPr lang="en-US" altLang="zh-CN" sz="1405" dirty="0">
                <a:solidFill>
                  <a:srgbClr val="000000"/>
                </a:solidFill>
                <a:latin typeface="微软雅黑" panose="020B0503020204020204" pitchFamily="18" charset="-122"/>
                <a:cs typeface="微软雅黑" panose="020B0503020204020204" pitchFamily="18" charset="-122"/>
              </a:rPr>
              <a:t>，满足消费者全方位的需求。</a:t>
            </a:r>
          </a:p>
        </p:txBody>
      </p:sp>
      <p:sp>
        <p:nvSpPr>
          <p:cNvPr id="18" name="TextBox 1"/>
          <p:cNvSpPr txBox="1"/>
          <p:nvPr/>
        </p:nvSpPr>
        <p:spPr>
          <a:xfrm>
            <a:off x="1079500" y="901700"/>
            <a:ext cx="1409700" cy="457200"/>
          </a:xfrm>
          <a:prstGeom prst="rect">
            <a:avLst/>
          </a:prstGeom>
          <a:noFill/>
        </p:spPr>
        <p:txBody>
          <a:bodyPr wrap="none" lIns="0" tIns="0" rIns="0" rtlCol="0">
            <a:spAutoFit/>
          </a:bodyPr>
          <a:lstStyle/>
          <a:p>
            <a:pPr>
              <a:lnSpc>
                <a:spcPts val="3600"/>
              </a:lnSpc>
            </a:pPr>
            <a:r>
              <a:rPr lang="en-US" altLang="zh-CN" sz="2795" b="1" dirty="0">
                <a:solidFill>
                  <a:srgbClr val="FFFFFF"/>
                </a:solidFill>
                <a:latin typeface="微软雅黑" panose="020B0503020204020204" pitchFamily="18" charset="-122"/>
                <a:cs typeface="微软雅黑" panose="020B0503020204020204" pitchFamily="18" charset="-122"/>
              </a:rPr>
              <a:t>主要结论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473453" y="3288538"/>
            <a:ext cx="50800" cy="21844"/>
          </a:xfrm>
          <a:custGeom>
            <a:avLst/>
            <a:gdLst>
              <a:gd name="connsiteX0" fmla="*/ 44450 w 50800"/>
              <a:gd name="connsiteY0" fmla="*/ 6350 h 21844"/>
              <a:gd name="connsiteX1" fmla="*/ 6350 w 50800"/>
              <a:gd name="connsiteY1" fmla="*/ 6350 h 21844"/>
            </a:gdLst>
            <a:ahLst/>
            <a:cxnLst>
              <a:cxn ang="0">
                <a:pos x="connsiteX0" y="connsiteY0"/>
              </a:cxn>
              <a:cxn ang="1">
                <a:pos x="connsiteX1" y="connsiteY1"/>
              </a:cxn>
            </a:cxnLst>
            <a:rect l="l" t="t" r="r" b="b"/>
            <a:pathLst>
              <a:path w="50800" h="21844">
                <a:moveTo>
                  <a:pt x="44450" y="6350"/>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Freeform 3"/>
          <p:cNvSpPr/>
          <p:nvPr/>
        </p:nvSpPr>
        <p:spPr>
          <a:xfrm>
            <a:off x="1473453" y="2916682"/>
            <a:ext cx="50800" cy="21844"/>
          </a:xfrm>
          <a:custGeom>
            <a:avLst/>
            <a:gdLst>
              <a:gd name="connsiteX0" fmla="*/ 44450 w 50800"/>
              <a:gd name="connsiteY0" fmla="*/ 6350 h 21844"/>
              <a:gd name="connsiteX1" fmla="*/ 6350 w 50800"/>
              <a:gd name="connsiteY1" fmla="*/ 6350 h 21844"/>
            </a:gdLst>
            <a:ahLst/>
            <a:cxnLst>
              <a:cxn ang="0">
                <a:pos x="connsiteX0" y="connsiteY0"/>
              </a:cxn>
              <a:cxn ang="1">
                <a:pos x="connsiteX1" y="connsiteY1"/>
              </a:cxn>
            </a:cxnLst>
            <a:rect l="l" t="t" r="r" b="b"/>
            <a:pathLst>
              <a:path w="50800" h="21844">
                <a:moveTo>
                  <a:pt x="44450" y="6350"/>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Freeform 3"/>
          <p:cNvSpPr/>
          <p:nvPr/>
        </p:nvSpPr>
        <p:spPr>
          <a:xfrm>
            <a:off x="1473453" y="2544826"/>
            <a:ext cx="50800" cy="21844"/>
          </a:xfrm>
          <a:custGeom>
            <a:avLst/>
            <a:gdLst>
              <a:gd name="connsiteX0" fmla="*/ 44450 w 50800"/>
              <a:gd name="connsiteY0" fmla="*/ 6350 h 21844"/>
              <a:gd name="connsiteX1" fmla="*/ 6350 w 50800"/>
              <a:gd name="connsiteY1" fmla="*/ 6350 h 21844"/>
            </a:gdLst>
            <a:ahLst/>
            <a:cxnLst>
              <a:cxn ang="0">
                <a:pos x="connsiteX0" y="connsiteY0"/>
              </a:cxn>
              <a:cxn ang="1">
                <a:pos x="connsiteX1" y="connsiteY1"/>
              </a:cxn>
            </a:cxnLst>
            <a:rect l="l" t="t" r="r" b="b"/>
            <a:pathLst>
              <a:path w="50800" h="21844">
                <a:moveTo>
                  <a:pt x="44450" y="6350"/>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Freeform 3"/>
          <p:cNvSpPr/>
          <p:nvPr/>
        </p:nvSpPr>
        <p:spPr>
          <a:xfrm>
            <a:off x="1473453" y="2174494"/>
            <a:ext cx="50800" cy="21844"/>
          </a:xfrm>
          <a:custGeom>
            <a:avLst/>
            <a:gdLst>
              <a:gd name="connsiteX0" fmla="*/ 44450 w 50800"/>
              <a:gd name="connsiteY0" fmla="*/ 6350 h 21844"/>
              <a:gd name="connsiteX1" fmla="*/ 6350 w 50800"/>
              <a:gd name="connsiteY1" fmla="*/ 6350 h 21844"/>
            </a:gdLst>
            <a:ahLst/>
            <a:cxnLst>
              <a:cxn ang="0">
                <a:pos x="connsiteX0" y="connsiteY0"/>
              </a:cxn>
              <a:cxn ang="1">
                <a:pos x="connsiteX1" y="connsiteY1"/>
              </a:cxn>
            </a:cxnLst>
            <a:rect l="l" t="t" r="r" b="b"/>
            <a:pathLst>
              <a:path w="50800" h="21844">
                <a:moveTo>
                  <a:pt x="44450" y="6350"/>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Freeform 3"/>
          <p:cNvSpPr/>
          <p:nvPr/>
        </p:nvSpPr>
        <p:spPr>
          <a:xfrm>
            <a:off x="1473453" y="1802638"/>
            <a:ext cx="50800" cy="21844"/>
          </a:xfrm>
          <a:custGeom>
            <a:avLst/>
            <a:gdLst>
              <a:gd name="connsiteX0" fmla="*/ 44450 w 50800"/>
              <a:gd name="connsiteY0" fmla="*/ 6350 h 21844"/>
              <a:gd name="connsiteX1" fmla="*/ 6350 w 50800"/>
              <a:gd name="connsiteY1" fmla="*/ 6350 h 21844"/>
            </a:gdLst>
            <a:ahLst/>
            <a:cxnLst>
              <a:cxn ang="0">
                <a:pos x="connsiteX0" y="connsiteY0"/>
              </a:cxn>
              <a:cxn ang="1">
                <a:pos x="connsiteX1" y="connsiteY1"/>
              </a:cxn>
            </a:cxnLst>
            <a:rect l="l" t="t" r="r" b="b"/>
            <a:pathLst>
              <a:path w="50800" h="21844">
                <a:moveTo>
                  <a:pt x="44450" y="6350"/>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Freeform 3"/>
          <p:cNvSpPr/>
          <p:nvPr/>
        </p:nvSpPr>
        <p:spPr>
          <a:xfrm>
            <a:off x="1473453" y="1430782"/>
            <a:ext cx="50800" cy="21844"/>
          </a:xfrm>
          <a:custGeom>
            <a:avLst/>
            <a:gdLst>
              <a:gd name="connsiteX0" fmla="*/ 44450 w 50800"/>
              <a:gd name="connsiteY0" fmla="*/ 6350 h 21844"/>
              <a:gd name="connsiteX1" fmla="*/ 6350 w 50800"/>
              <a:gd name="connsiteY1" fmla="*/ 6350 h 21844"/>
            </a:gdLst>
            <a:ahLst/>
            <a:cxnLst>
              <a:cxn ang="0">
                <a:pos x="connsiteX0" y="connsiteY0"/>
              </a:cxn>
              <a:cxn ang="1">
                <a:pos x="connsiteX1" y="connsiteY1"/>
              </a:cxn>
            </a:cxnLst>
            <a:rect l="l" t="t" r="r" b="b"/>
            <a:pathLst>
              <a:path w="50800" h="21844">
                <a:moveTo>
                  <a:pt x="44450" y="6350"/>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Freeform 3"/>
          <p:cNvSpPr/>
          <p:nvPr/>
        </p:nvSpPr>
        <p:spPr>
          <a:xfrm>
            <a:off x="1511553"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1863598"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2215642"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2567685"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2919729"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3271773"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3623817"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3975861"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4327905"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4679950"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5031994" y="3288538"/>
            <a:ext cx="21844" cy="50800"/>
          </a:xfrm>
          <a:custGeom>
            <a:avLst/>
            <a:gdLst>
              <a:gd name="connsiteX0" fmla="*/ 6350 w 21844"/>
              <a:gd name="connsiteY0" fmla="*/ 6350 h 50800"/>
              <a:gd name="connsiteX1" fmla="*/ 6350 w 21844"/>
              <a:gd name="connsiteY1" fmla="*/ 44450 h 50800"/>
            </a:gdLst>
            <a:ahLst/>
            <a:cxnLst>
              <a:cxn ang="0">
                <a:pos x="connsiteX0" y="connsiteY0"/>
              </a:cxn>
              <a:cxn ang="1">
                <a:pos x="connsiteX1" y="connsiteY1"/>
              </a:cxn>
            </a:cxnLst>
            <a:rect l="l" t="t" r="r" b="b"/>
            <a:pathLst>
              <a:path w="21844" h="50800">
                <a:moveTo>
                  <a:pt x="6350" y="6350"/>
                </a:moveTo>
                <a:lnTo>
                  <a:pt x="6350" y="444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2098548" y="3695700"/>
            <a:ext cx="64007" cy="64008"/>
          </a:xfrm>
          <a:custGeom>
            <a:avLst/>
            <a:gdLst>
              <a:gd name="connsiteX0" fmla="*/ 0 w 64007"/>
              <a:gd name="connsiteY0" fmla="*/ 64008 h 64008"/>
              <a:gd name="connsiteX1" fmla="*/ 64007 w 64007"/>
              <a:gd name="connsiteY1" fmla="*/ 64008 h 64008"/>
              <a:gd name="connsiteX2" fmla="*/ 64007 w 64007"/>
              <a:gd name="connsiteY2" fmla="*/ 0 h 64008"/>
              <a:gd name="connsiteX3" fmla="*/ 0 w 64007"/>
              <a:gd name="connsiteY3" fmla="*/ 0 h 64008"/>
              <a:gd name="connsiteX4" fmla="*/ 0 w 64007"/>
              <a:gd name="connsiteY4" fmla="*/ 64008 h 64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7" h="64008">
                <a:moveTo>
                  <a:pt x="0" y="64008"/>
                </a:moveTo>
                <a:lnTo>
                  <a:pt x="64007" y="64008"/>
                </a:lnTo>
                <a:lnTo>
                  <a:pt x="64007" y="0"/>
                </a:lnTo>
                <a:lnTo>
                  <a:pt x="0" y="0"/>
                </a:lnTo>
                <a:lnTo>
                  <a:pt x="0" y="64008"/>
                </a:lnTo>
              </a:path>
            </a:pathLst>
          </a:custGeom>
          <a:solidFill>
            <a:srgbClr val="BFD857">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2830067" y="3695700"/>
            <a:ext cx="64008" cy="64008"/>
          </a:xfrm>
          <a:custGeom>
            <a:avLst/>
            <a:gdLst>
              <a:gd name="connsiteX0" fmla="*/ 0 w 64008"/>
              <a:gd name="connsiteY0" fmla="*/ 64008 h 64008"/>
              <a:gd name="connsiteX1" fmla="*/ 64008 w 64008"/>
              <a:gd name="connsiteY1" fmla="*/ 64008 h 64008"/>
              <a:gd name="connsiteX2" fmla="*/ 64008 w 64008"/>
              <a:gd name="connsiteY2" fmla="*/ 0 h 64008"/>
              <a:gd name="connsiteX3" fmla="*/ 0 w 64008"/>
              <a:gd name="connsiteY3" fmla="*/ 0 h 64008"/>
              <a:gd name="connsiteX4" fmla="*/ 0 w 64008"/>
              <a:gd name="connsiteY4" fmla="*/ 64008 h 64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8">
                <a:moveTo>
                  <a:pt x="0" y="64008"/>
                </a:moveTo>
                <a:lnTo>
                  <a:pt x="64008" y="64008"/>
                </a:lnTo>
                <a:lnTo>
                  <a:pt x="64008" y="0"/>
                </a:lnTo>
                <a:lnTo>
                  <a:pt x="0" y="0"/>
                </a:lnTo>
                <a:lnTo>
                  <a:pt x="0" y="64008"/>
                </a:lnTo>
              </a:path>
            </a:pathLst>
          </a:custGeom>
          <a:solidFill>
            <a:srgbClr val="00B2D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3561588" y="3695700"/>
            <a:ext cx="64008" cy="64008"/>
          </a:xfrm>
          <a:custGeom>
            <a:avLst/>
            <a:gdLst>
              <a:gd name="connsiteX0" fmla="*/ 0 w 64008"/>
              <a:gd name="connsiteY0" fmla="*/ 64008 h 64008"/>
              <a:gd name="connsiteX1" fmla="*/ 64008 w 64008"/>
              <a:gd name="connsiteY1" fmla="*/ 64008 h 64008"/>
              <a:gd name="connsiteX2" fmla="*/ 64008 w 64008"/>
              <a:gd name="connsiteY2" fmla="*/ 0 h 64008"/>
              <a:gd name="connsiteX3" fmla="*/ 0 w 64008"/>
              <a:gd name="connsiteY3" fmla="*/ 0 h 64008"/>
              <a:gd name="connsiteX4" fmla="*/ 0 w 64008"/>
              <a:gd name="connsiteY4" fmla="*/ 64008 h 640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8" h="64008">
                <a:moveTo>
                  <a:pt x="0" y="64008"/>
                </a:moveTo>
                <a:lnTo>
                  <a:pt x="64008" y="64008"/>
                </a:lnTo>
                <a:lnTo>
                  <a:pt x="64008" y="0"/>
                </a:lnTo>
                <a:lnTo>
                  <a:pt x="0" y="0"/>
                </a:lnTo>
                <a:lnTo>
                  <a:pt x="0" y="64008"/>
                </a:lnTo>
              </a:path>
            </a:pathLst>
          </a:custGeom>
          <a:solidFill>
            <a:srgbClr val="EC008C">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1452372" y="5474208"/>
            <a:ext cx="24383" cy="256032"/>
          </a:xfrm>
          <a:custGeom>
            <a:avLst/>
            <a:gdLst>
              <a:gd name="connsiteX0" fmla="*/ 12191 w 24383"/>
              <a:gd name="connsiteY0" fmla="*/ 0 h 256032"/>
              <a:gd name="connsiteX1" fmla="*/ 12191 w 24383"/>
              <a:gd name="connsiteY1" fmla="*/ 256032 h 256032"/>
            </a:gdLst>
            <a:ahLst/>
            <a:cxnLst>
              <a:cxn ang="0">
                <a:pos x="connsiteX0" y="connsiteY0"/>
              </a:cxn>
              <a:cxn ang="1">
                <a:pos x="connsiteX1" y="connsiteY1"/>
              </a:cxn>
            </a:cxnLst>
            <a:rect l="l" t="t" r="r" b="b"/>
            <a:pathLst>
              <a:path w="24383" h="256032">
                <a:moveTo>
                  <a:pt x="12191" y="0"/>
                </a:moveTo>
                <a:lnTo>
                  <a:pt x="12191" y="256032"/>
                </a:lnTo>
              </a:path>
            </a:pathLst>
          </a:custGeom>
          <a:ln w="38100">
            <a:solidFill>
              <a:srgbClr val="4F81B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1452372" y="4974335"/>
            <a:ext cx="32003" cy="256032"/>
          </a:xfrm>
          <a:custGeom>
            <a:avLst/>
            <a:gdLst>
              <a:gd name="connsiteX0" fmla="*/ 16001 w 32003"/>
              <a:gd name="connsiteY0" fmla="*/ 0 h 256032"/>
              <a:gd name="connsiteX1" fmla="*/ 16001 w 32003"/>
              <a:gd name="connsiteY1" fmla="*/ 256032 h 256032"/>
            </a:gdLst>
            <a:ahLst/>
            <a:cxnLst>
              <a:cxn ang="0">
                <a:pos x="connsiteX0" y="connsiteY0"/>
              </a:cxn>
              <a:cxn ang="1">
                <a:pos x="connsiteX1" y="connsiteY1"/>
              </a:cxn>
            </a:cxnLst>
            <a:rect l="l" t="t" r="r" b="b"/>
            <a:pathLst>
              <a:path w="32003" h="256032">
                <a:moveTo>
                  <a:pt x="16001" y="0"/>
                </a:moveTo>
                <a:lnTo>
                  <a:pt x="16001" y="256032"/>
                </a:lnTo>
              </a:path>
            </a:pathLst>
          </a:custGeom>
          <a:ln w="50800">
            <a:solidFill>
              <a:srgbClr val="4F81B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1452372" y="4475988"/>
            <a:ext cx="1524" cy="256032"/>
          </a:xfrm>
          <a:custGeom>
            <a:avLst/>
            <a:gdLst>
              <a:gd name="connsiteX0" fmla="*/ 761 w 1524"/>
              <a:gd name="connsiteY0" fmla="*/ 0 h 256032"/>
              <a:gd name="connsiteX1" fmla="*/ 761 w 1524"/>
              <a:gd name="connsiteY1" fmla="*/ 256032 h 256032"/>
            </a:gdLst>
            <a:ahLst/>
            <a:cxnLst>
              <a:cxn ang="0">
                <a:pos x="connsiteX0" y="connsiteY0"/>
              </a:cxn>
              <a:cxn ang="1">
                <a:pos x="connsiteX1" y="connsiteY1"/>
              </a:cxn>
            </a:cxnLst>
            <a:rect l="l" t="t" r="r" b="b"/>
            <a:pathLst>
              <a:path w="1524" h="256032">
                <a:moveTo>
                  <a:pt x="761" y="0"/>
                </a:moveTo>
                <a:lnTo>
                  <a:pt x="761" y="256032"/>
                </a:lnTo>
              </a:path>
            </a:pathLst>
          </a:custGeom>
          <a:ln w="0">
            <a:solidFill>
              <a:srgbClr val="4F81BD">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1476755" y="5474208"/>
            <a:ext cx="1572767" cy="256032"/>
          </a:xfrm>
          <a:custGeom>
            <a:avLst/>
            <a:gdLst>
              <a:gd name="connsiteX0" fmla="*/ 1572767 w 1572767"/>
              <a:gd name="connsiteY0" fmla="*/ 256032 h 256032"/>
              <a:gd name="connsiteX1" fmla="*/ 0 w 1572767"/>
              <a:gd name="connsiteY1" fmla="*/ 256032 h 256032"/>
              <a:gd name="connsiteX2" fmla="*/ 0 w 1572767"/>
              <a:gd name="connsiteY2" fmla="*/ 0 h 256032"/>
              <a:gd name="connsiteX3" fmla="*/ 1572767 w 1572767"/>
              <a:gd name="connsiteY3" fmla="*/ 0 h 256032"/>
              <a:gd name="connsiteX4" fmla="*/ 1572767 w 1572767"/>
              <a:gd name="connsiteY4" fmla="*/ 256032 h 2560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72767" h="256032">
                <a:moveTo>
                  <a:pt x="1572767" y="256032"/>
                </a:moveTo>
                <a:lnTo>
                  <a:pt x="0" y="256032"/>
                </a:lnTo>
                <a:lnTo>
                  <a:pt x="0" y="0"/>
                </a:lnTo>
                <a:lnTo>
                  <a:pt x="1572767" y="0"/>
                </a:lnTo>
                <a:lnTo>
                  <a:pt x="1572767" y="256032"/>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1484375" y="4974335"/>
            <a:ext cx="909828" cy="256032"/>
          </a:xfrm>
          <a:custGeom>
            <a:avLst/>
            <a:gdLst>
              <a:gd name="connsiteX0" fmla="*/ 909828 w 909828"/>
              <a:gd name="connsiteY0" fmla="*/ 256032 h 256032"/>
              <a:gd name="connsiteX1" fmla="*/ 0 w 909828"/>
              <a:gd name="connsiteY1" fmla="*/ 256032 h 256032"/>
              <a:gd name="connsiteX2" fmla="*/ 0 w 909828"/>
              <a:gd name="connsiteY2" fmla="*/ 0 h 256032"/>
              <a:gd name="connsiteX3" fmla="*/ 909828 w 909828"/>
              <a:gd name="connsiteY3" fmla="*/ 0 h 256032"/>
              <a:gd name="connsiteX4" fmla="*/ 909828 w 909828"/>
              <a:gd name="connsiteY4" fmla="*/ 256032 h 2560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09828" h="256032">
                <a:moveTo>
                  <a:pt x="909828" y="256032"/>
                </a:moveTo>
                <a:lnTo>
                  <a:pt x="0" y="256032"/>
                </a:lnTo>
                <a:lnTo>
                  <a:pt x="0" y="0"/>
                </a:lnTo>
                <a:lnTo>
                  <a:pt x="909828" y="0"/>
                </a:lnTo>
                <a:lnTo>
                  <a:pt x="909828" y="256032"/>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1453896" y="4475988"/>
            <a:ext cx="1769364" cy="256032"/>
          </a:xfrm>
          <a:custGeom>
            <a:avLst/>
            <a:gdLst>
              <a:gd name="connsiteX0" fmla="*/ 1769363 w 1769364"/>
              <a:gd name="connsiteY0" fmla="*/ 256032 h 256032"/>
              <a:gd name="connsiteX1" fmla="*/ 0 w 1769364"/>
              <a:gd name="connsiteY1" fmla="*/ 256032 h 256032"/>
              <a:gd name="connsiteX2" fmla="*/ 0 w 1769364"/>
              <a:gd name="connsiteY2" fmla="*/ 0 h 256032"/>
              <a:gd name="connsiteX3" fmla="*/ 1769363 w 1769364"/>
              <a:gd name="connsiteY3" fmla="*/ 0 h 256032"/>
              <a:gd name="connsiteX4" fmla="*/ 1769363 w 1769364"/>
              <a:gd name="connsiteY4" fmla="*/ 256032 h 2560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69364" h="256032">
                <a:moveTo>
                  <a:pt x="1769364" y="256032"/>
                </a:moveTo>
                <a:lnTo>
                  <a:pt x="0" y="256032"/>
                </a:lnTo>
                <a:lnTo>
                  <a:pt x="0" y="0"/>
                </a:lnTo>
                <a:lnTo>
                  <a:pt x="1769363" y="0"/>
                </a:lnTo>
                <a:lnTo>
                  <a:pt x="1769363" y="256032"/>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3049523" y="5474208"/>
            <a:ext cx="2394204" cy="256032"/>
          </a:xfrm>
          <a:custGeom>
            <a:avLst/>
            <a:gdLst>
              <a:gd name="connsiteX0" fmla="*/ 2394204 w 2394204"/>
              <a:gd name="connsiteY0" fmla="*/ 256032 h 256032"/>
              <a:gd name="connsiteX1" fmla="*/ 0 w 2394204"/>
              <a:gd name="connsiteY1" fmla="*/ 256032 h 256032"/>
              <a:gd name="connsiteX2" fmla="*/ 0 w 2394204"/>
              <a:gd name="connsiteY2" fmla="*/ 0 h 256032"/>
              <a:gd name="connsiteX3" fmla="*/ 2394204 w 2394204"/>
              <a:gd name="connsiteY3" fmla="*/ 0 h 256032"/>
              <a:gd name="connsiteX4" fmla="*/ 2394204 w 2394204"/>
              <a:gd name="connsiteY4" fmla="*/ 256032 h 2560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94204" h="256032">
                <a:moveTo>
                  <a:pt x="2394204" y="256032"/>
                </a:moveTo>
                <a:lnTo>
                  <a:pt x="0" y="256032"/>
                </a:lnTo>
                <a:lnTo>
                  <a:pt x="0" y="0"/>
                </a:lnTo>
                <a:lnTo>
                  <a:pt x="2394204" y="0"/>
                </a:lnTo>
                <a:lnTo>
                  <a:pt x="2394204" y="256032"/>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2394204" y="4974335"/>
            <a:ext cx="3049524" cy="256032"/>
          </a:xfrm>
          <a:custGeom>
            <a:avLst/>
            <a:gdLst>
              <a:gd name="connsiteX0" fmla="*/ 3049524 w 3049524"/>
              <a:gd name="connsiteY0" fmla="*/ 256032 h 256032"/>
              <a:gd name="connsiteX1" fmla="*/ 0 w 3049524"/>
              <a:gd name="connsiteY1" fmla="*/ 256032 h 256032"/>
              <a:gd name="connsiteX2" fmla="*/ 0 w 3049524"/>
              <a:gd name="connsiteY2" fmla="*/ 0 h 256032"/>
              <a:gd name="connsiteX3" fmla="*/ 3049524 w 3049524"/>
              <a:gd name="connsiteY3" fmla="*/ 0 h 256032"/>
              <a:gd name="connsiteX4" fmla="*/ 3049524 w 3049524"/>
              <a:gd name="connsiteY4" fmla="*/ 256032 h 2560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49524" h="256032">
                <a:moveTo>
                  <a:pt x="3049524" y="256032"/>
                </a:moveTo>
                <a:lnTo>
                  <a:pt x="0" y="256032"/>
                </a:lnTo>
                <a:lnTo>
                  <a:pt x="0" y="0"/>
                </a:lnTo>
                <a:lnTo>
                  <a:pt x="3049524" y="0"/>
                </a:lnTo>
                <a:lnTo>
                  <a:pt x="3049524" y="256032"/>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3223260" y="4475988"/>
            <a:ext cx="2220468" cy="256032"/>
          </a:xfrm>
          <a:custGeom>
            <a:avLst/>
            <a:gdLst>
              <a:gd name="connsiteX0" fmla="*/ 2220468 w 2220468"/>
              <a:gd name="connsiteY0" fmla="*/ 256032 h 256032"/>
              <a:gd name="connsiteX1" fmla="*/ 0 w 2220468"/>
              <a:gd name="connsiteY1" fmla="*/ 256032 h 256032"/>
              <a:gd name="connsiteX2" fmla="*/ 0 w 2220468"/>
              <a:gd name="connsiteY2" fmla="*/ 0 h 256032"/>
              <a:gd name="connsiteX3" fmla="*/ 2220468 w 2220468"/>
              <a:gd name="connsiteY3" fmla="*/ 0 h 256032"/>
              <a:gd name="connsiteX4" fmla="*/ 2220468 w 2220468"/>
              <a:gd name="connsiteY4" fmla="*/ 256032 h 25603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220468" h="256032">
                <a:moveTo>
                  <a:pt x="2220468" y="256032"/>
                </a:moveTo>
                <a:lnTo>
                  <a:pt x="0" y="256032"/>
                </a:lnTo>
                <a:lnTo>
                  <a:pt x="0" y="0"/>
                </a:lnTo>
                <a:lnTo>
                  <a:pt x="2220468" y="0"/>
                </a:lnTo>
                <a:lnTo>
                  <a:pt x="2220468" y="256032"/>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1446022" y="4347717"/>
            <a:ext cx="21844" cy="1510791"/>
          </a:xfrm>
          <a:custGeom>
            <a:avLst/>
            <a:gdLst>
              <a:gd name="connsiteX0" fmla="*/ 6350 w 21844"/>
              <a:gd name="connsiteY0" fmla="*/ 1504441 h 1510791"/>
              <a:gd name="connsiteX1" fmla="*/ 6350 w 21844"/>
              <a:gd name="connsiteY1" fmla="*/ 6350 h 1510791"/>
            </a:gdLst>
            <a:ahLst/>
            <a:cxnLst>
              <a:cxn ang="0">
                <a:pos x="connsiteX0" y="connsiteY0"/>
              </a:cxn>
              <a:cxn ang="1">
                <a:pos x="connsiteX1" y="connsiteY1"/>
              </a:cxn>
            </a:cxnLst>
            <a:rect l="l" t="t" r="r" b="b"/>
            <a:pathLst>
              <a:path w="21844" h="1510791">
                <a:moveTo>
                  <a:pt x="6350" y="1504441"/>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2385060" y="5943600"/>
            <a:ext cx="68579" cy="67055"/>
          </a:xfrm>
          <a:custGeom>
            <a:avLst/>
            <a:gdLst>
              <a:gd name="connsiteX0" fmla="*/ 0 w 68579"/>
              <a:gd name="connsiteY0" fmla="*/ 67055 h 67055"/>
              <a:gd name="connsiteX1" fmla="*/ 68579 w 68579"/>
              <a:gd name="connsiteY1" fmla="*/ 67055 h 67055"/>
              <a:gd name="connsiteX2" fmla="*/ 68579 w 68579"/>
              <a:gd name="connsiteY2" fmla="*/ 0 h 67055"/>
              <a:gd name="connsiteX3" fmla="*/ 0 w 68579"/>
              <a:gd name="connsiteY3" fmla="*/ 0 h 67055"/>
              <a:gd name="connsiteX4" fmla="*/ 0 w 68579"/>
              <a:gd name="connsiteY4" fmla="*/ 67055 h 670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79" h="67055">
                <a:moveTo>
                  <a:pt x="0" y="67055"/>
                </a:moveTo>
                <a:lnTo>
                  <a:pt x="68579" y="67055"/>
                </a:lnTo>
                <a:lnTo>
                  <a:pt x="68579" y="0"/>
                </a:lnTo>
                <a:lnTo>
                  <a:pt x="0" y="0"/>
                </a:lnTo>
                <a:lnTo>
                  <a:pt x="0" y="67055"/>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3067811" y="5943600"/>
            <a:ext cx="67055" cy="67055"/>
          </a:xfrm>
          <a:custGeom>
            <a:avLst/>
            <a:gdLst>
              <a:gd name="connsiteX0" fmla="*/ 0 w 67055"/>
              <a:gd name="connsiteY0" fmla="*/ 67055 h 67055"/>
              <a:gd name="connsiteX1" fmla="*/ 67055 w 67055"/>
              <a:gd name="connsiteY1" fmla="*/ 67055 h 67055"/>
              <a:gd name="connsiteX2" fmla="*/ 67055 w 67055"/>
              <a:gd name="connsiteY2" fmla="*/ 0 h 67055"/>
              <a:gd name="connsiteX3" fmla="*/ 0 w 67055"/>
              <a:gd name="connsiteY3" fmla="*/ 0 h 67055"/>
              <a:gd name="connsiteX4" fmla="*/ 0 w 67055"/>
              <a:gd name="connsiteY4" fmla="*/ 67055 h 670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7055" h="67055">
                <a:moveTo>
                  <a:pt x="0" y="67055"/>
                </a:moveTo>
                <a:lnTo>
                  <a:pt x="67055" y="67055"/>
                </a:lnTo>
                <a:lnTo>
                  <a:pt x="67055" y="0"/>
                </a:lnTo>
                <a:lnTo>
                  <a:pt x="0" y="0"/>
                </a:lnTo>
                <a:lnTo>
                  <a:pt x="0" y="67055"/>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3749040" y="5943600"/>
            <a:ext cx="68579" cy="67055"/>
          </a:xfrm>
          <a:custGeom>
            <a:avLst/>
            <a:gdLst>
              <a:gd name="connsiteX0" fmla="*/ 0 w 68579"/>
              <a:gd name="connsiteY0" fmla="*/ 67055 h 67055"/>
              <a:gd name="connsiteX1" fmla="*/ 68579 w 68579"/>
              <a:gd name="connsiteY1" fmla="*/ 67055 h 67055"/>
              <a:gd name="connsiteX2" fmla="*/ 68579 w 68579"/>
              <a:gd name="connsiteY2" fmla="*/ 0 h 67055"/>
              <a:gd name="connsiteX3" fmla="*/ 0 w 68579"/>
              <a:gd name="connsiteY3" fmla="*/ 0 h 67055"/>
              <a:gd name="connsiteX4" fmla="*/ 0 w 68579"/>
              <a:gd name="connsiteY4" fmla="*/ 67055 h 670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79" h="67055">
                <a:moveTo>
                  <a:pt x="0" y="67055"/>
                </a:moveTo>
                <a:lnTo>
                  <a:pt x="68579" y="67055"/>
                </a:lnTo>
                <a:lnTo>
                  <a:pt x="68579" y="0"/>
                </a:lnTo>
                <a:lnTo>
                  <a:pt x="0" y="0"/>
                </a:lnTo>
                <a:lnTo>
                  <a:pt x="0" y="67055"/>
                </a:lnTo>
              </a:path>
            </a:pathLst>
          </a:custGeom>
          <a:solidFill>
            <a:srgbClr val="9BBB5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1485900" y="1295400"/>
            <a:ext cx="3721100" cy="2032000"/>
          </a:xfrm>
          <a:prstGeom prst="rect">
            <a:avLst/>
          </a:prstGeom>
          <a:noFill/>
        </p:spPr>
      </p:pic>
      <p:sp>
        <p:nvSpPr>
          <p:cNvPr id="40" name="TextBox 1"/>
          <p:cNvSpPr txBox="1"/>
          <p:nvPr/>
        </p:nvSpPr>
        <p:spPr>
          <a:xfrm>
            <a:off x="1016000" y="6350000"/>
            <a:ext cx="7327900" cy="457200"/>
          </a:xfrm>
          <a:prstGeom prst="rect">
            <a:avLst/>
          </a:prstGeom>
          <a:noFill/>
        </p:spPr>
        <p:txBody>
          <a:bodyPr wrap="none" lIns="0" tIns="0" rIns="0" rtlCol="0">
            <a:spAutoFit/>
          </a:bodyPr>
          <a:lstStyle/>
          <a:p>
            <a:pPr>
              <a:lnSpc>
                <a:spcPts val="1200"/>
              </a:lnSpc>
              <a:tabLst>
                <a:tab pos="3860800" algn="l"/>
              </a:tabLst>
            </a:pPr>
            <a:r>
              <a:rPr lang="en-US" altLang="zh-CN" dirty="0"/>
              <a:t>	</a:t>
            </a:r>
            <a:r>
              <a:rPr lang="en-US" altLang="zh-CN" sz="950" dirty="0">
                <a:solidFill>
                  <a:srgbClr val="000000"/>
                </a:solidFill>
                <a:latin typeface="微软雅黑" panose="020B0503020204020204" pitchFamily="18" charset="-122"/>
                <a:cs typeface="微软雅黑" panose="020B0503020204020204" pitchFamily="18" charset="-122"/>
              </a:rPr>
              <a:t>资料来源：深圳市统计局/深圳市统计局国民经济和社会发展统计公报</a:t>
            </a:r>
          </a:p>
          <a:p>
            <a:pPr>
              <a:lnSpc>
                <a:spcPts val="1000"/>
              </a:lnSpc>
            </a:pPr>
            <a:endParaRPr lang="en-US" altLang="zh-CN" dirty="0"/>
          </a:p>
          <a:p>
            <a:pPr>
              <a:lnSpc>
                <a:spcPts val="1400"/>
              </a:lnSpc>
              <a:tabLst>
                <a:tab pos="38608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a:t>
            </a:r>
          </a:p>
        </p:txBody>
      </p:sp>
      <p:sp>
        <p:nvSpPr>
          <p:cNvPr id="41" name="TextBox 1"/>
          <p:cNvSpPr txBox="1"/>
          <p:nvPr/>
        </p:nvSpPr>
        <p:spPr>
          <a:xfrm>
            <a:off x="977900" y="1447800"/>
            <a:ext cx="419100" cy="1968500"/>
          </a:xfrm>
          <a:prstGeom prst="rect">
            <a:avLst/>
          </a:prstGeom>
          <a:noFill/>
        </p:spPr>
        <p:txBody>
          <a:bodyPr wrap="none" lIns="0" tIns="0" rIns="0" rtlCol="0">
            <a:spAutoFit/>
          </a:bodyPr>
          <a:lstStyle/>
          <a:p>
            <a:pPr>
              <a:lnSpc>
                <a:spcPts val="900"/>
              </a:lnSpc>
              <a:tabLst>
                <a:tab pos="63500" algn="l"/>
                <a:tab pos="139700" algn="l"/>
              </a:tabLst>
            </a:pPr>
            <a:r>
              <a:rPr lang="en-US" altLang="zh-CN" sz="995" dirty="0">
                <a:solidFill>
                  <a:srgbClr val="000000"/>
                </a:solidFill>
                <a:latin typeface="Times New Roman" panose="02020603050405020304" pitchFamily="18" charset="0"/>
                <a:cs typeface="Times New Roman" panose="02020603050405020304" pitchFamily="18" charset="0"/>
              </a:rPr>
              <a:t>100.0%</a:t>
            </a:r>
          </a:p>
          <a:p>
            <a:pPr>
              <a:lnSpc>
                <a:spcPts val="1000"/>
              </a:lnSpc>
            </a:pPr>
            <a:endParaRPr lang="en-US" altLang="zh-CN" dirty="0"/>
          </a:p>
          <a:p>
            <a:pPr>
              <a:lnSpc>
                <a:spcPts val="1000"/>
              </a:lnSpc>
            </a:pPr>
            <a:endParaRPr lang="en-US" altLang="zh-CN" dirty="0"/>
          </a:p>
          <a:p>
            <a:pPr>
              <a:lnSpc>
                <a:spcPts val="900"/>
              </a:lnSpc>
              <a:tabLst>
                <a:tab pos="63500" algn="l"/>
                <a:tab pos="1397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80.0%</a:t>
            </a:r>
          </a:p>
          <a:p>
            <a:pPr>
              <a:lnSpc>
                <a:spcPts val="1000"/>
              </a:lnSpc>
            </a:pPr>
            <a:endParaRPr lang="en-US" altLang="zh-CN" dirty="0"/>
          </a:p>
          <a:p>
            <a:pPr>
              <a:lnSpc>
                <a:spcPts val="1000"/>
              </a:lnSpc>
            </a:pPr>
            <a:endParaRPr lang="en-US" altLang="zh-CN" dirty="0"/>
          </a:p>
          <a:p>
            <a:pPr>
              <a:lnSpc>
                <a:spcPts val="900"/>
              </a:lnSpc>
              <a:tabLst>
                <a:tab pos="63500" algn="l"/>
                <a:tab pos="1397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60.0%</a:t>
            </a:r>
          </a:p>
          <a:p>
            <a:pPr>
              <a:lnSpc>
                <a:spcPts val="1000"/>
              </a:lnSpc>
            </a:pPr>
            <a:endParaRPr lang="en-US" altLang="zh-CN" dirty="0"/>
          </a:p>
          <a:p>
            <a:pPr>
              <a:lnSpc>
                <a:spcPts val="1000"/>
              </a:lnSpc>
            </a:pPr>
            <a:endParaRPr lang="en-US" altLang="zh-CN" dirty="0"/>
          </a:p>
          <a:p>
            <a:pPr>
              <a:lnSpc>
                <a:spcPts val="900"/>
              </a:lnSpc>
              <a:tabLst>
                <a:tab pos="63500" algn="l"/>
                <a:tab pos="1397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40.0%</a:t>
            </a:r>
          </a:p>
          <a:p>
            <a:pPr>
              <a:lnSpc>
                <a:spcPts val="1000"/>
              </a:lnSpc>
            </a:pPr>
            <a:endParaRPr lang="en-US" altLang="zh-CN" dirty="0"/>
          </a:p>
          <a:p>
            <a:pPr>
              <a:lnSpc>
                <a:spcPts val="1000"/>
              </a:lnSpc>
            </a:pPr>
            <a:endParaRPr lang="en-US" altLang="zh-CN" dirty="0"/>
          </a:p>
          <a:p>
            <a:pPr>
              <a:lnSpc>
                <a:spcPts val="900"/>
              </a:lnSpc>
              <a:tabLst>
                <a:tab pos="63500" algn="l"/>
                <a:tab pos="1397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20.0%</a:t>
            </a:r>
          </a:p>
          <a:p>
            <a:pPr>
              <a:lnSpc>
                <a:spcPts val="1000"/>
              </a:lnSpc>
            </a:pPr>
            <a:endParaRPr lang="en-US" altLang="zh-CN" dirty="0"/>
          </a:p>
          <a:p>
            <a:pPr>
              <a:lnSpc>
                <a:spcPts val="1000"/>
              </a:lnSpc>
            </a:pPr>
            <a:endParaRPr lang="en-US" altLang="zh-CN" dirty="0"/>
          </a:p>
          <a:p>
            <a:pPr>
              <a:lnSpc>
                <a:spcPts val="900"/>
              </a:lnSpc>
              <a:tabLst>
                <a:tab pos="63500" algn="l"/>
                <a:tab pos="1397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0.0%</a:t>
            </a:r>
          </a:p>
        </p:txBody>
      </p:sp>
      <p:sp>
        <p:nvSpPr>
          <p:cNvPr id="42" name="TextBox 1"/>
          <p:cNvSpPr txBox="1"/>
          <p:nvPr/>
        </p:nvSpPr>
        <p:spPr>
          <a:xfrm>
            <a:off x="1549400" y="3390900"/>
            <a:ext cx="34417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2003</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Times New Roman" panose="02020603050405020304" pitchFamily="18" charset="0"/>
                <a:cs typeface="Times New Roman" panose="02020603050405020304" pitchFamily="18" charset="0"/>
              </a:rPr>
              <a:t>2004</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Times New Roman" panose="02020603050405020304" pitchFamily="18" charset="0"/>
                <a:cs typeface="Times New Roman" panose="02020603050405020304" pitchFamily="18" charset="0"/>
              </a:rPr>
              <a:t>2005</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Times New Roman" panose="02020603050405020304" pitchFamily="18" charset="0"/>
                <a:cs typeface="Times New Roman" panose="02020603050405020304" pitchFamily="18" charset="0"/>
              </a:rPr>
              <a:t>2006</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Times New Roman" panose="02020603050405020304" pitchFamily="18" charset="0"/>
                <a:cs typeface="Times New Roman" panose="02020603050405020304" pitchFamily="18" charset="0"/>
              </a:rPr>
              <a:t>2007</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Times New Roman" panose="02020603050405020304" pitchFamily="18" charset="0"/>
                <a:cs typeface="Times New Roman" panose="02020603050405020304" pitchFamily="18" charset="0"/>
              </a:rPr>
              <a:t>2008</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Times New Roman" panose="02020603050405020304" pitchFamily="18" charset="0"/>
                <a:cs typeface="Times New Roman" panose="02020603050405020304" pitchFamily="18" charset="0"/>
              </a:rPr>
              <a:t>2009</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Times New Roman" panose="02020603050405020304" pitchFamily="18" charset="0"/>
                <a:cs typeface="Times New Roman" panose="02020603050405020304" pitchFamily="18" charset="0"/>
              </a:rPr>
              <a:t>2010</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Times New Roman" panose="02020603050405020304" pitchFamily="18" charset="0"/>
                <a:cs typeface="Times New Roman" panose="02020603050405020304" pitchFamily="18" charset="0"/>
              </a:rPr>
              <a:t>2011</a:t>
            </a:r>
            <a:r>
              <a:rPr lang="en-US" altLang="zh-CN" sz="995" dirty="0">
                <a:latin typeface="Times New Roman" panose="02020603050405020304" pitchFamily="18" charset="0"/>
                <a:cs typeface="Times New Roman" panose="02020603050405020304" pitchFamily="18" charset="0"/>
              </a:rPr>
              <a:t>  </a:t>
            </a:r>
            <a:r>
              <a:rPr lang="en-US" altLang="zh-CN" sz="995" dirty="0">
                <a:solidFill>
                  <a:srgbClr val="000000"/>
                </a:solidFill>
                <a:latin typeface="Times New Roman" panose="02020603050405020304" pitchFamily="18" charset="0"/>
                <a:cs typeface="Times New Roman" panose="02020603050405020304" pitchFamily="18" charset="0"/>
              </a:rPr>
              <a:t>2012</a:t>
            </a:r>
          </a:p>
        </p:txBody>
      </p:sp>
      <p:sp>
        <p:nvSpPr>
          <p:cNvPr id="43" name="TextBox 1"/>
          <p:cNvSpPr txBox="1"/>
          <p:nvPr/>
        </p:nvSpPr>
        <p:spPr>
          <a:xfrm>
            <a:off x="2184400" y="36449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第一产业</a:t>
            </a:r>
          </a:p>
        </p:txBody>
      </p:sp>
      <p:sp>
        <p:nvSpPr>
          <p:cNvPr id="44" name="TextBox 1"/>
          <p:cNvSpPr txBox="1"/>
          <p:nvPr/>
        </p:nvSpPr>
        <p:spPr>
          <a:xfrm>
            <a:off x="2921000" y="36449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第二产业</a:t>
            </a:r>
          </a:p>
        </p:txBody>
      </p:sp>
      <p:sp>
        <p:nvSpPr>
          <p:cNvPr id="45" name="TextBox 1"/>
          <p:cNvSpPr txBox="1"/>
          <p:nvPr/>
        </p:nvSpPr>
        <p:spPr>
          <a:xfrm>
            <a:off x="3644900" y="3644900"/>
            <a:ext cx="495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第三产业</a:t>
            </a:r>
          </a:p>
        </p:txBody>
      </p:sp>
      <p:sp>
        <p:nvSpPr>
          <p:cNvPr id="46" name="TextBox 1"/>
          <p:cNvSpPr txBox="1"/>
          <p:nvPr/>
        </p:nvSpPr>
        <p:spPr>
          <a:xfrm>
            <a:off x="2463800" y="4127500"/>
            <a:ext cx="1739900" cy="190500"/>
          </a:xfrm>
          <a:prstGeom prst="rect">
            <a:avLst/>
          </a:prstGeom>
          <a:noFill/>
        </p:spPr>
        <p:txBody>
          <a:bodyPr wrap="none" lIns="0" tIns="0" rIns="0" rtlCol="0">
            <a:spAutoFit/>
          </a:bodyPr>
          <a:lstStyle/>
          <a:p>
            <a:pPr>
              <a:lnSpc>
                <a:spcPts val="1500"/>
              </a:lnSpc>
            </a:pPr>
            <a:r>
              <a:rPr lang="en-US" altLang="zh-CN" sz="1200" b="1" dirty="0">
                <a:solidFill>
                  <a:srgbClr val="000000"/>
                </a:solidFill>
                <a:latin typeface="微软雅黑" panose="020B0503020204020204" pitchFamily="18" charset="-122"/>
                <a:cs typeface="微软雅黑" panose="020B0503020204020204" pitchFamily="18" charset="-122"/>
              </a:rPr>
              <a:t>三产结构对比（2012年）</a:t>
            </a:r>
          </a:p>
        </p:txBody>
      </p:sp>
      <p:sp>
        <p:nvSpPr>
          <p:cNvPr id="47" name="TextBox 1"/>
          <p:cNvSpPr txBox="1"/>
          <p:nvPr/>
        </p:nvSpPr>
        <p:spPr>
          <a:xfrm>
            <a:off x="5689600" y="4013200"/>
            <a:ext cx="2857500" cy="482600"/>
          </a:xfrm>
          <a:prstGeom prst="rect">
            <a:avLst/>
          </a:prstGeom>
          <a:noFill/>
        </p:spPr>
        <p:txBody>
          <a:bodyPr wrap="none" lIns="0" tIns="0" rIns="0" rtlCol="0">
            <a:spAutoFit/>
          </a:bodyPr>
          <a:lstStyle/>
          <a:p>
            <a:pPr>
              <a:lnSpc>
                <a:spcPts val="1800"/>
              </a:lnSpc>
              <a:tabLst>
                <a:tab pos="1778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随着产业结构的调整和优化，深圳</a:t>
            </a:r>
          </a:p>
          <a:p>
            <a:pPr>
              <a:lnSpc>
                <a:spcPts val="2000"/>
              </a:lnSpc>
              <a:tabLst>
                <a:tab pos="1778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的产业结构已经</a:t>
            </a:r>
            <a:r>
              <a:rPr lang="en-US" altLang="zh-CN" sz="1405" b="1" dirty="0">
                <a:solidFill>
                  <a:srgbClr val="000000"/>
                </a:solidFill>
                <a:latin typeface="微软雅黑" panose="020B0503020204020204" pitchFamily="18" charset="-122"/>
                <a:cs typeface="微软雅黑" panose="020B0503020204020204" pitchFamily="18" charset="-122"/>
              </a:rPr>
              <a:t>偏重于第三产业的</a:t>
            </a:r>
          </a:p>
        </p:txBody>
      </p:sp>
      <p:sp>
        <p:nvSpPr>
          <p:cNvPr id="48" name="TextBox 1"/>
          <p:cNvSpPr txBox="1"/>
          <p:nvPr/>
        </p:nvSpPr>
        <p:spPr>
          <a:xfrm>
            <a:off x="5867400" y="4521200"/>
            <a:ext cx="26670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发展</a:t>
            </a:r>
            <a:r>
              <a:rPr lang="en-US" altLang="zh-CN" sz="1405" dirty="0">
                <a:solidFill>
                  <a:srgbClr val="000000"/>
                </a:solidFill>
                <a:latin typeface="微软雅黑" panose="020B0503020204020204" pitchFamily="18" charset="-122"/>
                <a:cs typeface="微软雅黑" panose="020B0503020204020204" pitchFamily="18" charset="-122"/>
              </a:rPr>
              <a:t>，但与上海、北京相比</a:t>
            </a:r>
            <a:r>
              <a:rPr lang="en-US" altLang="zh-CN" sz="1405" b="1" dirty="0">
                <a:solidFill>
                  <a:srgbClr val="000000"/>
                </a:solidFill>
                <a:latin typeface="微软雅黑" panose="020B0503020204020204" pitchFamily="18" charset="-122"/>
                <a:cs typeface="微软雅黑" panose="020B0503020204020204" pitchFamily="18" charset="-122"/>
              </a:rPr>
              <a:t>仍有较</a:t>
            </a:r>
          </a:p>
        </p:txBody>
      </p:sp>
      <p:sp>
        <p:nvSpPr>
          <p:cNvPr id="49" name="TextBox 1"/>
          <p:cNvSpPr txBox="1"/>
          <p:nvPr/>
        </p:nvSpPr>
        <p:spPr>
          <a:xfrm>
            <a:off x="5867400" y="4775200"/>
            <a:ext cx="2730500" cy="228600"/>
          </a:xfrm>
          <a:prstGeom prst="rect">
            <a:avLst/>
          </a:prstGeom>
          <a:noFill/>
        </p:spPr>
        <p:txBody>
          <a:bodyPr wrap="none" lIns="0" tIns="0" rIns="0" rtlCol="0">
            <a:spAutoFit/>
          </a:bodyPr>
          <a:lstStyle/>
          <a:p>
            <a:pPr>
              <a:lnSpc>
                <a:spcPts val="1800"/>
              </a:lnSpc>
            </a:pPr>
            <a:r>
              <a:rPr lang="en-US" altLang="zh-CN" sz="1405" b="1" dirty="0">
                <a:solidFill>
                  <a:srgbClr val="000000"/>
                </a:solidFill>
                <a:latin typeface="微软雅黑" panose="020B0503020204020204" pitchFamily="18" charset="-122"/>
                <a:cs typeface="微软雅黑" panose="020B0503020204020204" pitchFamily="18" charset="-122"/>
              </a:rPr>
              <a:t>大差距。</a:t>
            </a:r>
            <a:r>
              <a:rPr lang="en-US" altLang="zh-CN" sz="1405" dirty="0">
                <a:solidFill>
                  <a:srgbClr val="000000"/>
                </a:solidFill>
                <a:latin typeface="微软雅黑" panose="020B0503020204020204" pitchFamily="18" charset="-122"/>
                <a:cs typeface="微软雅黑" panose="020B0503020204020204" pitchFamily="18" charset="-122"/>
              </a:rPr>
              <a:t>2012年上海和北京第三产</a:t>
            </a:r>
          </a:p>
        </p:txBody>
      </p:sp>
      <p:sp>
        <p:nvSpPr>
          <p:cNvPr id="50" name="TextBox 1"/>
          <p:cNvSpPr txBox="1"/>
          <p:nvPr/>
        </p:nvSpPr>
        <p:spPr>
          <a:xfrm>
            <a:off x="5867400" y="5029200"/>
            <a:ext cx="2311400" cy="2286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业比重分别为60%和76.4%。</a:t>
            </a:r>
          </a:p>
        </p:txBody>
      </p:sp>
      <p:sp>
        <p:nvSpPr>
          <p:cNvPr id="51" name="TextBox 1"/>
          <p:cNvSpPr txBox="1"/>
          <p:nvPr/>
        </p:nvSpPr>
        <p:spPr>
          <a:xfrm>
            <a:off x="2108200" y="5537200"/>
            <a:ext cx="2921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39.4%</a:t>
            </a:r>
          </a:p>
        </p:txBody>
      </p:sp>
      <p:sp>
        <p:nvSpPr>
          <p:cNvPr id="52" name="TextBox 1"/>
          <p:cNvSpPr txBox="1"/>
          <p:nvPr/>
        </p:nvSpPr>
        <p:spPr>
          <a:xfrm>
            <a:off x="1790700" y="5029200"/>
            <a:ext cx="2921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22.8%</a:t>
            </a:r>
          </a:p>
        </p:txBody>
      </p:sp>
      <p:sp>
        <p:nvSpPr>
          <p:cNvPr id="53" name="TextBox 1"/>
          <p:cNvSpPr txBox="1"/>
          <p:nvPr/>
        </p:nvSpPr>
        <p:spPr>
          <a:xfrm>
            <a:off x="2184400" y="4533900"/>
            <a:ext cx="2921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44.3%</a:t>
            </a:r>
          </a:p>
        </p:txBody>
      </p:sp>
      <p:sp>
        <p:nvSpPr>
          <p:cNvPr id="54" name="TextBox 1"/>
          <p:cNvSpPr txBox="1"/>
          <p:nvPr/>
        </p:nvSpPr>
        <p:spPr>
          <a:xfrm>
            <a:off x="4089400" y="5537200"/>
            <a:ext cx="2921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60.0%</a:t>
            </a:r>
          </a:p>
        </p:txBody>
      </p:sp>
      <p:sp>
        <p:nvSpPr>
          <p:cNvPr id="55" name="TextBox 1"/>
          <p:cNvSpPr txBox="1"/>
          <p:nvPr/>
        </p:nvSpPr>
        <p:spPr>
          <a:xfrm>
            <a:off x="3771900" y="5029200"/>
            <a:ext cx="2921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76.4%</a:t>
            </a:r>
          </a:p>
        </p:txBody>
      </p:sp>
      <p:sp>
        <p:nvSpPr>
          <p:cNvPr id="56" name="TextBox 1"/>
          <p:cNvSpPr txBox="1"/>
          <p:nvPr/>
        </p:nvSpPr>
        <p:spPr>
          <a:xfrm>
            <a:off x="4178300" y="4533900"/>
            <a:ext cx="2921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55.7%</a:t>
            </a:r>
          </a:p>
        </p:txBody>
      </p:sp>
      <p:sp>
        <p:nvSpPr>
          <p:cNvPr id="57" name="TextBox 1"/>
          <p:cNvSpPr txBox="1"/>
          <p:nvPr/>
        </p:nvSpPr>
        <p:spPr>
          <a:xfrm>
            <a:off x="1104900" y="5029200"/>
            <a:ext cx="469900" cy="647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北京</a:t>
            </a:r>
            <a:r>
              <a:rPr lang="en-US" altLang="zh-CN" sz="805" dirty="0">
                <a:solidFill>
                  <a:srgbClr val="000000"/>
                </a:solidFill>
                <a:latin typeface="微软雅黑" panose="020B0503020204020204" pitchFamily="18" charset="-122"/>
                <a:cs typeface="微软雅黑" panose="020B0503020204020204" pitchFamily="18" charset="-122"/>
              </a:rPr>
              <a:t>0.8%</a:t>
            </a:r>
          </a:p>
          <a:p>
            <a:pPr>
              <a:lnSpc>
                <a:spcPts val="1000"/>
              </a:lnSpc>
            </a:pPr>
            <a:endParaRPr lang="en-US" altLang="zh-CN" dirty="0"/>
          </a:p>
          <a:p>
            <a:pPr>
              <a:lnSpc>
                <a:spcPts val="1000"/>
              </a:lnSpc>
            </a:pPr>
            <a:endParaRPr lang="en-US" altLang="zh-CN" dirty="0"/>
          </a:p>
          <a:p>
            <a:pPr>
              <a:lnSpc>
                <a:spcPts val="1900"/>
              </a:lnSpc>
            </a:pPr>
            <a:r>
              <a:rPr lang="en-US" altLang="zh-CN" sz="900" dirty="0">
                <a:solidFill>
                  <a:srgbClr val="000000"/>
                </a:solidFill>
                <a:latin typeface="微软雅黑" panose="020B0503020204020204" pitchFamily="18" charset="-122"/>
                <a:cs typeface="微软雅黑" panose="020B0503020204020204" pitchFamily="18" charset="-122"/>
              </a:rPr>
              <a:t>上海</a:t>
            </a:r>
            <a:r>
              <a:rPr lang="en-US" altLang="zh-CN" sz="805" dirty="0">
                <a:solidFill>
                  <a:srgbClr val="000000"/>
                </a:solidFill>
                <a:latin typeface="微软雅黑" panose="020B0503020204020204" pitchFamily="18" charset="-122"/>
                <a:cs typeface="微软雅黑" panose="020B0503020204020204" pitchFamily="18" charset="-122"/>
              </a:rPr>
              <a:t>0.6%</a:t>
            </a:r>
          </a:p>
        </p:txBody>
      </p:sp>
      <p:sp>
        <p:nvSpPr>
          <p:cNvPr id="58" name="TextBox 1"/>
          <p:cNvSpPr txBox="1"/>
          <p:nvPr/>
        </p:nvSpPr>
        <p:spPr>
          <a:xfrm>
            <a:off x="1104900" y="4521200"/>
            <a:ext cx="4572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深圳</a:t>
            </a:r>
            <a:r>
              <a:rPr lang="en-US" altLang="zh-CN" sz="805" dirty="0">
                <a:solidFill>
                  <a:srgbClr val="000000"/>
                </a:solidFill>
                <a:latin typeface="微软雅黑" panose="020B0503020204020204" pitchFamily="18" charset="-122"/>
                <a:cs typeface="微软雅黑" panose="020B0503020204020204" pitchFamily="18" charset="-122"/>
              </a:rPr>
              <a:t>0.0%</a:t>
            </a:r>
          </a:p>
        </p:txBody>
      </p:sp>
      <p:sp>
        <p:nvSpPr>
          <p:cNvPr id="59" name="TextBox 1"/>
          <p:cNvSpPr txBox="1"/>
          <p:nvPr/>
        </p:nvSpPr>
        <p:spPr>
          <a:xfrm>
            <a:off x="2476500" y="5892800"/>
            <a:ext cx="4572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第一产业</a:t>
            </a:r>
          </a:p>
        </p:txBody>
      </p:sp>
      <p:sp>
        <p:nvSpPr>
          <p:cNvPr id="60" name="TextBox 1"/>
          <p:cNvSpPr txBox="1"/>
          <p:nvPr/>
        </p:nvSpPr>
        <p:spPr>
          <a:xfrm>
            <a:off x="3162300" y="5892800"/>
            <a:ext cx="4572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第二产业</a:t>
            </a:r>
          </a:p>
        </p:txBody>
      </p:sp>
      <p:sp>
        <p:nvSpPr>
          <p:cNvPr id="61" name="TextBox 1"/>
          <p:cNvSpPr txBox="1"/>
          <p:nvPr/>
        </p:nvSpPr>
        <p:spPr>
          <a:xfrm>
            <a:off x="3835400" y="5892800"/>
            <a:ext cx="4572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第三产业</a:t>
            </a:r>
          </a:p>
        </p:txBody>
      </p:sp>
      <p:sp>
        <p:nvSpPr>
          <p:cNvPr id="62" name="TextBox 1"/>
          <p:cNvSpPr txBox="1"/>
          <p:nvPr/>
        </p:nvSpPr>
        <p:spPr>
          <a:xfrm>
            <a:off x="5664200" y="1485900"/>
            <a:ext cx="2959100" cy="1765300"/>
          </a:xfrm>
          <a:prstGeom prst="rect">
            <a:avLst/>
          </a:prstGeom>
          <a:noFill/>
        </p:spPr>
        <p:txBody>
          <a:bodyPr wrap="none" lIns="0" tIns="0" rIns="0" rtlCol="0">
            <a:spAutoFit/>
          </a:bodyPr>
          <a:lstStyle/>
          <a:p>
            <a:pPr>
              <a:lnSpc>
                <a:spcPts val="18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产业结构与经济增长有着密切的关</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系，产业结构的演进会促使经济总</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量的增长，经济总量的增长也会促</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进产业结构的加速演进。</a:t>
            </a:r>
          </a:p>
          <a:p>
            <a:pPr>
              <a:lnSpc>
                <a:spcPts val="2000"/>
              </a:lnSpc>
              <a:tabLst>
                <a:tab pos="190500" algn="l"/>
              </a:tabLst>
            </a:pPr>
            <a:r>
              <a:rPr lang="en-US" altLang="zh-CN" sz="1405" dirty="0">
                <a:solidFill>
                  <a:srgbClr val="000000"/>
                </a:solidFill>
                <a:latin typeface="Times New Roman" panose="02020603050405020304" pitchFamily="18" charset="0"/>
                <a:cs typeface="Times New Roman" panose="02020603050405020304"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纵观10年，深圳第一产业比例由</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0.4%下降至0.04%，自2008年起，</a:t>
            </a:r>
          </a:p>
          <a:p>
            <a:pPr>
              <a:lnSpc>
                <a:spcPts val="2000"/>
              </a:lnSpc>
              <a:tabLst>
                <a:tab pos="1905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第三产业比重已经超越第二产业。</a:t>
            </a:r>
          </a:p>
        </p:txBody>
      </p:sp>
      <p:sp>
        <p:nvSpPr>
          <p:cNvPr id="63" name="TextBox 1"/>
          <p:cNvSpPr txBox="1"/>
          <p:nvPr/>
        </p:nvSpPr>
        <p:spPr>
          <a:xfrm>
            <a:off x="2070100" y="177800"/>
            <a:ext cx="6629400" cy="1104900"/>
          </a:xfrm>
          <a:prstGeom prst="rect">
            <a:avLst/>
          </a:prstGeom>
          <a:noFill/>
        </p:spPr>
        <p:txBody>
          <a:bodyPr wrap="none" lIns="0" tIns="0" rIns="0" rtlCol="0">
            <a:spAutoFit/>
          </a:bodyPr>
          <a:lstStyle/>
          <a:p>
            <a:pPr>
              <a:lnSpc>
                <a:spcPts val="2700"/>
              </a:lnSpc>
              <a:tabLst>
                <a:tab pos="2755900" algn="l"/>
                <a:tab pos="34163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深圳市宏观环境研究</a:t>
            </a:r>
          </a:p>
          <a:p>
            <a:pPr>
              <a:lnSpc>
                <a:spcPts val="3200"/>
              </a:lnSpc>
              <a:tabLst>
                <a:tab pos="2755900" algn="l"/>
                <a:tab pos="3416300" algn="l"/>
              </a:tabLst>
            </a:pPr>
            <a:r>
              <a:rPr lang="en-US" altLang="zh-CN" dirty="0"/>
              <a:t>	</a:t>
            </a:r>
            <a:r>
              <a:rPr lang="en-US" altLang="zh-CN" sz="1800" b="1" dirty="0">
                <a:solidFill>
                  <a:srgbClr val="0000FF"/>
                </a:solidFill>
                <a:latin typeface="微软雅黑" panose="020B0503020204020204" pitchFamily="18" charset="-122"/>
                <a:cs typeface="微软雅黑" panose="020B0503020204020204" pitchFamily="18" charset="-122"/>
              </a:rPr>
              <a:t>产业结构逐步调整，第三产业加快发展</a:t>
            </a:r>
          </a:p>
          <a:p>
            <a:pPr>
              <a:lnSpc>
                <a:spcPts val="1000"/>
              </a:lnSpc>
            </a:pPr>
            <a:endParaRPr lang="en-US" altLang="zh-CN" dirty="0"/>
          </a:p>
          <a:p>
            <a:pPr>
              <a:lnSpc>
                <a:spcPts val="1600"/>
              </a:lnSpc>
              <a:tabLst>
                <a:tab pos="2755900" algn="l"/>
                <a:tab pos="3416300" algn="l"/>
              </a:tabLst>
            </a:pPr>
            <a:r>
              <a:rPr lang="en-US" altLang="zh-CN" sz="1200" b="1" dirty="0">
                <a:solidFill>
                  <a:srgbClr val="000000"/>
                </a:solidFill>
                <a:latin typeface="微软雅黑" panose="020B0503020204020204" pitchFamily="18" charset="-122"/>
                <a:cs typeface="微软雅黑" panose="020B0503020204020204" pitchFamily="18" charset="-122"/>
              </a:rPr>
              <a:t>2003</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2012年深圳三次产业结构</a:t>
            </a: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
          <p:cNvSpPr txBox="1"/>
          <p:nvPr/>
        </p:nvSpPr>
        <p:spPr>
          <a:xfrm>
            <a:off x="1270000" y="152400"/>
            <a:ext cx="7505700" cy="1231900"/>
          </a:xfrm>
          <a:prstGeom prst="rect">
            <a:avLst/>
          </a:prstGeom>
          <a:noFill/>
        </p:spPr>
        <p:txBody>
          <a:bodyPr wrap="none" lIns="0" tIns="0" rIns="0" rtlCol="0">
            <a:spAutoFit/>
          </a:bodyPr>
          <a:lstStyle/>
          <a:p>
            <a:pPr>
              <a:lnSpc>
                <a:spcPts val="2700"/>
              </a:lnSpc>
              <a:tabLst>
                <a:tab pos="50165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消费者调研方案</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900"/>
              </a:lnSpc>
              <a:tabLst>
                <a:tab pos="5016500" algn="l"/>
              </a:tabLst>
            </a:pPr>
            <a:r>
              <a:rPr lang="en-US" altLang="zh-CN" sz="1595" dirty="0">
                <a:solidFill>
                  <a:srgbClr val="69BE28"/>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调研目的</a:t>
            </a:r>
          </a:p>
        </p:txBody>
      </p:sp>
      <p:sp>
        <p:nvSpPr>
          <p:cNvPr id="8" name="TextBox 1"/>
          <p:cNvSpPr txBox="1"/>
          <p:nvPr/>
        </p:nvSpPr>
        <p:spPr>
          <a:xfrm>
            <a:off x="1638300" y="1409700"/>
            <a:ext cx="76200" cy="762000"/>
          </a:xfrm>
          <a:prstGeom prst="rect">
            <a:avLst/>
          </a:prstGeom>
          <a:noFill/>
        </p:spPr>
        <p:txBody>
          <a:bodyPr wrap="none" lIns="0" tIns="0" rIns="0" rtlCol="0">
            <a:spAutoFit/>
          </a:bodyPr>
          <a:lstStyle/>
          <a:p>
            <a:pPr>
              <a:lnSpc>
                <a:spcPts val="1800"/>
              </a:lnSpc>
            </a:pPr>
            <a:r>
              <a:rPr lang="en-US" altLang="zh-CN" sz="1405" dirty="0">
                <a:solidFill>
                  <a:srgbClr val="B2B2B2"/>
                </a:solidFill>
                <a:latin typeface="微软雅黑" panose="020B0503020204020204" pitchFamily="18" charset="-122"/>
                <a:cs typeface="微软雅黑" panose="020B0503020204020204" pitchFamily="18" charset="-122"/>
              </a:rPr>
              <a:t>•</a:t>
            </a:r>
          </a:p>
          <a:p>
            <a:pPr>
              <a:lnSpc>
                <a:spcPts val="2000"/>
              </a:lnSpc>
            </a:pPr>
            <a:r>
              <a:rPr lang="en-US" altLang="zh-CN" sz="1405" dirty="0">
                <a:solidFill>
                  <a:srgbClr val="B2B2B2"/>
                </a:solidFill>
                <a:latin typeface="微软雅黑" panose="020B0503020204020204" pitchFamily="18" charset="-122"/>
                <a:cs typeface="微软雅黑" panose="020B0503020204020204" pitchFamily="18" charset="-122"/>
              </a:rPr>
              <a:t>•</a:t>
            </a:r>
          </a:p>
          <a:p>
            <a:pPr>
              <a:lnSpc>
                <a:spcPts val="2000"/>
              </a:lnSpc>
            </a:pPr>
            <a:r>
              <a:rPr lang="en-US" altLang="zh-CN" sz="1405" dirty="0">
                <a:solidFill>
                  <a:srgbClr val="B2B2B2"/>
                </a:solidFill>
                <a:latin typeface="微软雅黑" panose="020B0503020204020204" pitchFamily="18" charset="-122"/>
                <a:cs typeface="微软雅黑" panose="020B0503020204020204" pitchFamily="18" charset="-122"/>
              </a:rPr>
              <a:t>•</a:t>
            </a:r>
          </a:p>
        </p:txBody>
      </p:sp>
      <p:sp>
        <p:nvSpPr>
          <p:cNvPr id="9" name="TextBox 1"/>
          <p:cNvSpPr txBox="1"/>
          <p:nvPr/>
        </p:nvSpPr>
        <p:spPr>
          <a:xfrm>
            <a:off x="1917700" y="1409700"/>
            <a:ext cx="3733800" cy="7620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了解本项目未来可能的潜在消费人群的基本特征</a:t>
            </a:r>
          </a:p>
          <a:p>
            <a:pPr>
              <a:lnSpc>
                <a:spcPts val="2000"/>
              </a:lnSpc>
            </a:pPr>
            <a:r>
              <a:rPr lang="en-US" altLang="zh-CN" sz="1405" dirty="0">
                <a:solidFill>
                  <a:srgbClr val="000000"/>
                </a:solidFill>
                <a:latin typeface="微软雅黑" panose="020B0503020204020204" pitchFamily="18" charset="-122"/>
                <a:cs typeface="微软雅黑" panose="020B0503020204020204" pitchFamily="18" charset="-122"/>
              </a:rPr>
              <a:t>了解消费者的消费需求、消费偏好</a:t>
            </a:r>
          </a:p>
          <a:p>
            <a:pPr>
              <a:lnSpc>
                <a:spcPts val="2000"/>
              </a:lnSpc>
            </a:pPr>
            <a:r>
              <a:rPr lang="en-US" altLang="zh-CN" sz="1405" dirty="0">
                <a:solidFill>
                  <a:srgbClr val="000000"/>
                </a:solidFill>
                <a:latin typeface="微软雅黑" panose="020B0503020204020204" pitchFamily="18" charset="-122"/>
                <a:cs typeface="微软雅黑" panose="020B0503020204020204" pitchFamily="18" charset="-122"/>
              </a:rPr>
              <a:t>了解消费者对本项目的消费预期</a:t>
            </a:r>
          </a:p>
        </p:txBody>
      </p:sp>
      <p:sp>
        <p:nvSpPr>
          <p:cNvPr id="10" name="TextBox 1"/>
          <p:cNvSpPr txBox="1"/>
          <p:nvPr/>
        </p:nvSpPr>
        <p:spPr>
          <a:xfrm>
            <a:off x="1270000" y="2260600"/>
            <a:ext cx="1092200" cy="254000"/>
          </a:xfrm>
          <a:prstGeom prst="rect">
            <a:avLst/>
          </a:prstGeom>
          <a:noFill/>
        </p:spPr>
        <p:txBody>
          <a:bodyPr wrap="none" lIns="0" tIns="0" rIns="0" rtlCol="0">
            <a:spAutoFit/>
          </a:bodyPr>
          <a:lstStyle/>
          <a:p>
            <a:pPr>
              <a:lnSpc>
                <a:spcPts val="2000"/>
              </a:lnSpc>
            </a:pPr>
            <a:r>
              <a:rPr lang="en-US" altLang="zh-CN" sz="1595" dirty="0">
                <a:solidFill>
                  <a:srgbClr val="69BE28"/>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执行时间</a:t>
            </a:r>
          </a:p>
        </p:txBody>
      </p:sp>
      <p:sp>
        <p:nvSpPr>
          <p:cNvPr id="11" name="TextBox 1"/>
          <p:cNvSpPr txBox="1"/>
          <p:nvPr/>
        </p:nvSpPr>
        <p:spPr>
          <a:xfrm>
            <a:off x="1638300" y="2565400"/>
            <a:ext cx="76200" cy="495300"/>
          </a:xfrm>
          <a:prstGeom prst="rect">
            <a:avLst/>
          </a:prstGeom>
          <a:noFill/>
        </p:spPr>
        <p:txBody>
          <a:bodyPr wrap="none" lIns="0" tIns="0" rIns="0" rtlCol="0">
            <a:spAutoFit/>
          </a:bodyPr>
          <a:lstStyle/>
          <a:p>
            <a:pPr>
              <a:lnSpc>
                <a:spcPts val="1800"/>
              </a:lnSpc>
            </a:pPr>
            <a:r>
              <a:rPr lang="en-US" altLang="zh-CN" sz="1405" dirty="0">
                <a:solidFill>
                  <a:srgbClr val="B2B2B2"/>
                </a:solidFill>
                <a:latin typeface="微软雅黑" panose="020B0503020204020204" pitchFamily="18" charset="-122"/>
                <a:cs typeface="微软雅黑" panose="020B0503020204020204" pitchFamily="18" charset="-122"/>
              </a:rPr>
              <a:t>•</a:t>
            </a:r>
          </a:p>
          <a:p>
            <a:pPr>
              <a:lnSpc>
                <a:spcPts val="2100"/>
              </a:lnSpc>
            </a:pPr>
            <a:r>
              <a:rPr lang="en-US" altLang="zh-CN" sz="1405" dirty="0">
                <a:solidFill>
                  <a:srgbClr val="B2B2B2"/>
                </a:solidFill>
                <a:latin typeface="微软雅黑" panose="020B0503020204020204" pitchFamily="18" charset="-122"/>
                <a:cs typeface="微软雅黑" panose="020B0503020204020204" pitchFamily="18" charset="-122"/>
              </a:rPr>
              <a:t>•</a:t>
            </a:r>
          </a:p>
        </p:txBody>
      </p:sp>
      <p:sp>
        <p:nvSpPr>
          <p:cNvPr id="12" name="TextBox 1"/>
          <p:cNvSpPr txBox="1"/>
          <p:nvPr/>
        </p:nvSpPr>
        <p:spPr>
          <a:xfrm>
            <a:off x="1917700" y="2565400"/>
            <a:ext cx="3479800" cy="4953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执行培训：2013年4月27日</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10：00-12：00</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问卷实施：2013年4月28日-2012年5月7日</a:t>
            </a:r>
          </a:p>
        </p:txBody>
      </p:sp>
      <p:sp>
        <p:nvSpPr>
          <p:cNvPr id="13" name="TextBox 1"/>
          <p:cNvSpPr txBox="1"/>
          <p:nvPr/>
        </p:nvSpPr>
        <p:spPr>
          <a:xfrm>
            <a:off x="1270000" y="3175000"/>
            <a:ext cx="7289800" cy="850900"/>
          </a:xfrm>
          <a:prstGeom prst="rect">
            <a:avLst/>
          </a:prstGeom>
          <a:noFill/>
        </p:spPr>
        <p:txBody>
          <a:bodyPr wrap="none" lIns="0" tIns="0" rIns="0" rtlCol="0">
            <a:spAutoFit/>
          </a:bodyPr>
          <a:lstStyle/>
          <a:p>
            <a:pPr>
              <a:lnSpc>
                <a:spcPts val="2000"/>
              </a:lnSpc>
            </a:pPr>
            <a:r>
              <a:rPr lang="en-US" altLang="zh-CN" sz="1595" dirty="0">
                <a:solidFill>
                  <a:srgbClr val="69BE28"/>
                </a:solidFill>
                <a:latin typeface="Wingdings" panose="05000000000000000000" pitchFamily="18" charset="0"/>
                <a:cs typeface="Wingdings" panose="05000000000000000000" pitchFamily="18" charset="0"/>
              </a:rPr>
              <a:t>▪</a:t>
            </a:r>
            <a:r>
              <a:rPr lang="en-US" altLang="zh-CN" sz="1595" dirty="0">
                <a:latin typeface="Times New Roman" panose="02020603050405020304" pitchFamily="18" charset="0"/>
                <a:cs typeface="Times New Roman" panose="02020603050405020304" pitchFamily="18" charset="0"/>
              </a:rPr>
              <a:t>    </a:t>
            </a:r>
            <a:r>
              <a:rPr lang="en-US" altLang="zh-CN" sz="1595" b="1" dirty="0">
                <a:solidFill>
                  <a:srgbClr val="000000"/>
                </a:solidFill>
                <a:latin typeface="微软雅黑" panose="020B0503020204020204" pitchFamily="18" charset="-122"/>
                <a:cs typeface="微软雅黑" panose="020B0503020204020204" pitchFamily="18" charset="-122"/>
              </a:rPr>
              <a:t>调查对象</a:t>
            </a:r>
          </a:p>
          <a:p>
            <a:pPr>
              <a:lnSpc>
                <a:spcPts val="2500"/>
              </a:lnSpc>
            </a:pPr>
            <a:r>
              <a:rPr lang="en-US" altLang="zh-CN" sz="1405" dirty="0">
                <a:solidFill>
                  <a:srgbClr val="000000"/>
                </a:solidFill>
                <a:latin typeface="微软雅黑" panose="020B0503020204020204" pitchFamily="18" charset="-122"/>
                <a:cs typeface="微软雅黑" panose="020B0503020204020204" pitchFamily="18" charset="-122"/>
              </a:rPr>
              <a:t>此次调研主要针对位于项目周边潜在的中等收入以上的年轻人群。其中，在南山区居住或工作</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的人群占总样本量的60%以上；且女性被访者比男性被访者略多，占54%。</a:t>
            </a:r>
          </a:p>
        </p:txBody>
      </p:sp>
      <p:sp>
        <p:nvSpPr>
          <p:cNvPr id="14" name="TextBox 1"/>
          <p:cNvSpPr txBox="1"/>
          <p:nvPr/>
        </p:nvSpPr>
        <p:spPr>
          <a:xfrm>
            <a:off x="1638300" y="4064000"/>
            <a:ext cx="76200" cy="762000"/>
          </a:xfrm>
          <a:prstGeom prst="rect">
            <a:avLst/>
          </a:prstGeom>
          <a:noFill/>
        </p:spPr>
        <p:txBody>
          <a:bodyPr wrap="none" lIns="0" tIns="0" rIns="0" rtlCol="0">
            <a:spAutoFit/>
          </a:bodyPr>
          <a:lstStyle/>
          <a:p>
            <a:pPr>
              <a:lnSpc>
                <a:spcPts val="1800"/>
              </a:lnSpc>
            </a:pPr>
            <a:r>
              <a:rPr lang="en-US" altLang="zh-CN" sz="1405" dirty="0">
                <a:solidFill>
                  <a:srgbClr val="B2B2B2"/>
                </a:solidFill>
                <a:latin typeface="微软雅黑" panose="020B0503020204020204" pitchFamily="18" charset="-122"/>
                <a:cs typeface="微软雅黑" panose="020B0503020204020204" pitchFamily="18" charset="-122"/>
              </a:rPr>
              <a:t>•</a:t>
            </a:r>
          </a:p>
          <a:p>
            <a:pPr>
              <a:lnSpc>
                <a:spcPts val="2100"/>
              </a:lnSpc>
            </a:pPr>
            <a:r>
              <a:rPr lang="en-US" altLang="zh-CN" sz="1405" dirty="0">
                <a:solidFill>
                  <a:srgbClr val="B2B2B2"/>
                </a:solidFill>
                <a:latin typeface="微软雅黑" panose="020B0503020204020204" pitchFamily="18" charset="-122"/>
                <a:cs typeface="微软雅黑" panose="020B0503020204020204" pitchFamily="18" charset="-122"/>
              </a:rPr>
              <a:t>•</a:t>
            </a:r>
          </a:p>
          <a:p>
            <a:pPr>
              <a:lnSpc>
                <a:spcPts val="2100"/>
              </a:lnSpc>
            </a:pPr>
            <a:r>
              <a:rPr lang="en-US" altLang="zh-CN" sz="1405" dirty="0">
                <a:solidFill>
                  <a:srgbClr val="B2B2B2"/>
                </a:solidFill>
                <a:latin typeface="微软雅黑" panose="020B0503020204020204" pitchFamily="18" charset="-122"/>
                <a:cs typeface="微软雅黑" panose="020B0503020204020204" pitchFamily="18" charset="-122"/>
              </a:rPr>
              <a:t>•</a:t>
            </a:r>
          </a:p>
        </p:txBody>
      </p:sp>
      <p:sp>
        <p:nvSpPr>
          <p:cNvPr id="15" name="TextBox 1"/>
          <p:cNvSpPr txBox="1"/>
          <p:nvPr/>
        </p:nvSpPr>
        <p:spPr>
          <a:xfrm>
            <a:off x="1917700" y="4064000"/>
            <a:ext cx="5118100" cy="762000"/>
          </a:xfrm>
          <a:prstGeom prst="rect">
            <a:avLst/>
          </a:prstGeom>
          <a:noFill/>
        </p:spPr>
        <p:txBody>
          <a:bodyPr wrap="none" lIns="0" tIns="0" rIns="0" rtlCol="0">
            <a:spAutoFit/>
          </a:bodyPr>
          <a:lstStyle/>
          <a:p>
            <a:pPr>
              <a:lnSpc>
                <a:spcPts val="1800"/>
              </a:lnSpc>
            </a:pPr>
            <a:r>
              <a:rPr lang="en-US" altLang="zh-CN" sz="1405" dirty="0">
                <a:solidFill>
                  <a:srgbClr val="000000"/>
                </a:solidFill>
                <a:latin typeface="微软雅黑" panose="020B0503020204020204" pitchFamily="18" charset="-122"/>
                <a:cs typeface="微软雅黑" panose="020B0503020204020204" pitchFamily="18" charset="-122"/>
              </a:rPr>
              <a:t>基本情况：本地常住居民（居住1年以上）</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年龄要求：18-55岁（其中24-35岁占总样本量的46.88%）</a:t>
            </a:r>
          </a:p>
          <a:p>
            <a:pPr>
              <a:lnSpc>
                <a:spcPts val="2100"/>
              </a:lnSpc>
            </a:pPr>
            <a:r>
              <a:rPr lang="en-US" altLang="zh-CN" sz="1405" dirty="0">
                <a:solidFill>
                  <a:srgbClr val="000000"/>
                </a:solidFill>
                <a:latin typeface="微软雅黑" panose="020B0503020204020204" pitchFamily="18" charset="-122"/>
                <a:cs typeface="微软雅黑" panose="020B0503020204020204" pitchFamily="18" charset="-122"/>
              </a:rPr>
              <a:t>收入要求：个人月收入4,000元以上；家庭月收入10,000元以上；</a:t>
            </a:r>
          </a:p>
        </p:txBody>
      </p:sp>
      <p:sp>
        <p:nvSpPr>
          <p:cNvPr id="16" name="TextBox 1"/>
          <p:cNvSpPr txBox="1"/>
          <p:nvPr/>
        </p:nvSpPr>
        <p:spPr>
          <a:xfrm>
            <a:off x="1016000" y="4965700"/>
            <a:ext cx="7010400" cy="1892300"/>
          </a:xfrm>
          <a:prstGeom prst="rect">
            <a:avLst/>
          </a:prstGeom>
          <a:noFill/>
        </p:spPr>
        <p:txBody>
          <a:bodyPr wrap="none" lIns="0" tIns="0" rIns="0" rtlCol="0">
            <a:spAutoFit/>
          </a:bodyPr>
          <a:lstStyle/>
          <a:p>
            <a:pPr>
              <a:lnSpc>
                <a:spcPts val="2000"/>
              </a:lnSpc>
              <a:tabLst>
                <a:tab pos="254000" algn="l"/>
              </a:tabLst>
            </a:pPr>
            <a:r>
              <a:rPr lang="en-US" altLang="zh-CN" dirty="0"/>
              <a:t>	</a:t>
            </a:r>
            <a:r>
              <a:rPr lang="en-US" altLang="zh-CN" sz="1600" dirty="0">
                <a:solidFill>
                  <a:srgbClr val="69BE28"/>
                </a:solidFill>
                <a:latin typeface="Wingdings" panose="05000000000000000000" pitchFamily="18" charset="0"/>
                <a:cs typeface="Wingdings" panose="05000000000000000000" pitchFamily="18" charset="0"/>
              </a:rPr>
              <a:t>▪</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000000"/>
                </a:solidFill>
                <a:latin typeface="微软雅黑" panose="020B0503020204020204" pitchFamily="18" charset="-122"/>
                <a:cs typeface="微软雅黑" panose="020B0503020204020204" pitchFamily="18" charset="-122"/>
              </a:rPr>
              <a:t>调研方法</a:t>
            </a:r>
          </a:p>
          <a:p>
            <a:pPr>
              <a:lnSpc>
                <a:spcPts val="2500"/>
              </a:lnSpc>
              <a:tabLst>
                <a:tab pos="2540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采用问卷调研，以定量分析为主，定性分析为辅的方法，在街头进行抽样一对一访问。</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2540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89</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2506979" y="6042659"/>
            <a:ext cx="71628" cy="71628"/>
          </a:xfrm>
          <a:custGeom>
            <a:avLst/>
            <a:gdLst>
              <a:gd name="connsiteX0" fmla="*/ 0 w 71628"/>
              <a:gd name="connsiteY0" fmla="*/ 35814 h 71628"/>
              <a:gd name="connsiteX1" fmla="*/ 35814 w 71628"/>
              <a:gd name="connsiteY1" fmla="*/ 0 h 71628"/>
              <a:gd name="connsiteX2" fmla="*/ 71627 w 71628"/>
              <a:gd name="connsiteY2" fmla="*/ 35814 h 71628"/>
              <a:gd name="connsiteX3" fmla="*/ 35814 w 71628"/>
              <a:gd name="connsiteY3" fmla="*/ 71628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40"/>
                  <a:pt x="16002" y="0"/>
                  <a:pt x="35814" y="0"/>
                </a:cubicBezTo>
                <a:cubicBezTo>
                  <a:pt x="55626" y="0"/>
                  <a:pt x="71627" y="16040"/>
                  <a:pt x="71627" y="35814"/>
                </a:cubicBezTo>
                <a:cubicBezTo>
                  <a:pt x="71627" y="55588"/>
                  <a:pt x="55626" y="71628"/>
                  <a:pt x="35814" y="71628"/>
                </a:cubicBezTo>
                <a:cubicBezTo>
                  <a:pt x="16002" y="71628"/>
                  <a:pt x="0" y="55588"/>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3864864" y="5471159"/>
            <a:ext cx="71628" cy="71628"/>
          </a:xfrm>
          <a:custGeom>
            <a:avLst/>
            <a:gdLst>
              <a:gd name="connsiteX0" fmla="*/ 0 w 71628"/>
              <a:gd name="connsiteY0" fmla="*/ 35814 h 71628"/>
              <a:gd name="connsiteX1" fmla="*/ 35814 w 71628"/>
              <a:gd name="connsiteY1" fmla="*/ 0 h 71628"/>
              <a:gd name="connsiteX2" fmla="*/ 71627 w 71628"/>
              <a:gd name="connsiteY2" fmla="*/ 35814 h 71628"/>
              <a:gd name="connsiteX3" fmla="*/ 35814 w 71628"/>
              <a:gd name="connsiteY3" fmla="*/ 71628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02"/>
                  <a:pt x="16001" y="0"/>
                  <a:pt x="35814" y="0"/>
                </a:cubicBezTo>
                <a:cubicBezTo>
                  <a:pt x="55626" y="0"/>
                  <a:pt x="71627" y="16002"/>
                  <a:pt x="71627" y="35814"/>
                </a:cubicBezTo>
                <a:cubicBezTo>
                  <a:pt x="71627" y="55626"/>
                  <a:pt x="55626" y="71628"/>
                  <a:pt x="35814" y="71628"/>
                </a:cubicBezTo>
                <a:cubicBezTo>
                  <a:pt x="16001" y="71628"/>
                  <a:pt x="0" y="55626"/>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4364735" y="5827776"/>
            <a:ext cx="71628" cy="71628"/>
          </a:xfrm>
          <a:custGeom>
            <a:avLst/>
            <a:gdLst>
              <a:gd name="connsiteX0" fmla="*/ 0 w 71628"/>
              <a:gd name="connsiteY0" fmla="*/ 35814 h 71628"/>
              <a:gd name="connsiteX1" fmla="*/ 35814 w 71628"/>
              <a:gd name="connsiteY1" fmla="*/ 0 h 71628"/>
              <a:gd name="connsiteX2" fmla="*/ 71628 w 71628"/>
              <a:gd name="connsiteY2" fmla="*/ 35814 h 71628"/>
              <a:gd name="connsiteX3" fmla="*/ 35814 w 71628"/>
              <a:gd name="connsiteY3" fmla="*/ 71627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40"/>
                  <a:pt x="16002" y="0"/>
                  <a:pt x="35814" y="0"/>
                </a:cubicBezTo>
                <a:cubicBezTo>
                  <a:pt x="55626" y="0"/>
                  <a:pt x="71628" y="16040"/>
                  <a:pt x="71628" y="35814"/>
                </a:cubicBezTo>
                <a:cubicBezTo>
                  <a:pt x="71628" y="55587"/>
                  <a:pt x="55626" y="71627"/>
                  <a:pt x="35814" y="71627"/>
                </a:cubicBezTo>
                <a:cubicBezTo>
                  <a:pt x="16002" y="71627"/>
                  <a:pt x="0" y="55587"/>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6007608" y="5614415"/>
            <a:ext cx="71627" cy="71628"/>
          </a:xfrm>
          <a:custGeom>
            <a:avLst/>
            <a:gdLst>
              <a:gd name="connsiteX0" fmla="*/ 0 w 71627"/>
              <a:gd name="connsiteY0" fmla="*/ 35814 h 71628"/>
              <a:gd name="connsiteX1" fmla="*/ 35813 w 71627"/>
              <a:gd name="connsiteY1" fmla="*/ 0 h 71628"/>
              <a:gd name="connsiteX2" fmla="*/ 71627 w 71627"/>
              <a:gd name="connsiteY2" fmla="*/ 35814 h 71628"/>
              <a:gd name="connsiteX3" fmla="*/ 35813 w 71627"/>
              <a:gd name="connsiteY3" fmla="*/ 71628 h 71628"/>
              <a:gd name="connsiteX4" fmla="*/ 0 w 71627"/>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7" h="71628">
                <a:moveTo>
                  <a:pt x="0" y="35814"/>
                </a:moveTo>
                <a:cubicBezTo>
                  <a:pt x="0" y="16040"/>
                  <a:pt x="16001" y="0"/>
                  <a:pt x="35813" y="0"/>
                </a:cubicBezTo>
                <a:cubicBezTo>
                  <a:pt x="55626" y="0"/>
                  <a:pt x="71627" y="16040"/>
                  <a:pt x="71627" y="35814"/>
                </a:cubicBezTo>
                <a:cubicBezTo>
                  <a:pt x="71627" y="55588"/>
                  <a:pt x="55626" y="71628"/>
                  <a:pt x="35813" y="71628"/>
                </a:cubicBezTo>
                <a:cubicBezTo>
                  <a:pt x="16001" y="71628"/>
                  <a:pt x="0" y="55588"/>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7437119" y="5256276"/>
            <a:ext cx="71628" cy="71628"/>
          </a:xfrm>
          <a:custGeom>
            <a:avLst/>
            <a:gdLst>
              <a:gd name="connsiteX0" fmla="*/ 0 w 71628"/>
              <a:gd name="connsiteY0" fmla="*/ 35814 h 71628"/>
              <a:gd name="connsiteX1" fmla="*/ 35814 w 71628"/>
              <a:gd name="connsiteY1" fmla="*/ 0 h 71628"/>
              <a:gd name="connsiteX2" fmla="*/ 71628 w 71628"/>
              <a:gd name="connsiteY2" fmla="*/ 35814 h 71628"/>
              <a:gd name="connsiteX3" fmla="*/ 35814 w 71628"/>
              <a:gd name="connsiteY3" fmla="*/ 71627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02"/>
                  <a:pt x="16002" y="0"/>
                  <a:pt x="35814" y="0"/>
                </a:cubicBezTo>
                <a:cubicBezTo>
                  <a:pt x="55626" y="0"/>
                  <a:pt x="71628" y="16002"/>
                  <a:pt x="71628" y="35814"/>
                </a:cubicBezTo>
                <a:cubicBezTo>
                  <a:pt x="71628" y="55626"/>
                  <a:pt x="55626" y="71627"/>
                  <a:pt x="35814" y="71627"/>
                </a:cubicBezTo>
                <a:cubicBezTo>
                  <a:pt x="16002" y="71627"/>
                  <a:pt x="0" y="55626"/>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7578852" y="5399532"/>
            <a:ext cx="71628" cy="71628"/>
          </a:xfrm>
          <a:custGeom>
            <a:avLst/>
            <a:gdLst>
              <a:gd name="connsiteX0" fmla="*/ 0 w 71628"/>
              <a:gd name="connsiteY0" fmla="*/ 35814 h 71628"/>
              <a:gd name="connsiteX1" fmla="*/ 35814 w 71628"/>
              <a:gd name="connsiteY1" fmla="*/ 0 h 71628"/>
              <a:gd name="connsiteX2" fmla="*/ 71628 w 71628"/>
              <a:gd name="connsiteY2" fmla="*/ 35814 h 71628"/>
              <a:gd name="connsiteX3" fmla="*/ 35814 w 71628"/>
              <a:gd name="connsiteY3" fmla="*/ 71627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02"/>
                  <a:pt x="16002" y="0"/>
                  <a:pt x="35814" y="0"/>
                </a:cubicBezTo>
                <a:cubicBezTo>
                  <a:pt x="55626" y="0"/>
                  <a:pt x="71628" y="16002"/>
                  <a:pt x="71628" y="35814"/>
                </a:cubicBezTo>
                <a:cubicBezTo>
                  <a:pt x="71628" y="55626"/>
                  <a:pt x="55626" y="71627"/>
                  <a:pt x="35814" y="71627"/>
                </a:cubicBezTo>
                <a:cubicBezTo>
                  <a:pt x="16002" y="71627"/>
                  <a:pt x="0" y="55626"/>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7502397" y="5068570"/>
            <a:ext cx="344804" cy="195071"/>
          </a:xfrm>
          <a:custGeom>
            <a:avLst/>
            <a:gdLst>
              <a:gd name="connsiteX0" fmla="*/ 6350 w 344804"/>
              <a:gd name="connsiteY0" fmla="*/ 188721 h 195071"/>
              <a:gd name="connsiteX1" fmla="*/ 338455 w 344804"/>
              <a:gd name="connsiteY1" fmla="*/ 6350 h 195071"/>
            </a:gdLst>
            <a:ahLst/>
            <a:cxnLst>
              <a:cxn ang="0">
                <a:pos x="connsiteX0" y="connsiteY0"/>
              </a:cxn>
              <a:cxn ang="1">
                <a:pos x="connsiteX1" y="connsiteY1"/>
              </a:cxn>
            </a:cxnLst>
            <a:rect l="l" t="t" r="r" b="b"/>
            <a:pathLst>
              <a:path w="344804" h="195071">
                <a:moveTo>
                  <a:pt x="6350" y="188721"/>
                </a:moveTo>
                <a:lnTo>
                  <a:pt x="338455"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Freeform 3"/>
          <p:cNvSpPr/>
          <p:nvPr/>
        </p:nvSpPr>
        <p:spPr>
          <a:xfrm>
            <a:off x="7644130" y="5068570"/>
            <a:ext cx="201929" cy="393445"/>
          </a:xfrm>
          <a:custGeom>
            <a:avLst/>
            <a:gdLst>
              <a:gd name="connsiteX0" fmla="*/ 6350 w 201929"/>
              <a:gd name="connsiteY0" fmla="*/ 387095 h 393445"/>
              <a:gd name="connsiteX1" fmla="*/ 195579 w 201929"/>
              <a:gd name="connsiteY1" fmla="*/ 6350 h 393445"/>
            </a:gdLst>
            <a:ahLst/>
            <a:cxnLst>
              <a:cxn ang="0">
                <a:pos x="connsiteX0" y="connsiteY0"/>
              </a:cxn>
              <a:cxn ang="1">
                <a:pos x="connsiteX1" y="connsiteY1"/>
              </a:cxn>
            </a:cxnLst>
            <a:rect l="l" t="t" r="r" b="b"/>
            <a:pathLst>
              <a:path w="201929" h="393445">
                <a:moveTo>
                  <a:pt x="6350" y="387095"/>
                </a:moveTo>
                <a:lnTo>
                  <a:pt x="195579" y="6350"/>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Freeform 3"/>
          <p:cNvSpPr/>
          <p:nvPr/>
        </p:nvSpPr>
        <p:spPr>
          <a:xfrm>
            <a:off x="2650235" y="4899659"/>
            <a:ext cx="786384" cy="714756"/>
          </a:xfrm>
          <a:custGeom>
            <a:avLst/>
            <a:gdLst>
              <a:gd name="connsiteX0" fmla="*/ 0 w 786384"/>
              <a:gd name="connsiteY0" fmla="*/ 357378 h 714756"/>
              <a:gd name="connsiteX1" fmla="*/ 393192 w 786384"/>
              <a:gd name="connsiteY1" fmla="*/ 0 h 714756"/>
              <a:gd name="connsiteX2" fmla="*/ 786384 w 786384"/>
              <a:gd name="connsiteY2" fmla="*/ 357378 h 714756"/>
              <a:gd name="connsiteX3" fmla="*/ 393192 w 786384"/>
              <a:gd name="connsiteY3" fmla="*/ 714755 h 714756"/>
              <a:gd name="connsiteX4" fmla="*/ 0 w 786384"/>
              <a:gd name="connsiteY4" fmla="*/ 357378 h 7147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6384" h="714756">
                <a:moveTo>
                  <a:pt x="0" y="357378"/>
                </a:moveTo>
                <a:cubicBezTo>
                  <a:pt x="0" y="160020"/>
                  <a:pt x="176022" y="0"/>
                  <a:pt x="393192" y="0"/>
                </a:cubicBezTo>
                <a:cubicBezTo>
                  <a:pt x="610361" y="0"/>
                  <a:pt x="786384" y="160020"/>
                  <a:pt x="786384" y="357378"/>
                </a:cubicBezTo>
                <a:cubicBezTo>
                  <a:pt x="786384" y="554736"/>
                  <a:pt x="610361" y="714755"/>
                  <a:pt x="393192" y="714755"/>
                </a:cubicBezTo>
                <a:cubicBezTo>
                  <a:pt x="176022" y="714755"/>
                  <a:pt x="0" y="554736"/>
                  <a:pt x="0" y="357378"/>
                </a:cubicBezTo>
              </a:path>
            </a:pathLst>
          </a:custGeom>
          <a:solidFill>
            <a:srgbClr val="66A9D9">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4436364" y="5471159"/>
            <a:ext cx="71628" cy="71628"/>
          </a:xfrm>
          <a:custGeom>
            <a:avLst/>
            <a:gdLst>
              <a:gd name="connsiteX0" fmla="*/ 0 w 71628"/>
              <a:gd name="connsiteY0" fmla="*/ 35814 h 71628"/>
              <a:gd name="connsiteX1" fmla="*/ 35814 w 71628"/>
              <a:gd name="connsiteY1" fmla="*/ 0 h 71628"/>
              <a:gd name="connsiteX2" fmla="*/ 71627 w 71628"/>
              <a:gd name="connsiteY2" fmla="*/ 35814 h 71628"/>
              <a:gd name="connsiteX3" fmla="*/ 35814 w 71628"/>
              <a:gd name="connsiteY3" fmla="*/ 71628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02"/>
                  <a:pt x="16001" y="0"/>
                  <a:pt x="35814" y="0"/>
                </a:cubicBezTo>
                <a:cubicBezTo>
                  <a:pt x="55626" y="0"/>
                  <a:pt x="71627" y="16002"/>
                  <a:pt x="71627" y="35814"/>
                </a:cubicBezTo>
                <a:cubicBezTo>
                  <a:pt x="71627" y="55626"/>
                  <a:pt x="55626" y="71628"/>
                  <a:pt x="35814" y="71628"/>
                </a:cubicBezTo>
                <a:cubicBezTo>
                  <a:pt x="16001" y="71628"/>
                  <a:pt x="0" y="55626"/>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3936491" y="5184647"/>
            <a:ext cx="71628" cy="71628"/>
          </a:xfrm>
          <a:custGeom>
            <a:avLst/>
            <a:gdLst>
              <a:gd name="connsiteX0" fmla="*/ 0 w 71628"/>
              <a:gd name="connsiteY0" fmla="*/ 35814 h 71628"/>
              <a:gd name="connsiteX1" fmla="*/ 35814 w 71628"/>
              <a:gd name="connsiteY1" fmla="*/ 0 h 71628"/>
              <a:gd name="connsiteX2" fmla="*/ 71628 w 71628"/>
              <a:gd name="connsiteY2" fmla="*/ 35814 h 71628"/>
              <a:gd name="connsiteX3" fmla="*/ 35814 w 71628"/>
              <a:gd name="connsiteY3" fmla="*/ 71628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02"/>
                  <a:pt x="16002" y="0"/>
                  <a:pt x="35814" y="0"/>
                </a:cubicBezTo>
                <a:cubicBezTo>
                  <a:pt x="55626" y="0"/>
                  <a:pt x="71628" y="16002"/>
                  <a:pt x="71628" y="35814"/>
                </a:cubicBezTo>
                <a:cubicBezTo>
                  <a:pt x="71628" y="55626"/>
                  <a:pt x="55626" y="71628"/>
                  <a:pt x="35814" y="71628"/>
                </a:cubicBezTo>
                <a:cubicBezTo>
                  <a:pt x="16002" y="71628"/>
                  <a:pt x="0" y="55626"/>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3649979" y="5756147"/>
            <a:ext cx="71628" cy="71628"/>
          </a:xfrm>
          <a:custGeom>
            <a:avLst/>
            <a:gdLst>
              <a:gd name="connsiteX0" fmla="*/ 0 w 71628"/>
              <a:gd name="connsiteY0" fmla="*/ 35814 h 71628"/>
              <a:gd name="connsiteX1" fmla="*/ 35814 w 71628"/>
              <a:gd name="connsiteY1" fmla="*/ 0 h 71628"/>
              <a:gd name="connsiteX2" fmla="*/ 71628 w 71628"/>
              <a:gd name="connsiteY2" fmla="*/ 35814 h 71628"/>
              <a:gd name="connsiteX3" fmla="*/ 35814 w 71628"/>
              <a:gd name="connsiteY3" fmla="*/ 71628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27"/>
                  <a:pt x="16002" y="0"/>
                  <a:pt x="35814" y="0"/>
                </a:cubicBezTo>
                <a:cubicBezTo>
                  <a:pt x="55626" y="0"/>
                  <a:pt x="71628" y="16027"/>
                  <a:pt x="71628" y="35814"/>
                </a:cubicBezTo>
                <a:cubicBezTo>
                  <a:pt x="71628" y="55588"/>
                  <a:pt x="55626" y="71628"/>
                  <a:pt x="35814" y="71628"/>
                </a:cubicBezTo>
                <a:cubicBezTo>
                  <a:pt x="16002" y="71628"/>
                  <a:pt x="0" y="55588"/>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793492" y="5614415"/>
            <a:ext cx="71627" cy="71628"/>
          </a:xfrm>
          <a:custGeom>
            <a:avLst/>
            <a:gdLst>
              <a:gd name="connsiteX0" fmla="*/ 0 w 71627"/>
              <a:gd name="connsiteY0" fmla="*/ 35814 h 71628"/>
              <a:gd name="connsiteX1" fmla="*/ 35813 w 71627"/>
              <a:gd name="connsiteY1" fmla="*/ 0 h 71628"/>
              <a:gd name="connsiteX2" fmla="*/ 71627 w 71627"/>
              <a:gd name="connsiteY2" fmla="*/ 35814 h 71628"/>
              <a:gd name="connsiteX3" fmla="*/ 35813 w 71627"/>
              <a:gd name="connsiteY3" fmla="*/ 71628 h 71628"/>
              <a:gd name="connsiteX4" fmla="*/ 0 w 71627"/>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7" h="71628">
                <a:moveTo>
                  <a:pt x="0" y="35814"/>
                </a:moveTo>
                <a:cubicBezTo>
                  <a:pt x="0" y="16040"/>
                  <a:pt x="16001" y="0"/>
                  <a:pt x="35813" y="0"/>
                </a:cubicBezTo>
                <a:cubicBezTo>
                  <a:pt x="55625" y="0"/>
                  <a:pt x="71627" y="16040"/>
                  <a:pt x="71627" y="35814"/>
                </a:cubicBezTo>
                <a:cubicBezTo>
                  <a:pt x="71627" y="55588"/>
                  <a:pt x="55625" y="71628"/>
                  <a:pt x="35813" y="71628"/>
                </a:cubicBezTo>
                <a:cubicBezTo>
                  <a:pt x="16001" y="71628"/>
                  <a:pt x="0" y="55588"/>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3364991" y="3971544"/>
            <a:ext cx="71628" cy="70104"/>
          </a:xfrm>
          <a:custGeom>
            <a:avLst/>
            <a:gdLst>
              <a:gd name="connsiteX0" fmla="*/ 0 w 71628"/>
              <a:gd name="connsiteY0" fmla="*/ 35052 h 70104"/>
              <a:gd name="connsiteX1" fmla="*/ 35814 w 71628"/>
              <a:gd name="connsiteY1" fmla="*/ 0 h 70104"/>
              <a:gd name="connsiteX2" fmla="*/ 71628 w 71628"/>
              <a:gd name="connsiteY2" fmla="*/ 35052 h 70104"/>
              <a:gd name="connsiteX3" fmla="*/ 35814 w 71628"/>
              <a:gd name="connsiteY3" fmla="*/ 70103 h 70104"/>
              <a:gd name="connsiteX4" fmla="*/ 0 w 71628"/>
              <a:gd name="connsiteY4" fmla="*/ 35052 h 701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0104">
                <a:moveTo>
                  <a:pt x="0" y="35052"/>
                </a:moveTo>
                <a:cubicBezTo>
                  <a:pt x="0" y="15747"/>
                  <a:pt x="16002" y="0"/>
                  <a:pt x="35814" y="0"/>
                </a:cubicBezTo>
                <a:cubicBezTo>
                  <a:pt x="55626" y="0"/>
                  <a:pt x="71628" y="15747"/>
                  <a:pt x="71628" y="35052"/>
                </a:cubicBezTo>
                <a:cubicBezTo>
                  <a:pt x="71628" y="54355"/>
                  <a:pt x="55626" y="70103"/>
                  <a:pt x="35814" y="70103"/>
                </a:cubicBezTo>
                <a:cubicBezTo>
                  <a:pt x="16002" y="70103"/>
                  <a:pt x="0" y="54355"/>
                  <a:pt x="0" y="35052"/>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1863851" y="4756403"/>
            <a:ext cx="71628" cy="71628"/>
          </a:xfrm>
          <a:custGeom>
            <a:avLst/>
            <a:gdLst>
              <a:gd name="connsiteX0" fmla="*/ 0 w 71628"/>
              <a:gd name="connsiteY0" fmla="*/ 35814 h 71628"/>
              <a:gd name="connsiteX1" fmla="*/ 35814 w 71628"/>
              <a:gd name="connsiteY1" fmla="*/ 0 h 71628"/>
              <a:gd name="connsiteX2" fmla="*/ 71627 w 71628"/>
              <a:gd name="connsiteY2" fmla="*/ 35814 h 71628"/>
              <a:gd name="connsiteX3" fmla="*/ 35814 w 71628"/>
              <a:gd name="connsiteY3" fmla="*/ 71628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02"/>
                  <a:pt x="16002" y="0"/>
                  <a:pt x="35814" y="0"/>
                </a:cubicBezTo>
                <a:cubicBezTo>
                  <a:pt x="55626" y="0"/>
                  <a:pt x="71627" y="16002"/>
                  <a:pt x="71627" y="35814"/>
                </a:cubicBezTo>
                <a:cubicBezTo>
                  <a:pt x="71627" y="55626"/>
                  <a:pt x="55626" y="71628"/>
                  <a:pt x="35814" y="71628"/>
                </a:cubicBezTo>
                <a:cubicBezTo>
                  <a:pt x="16002" y="71628"/>
                  <a:pt x="0" y="55626"/>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6222491" y="5256276"/>
            <a:ext cx="71628" cy="71628"/>
          </a:xfrm>
          <a:custGeom>
            <a:avLst/>
            <a:gdLst>
              <a:gd name="connsiteX0" fmla="*/ 0 w 71628"/>
              <a:gd name="connsiteY0" fmla="*/ 35814 h 71628"/>
              <a:gd name="connsiteX1" fmla="*/ 35814 w 71628"/>
              <a:gd name="connsiteY1" fmla="*/ 0 h 71628"/>
              <a:gd name="connsiteX2" fmla="*/ 71628 w 71628"/>
              <a:gd name="connsiteY2" fmla="*/ 35814 h 71628"/>
              <a:gd name="connsiteX3" fmla="*/ 35814 w 71628"/>
              <a:gd name="connsiteY3" fmla="*/ 71627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02"/>
                  <a:pt x="16002" y="0"/>
                  <a:pt x="35814" y="0"/>
                </a:cubicBezTo>
                <a:cubicBezTo>
                  <a:pt x="55626" y="0"/>
                  <a:pt x="71628" y="16002"/>
                  <a:pt x="71628" y="35814"/>
                </a:cubicBezTo>
                <a:cubicBezTo>
                  <a:pt x="71628" y="55626"/>
                  <a:pt x="55626" y="71627"/>
                  <a:pt x="35814" y="71627"/>
                </a:cubicBezTo>
                <a:cubicBezTo>
                  <a:pt x="16002" y="71627"/>
                  <a:pt x="0" y="55626"/>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6079235" y="5327903"/>
            <a:ext cx="71628" cy="71628"/>
          </a:xfrm>
          <a:custGeom>
            <a:avLst/>
            <a:gdLst>
              <a:gd name="connsiteX0" fmla="*/ 0 w 71628"/>
              <a:gd name="connsiteY0" fmla="*/ 35814 h 71628"/>
              <a:gd name="connsiteX1" fmla="*/ 35814 w 71628"/>
              <a:gd name="connsiteY1" fmla="*/ 0 h 71628"/>
              <a:gd name="connsiteX2" fmla="*/ 71628 w 71628"/>
              <a:gd name="connsiteY2" fmla="*/ 35814 h 71628"/>
              <a:gd name="connsiteX3" fmla="*/ 35814 w 71628"/>
              <a:gd name="connsiteY3" fmla="*/ 71628 h 71628"/>
              <a:gd name="connsiteX4" fmla="*/ 0 w 71628"/>
              <a:gd name="connsiteY4" fmla="*/ 35814 h 716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8" h="71628">
                <a:moveTo>
                  <a:pt x="0" y="35814"/>
                </a:moveTo>
                <a:cubicBezTo>
                  <a:pt x="0" y="16002"/>
                  <a:pt x="16002" y="0"/>
                  <a:pt x="35814" y="0"/>
                </a:cubicBezTo>
                <a:cubicBezTo>
                  <a:pt x="55626" y="0"/>
                  <a:pt x="71628" y="16002"/>
                  <a:pt x="71628" y="35814"/>
                </a:cubicBezTo>
                <a:cubicBezTo>
                  <a:pt x="71628" y="55626"/>
                  <a:pt x="55626" y="71628"/>
                  <a:pt x="35814" y="71628"/>
                </a:cubicBezTo>
                <a:cubicBezTo>
                  <a:pt x="16002" y="71628"/>
                  <a:pt x="0" y="55626"/>
                  <a:pt x="0" y="35814"/>
                </a:cubicBezTo>
              </a:path>
            </a:pathLst>
          </a:custGeom>
          <a:solidFill>
            <a:srgbClr val="C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5787897" y="5178297"/>
            <a:ext cx="308863" cy="216534"/>
          </a:xfrm>
          <a:custGeom>
            <a:avLst/>
            <a:gdLst>
              <a:gd name="connsiteX0" fmla="*/ 6350 w 308863"/>
              <a:gd name="connsiteY0" fmla="*/ 6350 h 216534"/>
              <a:gd name="connsiteX1" fmla="*/ 302514 w 308863"/>
              <a:gd name="connsiteY1" fmla="*/ 210185 h 216534"/>
            </a:gdLst>
            <a:ahLst/>
            <a:cxnLst>
              <a:cxn ang="0">
                <a:pos x="connsiteX0" y="connsiteY0"/>
              </a:cxn>
              <a:cxn ang="1">
                <a:pos x="connsiteX1" y="connsiteY1"/>
              </a:cxn>
            </a:cxnLst>
            <a:rect l="l" t="t" r="r" b="b"/>
            <a:pathLst>
              <a:path w="308863" h="216534">
                <a:moveTo>
                  <a:pt x="6350" y="6350"/>
                </a:moveTo>
                <a:lnTo>
                  <a:pt x="302514" y="210185"/>
                </a:lnTo>
              </a:path>
            </a:pathLst>
          </a:custGeom>
          <a:ln w="12700">
            <a:solidFill>
              <a:srgbClr val="00000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800100" y="1016000"/>
            <a:ext cx="8216900" cy="5829300"/>
          </a:xfrm>
          <a:prstGeom prst="rect">
            <a:avLst/>
          </a:prstGeom>
          <a:noFill/>
        </p:spPr>
      </p:pic>
      <p:graphicFrame>
        <p:nvGraphicFramePr>
          <p:cNvPr id="25" name="表格 4"/>
          <p:cNvGraphicFramePr>
            <a:graphicFrameLocks noGrp="1"/>
          </p:cNvGraphicFramePr>
          <p:nvPr/>
        </p:nvGraphicFramePr>
        <p:xfrm>
          <a:off x="1979676" y="1059307"/>
          <a:ext cx="6260210" cy="2657728"/>
        </p:xfrm>
        <a:graphic>
          <a:graphicData uri="http://schemas.openxmlformats.org/drawingml/2006/table">
            <a:tbl>
              <a:tblPr/>
              <a:tblGrid>
                <a:gridCol w="2447163">
                  <a:extLst>
                    <a:ext uri="{9D8B030D-6E8A-4147-A177-3AD203B41FA5}">
                      <a16:colId xmlns:a16="http://schemas.microsoft.com/office/drawing/2014/main" val="20000"/>
                    </a:ext>
                  </a:extLst>
                </a:gridCol>
                <a:gridCol w="1835150">
                  <a:extLst>
                    <a:ext uri="{9D8B030D-6E8A-4147-A177-3AD203B41FA5}">
                      <a16:colId xmlns:a16="http://schemas.microsoft.com/office/drawing/2014/main" val="20001"/>
                    </a:ext>
                  </a:extLst>
                </a:gridCol>
                <a:gridCol w="1977897">
                  <a:extLst>
                    <a:ext uri="{9D8B030D-6E8A-4147-A177-3AD203B41FA5}">
                      <a16:colId xmlns:a16="http://schemas.microsoft.com/office/drawing/2014/main" val="20002"/>
                    </a:ext>
                  </a:extLst>
                </a:gridCol>
              </a:tblGrid>
              <a:tr h="339597">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调查访问点</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mpd="sng">
                      <a:solidFill>
                        <a:srgbClr val="98B954"/>
                      </a:solidFill>
                      <a:prstDash val="solid"/>
                    </a:lnL>
                    <a:lnR w="1" cap="flat" cmpd="sng" algn="ctr">
                      <a:solidFill>
                        <a:srgbClr val="98B954"/>
                      </a:solidFill>
                      <a:prstDash val="solid"/>
                      <a:round/>
                      <a:headEnd type="none" w="med" len="med"/>
                      <a:tailEnd type="none" w="med" len="med"/>
                    </a:lnR>
                    <a:lnT w="1" cmpd="sng">
                      <a:solidFill>
                        <a:srgbClr val="98B954"/>
                      </a:solidFill>
                      <a:prstDash val="solid"/>
                    </a:lnT>
                    <a:lnB w="1" cap="flat" cmpd="sng" algn="ctr">
                      <a:solidFill>
                        <a:srgbClr val="98B954"/>
                      </a:solidFill>
                      <a:prstDash val="solid"/>
                      <a:round/>
                      <a:headEnd type="none" w="med" len="med"/>
                      <a:tailEnd type="none" w="med" len="med"/>
                    </a:lnB>
                    <a:solidFill>
                      <a:srgbClr val="0070C0"/>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计划完成样本</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0070C0"/>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实际完成有效样本</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mpd="sng">
                      <a:solidFill>
                        <a:srgbClr val="98B954"/>
                      </a:solidFill>
                      <a:prstDash val="soli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224155">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科技园</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215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24154">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海岸城&amp;保利广场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107</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24027">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益田假日广场、华侨城</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175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182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24155">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欢乐海岸、沙河东住宅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103</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24154">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罗湖万象城&amp;KKMall</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75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78</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24027">
                <a:tc>
                  <a:txBody>
                    <a:bodyPr/>
                    <a:lstStyle/>
                    <a:p>
                      <a:pPr algn="l"/>
                      <a:r>
                        <a:rPr lang="en-US" altLang="zh-CN" sz="1055" dirty="0">
                          <a:solidFill>
                            <a:srgbClr val="000000"/>
                          </a:solidFill>
                          <a:latin typeface="微软雅黑" panose="020B0503020204020204" pitchFamily="18" charset="-122"/>
                          <a:cs typeface="微软雅黑" panose="020B0503020204020204" pitchFamily="18" charset="-122"/>
                        </a:rPr>
                        <a:t>福田COCOPARK</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75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77</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24154">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深圳大学、西丽片区</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24155">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宝安海雅缤纷城</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75</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76</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224027">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福田中心书城、深圳音乐厅</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100</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tc>
                  <a:txBody>
                    <a:bodyPr/>
                    <a:lstStyle/>
                    <a:p>
                      <a:pPr algn="ctr"/>
                      <a:r>
                        <a:rPr lang="en-US" altLang="zh-CN" sz="1055" dirty="0">
                          <a:solidFill>
                            <a:srgbClr val="000000"/>
                          </a:solidFill>
                          <a:latin typeface="微软雅黑" panose="020B0503020204020204" pitchFamily="18" charset="-122"/>
                          <a:cs typeface="微软雅黑" panose="020B0503020204020204" pitchFamily="18" charset="-122"/>
                        </a:rPr>
                        <a:t>102</a:t>
                      </a:r>
                      <a:endParaRPr lang="zh-CN" altLang="en-US" sz="105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01116">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总计</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mpd="sng">
                      <a:solidFill>
                        <a:srgbClr val="98B954"/>
                      </a:solidFill>
                      <a:prstDash val="solid"/>
                    </a:lnB>
                    <a:solidFill>
                      <a:srgbClr val="0070C0"/>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1,000</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0070C0"/>
                    </a:solidFill>
                  </a:tcPr>
                </a:tc>
                <a:tc>
                  <a:txBody>
                    <a:bodyPr/>
                    <a:lstStyle/>
                    <a:p>
                      <a:pPr algn="ctr"/>
                      <a:r>
                        <a:rPr lang="en-US" altLang="zh-CN" sz="1055" b="1" dirty="0">
                          <a:solidFill>
                            <a:srgbClr val="FFFFFF"/>
                          </a:solidFill>
                          <a:latin typeface="微软雅黑" panose="020B0503020204020204" pitchFamily="18" charset="-122"/>
                          <a:cs typeface="微软雅黑" panose="020B0503020204020204" pitchFamily="18" charset="-122"/>
                        </a:rPr>
                        <a:t>1,042</a:t>
                      </a:r>
                      <a:endParaRPr lang="zh-CN" altLang="en-US" sz="105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0070C0"/>
                    </a:solidFill>
                  </a:tcPr>
                </a:tc>
                <a:extLst>
                  <a:ext uri="{0D108BD9-81ED-4DB2-BD59-A6C34878D82A}">
                    <a16:rowId xmlns:a16="http://schemas.microsoft.com/office/drawing/2014/main" val="10010"/>
                  </a:ext>
                </a:extLst>
              </a:tr>
            </a:tbl>
          </a:graphicData>
        </a:graphic>
      </p:graphicFrame>
      <p:sp>
        <p:nvSpPr>
          <p:cNvPr id="26" name="TextBox 1"/>
          <p:cNvSpPr txBox="1"/>
          <p:nvPr/>
        </p:nvSpPr>
        <p:spPr>
          <a:xfrm>
            <a:off x="4051300" y="5067300"/>
            <a:ext cx="800100" cy="165100"/>
          </a:xfrm>
          <a:prstGeom prst="rect">
            <a:avLst/>
          </a:prstGeom>
          <a:noFill/>
        </p:spPr>
        <p:txBody>
          <a:bodyPr wrap="none" lIns="0" tIns="0" rIns="0" rtlCol="0">
            <a:spAutoFit/>
          </a:bodyPr>
          <a:lstStyle/>
          <a:p>
            <a:pPr>
              <a:lnSpc>
                <a:spcPts val="1300"/>
              </a:lnSpc>
            </a:pPr>
            <a:r>
              <a:rPr lang="en-US" altLang="zh-CN" sz="1055" b="1" dirty="0">
                <a:solidFill>
                  <a:srgbClr val="000000"/>
                </a:solidFill>
                <a:latin typeface="微软雅黑" panose="020B0503020204020204" pitchFamily="18" charset="-122"/>
                <a:cs typeface="微软雅黑" panose="020B0503020204020204" pitchFamily="18" charset="-122"/>
              </a:rPr>
              <a:t>天鹅堡(50份)</a:t>
            </a:r>
          </a:p>
        </p:txBody>
      </p:sp>
      <p:sp>
        <p:nvSpPr>
          <p:cNvPr id="27" name="TextBox 1"/>
          <p:cNvSpPr txBox="1"/>
          <p:nvPr/>
        </p:nvSpPr>
        <p:spPr>
          <a:xfrm>
            <a:off x="1016000" y="6235700"/>
            <a:ext cx="2133600" cy="571500"/>
          </a:xfrm>
          <a:prstGeom prst="rect">
            <a:avLst/>
          </a:prstGeom>
          <a:noFill/>
        </p:spPr>
        <p:txBody>
          <a:bodyPr wrap="none" lIns="0" tIns="0" rIns="0" rtlCol="0">
            <a:spAutoFit/>
          </a:bodyPr>
          <a:lstStyle/>
          <a:p>
            <a:pPr>
              <a:lnSpc>
                <a:spcPts val="1300"/>
              </a:lnSpc>
              <a:tabLst>
                <a:tab pos="1079500" algn="l"/>
                <a:tab pos="13716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海岸城&amp;保利广场</a:t>
            </a:r>
          </a:p>
          <a:p>
            <a:pPr>
              <a:lnSpc>
                <a:spcPts val="1200"/>
              </a:lnSpc>
              <a:tabLst>
                <a:tab pos="1079500" algn="l"/>
                <a:tab pos="13716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(100份)</a:t>
            </a:r>
          </a:p>
          <a:p>
            <a:pPr>
              <a:lnSpc>
                <a:spcPts val="1900"/>
              </a:lnSpc>
              <a:tabLst>
                <a:tab pos="1079500" algn="l"/>
                <a:tab pos="13716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90</a:t>
            </a:r>
          </a:p>
        </p:txBody>
      </p:sp>
      <p:sp>
        <p:nvSpPr>
          <p:cNvPr id="28" name="TextBox 1"/>
          <p:cNvSpPr txBox="1"/>
          <p:nvPr/>
        </p:nvSpPr>
        <p:spPr>
          <a:xfrm>
            <a:off x="6959600" y="5156200"/>
            <a:ext cx="596900" cy="381000"/>
          </a:xfrm>
          <a:prstGeom prst="rect">
            <a:avLst/>
          </a:prstGeom>
          <a:noFill/>
        </p:spPr>
        <p:txBody>
          <a:bodyPr wrap="none" lIns="0" tIns="0" rIns="0" rtlCol="0">
            <a:spAutoFit/>
          </a:bodyPr>
          <a:lstStyle/>
          <a:p>
            <a:pPr>
              <a:lnSpc>
                <a:spcPts val="1300"/>
              </a:lnSpc>
              <a:tabLst>
                <a:tab pos="203200" algn="l"/>
              </a:tabLst>
            </a:pPr>
            <a:r>
              <a:rPr lang="en-US" altLang="zh-CN" sz="1055" b="1" dirty="0">
                <a:solidFill>
                  <a:srgbClr val="000000"/>
                </a:solidFill>
                <a:latin typeface="微软雅黑" panose="020B0503020204020204" pitchFamily="18" charset="-122"/>
                <a:cs typeface="微软雅黑" panose="020B0503020204020204" pitchFamily="18" charset="-122"/>
              </a:rPr>
              <a:t>KK</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Mall</a:t>
            </a:r>
          </a:p>
          <a:p>
            <a:pPr>
              <a:lnSpc>
                <a:spcPts val="1600"/>
              </a:lnSpc>
              <a:tabLst>
                <a:tab pos="2032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万象城</a:t>
            </a:r>
          </a:p>
        </p:txBody>
      </p:sp>
      <p:sp>
        <p:nvSpPr>
          <p:cNvPr id="29" name="TextBox 1"/>
          <p:cNvSpPr txBox="1"/>
          <p:nvPr/>
        </p:nvSpPr>
        <p:spPr>
          <a:xfrm>
            <a:off x="7632700" y="4864100"/>
            <a:ext cx="406400" cy="165100"/>
          </a:xfrm>
          <a:prstGeom prst="rect">
            <a:avLst/>
          </a:prstGeom>
          <a:noFill/>
        </p:spPr>
        <p:txBody>
          <a:bodyPr wrap="none" lIns="0" tIns="0" rIns="0" rtlCol="0">
            <a:spAutoFit/>
          </a:bodyPr>
          <a:lstStyle/>
          <a:p>
            <a:pPr>
              <a:lnSpc>
                <a:spcPts val="1300"/>
              </a:lnSpc>
            </a:pPr>
            <a:r>
              <a:rPr lang="en-US" altLang="zh-CN" sz="995" b="1" dirty="0">
                <a:solidFill>
                  <a:srgbClr val="000000"/>
                </a:solidFill>
                <a:latin typeface="微软雅黑" panose="020B0503020204020204" pitchFamily="18" charset="-122"/>
                <a:cs typeface="微软雅黑" panose="020B0503020204020204" pitchFamily="18" charset="-122"/>
              </a:rPr>
              <a:t>共75份</a:t>
            </a:r>
          </a:p>
        </p:txBody>
      </p:sp>
      <p:sp>
        <p:nvSpPr>
          <p:cNvPr id="30" name="TextBox 1"/>
          <p:cNvSpPr txBox="1"/>
          <p:nvPr/>
        </p:nvSpPr>
        <p:spPr>
          <a:xfrm>
            <a:off x="990600" y="254000"/>
            <a:ext cx="7797800" cy="4051300"/>
          </a:xfrm>
          <a:prstGeom prst="rect">
            <a:avLst/>
          </a:prstGeom>
          <a:noFill/>
        </p:spPr>
        <p:txBody>
          <a:bodyPr wrap="none" lIns="0" tIns="0" rIns="0" rtlCol="0">
            <a:spAutoFit/>
          </a:bodyPr>
          <a:lstStyle/>
          <a:p>
            <a:pPr>
              <a:lnSpc>
                <a:spcPts val="2700"/>
              </a:lnSpc>
              <a:tabLst>
                <a:tab pos="2527300" algn="l"/>
                <a:tab pos="2654300" algn="l"/>
                <a:tab pos="52959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消费者调研方案</a:t>
            </a:r>
          </a:p>
          <a:p>
            <a:pPr>
              <a:lnSpc>
                <a:spcPts val="1000"/>
              </a:lnSpc>
            </a:pPr>
            <a:endParaRPr lang="en-US" altLang="zh-CN" dirty="0"/>
          </a:p>
          <a:p>
            <a:pPr>
              <a:lnSpc>
                <a:spcPts val="3000"/>
              </a:lnSpc>
              <a:tabLst>
                <a:tab pos="2527300" algn="l"/>
                <a:tab pos="2654300" algn="l"/>
                <a:tab pos="5295900" algn="l"/>
              </a:tabLst>
            </a:pPr>
            <a:r>
              <a:rPr lang="en-US" altLang="zh-CN" sz="1800" b="1" dirty="0">
                <a:solidFill>
                  <a:srgbClr val="0033CC"/>
                </a:solidFill>
                <a:latin typeface="微软雅黑" panose="020B0503020204020204" pitchFamily="18" charset="-122"/>
                <a:cs typeface="微软雅黑" panose="020B0503020204020204" pitchFamily="18" charset="-122"/>
              </a:rPr>
              <a:t>问卷执行地点及样本完成情况</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800"/>
              </a:lnSpc>
              <a:tabLst>
                <a:tab pos="2527300" algn="l"/>
                <a:tab pos="2654300" algn="l"/>
                <a:tab pos="52959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西丽大学城</a:t>
            </a:r>
          </a:p>
          <a:p>
            <a:pPr>
              <a:lnSpc>
                <a:spcPts val="1200"/>
              </a:lnSpc>
              <a:tabLst>
                <a:tab pos="2527300" algn="l"/>
                <a:tab pos="2654300" algn="l"/>
                <a:tab pos="52959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(50份)</a:t>
            </a:r>
          </a:p>
        </p:txBody>
      </p:sp>
      <p:sp>
        <p:nvSpPr>
          <p:cNvPr id="31" name="TextBox 1"/>
          <p:cNvSpPr txBox="1"/>
          <p:nvPr/>
        </p:nvSpPr>
        <p:spPr>
          <a:xfrm>
            <a:off x="1778000" y="4610100"/>
            <a:ext cx="1549400" cy="1282700"/>
          </a:xfrm>
          <a:prstGeom prst="rect">
            <a:avLst/>
          </a:prstGeom>
          <a:noFill/>
        </p:spPr>
        <p:txBody>
          <a:bodyPr wrap="none" lIns="0" tIns="0" rIns="0" rtlCol="0">
            <a:spAutoFit/>
          </a:bodyPr>
          <a:lstStyle/>
          <a:p>
            <a:pPr>
              <a:lnSpc>
                <a:spcPts val="1300"/>
              </a:lnSpc>
              <a:tabLst>
                <a:tab pos="266700" algn="l"/>
                <a:tab pos="622300" algn="l"/>
                <a:tab pos="1016000" algn="l"/>
                <a:tab pos="1054100" algn="l"/>
              </a:tabLst>
            </a:pPr>
            <a:r>
              <a:rPr lang="en-US" altLang="zh-CN" sz="1055" b="1" dirty="0">
                <a:solidFill>
                  <a:srgbClr val="000000"/>
                </a:solidFill>
                <a:latin typeface="微软雅黑" panose="020B0503020204020204" pitchFamily="18" charset="-122"/>
                <a:cs typeface="微软雅黑" panose="020B0503020204020204" pitchFamily="18" charset="-122"/>
              </a:rPr>
              <a:t>宝安海雅缤纷城</a:t>
            </a:r>
          </a:p>
          <a:p>
            <a:pPr>
              <a:lnSpc>
                <a:spcPts val="1200"/>
              </a:lnSpc>
              <a:tabLst>
                <a:tab pos="266700" algn="l"/>
                <a:tab pos="622300" algn="l"/>
                <a:tab pos="1016000" algn="l"/>
                <a:tab pos="10541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(75份)</a:t>
            </a:r>
          </a:p>
          <a:p>
            <a:pPr>
              <a:lnSpc>
                <a:spcPts val="1000"/>
              </a:lnSpc>
            </a:pPr>
            <a:endParaRPr lang="en-US" altLang="zh-CN" dirty="0"/>
          </a:p>
          <a:p>
            <a:pPr>
              <a:lnSpc>
                <a:spcPts val="1700"/>
              </a:lnSpc>
              <a:tabLst>
                <a:tab pos="266700" algn="l"/>
                <a:tab pos="622300" algn="l"/>
                <a:tab pos="1016000" algn="l"/>
                <a:tab pos="10541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科技园</a:t>
            </a:r>
          </a:p>
          <a:p>
            <a:pPr>
              <a:lnSpc>
                <a:spcPts val="1200"/>
              </a:lnSpc>
              <a:tabLst>
                <a:tab pos="266700" algn="l"/>
                <a:tab pos="622300" algn="l"/>
                <a:tab pos="1016000" algn="l"/>
                <a:tab pos="10541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(200份)</a:t>
            </a:r>
          </a:p>
          <a:p>
            <a:pPr>
              <a:lnSpc>
                <a:spcPts val="1000"/>
              </a:lnSpc>
            </a:pPr>
            <a:endParaRPr lang="en-US" altLang="zh-CN" dirty="0"/>
          </a:p>
          <a:p>
            <a:pPr>
              <a:lnSpc>
                <a:spcPts val="1000"/>
              </a:lnSpc>
            </a:pPr>
            <a:endParaRPr lang="en-US" altLang="zh-CN" dirty="0"/>
          </a:p>
          <a:p>
            <a:pPr>
              <a:lnSpc>
                <a:spcPts val="1500"/>
              </a:lnSpc>
              <a:tabLst>
                <a:tab pos="266700" algn="l"/>
                <a:tab pos="622300" algn="l"/>
                <a:tab pos="1016000" algn="l"/>
                <a:tab pos="10541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深圳大学(50份)</a:t>
            </a:r>
          </a:p>
        </p:txBody>
      </p:sp>
      <p:sp>
        <p:nvSpPr>
          <p:cNvPr id="32" name="TextBox 1"/>
          <p:cNvSpPr txBox="1"/>
          <p:nvPr/>
        </p:nvSpPr>
        <p:spPr>
          <a:xfrm>
            <a:off x="6134100" y="5003800"/>
            <a:ext cx="736600" cy="927100"/>
          </a:xfrm>
          <a:prstGeom prst="rect">
            <a:avLst/>
          </a:prstGeom>
          <a:noFill/>
        </p:spPr>
        <p:txBody>
          <a:bodyPr wrap="none" lIns="0" tIns="0" rIns="0" rtlCol="0">
            <a:spAutoFit/>
          </a:bodyPr>
          <a:lstStyle/>
          <a:p>
            <a:pPr>
              <a:lnSpc>
                <a:spcPts val="1300"/>
              </a:lnSpc>
              <a:tabLst>
                <a:tab pos="139700" algn="l"/>
                <a:tab pos="165100" algn="l"/>
                <a:tab pos="2032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中心书城</a:t>
            </a:r>
          </a:p>
          <a:p>
            <a:pPr>
              <a:lnSpc>
                <a:spcPts val="1200"/>
              </a:lnSpc>
              <a:tabLst>
                <a:tab pos="139700" algn="l"/>
                <a:tab pos="165100" algn="l"/>
                <a:tab pos="2032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(50份)</a:t>
            </a:r>
          </a:p>
          <a:p>
            <a:pPr>
              <a:lnSpc>
                <a:spcPts val="1000"/>
              </a:lnSpc>
            </a:pPr>
            <a:endParaRPr lang="en-US" altLang="zh-CN" dirty="0"/>
          </a:p>
          <a:p>
            <a:pPr>
              <a:lnSpc>
                <a:spcPts val="1000"/>
              </a:lnSpc>
            </a:pPr>
            <a:endParaRPr lang="en-US" altLang="zh-CN" dirty="0"/>
          </a:p>
          <a:p>
            <a:pPr>
              <a:lnSpc>
                <a:spcPts val="1400"/>
              </a:lnSpc>
              <a:tabLst>
                <a:tab pos="139700" algn="l"/>
                <a:tab pos="165100" algn="l"/>
                <a:tab pos="203200" algn="l"/>
              </a:tabLst>
            </a:pPr>
            <a:r>
              <a:rPr lang="en-US" altLang="zh-CN" sz="1060" b="1" dirty="0">
                <a:solidFill>
                  <a:srgbClr val="000000"/>
                </a:solidFill>
                <a:latin typeface="微软雅黑" panose="020B0503020204020204" pitchFamily="18" charset="-122"/>
                <a:cs typeface="微软雅黑" panose="020B0503020204020204" pitchFamily="18" charset="-122"/>
              </a:rPr>
              <a:t>COCO</a:t>
            </a:r>
            <a:r>
              <a:rPr lang="en-US" altLang="zh-CN" sz="1060" dirty="0">
                <a:latin typeface="Times New Roman" panose="02020603050405020304" pitchFamily="18" charset="0"/>
                <a:cs typeface="Times New Roman" panose="02020603050405020304" pitchFamily="18" charset="0"/>
              </a:rPr>
              <a:t> </a:t>
            </a:r>
            <a:r>
              <a:rPr lang="en-US" altLang="zh-CN" sz="1060" b="1" dirty="0">
                <a:solidFill>
                  <a:srgbClr val="000000"/>
                </a:solidFill>
                <a:latin typeface="微软雅黑" panose="020B0503020204020204" pitchFamily="18" charset="-122"/>
                <a:cs typeface="微软雅黑" panose="020B0503020204020204" pitchFamily="18" charset="-122"/>
              </a:rPr>
              <a:t>Park</a:t>
            </a:r>
          </a:p>
          <a:p>
            <a:pPr>
              <a:lnSpc>
                <a:spcPts val="1200"/>
              </a:lnSpc>
              <a:tabLst>
                <a:tab pos="139700" algn="l"/>
                <a:tab pos="165100" algn="l"/>
                <a:tab pos="2032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(75份)</a:t>
            </a:r>
          </a:p>
        </p:txBody>
      </p:sp>
      <p:sp>
        <p:nvSpPr>
          <p:cNvPr id="33" name="TextBox 1"/>
          <p:cNvSpPr txBox="1"/>
          <p:nvPr/>
        </p:nvSpPr>
        <p:spPr>
          <a:xfrm>
            <a:off x="3556000" y="4902200"/>
            <a:ext cx="2527300" cy="1346200"/>
          </a:xfrm>
          <a:prstGeom prst="rect">
            <a:avLst/>
          </a:prstGeom>
          <a:noFill/>
        </p:spPr>
        <p:txBody>
          <a:bodyPr wrap="none" lIns="0" tIns="0" rIns="0" rtlCol="0">
            <a:spAutoFit/>
          </a:bodyPr>
          <a:lstStyle/>
          <a:p>
            <a:pPr>
              <a:lnSpc>
                <a:spcPts val="1300"/>
              </a:lnSpc>
              <a:tabLst>
                <a:tab pos="139700" algn="l"/>
                <a:tab pos="279400" algn="l"/>
                <a:tab pos="482600" algn="l"/>
                <a:tab pos="1219200" algn="l"/>
                <a:tab pos="1866900" algn="l"/>
                <a:tab pos="19939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深圳音乐厅</a:t>
            </a:r>
          </a:p>
          <a:p>
            <a:pPr>
              <a:lnSpc>
                <a:spcPts val="1200"/>
              </a:lnSpc>
              <a:tabLst>
                <a:tab pos="139700" algn="l"/>
                <a:tab pos="279400" algn="l"/>
                <a:tab pos="482600" algn="l"/>
                <a:tab pos="1219200" algn="l"/>
                <a:tab pos="1866900" algn="l"/>
                <a:tab pos="19939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(50份)</a:t>
            </a:r>
          </a:p>
          <a:p>
            <a:pPr>
              <a:lnSpc>
                <a:spcPts val="2100"/>
              </a:lnSpc>
              <a:tabLst>
                <a:tab pos="139700" algn="l"/>
                <a:tab pos="279400" algn="l"/>
                <a:tab pos="482600" algn="l"/>
                <a:tab pos="1219200" algn="l"/>
                <a:tab pos="1866900" algn="l"/>
                <a:tab pos="19939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益田假日广场</a:t>
            </a:r>
          </a:p>
          <a:p>
            <a:pPr>
              <a:lnSpc>
                <a:spcPts val="1500"/>
              </a:lnSpc>
              <a:tabLst>
                <a:tab pos="139700" algn="l"/>
                <a:tab pos="279400" algn="l"/>
                <a:tab pos="482600" algn="l"/>
                <a:tab pos="1219200" algn="l"/>
                <a:tab pos="1866900" algn="l"/>
                <a:tab pos="19939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(75份)</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OCT-Loft华侨城创</a:t>
            </a:r>
          </a:p>
          <a:p>
            <a:pPr>
              <a:lnSpc>
                <a:spcPts val="1200"/>
              </a:lnSpc>
              <a:tabLst>
                <a:tab pos="139700" algn="l"/>
                <a:tab pos="279400" algn="l"/>
                <a:tab pos="482600" algn="l"/>
                <a:tab pos="1219200" algn="l"/>
                <a:tab pos="1866900" algn="l"/>
                <a:tab pos="19939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意园(50份)</a:t>
            </a:r>
          </a:p>
          <a:p>
            <a:pPr>
              <a:lnSpc>
                <a:spcPts val="1700"/>
              </a:lnSpc>
              <a:tabLst>
                <a:tab pos="139700" algn="l"/>
                <a:tab pos="279400" algn="l"/>
                <a:tab pos="482600" algn="l"/>
                <a:tab pos="1219200" algn="l"/>
                <a:tab pos="1866900" algn="l"/>
                <a:tab pos="1993900" algn="l"/>
              </a:tabLst>
            </a:pPr>
            <a:r>
              <a:rPr lang="en-US" altLang="zh-CN" sz="1055" b="1" dirty="0">
                <a:solidFill>
                  <a:srgbClr val="000000"/>
                </a:solidFill>
                <a:latin typeface="微软雅黑" panose="020B0503020204020204" pitchFamily="18" charset="-122"/>
                <a:cs typeface="微软雅黑" panose="020B0503020204020204" pitchFamily="18" charset="-122"/>
              </a:rPr>
              <a:t>中信红树湾</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欢乐海</a:t>
            </a:r>
          </a:p>
          <a:p>
            <a:pPr>
              <a:lnSpc>
                <a:spcPts val="1200"/>
              </a:lnSpc>
              <a:tabLst>
                <a:tab pos="139700" algn="l"/>
                <a:tab pos="279400" algn="l"/>
                <a:tab pos="482600" algn="l"/>
                <a:tab pos="1219200" algn="l"/>
                <a:tab pos="1866900" algn="l"/>
                <a:tab pos="1993900" algn="l"/>
              </a:tabLst>
            </a:pPr>
            <a:r>
              <a:rPr lang="en-US" altLang="zh-CN" dirty="0"/>
              <a:t>	</a:t>
            </a:r>
            <a:r>
              <a:rPr lang="en-US" altLang="zh-CN" sz="1055" b="1" dirty="0">
                <a:solidFill>
                  <a:srgbClr val="000000"/>
                </a:solidFill>
                <a:latin typeface="微软雅黑" panose="020B0503020204020204" pitchFamily="18" charset="-122"/>
                <a:cs typeface="微软雅黑" panose="020B0503020204020204" pitchFamily="18" charset="-122"/>
              </a:rPr>
              <a:t>(50份)</a:t>
            </a:r>
            <a:r>
              <a:rPr lang="en-US" altLang="zh-CN" sz="1055" dirty="0">
                <a:latin typeface="Times New Roman" panose="02020603050405020304" pitchFamily="18" charset="0"/>
                <a:cs typeface="Times New Roman" panose="02020603050405020304" pitchFamily="18" charset="0"/>
              </a:rPr>
              <a:t>          </a:t>
            </a:r>
            <a:r>
              <a:rPr lang="en-US" altLang="zh-CN" sz="1055" b="1" dirty="0">
                <a:solidFill>
                  <a:srgbClr val="000000"/>
                </a:solidFill>
                <a:latin typeface="微软雅黑" panose="020B0503020204020204" pitchFamily="18" charset="-122"/>
                <a:cs typeface="微软雅黑" panose="020B0503020204020204" pitchFamily="18" charset="-122"/>
              </a:rPr>
              <a:t>岸(50份)</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03375" y="784859"/>
            <a:ext cx="327660" cy="304800"/>
          </a:xfrm>
          <a:custGeom>
            <a:avLst/>
            <a:gdLst>
              <a:gd name="connsiteX0" fmla="*/ 0 w 327660"/>
              <a:gd name="connsiteY0" fmla="*/ 304800 h 304800"/>
              <a:gd name="connsiteX1" fmla="*/ 327660 w 327660"/>
              <a:gd name="connsiteY1" fmla="*/ 304800 h 304800"/>
              <a:gd name="connsiteX2" fmla="*/ 327660 w 327660"/>
              <a:gd name="connsiteY2" fmla="*/ 0 h 304800"/>
              <a:gd name="connsiteX3" fmla="*/ 0 w 327660"/>
              <a:gd name="connsiteY3" fmla="*/ 0 h 304800"/>
              <a:gd name="connsiteX4" fmla="*/ 0 w 32766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 h="304800">
                <a:moveTo>
                  <a:pt x="0" y="304800"/>
                </a:moveTo>
                <a:lnTo>
                  <a:pt x="327660" y="304800"/>
                </a:lnTo>
                <a:lnTo>
                  <a:pt x="327660"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001267" y="1203960"/>
            <a:ext cx="7862316" cy="588263"/>
          </a:xfrm>
          <a:custGeom>
            <a:avLst/>
            <a:gdLst>
              <a:gd name="connsiteX0" fmla="*/ 0 w 7862316"/>
              <a:gd name="connsiteY0" fmla="*/ 588263 h 588263"/>
              <a:gd name="connsiteX1" fmla="*/ 7862315 w 7862316"/>
              <a:gd name="connsiteY1" fmla="*/ 588263 h 588263"/>
              <a:gd name="connsiteX2" fmla="*/ 7862315 w 7862316"/>
              <a:gd name="connsiteY2" fmla="*/ 0 h 588263"/>
              <a:gd name="connsiteX3" fmla="*/ 0 w 7862316"/>
              <a:gd name="connsiteY3" fmla="*/ 0 h 588263"/>
              <a:gd name="connsiteX4" fmla="*/ 0 w 7862316"/>
              <a:gd name="connsiteY4" fmla="*/ 588263 h 58826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62316" h="588263">
                <a:moveTo>
                  <a:pt x="0" y="588263"/>
                </a:moveTo>
                <a:lnTo>
                  <a:pt x="7862315" y="588263"/>
                </a:lnTo>
                <a:lnTo>
                  <a:pt x="7862315" y="0"/>
                </a:lnTo>
                <a:lnTo>
                  <a:pt x="0" y="0"/>
                </a:lnTo>
                <a:lnTo>
                  <a:pt x="0" y="588263"/>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321688" y="1469263"/>
            <a:ext cx="7293864" cy="10667"/>
          </a:xfrm>
          <a:custGeom>
            <a:avLst/>
            <a:gdLst>
              <a:gd name="connsiteX0" fmla="*/ 0 w 7293864"/>
              <a:gd name="connsiteY0" fmla="*/ 0 h 10667"/>
              <a:gd name="connsiteX1" fmla="*/ 1823465 w 7293864"/>
              <a:gd name="connsiteY1" fmla="*/ 0 h 10667"/>
              <a:gd name="connsiteX2" fmla="*/ 3646932 w 7293864"/>
              <a:gd name="connsiteY2" fmla="*/ 0 h 10667"/>
              <a:gd name="connsiteX3" fmla="*/ 5470397 w 7293864"/>
              <a:gd name="connsiteY3" fmla="*/ 0 h 10667"/>
              <a:gd name="connsiteX4" fmla="*/ 7293864 w 7293864"/>
              <a:gd name="connsiteY4" fmla="*/ 0 h 10667"/>
              <a:gd name="connsiteX5" fmla="*/ 7293864 w 7293864"/>
              <a:gd name="connsiteY5" fmla="*/ 10667 h 10667"/>
              <a:gd name="connsiteX6" fmla="*/ 5470397 w 7293864"/>
              <a:gd name="connsiteY6" fmla="*/ 10667 h 10667"/>
              <a:gd name="connsiteX7" fmla="*/ 3646932 w 7293864"/>
              <a:gd name="connsiteY7" fmla="*/ 10667 h 10667"/>
              <a:gd name="connsiteX8" fmla="*/ 1823465 w 7293864"/>
              <a:gd name="connsiteY8" fmla="*/ 10667 h 10667"/>
              <a:gd name="connsiteX9" fmla="*/ 0 w 7293864"/>
              <a:gd name="connsiteY9" fmla="*/ 10667 h 10667"/>
              <a:gd name="connsiteX10" fmla="*/ 0 w 7293864"/>
              <a:gd name="connsiteY10" fmla="*/ 0 h 106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Lst>
            <a:rect l="l" t="t" r="r" b="b"/>
            <a:pathLst>
              <a:path w="7293864" h="10667">
                <a:moveTo>
                  <a:pt x="0" y="0"/>
                </a:moveTo>
                <a:lnTo>
                  <a:pt x="1823465" y="0"/>
                </a:lnTo>
                <a:lnTo>
                  <a:pt x="3646932" y="0"/>
                </a:lnTo>
                <a:lnTo>
                  <a:pt x="5470397" y="0"/>
                </a:lnTo>
                <a:lnTo>
                  <a:pt x="7293864" y="0"/>
                </a:lnTo>
                <a:lnTo>
                  <a:pt x="7293864" y="10667"/>
                </a:lnTo>
                <a:lnTo>
                  <a:pt x="5470397" y="10667"/>
                </a:lnTo>
                <a:lnTo>
                  <a:pt x="3646932" y="10667"/>
                </a:lnTo>
                <a:lnTo>
                  <a:pt x="1823465" y="10667"/>
                </a:lnTo>
                <a:lnTo>
                  <a:pt x="0" y="10667"/>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321688" y="1729867"/>
            <a:ext cx="1959864" cy="10667"/>
          </a:xfrm>
          <a:custGeom>
            <a:avLst/>
            <a:gdLst>
              <a:gd name="connsiteX0" fmla="*/ 0 w 1959864"/>
              <a:gd name="connsiteY0" fmla="*/ 0 h 10667"/>
              <a:gd name="connsiteX1" fmla="*/ 979931 w 1959864"/>
              <a:gd name="connsiteY1" fmla="*/ 0 h 10667"/>
              <a:gd name="connsiteX2" fmla="*/ 1959864 w 1959864"/>
              <a:gd name="connsiteY2" fmla="*/ 0 h 10667"/>
              <a:gd name="connsiteX3" fmla="*/ 1959864 w 1959864"/>
              <a:gd name="connsiteY3" fmla="*/ 10667 h 10667"/>
              <a:gd name="connsiteX4" fmla="*/ 979931 w 1959864"/>
              <a:gd name="connsiteY4" fmla="*/ 10667 h 10667"/>
              <a:gd name="connsiteX5" fmla="*/ 0 w 1959864"/>
              <a:gd name="connsiteY5" fmla="*/ 10667 h 10667"/>
              <a:gd name="connsiteX6" fmla="*/ 0 w 1959864"/>
              <a:gd name="connsiteY6" fmla="*/ 0 h 10667"/>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1959864" h="10667">
                <a:moveTo>
                  <a:pt x="0" y="0"/>
                </a:moveTo>
                <a:lnTo>
                  <a:pt x="979931" y="0"/>
                </a:lnTo>
                <a:lnTo>
                  <a:pt x="1959864" y="0"/>
                </a:lnTo>
                <a:lnTo>
                  <a:pt x="1959864" y="10667"/>
                </a:lnTo>
                <a:lnTo>
                  <a:pt x="979931" y="10667"/>
                </a:lnTo>
                <a:lnTo>
                  <a:pt x="0" y="10667"/>
                </a:lnTo>
                <a:lnTo>
                  <a:pt x="0" y="0"/>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6121908" y="2689860"/>
            <a:ext cx="1193291" cy="161544"/>
          </a:xfrm>
          <a:custGeom>
            <a:avLst/>
            <a:gdLst>
              <a:gd name="connsiteX0" fmla="*/ 0 w 1193291"/>
              <a:gd name="connsiteY0" fmla="*/ 161544 h 161544"/>
              <a:gd name="connsiteX1" fmla="*/ 1193291 w 1193291"/>
              <a:gd name="connsiteY1" fmla="*/ 161544 h 161544"/>
              <a:gd name="connsiteX2" fmla="*/ 1193291 w 1193291"/>
              <a:gd name="connsiteY2" fmla="*/ 0 h 161544"/>
              <a:gd name="connsiteX3" fmla="*/ 0 w 1193291"/>
              <a:gd name="connsiteY3" fmla="*/ 0 h 161544"/>
              <a:gd name="connsiteX4" fmla="*/ 0 w 1193291"/>
              <a:gd name="connsiteY4" fmla="*/ 161544 h 161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93291" h="161544">
                <a:moveTo>
                  <a:pt x="0" y="161544"/>
                </a:moveTo>
                <a:lnTo>
                  <a:pt x="1193291" y="161544"/>
                </a:lnTo>
                <a:lnTo>
                  <a:pt x="1193291" y="0"/>
                </a:lnTo>
                <a:lnTo>
                  <a:pt x="0" y="0"/>
                </a:lnTo>
                <a:lnTo>
                  <a:pt x="0" y="161544"/>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6121908" y="2366772"/>
            <a:ext cx="1786127" cy="161544"/>
          </a:xfrm>
          <a:custGeom>
            <a:avLst/>
            <a:gdLst>
              <a:gd name="connsiteX0" fmla="*/ 1786127 w 1786127"/>
              <a:gd name="connsiteY0" fmla="*/ 0 h 161544"/>
              <a:gd name="connsiteX1" fmla="*/ 0 w 1786127"/>
              <a:gd name="connsiteY1" fmla="*/ 0 h 161544"/>
              <a:gd name="connsiteX2" fmla="*/ 0 w 1786127"/>
              <a:gd name="connsiteY2" fmla="*/ 161544 h 161544"/>
              <a:gd name="connsiteX3" fmla="*/ 1786127 w 1786127"/>
              <a:gd name="connsiteY3" fmla="*/ 161544 h 161544"/>
              <a:gd name="connsiteX4" fmla="*/ 1786127 w 1786127"/>
              <a:gd name="connsiteY4" fmla="*/ 0 h 161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86127" h="161544">
                <a:moveTo>
                  <a:pt x="1786127" y="0"/>
                </a:moveTo>
                <a:lnTo>
                  <a:pt x="0" y="0"/>
                </a:lnTo>
                <a:lnTo>
                  <a:pt x="0" y="161544"/>
                </a:lnTo>
                <a:lnTo>
                  <a:pt x="1786127" y="161544"/>
                </a:lnTo>
                <a:lnTo>
                  <a:pt x="178612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6121908" y="3014472"/>
            <a:ext cx="656844" cy="161544"/>
          </a:xfrm>
          <a:custGeom>
            <a:avLst/>
            <a:gdLst>
              <a:gd name="connsiteX0" fmla="*/ 656844 w 656844"/>
              <a:gd name="connsiteY0" fmla="*/ 0 h 161544"/>
              <a:gd name="connsiteX1" fmla="*/ 0 w 656844"/>
              <a:gd name="connsiteY1" fmla="*/ 0 h 161544"/>
              <a:gd name="connsiteX2" fmla="*/ 0 w 656844"/>
              <a:gd name="connsiteY2" fmla="*/ 161544 h 161544"/>
              <a:gd name="connsiteX3" fmla="*/ 656844 w 656844"/>
              <a:gd name="connsiteY3" fmla="*/ 161544 h 161544"/>
              <a:gd name="connsiteX4" fmla="*/ 656844 w 656844"/>
              <a:gd name="connsiteY4" fmla="*/ 0 h 161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56844" h="161544">
                <a:moveTo>
                  <a:pt x="656844" y="0"/>
                </a:moveTo>
                <a:lnTo>
                  <a:pt x="0" y="0"/>
                </a:lnTo>
                <a:lnTo>
                  <a:pt x="0" y="161544"/>
                </a:lnTo>
                <a:lnTo>
                  <a:pt x="656844" y="161544"/>
                </a:lnTo>
                <a:lnTo>
                  <a:pt x="65684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6121908" y="3337559"/>
            <a:ext cx="249935" cy="161544"/>
          </a:xfrm>
          <a:custGeom>
            <a:avLst/>
            <a:gdLst>
              <a:gd name="connsiteX0" fmla="*/ 249935 w 249935"/>
              <a:gd name="connsiteY0" fmla="*/ 0 h 161544"/>
              <a:gd name="connsiteX1" fmla="*/ 0 w 249935"/>
              <a:gd name="connsiteY1" fmla="*/ 0 h 161544"/>
              <a:gd name="connsiteX2" fmla="*/ 0 w 249935"/>
              <a:gd name="connsiteY2" fmla="*/ 161544 h 161544"/>
              <a:gd name="connsiteX3" fmla="*/ 249935 w 249935"/>
              <a:gd name="connsiteY3" fmla="*/ 161544 h 161544"/>
              <a:gd name="connsiteX4" fmla="*/ 249935 w 249935"/>
              <a:gd name="connsiteY4" fmla="*/ 0 h 161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9935" h="161544">
                <a:moveTo>
                  <a:pt x="249935" y="0"/>
                </a:moveTo>
                <a:lnTo>
                  <a:pt x="0" y="0"/>
                </a:lnTo>
                <a:lnTo>
                  <a:pt x="0" y="161544"/>
                </a:lnTo>
                <a:lnTo>
                  <a:pt x="249935" y="161544"/>
                </a:lnTo>
                <a:lnTo>
                  <a:pt x="24993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6121908" y="3660647"/>
            <a:ext cx="83820" cy="161544"/>
          </a:xfrm>
          <a:custGeom>
            <a:avLst/>
            <a:gdLst>
              <a:gd name="connsiteX0" fmla="*/ 83820 w 83820"/>
              <a:gd name="connsiteY0" fmla="*/ 0 h 161544"/>
              <a:gd name="connsiteX1" fmla="*/ 0 w 83820"/>
              <a:gd name="connsiteY1" fmla="*/ 0 h 161544"/>
              <a:gd name="connsiteX2" fmla="*/ 0 w 83820"/>
              <a:gd name="connsiteY2" fmla="*/ 161544 h 161544"/>
              <a:gd name="connsiteX3" fmla="*/ 83820 w 83820"/>
              <a:gd name="connsiteY3" fmla="*/ 161544 h 161544"/>
              <a:gd name="connsiteX4" fmla="*/ 83820 w 83820"/>
              <a:gd name="connsiteY4" fmla="*/ 0 h 16154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3820" h="161544">
                <a:moveTo>
                  <a:pt x="83820" y="0"/>
                </a:moveTo>
                <a:lnTo>
                  <a:pt x="0" y="0"/>
                </a:lnTo>
                <a:lnTo>
                  <a:pt x="0" y="161544"/>
                </a:lnTo>
                <a:lnTo>
                  <a:pt x="83820" y="161544"/>
                </a:lnTo>
                <a:lnTo>
                  <a:pt x="8382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6115558" y="2279650"/>
            <a:ext cx="21844" cy="1629664"/>
          </a:xfrm>
          <a:custGeom>
            <a:avLst/>
            <a:gdLst>
              <a:gd name="connsiteX0" fmla="*/ 6350 w 21844"/>
              <a:gd name="connsiteY0" fmla="*/ 6350 h 1629664"/>
              <a:gd name="connsiteX1" fmla="*/ 6350 w 21844"/>
              <a:gd name="connsiteY1" fmla="*/ 1623314 h 1629664"/>
            </a:gdLst>
            <a:ahLst/>
            <a:cxnLst>
              <a:cxn ang="0">
                <a:pos x="connsiteX0" y="connsiteY0"/>
              </a:cxn>
              <a:cxn ang="1">
                <a:pos x="connsiteX1" y="connsiteY1"/>
              </a:cxn>
            </a:cxnLst>
            <a:rect l="l" t="t" r="r" b="b"/>
            <a:pathLst>
              <a:path w="21844" h="1629664">
                <a:moveTo>
                  <a:pt x="6350" y="6350"/>
                </a:moveTo>
                <a:lnTo>
                  <a:pt x="6350" y="1623314"/>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6071361" y="2279650"/>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6071361" y="2602738"/>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6071361" y="2927350"/>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6071361" y="3250438"/>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6071361" y="3573526"/>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6071361" y="3896614"/>
            <a:ext cx="56896" cy="21844"/>
          </a:xfrm>
          <a:custGeom>
            <a:avLst/>
            <a:gdLst>
              <a:gd name="connsiteX0" fmla="*/ 6350 w 56896"/>
              <a:gd name="connsiteY0" fmla="*/ 6350 h 21844"/>
              <a:gd name="connsiteX1" fmla="*/ 50546 w 56896"/>
              <a:gd name="connsiteY1" fmla="*/ 6350 h 21844"/>
            </a:gdLst>
            <a:ahLst/>
            <a:cxnLst>
              <a:cxn ang="0">
                <a:pos x="connsiteX0" y="connsiteY0"/>
              </a:cxn>
              <a:cxn ang="1">
                <a:pos x="connsiteX1" y="connsiteY1"/>
              </a:cxn>
            </a:cxnLst>
            <a:rect l="l" t="t" r="r" b="b"/>
            <a:pathLst>
              <a:path w="56896" h="21844">
                <a:moveTo>
                  <a:pt x="6350" y="6350"/>
                </a:moveTo>
                <a:lnTo>
                  <a:pt x="50546"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5183123" y="2185416"/>
            <a:ext cx="3476244" cy="1819656"/>
          </a:xfrm>
          <a:custGeom>
            <a:avLst/>
            <a:gdLst>
              <a:gd name="connsiteX0" fmla="*/ 9905 w 3476244"/>
              <a:gd name="connsiteY0" fmla="*/ 1809749 h 1819656"/>
              <a:gd name="connsiteX1" fmla="*/ 3466338 w 3476244"/>
              <a:gd name="connsiteY1" fmla="*/ 1809749 h 1819656"/>
              <a:gd name="connsiteX2" fmla="*/ 3466338 w 3476244"/>
              <a:gd name="connsiteY2" fmla="*/ 9905 h 1819656"/>
              <a:gd name="connsiteX3" fmla="*/ 9905 w 3476244"/>
              <a:gd name="connsiteY3" fmla="*/ 9905 h 1819656"/>
              <a:gd name="connsiteX4" fmla="*/ 9905 w 3476244"/>
              <a:gd name="connsiteY4" fmla="*/ 1809749 h 18196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76244" h="1819656">
                <a:moveTo>
                  <a:pt x="9905" y="1809749"/>
                </a:moveTo>
                <a:lnTo>
                  <a:pt x="3466338" y="1809749"/>
                </a:lnTo>
                <a:lnTo>
                  <a:pt x="3466338" y="9905"/>
                </a:lnTo>
                <a:lnTo>
                  <a:pt x="9905" y="9905"/>
                </a:lnTo>
                <a:lnTo>
                  <a:pt x="9905" y="1809749"/>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2095500" y="2641092"/>
            <a:ext cx="2318004" cy="134111"/>
          </a:xfrm>
          <a:custGeom>
            <a:avLst/>
            <a:gdLst>
              <a:gd name="connsiteX0" fmla="*/ 0 w 2318004"/>
              <a:gd name="connsiteY0" fmla="*/ 134111 h 134111"/>
              <a:gd name="connsiteX1" fmla="*/ 2318003 w 2318004"/>
              <a:gd name="connsiteY1" fmla="*/ 134111 h 134111"/>
              <a:gd name="connsiteX2" fmla="*/ 2318003 w 2318004"/>
              <a:gd name="connsiteY2" fmla="*/ 0 h 134111"/>
              <a:gd name="connsiteX3" fmla="*/ 0 w 2318004"/>
              <a:gd name="connsiteY3" fmla="*/ 0 h 134111"/>
              <a:gd name="connsiteX4" fmla="*/ 0 w 2318004"/>
              <a:gd name="connsiteY4" fmla="*/ 134111 h 1341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18004" h="134111">
                <a:moveTo>
                  <a:pt x="0" y="134111"/>
                </a:moveTo>
                <a:lnTo>
                  <a:pt x="2318003" y="134111"/>
                </a:lnTo>
                <a:lnTo>
                  <a:pt x="2318003" y="0"/>
                </a:lnTo>
                <a:lnTo>
                  <a:pt x="0" y="0"/>
                </a:lnTo>
                <a:lnTo>
                  <a:pt x="0" y="134111"/>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2095500" y="2375916"/>
            <a:ext cx="382523" cy="132588"/>
          </a:xfrm>
          <a:custGeom>
            <a:avLst/>
            <a:gdLst>
              <a:gd name="connsiteX0" fmla="*/ 382523 w 382523"/>
              <a:gd name="connsiteY0" fmla="*/ 0 h 132588"/>
              <a:gd name="connsiteX1" fmla="*/ 0 w 382523"/>
              <a:gd name="connsiteY1" fmla="*/ 0 h 132588"/>
              <a:gd name="connsiteX2" fmla="*/ 0 w 382523"/>
              <a:gd name="connsiteY2" fmla="*/ 132588 h 132588"/>
              <a:gd name="connsiteX3" fmla="*/ 382523 w 382523"/>
              <a:gd name="connsiteY3" fmla="*/ 132588 h 132588"/>
              <a:gd name="connsiteX4" fmla="*/ 382523 w 382523"/>
              <a:gd name="connsiteY4" fmla="*/ 0 h 1325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2523" h="132588">
                <a:moveTo>
                  <a:pt x="382523" y="0"/>
                </a:moveTo>
                <a:lnTo>
                  <a:pt x="0" y="0"/>
                </a:lnTo>
                <a:lnTo>
                  <a:pt x="0" y="132588"/>
                </a:lnTo>
                <a:lnTo>
                  <a:pt x="382523" y="132588"/>
                </a:lnTo>
                <a:lnTo>
                  <a:pt x="38252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2095500" y="2907792"/>
            <a:ext cx="2063496" cy="132588"/>
          </a:xfrm>
          <a:custGeom>
            <a:avLst/>
            <a:gdLst>
              <a:gd name="connsiteX0" fmla="*/ 2063496 w 2063496"/>
              <a:gd name="connsiteY0" fmla="*/ 0 h 132588"/>
              <a:gd name="connsiteX1" fmla="*/ 0 w 2063496"/>
              <a:gd name="connsiteY1" fmla="*/ 0 h 132588"/>
              <a:gd name="connsiteX2" fmla="*/ 0 w 2063496"/>
              <a:gd name="connsiteY2" fmla="*/ 132587 h 132588"/>
              <a:gd name="connsiteX3" fmla="*/ 2063496 w 2063496"/>
              <a:gd name="connsiteY3" fmla="*/ 132587 h 132588"/>
              <a:gd name="connsiteX4" fmla="*/ 2063496 w 2063496"/>
              <a:gd name="connsiteY4" fmla="*/ 0 h 1325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63496" h="132588">
                <a:moveTo>
                  <a:pt x="2063496" y="0"/>
                </a:moveTo>
                <a:lnTo>
                  <a:pt x="0" y="0"/>
                </a:lnTo>
                <a:lnTo>
                  <a:pt x="0" y="132587"/>
                </a:lnTo>
                <a:lnTo>
                  <a:pt x="2063496" y="132587"/>
                </a:lnTo>
                <a:lnTo>
                  <a:pt x="2063496"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2095500" y="3172967"/>
            <a:ext cx="848867" cy="132588"/>
          </a:xfrm>
          <a:custGeom>
            <a:avLst/>
            <a:gdLst>
              <a:gd name="connsiteX0" fmla="*/ 848867 w 848867"/>
              <a:gd name="connsiteY0" fmla="*/ 0 h 132588"/>
              <a:gd name="connsiteX1" fmla="*/ 0 w 848867"/>
              <a:gd name="connsiteY1" fmla="*/ 0 h 132588"/>
              <a:gd name="connsiteX2" fmla="*/ 0 w 848867"/>
              <a:gd name="connsiteY2" fmla="*/ 132588 h 132588"/>
              <a:gd name="connsiteX3" fmla="*/ 848867 w 848867"/>
              <a:gd name="connsiteY3" fmla="*/ 132588 h 132588"/>
              <a:gd name="connsiteX4" fmla="*/ 848867 w 848867"/>
              <a:gd name="connsiteY4" fmla="*/ 0 h 1325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48867" h="132588">
                <a:moveTo>
                  <a:pt x="848867" y="0"/>
                </a:moveTo>
                <a:lnTo>
                  <a:pt x="0" y="0"/>
                </a:lnTo>
                <a:lnTo>
                  <a:pt x="0" y="132588"/>
                </a:lnTo>
                <a:lnTo>
                  <a:pt x="848867" y="132588"/>
                </a:lnTo>
                <a:lnTo>
                  <a:pt x="84886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2095500" y="3439667"/>
            <a:ext cx="359664" cy="132588"/>
          </a:xfrm>
          <a:custGeom>
            <a:avLst/>
            <a:gdLst>
              <a:gd name="connsiteX0" fmla="*/ 359664 w 359664"/>
              <a:gd name="connsiteY0" fmla="*/ 0 h 132588"/>
              <a:gd name="connsiteX1" fmla="*/ 0 w 359664"/>
              <a:gd name="connsiteY1" fmla="*/ 0 h 132588"/>
              <a:gd name="connsiteX2" fmla="*/ 0 w 359664"/>
              <a:gd name="connsiteY2" fmla="*/ 132588 h 132588"/>
              <a:gd name="connsiteX3" fmla="*/ 359664 w 359664"/>
              <a:gd name="connsiteY3" fmla="*/ 132588 h 132588"/>
              <a:gd name="connsiteX4" fmla="*/ 359664 w 359664"/>
              <a:gd name="connsiteY4" fmla="*/ 0 h 1325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9664" h="132588">
                <a:moveTo>
                  <a:pt x="359664" y="0"/>
                </a:moveTo>
                <a:lnTo>
                  <a:pt x="0" y="0"/>
                </a:lnTo>
                <a:lnTo>
                  <a:pt x="0" y="132588"/>
                </a:lnTo>
                <a:lnTo>
                  <a:pt x="359664" y="132588"/>
                </a:lnTo>
                <a:lnTo>
                  <a:pt x="35966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2095500" y="3704844"/>
            <a:ext cx="153923" cy="132588"/>
          </a:xfrm>
          <a:custGeom>
            <a:avLst/>
            <a:gdLst>
              <a:gd name="connsiteX0" fmla="*/ 153923 w 153923"/>
              <a:gd name="connsiteY0" fmla="*/ 0 h 132588"/>
              <a:gd name="connsiteX1" fmla="*/ 0 w 153923"/>
              <a:gd name="connsiteY1" fmla="*/ 0 h 132588"/>
              <a:gd name="connsiteX2" fmla="*/ 0 w 153923"/>
              <a:gd name="connsiteY2" fmla="*/ 132588 h 132588"/>
              <a:gd name="connsiteX3" fmla="*/ 153923 w 153923"/>
              <a:gd name="connsiteY3" fmla="*/ 132588 h 132588"/>
              <a:gd name="connsiteX4" fmla="*/ 153923 w 153923"/>
              <a:gd name="connsiteY4" fmla="*/ 0 h 1325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3923" h="132588">
                <a:moveTo>
                  <a:pt x="153923" y="0"/>
                </a:moveTo>
                <a:lnTo>
                  <a:pt x="0" y="0"/>
                </a:lnTo>
                <a:lnTo>
                  <a:pt x="0" y="132588"/>
                </a:lnTo>
                <a:lnTo>
                  <a:pt x="153923" y="132588"/>
                </a:lnTo>
                <a:lnTo>
                  <a:pt x="15392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2089150" y="2302510"/>
            <a:ext cx="21844" cy="1608327"/>
          </a:xfrm>
          <a:custGeom>
            <a:avLst/>
            <a:gdLst>
              <a:gd name="connsiteX0" fmla="*/ 6350 w 21844"/>
              <a:gd name="connsiteY0" fmla="*/ 6350 h 1608327"/>
              <a:gd name="connsiteX1" fmla="*/ 6350 w 21844"/>
              <a:gd name="connsiteY1" fmla="*/ 1601977 h 1608327"/>
            </a:gdLst>
            <a:ahLst/>
            <a:cxnLst>
              <a:cxn ang="0">
                <a:pos x="connsiteX0" y="connsiteY0"/>
              </a:cxn>
              <a:cxn ang="1">
                <a:pos x="connsiteX1" y="connsiteY1"/>
              </a:cxn>
            </a:cxnLst>
            <a:rect l="l" t="t" r="r" b="b"/>
            <a:pathLst>
              <a:path w="21844" h="1608327">
                <a:moveTo>
                  <a:pt x="6350" y="6350"/>
                </a:moveTo>
                <a:lnTo>
                  <a:pt x="6350" y="1601977"/>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2048001" y="2302510"/>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2048001" y="2569210"/>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2048001" y="2834385"/>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Freeform 3"/>
          <p:cNvSpPr/>
          <p:nvPr/>
        </p:nvSpPr>
        <p:spPr>
          <a:xfrm>
            <a:off x="2048001" y="3101085"/>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2048001" y="3366261"/>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2048001" y="3631438"/>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2048001" y="3898138"/>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1129283" y="2208276"/>
            <a:ext cx="3575304" cy="1796796"/>
          </a:xfrm>
          <a:custGeom>
            <a:avLst/>
            <a:gdLst>
              <a:gd name="connsiteX0" fmla="*/ 9905 w 3575304"/>
              <a:gd name="connsiteY0" fmla="*/ 1786889 h 1796796"/>
              <a:gd name="connsiteX1" fmla="*/ 3565398 w 3575304"/>
              <a:gd name="connsiteY1" fmla="*/ 1786889 h 1796796"/>
              <a:gd name="connsiteX2" fmla="*/ 3565398 w 3575304"/>
              <a:gd name="connsiteY2" fmla="*/ 9905 h 1796796"/>
              <a:gd name="connsiteX3" fmla="*/ 9905 w 3575304"/>
              <a:gd name="connsiteY3" fmla="*/ 9905 h 1796796"/>
              <a:gd name="connsiteX4" fmla="*/ 9905 w 3575304"/>
              <a:gd name="connsiteY4" fmla="*/ 1786889 h 17967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4" h="1796796">
                <a:moveTo>
                  <a:pt x="9905" y="1786889"/>
                </a:moveTo>
                <a:lnTo>
                  <a:pt x="3565398" y="1786889"/>
                </a:lnTo>
                <a:lnTo>
                  <a:pt x="3565398" y="9905"/>
                </a:lnTo>
                <a:lnTo>
                  <a:pt x="9905" y="9905"/>
                </a:lnTo>
                <a:lnTo>
                  <a:pt x="9905" y="1786889"/>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1086611" y="1834895"/>
            <a:ext cx="3599688" cy="288036"/>
          </a:xfrm>
          <a:custGeom>
            <a:avLst/>
            <a:gdLst>
              <a:gd name="connsiteX0" fmla="*/ 0 w 3599688"/>
              <a:gd name="connsiteY0" fmla="*/ 48005 h 288036"/>
              <a:gd name="connsiteX1" fmla="*/ 48005 w 3599688"/>
              <a:gd name="connsiteY1" fmla="*/ 0 h 288036"/>
              <a:gd name="connsiteX2" fmla="*/ 3551682 w 3599688"/>
              <a:gd name="connsiteY2" fmla="*/ 0 h 288036"/>
              <a:gd name="connsiteX3" fmla="*/ 3599688 w 3599688"/>
              <a:gd name="connsiteY3" fmla="*/ 48005 h 288036"/>
              <a:gd name="connsiteX4" fmla="*/ 3599688 w 3599688"/>
              <a:gd name="connsiteY4" fmla="*/ 240030 h 288036"/>
              <a:gd name="connsiteX5" fmla="*/ 3551682 w 3599688"/>
              <a:gd name="connsiteY5" fmla="*/ 288036 h 288036"/>
              <a:gd name="connsiteX6" fmla="*/ 48005 w 3599688"/>
              <a:gd name="connsiteY6" fmla="*/ 288036 h 288036"/>
              <a:gd name="connsiteX7" fmla="*/ 0 w 3599688"/>
              <a:gd name="connsiteY7" fmla="*/ 240030 h 288036"/>
              <a:gd name="connsiteX8" fmla="*/ 0 w 3599688"/>
              <a:gd name="connsiteY8" fmla="*/ 48005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99688" h="288036">
                <a:moveTo>
                  <a:pt x="0" y="48005"/>
                </a:moveTo>
                <a:cubicBezTo>
                  <a:pt x="0" y="21463"/>
                  <a:pt x="21488" y="0"/>
                  <a:pt x="48005" y="0"/>
                </a:cubicBezTo>
                <a:lnTo>
                  <a:pt x="3551682" y="0"/>
                </a:lnTo>
                <a:cubicBezTo>
                  <a:pt x="3578225" y="0"/>
                  <a:pt x="3599688" y="21463"/>
                  <a:pt x="3599688" y="48005"/>
                </a:cubicBezTo>
                <a:lnTo>
                  <a:pt x="3599688" y="240030"/>
                </a:lnTo>
                <a:cubicBezTo>
                  <a:pt x="3599688" y="266573"/>
                  <a:pt x="3578225" y="288036"/>
                  <a:pt x="3551682" y="288036"/>
                </a:cubicBezTo>
                <a:lnTo>
                  <a:pt x="48005" y="288036"/>
                </a:lnTo>
                <a:cubicBezTo>
                  <a:pt x="21488" y="288036"/>
                  <a:pt x="0" y="266573"/>
                  <a:pt x="0" y="240030"/>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1080261" y="1828545"/>
            <a:ext cx="3612388" cy="300736"/>
          </a:xfrm>
          <a:custGeom>
            <a:avLst/>
            <a:gdLst>
              <a:gd name="connsiteX0" fmla="*/ 6350 w 3612388"/>
              <a:gd name="connsiteY0" fmla="*/ 54355 h 300736"/>
              <a:gd name="connsiteX1" fmla="*/ 54355 w 3612388"/>
              <a:gd name="connsiteY1" fmla="*/ 6350 h 300736"/>
              <a:gd name="connsiteX2" fmla="*/ 3558032 w 3612388"/>
              <a:gd name="connsiteY2" fmla="*/ 6350 h 300736"/>
              <a:gd name="connsiteX3" fmla="*/ 3606038 w 3612388"/>
              <a:gd name="connsiteY3" fmla="*/ 54355 h 300736"/>
              <a:gd name="connsiteX4" fmla="*/ 3606038 w 3612388"/>
              <a:gd name="connsiteY4" fmla="*/ 246380 h 300736"/>
              <a:gd name="connsiteX5" fmla="*/ 3558032 w 3612388"/>
              <a:gd name="connsiteY5" fmla="*/ 294386 h 300736"/>
              <a:gd name="connsiteX6" fmla="*/ 54355 w 3612388"/>
              <a:gd name="connsiteY6" fmla="*/ 294386 h 300736"/>
              <a:gd name="connsiteX7" fmla="*/ 6350 w 3612388"/>
              <a:gd name="connsiteY7" fmla="*/ 246380 h 300736"/>
              <a:gd name="connsiteX8" fmla="*/ 6350 w 3612388"/>
              <a:gd name="connsiteY8" fmla="*/ 54355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612388" h="300736">
                <a:moveTo>
                  <a:pt x="6350" y="54355"/>
                </a:moveTo>
                <a:cubicBezTo>
                  <a:pt x="6350" y="27813"/>
                  <a:pt x="27838" y="6350"/>
                  <a:pt x="54355" y="6350"/>
                </a:cubicBezTo>
                <a:lnTo>
                  <a:pt x="3558032" y="6350"/>
                </a:lnTo>
                <a:cubicBezTo>
                  <a:pt x="3584575" y="6350"/>
                  <a:pt x="3606038" y="27813"/>
                  <a:pt x="3606038" y="54355"/>
                </a:cubicBezTo>
                <a:lnTo>
                  <a:pt x="3606038" y="246380"/>
                </a:lnTo>
                <a:cubicBezTo>
                  <a:pt x="3606038" y="272923"/>
                  <a:pt x="3584575" y="294386"/>
                  <a:pt x="3558032" y="294386"/>
                </a:cubicBezTo>
                <a:lnTo>
                  <a:pt x="54355" y="294386"/>
                </a:lnTo>
                <a:cubicBezTo>
                  <a:pt x="27838" y="294386"/>
                  <a:pt x="6350" y="272923"/>
                  <a:pt x="6350" y="246380"/>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5157215" y="1834895"/>
            <a:ext cx="3555492" cy="288036"/>
          </a:xfrm>
          <a:custGeom>
            <a:avLst/>
            <a:gdLst>
              <a:gd name="connsiteX0" fmla="*/ 0 w 3555492"/>
              <a:gd name="connsiteY0" fmla="*/ 48005 h 288036"/>
              <a:gd name="connsiteX1" fmla="*/ 48005 w 3555492"/>
              <a:gd name="connsiteY1" fmla="*/ 0 h 288036"/>
              <a:gd name="connsiteX2" fmla="*/ 3507486 w 3555492"/>
              <a:gd name="connsiteY2" fmla="*/ 0 h 288036"/>
              <a:gd name="connsiteX3" fmla="*/ 3555491 w 3555492"/>
              <a:gd name="connsiteY3" fmla="*/ 48005 h 288036"/>
              <a:gd name="connsiteX4" fmla="*/ 3555491 w 3555492"/>
              <a:gd name="connsiteY4" fmla="*/ 240030 h 288036"/>
              <a:gd name="connsiteX5" fmla="*/ 3507486 w 3555492"/>
              <a:gd name="connsiteY5" fmla="*/ 288036 h 288036"/>
              <a:gd name="connsiteX6" fmla="*/ 48005 w 3555492"/>
              <a:gd name="connsiteY6" fmla="*/ 288036 h 288036"/>
              <a:gd name="connsiteX7" fmla="*/ 0 w 3555492"/>
              <a:gd name="connsiteY7" fmla="*/ 240030 h 288036"/>
              <a:gd name="connsiteX8" fmla="*/ 0 w 3555492"/>
              <a:gd name="connsiteY8" fmla="*/ 48005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2" h="288036">
                <a:moveTo>
                  <a:pt x="0" y="48005"/>
                </a:moveTo>
                <a:cubicBezTo>
                  <a:pt x="0" y="21463"/>
                  <a:pt x="21463" y="0"/>
                  <a:pt x="48005" y="0"/>
                </a:cubicBezTo>
                <a:lnTo>
                  <a:pt x="3507486" y="0"/>
                </a:lnTo>
                <a:cubicBezTo>
                  <a:pt x="3534028" y="0"/>
                  <a:pt x="3555491" y="21463"/>
                  <a:pt x="3555491" y="48005"/>
                </a:cubicBezTo>
                <a:lnTo>
                  <a:pt x="3555491" y="240030"/>
                </a:lnTo>
                <a:cubicBezTo>
                  <a:pt x="3555491" y="266573"/>
                  <a:pt x="3534028" y="288036"/>
                  <a:pt x="3507486" y="288036"/>
                </a:cubicBezTo>
                <a:lnTo>
                  <a:pt x="48005" y="288036"/>
                </a:lnTo>
                <a:cubicBezTo>
                  <a:pt x="21463" y="288036"/>
                  <a:pt x="0" y="266573"/>
                  <a:pt x="0" y="240030"/>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5150865" y="1828545"/>
            <a:ext cx="3568192" cy="300736"/>
          </a:xfrm>
          <a:custGeom>
            <a:avLst/>
            <a:gdLst>
              <a:gd name="connsiteX0" fmla="*/ 6350 w 3568192"/>
              <a:gd name="connsiteY0" fmla="*/ 54355 h 300736"/>
              <a:gd name="connsiteX1" fmla="*/ 54355 w 3568192"/>
              <a:gd name="connsiteY1" fmla="*/ 6350 h 300736"/>
              <a:gd name="connsiteX2" fmla="*/ 3513836 w 3568192"/>
              <a:gd name="connsiteY2" fmla="*/ 6350 h 300736"/>
              <a:gd name="connsiteX3" fmla="*/ 3561841 w 3568192"/>
              <a:gd name="connsiteY3" fmla="*/ 54355 h 300736"/>
              <a:gd name="connsiteX4" fmla="*/ 3561841 w 3568192"/>
              <a:gd name="connsiteY4" fmla="*/ 246380 h 300736"/>
              <a:gd name="connsiteX5" fmla="*/ 3513836 w 3568192"/>
              <a:gd name="connsiteY5" fmla="*/ 294386 h 300736"/>
              <a:gd name="connsiteX6" fmla="*/ 54355 w 3568192"/>
              <a:gd name="connsiteY6" fmla="*/ 294386 h 300736"/>
              <a:gd name="connsiteX7" fmla="*/ 6350 w 3568192"/>
              <a:gd name="connsiteY7" fmla="*/ 246380 h 300736"/>
              <a:gd name="connsiteX8" fmla="*/ 6350 w 3568192"/>
              <a:gd name="connsiteY8" fmla="*/ 54355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2" h="300736">
                <a:moveTo>
                  <a:pt x="6350" y="54355"/>
                </a:moveTo>
                <a:cubicBezTo>
                  <a:pt x="6350" y="27813"/>
                  <a:pt x="27813" y="6350"/>
                  <a:pt x="54355" y="6350"/>
                </a:cubicBezTo>
                <a:lnTo>
                  <a:pt x="3513836" y="6350"/>
                </a:lnTo>
                <a:cubicBezTo>
                  <a:pt x="3540378" y="6350"/>
                  <a:pt x="3561841" y="27813"/>
                  <a:pt x="3561841" y="54355"/>
                </a:cubicBezTo>
                <a:lnTo>
                  <a:pt x="3561841" y="246380"/>
                </a:lnTo>
                <a:cubicBezTo>
                  <a:pt x="3561841" y="272923"/>
                  <a:pt x="3540378" y="294386"/>
                  <a:pt x="3513836" y="294386"/>
                </a:cubicBezTo>
                <a:lnTo>
                  <a:pt x="54355" y="294386"/>
                </a:lnTo>
                <a:cubicBezTo>
                  <a:pt x="27813" y="294386"/>
                  <a:pt x="6350" y="272923"/>
                  <a:pt x="6350" y="246380"/>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1194816" y="3121151"/>
            <a:ext cx="3276600" cy="812292"/>
          </a:xfrm>
          <a:custGeom>
            <a:avLst/>
            <a:gdLst>
              <a:gd name="connsiteX0" fmla="*/ 9905 w 3276600"/>
              <a:gd name="connsiteY0" fmla="*/ 802386 h 812292"/>
              <a:gd name="connsiteX1" fmla="*/ 3266693 w 3276600"/>
              <a:gd name="connsiteY1" fmla="*/ 802386 h 812292"/>
              <a:gd name="connsiteX2" fmla="*/ 3266693 w 3276600"/>
              <a:gd name="connsiteY2" fmla="*/ 9905 h 812292"/>
              <a:gd name="connsiteX3" fmla="*/ 9905 w 3276600"/>
              <a:gd name="connsiteY3" fmla="*/ 9905 h 812292"/>
              <a:gd name="connsiteX4" fmla="*/ 9905 w 3276600"/>
              <a:gd name="connsiteY4" fmla="*/ 802386 h 8122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0" h="812292">
                <a:moveTo>
                  <a:pt x="9905" y="802386"/>
                </a:moveTo>
                <a:lnTo>
                  <a:pt x="3266693" y="802386"/>
                </a:lnTo>
                <a:lnTo>
                  <a:pt x="3266693" y="9905"/>
                </a:lnTo>
                <a:lnTo>
                  <a:pt x="9905" y="9905"/>
                </a:lnTo>
                <a:lnTo>
                  <a:pt x="9905" y="802386"/>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5239511" y="2977895"/>
            <a:ext cx="3276600" cy="848868"/>
          </a:xfrm>
          <a:custGeom>
            <a:avLst/>
            <a:gdLst>
              <a:gd name="connsiteX0" fmla="*/ 9905 w 3276600"/>
              <a:gd name="connsiteY0" fmla="*/ 838962 h 848868"/>
              <a:gd name="connsiteX1" fmla="*/ 3266694 w 3276600"/>
              <a:gd name="connsiteY1" fmla="*/ 838962 h 848868"/>
              <a:gd name="connsiteX2" fmla="*/ 3266694 w 3276600"/>
              <a:gd name="connsiteY2" fmla="*/ 9905 h 848868"/>
              <a:gd name="connsiteX3" fmla="*/ 9905 w 3276600"/>
              <a:gd name="connsiteY3" fmla="*/ 9905 h 848868"/>
              <a:gd name="connsiteX4" fmla="*/ 9905 w 3276600"/>
              <a:gd name="connsiteY4" fmla="*/ 838962 h 8488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0" h="848868">
                <a:moveTo>
                  <a:pt x="9905" y="838962"/>
                </a:moveTo>
                <a:lnTo>
                  <a:pt x="3266694" y="838962"/>
                </a:lnTo>
                <a:lnTo>
                  <a:pt x="3266694" y="9905"/>
                </a:lnTo>
                <a:lnTo>
                  <a:pt x="9905" y="9905"/>
                </a:lnTo>
                <a:lnTo>
                  <a:pt x="9905" y="838962"/>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1155191" y="4104132"/>
            <a:ext cx="3555492" cy="288035"/>
          </a:xfrm>
          <a:custGeom>
            <a:avLst/>
            <a:gdLst>
              <a:gd name="connsiteX0" fmla="*/ 0 w 3555492"/>
              <a:gd name="connsiteY0" fmla="*/ 48005 h 288035"/>
              <a:gd name="connsiteX1" fmla="*/ 48005 w 3555492"/>
              <a:gd name="connsiteY1" fmla="*/ 0 h 288035"/>
              <a:gd name="connsiteX2" fmla="*/ 3507486 w 3555492"/>
              <a:gd name="connsiteY2" fmla="*/ 0 h 288035"/>
              <a:gd name="connsiteX3" fmla="*/ 3555492 w 3555492"/>
              <a:gd name="connsiteY3" fmla="*/ 48005 h 288035"/>
              <a:gd name="connsiteX4" fmla="*/ 3555492 w 3555492"/>
              <a:gd name="connsiteY4" fmla="*/ 240029 h 288035"/>
              <a:gd name="connsiteX5" fmla="*/ 3507486 w 3555492"/>
              <a:gd name="connsiteY5" fmla="*/ 288035 h 288035"/>
              <a:gd name="connsiteX6" fmla="*/ 48005 w 3555492"/>
              <a:gd name="connsiteY6" fmla="*/ 288035 h 288035"/>
              <a:gd name="connsiteX7" fmla="*/ 0 w 3555492"/>
              <a:gd name="connsiteY7" fmla="*/ 240029 h 288035"/>
              <a:gd name="connsiteX8" fmla="*/ 0 w 3555492"/>
              <a:gd name="connsiteY8" fmla="*/ 48005 h 2880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2" h="288035">
                <a:moveTo>
                  <a:pt x="0" y="48005"/>
                </a:moveTo>
                <a:cubicBezTo>
                  <a:pt x="0" y="21463"/>
                  <a:pt x="21488" y="0"/>
                  <a:pt x="48005" y="0"/>
                </a:cubicBezTo>
                <a:lnTo>
                  <a:pt x="3507486" y="0"/>
                </a:lnTo>
                <a:cubicBezTo>
                  <a:pt x="3534029" y="0"/>
                  <a:pt x="3555492" y="21463"/>
                  <a:pt x="3555492" y="48005"/>
                </a:cubicBezTo>
                <a:lnTo>
                  <a:pt x="3555492" y="240029"/>
                </a:lnTo>
                <a:cubicBezTo>
                  <a:pt x="3555492" y="266572"/>
                  <a:pt x="3534029" y="288035"/>
                  <a:pt x="3507486" y="288035"/>
                </a:cubicBezTo>
                <a:lnTo>
                  <a:pt x="48005" y="288035"/>
                </a:lnTo>
                <a:cubicBezTo>
                  <a:pt x="21488" y="288035"/>
                  <a:pt x="0" y="266572"/>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1148841" y="4097782"/>
            <a:ext cx="3568192" cy="300735"/>
          </a:xfrm>
          <a:custGeom>
            <a:avLst/>
            <a:gdLst>
              <a:gd name="connsiteX0" fmla="*/ 6350 w 3568192"/>
              <a:gd name="connsiteY0" fmla="*/ 54355 h 300735"/>
              <a:gd name="connsiteX1" fmla="*/ 54355 w 3568192"/>
              <a:gd name="connsiteY1" fmla="*/ 6350 h 300735"/>
              <a:gd name="connsiteX2" fmla="*/ 3513836 w 3568192"/>
              <a:gd name="connsiteY2" fmla="*/ 6350 h 300735"/>
              <a:gd name="connsiteX3" fmla="*/ 3561842 w 3568192"/>
              <a:gd name="connsiteY3" fmla="*/ 54355 h 300735"/>
              <a:gd name="connsiteX4" fmla="*/ 3561842 w 3568192"/>
              <a:gd name="connsiteY4" fmla="*/ 246379 h 300735"/>
              <a:gd name="connsiteX5" fmla="*/ 3513836 w 3568192"/>
              <a:gd name="connsiteY5" fmla="*/ 294385 h 300735"/>
              <a:gd name="connsiteX6" fmla="*/ 54355 w 3568192"/>
              <a:gd name="connsiteY6" fmla="*/ 294385 h 300735"/>
              <a:gd name="connsiteX7" fmla="*/ 6350 w 3568192"/>
              <a:gd name="connsiteY7" fmla="*/ 246379 h 300735"/>
              <a:gd name="connsiteX8" fmla="*/ 6350 w 3568192"/>
              <a:gd name="connsiteY8" fmla="*/ 54355 h 300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2" h="300735">
                <a:moveTo>
                  <a:pt x="6350" y="54355"/>
                </a:moveTo>
                <a:cubicBezTo>
                  <a:pt x="6350" y="27813"/>
                  <a:pt x="27838" y="6350"/>
                  <a:pt x="54355" y="6350"/>
                </a:cubicBezTo>
                <a:lnTo>
                  <a:pt x="3513836" y="6350"/>
                </a:lnTo>
                <a:cubicBezTo>
                  <a:pt x="3540379" y="6350"/>
                  <a:pt x="3561842" y="27813"/>
                  <a:pt x="3561842" y="54355"/>
                </a:cubicBezTo>
                <a:lnTo>
                  <a:pt x="3561842" y="246379"/>
                </a:lnTo>
                <a:cubicBezTo>
                  <a:pt x="3561842" y="272922"/>
                  <a:pt x="3540379" y="294385"/>
                  <a:pt x="3513836" y="294385"/>
                </a:cubicBezTo>
                <a:lnTo>
                  <a:pt x="54355" y="294385"/>
                </a:lnTo>
                <a:cubicBezTo>
                  <a:pt x="27838" y="294385"/>
                  <a:pt x="6350" y="272922"/>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1235963" y="5035296"/>
            <a:ext cx="3473196" cy="451103"/>
          </a:xfrm>
          <a:custGeom>
            <a:avLst/>
            <a:gdLst>
              <a:gd name="connsiteX0" fmla="*/ 9905 w 3473196"/>
              <a:gd name="connsiteY0" fmla="*/ 441197 h 451103"/>
              <a:gd name="connsiteX1" fmla="*/ 3463289 w 3473196"/>
              <a:gd name="connsiteY1" fmla="*/ 441197 h 451103"/>
              <a:gd name="connsiteX2" fmla="*/ 3463289 w 3473196"/>
              <a:gd name="connsiteY2" fmla="*/ 9905 h 451103"/>
              <a:gd name="connsiteX3" fmla="*/ 9905 w 3473196"/>
              <a:gd name="connsiteY3" fmla="*/ 9905 h 451103"/>
              <a:gd name="connsiteX4" fmla="*/ 9905 w 3473196"/>
              <a:gd name="connsiteY4" fmla="*/ 441197 h 4511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73196" h="451103">
                <a:moveTo>
                  <a:pt x="9905" y="441197"/>
                </a:moveTo>
                <a:lnTo>
                  <a:pt x="3463289" y="441197"/>
                </a:lnTo>
                <a:lnTo>
                  <a:pt x="3463289" y="9905"/>
                </a:lnTo>
                <a:lnTo>
                  <a:pt x="9905" y="9905"/>
                </a:lnTo>
                <a:lnTo>
                  <a:pt x="9905" y="441197"/>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2122932" y="4696967"/>
            <a:ext cx="88392" cy="97535"/>
          </a:xfrm>
          <a:custGeom>
            <a:avLst/>
            <a:gdLst>
              <a:gd name="connsiteX0" fmla="*/ 88391 w 88392"/>
              <a:gd name="connsiteY0" fmla="*/ 0 h 97535"/>
              <a:gd name="connsiteX1" fmla="*/ 0 w 88392"/>
              <a:gd name="connsiteY1" fmla="*/ 0 h 97535"/>
              <a:gd name="connsiteX2" fmla="*/ 0 w 88392"/>
              <a:gd name="connsiteY2" fmla="*/ 97535 h 97535"/>
              <a:gd name="connsiteX3" fmla="*/ 88391 w 88392"/>
              <a:gd name="connsiteY3" fmla="*/ 97535 h 97535"/>
              <a:gd name="connsiteX4" fmla="*/ 88391 w 88392"/>
              <a:gd name="connsiteY4" fmla="*/ 0 h 97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8392" h="97535">
                <a:moveTo>
                  <a:pt x="88391" y="0"/>
                </a:moveTo>
                <a:lnTo>
                  <a:pt x="0" y="0"/>
                </a:lnTo>
                <a:lnTo>
                  <a:pt x="0" y="97535"/>
                </a:lnTo>
                <a:lnTo>
                  <a:pt x="88391" y="97535"/>
                </a:lnTo>
                <a:lnTo>
                  <a:pt x="8839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
          <p:cNvSpPr/>
          <p:nvPr/>
        </p:nvSpPr>
        <p:spPr>
          <a:xfrm>
            <a:off x="2122932" y="4893564"/>
            <a:ext cx="725423" cy="97535"/>
          </a:xfrm>
          <a:custGeom>
            <a:avLst/>
            <a:gdLst>
              <a:gd name="connsiteX0" fmla="*/ 725423 w 725423"/>
              <a:gd name="connsiteY0" fmla="*/ 0 h 97535"/>
              <a:gd name="connsiteX1" fmla="*/ 0 w 725423"/>
              <a:gd name="connsiteY1" fmla="*/ 0 h 97535"/>
              <a:gd name="connsiteX2" fmla="*/ 0 w 725423"/>
              <a:gd name="connsiteY2" fmla="*/ 97535 h 97535"/>
              <a:gd name="connsiteX3" fmla="*/ 725423 w 725423"/>
              <a:gd name="connsiteY3" fmla="*/ 97535 h 97535"/>
              <a:gd name="connsiteX4" fmla="*/ 725423 w 725423"/>
              <a:gd name="connsiteY4" fmla="*/ 0 h 97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5423" h="97535">
                <a:moveTo>
                  <a:pt x="725423" y="0"/>
                </a:moveTo>
                <a:lnTo>
                  <a:pt x="0" y="0"/>
                </a:lnTo>
                <a:lnTo>
                  <a:pt x="0" y="97535"/>
                </a:lnTo>
                <a:lnTo>
                  <a:pt x="725423" y="97535"/>
                </a:lnTo>
                <a:lnTo>
                  <a:pt x="72542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3"/>
          <p:cNvSpPr/>
          <p:nvPr/>
        </p:nvSpPr>
        <p:spPr>
          <a:xfrm>
            <a:off x="2122932" y="5088635"/>
            <a:ext cx="656844" cy="97535"/>
          </a:xfrm>
          <a:custGeom>
            <a:avLst/>
            <a:gdLst>
              <a:gd name="connsiteX0" fmla="*/ 656844 w 656844"/>
              <a:gd name="connsiteY0" fmla="*/ 0 h 97535"/>
              <a:gd name="connsiteX1" fmla="*/ 0 w 656844"/>
              <a:gd name="connsiteY1" fmla="*/ 0 h 97535"/>
              <a:gd name="connsiteX2" fmla="*/ 0 w 656844"/>
              <a:gd name="connsiteY2" fmla="*/ 97535 h 97535"/>
              <a:gd name="connsiteX3" fmla="*/ 656844 w 656844"/>
              <a:gd name="connsiteY3" fmla="*/ 97535 h 97535"/>
              <a:gd name="connsiteX4" fmla="*/ 656844 w 656844"/>
              <a:gd name="connsiteY4" fmla="*/ 0 h 97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56844" h="97535">
                <a:moveTo>
                  <a:pt x="656844" y="0"/>
                </a:moveTo>
                <a:lnTo>
                  <a:pt x="0" y="0"/>
                </a:lnTo>
                <a:lnTo>
                  <a:pt x="0" y="97535"/>
                </a:lnTo>
                <a:lnTo>
                  <a:pt x="656844" y="97535"/>
                </a:lnTo>
                <a:lnTo>
                  <a:pt x="65684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2122932" y="5285232"/>
            <a:ext cx="1725167" cy="97535"/>
          </a:xfrm>
          <a:custGeom>
            <a:avLst/>
            <a:gdLst>
              <a:gd name="connsiteX0" fmla="*/ 1725167 w 1725167"/>
              <a:gd name="connsiteY0" fmla="*/ 0 h 97535"/>
              <a:gd name="connsiteX1" fmla="*/ 0 w 1725167"/>
              <a:gd name="connsiteY1" fmla="*/ 0 h 97535"/>
              <a:gd name="connsiteX2" fmla="*/ 0 w 1725167"/>
              <a:gd name="connsiteY2" fmla="*/ 97535 h 97535"/>
              <a:gd name="connsiteX3" fmla="*/ 1725167 w 1725167"/>
              <a:gd name="connsiteY3" fmla="*/ 97535 h 97535"/>
              <a:gd name="connsiteX4" fmla="*/ 1725167 w 1725167"/>
              <a:gd name="connsiteY4" fmla="*/ 0 h 97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725167" h="97535">
                <a:moveTo>
                  <a:pt x="1725167" y="0"/>
                </a:moveTo>
                <a:lnTo>
                  <a:pt x="0" y="0"/>
                </a:lnTo>
                <a:lnTo>
                  <a:pt x="0" y="97535"/>
                </a:lnTo>
                <a:lnTo>
                  <a:pt x="1725167" y="97535"/>
                </a:lnTo>
                <a:lnTo>
                  <a:pt x="172516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3"/>
          <p:cNvSpPr/>
          <p:nvPr/>
        </p:nvSpPr>
        <p:spPr>
          <a:xfrm>
            <a:off x="2122932" y="5480303"/>
            <a:ext cx="1458467" cy="99060"/>
          </a:xfrm>
          <a:custGeom>
            <a:avLst/>
            <a:gdLst>
              <a:gd name="connsiteX0" fmla="*/ 1458467 w 1458467"/>
              <a:gd name="connsiteY0" fmla="*/ 0 h 99060"/>
              <a:gd name="connsiteX1" fmla="*/ 0 w 1458467"/>
              <a:gd name="connsiteY1" fmla="*/ 0 h 99060"/>
              <a:gd name="connsiteX2" fmla="*/ 0 w 1458467"/>
              <a:gd name="connsiteY2" fmla="*/ 99060 h 99060"/>
              <a:gd name="connsiteX3" fmla="*/ 1458467 w 1458467"/>
              <a:gd name="connsiteY3" fmla="*/ 99060 h 99060"/>
              <a:gd name="connsiteX4" fmla="*/ 1458467 w 1458467"/>
              <a:gd name="connsiteY4" fmla="*/ 0 h 990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58467" h="99060">
                <a:moveTo>
                  <a:pt x="1458467" y="0"/>
                </a:moveTo>
                <a:lnTo>
                  <a:pt x="0" y="0"/>
                </a:lnTo>
                <a:lnTo>
                  <a:pt x="0" y="99060"/>
                </a:lnTo>
                <a:lnTo>
                  <a:pt x="1458467" y="99060"/>
                </a:lnTo>
                <a:lnTo>
                  <a:pt x="145846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3"/>
          <p:cNvSpPr/>
          <p:nvPr/>
        </p:nvSpPr>
        <p:spPr>
          <a:xfrm>
            <a:off x="2122932" y="5676900"/>
            <a:ext cx="856488" cy="97535"/>
          </a:xfrm>
          <a:custGeom>
            <a:avLst/>
            <a:gdLst>
              <a:gd name="connsiteX0" fmla="*/ 856488 w 856488"/>
              <a:gd name="connsiteY0" fmla="*/ 0 h 97535"/>
              <a:gd name="connsiteX1" fmla="*/ 0 w 856488"/>
              <a:gd name="connsiteY1" fmla="*/ 0 h 97535"/>
              <a:gd name="connsiteX2" fmla="*/ 0 w 856488"/>
              <a:gd name="connsiteY2" fmla="*/ 97535 h 97535"/>
              <a:gd name="connsiteX3" fmla="*/ 856488 w 856488"/>
              <a:gd name="connsiteY3" fmla="*/ 97535 h 97535"/>
              <a:gd name="connsiteX4" fmla="*/ 856488 w 856488"/>
              <a:gd name="connsiteY4" fmla="*/ 0 h 97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56488" h="97535">
                <a:moveTo>
                  <a:pt x="856488" y="0"/>
                </a:moveTo>
                <a:lnTo>
                  <a:pt x="0" y="0"/>
                </a:lnTo>
                <a:lnTo>
                  <a:pt x="0" y="97535"/>
                </a:lnTo>
                <a:lnTo>
                  <a:pt x="856488" y="97535"/>
                </a:lnTo>
                <a:lnTo>
                  <a:pt x="856488"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3"/>
          <p:cNvSpPr/>
          <p:nvPr/>
        </p:nvSpPr>
        <p:spPr>
          <a:xfrm>
            <a:off x="2122932" y="5871971"/>
            <a:ext cx="725423" cy="99060"/>
          </a:xfrm>
          <a:custGeom>
            <a:avLst/>
            <a:gdLst>
              <a:gd name="connsiteX0" fmla="*/ 725423 w 725423"/>
              <a:gd name="connsiteY0" fmla="*/ 0 h 99060"/>
              <a:gd name="connsiteX1" fmla="*/ 0 w 725423"/>
              <a:gd name="connsiteY1" fmla="*/ 0 h 99060"/>
              <a:gd name="connsiteX2" fmla="*/ 0 w 725423"/>
              <a:gd name="connsiteY2" fmla="*/ 99060 h 99060"/>
              <a:gd name="connsiteX3" fmla="*/ 725423 w 725423"/>
              <a:gd name="connsiteY3" fmla="*/ 99060 h 99060"/>
              <a:gd name="connsiteX4" fmla="*/ 725423 w 725423"/>
              <a:gd name="connsiteY4" fmla="*/ 0 h 9906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5423" h="99060">
                <a:moveTo>
                  <a:pt x="725423" y="0"/>
                </a:moveTo>
                <a:lnTo>
                  <a:pt x="0" y="0"/>
                </a:lnTo>
                <a:lnTo>
                  <a:pt x="0" y="99060"/>
                </a:lnTo>
                <a:lnTo>
                  <a:pt x="725423" y="99060"/>
                </a:lnTo>
                <a:lnTo>
                  <a:pt x="72542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3"/>
          <p:cNvSpPr/>
          <p:nvPr/>
        </p:nvSpPr>
        <p:spPr>
          <a:xfrm>
            <a:off x="2122932" y="6068567"/>
            <a:ext cx="705611" cy="97535"/>
          </a:xfrm>
          <a:custGeom>
            <a:avLst/>
            <a:gdLst>
              <a:gd name="connsiteX0" fmla="*/ 705611 w 705611"/>
              <a:gd name="connsiteY0" fmla="*/ 0 h 97535"/>
              <a:gd name="connsiteX1" fmla="*/ 0 w 705611"/>
              <a:gd name="connsiteY1" fmla="*/ 0 h 97535"/>
              <a:gd name="connsiteX2" fmla="*/ 0 w 705611"/>
              <a:gd name="connsiteY2" fmla="*/ 97535 h 97535"/>
              <a:gd name="connsiteX3" fmla="*/ 705611 w 705611"/>
              <a:gd name="connsiteY3" fmla="*/ 97535 h 97535"/>
              <a:gd name="connsiteX4" fmla="*/ 705611 w 705611"/>
              <a:gd name="connsiteY4" fmla="*/ 0 h 97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05611" h="97535">
                <a:moveTo>
                  <a:pt x="705611" y="0"/>
                </a:moveTo>
                <a:lnTo>
                  <a:pt x="0" y="0"/>
                </a:lnTo>
                <a:lnTo>
                  <a:pt x="0" y="97535"/>
                </a:lnTo>
                <a:lnTo>
                  <a:pt x="705611" y="97535"/>
                </a:lnTo>
                <a:lnTo>
                  <a:pt x="70561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3"/>
          <p:cNvSpPr/>
          <p:nvPr/>
        </p:nvSpPr>
        <p:spPr>
          <a:xfrm>
            <a:off x="2122932" y="6263640"/>
            <a:ext cx="19811" cy="99059"/>
          </a:xfrm>
          <a:custGeom>
            <a:avLst/>
            <a:gdLst>
              <a:gd name="connsiteX0" fmla="*/ 9905 w 19811"/>
              <a:gd name="connsiteY0" fmla="*/ 0 h 99059"/>
              <a:gd name="connsiteX1" fmla="*/ 9905 w 19811"/>
              <a:gd name="connsiteY1" fmla="*/ 99059 h 99059"/>
            </a:gdLst>
            <a:ahLst/>
            <a:cxnLst>
              <a:cxn ang="0">
                <a:pos x="connsiteX0" y="connsiteY0"/>
              </a:cxn>
              <a:cxn ang="1">
                <a:pos x="connsiteX1" y="connsiteY1"/>
              </a:cxn>
            </a:cxnLst>
            <a:rect l="l" t="t" r="r" b="b"/>
            <a:pathLst>
              <a:path w="19811" h="99059">
                <a:moveTo>
                  <a:pt x="9905" y="0"/>
                </a:moveTo>
                <a:lnTo>
                  <a:pt x="9905" y="99059"/>
                </a:lnTo>
              </a:path>
            </a:pathLst>
          </a:custGeom>
          <a:ln w="2540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Freeform 3"/>
          <p:cNvSpPr/>
          <p:nvPr/>
        </p:nvSpPr>
        <p:spPr>
          <a:xfrm>
            <a:off x="2122932" y="6460235"/>
            <a:ext cx="109727" cy="97535"/>
          </a:xfrm>
          <a:custGeom>
            <a:avLst/>
            <a:gdLst>
              <a:gd name="connsiteX0" fmla="*/ 109727 w 109727"/>
              <a:gd name="connsiteY0" fmla="*/ 0 h 97535"/>
              <a:gd name="connsiteX1" fmla="*/ 0 w 109727"/>
              <a:gd name="connsiteY1" fmla="*/ 0 h 97535"/>
              <a:gd name="connsiteX2" fmla="*/ 0 w 109727"/>
              <a:gd name="connsiteY2" fmla="*/ 97535 h 97535"/>
              <a:gd name="connsiteX3" fmla="*/ 109727 w 109727"/>
              <a:gd name="connsiteY3" fmla="*/ 97535 h 97535"/>
              <a:gd name="connsiteX4" fmla="*/ 109727 w 109727"/>
              <a:gd name="connsiteY4" fmla="*/ 0 h 9753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9727" h="97535">
                <a:moveTo>
                  <a:pt x="109727" y="0"/>
                </a:moveTo>
                <a:lnTo>
                  <a:pt x="0" y="0"/>
                </a:lnTo>
                <a:lnTo>
                  <a:pt x="0" y="97535"/>
                </a:lnTo>
                <a:lnTo>
                  <a:pt x="109727" y="97535"/>
                </a:lnTo>
                <a:lnTo>
                  <a:pt x="10972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3"/>
          <p:cNvSpPr/>
          <p:nvPr/>
        </p:nvSpPr>
        <p:spPr>
          <a:xfrm>
            <a:off x="2116582" y="4641850"/>
            <a:ext cx="21844" cy="1971039"/>
          </a:xfrm>
          <a:custGeom>
            <a:avLst/>
            <a:gdLst>
              <a:gd name="connsiteX0" fmla="*/ 6350 w 21844"/>
              <a:gd name="connsiteY0" fmla="*/ 6350 h 1971039"/>
              <a:gd name="connsiteX1" fmla="*/ 6350 w 21844"/>
              <a:gd name="connsiteY1" fmla="*/ 1964690 h 1971039"/>
            </a:gdLst>
            <a:ahLst/>
            <a:cxnLst>
              <a:cxn ang="0">
                <a:pos x="connsiteX0" y="connsiteY0"/>
              </a:cxn>
              <a:cxn ang="1">
                <a:pos x="connsiteX1" y="connsiteY1"/>
              </a:cxn>
            </a:cxnLst>
            <a:rect l="l" t="t" r="r" b="b"/>
            <a:pathLst>
              <a:path w="21844" h="1971039">
                <a:moveTo>
                  <a:pt x="6350" y="6350"/>
                </a:moveTo>
                <a:lnTo>
                  <a:pt x="6350" y="196469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Freeform 3"/>
          <p:cNvSpPr/>
          <p:nvPr/>
        </p:nvSpPr>
        <p:spPr>
          <a:xfrm>
            <a:off x="2075433" y="4641850"/>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Freeform 3"/>
          <p:cNvSpPr/>
          <p:nvPr/>
        </p:nvSpPr>
        <p:spPr>
          <a:xfrm>
            <a:off x="2075433" y="4836921"/>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Freeform 3"/>
          <p:cNvSpPr/>
          <p:nvPr/>
        </p:nvSpPr>
        <p:spPr>
          <a:xfrm>
            <a:off x="2075433" y="5033517"/>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Freeform 3"/>
          <p:cNvSpPr/>
          <p:nvPr/>
        </p:nvSpPr>
        <p:spPr>
          <a:xfrm>
            <a:off x="2075433" y="5230114"/>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Freeform 3"/>
          <p:cNvSpPr/>
          <p:nvPr/>
        </p:nvSpPr>
        <p:spPr>
          <a:xfrm>
            <a:off x="2075433" y="5425185"/>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Freeform 3"/>
          <p:cNvSpPr/>
          <p:nvPr/>
        </p:nvSpPr>
        <p:spPr>
          <a:xfrm>
            <a:off x="2075433" y="5621782"/>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Freeform 3"/>
          <p:cNvSpPr/>
          <p:nvPr/>
        </p:nvSpPr>
        <p:spPr>
          <a:xfrm>
            <a:off x="2075433" y="5816853"/>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Freeform 3"/>
          <p:cNvSpPr/>
          <p:nvPr/>
        </p:nvSpPr>
        <p:spPr>
          <a:xfrm>
            <a:off x="2075433" y="6013450"/>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Freeform 3"/>
          <p:cNvSpPr/>
          <p:nvPr/>
        </p:nvSpPr>
        <p:spPr>
          <a:xfrm>
            <a:off x="2075433" y="6208521"/>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Freeform 3"/>
          <p:cNvSpPr/>
          <p:nvPr/>
        </p:nvSpPr>
        <p:spPr>
          <a:xfrm>
            <a:off x="2075433" y="6405117"/>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Freeform 3"/>
          <p:cNvSpPr/>
          <p:nvPr/>
        </p:nvSpPr>
        <p:spPr>
          <a:xfrm>
            <a:off x="2075433" y="6600190"/>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Freeform 3"/>
          <p:cNvSpPr/>
          <p:nvPr/>
        </p:nvSpPr>
        <p:spPr>
          <a:xfrm>
            <a:off x="1132332" y="4514088"/>
            <a:ext cx="3575303" cy="2200655"/>
          </a:xfrm>
          <a:custGeom>
            <a:avLst/>
            <a:gdLst>
              <a:gd name="connsiteX0" fmla="*/ 9905 w 3575303"/>
              <a:gd name="connsiteY0" fmla="*/ 2190750 h 2200655"/>
              <a:gd name="connsiteX1" fmla="*/ 3565397 w 3575303"/>
              <a:gd name="connsiteY1" fmla="*/ 2190750 h 2200655"/>
              <a:gd name="connsiteX2" fmla="*/ 3565397 w 3575303"/>
              <a:gd name="connsiteY2" fmla="*/ 9905 h 2200655"/>
              <a:gd name="connsiteX3" fmla="*/ 9905 w 3575303"/>
              <a:gd name="connsiteY3" fmla="*/ 9905 h 2200655"/>
              <a:gd name="connsiteX4" fmla="*/ 9905 w 3575303"/>
              <a:gd name="connsiteY4" fmla="*/ 2190750 h 22006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3" h="2200655">
                <a:moveTo>
                  <a:pt x="9905" y="2190750"/>
                </a:moveTo>
                <a:lnTo>
                  <a:pt x="3565397" y="2190750"/>
                </a:lnTo>
                <a:lnTo>
                  <a:pt x="3565397" y="9905"/>
                </a:lnTo>
                <a:lnTo>
                  <a:pt x="9905" y="9905"/>
                </a:lnTo>
                <a:lnTo>
                  <a:pt x="9905" y="2190750"/>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Freeform 3"/>
          <p:cNvSpPr/>
          <p:nvPr/>
        </p:nvSpPr>
        <p:spPr>
          <a:xfrm>
            <a:off x="5146547" y="4081271"/>
            <a:ext cx="3555492" cy="288036"/>
          </a:xfrm>
          <a:custGeom>
            <a:avLst/>
            <a:gdLst>
              <a:gd name="connsiteX0" fmla="*/ 0 w 3555492"/>
              <a:gd name="connsiteY0" fmla="*/ 48006 h 288036"/>
              <a:gd name="connsiteX1" fmla="*/ 48005 w 3555492"/>
              <a:gd name="connsiteY1" fmla="*/ 0 h 288036"/>
              <a:gd name="connsiteX2" fmla="*/ 3507485 w 3555492"/>
              <a:gd name="connsiteY2" fmla="*/ 0 h 288036"/>
              <a:gd name="connsiteX3" fmla="*/ 3555492 w 3555492"/>
              <a:gd name="connsiteY3" fmla="*/ 48006 h 288036"/>
              <a:gd name="connsiteX4" fmla="*/ 3555492 w 3555492"/>
              <a:gd name="connsiteY4" fmla="*/ 240030 h 288036"/>
              <a:gd name="connsiteX5" fmla="*/ 3507485 w 3555492"/>
              <a:gd name="connsiteY5" fmla="*/ 288036 h 288036"/>
              <a:gd name="connsiteX6" fmla="*/ 48005 w 3555492"/>
              <a:gd name="connsiteY6" fmla="*/ 288036 h 288036"/>
              <a:gd name="connsiteX7" fmla="*/ 0 w 3555492"/>
              <a:gd name="connsiteY7" fmla="*/ 240030 h 288036"/>
              <a:gd name="connsiteX8" fmla="*/ 0 w 3555492"/>
              <a:gd name="connsiteY8" fmla="*/ 48006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2" h="288036">
                <a:moveTo>
                  <a:pt x="0" y="48006"/>
                </a:moveTo>
                <a:cubicBezTo>
                  <a:pt x="0" y="21463"/>
                  <a:pt x="21463" y="0"/>
                  <a:pt x="48005" y="0"/>
                </a:cubicBezTo>
                <a:lnTo>
                  <a:pt x="3507485" y="0"/>
                </a:lnTo>
                <a:cubicBezTo>
                  <a:pt x="3534029" y="0"/>
                  <a:pt x="3555492" y="21463"/>
                  <a:pt x="3555492" y="48006"/>
                </a:cubicBezTo>
                <a:lnTo>
                  <a:pt x="3555492" y="240030"/>
                </a:lnTo>
                <a:cubicBezTo>
                  <a:pt x="3555492" y="266573"/>
                  <a:pt x="3534029" y="288036"/>
                  <a:pt x="3507485" y="288036"/>
                </a:cubicBezTo>
                <a:lnTo>
                  <a:pt x="48005" y="288036"/>
                </a:lnTo>
                <a:cubicBezTo>
                  <a:pt x="21463" y="288036"/>
                  <a:pt x="0" y="266573"/>
                  <a:pt x="0" y="240030"/>
                </a:cubicBezTo>
                <a:lnTo>
                  <a:pt x="0" y="48006"/>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3"/>
          <p:cNvSpPr/>
          <p:nvPr/>
        </p:nvSpPr>
        <p:spPr>
          <a:xfrm>
            <a:off x="5140197" y="4074921"/>
            <a:ext cx="3568192" cy="300736"/>
          </a:xfrm>
          <a:custGeom>
            <a:avLst/>
            <a:gdLst>
              <a:gd name="connsiteX0" fmla="*/ 6350 w 3568192"/>
              <a:gd name="connsiteY0" fmla="*/ 54356 h 300736"/>
              <a:gd name="connsiteX1" fmla="*/ 54355 w 3568192"/>
              <a:gd name="connsiteY1" fmla="*/ 6350 h 300736"/>
              <a:gd name="connsiteX2" fmla="*/ 3513835 w 3568192"/>
              <a:gd name="connsiteY2" fmla="*/ 6350 h 300736"/>
              <a:gd name="connsiteX3" fmla="*/ 3561842 w 3568192"/>
              <a:gd name="connsiteY3" fmla="*/ 54356 h 300736"/>
              <a:gd name="connsiteX4" fmla="*/ 3561842 w 3568192"/>
              <a:gd name="connsiteY4" fmla="*/ 246380 h 300736"/>
              <a:gd name="connsiteX5" fmla="*/ 3513835 w 3568192"/>
              <a:gd name="connsiteY5" fmla="*/ 294386 h 300736"/>
              <a:gd name="connsiteX6" fmla="*/ 54355 w 3568192"/>
              <a:gd name="connsiteY6" fmla="*/ 294386 h 300736"/>
              <a:gd name="connsiteX7" fmla="*/ 6350 w 3568192"/>
              <a:gd name="connsiteY7" fmla="*/ 246380 h 300736"/>
              <a:gd name="connsiteX8" fmla="*/ 6350 w 3568192"/>
              <a:gd name="connsiteY8" fmla="*/ 54356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2" h="300736">
                <a:moveTo>
                  <a:pt x="6350" y="54356"/>
                </a:moveTo>
                <a:cubicBezTo>
                  <a:pt x="6350" y="27813"/>
                  <a:pt x="27813" y="6350"/>
                  <a:pt x="54355" y="6350"/>
                </a:cubicBezTo>
                <a:lnTo>
                  <a:pt x="3513835" y="6350"/>
                </a:lnTo>
                <a:cubicBezTo>
                  <a:pt x="3540379" y="6350"/>
                  <a:pt x="3561842" y="27813"/>
                  <a:pt x="3561842" y="54356"/>
                </a:cubicBezTo>
                <a:lnTo>
                  <a:pt x="3561842" y="246380"/>
                </a:lnTo>
                <a:cubicBezTo>
                  <a:pt x="3561842" y="272923"/>
                  <a:pt x="3540379" y="294386"/>
                  <a:pt x="3513835" y="294386"/>
                </a:cubicBezTo>
                <a:lnTo>
                  <a:pt x="54355" y="294386"/>
                </a:lnTo>
                <a:cubicBezTo>
                  <a:pt x="27813" y="294386"/>
                  <a:pt x="6350" y="272923"/>
                  <a:pt x="6350" y="246380"/>
                </a:cubicBezTo>
                <a:lnTo>
                  <a:pt x="6350" y="54356"/>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3"/>
          <p:cNvSpPr/>
          <p:nvPr/>
        </p:nvSpPr>
        <p:spPr>
          <a:xfrm>
            <a:off x="6237732" y="4646676"/>
            <a:ext cx="704087" cy="163067"/>
          </a:xfrm>
          <a:custGeom>
            <a:avLst/>
            <a:gdLst>
              <a:gd name="connsiteX0" fmla="*/ 704087 w 704087"/>
              <a:gd name="connsiteY0" fmla="*/ 0 h 163067"/>
              <a:gd name="connsiteX1" fmla="*/ 0 w 704087"/>
              <a:gd name="connsiteY1" fmla="*/ 0 h 163067"/>
              <a:gd name="connsiteX2" fmla="*/ 0 w 704087"/>
              <a:gd name="connsiteY2" fmla="*/ 163067 h 163067"/>
              <a:gd name="connsiteX3" fmla="*/ 704087 w 704087"/>
              <a:gd name="connsiteY3" fmla="*/ 163067 h 163067"/>
              <a:gd name="connsiteX4" fmla="*/ 704087 w 704087"/>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04087" h="163067">
                <a:moveTo>
                  <a:pt x="704087" y="0"/>
                </a:moveTo>
                <a:lnTo>
                  <a:pt x="0" y="0"/>
                </a:lnTo>
                <a:lnTo>
                  <a:pt x="0" y="163067"/>
                </a:lnTo>
                <a:lnTo>
                  <a:pt x="704087" y="163067"/>
                </a:lnTo>
                <a:lnTo>
                  <a:pt x="70408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Freeform 3"/>
          <p:cNvSpPr/>
          <p:nvPr/>
        </p:nvSpPr>
        <p:spPr>
          <a:xfrm>
            <a:off x="6237732" y="4972811"/>
            <a:ext cx="696467" cy="163067"/>
          </a:xfrm>
          <a:custGeom>
            <a:avLst/>
            <a:gdLst>
              <a:gd name="connsiteX0" fmla="*/ 696467 w 696467"/>
              <a:gd name="connsiteY0" fmla="*/ 0 h 163067"/>
              <a:gd name="connsiteX1" fmla="*/ 0 w 696467"/>
              <a:gd name="connsiteY1" fmla="*/ 0 h 163067"/>
              <a:gd name="connsiteX2" fmla="*/ 0 w 696467"/>
              <a:gd name="connsiteY2" fmla="*/ 163067 h 163067"/>
              <a:gd name="connsiteX3" fmla="*/ 696467 w 696467"/>
              <a:gd name="connsiteY3" fmla="*/ 163067 h 163067"/>
              <a:gd name="connsiteX4" fmla="*/ 696467 w 696467"/>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96467" h="163067">
                <a:moveTo>
                  <a:pt x="696467" y="0"/>
                </a:moveTo>
                <a:lnTo>
                  <a:pt x="0" y="0"/>
                </a:lnTo>
                <a:lnTo>
                  <a:pt x="0" y="163067"/>
                </a:lnTo>
                <a:lnTo>
                  <a:pt x="696467" y="163067"/>
                </a:lnTo>
                <a:lnTo>
                  <a:pt x="69646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Freeform 3"/>
          <p:cNvSpPr/>
          <p:nvPr/>
        </p:nvSpPr>
        <p:spPr>
          <a:xfrm>
            <a:off x="6237732" y="5298947"/>
            <a:ext cx="347472" cy="163067"/>
          </a:xfrm>
          <a:custGeom>
            <a:avLst/>
            <a:gdLst>
              <a:gd name="connsiteX0" fmla="*/ 347472 w 347472"/>
              <a:gd name="connsiteY0" fmla="*/ 0 h 163067"/>
              <a:gd name="connsiteX1" fmla="*/ 0 w 347472"/>
              <a:gd name="connsiteY1" fmla="*/ 0 h 163067"/>
              <a:gd name="connsiteX2" fmla="*/ 0 w 347472"/>
              <a:gd name="connsiteY2" fmla="*/ 163067 h 163067"/>
              <a:gd name="connsiteX3" fmla="*/ 347472 w 347472"/>
              <a:gd name="connsiteY3" fmla="*/ 163067 h 163067"/>
              <a:gd name="connsiteX4" fmla="*/ 347472 w 347472"/>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7472" h="163067">
                <a:moveTo>
                  <a:pt x="347472" y="0"/>
                </a:moveTo>
                <a:lnTo>
                  <a:pt x="0" y="0"/>
                </a:lnTo>
                <a:lnTo>
                  <a:pt x="0" y="163067"/>
                </a:lnTo>
                <a:lnTo>
                  <a:pt x="347472" y="163067"/>
                </a:lnTo>
                <a:lnTo>
                  <a:pt x="34747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Freeform 3"/>
          <p:cNvSpPr/>
          <p:nvPr/>
        </p:nvSpPr>
        <p:spPr>
          <a:xfrm>
            <a:off x="6237732" y="5626608"/>
            <a:ext cx="1540763" cy="163067"/>
          </a:xfrm>
          <a:custGeom>
            <a:avLst/>
            <a:gdLst>
              <a:gd name="connsiteX0" fmla="*/ 1540763 w 1540763"/>
              <a:gd name="connsiteY0" fmla="*/ 0 h 163067"/>
              <a:gd name="connsiteX1" fmla="*/ 0 w 1540763"/>
              <a:gd name="connsiteY1" fmla="*/ 0 h 163067"/>
              <a:gd name="connsiteX2" fmla="*/ 0 w 1540763"/>
              <a:gd name="connsiteY2" fmla="*/ 163067 h 163067"/>
              <a:gd name="connsiteX3" fmla="*/ 1540763 w 1540763"/>
              <a:gd name="connsiteY3" fmla="*/ 163067 h 163067"/>
              <a:gd name="connsiteX4" fmla="*/ 1540763 w 1540763"/>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40763" h="163067">
                <a:moveTo>
                  <a:pt x="1540763" y="0"/>
                </a:moveTo>
                <a:lnTo>
                  <a:pt x="0" y="0"/>
                </a:lnTo>
                <a:lnTo>
                  <a:pt x="0" y="163067"/>
                </a:lnTo>
                <a:lnTo>
                  <a:pt x="1540763" y="163067"/>
                </a:lnTo>
                <a:lnTo>
                  <a:pt x="154076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Freeform 3"/>
          <p:cNvSpPr/>
          <p:nvPr/>
        </p:nvSpPr>
        <p:spPr>
          <a:xfrm>
            <a:off x="6237732" y="5952744"/>
            <a:ext cx="13715" cy="163067"/>
          </a:xfrm>
          <a:custGeom>
            <a:avLst/>
            <a:gdLst>
              <a:gd name="connsiteX0" fmla="*/ 6858 w 13715"/>
              <a:gd name="connsiteY0" fmla="*/ 0 h 163067"/>
              <a:gd name="connsiteX1" fmla="*/ 6858 w 13715"/>
              <a:gd name="connsiteY1" fmla="*/ 163067 h 163067"/>
            </a:gdLst>
            <a:ahLst/>
            <a:cxnLst>
              <a:cxn ang="0">
                <a:pos x="connsiteX0" y="connsiteY0"/>
              </a:cxn>
              <a:cxn ang="1">
                <a:pos x="connsiteX1" y="connsiteY1"/>
              </a:cxn>
            </a:cxnLst>
            <a:rect l="l" t="t" r="r" b="b"/>
            <a:pathLst>
              <a:path w="13715" h="163067">
                <a:moveTo>
                  <a:pt x="6858" y="0"/>
                </a:moveTo>
                <a:lnTo>
                  <a:pt x="6858" y="163067"/>
                </a:lnTo>
              </a:path>
            </a:pathLst>
          </a:custGeom>
          <a:ln w="1270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Freeform 3"/>
          <p:cNvSpPr/>
          <p:nvPr/>
        </p:nvSpPr>
        <p:spPr>
          <a:xfrm>
            <a:off x="6237732" y="6278879"/>
            <a:ext cx="62484" cy="163067"/>
          </a:xfrm>
          <a:custGeom>
            <a:avLst/>
            <a:gdLst>
              <a:gd name="connsiteX0" fmla="*/ 31241 w 62484"/>
              <a:gd name="connsiteY0" fmla="*/ 0 h 163067"/>
              <a:gd name="connsiteX1" fmla="*/ 31241 w 62484"/>
              <a:gd name="connsiteY1" fmla="*/ 163067 h 163067"/>
            </a:gdLst>
            <a:ahLst/>
            <a:cxnLst>
              <a:cxn ang="0">
                <a:pos x="connsiteX0" y="connsiteY0"/>
              </a:cxn>
              <a:cxn ang="1">
                <a:pos x="connsiteX1" y="connsiteY1"/>
              </a:cxn>
            </a:cxnLst>
            <a:rect l="l" t="t" r="r" b="b"/>
            <a:pathLst>
              <a:path w="62484" h="163067">
                <a:moveTo>
                  <a:pt x="31241" y="0"/>
                </a:moveTo>
                <a:lnTo>
                  <a:pt x="31241" y="163067"/>
                </a:lnTo>
              </a:path>
            </a:pathLst>
          </a:custGeom>
          <a:ln w="8890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Freeform 3"/>
          <p:cNvSpPr/>
          <p:nvPr/>
        </p:nvSpPr>
        <p:spPr>
          <a:xfrm>
            <a:off x="6231382" y="4558029"/>
            <a:ext cx="21844" cy="1972564"/>
          </a:xfrm>
          <a:custGeom>
            <a:avLst/>
            <a:gdLst>
              <a:gd name="connsiteX0" fmla="*/ 6350 w 21844"/>
              <a:gd name="connsiteY0" fmla="*/ 6350 h 1972564"/>
              <a:gd name="connsiteX1" fmla="*/ 6350 w 21844"/>
              <a:gd name="connsiteY1" fmla="*/ 1966213 h 1972564"/>
            </a:gdLst>
            <a:ahLst/>
            <a:cxnLst>
              <a:cxn ang="0">
                <a:pos x="connsiteX0" y="connsiteY0"/>
              </a:cxn>
              <a:cxn ang="1">
                <a:pos x="connsiteX1" y="connsiteY1"/>
              </a:cxn>
            </a:cxnLst>
            <a:rect l="l" t="t" r="r" b="b"/>
            <a:pathLst>
              <a:path w="21844" h="1972564">
                <a:moveTo>
                  <a:pt x="6350" y="6350"/>
                </a:moveTo>
                <a:lnTo>
                  <a:pt x="6350" y="1966213"/>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0" name="Freeform 3"/>
          <p:cNvSpPr/>
          <p:nvPr/>
        </p:nvSpPr>
        <p:spPr>
          <a:xfrm>
            <a:off x="6191758" y="4558029"/>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1" name="Freeform 3"/>
          <p:cNvSpPr/>
          <p:nvPr/>
        </p:nvSpPr>
        <p:spPr>
          <a:xfrm>
            <a:off x="6191758" y="4884165"/>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2" name="Freeform 3"/>
          <p:cNvSpPr/>
          <p:nvPr/>
        </p:nvSpPr>
        <p:spPr>
          <a:xfrm>
            <a:off x="6191758" y="5211826"/>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3" name="Freeform 3"/>
          <p:cNvSpPr/>
          <p:nvPr/>
        </p:nvSpPr>
        <p:spPr>
          <a:xfrm>
            <a:off x="6191758" y="5537961"/>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4" name="Freeform 3"/>
          <p:cNvSpPr/>
          <p:nvPr/>
        </p:nvSpPr>
        <p:spPr>
          <a:xfrm>
            <a:off x="6191758" y="5864097"/>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5" name="Freeform 3"/>
          <p:cNvSpPr/>
          <p:nvPr/>
        </p:nvSpPr>
        <p:spPr>
          <a:xfrm>
            <a:off x="6191758" y="6190234"/>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6" name="Freeform 3"/>
          <p:cNvSpPr/>
          <p:nvPr/>
        </p:nvSpPr>
        <p:spPr>
          <a:xfrm>
            <a:off x="6191758" y="6517893"/>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7" name="Freeform 3"/>
          <p:cNvSpPr/>
          <p:nvPr/>
        </p:nvSpPr>
        <p:spPr>
          <a:xfrm>
            <a:off x="5141976" y="4430267"/>
            <a:ext cx="3576827" cy="2202180"/>
          </a:xfrm>
          <a:custGeom>
            <a:avLst/>
            <a:gdLst>
              <a:gd name="connsiteX0" fmla="*/ 9905 w 3576827"/>
              <a:gd name="connsiteY0" fmla="*/ 2192274 h 2202180"/>
              <a:gd name="connsiteX1" fmla="*/ 3566921 w 3576827"/>
              <a:gd name="connsiteY1" fmla="*/ 2192274 h 2202180"/>
              <a:gd name="connsiteX2" fmla="*/ 3566921 w 3576827"/>
              <a:gd name="connsiteY2" fmla="*/ 9905 h 2202180"/>
              <a:gd name="connsiteX3" fmla="*/ 9905 w 3576827"/>
              <a:gd name="connsiteY3" fmla="*/ 9905 h 2202180"/>
              <a:gd name="connsiteX4" fmla="*/ 9905 w 3576827"/>
              <a:gd name="connsiteY4" fmla="*/ 2192274 h 22021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6827" h="2202180">
                <a:moveTo>
                  <a:pt x="9905" y="2192274"/>
                </a:moveTo>
                <a:lnTo>
                  <a:pt x="3566921" y="2192274"/>
                </a:lnTo>
                <a:lnTo>
                  <a:pt x="3566921" y="9905"/>
                </a:lnTo>
                <a:lnTo>
                  <a:pt x="9905" y="9905"/>
                </a:lnTo>
                <a:lnTo>
                  <a:pt x="9905" y="2192274"/>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Freeform 3"/>
          <p:cNvSpPr/>
          <p:nvPr/>
        </p:nvSpPr>
        <p:spPr>
          <a:xfrm>
            <a:off x="5228844" y="5530596"/>
            <a:ext cx="3276600" cy="347471"/>
          </a:xfrm>
          <a:custGeom>
            <a:avLst/>
            <a:gdLst>
              <a:gd name="connsiteX0" fmla="*/ 9905 w 3276600"/>
              <a:gd name="connsiteY0" fmla="*/ 337565 h 347471"/>
              <a:gd name="connsiteX1" fmla="*/ 3266694 w 3276600"/>
              <a:gd name="connsiteY1" fmla="*/ 337565 h 347471"/>
              <a:gd name="connsiteX2" fmla="*/ 3266694 w 3276600"/>
              <a:gd name="connsiteY2" fmla="*/ 9905 h 347471"/>
              <a:gd name="connsiteX3" fmla="*/ 9905 w 3276600"/>
              <a:gd name="connsiteY3" fmla="*/ 9905 h 347471"/>
              <a:gd name="connsiteX4" fmla="*/ 9905 w 3276600"/>
              <a:gd name="connsiteY4" fmla="*/ 337565 h 3474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0" h="347471">
                <a:moveTo>
                  <a:pt x="9905" y="337565"/>
                </a:moveTo>
                <a:lnTo>
                  <a:pt x="3266694" y="337565"/>
                </a:lnTo>
                <a:lnTo>
                  <a:pt x="3266694" y="9905"/>
                </a:lnTo>
                <a:lnTo>
                  <a:pt x="9905" y="9905"/>
                </a:lnTo>
                <a:lnTo>
                  <a:pt x="9905" y="337565"/>
                </a:lnTo>
              </a:path>
            </a:pathLst>
          </a:custGeom>
          <a:solidFill>
            <a:srgbClr val="000000">
              <a:alpha val="0"/>
            </a:srgbClr>
          </a:solidFill>
          <a:ln w="25400">
            <a:solidFill>
              <a:srgbClr val="FF0000">
                <a:alpha val="10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3746500" y="3111500"/>
            <a:ext cx="723900" cy="292100"/>
          </a:xfrm>
          <a:prstGeom prst="rect">
            <a:avLst/>
          </a:prstGeom>
          <a:noFill/>
        </p:spPr>
      </p:pic>
      <p:pic>
        <p:nvPicPr>
          <p:cNvPr id="89" name="Picture 3"/>
          <p:cNvPicPr>
            <a:picLocks noChangeAspect="1" noChangeArrowheads="1"/>
          </p:cNvPicPr>
          <p:nvPr/>
        </p:nvPicPr>
        <p:blipFill>
          <a:blip r:embed="rId3"/>
          <a:srcRect/>
          <a:stretch>
            <a:fillRect/>
          </a:stretch>
        </p:blipFill>
        <p:spPr bwMode="auto">
          <a:xfrm>
            <a:off x="3987800" y="4991100"/>
            <a:ext cx="723900" cy="279400"/>
          </a:xfrm>
          <a:prstGeom prst="rect">
            <a:avLst/>
          </a:prstGeom>
          <a:noFill/>
        </p:spPr>
      </p:pic>
      <p:pic>
        <p:nvPicPr>
          <p:cNvPr id="90" name="Picture 3"/>
          <p:cNvPicPr>
            <a:picLocks noChangeAspect="1" noChangeArrowheads="1"/>
          </p:cNvPicPr>
          <p:nvPr/>
        </p:nvPicPr>
        <p:blipFill>
          <a:blip r:embed="rId4"/>
          <a:srcRect/>
          <a:stretch>
            <a:fillRect/>
          </a:stretch>
        </p:blipFill>
        <p:spPr bwMode="auto">
          <a:xfrm>
            <a:off x="7797800" y="2971800"/>
            <a:ext cx="723900" cy="292100"/>
          </a:xfrm>
          <a:prstGeom prst="rect">
            <a:avLst/>
          </a:prstGeom>
          <a:noFill/>
        </p:spPr>
      </p:pic>
      <p:sp>
        <p:nvSpPr>
          <p:cNvPr id="91"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91</a:t>
            </a:r>
          </a:p>
        </p:txBody>
      </p:sp>
      <p:sp>
        <p:nvSpPr>
          <p:cNvPr id="92"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p:txBody>
      </p:sp>
      <p:sp>
        <p:nvSpPr>
          <p:cNvPr id="93" name="TextBox 1"/>
          <p:cNvSpPr txBox="1"/>
          <p:nvPr/>
        </p:nvSpPr>
        <p:spPr>
          <a:xfrm>
            <a:off x="1193800" y="7874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1</a:t>
            </a:r>
          </a:p>
        </p:txBody>
      </p:sp>
      <p:sp>
        <p:nvSpPr>
          <p:cNvPr id="94" name="TextBox 1"/>
          <p:cNvSpPr txBox="1"/>
          <p:nvPr/>
        </p:nvSpPr>
        <p:spPr>
          <a:xfrm>
            <a:off x="1536700" y="762000"/>
            <a:ext cx="9144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背景信息</a:t>
            </a:r>
          </a:p>
        </p:txBody>
      </p:sp>
      <p:sp>
        <p:nvSpPr>
          <p:cNvPr id="95" name="TextBox 1"/>
          <p:cNvSpPr txBox="1"/>
          <p:nvPr/>
        </p:nvSpPr>
        <p:spPr>
          <a:xfrm>
            <a:off x="1092200" y="1270000"/>
            <a:ext cx="7518400" cy="482600"/>
          </a:xfrm>
          <a:prstGeom prst="rect">
            <a:avLst/>
          </a:prstGeom>
          <a:noFill/>
        </p:spPr>
        <p:txBody>
          <a:bodyPr wrap="none" lIns="0" tIns="0" rIns="0" rtlCol="0">
            <a:spAutoFit/>
          </a:bodyPr>
          <a:lstStyle/>
          <a:p>
            <a:pPr>
              <a:lnSpc>
                <a:spcPts val="1800"/>
              </a:lnSpc>
              <a:tabLst>
                <a:tab pos="2286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本次调研的被访者表现为：</a:t>
            </a:r>
            <a:r>
              <a:rPr lang="en-US" altLang="zh-CN" sz="1405" b="1" dirty="0">
                <a:solidFill>
                  <a:srgbClr val="000000"/>
                </a:solidFill>
                <a:latin typeface="微软雅黑" panose="020B0503020204020204" pitchFamily="18" charset="-122"/>
                <a:cs typeface="微软雅黑" panose="020B0503020204020204" pitchFamily="18" charset="-122"/>
              </a:rPr>
              <a:t>具有高学历的企业中高层，拥有中高收入，家庭结构以夫妻，有子</a:t>
            </a:r>
          </a:p>
          <a:p>
            <a:pPr>
              <a:lnSpc>
                <a:spcPts val="2000"/>
              </a:lnSpc>
              <a:tabLst>
                <a:tab pos="228600" algn="l"/>
              </a:tabLst>
            </a:pPr>
            <a:r>
              <a:rPr lang="en-US" altLang="zh-CN" dirty="0"/>
              <a:t>	</a:t>
            </a:r>
            <a:r>
              <a:rPr lang="en-US" altLang="zh-CN" sz="1405" b="1" dirty="0">
                <a:solidFill>
                  <a:srgbClr val="000000"/>
                </a:solidFill>
                <a:latin typeface="微软雅黑" panose="020B0503020204020204" pitchFamily="18" charset="-122"/>
                <a:cs typeface="微软雅黑" panose="020B0503020204020204" pitchFamily="18" charset="-122"/>
              </a:rPr>
              <a:t>女的稳定三口之家为主。</a:t>
            </a:r>
          </a:p>
        </p:txBody>
      </p:sp>
      <p:sp>
        <p:nvSpPr>
          <p:cNvPr id="96" name="TextBox 1"/>
          <p:cNvSpPr txBox="1"/>
          <p:nvPr/>
        </p:nvSpPr>
        <p:spPr>
          <a:xfrm>
            <a:off x="7975600" y="2400300"/>
            <a:ext cx="419100" cy="114300"/>
          </a:xfrm>
          <a:prstGeom prst="rect">
            <a:avLst/>
          </a:prstGeom>
          <a:noFill/>
        </p:spPr>
        <p:txBody>
          <a:bodyPr wrap="none" lIns="0" tIns="0" rIns="0" rtlCol="0">
            <a:spAutoFit/>
          </a:bodyPr>
          <a:lstStyle/>
          <a:p>
            <a:pPr>
              <a:lnSpc>
                <a:spcPts val="900"/>
              </a:lnSpc>
            </a:pPr>
            <a:r>
              <a:rPr lang="en-US" altLang="zh-CN" sz="1000" dirty="0">
                <a:solidFill>
                  <a:srgbClr val="000000"/>
                </a:solidFill>
                <a:latin typeface="Times New Roman" panose="02020603050405020304" pitchFamily="18" charset="0"/>
                <a:cs typeface="Times New Roman" panose="02020603050405020304" pitchFamily="18" charset="0"/>
              </a:rPr>
              <a:t>44.98%</a:t>
            </a:r>
          </a:p>
        </p:txBody>
      </p:sp>
      <p:sp>
        <p:nvSpPr>
          <p:cNvPr id="97" name="TextBox 1"/>
          <p:cNvSpPr txBox="1"/>
          <p:nvPr/>
        </p:nvSpPr>
        <p:spPr>
          <a:xfrm>
            <a:off x="7391400" y="2730500"/>
            <a:ext cx="4191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30.05%</a:t>
            </a:r>
          </a:p>
        </p:txBody>
      </p:sp>
      <p:sp>
        <p:nvSpPr>
          <p:cNvPr id="98" name="TextBox 1"/>
          <p:cNvSpPr txBox="1"/>
          <p:nvPr/>
        </p:nvSpPr>
        <p:spPr>
          <a:xfrm>
            <a:off x="6845300" y="3048000"/>
            <a:ext cx="4191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16.52%</a:t>
            </a:r>
          </a:p>
        </p:txBody>
      </p:sp>
      <p:sp>
        <p:nvSpPr>
          <p:cNvPr id="99" name="TextBox 1"/>
          <p:cNvSpPr txBox="1"/>
          <p:nvPr/>
        </p:nvSpPr>
        <p:spPr>
          <a:xfrm>
            <a:off x="6438900" y="3365500"/>
            <a:ext cx="3556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6.27%</a:t>
            </a:r>
          </a:p>
        </p:txBody>
      </p:sp>
      <p:sp>
        <p:nvSpPr>
          <p:cNvPr id="100" name="TextBox 1"/>
          <p:cNvSpPr txBox="1"/>
          <p:nvPr/>
        </p:nvSpPr>
        <p:spPr>
          <a:xfrm>
            <a:off x="6273800" y="3695700"/>
            <a:ext cx="3556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2.09%</a:t>
            </a:r>
          </a:p>
        </p:txBody>
      </p:sp>
      <p:sp>
        <p:nvSpPr>
          <p:cNvPr id="101" name="TextBox 1"/>
          <p:cNvSpPr txBox="1"/>
          <p:nvPr/>
        </p:nvSpPr>
        <p:spPr>
          <a:xfrm>
            <a:off x="5410200" y="2362200"/>
            <a:ext cx="571500" cy="4826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1万-3万元</a:t>
            </a:r>
          </a:p>
          <a:p>
            <a:pPr>
              <a:lnSpc>
                <a:spcPts val="1000"/>
              </a:lnSpc>
            </a:pPr>
            <a:endParaRPr lang="en-US" altLang="zh-CN" dirty="0"/>
          </a:p>
          <a:p>
            <a:pPr>
              <a:lnSpc>
                <a:spcPts val="1500"/>
              </a:lnSpc>
            </a:pPr>
            <a:r>
              <a:rPr lang="en-US" altLang="zh-CN" sz="1000" dirty="0">
                <a:solidFill>
                  <a:srgbClr val="000000"/>
                </a:solidFill>
                <a:latin typeface="微软雅黑" panose="020B0503020204020204" pitchFamily="18" charset="-122"/>
                <a:cs typeface="微软雅黑" panose="020B0503020204020204" pitchFamily="18" charset="-122"/>
              </a:rPr>
              <a:t>3万-5万元</a:t>
            </a:r>
          </a:p>
        </p:txBody>
      </p:sp>
      <p:sp>
        <p:nvSpPr>
          <p:cNvPr id="102" name="TextBox 1"/>
          <p:cNvSpPr txBox="1"/>
          <p:nvPr/>
        </p:nvSpPr>
        <p:spPr>
          <a:xfrm>
            <a:off x="5257800" y="3009900"/>
            <a:ext cx="723900" cy="482600"/>
          </a:xfrm>
          <a:prstGeom prst="rect">
            <a:avLst/>
          </a:prstGeom>
          <a:noFill/>
        </p:spPr>
        <p:txBody>
          <a:bodyPr wrap="none" lIns="0" tIns="0" rIns="0" rtlCol="0">
            <a:spAutoFit/>
          </a:bodyPr>
          <a:lstStyle/>
          <a:p>
            <a:pPr>
              <a:lnSpc>
                <a:spcPts val="1300"/>
              </a:lnSpc>
              <a:tabLst>
                <a:tab pos="76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5万-10万元</a:t>
            </a:r>
          </a:p>
          <a:p>
            <a:pPr>
              <a:lnSpc>
                <a:spcPts val="1000"/>
              </a:lnSpc>
            </a:pPr>
            <a:endParaRPr lang="en-US" altLang="zh-CN" dirty="0"/>
          </a:p>
          <a:p>
            <a:pPr>
              <a:lnSpc>
                <a:spcPts val="1500"/>
              </a:lnSpc>
              <a:tabLst>
                <a:tab pos="76200" algn="l"/>
              </a:tabLst>
            </a:pPr>
            <a:r>
              <a:rPr lang="en-US" altLang="zh-CN" sz="995" dirty="0">
                <a:solidFill>
                  <a:srgbClr val="000000"/>
                </a:solidFill>
                <a:latin typeface="微软雅黑" panose="020B0503020204020204" pitchFamily="18" charset="-122"/>
                <a:cs typeface="微软雅黑" panose="020B0503020204020204" pitchFamily="18" charset="-122"/>
              </a:rPr>
              <a:t>10万-20万元</a:t>
            </a:r>
          </a:p>
        </p:txBody>
      </p:sp>
      <p:sp>
        <p:nvSpPr>
          <p:cNvPr id="103" name="TextBox 1"/>
          <p:cNvSpPr txBox="1"/>
          <p:nvPr/>
        </p:nvSpPr>
        <p:spPr>
          <a:xfrm>
            <a:off x="5334000" y="3644900"/>
            <a:ext cx="6477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20万及以上</a:t>
            </a:r>
          </a:p>
        </p:txBody>
      </p:sp>
      <p:sp>
        <p:nvSpPr>
          <p:cNvPr id="104" name="TextBox 1"/>
          <p:cNvSpPr txBox="1"/>
          <p:nvPr/>
        </p:nvSpPr>
        <p:spPr>
          <a:xfrm>
            <a:off x="2552700" y="23622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6.26%</a:t>
            </a:r>
          </a:p>
        </p:txBody>
      </p:sp>
      <p:sp>
        <p:nvSpPr>
          <p:cNvPr id="105" name="TextBox 1"/>
          <p:cNvSpPr txBox="1"/>
          <p:nvPr/>
        </p:nvSpPr>
        <p:spPr>
          <a:xfrm>
            <a:off x="4203700" y="26289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37.82%</a:t>
            </a:r>
          </a:p>
        </p:txBody>
      </p:sp>
      <p:sp>
        <p:nvSpPr>
          <p:cNvPr id="106" name="TextBox 1"/>
          <p:cNvSpPr txBox="1"/>
          <p:nvPr/>
        </p:nvSpPr>
        <p:spPr>
          <a:xfrm>
            <a:off x="3009900" y="31623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13.86%</a:t>
            </a:r>
          </a:p>
        </p:txBody>
      </p:sp>
      <p:sp>
        <p:nvSpPr>
          <p:cNvPr id="107" name="TextBox 1"/>
          <p:cNvSpPr txBox="1"/>
          <p:nvPr/>
        </p:nvSpPr>
        <p:spPr>
          <a:xfrm>
            <a:off x="2527300" y="34290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5.87%</a:t>
            </a:r>
          </a:p>
        </p:txBody>
      </p:sp>
      <p:sp>
        <p:nvSpPr>
          <p:cNvPr id="108" name="TextBox 1"/>
          <p:cNvSpPr txBox="1"/>
          <p:nvPr/>
        </p:nvSpPr>
        <p:spPr>
          <a:xfrm>
            <a:off x="2324100" y="36830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2.50%</a:t>
            </a:r>
          </a:p>
        </p:txBody>
      </p:sp>
      <p:sp>
        <p:nvSpPr>
          <p:cNvPr id="109" name="TextBox 1"/>
          <p:cNvSpPr txBox="1"/>
          <p:nvPr/>
        </p:nvSpPr>
        <p:spPr>
          <a:xfrm>
            <a:off x="1244600" y="2362200"/>
            <a:ext cx="723900" cy="406400"/>
          </a:xfrm>
          <a:prstGeom prst="rect">
            <a:avLst/>
          </a:prstGeom>
          <a:noFill/>
        </p:spPr>
        <p:txBody>
          <a:bodyPr wrap="none" lIns="0" tIns="0" rIns="0" rtlCol="0">
            <a:spAutoFit/>
          </a:bodyPr>
          <a:lstStyle/>
          <a:p>
            <a:pPr>
              <a:lnSpc>
                <a:spcPts val="1100"/>
              </a:lnSpc>
              <a:tabLst>
                <a:tab pos="25400" algn="l"/>
              </a:tabLst>
            </a:pPr>
            <a:r>
              <a:rPr lang="en-US" altLang="zh-CN" sz="900" dirty="0">
                <a:solidFill>
                  <a:srgbClr val="000000"/>
                </a:solidFill>
                <a:latin typeface="微软雅黑" panose="020B0503020204020204" pitchFamily="18" charset="-122"/>
                <a:cs typeface="微软雅黑" panose="020B0503020204020204" pitchFamily="18" charset="-122"/>
              </a:rPr>
              <a:t>4000元及以下</a:t>
            </a:r>
          </a:p>
          <a:p>
            <a:pPr>
              <a:lnSpc>
                <a:spcPts val="2000"/>
              </a:lnSpc>
              <a:tabLst>
                <a:tab pos="25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4001-6000元</a:t>
            </a:r>
          </a:p>
        </p:txBody>
      </p:sp>
      <p:sp>
        <p:nvSpPr>
          <p:cNvPr id="110" name="TextBox 1"/>
          <p:cNvSpPr txBox="1"/>
          <p:nvPr/>
        </p:nvSpPr>
        <p:spPr>
          <a:xfrm>
            <a:off x="1206500" y="2908300"/>
            <a:ext cx="850900" cy="673100"/>
          </a:xfrm>
          <a:prstGeom prst="rect">
            <a:avLst/>
          </a:prstGeom>
          <a:noFill/>
        </p:spPr>
        <p:txBody>
          <a:bodyPr wrap="none" lIns="0" tIns="0" rIns="0" rtlCol="0">
            <a:spAutoFit/>
          </a:bodyPr>
          <a:lstStyle/>
          <a:p>
            <a:pPr>
              <a:lnSpc>
                <a:spcPts val="1100"/>
              </a:lnSpc>
              <a:tabLst>
                <a:tab pos="50800" algn="l"/>
                <a:tab pos="63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6001-8000元</a:t>
            </a:r>
          </a:p>
          <a:p>
            <a:pPr>
              <a:lnSpc>
                <a:spcPts val="2000"/>
              </a:lnSpc>
              <a:tabLst>
                <a:tab pos="50800" algn="l"/>
                <a:tab pos="63500" algn="l"/>
              </a:tabLst>
            </a:pPr>
            <a:r>
              <a:rPr lang="en-US" altLang="zh-CN" sz="900" dirty="0">
                <a:solidFill>
                  <a:srgbClr val="000000"/>
                </a:solidFill>
                <a:latin typeface="微软雅黑" panose="020B0503020204020204" pitchFamily="18" charset="-122"/>
                <a:cs typeface="微软雅黑" panose="020B0503020204020204" pitchFamily="18" charset="-122"/>
              </a:rPr>
              <a:t>8001-12000元</a:t>
            </a:r>
          </a:p>
          <a:p>
            <a:pPr>
              <a:lnSpc>
                <a:spcPts val="2000"/>
              </a:lnSpc>
              <a:tabLst>
                <a:tab pos="50800" algn="l"/>
                <a:tab pos="63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12001-15000…</a:t>
            </a:r>
          </a:p>
        </p:txBody>
      </p:sp>
      <p:sp>
        <p:nvSpPr>
          <p:cNvPr id="111" name="TextBox 1"/>
          <p:cNvSpPr txBox="1"/>
          <p:nvPr/>
        </p:nvSpPr>
        <p:spPr>
          <a:xfrm>
            <a:off x="1295400" y="3683000"/>
            <a:ext cx="6731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15001元以上</a:t>
            </a:r>
          </a:p>
        </p:txBody>
      </p:sp>
      <p:sp>
        <p:nvSpPr>
          <p:cNvPr id="112" name="TextBox 1"/>
          <p:cNvSpPr txBox="1"/>
          <p:nvPr/>
        </p:nvSpPr>
        <p:spPr>
          <a:xfrm>
            <a:off x="2527300" y="1879600"/>
            <a:ext cx="6985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个人月收入</a:t>
            </a:r>
          </a:p>
        </p:txBody>
      </p:sp>
      <p:sp>
        <p:nvSpPr>
          <p:cNvPr id="113" name="TextBox 1"/>
          <p:cNvSpPr txBox="1"/>
          <p:nvPr/>
        </p:nvSpPr>
        <p:spPr>
          <a:xfrm>
            <a:off x="6578600" y="1879600"/>
            <a:ext cx="6985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家庭月收入</a:t>
            </a:r>
          </a:p>
        </p:txBody>
      </p:sp>
      <p:sp>
        <p:nvSpPr>
          <p:cNvPr id="114" name="TextBox 1"/>
          <p:cNvSpPr txBox="1"/>
          <p:nvPr/>
        </p:nvSpPr>
        <p:spPr>
          <a:xfrm>
            <a:off x="3848100" y="2895600"/>
            <a:ext cx="800100" cy="444500"/>
          </a:xfrm>
          <a:prstGeom prst="rect">
            <a:avLst/>
          </a:prstGeom>
          <a:noFill/>
        </p:spPr>
        <p:txBody>
          <a:bodyPr wrap="none" lIns="0" tIns="0" rIns="0" rtlCol="0">
            <a:spAutoFit/>
          </a:bodyPr>
          <a:lstStyle/>
          <a:p>
            <a:pPr>
              <a:lnSpc>
                <a:spcPts val="1300"/>
              </a:lnSpc>
              <a:tabLst>
                <a:tab pos="355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33.69%</a:t>
            </a:r>
          </a:p>
          <a:p>
            <a:pPr>
              <a:lnSpc>
                <a:spcPts val="2200"/>
              </a:lnSpc>
              <a:tabLst>
                <a:tab pos="355600" algn="l"/>
              </a:tabLst>
            </a:pPr>
            <a:r>
              <a:rPr lang="en-US" altLang="zh-CN" sz="1105" dirty="0">
                <a:solidFill>
                  <a:srgbClr val="FFFFFF"/>
                </a:solidFill>
                <a:latin typeface="微软雅黑" panose="020B0503020204020204" pitchFamily="18" charset="-122"/>
                <a:cs typeface="微软雅黑" panose="020B0503020204020204" pitchFamily="18" charset="-122"/>
              </a:rPr>
              <a:t>22.23%</a:t>
            </a:r>
          </a:p>
        </p:txBody>
      </p:sp>
      <p:sp>
        <p:nvSpPr>
          <p:cNvPr id="115" name="TextBox 1"/>
          <p:cNvSpPr txBox="1"/>
          <p:nvPr/>
        </p:nvSpPr>
        <p:spPr>
          <a:xfrm>
            <a:off x="7899400" y="3022600"/>
            <a:ext cx="482600" cy="177800"/>
          </a:xfrm>
          <a:prstGeom prst="rect">
            <a:avLst/>
          </a:prstGeom>
          <a:noFill/>
        </p:spPr>
        <p:txBody>
          <a:bodyPr wrap="none" lIns="0" tIns="0" rIns="0" rtlCol="0">
            <a:spAutoFit/>
          </a:bodyPr>
          <a:lstStyle/>
          <a:p>
            <a:pPr>
              <a:lnSpc>
                <a:spcPts val="1400"/>
              </a:lnSpc>
            </a:pPr>
            <a:r>
              <a:rPr lang="en-US" altLang="zh-CN" sz="1105" dirty="0">
                <a:solidFill>
                  <a:srgbClr val="FFFFFF"/>
                </a:solidFill>
                <a:latin typeface="微软雅黑" panose="020B0503020204020204" pitchFamily="18" charset="-122"/>
                <a:cs typeface="微软雅黑" panose="020B0503020204020204" pitchFamily="18" charset="-122"/>
              </a:rPr>
              <a:t>24.88%</a:t>
            </a:r>
          </a:p>
        </p:txBody>
      </p:sp>
      <p:sp>
        <p:nvSpPr>
          <p:cNvPr id="116" name="TextBox 1"/>
          <p:cNvSpPr txBox="1"/>
          <p:nvPr/>
        </p:nvSpPr>
        <p:spPr>
          <a:xfrm>
            <a:off x="2781300" y="4152900"/>
            <a:ext cx="2794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职业</a:t>
            </a:r>
          </a:p>
        </p:txBody>
      </p:sp>
      <p:sp>
        <p:nvSpPr>
          <p:cNvPr id="117" name="TextBox 1"/>
          <p:cNvSpPr txBox="1"/>
          <p:nvPr/>
        </p:nvSpPr>
        <p:spPr>
          <a:xfrm>
            <a:off x="4089400" y="5041900"/>
            <a:ext cx="431800" cy="165100"/>
          </a:xfrm>
          <a:prstGeom prst="rect">
            <a:avLst/>
          </a:prstGeom>
          <a:noFill/>
        </p:spPr>
        <p:txBody>
          <a:bodyPr wrap="none" lIns="0" tIns="0" rIns="0" rtlCol="0">
            <a:spAutoFit/>
          </a:bodyPr>
          <a:lstStyle/>
          <a:p>
            <a:pPr>
              <a:lnSpc>
                <a:spcPts val="1300"/>
              </a:lnSpc>
            </a:pPr>
            <a:r>
              <a:rPr lang="en-US" altLang="zh-CN" sz="995" dirty="0">
                <a:solidFill>
                  <a:srgbClr val="FFFFFF"/>
                </a:solidFill>
                <a:latin typeface="微软雅黑" panose="020B0503020204020204" pitchFamily="18" charset="-122"/>
                <a:cs typeface="微软雅黑" panose="020B0503020204020204" pitchFamily="18" charset="-122"/>
              </a:rPr>
              <a:t>33.68%</a:t>
            </a:r>
          </a:p>
        </p:txBody>
      </p:sp>
      <p:sp>
        <p:nvSpPr>
          <p:cNvPr id="118" name="TextBox 1"/>
          <p:cNvSpPr txBox="1"/>
          <p:nvPr/>
        </p:nvSpPr>
        <p:spPr>
          <a:xfrm>
            <a:off x="2286000" y="46609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1.26%</a:t>
            </a:r>
          </a:p>
        </p:txBody>
      </p:sp>
      <p:sp>
        <p:nvSpPr>
          <p:cNvPr id="119" name="TextBox 1"/>
          <p:cNvSpPr txBox="1"/>
          <p:nvPr/>
        </p:nvSpPr>
        <p:spPr>
          <a:xfrm>
            <a:off x="2844800" y="4864100"/>
            <a:ext cx="495300" cy="355600"/>
          </a:xfrm>
          <a:prstGeom prst="rect">
            <a:avLst/>
          </a:prstGeom>
          <a:noFill/>
        </p:spPr>
        <p:txBody>
          <a:bodyPr wrap="none" lIns="0" tIns="0" rIns="0" rtlCol="0">
            <a:spAutoFit/>
          </a:bodyPr>
          <a:lstStyle/>
          <a:p>
            <a:pPr>
              <a:lnSpc>
                <a:spcPts val="1300"/>
              </a:lnSpc>
              <a:tabLst>
                <a:tab pos="635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10.26%</a:t>
            </a:r>
          </a:p>
          <a:p>
            <a:pPr>
              <a:lnSpc>
                <a:spcPts val="1500"/>
              </a:lnSpc>
              <a:tabLst>
                <a:tab pos="63500" algn="l"/>
              </a:tabLst>
            </a:pPr>
            <a:r>
              <a:rPr lang="en-US" altLang="zh-CN" sz="995" dirty="0">
                <a:solidFill>
                  <a:srgbClr val="000000"/>
                </a:solidFill>
                <a:latin typeface="微软雅黑" panose="020B0503020204020204" pitchFamily="18" charset="-122"/>
                <a:cs typeface="微软雅黑" panose="020B0503020204020204" pitchFamily="18" charset="-122"/>
              </a:rPr>
              <a:t>9.29%</a:t>
            </a:r>
          </a:p>
        </p:txBody>
      </p:sp>
      <p:sp>
        <p:nvSpPr>
          <p:cNvPr id="120" name="TextBox 1"/>
          <p:cNvSpPr txBox="1"/>
          <p:nvPr/>
        </p:nvSpPr>
        <p:spPr>
          <a:xfrm>
            <a:off x="3657600" y="5257800"/>
            <a:ext cx="698500" cy="355600"/>
          </a:xfrm>
          <a:prstGeom prst="rect">
            <a:avLst/>
          </a:prstGeom>
          <a:noFill/>
        </p:spPr>
        <p:txBody>
          <a:bodyPr wrap="none" lIns="0" tIns="0" rIns="0" rtlCol="0">
            <a:spAutoFit/>
          </a:bodyPr>
          <a:lstStyle/>
          <a:p>
            <a:pPr>
              <a:lnSpc>
                <a:spcPts val="1300"/>
              </a:lnSpc>
              <a:tabLst>
                <a:tab pos="2667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24.39%</a:t>
            </a:r>
          </a:p>
          <a:p>
            <a:pPr>
              <a:lnSpc>
                <a:spcPts val="1500"/>
              </a:lnSpc>
              <a:tabLst>
                <a:tab pos="266700" algn="l"/>
              </a:tabLst>
            </a:pPr>
            <a:r>
              <a:rPr lang="en-US" altLang="zh-CN" sz="1000" dirty="0">
                <a:solidFill>
                  <a:srgbClr val="000000"/>
                </a:solidFill>
                <a:latin typeface="微软雅黑" panose="020B0503020204020204" pitchFamily="18" charset="-122"/>
                <a:cs typeface="微软雅黑" panose="020B0503020204020204" pitchFamily="18" charset="-122"/>
              </a:rPr>
              <a:t>20.62%</a:t>
            </a:r>
          </a:p>
        </p:txBody>
      </p:sp>
      <p:sp>
        <p:nvSpPr>
          <p:cNvPr id="121" name="TextBox 1"/>
          <p:cNvSpPr txBox="1"/>
          <p:nvPr/>
        </p:nvSpPr>
        <p:spPr>
          <a:xfrm>
            <a:off x="2895600" y="5651500"/>
            <a:ext cx="584200" cy="546100"/>
          </a:xfrm>
          <a:prstGeom prst="rect">
            <a:avLst/>
          </a:prstGeom>
          <a:noFill/>
        </p:spPr>
        <p:txBody>
          <a:bodyPr wrap="none" lIns="0" tIns="0" rIns="0" rtlCol="0">
            <a:spAutoFit/>
          </a:bodyPr>
          <a:lstStyle/>
          <a:p>
            <a:pPr>
              <a:lnSpc>
                <a:spcPts val="1300"/>
              </a:lnSpc>
              <a:tabLst>
                <a:tab pos="25400" algn="l"/>
                <a:tab pos="152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12.10%</a:t>
            </a:r>
          </a:p>
          <a:p>
            <a:pPr>
              <a:lnSpc>
                <a:spcPts val="1500"/>
              </a:lnSpc>
              <a:tabLst>
                <a:tab pos="25400" algn="l"/>
                <a:tab pos="152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10.26%</a:t>
            </a:r>
          </a:p>
          <a:p>
            <a:pPr>
              <a:lnSpc>
                <a:spcPts val="1500"/>
              </a:lnSpc>
              <a:tabLst>
                <a:tab pos="25400" algn="l"/>
                <a:tab pos="152400" algn="l"/>
              </a:tabLst>
            </a:pPr>
            <a:r>
              <a:rPr lang="en-US" altLang="zh-CN" sz="995" dirty="0">
                <a:solidFill>
                  <a:srgbClr val="000000"/>
                </a:solidFill>
                <a:latin typeface="微软雅黑" panose="020B0503020204020204" pitchFamily="18" charset="-122"/>
                <a:cs typeface="微软雅黑" panose="020B0503020204020204" pitchFamily="18" charset="-122"/>
              </a:rPr>
              <a:t>9.97%</a:t>
            </a:r>
          </a:p>
        </p:txBody>
      </p:sp>
      <p:sp>
        <p:nvSpPr>
          <p:cNvPr id="122" name="TextBox 1"/>
          <p:cNvSpPr txBox="1"/>
          <p:nvPr/>
        </p:nvSpPr>
        <p:spPr>
          <a:xfrm>
            <a:off x="2209800" y="6235700"/>
            <a:ext cx="444500" cy="355600"/>
          </a:xfrm>
          <a:prstGeom prst="rect">
            <a:avLst/>
          </a:prstGeom>
          <a:noFill/>
        </p:spPr>
        <p:txBody>
          <a:bodyPr wrap="none" lIns="0" tIns="0" rIns="0" rtlCol="0">
            <a:spAutoFit/>
          </a:bodyPr>
          <a:lstStyle/>
          <a:p>
            <a:pPr>
              <a:lnSpc>
                <a:spcPts val="1300"/>
              </a:lnSpc>
              <a:tabLst>
                <a:tab pos="88900" algn="l"/>
              </a:tabLst>
            </a:pPr>
            <a:r>
              <a:rPr lang="en-US" altLang="zh-CN" sz="995" dirty="0">
                <a:solidFill>
                  <a:srgbClr val="000000"/>
                </a:solidFill>
                <a:latin typeface="微软雅黑" panose="020B0503020204020204" pitchFamily="18" charset="-122"/>
                <a:cs typeface="微软雅黑" panose="020B0503020204020204" pitchFamily="18" charset="-122"/>
              </a:rPr>
              <a:t>0.29%</a:t>
            </a:r>
          </a:p>
          <a:p>
            <a:pPr>
              <a:lnSpc>
                <a:spcPts val="1500"/>
              </a:lnSpc>
              <a:tabLst>
                <a:tab pos="88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1.55%</a:t>
            </a:r>
          </a:p>
        </p:txBody>
      </p:sp>
      <p:sp>
        <p:nvSpPr>
          <p:cNvPr id="123" name="TextBox 1"/>
          <p:cNvSpPr txBox="1"/>
          <p:nvPr/>
        </p:nvSpPr>
        <p:spPr>
          <a:xfrm>
            <a:off x="1308100" y="4660900"/>
            <a:ext cx="6858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政府行政人员</a:t>
            </a:r>
          </a:p>
        </p:txBody>
      </p:sp>
      <p:sp>
        <p:nvSpPr>
          <p:cNvPr id="124" name="TextBox 1"/>
          <p:cNvSpPr txBox="1"/>
          <p:nvPr/>
        </p:nvSpPr>
        <p:spPr>
          <a:xfrm>
            <a:off x="1308100" y="4864100"/>
            <a:ext cx="673100" cy="342900"/>
          </a:xfrm>
          <a:prstGeom prst="rect">
            <a:avLst/>
          </a:prstGeom>
          <a:noFill/>
        </p:spPr>
        <p:txBody>
          <a:bodyPr wrap="none" lIns="0" tIns="0" rIns="0" rtlCol="0">
            <a:spAutoFit/>
          </a:bodyPr>
          <a:lstStyle/>
          <a:p>
            <a:pPr>
              <a:lnSpc>
                <a:spcPts val="1100"/>
              </a:lnSpc>
              <a:tabLst>
                <a:tab pos="228600" algn="l"/>
              </a:tabLst>
            </a:pPr>
            <a:r>
              <a:rPr lang="en-US" altLang="zh-CN" sz="900" dirty="0">
                <a:solidFill>
                  <a:srgbClr val="000000"/>
                </a:solidFill>
                <a:latin typeface="微软雅黑" panose="020B0503020204020204" pitchFamily="18" charset="-122"/>
                <a:cs typeface="微软雅黑" panose="020B0503020204020204" pitchFamily="18" charset="-122"/>
              </a:rPr>
              <a:t>事业单位人员</a:t>
            </a:r>
          </a:p>
          <a:p>
            <a:pPr>
              <a:lnSpc>
                <a:spcPts val="1500"/>
              </a:lnSpc>
              <a:tabLst>
                <a:tab pos="2286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企业高管</a:t>
            </a:r>
          </a:p>
        </p:txBody>
      </p:sp>
      <p:sp>
        <p:nvSpPr>
          <p:cNvPr id="125" name="TextBox 1"/>
          <p:cNvSpPr txBox="1"/>
          <p:nvPr/>
        </p:nvSpPr>
        <p:spPr>
          <a:xfrm>
            <a:off x="1270000" y="5295900"/>
            <a:ext cx="825500" cy="1320800"/>
          </a:xfrm>
          <a:prstGeom prst="rect">
            <a:avLst/>
          </a:prstGeom>
          <a:noFill/>
        </p:spPr>
        <p:txBody>
          <a:bodyPr wrap="none" lIns="0" tIns="0" rIns="0" rtlCol="0">
            <a:spAutoFit/>
          </a:bodyPr>
          <a:lstStyle/>
          <a:p>
            <a:pPr>
              <a:lnSpc>
                <a:spcPts val="1100"/>
              </a:lnSpc>
              <a:tabLst>
                <a:tab pos="152400" algn="l"/>
                <a:tab pos="266700" algn="l"/>
                <a:tab pos="5080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中层管理者</a:t>
            </a:r>
          </a:p>
          <a:p>
            <a:pPr>
              <a:lnSpc>
                <a:spcPts val="1500"/>
              </a:lnSpc>
              <a:tabLst>
                <a:tab pos="152400" algn="l"/>
                <a:tab pos="266700" algn="l"/>
                <a:tab pos="5080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普通员工</a:t>
            </a:r>
          </a:p>
          <a:p>
            <a:pPr>
              <a:lnSpc>
                <a:spcPts val="1500"/>
              </a:lnSpc>
              <a:tabLst>
                <a:tab pos="152400" algn="l"/>
                <a:tab pos="266700" algn="l"/>
                <a:tab pos="5080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私企老板</a:t>
            </a:r>
          </a:p>
          <a:p>
            <a:pPr>
              <a:lnSpc>
                <a:spcPts val="1500"/>
              </a:lnSpc>
              <a:tabLst>
                <a:tab pos="152400" algn="l"/>
                <a:tab pos="266700" algn="l"/>
                <a:tab pos="5080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自由职业者</a:t>
            </a:r>
          </a:p>
          <a:p>
            <a:pPr>
              <a:lnSpc>
                <a:spcPts val="1500"/>
              </a:lnSpc>
              <a:tabLst>
                <a:tab pos="152400" algn="l"/>
                <a:tab pos="266700" algn="l"/>
                <a:tab pos="5080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学生</a:t>
            </a:r>
          </a:p>
          <a:p>
            <a:pPr>
              <a:lnSpc>
                <a:spcPts val="1500"/>
              </a:lnSpc>
              <a:tabLst>
                <a:tab pos="152400" algn="l"/>
                <a:tab pos="266700" algn="l"/>
                <a:tab pos="508000" algn="l"/>
              </a:tabLst>
            </a:pPr>
            <a:r>
              <a:rPr lang="en-US" altLang="zh-CN" sz="900" dirty="0">
                <a:solidFill>
                  <a:srgbClr val="000000"/>
                </a:solidFill>
                <a:latin typeface="微软雅黑" panose="020B0503020204020204" pitchFamily="18" charset="-122"/>
                <a:cs typeface="微软雅黑" panose="020B0503020204020204" pitchFamily="18" charset="-122"/>
              </a:rPr>
              <a:t>离退休人员/待…</a:t>
            </a:r>
          </a:p>
          <a:p>
            <a:pPr>
              <a:lnSpc>
                <a:spcPts val="1500"/>
              </a:lnSpc>
              <a:tabLst>
                <a:tab pos="152400" algn="l"/>
                <a:tab pos="266700" algn="l"/>
                <a:tab pos="5080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其他请注明</a:t>
            </a:r>
          </a:p>
        </p:txBody>
      </p:sp>
      <p:sp>
        <p:nvSpPr>
          <p:cNvPr id="126" name="TextBox 1"/>
          <p:cNvSpPr txBox="1"/>
          <p:nvPr/>
        </p:nvSpPr>
        <p:spPr>
          <a:xfrm>
            <a:off x="6642100" y="4127500"/>
            <a:ext cx="5588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家庭结构</a:t>
            </a:r>
          </a:p>
        </p:txBody>
      </p:sp>
      <p:sp>
        <p:nvSpPr>
          <p:cNvPr id="127" name="TextBox 1"/>
          <p:cNvSpPr txBox="1"/>
          <p:nvPr/>
        </p:nvSpPr>
        <p:spPr>
          <a:xfrm>
            <a:off x="7010400" y="46482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20.91%</a:t>
            </a:r>
          </a:p>
        </p:txBody>
      </p:sp>
      <p:sp>
        <p:nvSpPr>
          <p:cNvPr id="128" name="TextBox 1"/>
          <p:cNvSpPr txBox="1"/>
          <p:nvPr/>
        </p:nvSpPr>
        <p:spPr>
          <a:xfrm>
            <a:off x="6997700" y="49784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20.72%</a:t>
            </a:r>
          </a:p>
        </p:txBody>
      </p:sp>
      <p:sp>
        <p:nvSpPr>
          <p:cNvPr id="129" name="TextBox 1"/>
          <p:cNvSpPr txBox="1"/>
          <p:nvPr/>
        </p:nvSpPr>
        <p:spPr>
          <a:xfrm>
            <a:off x="7848600" y="56261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45.82%</a:t>
            </a:r>
          </a:p>
        </p:txBody>
      </p:sp>
      <p:sp>
        <p:nvSpPr>
          <p:cNvPr id="130" name="TextBox 1"/>
          <p:cNvSpPr txBox="1"/>
          <p:nvPr/>
        </p:nvSpPr>
        <p:spPr>
          <a:xfrm>
            <a:off x="6324600" y="5334000"/>
            <a:ext cx="762000" cy="1143000"/>
          </a:xfrm>
          <a:prstGeom prst="rect">
            <a:avLst/>
          </a:prstGeom>
          <a:noFill/>
        </p:spPr>
        <p:txBody>
          <a:bodyPr wrap="none" lIns="0" tIns="0" rIns="0" rtlCol="0">
            <a:spAutoFit/>
          </a:bodyPr>
          <a:lstStyle/>
          <a:p>
            <a:pPr>
              <a:lnSpc>
                <a:spcPts val="1300"/>
              </a:lnSpc>
              <a:tabLst>
                <a:tab pos="50800" algn="l"/>
                <a:tab pos="330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10.31%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50800" algn="l"/>
                <a:tab pos="330200" algn="l"/>
              </a:tabLst>
            </a:pPr>
            <a:r>
              <a:rPr lang="en-US" altLang="zh-CN" sz="995" dirty="0">
                <a:solidFill>
                  <a:srgbClr val="000000"/>
                </a:solidFill>
                <a:latin typeface="微软雅黑" panose="020B0503020204020204" pitchFamily="18" charset="-122"/>
                <a:cs typeface="微软雅黑" panose="020B0503020204020204" pitchFamily="18" charset="-122"/>
              </a:rPr>
              <a:t>0.39%</a:t>
            </a:r>
          </a:p>
          <a:p>
            <a:pPr>
              <a:lnSpc>
                <a:spcPts val="1000"/>
              </a:lnSpc>
            </a:pPr>
            <a:endParaRPr lang="en-US" altLang="zh-CN" dirty="0"/>
          </a:p>
          <a:p>
            <a:pPr>
              <a:lnSpc>
                <a:spcPts val="1500"/>
              </a:lnSpc>
              <a:tabLst>
                <a:tab pos="50800" algn="l"/>
                <a:tab pos="330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1.85%</a:t>
            </a:r>
          </a:p>
        </p:txBody>
      </p:sp>
      <p:sp>
        <p:nvSpPr>
          <p:cNvPr id="131" name="TextBox 1"/>
          <p:cNvSpPr txBox="1"/>
          <p:nvPr/>
        </p:nvSpPr>
        <p:spPr>
          <a:xfrm>
            <a:off x="5549900" y="4648200"/>
            <a:ext cx="5715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单身，独居</a:t>
            </a:r>
          </a:p>
        </p:txBody>
      </p:sp>
      <p:sp>
        <p:nvSpPr>
          <p:cNvPr id="132" name="TextBox 1"/>
          <p:cNvSpPr txBox="1"/>
          <p:nvPr/>
        </p:nvSpPr>
        <p:spPr>
          <a:xfrm>
            <a:off x="5207000" y="4965700"/>
            <a:ext cx="9144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单身，与父母同住</a:t>
            </a:r>
          </a:p>
        </p:txBody>
      </p:sp>
      <p:sp>
        <p:nvSpPr>
          <p:cNvPr id="133" name="TextBox 1"/>
          <p:cNvSpPr txBox="1"/>
          <p:nvPr/>
        </p:nvSpPr>
        <p:spPr>
          <a:xfrm>
            <a:off x="5435600" y="5334000"/>
            <a:ext cx="685800" cy="1117600"/>
          </a:xfrm>
          <a:prstGeom prst="rect">
            <a:avLst/>
          </a:prstGeom>
          <a:noFill/>
        </p:spPr>
        <p:txBody>
          <a:bodyPr wrap="none" lIns="0" tIns="0" rIns="0" rtlCol="0">
            <a:spAutoFit/>
          </a:bodyPr>
          <a:lstStyle/>
          <a:p>
            <a:pPr>
              <a:lnSpc>
                <a:spcPts val="1100"/>
              </a:lnSpc>
              <a:tabLst>
                <a:tab pos="114300" algn="l"/>
                <a:tab pos="228600" algn="l"/>
              </a:tabLst>
            </a:pPr>
            <a:r>
              <a:rPr lang="en-US" altLang="zh-CN" sz="900" dirty="0">
                <a:solidFill>
                  <a:srgbClr val="000000"/>
                </a:solidFill>
                <a:latin typeface="微软雅黑" panose="020B0503020204020204" pitchFamily="18" charset="-122"/>
                <a:cs typeface="微软雅黑" panose="020B0503020204020204" pitchFamily="18" charset="-122"/>
              </a:rPr>
              <a:t>夫妻，无子女</a:t>
            </a:r>
          </a:p>
          <a:p>
            <a:pPr>
              <a:lnSpc>
                <a:spcPts val="1000"/>
              </a:lnSpc>
            </a:pPr>
            <a:endParaRPr lang="en-US" altLang="zh-CN" dirty="0"/>
          </a:p>
          <a:p>
            <a:pPr>
              <a:lnSpc>
                <a:spcPts val="1500"/>
              </a:lnSpc>
              <a:tabLst>
                <a:tab pos="114300" algn="l"/>
                <a:tab pos="228600" algn="l"/>
              </a:tabLst>
            </a:pPr>
            <a:r>
              <a:rPr lang="en-US" altLang="zh-CN" sz="900" dirty="0">
                <a:solidFill>
                  <a:srgbClr val="000000"/>
                </a:solidFill>
                <a:latin typeface="微软雅黑" panose="020B0503020204020204" pitchFamily="18" charset="-122"/>
                <a:cs typeface="微软雅黑" panose="020B0503020204020204" pitchFamily="18" charset="-122"/>
              </a:rPr>
              <a:t>夫妻，有子女</a:t>
            </a:r>
          </a:p>
          <a:p>
            <a:pPr>
              <a:lnSpc>
                <a:spcPts val="1000"/>
              </a:lnSpc>
            </a:pPr>
            <a:endParaRPr lang="en-US" altLang="zh-CN" dirty="0"/>
          </a:p>
          <a:p>
            <a:pPr>
              <a:lnSpc>
                <a:spcPts val="1500"/>
              </a:lnSpc>
              <a:tabLst>
                <a:tab pos="114300" algn="l"/>
                <a:tab pos="2286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离异有子女</a:t>
            </a:r>
          </a:p>
          <a:p>
            <a:pPr>
              <a:lnSpc>
                <a:spcPts val="1000"/>
              </a:lnSpc>
            </a:pPr>
            <a:endParaRPr lang="en-US" altLang="zh-CN" dirty="0"/>
          </a:p>
          <a:p>
            <a:pPr>
              <a:lnSpc>
                <a:spcPts val="1500"/>
              </a:lnSpc>
              <a:tabLst>
                <a:tab pos="114300" algn="l"/>
                <a:tab pos="2286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三代同堂</a:t>
            </a:r>
          </a:p>
        </p:txBody>
      </p:sp>
      <p:sp>
        <p:nvSpPr>
          <p:cNvPr id="134" name="TextBox 1"/>
          <p:cNvSpPr txBox="1"/>
          <p:nvPr/>
        </p:nvSpPr>
        <p:spPr>
          <a:xfrm>
            <a:off x="6400800" y="711200"/>
            <a:ext cx="20574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以中高阶层人士为主</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092708" y="928116"/>
            <a:ext cx="327659" cy="304800"/>
          </a:xfrm>
          <a:custGeom>
            <a:avLst/>
            <a:gdLst>
              <a:gd name="connsiteX0" fmla="*/ 0 w 327659"/>
              <a:gd name="connsiteY0" fmla="*/ 304800 h 304800"/>
              <a:gd name="connsiteX1" fmla="*/ 327659 w 327659"/>
              <a:gd name="connsiteY1" fmla="*/ 304800 h 304800"/>
              <a:gd name="connsiteX2" fmla="*/ 327659 w 327659"/>
              <a:gd name="connsiteY2" fmla="*/ 0 h 304800"/>
              <a:gd name="connsiteX3" fmla="*/ 0 w 327659"/>
              <a:gd name="connsiteY3" fmla="*/ 0 h 304800"/>
              <a:gd name="connsiteX4" fmla="*/ 0 w 327659"/>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59" h="304800">
                <a:moveTo>
                  <a:pt x="0" y="304800"/>
                </a:moveTo>
                <a:lnTo>
                  <a:pt x="327659" y="304800"/>
                </a:lnTo>
                <a:lnTo>
                  <a:pt x="327659"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947927" y="1431036"/>
            <a:ext cx="7860792" cy="976884"/>
          </a:xfrm>
          <a:custGeom>
            <a:avLst/>
            <a:gdLst>
              <a:gd name="connsiteX0" fmla="*/ 0 w 7860792"/>
              <a:gd name="connsiteY0" fmla="*/ 976884 h 976884"/>
              <a:gd name="connsiteX1" fmla="*/ 7860791 w 7860792"/>
              <a:gd name="connsiteY1" fmla="*/ 976884 h 976884"/>
              <a:gd name="connsiteX2" fmla="*/ 7860791 w 7860792"/>
              <a:gd name="connsiteY2" fmla="*/ 0 h 976884"/>
              <a:gd name="connsiteX3" fmla="*/ 0 w 7860792"/>
              <a:gd name="connsiteY3" fmla="*/ 0 h 976884"/>
              <a:gd name="connsiteX4" fmla="*/ 0 w 7860792"/>
              <a:gd name="connsiteY4" fmla="*/ 976884 h 97688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860792" h="976884">
                <a:moveTo>
                  <a:pt x="0" y="976884"/>
                </a:moveTo>
                <a:lnTo>
                  <a:pt x="7860791" y="976884"/>
                </a:lnTo>
                <a:lnTo>
                  <a:pt x="7860791" y="0"/>
                </a:lnTo>
                <a:lnTo>
                  <a:pt x="0" y="0"/>
                </a:lnTo>
                <a:lnTo>
                  <a:pt x="0" y="976884"/>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170432" y="2581655"/>
            <a:ext cx="3066288" cy="260604"/>
          </a:xfrm>
          <a:custGeom>
            <a:avLst/>
            <a:gdLst>
              <a:gd name="connsiteX0" fmla="*/ 0 w 3066288"/>
              <a:gd name="connsiteY0" fmla="*/ 43433 h 260604"/>
              <a:gd name="connsiteX1" fmla="*/ 43433 w 3066288"/>
              <a:gd name="connsiteY1" fmla="*/ 0 h 260604"/>
              <a:gd name="connsiteX2" fmla="*/ 3022853 w 3066288"/>
              <a:gd name="connsiteY2" fmla="*/ 0 h 260604"/>
              <a:gd name="connsiteX3" fmla="*/ 3066288 w 3066288"/>
              <a:gd name="connsiteY3" fmla="*/ 43433 h 260604"/>
              <a:gd name="connsiteX4" fmla="*/ 3066288 w 3066288"/>
              <a:gd name="connsiteY4" fmla="*/ 217170 h 260604"/>
              <a:gd name="connsiteX5" fmla="*/ 3022853 w 3066288"/>
              <a:gd name="connsiteY5" fmla="*/ 260604 h 260604"/>
              <a:gd name="connsiteX6" fmla="*/ 43433 w 3066288"/>
              <a:gd name="connsiteY6" fmla="*/ 260604 h 260604"/>
              <a:gd name="connsiteX7" fmla="*/ 0 w 3066288"/>
              <a:gd name="connsiteY7" fmla="*/ 217170 h 260604"/>
              <a:gd name="connsiteX8" fmla="*/ 0 w 3066288"/>
              <a:gd name="connsiteY8" fmla="*/ 43433 h 2606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066288" h="260604">
                <a:moveTo>
                  <a:pt x="0" y="43433"/>
                </a:moveTo>
                <a:cubicBezTo>
                  <a:pt x="0" y="19430"/>
                  <a:pt x="19443" y="0"/>
                  <a:pt x="43433" y="0"/>
                </a:cubicBezTo>
                <a:lnTo>
                  <a:pt x="3022853" y="0"/>
                </a:lnTo>
                <a:cubicBezTo>
                  <a:pt x="3046857" y="0"/>
                  <a:pt x="3066288" y="19430"/>
                  <a:pt x="3066288" y="43433"/>
                </a:cubicBezTo>
                <a:lnTo>
                  <a:pt x="3066288" y="217170"/>
                </a:lnTo>
                <a:cubicBezTo>
                  <a:pt x="3066288" y="241173"/>
                  <a:pt x="3046857" y="260604"/>
                  <a:pt x="3022853" y="260604"/>
                </a:cubicBezTo>
                <a:lnTo>
                  <a:pt x="43433" y="260604"/>
                </a:lnTo>
                <a:cubicBezTo>
                  <a:pt x="19443" y="260604"/>
                  <a:pt x="0" y="241173"/>
                  <a:pt x="0" y="217170"/>
                </a:cubicBezTo>
                <a:lnTo>
                  <a:pt x="0" y="43433"/>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164082" y="2575305"/>
            <a:ext cx="3078988" cy="273304"/>
          </a:xfrm>
          <a:custGeom>
            <a:avLst/>
            <a:gdLst>
              <a:gd name="connsiteX0" fmla="*/ 6350 w 3078988"/>
              <a:gd name="connsiteY0" fmla="*/ 49783 h 273304"/>
              <a:gd name="connsiteX1" fmla="*/ 49783 w 3078988"/>
              <a:gd name="connsiteY1" fmla="*/ 6350 h 273304"/>
              <a:gd name="connsiteX2" fmla="*/ 3029203 w 3078988"/>
              <a:gd name="connsiteY2" fmla="*/ 6350 h 273304"/>
              <a:gd name="connsiteX3" fmla="*/ 3072638 w 3078988"/>
              <a:gd name="connsiteY3" fmla="*/ 49783 h 273304"/>
              <a:gd name="connsiteX4" fmla="*/ 3072638 w 3078988"/>
              <a:gd name="connsiteY4" fmla="*/ 223520 h 273304"/>
              <a:gd name="connsiteX5" fmla="*/ 3029203 w 3078988"/>
              <a:gd name="connsiteY5" fmla="*/ 266954 h 273304"/>
              <a:gd name="connsiteX6" fmla="*/ 49783 w 3078988"/>
              <a:gd name="connsiteY6" fmla="*/ 266954 h 273304"/>
              <a:gd name="connsiteX7" fmla="*/ 6350 w 3078988"/>
              <a:gd name="connsiteY7" fmla="*/ 223520 h 273304"/>
              <a:gd name="connsiteX8" fmla="*/ 6350 w 3078988"/>
              <a:gd name="connsiteY8" fmla="*/ 49783 h 27330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078988" h="273304">
                <a:moveTo>
                  <a:pt x="6350" y="49783"/>
                </a:moveTo>
                <a:cubicBezTo>
                  <a:pt x="6350" y="25780"/>
                  <a:pt x="25793" y="6350"/>
                  <a:pt x="49783" y="6350"/>
                </a:cubicBezTo>
                <a:lnTo>
                  <a:pt x="3029203" y="6350"/>
                </a:lnTo>
                <a:cubicBezTo>
                  <a:pt x="3053207" y="6350"/>
                  <a:pt x="3072638" y="25780"/>
                  <a:pt x="3072638" y="49783"/>
                </a:cubicBezTo>
                <a:lnTo>
                  <a:pt x="3072638" y="223520"/>
                </a:lnTo>
                <a:cubicBezTo>
                  <a:pt x="3072638" y="247523"/>
                  <a:pt x="3053207" y="266954"/>
                  <a:pt x="3029203" y="266954"/>
                </a:cubicBezTo>
                <a:lnTo>
                  <a:pt x="49783" y="266954"/>
                </a:lnTo>
                <a:cubicBezTo>
                  <a:pt x="25793" y="266954"/>
                  <a:pt x="6350" y="247523"/>
                  <a:pt x="6350" y="223520"/>
                </a:cubicBezTo>
                <a:lnTo>
                  <a:pt x="6350" y="49783"/>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029967" y="3090672"/>
            <a:ext cx="295655" cy="185927"/>
          </a:xfrm>
          <a:custGeom>
            <a:avLst/>
            <a:gdLst>
              <a:gd name="connsiteX0" fmla="*/ 295655 w 295655"/>
              <a:gd name="connsiteY0" fmla="*/ 0 h 185927"/>
              <a:gd name="connsiteX1" fmla="*/ 0 w 295655"/>
              <a:gd name="connsiteY1" fmla="*/ 0 h 185927"/>
              <a:gd name="connsiteX2" fmla="*/ 0 w 295655"/>
              <a:gd name="connsiteY2" fmla="*/ 185927 h 185927"/>
              <a:gd name="connsiteX3" fmla="*/ 295655 w 295655"/>
              <a:gd name="connsiteY3" fmla="*/ 185927 h 185927"/>
              <a:gd name="connsiteX4" fmla="*/ 295655 w 295655"/>
              <a:gd name="connsiteY4" fmla="*/ 0 h 18592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5655" h="185927">
                <a:moveTo>
                  <a:pt x="295655" y="0"/>
                </a:moveTo>
                <a:lnTo>
                  <a:pt x="0" y="0"/>
                </a:lnTo>
                <a:lnTo>
                  <a:pt x="0" y="185927"/>
                </a:lnTo>
                <a:lnTo>
                  <a:pt x="295655" y="185927"/>
                </a:lnTo>
                <a:lnTo>
                  <a:pt x="29565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029967" y="3464052"/>
            <a:ext cx="1114044" cy="185928"/>
          </a:xfrm>
          <a:custGeom>
            <a:avLst/>
            <a:gdLst>
              <a:gd name="connsiteX0" fmla="*/ 1114044 w 1114044"/>
              <a:gd name="connsiteY0" fmla="*/ 0 h 185928"/>
              <a:gd name="connsiteX1" fmla="*/ 0 w 1114044"/>
              <a:gd name="connsiteY1" fmla="*/ 0 h 185928"/>
              <a:gd name="connsiteX2" fmla="*/ 0 w 1114044"/>
              <a:gd name="connsiteY2" fmla="*/ 185927 h 185928"/>
              <a:gd name="connsiteX3" fmla="*/ 1114044 w 1114044"/>
              <a:gd name="connsiteY3" fmla="*/ 185927 h 185928"/>
              <a:gd name="connsiteX4" fmla="*/ 1114044 w 1114044"/>
              <a:gd name="connsiteY4" fmla="*/ 0 h 1859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14044" h="185928">
                <a:moveTo>
                  <a:pt x="1114044" y="0"/>
                </a:moveTo>
                <a:lnTo>
                  <a:pt x="0" y="0"/>
                </a:lnTo>
                <a:lnTo>
                  <a:pt x="0" y="185927"/>
                </a:lnTo>
                <a:lnTo>
                  <a:pt x="1114044" y="185927"/>
                </a:lnTo>
                <a:lnTo>
                  <a:pt x="111404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029967" y="3835908"/>
            <a:ext cx="1456944" cy="185928"/>
          </a:xfrm>
          <a:custGeom>
            <a:avLst/>
            <a:gdLst>
              <a:gd name="connsiteX0" fmla="*/ 1456944 w 1456944"/>
              <a:gd name="connsiteY0" fmla="*/ 0 h 185928"/>
              <a:gd name="connsiteX1" fmla="*/ 0 w 1456944"/>
              <a:gd name="connsiteY1" fmla="*/ 0 h 185928"/>
              <a:gd name="connsiteX2" fmla="*/ 0 w 1456944"/>
              <a:gd name="connsiteY2" fmla="*/ 185927 h 185928"/>
              <a:gd name="connsiteX3" fmla="*/ 1456944 w 1456944"/>
              <a:gd name="connsiteY3" fmla="*/ 185927 h 185928"/>
              <a:gd name="connsiteX4" fmla="*/ 1456944 w 1456944"/>
              <a:gd name="connsiteY4" fmla="*/ 0 h 1859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56944" h="185928">
                <a:moveTo>
                  <a:pt x="1456944" y="0"/>
                </a:moveTo>
                <a:lnTo>
                  <a:pt x="0" y="0"/>
                </a:lnTo>
                <a:lnTo>
                  <a:pt x="0" y="185927"/>
                </a:lnTo>
                <a:lnTo>
                  <a:pt x="1456944" y="185927"/>
                </a:lnTo>
                <a:lnTo>
                  <a:pt x="145694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029967" y="4207764"/>
            <a:ext cx="647700" cy="185928"/>
          </a:xfrm>
          <a:custGeom>
            <a:avLst/>
            <a:gdLst>
              <a:gd name="connsiteX0" fmla="*/ 647700 w 647700"/>
              <a:gd name="connsiteY0" fmla="*/ 0 h 185928"/>
              <a:gd name="connsiteX1" fmla="*/ 0 w 647700"/>
              <a:gd name="connsiteY1" fmla="*/ 0 h 185928"/>
              <a:gd name="connsiteX2" fmla="*/ 0 w 647700"/>
              <a:gd name="connsiteY2" fmla="*/ 185927 h 185928"/>
              <a:gd name="connsiteX3" fmla="*/ 647700 w 647700"/>
              <a:gd name="connsiteY3" fmla="*/ 185927 h 185928"/>
              <a:gd name="connsiteX4" fmla="*/ 647700 w 647700"/>
              <a:gd name="connsiteY4" fmla="*/ 0 h 1859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7700" h="185928">
                <a:moveTo>
                  <a:pt x="647700" y="0"/>
                </a:moveTo>
                <a:lnTo>
                  <a:pt x="0" y="0"/>
                </a:lnTo>
                <a:lnTo>
                  <a:pt x="0" y="185927"/>
                </a:lnTo>
                <a:lnTo>
                  <a:pt x="647700" y="185927"/>
                </a:lnTo>
                <a:lnTo>
                  <a:pt x="64770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023617" y="2991357"/>
            <a:ext cx="21844" cy="1503172"/>
          </a:xfrm>
          <a:custGeom>
            <a:avLst/>
            <a:gdLst>
              <a:gd name="connsiteX0" fmla="*/ 6350 w 21844"/>
              <a:gd name="connsiteY0" fmla="*/ 6350 h 1503172"/>
              <a:gd name="connsiteX1" fmla="*/ 6350 w 21844"/>
              <a:gd name="connsiteY1" fmla="*/ 1496822 h 1503172"/>
            </a:gdLst>
            <a:ahLst/>
            <a:cxnLst>
              <a:cxn ang="0">
                <a:pos x="connsiteX0" y="connsiteY0"/>
              </a:cxn>
              <a:cxn ang="1">
                <a:pos x="connsiteX1" y="connsiteY1"/>
              </a:cxn>
            </a:cxnLst>
            <a:rect l="l" t="t" r="r" b="b"/>
            <a:pathLst>
              <a:path w="21844" h="1503172">
                <a:moveTo>
                  <a:pt x="6350" y="6350"/>
                </a:moveTo>
                <a:lnTo>
                  <a:pt x="6350" y="1496822"/>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Freeform 3"/>
          <p:cNvSpPr/>
          <p:nvPr/>
        </p:nvSpPr>
        <p:spPr>
          <a:xfrm>
            <a:off x="1979422" y="2991357"/>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1979422" y="3363214"/>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1979422" y="3736594"/>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1979422" y="4108450"/>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1979422" y="4481829"/>
            <a:ext cx="56896" cy="21844"/>
          </a:xfrm>
          <a:custGeom>
            <a:avLst/>
            <a:gdLst>
              <a:gd name="connsiteX0" fmla="*/ 6350 w 56896"/>
              <a:gd name="connsiteY0" fmla="*/ 6350 h 21844"/>
              <a:gd name="connsiteX1" fmla="*/ 50545 w 56896"/>
              <a:gd name="connsiteY1" fmla="*/ 6350 h 21844"/>
            </a:gdLst>
            <a:ahLst/>
            <a:cxnLst>
              <a:cxn ang="0">
                <a:pos x="connsiteX0" y="connsiteY0"/>
              </a:cxn>
              <a:cxn ang="1">
                <a:pos x="connsiteX1" y="connsiteY1"/>
              </a:cxn>
            </a:cxnLst>
            <a:rect l="l" t="t" r="r" b="b"/>
            <a:pathLst>
              <a:path w="56896" h="21844">
                <a:moveTo>
                  <a:pt x="6350" y="6350"/>
                </a:moveTo>
                <a:lnTo>
                  <a:pt x="50545"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1199388" y="2903220"/>
            <a:ext cx="3075432" cy="1677923"/>
          </a:xfrm>
          <a:custGeom>
            <a:avLst/>
            <a:gdLst>
              <a:gd name="connsiteX0" fmla="*/ 9905 w 3075432"/>
              <a:gd name="connsiteY0" fmla="*/ 1668017 h 1677923"/>
              <a:gd name="connsiteX1" fmla="*/ 3065526 w 3075432"/>
              <a:gd name="connsiteY1" fmla="*/ 1668017 h 1677923"/>
              <a:gd name="connsiteX2" fmla="*/ 3065526 w 3075432"/>
              <a:gd name="connsiteY2" fmla="*/ 9905 h 1677923"/>
              <a:gd name="connsiteX3" fmla="*/ 9905 w 3075432"/>
              <a:gd name="connsiteY3" fmla="*/ 9905 h 1677923"/>
              <a:gd name="connsiteX4" fmla="*/ 9905 w 3075432"/>
              <a:gd name="connsiteY4" fmla="*/ 1668017 h 167792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75432" h="1677923">
                <a:moveTo>
                  <a:pt x="9905" y="1668017"/>
                </a:moveTo>
                <a:lnTo>
                  <a:pt x="3065526" y="1668017"/>
                </a:lnTo>
                <a:lnTo>
                  <a:pt x="3065526" y="9905"/>
                </a:lnTo>
                <a:lnTo>
                  <a:pt x="9905" y="9905"/>
                </a:lnTo>
                <a:lnTo>
                  <a:pt x="9905" y="1668017"/>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1150619" y="4664964"/>
            <a:ext cx="3285744" cy="288035"/>
          </a:xfrm>
          <a:custGeom>
            <a:avLst/>
            <a:gdLst>
              <a:gd name="connsiteX0" fmla="*/ 0 w 3285744"/>
              <a:gd name="connsiteY0" fmla="*/ 48005 h 288035"/>
              <a:gd name="connsiteX1" fmla="*/ 48005 w 3285744"/>
              <a:gd name="connsiteY1" fmla="*/ 0 h 288035"/>
              <a:gd name="connsiteX2" fmla="*/ 3237738 w 3285744"/>
              <a:gd name="connsiteY2" fmla="*/ 0 h 288035"/>
              <a:gd name="connsiteX3" fmla="*/ 3285744 w 3285744"/>
              <a:gd name="connsiteY3" fmla="*/ 48005 h 288035"/>
              <a:gd name="connsiteX4" fmla="*/ 3285744 w 3285744"/>
              <a:gd name="connsiteY4" fmla="*/ 240029 h 288035"/>
              <a:gd name="connsiteX5" fmla="*/ 3237738 w 3285744"/>
              <a:gd name="connsiteY5" fmla="*/ 288035 h 288035"/>
              <a:gd name="connsiteX6" fmla="*/ 48005 w 3285744"/>
              <a:gd name="connsiteY6" fmla="*/ 288035 h 288035"/>
              <a:gd name="connsiteX7" fmla="*/ 0 w 3285744"/>
              <a:gd name="connsiteY7" fmla="*/ 240029 h 288035"/>
              <a:gd name="connsiteX8" fmla="*/ 0 w 3285744"/>
              <a:gd name="connsiteY8" fmla="*/ 48005 h 2880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85744" h="288035">
                <a:moveTo>
                  <a:pt x="0" y="48005"/>
                </a:moveTo>
                <a:cubicBezTo>
                  <a:pt x="0" y="21463"/>
                  <a:pt x="21488" y="0"/>
                  <a:pt x="48005" y="0"/>
                </a:cubicBezTo>
                <a:lnTo>
                  <a:pt x="3237738" y="0"/>
                </a:lnTo>
                <a:cubicBezTo>
                  <a:pt x="3264281" y="0"/>
                  <a:pt x="3285744" y="21463"/>
                  <a:pt x="3285744" y="48005"/>
                </a:cubicBezTo>
                <a:lnTo>
                  <a:pt x="3285744" y="240029"/>
                </a:lnTo>
                <a:cubicBezTo>
                  <a:pt x="3285744" y="266572"/>
                  <a:pt x="3264281" y="288035"/>
                  <a:pt x="3237738" y="288035"/>
                </a:cubicBezTo>
                <a:lnTo>
                  <a:pt x="48005" y="288035"/>
                </a:lnTo>
                <a:cubicBezTo>
                  <a:pt x="21488" y="288035"/>
                  <a:pt x="0" y="266572"/>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1144269" y="4658614"/>
            <a:ext cx="3298444" cy="300735"/>
          </a:xfrm>
          <a:custGeom>
            <a:avLst/>
            <a:gdLst>
              <a:gd name="connsiteX0" fmla="*/ 6350 w 3298444"/>
              <a:gd name="connsiteY0" fmla="*/ 54355 h 300735"/>
              <a:gd name="connsiteX1" fmla="*/ 54355 w 3298444"/>
              <a:gd name="connsiteY1" fmla="*/ 6350 h 300735"/>
              <a:gd name="connsiteX2" fmla="*/ 3244088 w 3298444"/>
              <a:gd name="connsiteY2" fmla="*/ 6350 h 300735"/>
              <a:gd name="connsiteX3" fmla="*/ 3292094 w 3298444"/>
              <a:gd name="connsiteY3" fmla="*/ 54355 h 300735"/>
              <a:gd name="connsiteX4" fmla="*/ 3292094 w 3298444"/>
              <a:gd name="connsiteY4" fmla="*/ 246379 h 300735"/>
              <a:gd name="connsiteX5" fmla="*/ 3244088 w 3298444"/>
              <a:gd name="connsiteY5" fmla="*/ 294385 h 300735"/>
              <a:gd name="connsiteX6" fmla="*/ 54355 w 3298444"/>
              <a:gd name="connsiteY6" fmla="*/ 294385 h 300735"/>
              <a:gd name="connsiteX7" fmla="*/ 6350 w 3298444"/>
              <a:gd name="connsiteY7" fmla="*/ 246379 h 300735"/>
              <a:gd name="connsiteX8" fmla="*/ 6350 w 3298444"/>
              <a:gd name="connsiteY8" fmla="*/ 54355 h 300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298444" h="300735">
                <a:moveTo>
                  <a:pt x="6350" y="54355"/>
                </a:moveTo>
                <a:cubicBezTo>
                  <a:pt x="6350" y="27813"/>
                  <a:pt x="27838" y="6350"/>
                  <a:pt x="54355" y="6350"/>
                </a:cubicBezTo>
                <a:lnTo>
                  <a:pt x="3244088" y="6350"/>
                </a:lnTo>
                <a:cubicBezTo>
                  <a:pt x="3270631" y="6350"/>
                  <a:pt x="3292094" y="27813"/>
                  <a:pt x="3292094" y="54355"/>
                </a:cubicBezTo>
                <a:lnTo>
                  <a:pt x="3292094" y="246379"/>
                </a:lnTo>
                <a:cubicBezTo>
                  <a:pt x="3292094" y="272922"/>
                  <a:pt x="3270631" y="294385"/>
                  <a:pt x="3244088" y="294385"/>
                </a:cubicBezTo>
                <a:lnTo>
                  <a:pt x="54355" y="294385"/>
                </a:lnTo>
                <a:cubicBezTo>
                  <a:pt x="27838" y="294385"/>
                  <a:pt x="6350" y="272922"/>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2029967" y="5131308"/>
            <a:ext cx="2026920" cy="121920"/>
          </a:xfrm>
          <a:custGeom>
            <a:avLst/>
            <a:gdLst>
              <a:gd name="connsiteX0" fmla="*/ 2026920 w 2026920"/>
              <a:gd name="connsiteY0" fmla="*/ 0 h 121920"/>
              <a:gd name="connsiteX1" fmla="*/ 0 w 2026920"/>
              <a:gd name="connsiteY1" fmla="*/ 0 h 121920"/>
              <a:gd name="connsiteX2" fmla="*/ 0 w 2026920"/>
              <a:gd name="connsiteY2" fmla="*/ 121920 h 121920"/>
              <a:gd name="connsiteX3" fmla="*/ 2026920 w 2026920"/>
              <a:gd name="connsiteY3" fmla="*/ 121920 h 121920"/>
              <a:gd name="connsiteX4" fmla="*/ 2026920 w 2026920"/>
              <a:gd name="connsiteY4" fmla="*/ 0 h 121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20" h="121920">
                <a:moveTo>
                  <a:pt x="2026920" y="0"/>
                </a:moveTo>
                <a:lnTo>
                  <a:pt x="0" y="0"/>
                </a:lnTo>
                <a:lnTo>
                  <a:pt x="0" y="121920"/>
                </a:lnTo>
                <a:lnTo>
                  <a:pt x="2026920" y="121920"/>
                </a:lnTo>
                <a:lnTo>
                  <a:pt x="202692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Freeform 3"/>
          <p:cNvSpPr/>
          <p:nvPr/>
        </p:nvSpPr>
        <p:spPr>
          <a:xfrm>
            <a:off x="2029967" y="5375147"/>
            <a:ext cx="1699260" cy="121920"/>
          </a:xfrm>
          <a:custGeom>
            <a:avLst/>
            <a:gdLst>
              <a:gd name="connsiteX0" fmla="*/ 1699260 w 1699260"/>
              <a:gd name="connsiteY0" fmla="*/ 0 h 121920"/>
              <a:gd name="connsiteX1" fmla="*/ 0 w 1699260"/>
              <a:gd name="connsiteY1" fmla="*/ 0 h 121920"/>
              <a:gd name="connsiteX2" fmla="*/ 0 w 1699260"/>
              <a:gd name="connsiteY2" fmla="*/ 121920 h 121920"/>
              <a:gd name="connsiteX3" fmla="*/ 1699260 w 1699260"/>
              <a:gd name="connsiteY3" fmla="*/ 121920 h 121920"/>
              <a:gd name="connsiteX4" fmla="*/ 1699260 w 1699260"/>
              <a:gd name="connsiteY4" fmla="*/ 0 h 121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99260" h="121920">
                <a:moveTo>
                  <a:pt x="1699260" y="0"/>
                </a:moveTo>
                <a:lnTo>
                  <a:pt x="0" y="0"/>
                </a:lnTo>
                <a:lnTo>
                  <a:pt x="0" y="121920"/>
                </a:lnTo>
                <a:lnTo>
                  <a:pt x="1699260" y="121920"/>
                </a:lnTo>
                <a:lnTo>
                  <a:pt x="169926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2029967" y="5620511"/>
            <a:ext cx="1530096" cy="121920"/>
          </a:xfrm>
          <a:custGeom>
            <a:avLst/>
            <a:gdLst>
              <a:gd name="connsiteX0" fmla="*/ 1530096 w 1530096"/>
              <a:gd name="connsiteY0" fmla="*/ 0 h 121920"/>
              <a:gd name="connsiteX1" fmla="*/ 0 w 1530096"/>
              <a:gd name="connsiteY1" fmla="*/ 0 h 121920"/>
              <a:gd name="connsiteX2" fmla="*/ 0 w 1530096"/>
              <a:gd name="connsiteY2" fmla="*/ 121920 h 121920"/>
              <a:gd name="connsiteX3" fmla="*/ 1530096 w 1530096"/>
              <a:gd name="connsiteY3" fmla="*/ 121920 h 121920"/>
              <a:gd name="connsiteX4" fmla="*/ 1530096 w 1530096"/>
              <a:gd name="connsiteY4" fmla="*/ 0 h 121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30096" h="121920">
                <a:moveTo>
                  <a:pt x="1530096" y="0"/>
                </a:moveTo>
                <a:lnTo>
                  <a:pt x="0" y="0"/>
                </a:lnTo>
                <a:lnTo>
                  <a:pt x="0" y="121920"/>
                </a:lnTo>
                <a:lnTo>
                  <a:pt x="1530096" y="121920"/>
                </a:lnTo>
                <a:lnTo>
                  <a:pt x="1530096"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2029967" y="5864352"/>
            <a:ext cx="202692" cy="121920"/>
          </a:xfrm>
          <a:custGeom>
            <a:avLst/>
            <a:gdLst>
              <a:gd name="connsiteX0" fmla="*/ 202692 w 202692"/>
              <a:gd name="connsiteY0" fmla="*/ 0 h 121920"/>
              <a:gd name="connsiteX1" fmla="*/ 0 w 202692"/>
              <a:gd name="connsiteY1" fmla="*/ 0 h 121920"/>
              <a:gd name="connsiteX2" fmla="*/ 0 w 202692"/>
              <a:gd name="connsiteY2" fmla="*/ 121919 h 121920"/>
              <a:gd name="connsiteX3" fmla="*/ 202692 w 202692"/>
              <a:gd name="connsiteY3" fmla="*/ 121919 h 121920"/>
              <a:gd name="connsiteX4" fmla="*/ 202692 w 202692"/>
              <a:gd name="connsiteY4" fmla="*/ 0 h 121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2692" h="121920">
                <a:moveTo>
                  <a:pt x="202692" y="0"/>
                </a:moveTo>
                <a:lnTo>
                  <a:pt x="0" y="0"/>
                </a:lnTo>
                <a:lnTo>
                  <a:pt x="0" y="121919"/>
                </a:lnTo>
                <a:lnTo>
                  <a:pt x="202692" y="121919"/>
                </a:lnTo>
                <a:lnTo>
                  <a:pt x="20269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2029967" y="6108191"/>
            <a:ext cx="146304" cy="121920"/>
          </a:xfrm>
          <a:custGeom>
            <a:avLst/>
            <a:gdLst>
              <a:gd name="connsiteX0" fmla="*/ 146304 w 146304"/>
              <a:gd name="connsiteY0" fmla="*/ 0 h 121920"/>
              <a:gd name="connsiteX1" fmla="*/ 0 w 146304"/>
              <a:gd name="connsiteY1" fmla="*/ 0 h 121920"/>
              <a:gd name="connsiteX2" fmla="*/ 0 w 146304"/>
              <a:gd name="connsiteY2" fmla="*/ 121920 h 121920"/>
              <a:gd name="connsiteX3" fmla="*/ 146304 w 146304"/>
              <a:gd name="connsiteY3" fmla="*/ 121920 h 121920"/>
              <a:gd name="connsiteX4" fmla="*/ 146304 w 146304"/>
              <a:gd name="connsiteY4" fmla="*/ 0 h 1219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6304" h="121920">
                <a:moveTo>
                  <a:pt x="146304" y="0"/>
                </a:moveTo>
                <a:lnTo>
                  <a:pt x="0" y="0"/>
                </a:lnTo>
                <a:lnTo>
                  <a:pt x="0" y="121920"/>
                </a:lnTo>
                <a:lnTo>
                  <a:pt x="146304" y="121920"/>
                </a:lnTo>
                <a:lnTo>
                  <a:pt x="14630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2029967" y="6352032"/>
            <a:ext cx="22860" cy="121920"/>
          </a:xfrm>
          <a:custGeom>
            <a:avLst/>
            <a:gdLst>
              <a:gd name="connsiteX0" fmla="*/ 11429 w 22860"/>
              <a:gd name="connsiteY0" fmla="*/ 0 h 121920"/>
              <a:gd name="connsiteX1" fmla="*/ 11429 w 22860"/>
              <a:gd name="connsiteY1" fmla="*/ 121920 h 121920"/>
            </a:gdLst>
            <a:ahLst/>
            <a:cxnLst>
              <a:cxn ang="0">
                <a:pos x="connsiteX0" y="connsiteY0"/>
              </a:cxn>
              <a:cxn ang="1">
                <a:pos x="connsiteX1" y="connsiteY1"/>
              </a:cxn>
            </a:cxnLst>
            <a:rect l="l" t="t" r="r" b="b"/>
            <a:pathLst>
              <a:path w="22860" h="121920">
                <a:moveTo>
                  <a:pt x="11429" y="0"/>
                </a:moveTo>
                <a:lnTo>
                  <a:pt x="11429" y="121920"/>
                </a:lnTo>
              </a:path>
            </a:pathLst>
          </a:custGeom>
          <a:ln w="2540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2023617" y="5063997"/>
            <a:ext cx="21844" cy="1477263"/>
          </a:xfrm>
          <a:custGeom>
            <a:avLst/>
            <a:gdLst>
              <a:gd name="connsiteX0" fmla="*/ 6350 w 21844"/>
              <a:gd name="connsiteY0" fmla="*/ 6350 h 1477263"/>
              <a:gd name="connsiteX1" fmla="*/ 6350 w 21844"/>
              <a:gd name="connsiteY1" fmla="*/ 1470914 h 1477263"/>
            </a:gdLst>
            <a:ahLst/>
            <a:cxnLst>
              <a:cxn ang="0">
                <a:pos x="connsiteX0" y="connsiteY0"/>
              </a:cxn>
              <a:cxn ang="1">
                <a:pos x="connsiteX1" y="connsiteY1"/>
              </a:cxn>
            </a:cxnLst>
            <a:rect l="l" t="t" r="r" b="b"/>
            <a:pathLst>
              <a:path w="21844" h="1477263">
                <a:moveTo>
                  <a:pt x="6350" y="6350"/>
                </a:moveTo>
                <a:lnTo>
                  <a:pt x="6350" y="1470914"/>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1982470" y="5063997"/>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1982470" y="5307838"/>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1982470" y="5551678"/>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Freeform 3"/>
          <p:cNvSpPr/>
          <p:nvPr/>
        </p:nvSpPr>
        <p:spPr>
          <a:xfrm>
            <a:off x="1982470" y="5797041"/>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1982470" y="6040882"/>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1982470" y="6284721"/>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1982470" y="6528561"/>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1141476" y="4977384"/>
            <a:ext cx="3287267" cy="1650491"/>
          </a:xfrm>
          <a:custGeom>
            <a:avLst/>
            <a:gdLst>
              <a:gd name="connsiteX0" fmla="*/ 9905 w 3287267"/>
              <a:gd name="connsiteY0" fmla="*/ 1640585 h 1650491"/>
              <a:gd name="connsiteX1" fmla="*/ 3277361 w 3287267"/>
              <a:gd name="connsiteY1" fmla="*/ 1640585 h 1650491"/>
              <a:gd name="connsiteX2" fmla="*/ 3277361 w 3287267"/>
              <a:gd name="connsiteY2" fmla="*/ 9905 h 1650491"/>
              <a:gd name="connsiteX3" fmla="*/ 9905 w 3287267"/>
              <a:gd name="connsiteY3" fmla="*/ 9905 h 1650491"/>
              <a:gd name="connsiteX4" fmla="*/ 9905 w 3287267"/>
              <a:gd name="connsiteY4" fmla="*/ 1640585 h 16504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87267" h="1650491">
                <a:moveTo>
                  <a:pt x="9905" y="1640585"/>
                </a:moveTo>
                <a:lnTo>
                  <a:pt x="3277361" y="1640585"/>
                </a:lnTo>
                <a:lnTo>
                  <a:pt x="3277361" y="9905"/>
                </a:lnTo>
                <a:lnTo>
                  <a:pt x="9905" y="9905"/>
                </a:lnTo>
                <a:lnTo>
                  <a:pt x="9905" y="1640585"/>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7" name="Picture 3"/>
          <p:cNvPicPr>
            <a:picLocks noChangeAspect="1" noChangeArrowheads="1"/>
          </p:cNvPicPr>
          <p:nvPr/>
        </p:nvPicPr>
        <p:blipFill>
          <a:blip r:embed="rId2"/>
          <a:srcRect/>
          <a:stretch>
            <a:fillRect/>
          </a:stretch>
        </p:blipFill>
        <p:spPr bwMode="auto">
          <a:xfrm>
            <a:off x="5753100" y="2844800"/>
            <a:ext cx="2374900" cy="2057400"/>
          </a:xfrm>
          <a:prstGeom prst="rect">
            <a:avLst/>
          </a:prstGeom>
          <a:noFill/>
        </p:spPr>
      </p:pic>
      <p:graphicFrame>
        <p:nvGraphicFramePr>
          <p:cNvPr id="39" name="表格 4"/>
          <p:cNvGraphicFramePr>
            <a:graphicFrameLocks noGrp="1"/>
          </p:cNvGraphicFramePr>
          <p:nvPr/>
        </p:nvGraphicFramePr>
        <p:xfrm>
          <a:off x="5815076" y="2878963"/>
          <a:ext cx="2245741" cy="1937511"/>
        </p:xfrm>
        <a:graphic>
          <a:graphicData uri="http://schemas.openxmlformats.org/drawingml/2006/table">
            <a:tbl>
              <a:tblPr/>
              <a:tblGrid>
                <a:gridCol w="1054989">
                  <a:extLst>
                    <a:ext uri="{9D8B030D-6E8A-4147-A177-3AD203B41FA5}">
                      <a16:colId xmlns:a16="http://schemas.microsoft.com/office/drawing/2014/main" val="20000"/>
                    </a:ext>
                  </a:extLst>
                </a:gridCol>
                <a:gridCol w="1190752">
                  <a:extLst>
                    <a:ext uri="{9D8B030D-6E8A-4147-A177-3AD203B41FA5}">
                      <a16:colId xmlns:a16="http://schemas.microsoft.com/office/drawing/2014/main" val="20001"/>
                    </a:ext>
                  </a:extLst>
                </a:gridCol>
              </a:tblGrid>
              <a:tr h="276860">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消费类型</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mpd="sng">
                      <a:solidFill>
                        <a:srgbClr val="98B954"/>
                      </a:solidFill>
                      <a:prstDash val="solid"/>
                    </a:lnL>
                    <a:lnR w="1" cap="flat" cmpd="sng" algn="ctr">
                      <a:solidFill>
                        <a:srgbClr val="98B954"/>
                      </a:solidFill>
                      <a:prstDash val="solid"/>
                      <a:round/>
                      <a:headEnd type="none" w="med" len="med"/>
                      <a:tailEnd type="none" w="med" len="med"/>
                    </a:lnR>
                    <a:lnT w="1" cmpd="sng">
                      <a:solidFill>
                        <a:srgbClr val="98B954"/>
                      </a:solidFill>
                      <a:prstDash val="solid"/>
                    </a:lnT>
                    <a:lnB w="1" cap="flat" cmpd="sng" algn="ctr">
                      <a:solidFill>
                        <a:srgbClr val="98B954"/>
                      </a:solidFill>
                      <a:prstDash val="solid"/>
                      <a:round/>
                      <a:headEnd type="none" w="med" len="med"/>
                      <a:tailEnd type="none" w="med" len="med"/>
                    </a:lnB>
                    <a:solidFill>
                      <a:srgbClr val="0070C0"/>
                    </a:solidFill>
                  </a:tcPr>
                </a:tc>
                <a:tc>
                  <a:txBody>
                    <a:bodyPr/>
                    <a:lstStyle/>
                    <a:p>
                      <a:pPr algn="ctr"/>
                      <a:r>
                        <a:rPr lang="en-US" altLang="zh-CN" sz="1105" b="1" dirty="0">
                          <a:solidFill>
                            <a:srgbClr val="000000"/>
                          </a:solidFill>
                          <a:latin typeface="微软雅黑" panose="020B0503020204020204" pitchFamily="18" charset="-122"/>
                          <a:cs typeface="微软雅黑" panose="020B0503020204020204" pitchFamily="18" charset="-122"/>
                        </a:rPr>
                        <a:t>花费金额（元）</a:t>
                      </a:r>
                      <a:endParaRPr lang="zh-CN" altLang="en-US" sz="1105" b="1"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mpd="sng">
                      <a:solidFill>
                        <a:srgbClr val="98B954"/>
                      </a:solidFill>
                      <a:prstDash val="soli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76732">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购物</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0070C0"/>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995.8</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76733">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外出就餐</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0070C0"/>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872.8</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76859">
                <a:tc>
                  <a:txBody>
                    <a:bodyPr/>
                    <a:lstStyle/>
                    <a:p>
                      <a:pPr algn="l"/>
                      <a:r>
                        <a:rPr lang="en-US" altLang="zh-CN" sz="1105" b="1" dirty="0">
                          <a:solidFill>
                            <a:srgbClr val="FFFFFF"/>
                          </a:solidFill>
                          <a:latin typeface="微软雅黑" panose="020B0503020204020204" pitchFamily="18" charset="-122"/>
                          <a:cs typeface="微软雅黑" panose="020B0503020204020204" pitchFamily="18" charset="-122"/>
                        </a:rPr>
                        <a:t>酒吧&amp;咖啡馆</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0070C0"/>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371.9</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76733">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休闲娱乐</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0070C0"/>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379.7</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76733">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超市卖场</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0070C0"/>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872</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276859">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服务</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0"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mpd="sng">
                      <a:solidFill>
                        <a:srgbClr val="98B954"/>
                      </a:solidFill>
                      <a:prstDash val="solid"/>
                    </a:lnB>
                    <a:solidFill>
                      <a:srgbClr val="0070C0"/>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194.6</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98B954"/>
                      </a:solidFill>
                      <a:prstDash val="solid"/>
                      <a:round/>
                      <a:headEnd type="none" w="med" len="med"/>
                      <a:tailEnd type="none" w="med" len="med"/>
                    </a:lnL>
                    <a:lnR w="1" cap="flat" cmpd="sng" algn="ctr">
                      <a:solidFill>
                        <a:srgbClr val="98B954"/>
                      </a:solidFill>
                      <a:prstDash val="solid"/>
                      <a:round/>
                      <a:headEnd type="none" w="med" len="med"/>
                      <a:tailEnd type="none" w="med" len="med"/>
                    </a:lnR>
                    <a:lnT w="1" cap="flat" cmpd="sng" algn="ctr">
                      <a:solidFill>
                        <a:srgbClr val="98B954"/>
                      </a:solidFill>
                      <a:prstDash val="solid"/>
                      <a:round/>
                      <a:headEnd type="none" w="med" len="med"/>
                      <a:tailEnd type="none" w="med" len="med"/>
                    </a:lnT>
                    <a:lnB w="1" cap="flat" cmpd="sng" algn="ctr">
                      <a:solidFill>
                        <a:srgbClr val="98B954"/>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
        <p:nvSpPr>
          <p:cNvPr id="40"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p:txBody>
      </p:sp>
      <p:sp>
        <p:nvSpPr>
          <p:cNvPr id="41" name="TextBox 1"/>
          <p:cNvSpPr txBox="1"/>
          <p:nvPr/>
        </p:nvSpPr>
        <p:spPr>
          <a:xfrm>
            <a:off x="1193800" y="9398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2</a:t>
            </a:r>
          </a:p>
        </p:txBody>
      </p:sp>
      <p:sp>
        <p:nvSpPr>
          <p:cNvPr id="42" name="TextBox 1"/>
          <p:cNvSpPr txBox="1"/>
          <p:nvPr/>
        </p:nvSpPr>
        <p:spPr>
          <a:xfrm>
            <a:off x="1549400" y="927100"/>
            <a:ext cx="13716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基本消费习惯</a:t>
            </a:r>
          </a:p>
        </p:txBody>
      </p:sp>
      <p:sp>
        <p:nvSpPr>
          <p:cNvPr id="43" name="TextBox 1"/>
          <p:cNvSpPr txBox="1"/>
          <p:nvPr/>
        </p:nvSpPr>
        <p:spPr>
          <a:xfrm>
            <a:off x="1028700" y="1498600"/>
            <a:ext cx="7505700" cy="736600"/>
          </a:xfrm>
          <a:prstGeom prst="rect">
            <a:avLst/>
          </a:prstGeom>
          <a:noFill/>
        </p:spPr>
        <p:txBody>
          <a:bodyPr wrap="none" lIns="0" tIns="0" rIns="0" rtlCol="0">
            <a:spAutoFit/>
          </a:bodyPr>
          <a:lstStyle/>
          <a:p>
            <a:pPr>
              <a:lnSpc>
                <a:spcPts val="1800"/>
              </a:lnSpc>
              <a:tabLst>
                <a:tab pos="2286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消费者外出消费时在路上的时间主要集中在20-30分钟；以地铁、自驾车为主。</a:t>
            </a:r>
          </a:p>
          <a:p>
            <a:pPr>
              <a:lnSpc>
                <a:spcPts val="2000"/>
              </a:lnSpc>
              <a:tabLst>
                <a:tab pos="228600" algn="l"/>
              </a:tabLst>
            </a:pPr>
            <a:r>
              <a:rPr lang="en-US" altLang="zh-CN" sz="1405" dirty="0">
                <a:solidFill>
                  <a:srgbClr val="69BE28"/>
                </a:solidFill>
                <a:latin typeface="Wingdings" panose="05000000000000000000" pitchFamily="18" charset="0"/>
                <a:cs typeface="Wingdings" panose="05000000000000000000" pitchFamily="18" charset="0"/>
              </a:rPr>
              <a:t>▪</a:t>
            </a:r>
            <a:r>
              <a:rPr lang="en-US" altLang="zh-CN" sz="1405" dirty="0">
                <a:latin typeface="Times New Roman" panose="02020603050405020304" pitchFamily="18" charset="0"/>
                <a:cs typeface="Times New Roman" panose="02020603050405020304" pitchFamily="18" charset="0"/>
              </a:rPr>
              <a:t>    </a:t>
            </a:r>
            <a:r>
              <a:rPr lang="en-US" altLang="zh-CN" sz="1405" dirty="0">
                <a:solidFill>
                  <a:srgbClr val="000000"/>
                </a:solidFill>
                <a:latin typeface="微软雅黑" panose="020B0503020204020204" pitchFamily="18" charset="-122"/>
                <a:cs typeface="微软雅黑" panose="020B0503020204020204" pitchFamily="18" charset="-122"/>
              </a:rPr>
              <a:t>消费者有一定的消费力，每月在购物、就餐和娱乐方面的花费总金额为3,686元，高于2012年</a:t>
            </a:r>
          </a:p>
          <a:p>
            <a:pPr>
              <a:lnSpc>
                <a:spcPts val="2000"/>
              </a:lnSpc>
              <a:tabLst>
                <a:tab pos="228600" algn="l"/>
              </a:tabLst>
            </a:pPr>
            <a:r>
              <a:rPr lang="en-US" altLang="zh-CN" dirty="0"/>
              <a:t>	</a:t>
            </a:r>
            <a:r>
              <a:rPr lang="en-US" altLang="zh-CN" sz="1405" dirty="0">
                <a:solidFill>
                  <a:srgbClr val="000000"/>
                </a:solidFill>
                <a:latin typeface="微软雅黑" panose="020B0503020204020204" pitchFamily="18" charset="-122"/>
                <a:cs typeface="微软雅黑" panose="020B0503020204020204" pitchFamily="18" charset="-122"/>
              </a:rPr>
              <a:t>深圳人均可支配收入水平（3,395元），显示了较强的消费力。</a:t>
            </a:r>
          </a:p>
        </p:txBody>
      </p:sp>
      <p:sp>
        <p:nvSpPr>
          <p:cNvPr id="44" name="TextBox 1"/>
          <p:cNvSpPr txBox="1"/>
          <p:nvPr/>
        </p:nvSpPr>
        <p:spPr>
          <a:xfrm>
            <a:off x="1993900" y="2628900"/>
            <a:ext cx="13970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外出消费路上花费时间</a:t>
            </a:r>
          </a:p>
        </p:txBody>
      </p:sp>
      <p:sp>
        <p:nvSpPr>
          <p:cNvPr id="45" name="TextBox 1"/>
          <p:cNvSpPr txBox="1"/>
          <p:nvPr/>
        </p:nvSpPr>
        <p:spPr>
          <a:xfrm>
            <a:off x="3314700" y="4330700"/>
            <a:ext cx="762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样本量=1042</a:t>
            </a:r>
          </a:p>
        </p:txBody>
      </p:sp>
      <p:sp>
        <p:nvSpPr>
          <p:cNvPr id="46" name="TextBox 1"/>
          <p:cNvSpPr txBox="1"/>
          <p:nvPr/>
        </p:nvSpPr>
        <p:spPr>
          <a:xfrm>
            <a:off x="2400300" y="30988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8.39%</a:t>
            </a:r>
          </a:p>
        </p:txBody>
      </p:sp>
      <p:sp>
        <p:nvSpPr>
          <p:cNvPr id="47" name="TextBox 1"/>
          <p:cNvSpPr txBox="1"/>
          <p:nvPr/>
        </p:nvSpPr>
        <p:spPr>
          <a:xfrm>
            <a:off x="3213100" y="3492500"/>
            <a:ext cx="774700" cy="533400"/>
          </a:xfrm>
          <a:prstGeom prst="rect">
            <a:avLst/>
          </a:prstGeom>
          <a:noFill/>
        </p:spPr>
        <p:txBody>
          <a:bodyPr wrap="none" lIns="0" tIns="0" rIns="0" rtlCol="0">
            <a:spAutoFit/>
          </a:bodyPr>
          <a:lstStyle/>
          <a:p>
            <a:pPr>
              <a:lnSpc>
                <a:spcPts val="1300"/>
              </a:lnSpc>
              <a:tabLst>
                <a:tab pos="342900" algn="l"/>
              </a:tabLst>
            </a:pPr>
            <a:r>
              <a:rPr lang="en-US" altLang="zh-CN" sz="995" dirty="0">
                <a:solidFill>
                  <a:srgbClr val="000000"/>
                </a:solidFill>
                <a:latin typeface="微软雅黑" panose="020B0503020204020204" pitchFamily="18" charset="-122"/>
                <a:cs typeface="微软雅黑" panose="020B0503020204020204" pitchFamily="18" charset="-122"/>
              </a:rPr>
              <a:t>31.73%</a:t>
            </a:r>
          </a:p>
          <a:p>
            <a:pPr>
              <a:lnSpc>
                <a:spcPts val="1000"/>
              </a:lnSpc>
            </a:pPr>
            <a:endParaRPr lang="en-US" altLang="zh-CN" dirty="0"/>
          </a:p>
          <a:p>
            <a:pPr>
              <a:lnSpc>
                <a:spcPts val="1900"/>
              </a:lnSpc>
              <a:tabLst>
                <a:tab pos="3429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41.47%</a:t>
            </a:r>
          </a:p>
        </p:txBody>
      </p:sp>
      <p:sp>
        <p:nvSpPr>
          <p:cNvPr id="48" name="TextBox 1"/>
          <p:cNvSpPr txBox="1"/>
          <p:nvPr/>
        </p:nvSpPr>
        <p:spPr>
          <a:xfrm>
            <a:off x="2743200" y="42164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18.42%</a:t>
            </a:r>
          </a:p>
        </p:txBody>
      </p:sp>
      <p:sp>
        <p:nvSpPr>
          <p:cNvPr id="49" name="TextBox 1"/>
          <p:cNvSpPr txBox="1"/>
          <p:nvPr/>
        </p:nvSpPr>
        <p:spPr>
          <a:xfrm>
            <a:off x="1244600" y="3111500"/>
            <a:ext cx="647700" cy="901700"/>
          </a:xfrm>
          <a:prstGeom prst="rect">
            <a:avLst/>
          </a:prstGeom>
          <a:noFill/>
        </p:spPr>
        <p:txBody>
          <a:bodyPr wrap="none" lIns="0" tIns="0" rIns="0" rtlCol="0">
            <a:spAutoFit/>
          </a:bodyPr>
          <a:lstStyle/>
          <a:p>
            <a:pPr>
              <a:lnSpc>
                <a:spcPts val="1300"/>
              </a:lnSpc>
              <a:tabLst>
                <a:tab pos="38100" algn="l"/>
              </a:tabLst>
            </a:pPr>
            <a:r>
              <a:rPr lang="en-US" altLang="zh-CN" sz="995" dirty="0">
                <a:solidFill>
                  <a:srgbClr val="000000"/>
                </a:solidFill>
                <a:latin typeface="微软雅黑" panose="020B0503020204020204" pitchFamily="18" charset="-122"/>
                <a:cs typeface="微软雅黑" panose="020B0503020204020204" pitchFamily="18" charset="-122"/>
              </a:rPr>
              <a:t>小于10分钟</a:t>
            </a:r>
          </a:p>
          <a:p>
            <a:pPr>
              <a:lnSpc>
                <a:spcPts val="1000"/>
              </a:lnSpc>
            </a:pPr>
            <a:endParaRPr lang="en-US" altLang="zh-CN" dirty="0"/>
          </a:p>
          <a:p>
            <a:pPr>
              <a:lnSpc>
                <a:spcPts val="19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10-20分钟</a:t>
            </a:r>
          </a:p>
          <a:p>
            <a:pPr>
              <a:lnSpc>
                <a:spcPts val="1000"/>
              </a:lnSpc>
            </a:pPr>
            <a:endParaRPr lang="en-US" altLang="zh-CN" dirty="0"/>
          </a:p>
          <a:p>
            <a:pPr>
              <a:lnSpc>
                <a:spcPts val="19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20-30分钟</a:t>
            </a:r>
          </a:p>
        </p:txBody>
      </p:sp>
      <p:sp>
        <p:nvSpPr>
          <p:cNvPr id="50" name="TextBox 1"/>
          <p:cNvSpPr txBox="1"/>
          <p:nvPr/>
        </p:nvSpPr>
        <p:spPr>
          <a:xfrm>
            <a:off x="1244600" y="4203700"/>
            <a:ext cx="6477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30分钟以上</a:t>
            </a:r>
          </a:p>
        </p:txBody>
      </p:sp>
      <p:sp>
        <p:nvSpPr>
          <p:cNvPr id="51" name="TextBox 1"/>
          <p:cNvSpPr txBox="1"/>
          <p:nvPr/>
        </p:nvSpPr>
        <p:spPr>
          <a:xfrm>
            <a:off x="2082800" y="4711700"/>
            <a:ext cx="13970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外出消费交通工具选择</a:t>
            </a:r>
          </a:p>
        </p:txBody>
      </p:sp>
      <p:sp>
        <p:nvSpPr>
          <p:cNvPr id="52" name="TextBox 1"/>
          <p:cNvSpPr txBox="1"/>
          <p:nvPr/>
        </p:nvSpPr>
        <p:spPr>
          <a:xfrm>
            <a:off x="3378200" y="6388100"/>
            <a:ext cx="762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样本量=1042</a:t>
            </a:r>
          </a:p>
        </p:txBody>
      </p:sp>
      <p:sp>
        <p:nvSpPr>
          <p:cNvPr id="53" name="TextBox 1"/>
          <p:cNvSpPr txBox="1"/>
          <p:nvPr/>
        </p:nvSpPr>
        <p:spPr>
          <a:xfrm>
            <a:off x="3632200" y="5130800"/>
            <a:ext cx="736600" cy="647700"/>
          </a:xfrm>
          <a:prstGeom prst="rect">
            <a:avLst/>
          </a:prstGeom>
          <a:noFill/>
        </p:spPr>
        <p:txBody>
          <a:bodyPr wrap="none" lIns="0" tIns="0" rIns="0" rtlCol="0">
            <a:spAutoFit/>
          </a:bodyPr>
          <a:lstStyle/>
          <a:p>
            <a:pPr>
              <a:lnSpc>
                <a:spcPts val="1300"/>
              </a:lnSpc>
              <a:tabLst>
                <a:tab pos="165100" algn="l"/>
                <a:tab pos="3048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36.01%</a:t>
            </a:r>
          </a:p>
          <a:p>
            <a:pPr>
              <a:lnSpc>
                <a:spcPts val="1900"/>
              </a:lnSpc>
              <a:tabLst>
                <a:tab pos="165100" algn="l"/>
                <a:tab pos="304800" algn="l"/>
              </a:tabLst>
            </a:pPr>
            <a:r>
              <a:rPr lang="en-US" altLang="zh-CN" dirty="0"/>
              <a:t>	</a:t>
            </a:r>
            <a:r>
              <a:rPr lang="en-US" altLang="zh-CN" sz="1000" dirty="0">
                <a:solidFill>
                  <a:srgbClr val="000000"/>
                </a:solidFill>
                <a:latin typeface="微软雅黑" panose="020B0503020204020204" pitchFamily="18" charset="-122"/>
                <a:cs typeface="微软雅黑" panose="020B0503020204020204" pitchFamily="18" charset="-122"/>
              </a:rPr>
              <a:t>30.19%</a:t>
            </a:r>
          </a:p>
          <a:p>
            <a:pPr>
              <a:lnSpc>
                <a:spcPts val="1900"/>
              </a:lnSpc>
              <a:tabLst>
                <a:tab pos="165100" algn="l"/>
                <a:tab pos="304800" algn="l"/>
              </a:tabLst>
            </a:pPr>
            <a:r>
              <a:rPr lang="en-US" altLang="zh-CN" sz="995" dirty="0">
                <a:solidFill>
                  <a:srgbClr val="000000"/>
                </a:solidFill>
                <a:latin typeface="微软雅黑" panose="020B0503020204020204" pitchFamily="18" charset="-122"/>
                <a:cs typeface="微软雅黑" panose="020B0503020204020204" pitchFamily="18" charset="-122"/>
              </a:rPr>
              <a:t>27.18%</a:t>
            </a:r>
          </a:p>
        </p:txBody>
      </p:sp>
      <p:sp>
        <p:nvSpPr>
          <p:cNvPr id="54" name="TextBox 1"/>
          <p:cNvSpPr txBox="1"/>
          <p:nvPr/>
        </p:nvSpPr>
        <p:spPr>
          <a:xfrm>
            <a:off x="2247900" y="5854700"/>
            <a:ext cx="419100" cy="406400"/>
          </a:xfrm>
          <a:prstGeom prst="rect">
            <a:avLst/>
          </a:prstGeom>
          <a:noFill/>
        </p:spPr>
        <p:txBody>
          <a:bodyPr wrap="none" lIns="0" tIns="0" rIns="0" rtlCol="0">
            <a:spAutoFit/>
          </a:bodyPr>
          <a:lstStyle/>
          <a:p>
            <a:pPr>
              <a:lnSpc>
                <a:spcPts val="1300"/>
              </a:lnSpc>
              <a:tabLst>
                <a:tab pos="508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3.61%</a:t>
            </a:r>
          </a:p>
          <a:p>
            <a:pPr>
              <a:lnSpc>
                <a:spcPts val="1900"/>
              </a:lnSpc>
              <a:tabLst>
                <a:tab pos="50800" algn="l"/>
              </a:tabLst>
            </a:pPr>
            <a:r>
              <a:rPr lang="en-US" altLang="zh-CN" sz="995" dirty="0">
                <a:solidFill>
                  <a:srgbClr val="000000"/>
                </a:solidFill>
                <a:latin typeface="微软雅黑" panose="020B0503020204020204" pitchFamily="18" charset="-122"/>
                <a:cs typeface="微软雅黑" panose="020B0503020204020204" pitchFamily="18" charset="-122"/>
              </a:rPr>
              <a:t>2.61%</a:t>
            </a:r>
          </a:p>
        </p:txBody>
      </p:sp>
      <p:sp>
        <p:nvSpPr>
          <p:cNvPr id="55" name="TextBox 1"/>
          <p:cNvSpPr txBox="1"/>
          <p:nvPr/>
        </p:nvSpPr>
        <p:spPr>
          <a:xfrm>
            <a:off x="2120900" y="63373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0.40%</a:t>
            </a:r>
          </a:p>
        </p:txBody>
      </p:sp>
      <p:sp>
        <p:nvSpPr>
          <p:cNvPr id="56" name="TextBox 1"/>
          <p:cNvSpPr txBox="1"/>
          <p:nvPr/>
        </p:nvSpPr>
        <p:spPr>
          <a:xfrm>
            <a:off x="1562100" y="5143500"/>
            <a:ext cx="342900" cy="1117600"/>
          </a:xfrm>
          <a:prstGeom prst="rect">
            <a:avLst/>
          </a:prstGeom>
          <a:noFill/>
        </p:spPr>
        <p:txBody>
          <a:bodyPr wrap="none" lIns="0" tIns="0" rIns="0" rtlCol="0">
            <a:spAutoFit/>
          </a:bodyPr>
          <a:lstStyle/>
          <a:p>
            <a:pPr>
              <a:lnSpc>
                <a:spcPts val="1100"/>
              </a:lnSpc>
              <a:tabLst>
                <a:tab pos="114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地铁</a:t>
            </a:r>
          </a:p>
          <a:p>
            <a:pPr>
              <a:lnSpc>
                <a:spcPts val="1900"/>
              </a:lnSpc>
              <a:tabLst>
                <a:tab pos="114300" algn="l"/>
              </a:tabLst>
            </a:pPr>
            <a:r>
              <a:rPr lang="en-US" altLang="zh-CN" sz="900" dirty="0">
                <a:solidFill>
                  <a:srgbClr val="000000"/>
                </a:solidFill>
                <a:latin typeface="微软雅黑" panose="020B0503020204020204" pitchFamily="18" charset="-122"/>
                <a:cs typeface="微软雅黑" panose="020B0503020204020204" pitchFamily="18" charset="-122"/>
              </a:rPr>
              <a:t>自驾车</a:t>
            </a:r>
          </a:p>
          <a:p>
            <a:pPr>
              <a:lnSpc>
                <a:spcPts val="1900"/>
              </a:lnSpc>
              <a:tabLst>
                <a:tab pos="114300" algn="l"/>
              </a:tabLst>
            </a:pPr>
            <a:r>
              <a:rPr lang="en-US" altLang="zh-CN" sz="900" dirty="0">
                <a:solidFill>
                  <a:srgbClr val="000000"/>
                </a:solidFill>
                <a:latin typeface="微软雅黑" panose="020B0503020204020204" pitchFamily="18" charset="-122"/>
                <a:cs typeface="微软雅黑" panose="020B0503020204020204" pitchFamily="18" charset="-122"/>
              </a:rPr>
              <a:t>公交车</a:t>
            </a:r>
          </a:p>
          <a:p>
            <a:pPr>
              <a:lnSpc>
                <a:spcPts val="1900"/>
              </a:lnSpc>
              <a:tabLst>
                <a:tab pos="114300" algn="l"/>
              </a:tabLst>
            </a:pPr>
            <a:r>
              <a:rPr lang="en-US" altLang="zh-CN" sz="900" dirty="0">
                <a:solidFill>
                  <a:srgbClr val="000000"/>
                </a:solidFill>
                <a:latin typeface="微软雅黑" panose="020B0503020204020204" pitchFamily="18" charset="-122"/>
                <a:cs typeface="微软雅黑" panose="020B0503020204020204" pitchFamily="18" charset="-122"/>
              </a:rPr>
              <a:t>出租车</a:t>
            </a:r>
          </a:p>
          <a:p>
            <a:pPr>
              <a:lnSpc>
                <a:spcPts val="1900"/>
              </a:lnSpc>
              <a:tabLst>
                <a:tab pos="114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步行</a:t>
            </a:r>
          </a:p>
        </p:txBody>
      </p:sp>
      <p:sp>
        <p:nvSpPr>
          <p:cNvPr id="57" name="TextBox 1"/>
          <p:cNvSpPr txBox="1"/>
          <p:nvPr/>
        </p:nvSpPr>
        <p:spPr>
          <a:xfrm>
            <a:off x="1016000" y="6337300"/>
            <a:ext cx="977900" cy="469900"/>
          </a:xfrm>
          <a:prstGeom prst="rect">
            <a:avLst/>
          </a:prstGeom>
          <a:noFill/>
        </p:spPr>
        <p:txBody>
          <a:bodyPr wrap="none" lIns="0" tIns="0" rIns="0" rtlCol="0">
            <a:spAutoFit/>
          </a:bodyPr>
          <a:lstStyle/>
          <a:p>
            <a:pPr>
              <a:lnSpc>
                <a:spcPts val="1100"/>
              </a:lnSpc>
              <a:tabLst>
                <a:tab pos="317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自行车、助…</a:t>
            </a:r>
          </a:p>
          <a:p>
            <a:pPr>
              <a:lnSpc>
                <a:spcPts val="1000"/>
              </a:lnSpc>
            </a:pPr>
            <a:endParaRPr lang="en-US" altLang="zh-CN" dirty="0"/>
          </a:p>
          <a:p>
            <a:pPr>
              <a:lnSpc>
                <a:spcPts val="1500"/>
              </a:lnSpc>
              <a:tabLst>
                <a:tab pos="3175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92</a:t>
            </a:r>
          </a:p>
        </p:txBody>
      </p:sp>
      <p:sp>
        <p:nvSpPr>
          <p:cNvPr id="58" name="TextBox 1"/>
          <p:cNvSpPr txBox="1"/>
          <p:nvPr/>
        </p:nvSpPr>
        <p:spPr>
          <a:xfrm>
            <a:off x="5905500" y="2628900"/>
            <a:ext cx="838200" cy="177800"/>
          </a:xfrm>
          <a:prstGeom prst="rect">
            <a:avLst/>
          </a:prstGeom>
          <a:noFill/>
        </p:spPr>
        <p:txBody>
          <a:bodyPr wrap="none" lIns="0" tIns="0" rIns="0" rtlCol="0">
            <a:spAutoFit/>
          </a:bodyPr>
          <a:lstStyle/>
          <a:p>
            <a:pPr>
              <a:lnSpc>
                <a:spcPts val="1400"/>
              </a:lnSpc>
            </a:pPr>
            <a:r>
              <a:rPr lang="en-US" altLang="zh-CN" sz="1105" b="1" dirty="0">
                <a:solidFill>
                  <a:srgbClr val="000000"/>
                </a:solidFill>
                <a:latin typeface="微软雅黑" panose="020B0503020204020204" pitchFamily="18" charset="-122"/>
                <a:cs typeface="微软雅黑" panose="020B0503020204020204" pitchFamily="18" charset="-122"/>
              </a:rPr>
              <a:t>每月消费支出</a:t>
            </a:r>
          </a:p>
        </p:txBody>
      </p:sp>
      <p:sp>
        <p:nvSpPr>
          <p:cNvPr id="59" name="TextBox 1"/>
          <p:cNvSpPr txBox="1"/>
          <p:nvPr/>
        </p:nvSpPr>
        <p:spPr>
          <a:xfrm>
            <a:off x="7086600" y="711200"/>
            <a:ext cx="13716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较强的消费力</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4860035" y="1269491"/>
            <a:ext cx="3816096" cy="2302764"/>
          </a:xfrm>
          <a:custGeom>
            <a:avLst/>
            <a:gdLst>
              <a:gd name="connsiteX0" fmla="*/ 0 w 3816096"/>
              <a:gd name="connsiteY0" fmla="*/ 2302763 h 2302764"/>
              <a:gd name="connsiteX1" fmla="*/ 3816095 w 3816096"/>
              <a:gd name="connsiteY1" fmla="*/ 2302763 h 2302764"/>
              <a:gd name="connsiteX2" fmla="*/ 3816095 w 3816096"/>
              <a:gd name="connsiteY2" fmla="*/ 0 h 2302764"/>
              <a:gd name="connsiteX3" fmla="*/ 0 w 3816096"/>
              <a:gd name="connsiteY3" fmla="*/ 0 h 2302764"/>
              <a:gd name="connsiteX4" fmla="*/ 0 w 3816096"/>
              <a:gd name="connsiteY4" fmla="*/ 2302763 h 230276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16096" h="2302764">
                <a:moveTo>
                  <a:pt x="0" y="2302763"/>
                </a:moveTo>
                <a:lnTo>
                  <a:pt x="3816095" y="2302763"/>
                </a:lnTo>
                <a:lnTo>
                  <a:pt x="3816095" y="0"/>
                </a:lnTo>
                <a:lnTo>
                  <a:pt x="0" y="0"/>
                </a:lnTo>
                <a:lnTo>
                  <a:pt x="0" y="2302763"/>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088136" y="1196339"/>
            <a:ext cx="3555492" cy="288036"/>
          </a:xfrm>
          <a:custGeom>
            <a:avLst/>
            <a:gdLst>
              <a:gd name="connsiteX0" fmla="*/ 0 w 3555492"/>
              <a:gd name="connsiteY0" fmla="*/ 48006 h 288036"/>
              <a:gd name="connsiteX1" fmla="*/ 48005 w 3555492"/>
              <a:gd name="connsiteY1" fmla="*/ 0 h 288036"/>
              <a:gd name="connsiteX2" fmla="*/ 3507485 w 3555492"/>
              <a:gd name="connsiteY2" fmla="*/ 0 h 288036"/>
              <a:gd name="connsiteX3" fmla="*/ 3555492 w 3555492"/>
              <a:gd name="connsiteY3" fmla="*/ 48006 h 288036"/>
              <a:gd name="connsiteX4" fmla="*/ 3555492 w 3555492"/>
              <a:gd name="connsiteY4" fmla="*/ 240030 h 288036"/>
              <a:gd name="connsiteX5" fmla="*/ 3507485 w 3555492"/>
              <a:gd name="connsiteY5" fmla="*/ 288036 h 288036"/>
              <a:gd name="connsiteX6" fmla="*/ 48005 w 3555492"/>
              <a:gd name="connsiteY6" fmla="*/ 288036 h 288036"/>
              <a:gd name="connsiteX7" fmla="*/ 0 w 3555492"/>
              <a:gd name="connsiteY7" fmla="*/ 240030 h 288036"/>
              <a:gd name="connsiteX8" fmla="*/ 0 w 3555492"/>
              <a:gd name="connsiteY8" fmla="*/ 48006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2" h="288036">
                <a:moveTo>
                  <a:pt x="0" y="48006"/>
                </a:moveTo>
                <a:cubicBezTo>
                  <a:pt x="0" y="21463"/>
                  <a:pt x="21488" y="0"/>
                  <a:pt x="48005" y="0"/>
                </a:cubicBezTo>
                <a:lnTo>
                  <a:pt x="3507485" y="0"/>
                </a:lnTo>
                <a:cubicBezTo>
                  <a:pt x="3534029" y="0"/>
                  <a:pt x="3555492" y="21463"/>
                  <a:pt x="3555492" y="48006"/>
                </a:cubicBezTo>
                <a:lnTo>
                  <a:pt x="3555492" y="240030"/>
                </a:lnTo>
                <a:cubicBezTo>
                  <a:pt x="3555492" y="266573"/>
                  <a:pt x="3534029" y="288036"/>
                  <a:pt x="3507485" y="288036"/>
                </a:cubicBezTo>
                <a:lnTo>
                  <a:pt x="48005" y="288036"/>
                </a:lnTo>
                <a:cubicBezTo>
                  <a:pt x="21488" y="288036"/>
                  <a:pt x="0" y="266573"/>
                  <a:pt x="0" y="240030"/>
                </a:cubicBezTo>
                <a:lnTo>
                  <a:pt x="0" y="48006"/>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081786" y="1189989"/>
            <a:ext cx="3568192" cy="300736"/>
          </a:xfrm>
          <a:custGeom>
            <a:avLst/>
            <a:gdLst>
              <a:gd name="connsiteX0" fmla="*/ 6350 w 3568192"/>
              <a:gd name="connsiteY0" fmla="*/ 54356 h 300736"/>
              <a:gd name="connsiteX1" fmla="*/ 54355 w 3568192"/>
              <a:gd name="connsiteY1" fmla="*/ 6350 h 300736"/>
              <a:gd name="connsiteX2" fmla="*/ 3513835 w 3568192"/>
              <a:gd name="connsiteY2" fmla="*/ 6350 h 300736"/>
              <a:gd name="connsiteX3" fmla="*/ 3561842 w 3568192"/>
              <a:gd name="connsiteY3" fmla="*/ 54356 h 300736"/>
              <a:gd name="connsiteX4" fmla="*/ 3561842 w 3568192"/>
              <a:gd name="connsiteY4" fmla="*/ 246380 h 300736"/>
              <a:gd name="connsiteX5" fmla="*/ 3513835 w 3568192"/>
              <a:gd name="connsiteY5" fmla="*/ 294386 h 300736"/>
              <a:gd name="connsiteX6" fmla="*/ 54355 w 3568192"/>
              <a:gd name="connsiteY6" fmla="*/ 294386 h 300736"/>
              <a:gd name="connsiteX7" fmla="*/ 6350 w 3568192"/>
              <a:gd name="connsiteY7" fmla="*/ 246380 h 300736"/>
              <a:gd name="connsiteX8" fmla="*/ 6350 w 3568192"/>
              <a:gd name="connsiteY8" fmla="*/ 54356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2" h="300736">
                <a:moveTo>
                  <a:pt x="6350" y="54356"/>
                </a:moveTo>
                <a:cubicBezTo>
                  <a:pt x="6350" y="27813"/>
                  <a:pt x="27838" y="6350"/>
                  <a:pt x="54355" y="6350"/>
                </a:cubicBezTo>
                <a:lnTo>
                  <a:pt x="3513835" y="6350"/>
                </a:lnTo>
                <a:cubicBezTo>
                  <a:pt x="3540379" y="6350"/>
                  <a:pt x="3561842" y="27813"/>
                  <a:pt x="3561842" y="54356"/>
                </a:cubicBezTo>
                <a:lnTo>
                  <a:pt x="3561842" y="246380"/>
                </a:lnTo>
                <a:cubicBezTo>
                  <a:pt x="3561842" y="272923"/>
                  <a:pt x="3540379" y="294386"/>
                  <a:pt x="3513835" y="294386"/>
                </a:cubicBezTo>
                <a:lnTo>
                  <a:pt x="54355" y="294386"/>
                </a:lnTo>
                <a:cubicBezTo>
                  <a:pt x="27838" y="294386"/>
                  <a:pt x="6350" y="272923"/>
                  <a:pt x="6350" y="246380"/>
                </a:cubicBezTo>
                <a:lnTo>
                  <a:pt x="6350" y="54356"/>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2045207" y="3474720"/>
            <a:ext cx="2049780" cy="140208"/>
          </a:xfrm>
          <a:custGeom>
            <a:avLst/>
            <a:gdLst>
              <a:gd name="connsiteX0" fmla="*/ 0 w 2049780"/>
              <a:gd name="connsiteY0" fmla="*/ 140208 h 140208"/>
              <a:gd name="connsiteX1" fmla="*/ 2049780 w 2049780"/>
              <a:gd name="connsiteY1" fmla="*/ 140208 h 140208"/>
              <a:gd name="connsiteX2" fmla="*/ 2049780 w 2049780"/>
              <a:gd name="connsiteY2" fmla="*/ 0 h 140208"/>
              <a:gd name="connsiteX3" fmla="*/ 0 w 2049780"/>
              <a:gd name="connsiteY3" fmla="*/ 0 h 140208"/>
              <a:gd name="connsiteX4" fmla="*/ 0 w 2049780"/>
              <a:gd name="connsiteY4" fmla="*/ 140208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49780" h="140208">
                <a:moveTo>
                  <a:pt x="0" y="140208"/>
                </a:moveTo>
                <a:lnTo>
                  <a:pt x="2049780" y="140208"/>
                </a:lnTo>
                <a:lnTo>
                  <a:pt x="2049780" y="0"/>
                </a:lnTo>
                <a:lnTo>
                  <a:pt x="0" y="0"/>
                </a:lnTo>
                <a:lnTo>
                  <a:pt x="0" y="140208"/>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045207" y="1795272"/>
            <a:ext cx="129540" cy="140207"/>
          </a:xfrm>
          <a:custGeom>
            <a:avLst/>
            <a:gdLst>
              <a:gd name="connsiteX0" fmla="*/ 129540 w 129540"/>
              <a:gd name="connsiteY0" fmla="*/ 0 h 140207"/>
              <a:gd name="connsiteX1" fmla="*/ 0 w 129540"/>
              <a:gd name="connsiteY1" fmla="*/ 0 h 140207"/>
              <a:gd name="connsiteX2" fmla="*/ 0 w 129540"/>
              <a:gd name="connsiteY2" fmla="*/ 140207 h 140207"/>
              <a:gd name="connsiteX3" fmla="*/ 129540 w 129540"/>
              <a:gd name="connsiteY3" fmla="*/ 140207 h 140207"/>
              <a:gd name="connsiteX4" fmla="*/ 129540 w 129540"/>
              <a:gd name="connsiteY4" fmla="*/ 0 h 1402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40" h="140207">
                <a:moveTo>
                  <a:pt x="129540" y="0"/>
                </a:moveTo>
                <a:lnTo>
                  <a:pt x="0" y="0"/>
                </a:lnTo>
                <a:lnTo>
                  <a:pt x="0" y="140207"/>
                </a:lnTo>
                <a:lnTo>
                  <a:pt x="129540" y="140207"/>
                </a:lnTo>
                <a:lnTo>
                  <a:pt x="12954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045207" y="2075688"/>
            <a:ext cx="701040" cy="140207"/>
          </a:xfrm>
          <a:custGeom>
            <a:avLst/>
            <a:gdLst>
              <a:gd name="connsiteX0" fmla="*/ 701040 w 701040"/>
              <a:gd name="connsiteY0" fmla="*/ 0 h 140207"/>
              <a:gd name="connsiteX1" fmla="*/ 0 w 701040"/>
              <a:gd name="connsiteY1" fmla="*/ 0 h 140207"/>
              <a:gd name="connsiteX2" fmla="*/ 0 w 701040"/>
              <a:gd name="connsiteY2" fmla="*/ 140207 h 140207"/>
              <a:gd name="connsiteX3" fmla="*/ 701040 w 701040"/>
              <a:gd name="connsiteY3" fmla="*/ 140207 h 140207"/>
              <a:gd name="connsiteX4" fmla="*/ 701040 w 701040"/>
              <a:gd name="connsiteY4" fmla="*/ 0 h 1402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01040" h="140207">
                <a:moveTo>
                  <a:pt x="701040" y="0"/>
                </a:moveTo>
                <a:lnTo>
                  <a:pt x="0" y="0"/>
                </a:lnTo>
                <a:lnTo>
                  <a:pt x="0" y="140207"/>
                </a:lnTo>
                <a:lnTo>
                  <a:pt x="701040" y="140207"/>
                </a:lnTo>
                <a:lnTo>
                  <a:pt x="70104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045207" y="2356104"/>
            <a:ext cx="1223772" cy="138683"/>
          </a:xfrm>
          <a:custGeom>
            <a:avLst/>
            <a:gdLst>
              <a:gd name="connsiteX0" fmla="*/ 1223772 w 1223772"/>
              <a:gd name="connsiteY0" fmla="*/ 0 h 138683"/>
              <a:gd name="connsiteX1" fmla="*/ 0 w 1223772"/>
              <a:gd name="connsiteY1" fmla="*/ 0 h 138683"/>
              <a:gd name="connsiteX2" fmla="*/ 0 w 1223772"/>
              <a:gd name="connsiteY2" fmla="*/ 138683 h 138683"/>
              <a:gd name="connsiteX3" fmla="*/ 1223772 w 1223772"/>
              <a:gd name="connsiteY3" fmla="*/ 138683 h 138683"/>
              <a:gd name="connsiteX4" fmla="*/ 1223772 w 1223772"/>
              <a:gd name="connsiteY4" fmla="*/ 0 h 13868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23772" h="138683">
                <a:moveTo>
                  <a:pt x="1223772" y="0"/>
                </a:moveTo>
                <a:lnTo>
                  <a:pt x="0" y="0"/>
                </a:lnTo>
                <a:lnTo>
                  <a:pt x="0" y="138683"/>
                </a:lnTo>
                <a:lnTo>
                  <a:pt x="1223772" y="138683"/>
                </a:lnTo>
                <a:lnTo>
                  <a:pt x="122377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045207" y="2634995"/>
            <a:ext cx="1075944" cy="140208"/>
          </a:xfrm>
          <a:custGeom>
            <a:avLst/>
            <a:gdLst>
              <a:gd name="connsiteX0" fmla="*/ 1075944 w 1075944"/>
              <a:gd name="connsiteY0" fmla="*/ 0 h 140208"/>
              <a:gd name="connsiteX1" fmla="*/ 0 w 1075944"/>
              <a:gd name="connsiteY1" fmla="*/ 0 h 140208"/>
              <a:gd name="connsiteX2" fmla="*/ 0 w 1075944"/>
              <a:gd name="connsiteY2" fmla="*/ 140208 h 140208"/>
              <a:gd name="connsiteX3" fmla="*/ 1075944 w 1075944"/>
              <a:gd name="connsiteY3" fmla="*/ 140208 h 140208"/>
              <a:gd name="connsiteX4" fmla="*/ 1075944 w 1075944"/>
              <a:gd name="connsiteY4" fmla="*/ 0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75944" h="140208">
                <a:moveTo>
                  <a:pt x="1075944" y="0"/>
                </a:moveTo>
                <a:lnTo>
                  <a:pt x="0" y="0"/>
                </a:lnTo>
                <a:lnTo>
                  <a:pt x="0" y="140208"/>
                </a:lnTo>
                <a:lnTo>
                  <a:pt x="1075944" y="140208"/>
                </a:lnTo>
                <a:lnTo>
                  <a:pt x="107594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045207" y="2915411"/>
            <a:ext cx="694944" cy="140208"/>
          </a:xfrm>
          <a:custGeom>
            <a:avLst/>
            <a:gdLst>
              <a:gd name="connsiteX0" fmla="*/ 694944 w 694944"/>
              <a:gd name="connsiteY0" fmla="*/ 0 h 140208"/>
              <a:gd name="connsiteX1" fmla="*/ 0 w 694944"/>
              <a:gd name="connsiteY1" fmla="*/ 0 h 140208"/>
              <a:gd name="connsiteX2" fmla="*/ 0 w 694944"/>
              <a:gd name="connsiteY2" fmla="*/ 140208 h 140208"/>
              <a:gd name="connsiteX3" fmla="*/ 694944 w 694944"/>
              <a:gd name="connsiteY3" fmla="*/ 140208 h 140208"/>
              <a:gd name="connsiteX4" fmla="*/ 694944 w 694944"/>
              <a:gd name="connsiteY4" fmla="*/ 0 h 1402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94944" h="140208">
                <a:moveTo>
                  <a:pt x="694944" y="0"/>
                </a:moveTo>
                <a:lnTo>
                  <a:pt x="0" y="0"/>
                </a:lnTo>
                <a:lnTo>
                  <a:pt x="0" y="140208"/>
                </a:lnTo>
                <a:lnTo>
                  <a:pt x="694944" y="140208"/>
                </a:lnTo>
                <a:lnTo>
                  <a:pt x="69494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045207" y="3194304"/>
            <a:ext cx="248412" cy="140207"/>
          </a:xfrm>
          <a:custGeom>
            <a:avLst/>
            <a:gdLst>
              <a:gd name="connsiteX0" fmla="*/ 248412 w 248412"/>
              <a:gd name="connsiteY0" fmla="*/ 0 h 140207"/>
              <a:gd name="connsiteX1" fmla="*/ 0 w 248412"/>
              <a:gd name="connsiteY1" fmla="*/ 0 h 140207"/>
              <a:gd name="connsiteX2" fmla="*/ 0 w 248412"/>
              <a:gd name="connsiteY2" fmla="*/ 140207 h 140207"/>
              <a:gd name="connsiteX3" fmla="*/ 248412 w 248412"/>
              <a:gd name="connsiteY3" fmla="*/ 140207 h 140207"/>
              <a:gd name="connsiteX4" fmla="*/ 248412 w 248412"/>
              <a:gd name="connsiteY4" fmla="*/ 0 h 14020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48412" h="140207">
                <a:moveTo>
                  <a:pt x="248412" y="0"/>
                </a:moveTo>
                <a:lnTo>
                  <a:pt x="0" y="0"/>
                </a:lnTo>
                <a:lnTo>
                  <a:pt x="0" y="140207"/>
                </a:lnTo>
                <a:lnTo>
                  <a:pt x="248412" y="140207"/>
                </a:lnTo>
                <a:lnTo>
                  <a:pt x="24841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038857" y="1718817"/>
            <a:ext cx="21844" cy="1972564"/>
          </a:xfrm>
          <a:custGeom>
            <a:avLst/>
            <a:gdLst>
              <a:gd name="connsiteX0" fmla="*/ 6350 w 21844"/>
              <a:gd name="connsiteY0" fmla="*/ 6350 h 1972564"/>
              <a:gd name="connsiteX1" fmla="*/ 6350 w 21844"/>
              <a:gd name="connsiteY1" fmla="*/ 1966214 h 1972564"/>
            </a:gdLst>
            <a:ahLst/>
            <a:cxnLst>
              <a:cxn ang="0">
                <a:pos x="connsiteX0" y="connsiteY0"/>
              </a:cxn>
              <a:cxn ang="1">
                <a:pos x="connsiteX1" y="connsiteY1"/>
              </a:cxn>
            </a:cxnLst>
            <a:rect l="l" t="t" r="r" b="b"/>
            <a:pathLst>
              <a:path w="21844" h="1972564">
                <a:moveTo>
                  <a:pt x="6350" y="6350"/>
                </a:moveTo>
                <a:lnTo>
                  <a:pt x="6350" y="1966214"/>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1997710" y="1718817"/>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1997710" y="1999233"/>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1997710" y="2279650"/>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1997710" y="2558542"/>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1997710" y="2838957"/>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1997710" y="3119373"/>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1997710" y="3398265"/>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1997710" y="3678682"/>
            <a:ext cx="53847" cy="21844"/>
          </a:xfrm>
          <a:custGeom>
            <a:avLst/>
            <a:gdLst>
              <a:gd name="connsiteX0" fmla="*/ 6350 w 53847"/>
              <a:gd name="connsiteY0" fmla="*/ 6350 h 21844"/>
              <a:gd name="connsiteX1" fmla="*/ 47497 w 53847"/>
              <a:gd name="connsiteY1" fmla="*/ 6350 h 21844"/>
            </a:gdLst>
            <a:ahLst/>
            <a:cxnLst>
              <a:cxn ang="0">
                <a:pos x="connsiteX0" y="connsiteY0"/>
              </a:cxn>
              <a:cxn ang="1">
                <a:pos x="connsiteX1" y="connsiteY1"/>
              </a:cxn>
            </a:cxnLst>
            <a:rect l="l" t="t" r="r" b="b"/>
            <a:pathLst>
              <a:path w="53847" h="21844">
                <a:moveTo>
                  <a:pt x="6350" y="6350"/>
                </a:moveTo>
                <a:lnTo>
                  <a:pt x="47497"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1078991" y="1604772"/>
            <a:ext cx="3575304" cy="2200655"/>
          </a:xfrm>
          <a:custGeom>
            <a:avLst/>
            <a:gdLst>
              <a:gd name="connsiteX0" fmla="*/ 9905 w 3575304"/>
              <a:gd name="connsiteY0" fmla="*/ 2190749 h 2200655"/>
              <a:gd name="connsiteX1" fmla="*/ 3565398 w 3575304"/>
              <a:gd name="connsiteY1" fmla="*/ 2190749 h 2200655"/>
              <a:gd name="connsiteX2" fmla="*/ 3565398 w 3575304"/>
              <a:gd name="connsiteY2" fmla="*/ 9905 h 2200655"/>
              <a:gd name="connsiteX3" fmla="*/ 9905 w 3575304"/>
              <a:gd name="connsiteY3" fmla="*/ 9905 h 2200655"/>
              <a:gd name="connsiteX4" fmla="*/ 9905 w 3575304"/>
              <a:gd name="connsiteY4" fmla="*/ 2190749 h 22006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4" h="2200655">
                <a:moveTo>
                  <a:pt x="9905" y="2190749"/>
                </a:moveTo>
                <a:lnTo>
                  <a:pt x="3565398" y="2190749"/>
                </a:lnTo>
                <a:lnTo>
                  <a:pt x="3565398" y="9905"/>
                </a:lnTo>
                <a:lnTo>
                  <a:pt x="9905" y="9905"/>
                </a:lnTo>
                <a:lnTo>
                  <a:pt x="9905" y="2190749"/>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1103375" y="784859"/>
            <a:ext cx="327660" cy="304800"/>
          </a:xfrm>
          <a:custGeom>
            <a:avLst/>
            <a:gdLst>
              <a:gd name="connsiteX0" fmla="*/ 0 w 327660"/>
              <a:gd name="connsiteY0" fmla="*/ 304800 h 304800"/>
              <a:gd name="connsiteX1" fmla="*/ 327660 w 327660"/>
              <a:gd name="connsiteY1" fmla="*/ 304800 h 304800"/>
              <a:gd name="connsiteX2" fmla="*/ 327660 w 327660"/>
              <a:gd name="connsiteY2" fmla="*/ 0 h 304800"/>
              <a:gd name="connsiteX3" fmla="*/ 0 w 327660"/>
              <a:gd name="connsiteY3" fmla="*/ 0 h 304800"/>
              <a:gd name="connsiteX4" fmla="*/ 0 w 32766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 h="304800">
                <a:moveTo>
                  <a:pt x="0" y="304800"/>
                </a:moveTo>
                <a:lnTo>
                  <a:pt x="327660" y="304800"/>
                </a:lnTo>
                <a:lnTo>
                  <a:pt x="327660"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4904232" y="3860291"/>
            <a:ext cx="3555492" cy="288036"/>
          </a:xfrm>
          <a:custGeom>
            <a:avLst/>
            <a:gdLst>
              <a:gd name="connsiteX0" fmla="*/ 0 w 3555492"/>
              <a:gd name="connsiteY0" fmla="*/ 48005 h 288036"/>
              <a:gd name="connsiteX1" fmla="*/ 48005 w 3555492"/>
              <a:gd name="connsiteY1" fmla="*/ 0 h 288036"/>
              <a:gd name="connsiteX2" fmla="*/ 3507486 w 3555492"/>
              <a:gd name="connsiteY2" fmla="*/ 0 h 288036"/>
              <a:gd name="connsiteX3" fmla="*/ 3555491 w 3555492"/>
              <a:gd name="connsiteY3" fmla="*/ 48005 h 288036"/>
              <a:gd name="connsiteX4" fmla="*/ 3555491 w 3555492"/>
              <a:gd name="connsiteY4" fmla="*/ 240029 h 288036"/>
              <a:gd name="connsiteX5" fmla="*/ 3507486 w 3555492"/>
              <a:gd name="connsiteY5" fmla="*/ 288036 h 288036"/>
              <a:gd name="connsiteX6" fmla="*/ 48005 w 3555492"/>
              <a:gd name="connsiteY6" fmla="*/ 288036 h 288036"/>
              <a:gd name="connsiteX7" fmla="*/ 0 w 3555492"/>
              <a:gd name="connsiteY7" fmla="*/ 240029 h 288036"/>
              <a:gd name="connsiteX8" fmla="*/ 0 w 3555492"/>
              <a:gd name="connsiteY8" fmla="*/ 48005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2" h="288036">
                <a:moveTo>
                  <a:pt x="0" y="48005"/>
                </a:moveTo>
                <a:cubicBezTo>
                  <a:pt x="0" y="21463"/>
                  <a:pt x="21463" y="0"/>
                  <a:pt x="48005" y="0"/>
                </a:cubicBezTo>
                <a:lnTo>
                  <a:pt x="3507486" y="0"/>
                </a:lnTo>
                <a:cubicBezTo>
                  <a:pt x="3534028" y="0"/>
                  <a:pt x="3555491" y="21463"/>
                  <a:pt x="3555491" y="48005"/>
                </a:cubicBezTo>
                <a:lnTo>
                  <a:pt x="3555491" y="240029"/>
                </a:lnTo>
                <a:cubicBezTo>
                  <a:pt x="3555491" y="266573"/>
                  <a:pt x="3534028" y="288036"/>
                  <a:pt x="3507486" y="288036"/>
                </a:cubicBezTo>
                <a:lnTo>
                  <a:pt x="48005" y="288036"/>
                </a:lnTo>
                <a:cubicBezTo>
                  <a:pt x="21463" y="288036"/>
                  <a:pt x="0" y="266573"/>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4897882" y="3853941"/>
            <a:ext cx="3568192" cy="300736"/>
          </a:xfrm>
          <a:custGeom>
            <a:avLst/>
            <a:gdLst>
              <a:gd name="connsiteX0" fmla="*/ 6350 w 3568192"/>
              <a:gd name="connsiteY0" fmla="*/ 54355 h 300736"/>
              <a:gd name="connsiteX1" fmla="*/ 54355 w 3568192"/>
              <a:gd name="connsiteY1" fmla="*/ 6350 h 300736"/>
              <a:gd name="connsiteX2" fmla="*/ 3513836 w 3568192"/>
              <a:gd name="connsiteY2" fmla="*/ 6350 h 300736"/>
              <a:gd name="connsiteX3" fmla="*/ 3561841 w 3568192"/>
              <a:gd name="connsiteY3" fmla="*/ 54355 h 300736"/>
              <a:gd name="connsiteX4" fmla="*/ 3561841 w 3568192"/>
              <a:gd name="connsiteY4" fmla="*/ 246379 h 300736"/>
              <a:gd name="connsiteX5" fmla="*/ 3513836 w 3568192"/>
              <a:gd name="connsiteY5" fmla="*/ 294386 h 300736"/>
              <a:gd name="connsiteX6" fmla="*/ 54355 w 3568192"/>
              <a:gd name="connsiteY6" fmla="*/ 294386 h 300736"/>
              <a:gd name="connsiteX7" fmla="*/ 6350 w 3568192"/>
              <a:gd name="connsiteY7" fmla="*/ 246379 h 300736"/>
              <a:gd name="connsiteX8" fmla="*/ 6350 w 3568192"/>
              <a:gd name="connsiteY8" fmla="*/ 54355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2" h="300736">
                <a:moveTo>
                  <a:pt x="6350" y="54355"/>
                </a:moveTo>
                <a:cubicBezTo>
                  <a:pt x="6350" y="27813"/>
                  <a:pt x="27813" y="6350"/>
                  <a:pt x="54355" y="6350"/>
                </a:cubicBezTo>
                <a:lnTo>
                  <a:pt x="3513836" y="6350"/>
                </a:lnTo>
                <a:cubicBezTo>
                  <a:pt x="3540378" y="6350"/>
                  <a:pt x="3561841" y="27813"/>
                  <a:pt x="3561841" y="54355"/>
                </a:cubicBezTo>
                <a:lnTo>
                  <a:pt x="3561841" y="246379"/>
                </a:lnTo>
                <a:cubicBezTo>
                  <a:pt x="3561841" y="272923"/>
                  <a:pt x="3540378" y="294386"/>
                  <a:pt x="3513836" y="294386"/>
                </a:cubicBezTo>
                <a:lnTo>
                  <a:pt x="54355" y="294386"/>
                </a:lnTo>
                <a:cubicBezTo>
                  <a:pt x="27813" y="294386"/>
                  <a:pt x="6350" y="272923"/>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6376415" y="4468367"/>
            <a:ext cx="1594103" cy="163067"/>
          </a:xfrm>
          <a:custGeom>
            <a:avLst/>
            <a:gdLst>
              <a:gd name="connsiteX0" fmla="*/ 1594103 w 1594103"/>
              <a:gd name="connsiteY0" fmla="*/ 0 h 163067"/>
              <a:gd name="connsiteX1" fmla="*/ 0 w 1594103"/>
              <a:gd name="connsiteY1" fmla="*/ 0 h 163067"/>
              <a:gd name="connsiteX2" fmla="*/ 0 w 1594103"/>
              <a:gd name="connsiteY2" fmla="*/ 163067 h 163067"/>
              <a:gd name="connsiteX3" fmla="*/ 1594103 w 1594103"/>
              <a:gd name="connsiteY3" fmla="*/ 163067 h 163067"/>
              <a:gd name="connsiteX4" fmla="*/ 1594103 w 1594103"/>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94103" h="163067">
                <a:moveTo>
                  <a:pt x="1594103" y="0"/>
                </a:moveTo>
                <a:lnTo>
                  <a:pt x="0" y="0"/>
                </a:lnTo>
                <a:lnTo>
                  <a:pt x="0" y="163067"/>
                </a:lnTo>
                <a:lnTo>
                  <a:pt x="1594103" y="163067"/>
                </a:lnTo>
                <a:lnTo>
                  <a:pt x="159410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6376415" y="4794503"/>
            <a:ext cx="1580388" cy="163067"/>
          </a:xfrm>
          <a:custGeom>
            <a:avLst/>
            <a:gdLst>
              <a:gd name="connsiteX0" fmla="*/ 1580388 w 1580388"/>
              <a:gd name="connsiteY0" fmla="*/ 0 h 163067"/>
              <a:gd name="connsiteX1" fmla="*/ 0 w 1580388"/>
              <a:gd name="connsiteY1" fmla="*/ 0 h 163067"/>
              <a:gd name="connsiteX2" fmla="*/ 0 w 1580388"/>
              <a:gd name="connsiteY2" fmla="*/ 163067 h 163067"/>
              <a:gd name="connsiteX3" fmla="*/ 1580388 w 1580388"/>
              <a:gd name="connsiteY3" fmla="*/ 163067 h 163067"/>
              <a:gd name="connsiteX4" fmla="*/ 1580388 w 1580388"/>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80388" h="163067">
                <a:moveTo>
                  <a:pt x="1580388" y="0"/>
                </a:moveTo>
                <a:lnTo>
                  <a:pt x="0" y="0"/>
                </a:lnTo>
                <a:lnTo>
                  <a:pt x="0" y="163067"/>
                </a:lnTo>
                <a:lnTo>
                  <a:pt x="1580388" y="163067"/>
                </a:lnTo>
                <a:lnTo>
                  <a:pt x="1580388"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6376415" y="5120640"/>
            <a:ext cx="1345691" cy="163067"/>
          </a:xfrm>
          <a:custGeom>
            <a:avLst/>
            <a:gdLst>
              <a:gd name="connsiteX0" fmla="*/ 1345691 w 1345691"/>
              <a:gd name="connsiteY0" fmla="*/ 0 h 163067"/>
              <a:gd name="connsiteX1" fmla="*/ 0 w 1345691"/>
              <a:gd name="connsiteY1" fmla="*/ 0 h 163067"/>
              <a:gd name="connsiteX2" fmla="*/ 0 w 1345691"/>
              <a:gd name="connsiteY2" fmla="*/ 163067 h 163067"/>
              <a:gd name="connsiteX3" fmla="*/ 1345691 w 1345691"/>
              <a:gd name="connsiteY3" fmla="*/ 163067 h 163067"/>
              <a:gd name="connsiteX4" fmla="*/ 1345691 w 1345691"/>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5691" h="163067">
                <a:moveTo>
                  <a:pt x="1345691" y="0"/>
                </a:moveTo>
                <a:lnTo>
                  <a:pt x="0" y="0"/>
                </a:lnTo>
                <a:lnTo>
                  <a:pt x="0" y="163067"/>
                </a:lnTo>
                <a:lnTo>
                  <a:pt x="1345691" y="163067"/>
                </a:lnTo>
                <a:lnTo>
                  <a:pt x="134569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6376415" y="5446776"/>
            <a:ext cx="198120" cy="164591"/>
          </a:xfrm>
          <a:custGeom>
            <a:avLst/>
            <a:gdLst>
              <a:gd name="connsiteX0" fmla="*/ 198120 w 198120"/>
              <a:gd name="connsiteY0" fmla="*/ 0 h 164591"/>
              <a:gd name="connsiteX1" fmla="*/ 0 w 198120"/>
              <a:gd name="connsiteY1" fmla="*/ 0 h 164591"/>
              <a:gd name="connsiteX2" fmla="*/ 0 w 198120"/>
              <a:gd name="connsiteY2" fmla="*/ 164591 h 164591"/>
              <a:gd name="connsiteX3" fmla="*/ 198120 w 198120"/>
              <a:gd name="connsiteY3" fmla="*/ 164591 h 164591"/>
              <a:gd name="connsiteX4" fmla="*/ 198120 w 198120"/>
              <a:gd name="connsiteY4" fmla="*/ 0 h 1645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8120" h="164591">
                <a:moveTo>
                  <a:pt x="198120" y="0"/>
                </a:moveTo>
                <a:lnTo>
                  <a:pt x="0" y="0"/>
                </a:lnTo>
                <a:lnTo>
                  <a:pt x="0" y="164591"/>
                </a:lnTo>
                <a:lnTo>
                  <a:pt x="198120" y="164591"/>
                </a:lnTo>
                <a:lnTo>
                  <a:pt x="19812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6376415" y="5774435"/>
            <a:ext cx="114300" cy="163067"/>
          </a:xfrm>
          <a:custGeom>
            <a:avLst/>
            <a:gdLst>
              <a:gd name="connsiteX0" fmla="*/ 114300 w 114300"/>
              <a:gd name="connsiteY0" fmla="*/ 0 h 163067"/>
              <a:gd name="connsiteX1" fmla="*/ 0 w 114300"/>
              <a:gd name="connsiteY1" fmla="*/ 0 h 163067"/>
              <a:gd name="connsiteX2" fmla="*/ 0 w 114300"/>
              <a:gd name="connsiteY2" fmla="*/ 163067 h 163067"/>
              <a:gd name="connsiteX3" fmla="*/ 114300 w 114300"/>
              <a:gd name="connsiteY3" fmla="*/ 163067 h 163067"/>
              <a:gd name="connsiteX4" fmla="*/ 114300 w 114300"/>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4300" h="163067">
                <a:moveTo>
                  <a:pt x="114300" y="0"/>
                </a:moveTo>
                <a:lnTo>
                  <a:pt x="0" y="0"/>
                </a:lnTo>
                <a:lnTo>
                  <a:pt x="0" y="163067"/>
                </a:lnTo>
                <a:lnTo>
                  <a:pt x="114300" y="163067"/>
                </a:lnTo>
                <a:lnTo>
                  <a:pt x="11430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6376415" y="6100571"/>
            <a:ext cx="7620" cy="163068"/>
          </a:xfrm>
          <a:custGeom>
            <a:avLst/>
            <a:gdLst>
              <a:gd name="connsiteX0" fmla="*/ 3810 w 7620"/>
              <a:gd name="connsiteY0" fmla="*/ 0 h 163068"/>
              <a:gd name="connsiteX1" fmla="*/ 3810 w 7620"/>
              <a:gd name="connsiteY1" fmla="*/ 163068 h 163068"/>
            </a:gdLst>
            <a:ahLst/>
            <a:cxnLst>
              <a:cxn ang="0">
                <a:pos x="connsiteX0" y="connsiteY0"/>
              </a:cxn>
              <a:cxn ang="1">
                <a:pos x="connsiteX1" y="connsiteY1"/>
              </a:cxn>
            </a:cxnLst>
            <a:rect l="l" t="t" r="r" b="b"/>
            <a:pathLst>
              <a:path w="7620" h="163068">
                <a:moveTo>
                  <a:pt x="3810" y="0"/>
                </a:moveTo>
                <a:lnTo>
                  <a:pt x="3810" y="163068"/>
                </a:lnTo>
              </a:path>
            </a:pathLst>
          </a:custGeom>
          <a:ln w="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6370065" y="4379721"/>
            <a:ext cx="21844" cy="1972564"/>
          </a:xfrm>
          <a:custGeom>
            <a:avLst/>
            <a:gdLst>
              <a:gd name="connsiteX0" fmla="*/ 6350 w 21844"/>
              <a:gd name="connsiteY0" fmla="*/ 6350 h 1972564"/>
              <a:gd name="connsiteX1" fmla="*/ 6350 w 21844"/>
              <a:gd name="connsiteY1" fmla="*/ 1966214 h 1972564"/>
            </a:gdLst>
            <a:ahLst/>
            <a:cxnLst>
              <a:cxn ang="0">
                <a:pos x="connsiteX0" y="connsiteY0"/>
              </a:cxn>
              <a:cxn ang="1">
                <a:pos x="connsiteX1" y="connsiteY1"/>
              </a:cxn>
            </a:cxnLst>
            <a:rect l="l" t="t" r="r" b="b"/>
            <a:pathLst>
              <a:path w="21844" h="1972564">
                <a:moveTo>
                  <a:pt x="6350" y="6350"/>
                </a:moveTo>
                <a:lnTo>
                  <a:pt x="6350" y="1966214"/>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6330441" y="4379721"/>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6330441" y="4705858"/>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Freeform 3"/>
          <p:cNvSpPr/>
          <p:nvPr/>
        </p:nvSpPr>
        <p:spPr>
          <a:xfrm>
            <a:off x="6330441" y="5033517"/>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Freeform 3"/>
          <p:cNvSpPr/>
          <p:nvPr/>
        </p:nvSpPr>
        <p:spPr>
          <a:xfrm>
            <a:off x="6330441" y="5359653"/>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Freeform 3"/>
          <p:cNvSpPr/>
          <p:nvPr/>
        </p:nvSpPr>
        <p:spPr>
          <a:xfrm>
            <a:off x="6330441" y="5685790"/>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Freeform 3"/>
          <p:cNvSpPr/>
          <p:nvPr/>
        </p:nvSpPr>
        <p:spPr>
          <a:xfrm>
            <a:off x="6330441" y="6011926"/>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Freeform 3"/>
          <p:cNvSpPr/>
          <p:nvPr/>
        </p:nvSpPr>
        <p:spPr>
          <a:xfrm>
            <a:off x="6330441" y="6339585"/>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Freeform 3"/>
          <p:cNvSpPr/>
          <p:nvPr/>
        </p:nvSpPr>
        <p:spPr>
          <a:xfrm>
            <a:off x="4895088" y="4265676"/>
            <a:ext cx="3575303" cy="2200655"/>
          </a:xfrm>
          <a:custGeom>
            <a:avLst/>
            <a:gdLst>
              <a:gd name="connsiteX0" fmla="*/ 9905 w 3575303"/>
              <a:gd name="connsiteY0" fmla="*/ 2190750 h 2200655"/>
              <a:gd name="connsiteX1" fmla="*/ 3565397 w 3575303"/>
              <a:gd name="connsiteY1" fmla="*/ 2190750 h 2200655"/>
              <a:gd name="connsiteX2" fmla="*/ 3565397 w 3575303"/>
              <a:gd name="connsiteY2" fmla="*/ 9905 h 2200655"/>
              <a:gd name="connsiteX3" fmla="*/ 9905 w 3575303"/>
              <a:gd name="connsiteY3" fmla="*/ 9905 h 2200655"/>
              <a:gd name="connsiteX4" fmla="*/ 9905 w 3575303"/>
              <a:gd name="connsiteY4" fmla="*/ 2190750 h 22006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3" h="2200655">
                <a:moveTo>
                  <a:pt x="9905" y="2190750"/>
                </a:moveTo>
                <a:lnTo>
                  <a:pt x="3565397" y="2190750"/>
                </a:lnTo>
                <a:lnTo>
                  <a:pt x="3565397" y="9905"/>
                </a:lnTo>
                <a:lnTo>
                  <a:pt x="9905" y="9905"/>
                </a:lnTo>
                <a:lnTo>
                  <a:pt x="9905" y="2190750"/>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1088136" y="3860291"/>
            <a:ext cx="3555492" cy="288036"/>
          </a:xfrm>
          <a:custGeom>
            <a:avLst/>
            <a:gdLst>
              <a:gd name="connsiteX0" fmla="*/ 0 w 3555492"/>
              <a:gd name="connsiteY0" fmla="*/ 48005 h 288036"/>
              <a:gd name="connsiteX1" fmla="*/ 48005 w 3555492"/>
              <a:gd name="connsiteY1" fmla="*/ 0 h 288036"/>
              <a:gd name="connsiteX2" fmla="*/ 3507485 w 3555492"/>
              <a:gd name="connsiteY2" fmla="*/ 0 h 288036"/>
              <a:gd name="connsiteX3" fmla="*/ 3555492 w 3555492"/>
              <a:gd name="connsiteY3" fmla="*/ 48005 h 288036"/>
              <a:gd name="connsiteX4" fmla="*/ 3555492 w 3555492"/>
              <a:gd name="connsiteY4" fmla="*/ 240029 h 288036"/>
              <a:gd name="connsiteX5" fmla="*/ 3507485 w 3555492"/>
              <a:gd name="connsiteY5" fmla="*/ 288036 h 288036"/>
              <a:gd name="connsiteX6" fmla="*/ 48005 w 3555492"/>
              <a:gd name="connsiteY6" fmla="*/ 288036 h 288036"/>
              <a:gd name="connsiteX7" fmla="*/ 0 w 3555492"/>
              <a:gd name="connsiteY7" fmla="*/ 240029 h 288036"/>
              <a:gd name="connsiteX8" fmla="*/ 0 w 3555492"/>
              <a:gd name="connsiteY8" fmla="*/ 48005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2" h="288036">
                <a:moveTo>
                  <a:pt x="0" y="48005"/>
                </a:moveTo>
                <a:cubicBezTo>
                  <a:pt x="0" y="21463"/>
                  <a:pt x="21488" y="0"/>
                  <a:pt x="48005" y="0"/>
                </a:cubicBezTo>
                <a:lnTo>
                  <a:pt x="3507485" y="0"/>
                </a:lnTo>
                <a:cubicBezTo>
                  <a:pt x="3534029" y="0"/>
                  <a:pt x="3555492" y="21463"/>
                  <a:pt x="3555492" y="48005"/>
                </a:cubicBezTo>
                <a:lnTo>
                  <a:pt x="3555492" y="240029"/>
                </a:lnTo>
                <a:cubicBezTo>
                  <a:pt x="3555492" y="266573"/>
                  <a:pt x="3534029" y="288036"/>
                  <a:pt x="3507485" y="288036"/>
                </a:cubicBezTo>
                <a:lnTo>
                  <a:pt x="48005" y="288036"/>
                </a:lnTo>
                <a:cubicBezTo>
                  <a:pt x="21488" y="288036"/>
                  <a:pt x="0" y="266573"/>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1081786" y="3853941"/>
            <a:ext cx="3568192" cy="300736"/>
          </a:xfrm>
          <a:custGeom>
            <a:avLst/>
            <a:gdLst>
              <a:gd name="connsiteX0" fmla="*/ 6350 w 3568192"/>
              <a:gd name="connsiteY0" fmla="*/ 54355 h 300736"/>
              <a:gd name="connsiteX1" fmla="*/ 54355 w 3568192"/>
              <a:gd name="connsiteY1" fmla="*/ 6350 h 300736"/>
              <a:gd name="connsiteX2" fmla="*/ 3513835 w 3568192"/>
              <a:gd name="connsiteY2" fmla="*/ 6350 h 300736"/>
              <a:gd name="connsiteX3" fmla="*/ 3561842 w 3568192"/>
              <a:gd name="connsiteY3" fmla="*/ 54355 h 300736"/>
              <a:gd name="connsiteX4" fmla="*/ 3561842 w 3568192"/>
              <a:gd name="connsiteY4" fmla="*/ 246379 h 300736"/>
              <a:gd name="connsiteX5" fmla="*/ 3513835 w 3568192"/>
              <a:gd name="connsiteY5" fmla="*/ 294386 h 300736"/>
              <a:gd name="connsiteX6" fmla="*/ 54355 w 3568192"/>
              <a:gd name="connsiteY6" fmla="*/ 294386 h 300736"/>
              <a:gd name="connsiteX7" fmla="*/ 6350 w 3568192"/>
              <a:gd name="connsiteY7" fmla="*/ 246379 h 300736"/>
              <a:gd name="connsiteX8" fmla="*/ 6350 w 3568192"/>
              <a:gd name="connsiteY8" fmla="*/ 54355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2" h="300736">
                <a:moveTo>
                  <a:pt x="6350" y="54355"/>
                </a:moveTo>
                <a:cubicBezTo>
                  <a:pt x="6350" y="27813"/>
                  <a:pt x="27838" y="6350"/>
                  <a:pt x="54355" y="6350"/>
                </a:cubicBezTo>
                <a:lnTo>
                  <a:pt x="3513835" y="6350"/>
                </a:lnTo>
                <a:cubicBezTo>
                  <a:pt x="3540379" y="6350"/>
                  <a:pt x="3561842" y="27813"/>
                  <a:pt x="3561842" y="54355"/>
                </a:cubicBezTo>
                <a:lnTo>
                  <a:pt x="3561842" y="246379"/>
                </a:lnTo>
                <a:cubicBezTo>
                  <a:pt x="3561842" y="272923"/>
                  <a:pt x="3540379" y="294386"/>
                  <a:pt x="3513835" y="294386"/>
                </a:cubicBezTo>
                <a:lnTo>
                  <a:pt x="54355" y="294386"/>
                </a:lnTo>
                <a:cubicBezTo>
                  <a:pt x="27838" y="294386"/>
                  <a:pt x="6350" y="272923"/>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2442972" y="4425696"/>
            <a:ext cx="1490472" cy="88391"/>
          </a:xfrm>
          <a:custGeom>
            <a:avLst/>
            <a:gdLst>
              <a:gd name="connsiteX0" fmla="*/ 0 w 1490472"/>
              <a:gd name="connsiteY0" fmla="*/ 88391 h 88391"/>
              <a:gd name="connsiteX1" fmla="*/ 1490472 w 1490472"/>
              <a:gd name="connsiteY1" fmla="*/ 88391 h 88391"/>
              <a:gd name="connsiteX2" fmla="*/ 1490472 w 1490472"/>
              <a:gd name="connsiteY2" fmla="*/ 0 h 88391"/>
              <a:gd name="connsiteX3" fmla="*/ 0 w 1490472"/>
              <a:gd name="connsiteY3" fmla="*/ 0 h 88391"/>
              <a:gd name="connsiteX4" fmla="*/ 0 w 1490472"/>
              <a:gd name="connsiteY4" fmla="*/ 88391 h 883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90472" h="88391">
                <a:moveTo>
                  <a:pt x="0" y="88391"/>
                </a:moveTo>
                <a:lnTo>
                  <a:pt x="1490472" y="88391"/>
                </a:lnTo>
                <a:lnTo>
                  <a:pt x="1490472" y="0"/>
                </a:lnTo>
                <a:lnTo>
                  <a:pt x="0" y="0"/>
                </a:lnTo>
                <a:lnTo>
                  <a:pt x="0" y="88391"/>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2442972" y="4604003"/>
            <a:ext cx="851916" cy="88392"/>
          </a:xfrm>
          <a:custGeom>
            <a:avLst/>
            <a:gdLst>
              <a:gd name="connsiteX0" fmla="*/ 0 w 851916"/>
              <a:gd name="connsiteY0" fmla="*/ 88392 h 88392"/>
              <a:gd name="connsiteX1" fmla="*/ 851916 w 851916"/>
              <a:gd name="connsiteY1" fmla="*/ 88392 h 88392"/>
              <a:gd name="connsiteX2" fmla="*/ 851916 w 851916"/>
              <a:gd name="connsiteY2" fmla="*/ 0 h 88392"/>
              <a:gd name="connsiteX3" fmla="*/ 0 w 851916"/>
              <a:gd name="connsiteY3" fmla="*/ 0 h 88392"/>
              <a:gd name="connsiteX4" fmla="*/ 0 w 851916"/>
              <a:gd name="connsiteY4" fmla="*/ 88392 h 883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51916" h="88392">
                <a:moveTo>
                  <a:pt x="0" y="88392"/>
                </a:moveTo>
                <a:lnTo>
                  <a:pt x="851916" y="88392"/>
                </a:lnTo>
                <a:lnTo>
                  <a:pt x="851916" y="0"/>
                </a:lnTo>
                <a:lnTo>
                  <a:pt x="0" y="0"/>
                </a:lnTo>
                <a:lnTo>
                  <a:pt x="0" y="88392"/>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
          <p:cNvSpPr/>
          <p:nvPr/>
        </p:nvSpPr>
        <p:spPr>
          <a:xfrm>
            <a:off x="2442972" y="4782311"/>
            <a:ext cx="588263" cy="88391"/>
          </a:xfrm>
          <a:custGeom>
            <a:avLst/>
            <a:gdLst>
              <a:gd name="connsiteX0" fmla="*/ 588263 w 588263"/>
              <a:gd name="connsiteY0" fmla="*/ 0 h 88391"/>
              <a:gd name="connsiteX1" fmla="*/ 0 w 588263"/>
              <a:gd name="connsiteY1" fmla="*/ 0 h 88391"/>
              <a:gd name="connsiteX2" fmla="*/ 0 w 588263"/>
              <a:gd name="connsiteY2" fmla="*/ 88391 h 88391"/>
              <a:gd name="connsiteX3" fmla="*/ 588263 w 588263"/>
              <a:gd name="connsiteY3" fmla="*/ 88391 h 88391"/>
              <a:gd name="connsiteX4" fmla="*/ 588263 w 588263"/>
              <a:gd name="connsiteY4" fmla="*/ 0 h 883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8263" h="88391">
                <a:moveTo>
                  <a:pt x="588263" y="0"/>
                </a:moveTo>
                <a:lnTo>
                  <a:pt x="0" y="0"/>
                </a:lnTo>
                <a:lnTo>
                  <a:pt x="0" y="88391"/>
                </a:lnTo>
                <a:lnTo>
                  <a:pt x="588263" y="88391"/>
                </a:lnTo>
                <a:lnTo>
                  <a:pt x="58826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3"/>
          <p:cNvSpPr/>
          <p:nvPr/>
        </p:nvSpPr>
        <p:spPr>
          <a:xfrm>
            <a:off x="2442972" y="4959096"/>
            <a:ext cx="394716" cy="89915"/>
          </a:xfrm>
          <a:custGeom>
            <a:avLst/>
            <a:gdLst>
              <a:gd name="connsiteX0" fmla="*/ 394716 w 394716"/>
              <a:gd name="connsiteY0" fmla="*/ 0 h 89915"/>
              <a:gd name="connsiteX1" fmla="*/ 0 w 394716"/>
              <a:gd name="connsiteY1" fmla="*/ 0 h 89915"/>
              <a:gd name="connsiteX2" fmla="*/ 0 w 394716"/>
              <a:gd name="connsiteY2" fmla="*/ 89915 h 89915"/>
              <a:gd name="connsiteX3" fmla="*/ 394716 w 394716"/>
              <a:gd name="connsiteY3" fmla="*/ 89915 h 89915"/>
              <a:gd name="connsiteX4" fmla="*/ 394716 w 394716"/>
              <a:gd name="connsiteY4" fmla="*/ 0 h 899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4716" h="89915">
                <a:moveTo>
                  <a:pt x="394716" y="0"/>
                </a:moveTo>
                <a:lnTo>
                  <a:pt x="0" y="0"/>
                </a:lnTo>
                <a:lnTo>
                  <a:pt x="0" y="89915"/>
                </a:lnTo>
                <a:lnTo>
                  <a:pt x="394716" y="89915"/>
                </a:lnTo>
                <a:lnTo>
                  <a:pt x="394716"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2442972" y="5137403"/>
            <a:ext cx="289560" cy="89916"/>
          </a:xfrm>
          <a:custGeom>
            <a:avLst/>
            <a:gdLst>
              <a:gd name="connsiteX0" fmla="*/ 289560 w 289560"/>
              <a:gd name="connsiteY0" fmla="*/ 0 h 89916"/>
              <a:gd name="connsiteX1" fmla="*/ 0 w 289560"/>
              <a:gd name="connsiteY1" fmla="*/ 0 h 89916"/>
              <a:gd name="connsiteX2" fmla="*/ 0 w 289560"/>
              <a:gd name="connsiteY2" fmla="*/ 89916 h 89916"/>
              <a:gd name="connsiteX3" fmla="*/ 289560 w 289560"/>
              <a:gd name="connsiteY3" fmla="*/ 89916 h 89916"/>
              <a:gd name="connsiteX4" fmla="*/ 289560 w 289560"/>
              <a:gd name="connsiteY4" fmla="*/ 0 h 89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89560" h="89916">
                <a:moveTo>
                  <a:pt x="289560" y="0"/>
                </a:moveTo>
                <a:lnTo>
                  <a:pt x="0" y="0"/>
                </a:lnTo>
                <a:lnTo>
                  <a:pt x="0" y="89916"/>
                </a:lnTo>
                <a:lnTo>
                  <a:pt x="289560" y="89916"/>
                </a:lnTo>
                <a:lnTo>
                  <a:pt x="28956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3"/>
          <p:cNvSpPr/>
          <p:nvPr/>
        </p:nvSpPr>
        <p:spPr>
          <a:xfrm>
            <a:off x="2442972" y="5315711"/>
            <a:ext cx="277367" cy="89916"/>
          </a:xfrm>
          <a:custGeom>
            <a:avLst/>
            <a:gdLst>
              <a:gd name="connsiteX0" fmla="*/ 277367 w 277367"/>
              <a:gd name="connsiteY0" fmla="*/ 0 h 89916"/>
              <a:gd name="connsiteX1" fmla="*/ 0 w 277367"/>
              <a:gd name="connsiteY1" fmla="*/ 0 h 89916"/>
              <a:gd name="connsiteX2" fmla="*/ 0 w 277367"/>
              <a:gd name="connsiteY2" fmla="*/ 89916 h 89916"/>
              <a:gd name="connsiteX3" fmla="*/ 277367 w 277367"/>
              <a:gd name="connsiteY3" fmla="*/ 89916 h 89916"/>
              <a:gd name="connsiteX4" fmla="*/ 277367 w 277367"/>
              <a:gd name="connsiteY4" fmla="*/ 0 h 8991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77367" h="89916">
                <a:moveTo>
                  <a:pt x="277367" y="0"/>
                </a:moveTo>
                <a:lnTo>
                  <a:pt x="0" y="0"/>
                </a:lnTo>
                <a:lnTo>
                  <a:pt x="0" y="89916"/>
                </a:lnTo>
                <a:lnTo>
                  <a:pt x="277367" y="89916"/>
                </a:lnTo>
                <a:lnTo>
                  <a:pt x="27736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3"/>
          <p:cNvSpPr/>
          <p:nvPr/>
        </p:nvSpPr>
        <p:spPr>
          <a:xfrm>
            <a:off x="2442972" y="5494020"/>
            <a:ext cx="195072" cy="88391"/>
          </a:xfrm>
          <a:custGeom>
            <a:avLst/>
            <a:gdLst>
              <a:gd name="connsiteX0" fmla="*/ 195072 w 195072"/>
              <a:gd name="connsiteY0" fmla="*/ 0 h 88391"/>
              <a:gd name="connsiteX1" fmla="*/ 0 w 195072"/>
              <a:gd name="connsiteY1" fmla="*/ 0 h 88391"/>
              <a:gd name="connsiteX2" fmla="*/ 0 w 195072"/>
              <a:gd name="connsiteY2" fmla="*/ 88391 h 88391"/>
              <a:gd name="connsiteX3" fmla="*/ 195072 w 195072"/>
              <a:gd name="connsiteY3" fmla="*/ 88391 h 88391"/>
              <a:gd name="connsiteX4" fmla="*/ 195072 w 195072"/>
              <a:gd name="connsiteY4" fmla="*/ 0 h 883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5072" h="88391">
                <a:moveTo>
                  <a:pt x="195072" y="0"/>
                </a:moveTo>
                <a:lnTo>
                  <a:pt x="0" y="0"/>
                </a:lnTo>
                <a:lnTo>
                  <a:pt x="0" y="88391"/>
                </a:lnTo>
                <a:lnTo>
                  <a:pt x="195072" y="88391"/>
                </a:lnTo>
                <a:lnTo>
                  <a:pt x="19507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3"/>
          <p:cNvSpPr/>
          <p:nvPr/>
        </p:nvSpPr>
        <p:spPr>
          <a:xfrm>
            <a:off x="2442972" y="5672328"/>
            <a:ext cx="140207" cy="88391"/>
          </a:xfrm>
          <a:custGeom>
            <a:avLst/>
            <a:gdLst>
              <a:gd name="connsiteX0" fmla="*/ 140207 w 140207"/>
              <a:gd name="connsiteY0" fmla="*/ 0 h 88391"/>
              <a:gd name="connsiteX1" fmla="*/ 0 w 140207"/>
              <a:gd name="connsiteY1" fmla="*/ 0 h 88391"/>
              <a:gd name="connsiteX2" fmla="*/ 0 w 140207"/>
              <a:gd name="connsiteY2" fmla="*/ 88391 h 88391"/>
              <a:gd name="connsiteX3" fmla="*/ 140207 w 140207"/>
              <a:gd name="connsiteY3" fmla="*/ 88391 h 88391"/>
              <a:gd name="connsiteX4" fmla="*/ 140207 w 140207"/>
              <a:gd name="connsiteY4" fmla="*/ 0 h 883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0207" h="88391">
                <a:moveTo>
                  <a:pt x="140207" y="0"/>
                </a:moveTo>
                <a:lnTo>
                  <a:pt x="0" y="0"/>
                </a:lnTo>
                <a:lnTo>
                  <a:pt x="0" y="88391"/>
                </a:lnTo>
                <a:lnTo>
                  <a:pt x="140207" y="88391"/>
                </a:lnTo>
                <a:lnTo>
                  <a:pt x="14020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3"/>
          <p:cNvSpPr/>
          <p:nvPr/>
        </p:nvSpPr>
        <p:spPr>
          <a:xfrm>
            <a:off x="2442972" y="5850635"/>
            <a:ext cx="134111" cy="88392"/>
          </a:xfrm>
          <a:custGeom>
            <a:avLst/>
            <a:gdLst>
              <a:gd name="connsiteX0" fmla="*/ 134111 w 134111"/>
              <a:gd name="connsiteY0" fmla="*/ 0 h 88392"/>
              <a:gd name="connsiteX1" fmla="*/ 0 w 134111"/>
              <a:gd name="connsiteY1" fmla="*/ 0 h 88392"/>
              <a:gd name="connsiteX2" fmla="*/ 0 w 134111"/>
              <a:gd name="connsiteY2" fmla="*/ 88392 h 88392"/>
              <a:gd name="connsiteX3" fmla="*/ 134111 w 134111"/>
              <a:gd name="connsiteY3" fmla="*/ 88392 h 88392"/>
              <a:gd name="connsiteX4" fmla="*/ 134111 w 134111"/>
              <a:gd name="connsiteY4" fmla="*/ 0 h 8839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111" h="88392">
                <a:moveTo>
                  <a:pt x="134111" y="0"/>
                </a:moveTo>
                <a:lnTo>
                  <a:pt x="0" y="0"/>
                </a:lnTo>
                <a:lnTo>
                  <a:pt x="0" y="88392"/>
                </a:lnTo>
                <a:lnTo>
                  <a:pt x="134111" y="88392"/>
                </a:lnTo>
                <a:lnTo>
                  <a:pt x="13411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3"/>
          <p:cNvSpPr/>
          <p:nvPr/>
        </p:nvSpPr>
        <p:spPr>
          <a:xfrm>
            <a:off x="2442972" y="6028944"/>
            <a:ext cx="117348" cy="88391"/>
          </a:xfrm>
          <a:custGeom>
            <a:avLst/>
            <a:gdLst>
              <a:gd name="connsiteX0" fmla="*/ 117348 w 117348"/>
              <a:gd name="connsiteY0" fmla="*/ 0 h 88391"/>
              <a:gd name="connsiteX1" fmla="*/ 0 w 117348"/>
              <a:gd name="connsiteY1" fmla="*/ 0 h 88391"/>
              <a:gd name="connsiteX2" fmla="*/ 0 w 117348"/>
              <a:gd name="connsiteY2" fmla="*/ 88391 h 88391"/>
              <a:gd name="connsiteX3" fmla="*/ 117348 w 117348"/>
              <a:gd name="connsiteY3" fmla="*/ 88391 h 88391"/>
              <a:gd name="connsiteX4" fmla="*/ 117348 w 117348"/>
              <a:gd name="connsiteY4" fmla="*/ 0 h 883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7348" h="88391">
                <a:moveTo>
                  <a:pt x="117348" y="0"/>
                </a:moveTo>
                <a:lnTo>
                  <a:pt x="0" y="0"/>
                </a:lnTo>
                <a:lnTo>
                  <a:pt x="0" y="88391"/>
                </a:lnTo>
                <a:lnTo>
                  <a:pt x="117348" y="88391"/>
                </a:lnTo>
                <a:lnTo>
                  <a:pt x="117348"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3"/>
          <p:cNvSpPr/>
          <p:nvPr/>
        </p:nvSpPr>
        <p:spPr>
          <a:xfrm>
            <a:off x="2442972" y="6205728"/>
            <a:ext cx="71627" cy="89915"/>
          </a:xfrm>
          <a:custGeom>
            <a:avLst/>
            <a:gdLst>
              <a:gd name="connsiteX0" fmla="*/ 71627 w 71627"/>
              <a:gd name="connsiteY0" fmla="*/ 0 h 89915"/>
              <a:gd name="connsiteX1" fmla="*/ 0 w 71627"/>
              <a:gd name="connsiteY1" fmla="*/ 0 h 89915"/>
              <a:gd name="connsiteX2" fmla="*/ 0 w 71627"/>
              <a:gd name="connsiteY2" fmla="*/ 89915 h 89915"/>
              <a:gd name="connsiteX3" fmla="*/ 71627 w 71627"/>
              <a:gd name="connsiteY3" fmla="*/ 89915 h 89915"/>
              <a:gd name="connsiteX4" fmla="*/ 71627 w 71627"/>
              <a:gd name="connsiteY4" fmla="*/ 0 h 8991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1627" h="89915">
                <a:moveTo>
                  <a:pt x="71627" y="0"/>
                </a:moveTo>
                <a:lnTo>
                  <a:pt x="0" y="0"/>
                </a:lnTo>
                <a:lnTo>
                  <a:pt x="0" y="89915"/>
                </a:lnTo>
                <a:lnTo>
                  <a:pt x="71627" y="89915"/>
                </a:lnTo>
                <a:lnTo>
                  <a:pt x="7162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3"/>
          <p:cNvSpPr/>
          <p:nvPr/>
        </p:nvSpPr>
        <p:spPr>
          <a:xfrm>
            <a:off x="2436622" y="4375150"/>
            <a:ext cx="21844" cy="1971039"/>
          </a:xfrm>
          <a:custGeom>
            <a:avLst/>
            <a:gdLst>
              <a:gd name="connsiteX0" fmla="*/ 6350 w 21844"/>
              <a:gd name="connsiteY0" fmla="*/ 6350 h 1971039"/>
              <a:gd name="connsiteX1" fmla="*/ 6350 w 21844"/>
              <a:gd name="connsiteY1" fmla="*/ 1964690 h 1971039"/>
            </a:gdLst>
            <a:ahLst/>
            <a:cxnLst>
              <a:cxn ang="0">
                <a:pos x="connsiteX0" y="connsiteY0"/>
              </a:cxn>
              <a:cxn ang="1">
                <a:pos x="connsiteX1" y="connsiteY1"/>
              </a:cxn>
            </a:cxnLst>
            <a:rect l="l" t="t" r="r" b="b"/>
            <a:pathLst>
              <a:path w="21844" h="1971039">
                <a:moveTo>
                  <a:pt x="6350" y="6350"/>
                </a:moveTo>
                <a:lnTo>
                  <a:pt x="6350" y="196469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Freeform 3"/>
          <p:cNvSpPr/>
          <p:nvPr/>
        </p:nvSpPr>
        <p:spPr>
          <a:xfrm>
            <a:off x="2396998" y="4375150"/>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Freeform 3"/>
          <p:cNvSpPr/>
          <p:nvPr/>
        </p:nvSpPr>
        <p:spPr>
          <a:xfrm>
            <a:off x="2396998" y="4551934"/>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Freeform 3"/>
          <p:cNvSpPr/>
          <p:nvPr/>
        </p:nvSpPr>
        <p:spPr>
          <a:xfrm>
            <a:off x="2396998" y="4730241"/>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Freeform 3"/>
          <p:cNvSpPr/>
          <p:nvPr/>
        </p:nvSpPr>
        <p:spPr>
          <a:xfrm>
            <a:off x="2396998" y="4908550"/>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Freeform 3"/>
          <p:cNvSpPr/>
          <p:nvPr/>
        </p:nvSpPr>
        <p:spPr>
          <a:xfrm>
            <a:off x="2396998" y="5086858"/>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Freeform 3"/>
          <p:cNvSpPr/>
          <p:nvPr/>
        </p:nvSpPr>
        <p:spPr>
          <a:xfrm>
            <a:off x="2396998" y="5265165"/>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Freeform 3"/>
          <p:cNvSpPr/>
          <p:nvPr/>
        </p:nvSpPr>
        <p:spPr>
          <a:xfrm>
            <a:off x="2396998" y="5443473"/>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Freeform 3"/>
          <p:cNvSpPr/>
          <p:nvPr/>
        </p:nvSpPr>
        <p:spPr>
          <a:xfrm>
            <a:off x="2396998" y="5621782"/>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Freeform 3"/>
          <p:cNvSpPr/>
          <p:nvPr/>
        </p:nvSpPr>
        <p:spPr>
          <a:xfrm>
            <a:off x="2396998" y="5798565"/>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Freeform 3"/>
          <p:cNvSpPr/>
          <p:nvPr/>
        </p:nvSpPr>
        <p:spPr>
          <a:xfrm>
            <a:off x="2396998" y="5976873"/>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Freeform 3"/>
          <p:cNvSpPr/>
          <p:nvPr/>
        </p:nvSpPr>
        <p:spPr>
          <a:xfrm>
            <a:off x="2396998" y="6155182"/>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Freeform 3"/>
          <p:cNvSpPr/>
          <p:nvPr/>
        </p:nvSpPr>
        <p:spPr>
          <a:xfrm>
            <a:off x="2396998" y="6333490"/>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Freeform 3"/>
          <p:cNvSpPr/>
          <p:nvPr/>
        </p:nvSpPr>
        <p:spPr>
          <a:xfrm>
            <a:off x="1078991" y="4259579"/>
            <a:ext cx="3575304" cy="2200655"/>
          </a:xfrm>
          <a:custGeom>
            <a:avLst/>
            <a:gdLst>
              <a:gd name="connsiteX0" fmla="*/ 9905 w 3575304"/>
              <a:gd name="connsiteY0" fmla="*/ 2190750 h 2200655"/>
              <a:gd name="connsiteX1" fmla="*/ 3565398 w 3575304"/>
              <a:gd name="connsiteY1" fmla="*/ 2190750 h 2200655"/>
              <a:gd name="connsiteX2" fmla="*/ 3565398 w 3575304"/>
              <a:gd name="connsiteY2" fmla="*/ 9905 h 2200655"/>
              <a:gd name="connsiteX3" fmla="*/ 9905 w 3575304"/>
              <a:gd name="connsiteY3" fmla="*/ 9905 h 2200655"/>
              <a:gd name="connsiteX4" fmla="*/ 9905 w 3575304"/>
              <a:gd name="connsiteY4" fmla="*/ 2190750 h 22006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4" h="2200655">
                <a:moveTo>
                  <a:pt x="9905" y="2190750"/>
                </a:moveTo>
                <a:lnTo>
                  <a:pt x="3565398" y="2190750"/>
                </a:lnTo>
                <a:lnTo>
                  <a:pt x="3565398" y="9905"/>
                </a:lnTo>
                <a:lnTo>
                  <a:pt x="9905" y="9905"/>
                </a:lnTo>
                <a:lnTo>
                  <a:pt x="9905" y="2190750"/>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93</a:t>
            </a:r>
          </a:p>
        </p:txBody>
      </p:sp>
      <p:sp>
        <p:nvSpPr>
          <p:cNvPr id="73" name="TextBox 1"/>
          <p:cNvSpPr txBox="1"/>
          <p:nvPr/>
        </p:nvSpPr>
        <p:spPr>
          <a:xfrm>
            <a:off x="6286500" y="114300"/>
            <a:ext cx="2489200" cy="342900"/>
          </a:xfrm>
          <a:prstGeom prst="rect">
            <a:avLst/>
          </a:prstGeom>
          <a:noFill/>
        </p:spPr>
        <p:txBody>
          <a:bodyPr wrap="none" lIns="0" tIns="0" rIns="0" rtlCol="0">
            <a:spAutoFit/>
          </a:bodyPr>
          <a:lstStyle/>
          <a:p>
            <a:pPr>
              <a:lnSpc>
                <a:spcPts val="2700"/>
              </a:lnSpc>
            </a:pPr>
            <a:r>
              <a:rPr lang="en-US" altLang="zh-CN" sz="2795" dirty="0">
                <a:solidFill>
                  <a:srgbClr val="000000"/>
                </a:solidFill>
                <a:latin typeface="Times New Roman" panose="02020603050405020304" pitchFamily="18" charset="0"/>
                <a:cs typeface="Times New Roman" panose="02020603050405020304" pitchFamily="18" charset="0"/>
              </a:rPr>
              <a:t>消费者调研分析</a:t>
            </a:r>
          </a:p>
        </p:txBody>
      </p:sp>
      <p:sp>
        <p:nvSpPr>
          <p:cNvPr id="74" name="TextBox 1"/>
          <p:cNvSpPr txBox="1"/>
          <p:nvPr/>
        </p:nvSpPr>
        <p:spPr>
          <a:xfrm>
            <a:off x="4978400" y="1816100"/>
            <a:ext cx="3530600" cy="1600200"/>
          </a:xfrm>
          <a:prstGeom prst="rect">
            <a:avLst/>
          </a:prstGeom>
          <a:noFill/>
        </p:spPr>
        <p:txBody>
          <a:bodyPr wrap="none" lIns="0" tIns="0" rIns="0" rtlCol="0">
            <a:spAutoFit/>
          </a:bodyPr>
          <a:lstStyle/>
          <a:p>
            <a:pPr>
              <a:lnSpc>
                <a:spcPts val="15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要集中在</a:t>
            </a:r>
            <a:r>
              <a:rPr lang="en-US" altLang="zh-CN" sz="1200" dirty="0">
                <a:solidFill>
                  <a:srgbClr val="000000"/>
                </a:solidFill>
                <a:latin typeface="Times New Roman" panose="02020603050405020304" pitchFamily="18" charset="0"/>
                <a:cs typeface="Times New Roman" panose="02020603050405020304" pitchFamily="18" charset="0"/>
              </a:rPr>
              <a:t>3</a:t>
            </a:r>
            <a:r>
              <a:rPr lang="en-US" altLang="zh-CN" sz="1200" dirty="0">
                <a:solidFill>
                  <a:srgbClr val="000000"/>
                </a:solidFill>
                <a:latin typeface="微软雅黑" panose="020B0503020204020204" pitchFamily="18" charset="-122"/>
                <a:cs typeface="微软雅黑" panose="020B0503020204020204" pitchFamily="18" charset="-122"/>
              </a:rPr>
              <a:t>个月</a:t>
            </a:r>
            <a:r>
              <a:rPr lang="en-US" altLang="zh-CN" sz="1200" dirty="0">
                <a:solidFill>
                  <a:srgbClr val="000000"/>
                </a:solidFill>
                <a:latin typeface="Times New Roman" panose="02020603050405020304" pitchFamily="18" charset="0"/>
                <a:cs typeface="Times New Roman" panose="02020603050405020304" pitchFamily="18" charset="0"/>
              </a:rPr>
              <a:t>1</a:t>
            </a:r>
            <a:r>
              <a:rPr lang="en-US" altLang="zh-CN" sz="1200" dirty="0">
                <a:solidFill>
                  <a:srgbClr val="000000"/>
                </a:solidFill>
                <a:latin typeface="微软雅黑" panose="020B0503020204020204" pitchFamily="18" charset="-122"/>
                <a:cs typeface="微软雅黑" panose="020B0503020204020204" pitchFamily="18" charset="-122"/>
              </a:rPr>
              <a:t>次或</a:t>
            </a:r>
            <a:r>
              <a:rPr lang="en-US" altLang="zh-CN" sz="1200" dirty="0">
                <a:solidFill>
                  <a:srgbClr val="000000"/>
                </a:solidFill>
                <a:latin typeface="Times New Roman" panose="02020603050405020304" pitchFamily="18" charset="0"/>
                <a:cs typeface="Times New Roman" panose="02020603050405020304" pitchFamily="18" charset="0"/>
              </a:rPr>
              <a:t>1</a:t>
            </a:r>
            <a:r>
              <a:rPr lang="en-US" altLang="zh-CN" sz="1200" dirty="0">
                <a:solidFill>
                  <a:srgbClr val="000000"/>
                </a:solidFill>
                <a:latin typeface="微软雅黑" panose="020B0503020204020204" pitchFamily="18" charset="-122"/>
                <a:cs typeface="微软雅黑" panose="020B0503020204020204" pitchFamily="18" charset="-122"/>
              </a:rPr>
              <a:t>个月</a:t>
            </a:r>
            <a:r>
              <a:rPr lang="en-US" altLang="zh-CN" sz="1200" dirty="0">
                <a:solidFill>
                  <a:srgbClr val="000000"/>
                </a:solidFill>
                <a:latin typeface="Times New Roman" panose="02020603050405020304" pitchFamily="18" charset="0"/>
                <a:cs typeface="Times New Roman" panose="02020603050405020304" pitchFamily="18" charset="0"/>
              </a:rPr>
              <a:t>1</a:t>
            </a:r>
            <a:r>
              <a:rPr lang="en-US" altLang="zh-CN" sz="1200" dirty="0">
                <a:solidFill>
                  <a:srgbClr val="000000"/>
                </a:solidFill>
                <a:latin typeface="微软雅黑" panose="020B0503020204020204" pitchFamily="18" charset="-122"/>
                <a:cs typeface="微软雅黑" panose="020B0503020204020204" pitchFamily="18" charset="-122"/>
              </a:rPr>
              <a:t>次；</a:t>
            </a:r>
          </a:p>
          <a:p>
            <a:pPr>
              <a:lnSpc>
                <a:spcPts val="2300"/>
              </a:lnSpc>
              <a:tabLst>
                <a:tab pos="177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通过网络消费的主要商品为</a:t>
            </a:r>
            <a:r>
              <a:rPr lang="en-US" altLang="zh-CN" sz="1200" b="1" dirty="0">
                <a:solidFill>
                  <a:srgbClr val="000000"/>
                </a:solidFill>
                <a:latin typeface="微软雅黑" panose="020B0503020204020204" pitchFamily="18" charset="-122"/>
                <a:cs typeface="微软雅黑" panose="020B0503020204020204" pitchFamily="18" charset="-122"/>
              </a:rPr>
              <a:t>服装鞋包和数码产品</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其次是</a:t>
            </a:r>
            <a:r>
              <a:rPr lang="en-US" altLang="zh-CN" sz="1200" b="1" dirty="0">
                <a:solidFill>
                  <a:srgbClr val="000000"/>
                </a:solidFill>
                <a:latin typeface="微软雅黑" panose="020B0503020204020204" pitchFamily="18" charset="-122"/>
                <a:cs typeface="微软雅黑" panose="020B0503020204020204" pitchFamily="18" charset="-122"/>
              </a:rPr>
              <a:t>餐饮团购券</a:t>
            </a:r>
            <a:r>
              <a:rPr lang="en-US" altLang="zh-CN" sz="1200" dirty="0">
                <a:solidFill>
                  <a:srgbClr val="000000"/>
                </a:solidFill>
                <a:latin typeface="微软雅黑" panose="020B0503020204020204" pitchFamily="18" charset="-122"/>
                <a:cs typeface="微软雅黑" panose="020B0503020204020204" pitchFamily="18" charset="-122"/>
              </a:rPr>
              <a:t>和</a:t>
            </a:r>
            <a:r>
              <a:rPr lang="en-US" altLang="zh-CN" sz="1200" b="1" dirty="0">
                <a:solidFill>
                  <a:srgbClr val="000000"/>
                </a:solidFill>
                <a:latin typeface="微软雅黑" panose="020B0503020204020204" pitchFamily="18" charset="-122"/>
                <a:cs typeface="微软雅黑" panose="020B0503020204020204" pitchFamily="18" charset="-122"/>
              </a:rPr>
              <a:t>休闲娱乐团购券</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2300"/>
              </a:lnSpc>
              <a:tabLst>
                <a:tab pos="177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调查显示，消费者选择网上消费的原因主要是</a:t>
            </a:r>
            <a:r>
              <a:rPr lang="en-US" altLang="zh-CN" sz="1200" b="1" dirty="0">
                <a:solidFill>
                  <a:srgbClr val="000000"/>
                </a:solidFill>
                <a:latin typeface="微软雅黑" panose="020B0503020204020204" pitchFamily="18" charset="-122"/>
                <a:cs typeface="微软雅黑" panose="020B0503020204020204" pitchFamily="18" charset="-122"/>
              </a:rPr>
              <a:t>能送</a:t>
            </a:r>
          </a:p>
          <a:p>
            <a:pPr>
              <a:lnSpc>
                <a:spcPts val="2100"/>
              </a:lnSpc>
              <a:tabLst>
                <a:tab pos="1778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货上门，方便和价格便宜</a:t>
            </a:r>
            <a:r>
              <a:rPr lang="en-US" altLang="zh-CN" sz="1200" dirty="0">
                <a:solidFill>
                  <a:srgbClr val="000000"/>
                </a:solidFill>
                <a:latin typeface="微软雅黑" panose="020B0503020204020204" pitchFamily="18" charset="-122"/>
                <a:cs typeface="微软雅黑" panose="020B0503020204020204" pitchFamily="18" charset="-122"/>
              </a:rPr>
              <a:t>，</a:t>
            </a:r>
            <a:r>
              <a:rPr lang="en-US" altLang="zh-CN" sz="1200" b="1" dirty="0">
                <a:solidFill>
                  <a:srgbClr val="000000"/>
                </a:solidFill>
                <a:latin typeface="微软雅黑" panose="020B0503020204020204" pitchFamily="18" charset="-122"/>
                <a:cs typeface="微软雅黑" panose="020B0503020204020204" pitchFamily="18" charset="-122"/>
              </a:rPr>
              <a:t>节省时间</a:t>
            </a:r>
            <a:r>
              <a:rPr lang="en-US" altLang="zh-CN" sz="1200" dirty="0">
                <a:solidFill>
                  <a:srgbClr val="000000"/>
                </a:solidFill>
                <a:latin typeface="微软雅黑" panose="020B0503020204020204" pitchFamily="18" charset="-122"/>
                <a:cs typeface="微软雅黑" panose="020B0503020204020204" pitchFamily="18" charset="-122"/>
              </a:rPr>
              <a:t>也有一定消费</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者选择。</a:t>
            </a:r>
          </a:p>
        </p:txBody>
      </p:sp>
      <p:sp>
        <p:nvSpPr>
          <p:cNvPr id="75" name="TextBox 1"/>
          <p:cNvSpPr txBox="1"/>
          <p:nvPr/>
        </p:nvSpPr>
        <p:spPr>
          <a:xfrm>
            <a:off x="2438400" y="1257300"/>
            <a:ext cx="6070600" cy="444500"/>
          </a:xfrm>
          <a:prstGeom prst="rect">
            <a:avLst/>
          </a:prstGeom>
          <a:noFill/>
        </p:spPr>
        <p:txBody>
          <a:bodyPr wrap="none" lIns="0" tIns="0" rIns="0" rtlCol="0">
            <a:spAutoFit/>
          </a:bodyPr>
          <a:lstStyle/>
          <a:p>
            <a:pPr>
              <a:lnSpc>
                <a:spcPts val="1400"/>
              </a:lnSpc>
              <a:tabLst>
                <a:tab pos="2540000" algn="l"/>
              </a:tabLst>
            </a:pPr>
            <a:r>
              <a:rPr lang="en-US" altLang="zh-CN" sz="1105" b="1" dirty="0">
                <a:solidFill>
                  <a:srgbClr val="FFFFFF"/>
                </a:solidFill>
                <a:latin typeface="微软雅黑" panose="020B0503020204020204" pitchFamily="18" charset="-122"/>
                <a:cs typeface="微软雅黑" panose="020B0503020204020204" pitchFamily="18" charset="-122"/>
              </a:rPr>
              <a:t>网络消费频率</a:t>
            </a:r>
          </a:p>
          <a:p>
            <a:pPr>
              <a:lnSpc>
                <a:spcPts val="2000"/>
              </a:lnSpc>
              <a:tabLst>
                <a:tab pos="2540000" algn="l"/>
              </a:tabLst>
            </a:pPr>
            <a:r>
              <a:rPr lang="en-US" altLang="zh-CN" dirty="0"/>
              <a:t>	</a:t>
            </a: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有网络消费经历的被访者占</a:t>
            </a:r>
            <a:r>
              <a:rPr lang="en-US" altLang="zh-CN" sz="1200" dirty="0">
                <a:solidFill>
                  <a:srgbClr val="000000"/>
                </a:solidFill>
                <a:latin typeface="Times New Roman" panose="02020603050405020304" pitchFamily="18" charset="0"/>
                <a:cs typeface="Times New Roman" panose="02020603050405020304" pitchFamily="18" charset="0"/>
              </a:rPr>
              <a:t>76%</a:t>
            </a:r>
            <a:r>
              <a:rPr lang="en-US" altLang="zh-CN" sz="1200" dirty="0">
                <a:solidFill>
                  <a:srgbClr val="000000"/>
                </a:solidFill>
                <a:latin typeface="微软雅黑" panose="020B0503020204020204" pitchFamily="18" charset="-122"/>
                <a:cs typeface="微软雅黑" panose="020B0503020204020204" pitchFamily="18" charset="-122"/>
              </a:rPr>
              <a:t>，网络消费频率主</a:t>
            </a:r>
          </a:p>
        </p:txBody>
      </p:sp>
      <p:sp>
        <p:nvSpPr>
          <p:cNvPr id="76" name="TextBox 1"/>
          <p:cNvSpPr txBox="1"/>
          <p:nvPr/>
        </p:nvSpPr>
        <p:spPr>
          <a:xfrm>
            <a:off x="3771900" y="3898900"/>
            <a:ext cx="762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样本量=1042</a:t>
            </a:r>
          </a:p>
        </p:txBody>
      </p:sp>
      <p:sp>
        <p:nvSpPr>
          <p:cNvPr id="77" name="TextBox 1"/>
          <p:cNvSpPr txBox="1"/>
          <p:nvPr/>
        </p:nvSpPr>
        <p:spPr>
          <a:xfrm>
            <a:off x="2806700" y="2095500"/>
            <a:ext cx="965200" cy="1003300"/>
          </a:xfrm>
          <a:prstGeom prst="rect">
            <a:avLst/>
          </a:prstGeom>
          <a:noFill/>
        </p:spPr>
        <p:txBody>
          <a:bodyPr wrap="none" lIns="0" tIns="0" rIns="0" rtlCol="0">
            <a:spAutoFit/>
          </a:bodyPr>
          <a:lstStyle/>
          <a:p>
            <a:pPr>
              <a:lnSpc>
                <a:spcPts val="1300"/>
              </a:lnSpc>
              <a:tabLst>
                <a:tab pos="381000" algn="l"/>
                <a:tab pos="533400" algn="l"/>
              </a:tabLst>
            </a:pPr>
            <a:r>
              <a:rPr lang="en-US" altLang="zh-CN" sz="995" dirty="0">
                <a:solidFill>
                  <a:srgbClr val="000000"/>
                </a:solidFill>
                <a:latin typeface="微软雅黑" panose="020B0503020204020204" pitchFamily="18" charset="-122"/>
                <a:cs typeface="微软雅黑" panose="020B0503020204020204" pitchFamily="18" charset="-122"/>
              </a:rPr>
              <a:t>11.45%</a:t>
            </a:r>
          </a:p>
          <a:p>
            <a:pPr>
              <a:lnSpc>
                <a:spcPts val="2200"/>
              </a:lnSpc>
              <a:tabLst>
                <a:tab pos="381000" algn="l"/>
                <a:tab pos="533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19.98%</a:t>
            </a:r>
          </a:p>
          <a:p>
            <a:pPr>
              <a:lnSpc>
                <a:spcPts val="2200"/>
              </a:lnSpc>
              <a:tabLst>
                <a:tab pos="381000" algn="l"/>
                <a:tab pos="533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17.56%</a:t>
            </a:r>
          </a:p>
          <a:p>
            <a:pPr>
              <a:lnSpc>
                <a:spcPts val="2200"/>
              </a:lnSpc>
              <a:tabLst>
                <a:tab pos="381000" algn="l"/>
                <a:tab pos="533400" algn="l"/>
              </a:tabLst>
            </a:pPr>
            <a:r>
              <a:rPr lang="en-US" altLang="zh-CN" sz="1000" dirty="0">
                <a:solidFill>
                  <a:srgbClr val="000000"/>
                </a:solidFill>
                <a:latin typeface="微软雅黑" panose="020B0503020204020204" pitchFamily="18" charset="-122"/>
                <a:cs typeface="微软雅黑" panose="020B0503020204020204" pitchFamily="18" charset="-122"/>
              </a:rPr>
              <a:t>11.35%</a:t>
            </a:r>
          </a:p>
        </p:txBody>
      </p:sp>
      <p:sp>
        <p:nvSpPr>
          <p:cNvPr id="78" name="TextBox 1"/>
          <p:cNvSpPr txBox="1"/>
          <p:nvPr/>
        </p:nvSpPr>
        <p:spPr>
          <a:xfrm>
            <a:off x="2247900" y="1828800"/>
            <a:ext cx="482600" cy="1562100"/>
          </a:xfrm>
          <a:prstGeom prst="rect">
            <a:avLst/>
          </a:prstGeom>
          <a:noFill/>
        </p:spPr>
        <p:txBody>
          <a:bodyPr wrap="none" lIns="0" tIns="0" rIns="0" rtlCol="0">
            <a:spAutoFit/>
          </a:bodyPr>
          <a:lstStyle/>
          <a:p>
            <a:pPr>
              <a:lnSpc>
                <a:spcPts val="1300"/>
              </a:lnSpc>
              <a:tabLst>
                <a:tab pos="114300" algn="l"/>
              </a:tabLst>
            </a:pPr>
            <a:r>
              <a:rPr lang="en-US" altLang="zh-CN" sz="995" dirty="0">
                <a:solidFill>
                  <a:srgbClr val="000000"/>
                </a:solidFill>
                <a:latin typeface="微软雅黑" panose="020B0503020204020204" pitchFamily="18" charset="-122"/>
                <a:cs typeface="微软雅黑" panose="020B0503020204020204" pitchFamily="18" charset="-122"/>
              </a:rPr>
              <a:t>2.13%</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000"/>
              </a:lnSpc>
              <a:tabLst>
                <a:tab pos="114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4.07%</a:t>
            </a:r>
          </a:p>
        </p:txBody>
      </p:sp>
      <p:sp>
        <p:nvSpPr>
          <p:cNvPr id="79" name="TextBox 1"/>
          <p:cNvSpPr txBox="1"/>
          <p:nvPr/>
        </p:nvSpPr>
        <p:spPr>
          <a:xfrm>
            <a:off x="4152900" y="34671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33.46%</a:t>
            </a:r>
          </a:p>
        </p:txBody>
      </p:sp>
      <p:sp>
        <p:nvSpPr>
          <p:cNvPr id="80" name="TextBox 1"/>
          <p:cNvSpPr txBox="1"/>
          <p:nvPr/>
        </p:nvSpPr>
        <p:spPr>
          <a:xfrm>
            <a:off x="1168400" y="1841500"/>
            <a:ext cx="749300" cy="1828800"/>
          </a:xfrm>
          <a:prstGeom prst="rect">
            <a:avLst/>
          </a:prstGeom>
          <a:noFill/>
        </p:spPr>
        <p:txBody>
          <a:bodyPr wrap="none" lIns="0" tIns="0" rIns="0" rtlCol="0">
            <a:spAutoFit/>
          </a:bodyPr>
          <a:lstStyle/>
          <a:p>
            <a:pPr>
              <a:lnSpc>
                <a:spcPts val="1100"/>
              </a:lnSpc>
              <a:tabLst>
                <a:tab pos="177800" algn="l"/>
                <a:tab pos="228600" algn="l"/>
                <a:tab pos="279400" algn="l"/>
                <a:tab pos="342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一年1次</a:t>
            </a:r>
          </a:p>
          <a:p>
            <a:pPr>
              <a:lnSpc>
                <a:spcPts val="1000"/>
              </a:lnSpc>
            </a:pPr>
            <a:endParaRPr lang="en-US" altLang="zh-CN" dirty="0"/>
          </a:p>
          <a:p>
            <a:pPr>
              <a:lnSpc>
                <a:spcPts val="1200"/>
              </a:lnSpc>
              <a:tabLst>
                <a:tab pos="177800" algn="l"/>
                <a:tab pos="228600" algn="l"/>
                <a:tab pos="279400" algn="l"/>
                <a:tab pos="342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半年1次</a:t>
            </a:r>
          </a:p>
          <a:p>
            <a:pPr>
              <a:lnSpc>
                <a:spcPts val="1000"/>
              </a:lnSpc>
            </a:pPr>
            <a:endParaRPr lang="en-US" altLang="zh-CN" dirty="0"/>
          </a:p>
          <a:p>
            <a:pPr>
              <a:lnSpc>
                <a:spcPts val="1200"/>
              </a:lnSpc>
              <a:tabLst>
                <a:tab pos="177800" algn="l"/>
                <a:tab pos="228600" algn="l"/>
                <a:tab pos="279400" algn="l"/>
                <a:tab pos="342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3个月1次</a:t>
            </a:r>
          </a:p>
          <a:p>
            <a:pPr>
              <a:lnSpc>
                <a:spcPts val="1000"/>
              </a:lnSpc>
            </a:pPr>
            <a:endParaRPr lang="en-US" altLang="zh-CN" dirty="0"/>
          </a:p>
          <a:p>
            <a:pPr>
              <a:lnSpc>
                <a:spcPts val="1200"/>
              </a:lnSpc>
              <a:tabLst>
                <a:tab pos="177800" algn="l"/>
                <a:tab pos="228600" algn="l"/>
                <a:tab pos="279400" algn="l"/>
                <a:tab pos="342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每月1次</a:t>
            </a:r>
          </a:p>
          <a:p>
            <a:pPr>
              <a:lnSpc>
                <a:spcPts val="1000"/>
              </a:lnSpc>
            </a:pPr>
            <a:endParaRPr lang="en-US" altLang="zh-CN" dirty="0"/>
          </a:p>
          <a:p>
            <a:pPr>
              <a:lnSpc>
                <a:spcPts val="1200"/>
              </a:lnSpc>
              <a:tabLst>
                <a:tab pos="177800" algn="l"/>
                <a:tab pos="228600" algn="l"/>
                <a:tab pos="279400" algn="l"/>
                <a:tab pos="342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每月2-3次</a:t>
            </a:r>
          </a:p>
          <a:p>
            <a:pPr>
              <a:lnSpc>
                <a:spcPts val="1000"/>
              </a:lnSpc>
            </a:pPr>
            <a:endParaRPr lang="en-US" altLang="zh-CN" dirty="0"/>
          </a:p>
          <a:p>
            <a:pPr>
              <a:lnSpc>
                <a:spcPts val="1200"/>
              </a:lnSpc>
              <a:tabLst>
                <a:tab pos="177800" algn="l"/>
                <a:tab pos="228600" algn="l"/>
                <a:tab pos="279400" algn="l"/>
                <a:tab pos="342900" algn="l"/>
              </a:tabLst>
            </a:pPr>
            <a:r>
              <a:rPr lang="en-US" altLang="zh-CN" sz="900" dirty="0">
                <a:solidFill>
                  <a:srgbClr val="000000"/>
                </a:solidFill>
                <a:latin typeface="微软雅黑" panose="020B0503020204020204" pitchFamily="18" charset="-122"/>
                <a:cs typeface="微软雅黑" panose="020B0503020204020204" pitchFamily="18" charset="-122"/>
              </a:rPr>
              <a:t>每周1次及以上</a:t>
            </a:r>
          </a:p>
          <a:p>
            <a:pPr>
              <a:lnSpc>
                <a:spcPts val="1000"/>
              </a:lnSpc>
            </a:pPr>
            <a:endParaRPr lang="en-US" altLang="zh-CN" dirty="0"/>
          </a:p>
          <a:p>
            <a:pPr>
              <a:lnSpc>
                <a:spcPts val="1200"/>
              </a:lnSpc>
              <a:tabLst>
                <a:tab pos="177800" algn="l"/>
                <a:tab pos="228600" algn="l"/>
                <a:tab pos="279400" algn="l"/>
                <a:tab pos="342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几乎不消费</a:t>
            </a:r>
          </a:p>
        </p:txBody>
      </p:sp>
      <p:sp>
        <p:nvSpPr>
          <p:cNvPr id="81" name="TextBox 1"/>
          <p:cNvSpPr txBox="1"/>
          <p:nvPr/>
        </p:nvSpPr>
        <p:spPr>
          <a:xfrm>
            <a:off x="1193800" y="7874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3</a:t>
            </a:r>
          </a:p>
        </p:txBody>
      </p:sp>
      <p:sp>
        <p:nvSpPr>
          <p:cNvPr id="82" name="TextBox 1"/>
          <p:cNvSpPr txBox="1"/>
          <p:nvPr/>
        </p:nvSpPr>
        <p:spPr>
          <a:xfrm>
            <a:off x="1536700" y="774700"/>
            <a:ext cx="9144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网络消费</a:t>
            </a:r>
          </a:p>
        </p:txBody>
      </p:sp>
      <p:sp>
        <p:nvSpPr>
          <p:cNvPr id="83" name="TextBox 1"/>
          <p:cNvSpPr txBox="1"/>
          <p:nvPr/>
        </p:nvSpPr>
        <p:spPr>
          <a:xfrm>
            <a:off x="6261100" y="3911600"/>
            <a:ext cx="8382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网络消费原因</a:t>
            </a:r>
          </a:p>
        </p:txBody>
      </p:sp>
      <p:sp>
        <p:nvSpPr>
          <p:cNvPr id="84" name="TextBox 1"/>
          <p:cNvSpPr txBox="1"/>
          <p:nvPr/>
        </p:nvSpPr>
        <p:spPr>
          <a:xfrm>
            <a:off x="7480300" y="6197600"/>
            <a:ext cx="685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样本量=686</a:t>
            </a:r>
          </a:p>
        </p:txBody>
      </p:sp>
      <p:sp>
        <p:nvSpPr>
          <p:cNvPr id="85" name="TextBox 1"/>
          <p:cNvSpPr txBox="1"/>
          <p:nvPr/>
        </p:nvSpPr>
        <p:spPr>
          <a:xfrm>
            <a:off x="7797800" y="4495800"/>
            <a:ext cx="622300" cy="812800"/>
          </a:xfrm>
          <a:prstGeom prst="rect">
            <a:avLst/>
          </a:prstGeom>
          <a:noFill/>
        </p:spPr>
        <p:txBody>
          <a:bodyPr wrap="none" lIns="0" tIns="0" rIns="0" rtlCol="0">
            <a:spAutoFit/>
          </a:bodyPr>
          <a:lstStyle/>
          <a:p>
            <a:pPr>
              <a:lnSpc>
                <a:spcPts val="1300"/>
              </a:lnSpc>
              <a:tabLst>
                <a:tab pos="1778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32.94%</a:t>
            </a:r>
          </a:p>
          <a:p>
            <a:pPr>
              <a:lnSpc>
                <a:spcPts val="1000"/>
              </a:lnSpc>
            </a:pPr>
            <a:endParaRPr lang="en-US" altLang="zh-CN" dirty="0"/>
          </a:p>
          <a:p>
            <a:pPr>
              <a:lnSpc>
                <a:spcPts val="1500"/>
              </a:lnSpc>
              <a:tabLst>
                <a:tab pos="1778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32.65%</a:t>
            </a:r>
          </a:p>
          <a:p>
            <a:pPr>
              <a:lnSpc>
                <a:spcPts val="1000"/>
              </a:lnSpc>
            </a:pPr>
            <a:endParaRPr lang="en-US" altLang="zh-CN" dirty="0"/>
          </a:p>
          <a:p>
            <a:pPr>
              <a:lnSpc>
                <a:spcPts val="1500"/>
              </a:lnSpc>
              <a:tabLst>
                <a:tab pos="177800" algn="l"/>
              </a:tabLst>
            </a:pPr>
            <a:r>
              <a:rPr lang="en-US" altLang="zh-CN" sz="995" dirty="0">
                <a:solidFill>
                  <a:srgbClr val="000000"/>
                </a:solidFill>
                <a:latin typeface="微软雅黑" panose="020B0503020204020204" pitchFamily="18" charset="-122"/>
                <a:cs typeface="微软雅黑" panose="020B0503020204020204" pitchFamily="18" charset="-122"/>
              </a:rPr>
              <a:t>27.80%</a:t>
            </a:r>
          </a:p>
        </p:txBody>
      </p:sp>
      <p:sp>
        <p:nvSpPr>
          <p:cNvPr id="86" name="TextBox 1"/>
          <p:cNvSpPr txBox="1"/>
          <p:nvPr/>
        </p:nvSpPr>
        <p:spPr>
          <a:xfrm>
            <a:off x="6565900" y="5461000"/>
            <a:ext cx="444500" cy="482600"/>
          </a:xfrm>
          <a:prstGeom prst="rect">
            <a:avLst/>
          </a:prstGeom>
          <a:noFill/>
        </p:spPr>
        <p:txBody>
          <a:bodyPr wrap="none" lIns="0" tIns="0" rIns="0" rtlCol="0">
            <a:spAutoFit/>
          </a:bodyPr>
          <a:lstStyle/>
          <a:p>
            <a:pPr>
              <a:lnSpc>
                <a:spcPts val="1300"/>
              </a:lnSpc>
              <a:tabLst>
                <a:tab pos="76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4.10%</a:t>
            </a:r>
          </a:p>
          <a:p>
            <a:pPr>
              <a:lnSpc>
                <a:spcPts val="1000"/>
              </a:lnSpc>
            </a:pPr>
            <a:endParaRPr lang="en-US" altLang="zh-CN" dirty="0"/>
          </a:p>
          <a:p>
            <a:pPr>
              <a:lnSpc>
                <a:spcPts val="1500"/>
              </a:lnSpc>
              <a:tabLst>
                <a:tab pos="76200" algn="l"/>
              </a:tabLst>
            </a:pPr>
            <a:r>
              <a:rPr lang="en-US" altLang="zh-CN" sz="995" dirty="0">
                <a:solidFill>
                  <a:srgbClr val="000000"/>
                </a:solidFill>
                <a:latin typeface="微软雅黑" panose="020B0503020204020204" pitchFamily="18" charset="-122"/>
                <a:cs typeface="微软雅黑" panose="020B0503020204020204" pitchFamily="18" charset="-122"/>
              </a:rPr>
              <a:t>2.34%</a:t>
            </a:r>
          </a:p>
        </p:txBody>
      </p:sp>
      <p:sp>
        <p:nvSpPr>
          <p:cNvPr id="87" name="TextBox 1"/>
          <p:cNvSpPr txBox="1"/>
          <p:nvPr/>
        </p:nvSpPr>
        <p:spPr>
          <a:xfrm>
            <a:off x="6451600" y="60960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0.15%</a:t>
            </a:r>
          </a:p>
        </p:txBody>
      </p:sp>
      <p:sp>
        <p:nvSpPr>
          <p:cNvPr id="88" name="TextBox 1"/>
          <p:cNvSpPr txBox="1"/>
          <p:nvPr/>
        </p:nvSpPr>
        <p:spPr>
          <a:xfrm>
            <a:off x="5105400" y="4508500"/>
            <a:ext cx="1143000" cy="1447800"/>
          </a:xfrm>
          <a:prstGeom prst="rect">
            <a:avLst/>
          </a:prstGeom>
          <a:noFill/>
        </p:spPr>
        <p:txBody>
          <a:bodyPr wrap="none" lIns="0" tIns="0" rIns="0" rtlCol="0">
            <a:spAutoFit/>
          </a:bodyPr>
          <a:lstStyle/>
          <a:p>
            <a:pPr>
              <a:lnSpc>
                <a:spcPts val="1100"/>
              </a:lnSpc>
              <a:tabLst>
                <a:tab pos="355600" algn="l"/>
                <a:tab pos="457200" algn="l"/>
                <a:tab pos="685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送货上门较方便</a:t>
            </a:r>
          </a:p>
          <a:p>
            <a:pPr>
              <a:lnSpc>
                <a:spcPts val="1000"/>
              </a:lnSpc>
            </a:pPr>
            <a:endParaRPr lang="en-US" altLang="zh-CN" dirty="0"/>
          </a:p>
          <a:p>
            <a:pPr>
              <a:lnSpc>
                <a:spcPts val="1500"/>
              </a:lnSpc>
              <a:tabLst>
                <a:tab pos="355600" algn="l"/>
                <a:tab pos="457200" algn="l"/>
                <a:tab pos="685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价格便宜</a:t>
            </a:r>
          </a:p>
          <a:p>
            <a:pPr>
              <a:lnSpc>
                <a:spcPts val="1000"/>
              </a:lnSpc>
            </a:pPr>
            <a:endParaRPr lang="en-US" altLang="zh-CN" dirty="0"/>
          </a:p>
          <a:p>
            <a:pPr>
              <a:lnSpc>
                <a:spcPts val="1500"/>
              </a:lnSpc>
              <a:tabLst>
                <a:tab pos="355600" algn="l"/>
                <a:tab pos="457200" algn="l"/>
                <a:tab pos="685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节省时间</a:t>
            </a:r>
          </a:p>
          <a:p>
            <a:pPr>
              <a:lnSpc>
                <a:spcPts val="1000"/>
              </a:lnSpc>
            </a:pPr>
            <a:endParaRPr lang="en-US" altLang="zh-CN" dirty="0"/>
          </a:p>
          <a:p>
            <a:pPr>
              <a:lnSpc>
                <a:spcPts val="1500"/>
              </a:lnSpc>
              <a:tabLst>
                <a:tab pos="355600" algn="l"/>
                <a:tab pos="457200" algn="l"/>
                <a:tab pos="685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商品品种较多</a:t>
            </a:r>
          </a:p>
          <a:p>
            <a:pPr>
              <a:lnSpc>
                <a:spcPts val="1000"/>
              </a:lnSpc>
            </a:pPr>
            <a:endParaRPr lang="en-US" altLang="zh-CN" dirty="0"/>
          </a:p>
          <a:p>
            <a:pPr>
              <a:lnSpc>
                <a:spcPts val="1500"/>
              </a:lnSpc>
              <a:tabLst>
                <a:tab pos="355600" algn="l"/>
                <a:tab pos="457200" algn="l"/>
                <a:tab pos="685800" algn="l"/>
              </a:tabLst>
            </a:pPr>
            <a:r>
              <a:rPr lang="en-US" altLang="zh-CN" sz="900" dirty="0">
                <a:solidFill>
                  <a:srgbClr val="000000"/>
                </a:solidFill>
                <a:latin typeface="微软雅黑" panose="020B0503020204020204" pitchFamily="18" charset="-122"/>
                <a:cs typeface="微软雅黑" panose="020B0503020204020204" pitchFamily="18" charset="-122"/>
              </a:rPr>
              <a:t>能购买本地没有的商品</a:t>
            </a:r>
          </a:p>
        </p:txBody>
      </p:sp>
      <p:sp>
        <p:nvSpPr>
          <p:cNvPr id="89" name="TextBox 1"/>
          <p:cNvSpPr txBox="1"/>
          <p:nvPr/>
        </p:nvSpPr>
        <p:spPr>
          <a:xfrm>
            <a:off x="5689600" y="6096000"/>
            <a:ext cx="5715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其他请注明</a:t>
            </a:r>
          </a:p>
        </p:txBody>
      </p:sp>
      <p:sp>
        <p:nvSpPr>
          <p:cNvPr id="90" name="TextBox 1"/>
          <p:cNvSpPr txBox="1"/>
          <p:nvPr/>
        </p:nvSpPr>
        <p:spPr>
          <a:xfrm>
            <a:off x="2298700" y="3911600"/>
            <a:ext cx="11176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网络购买商品类型</a:t>
            </a:r>
          </a:p>
        </p:txBody>
      </p:sp>
      <p:sp>
        <p:nvSpPr>
          <p:cNvPr id="91" name="TextBox 1"/>
          <p:cNvSpPr txBox="1"/>
          <p:nvPr/>
        </p:nvSpPr>
        <p:spPr>
          <a:xfrm>
            <a:off x="3644900" y="6197600"/>
            <a:ext cx="685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样本量=686</a:t>
            </a:r>
          </a:p>
        </p:txBody>
      </p:sp>
      <p:sp>
        <p:nvSpPr>
          <p:cNvPr id="92" name="TextBox 1"/>
          <p:cNvSpPr txBox="1"/>
          <p:nvPr/>
        </p:nvSpPr>
        <p:spPr>
          <a:xfrm>
            <a:off x="4000500" y="43815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72.63%</a:t>
            </a:r>
          </a:p>
        </p:txBody>
      </p:sp>
      <p:sp>
        <p:nvSpPr>
          <p:cNvPr id="93" name="TextBox 1"/>
          <p:cNvSpPr txBox="1"/>
          <p:nvPr/>
        </p:nvSpPr>
        <p:spPr>
          <a:xfrm>
            <a:off x="2654300" y="4610100"/>
            <a:ext cx="1155700" cy="1409700"/>
          </a:xfrm>
          <a:prstGeom prst="rect">
            <a:avLst/>
          </a:prstGeom>
          <a:noFill/>
        </p:spPr>
        <p:txBody>
          <a:bodyPr wrap="none" lIns="0" tIns="0" rIns="0" rtlCol="0">
            <a:spAutoFit/>
          </a:bodyPr>
          <a:lstStyle/>
          <a:p>
            <a:pPr>
              <a:lnSpc>
                <a:spcPts val="1300"/>
              </a:lnSpc>
              <a:tabLst>
                <a:tab pos="50800" algn="l"/>
                <a:tab pos="139700" algn="l"/>
                <a:tab pos="152400" algn="l"/>
                <a:tab pos="254000" algn="l"/>
                <a:tab pos="444500" algn="l"/>
                <a:tab pos="711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41.48%</a:t>
            </a:r>
          </a:p>
          <a:p>
            <a:pPr>
              <a:lnSpc>
                <a:spcPts val="1400"/>
              </a:lnSpc>
              <a:tabLst>
                <a:tab pos="50800" algn="l"/>
                <a:tab pos="139700" algn="l"/>
                <a:tab pos="152400" algn="l"/>
                <a:tab pos="254000" algn="l"/>
                <a:tab pos="444500" algn="l"/>
                <a:tab pos="711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28.68%</a:t>
            </a:r>
          </a:p>
          <a:p>
            <a:pPr>
              <a:lnSpc>
                <a:spcPts val="1400"/>
              </a:lnSpc>
              <a:tabLst>
                <a:tab pos="50800" algn="l"/>
                <a:tab pos="139700" algn="l"/>
                <a:tab pos="152400" algn="l"/>
                <a:tab pos="254000" algn="l"/>
                <a:tab pos="444500" algn="l"/>
                <a:tab pos="711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19.21%</a:t>
            </a:r>
          </a:p>
          <a:p>
            <a:pPr>
              <a:lnSpc>
                <a:spcPts val="1400"/>
              </a:lnSpc>
              <a:tabLst>
                <a:tab pos="50800" algn="l"/>
                <a:tab pos="139700" algn="l"/>
                <a:tab pos="152400" algn="l"/>
                <a:tab pos="254000" algn="l"/>
                <a:tab pos="444500" algn="l"/>
                <a:tab pos="711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14.12%</a:t>
            </a:r>
          </a:p>
          <a:p>
            <a:pPr>
              <a:lnSpc>
                <a:spcPts val="1400"/>
              </a:lnSpc>
              <a:tabLst>
                <a:tab pos="50800" algn="l"/>
                <a:tab pos="139700" algn="l"/>
                <a:tab pos="152400" algn="l"/>
                <a:tab pos="254000" algn="l"/>
                <a:tab pos="444500" algn="l"/>
                <a:tab pos="711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13.54%</a:t>
            </a:r>
          </a:p>
          <a:p>
            <a:pPr>
              <a:lnSpc>
                <a:spcPts val="1400"/>
              </a:lnSpc>
              <a:tabLst>
                <a:tab pos="50800" algn="l"/>
                <a:tab pos="139700" algn="l"/>
                <a:tab pos="152400" algn="l"/>
                <a:tab pos="254000" algn="l"/>
                <a:tab pos="444500" algn="l"/>
                <a:tab pos="711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9.46%</a:t>
            </a:r>
          </a:p>
          <a:p>
            <a:pPr>
              <a:lnSpc>
                <a:spcPts val="1400"/>
              </a:lnSpc>
              <a:tabLst>
                <a:tab pos="50800" algn="l"/>
                <a:tab pos="139700" algn="l"/>
                <a:tab pos="152400" algn="l"/>
                <a:tab pos="254000" algn="l"/>
                <a:tab pos="444500" algn="l"/>
                <a:tab pos="711200" algn="l"/>
              </a:tabLst>
            </a:pPr>
            <a:r>
              <a:rPr lang="en-US" altLang="zh-CN" sz="995" dirty="0">
                <a:solidFill>
                  <a:srgbClr val="000000"/>
                </a:solidFill>
                <a:latin typeface="微软雅黑" panose="020B0503020204020204" pitchFamily="18" charset="-122"/>
                <a:cs typeface="微软雅黑" panose="020B0503020204020204" pitchFamily="18" charset="-122"/>
              </a:rPr>
              <a:t>6.84%</a:t>
            </a:r>
          </a:p>
          <a:p>
            <a:pPr>
              <a:lnSpc>
                <a:spcPts val="1400"/>
              </a:lnSpc>
              <a:tabLst>
                <a:tab pos="50800" algn="l"/>
                <a:tab pos="139700" algn="l"/>
                <a:tab pos="152400" algn="l"/>
                <a:tab pos="254000" algn="l"/>
                <a:tab pos="444500" algn="l"/>
                <a:tab pos="711200" algn="l"/>
              </a:tabLst>
            </a:pPr>
            <a:r>
              <a:rPr lang="en-US" altLang="zh-CN" sz="995" dirty="0">
                <a:solidFill>
                  <a:srgbClr val="000000"/>
                </a:solidFill>
                <a:latin typeface="微软雅黑" panose="020B0503020204020204" pitchFamily="18" charset="-122"/>
                <a:cs typeface="微软雅黑" panose="020B0503020204020204" pitchFamily="18" charset="-122"/>
              </a:rPr>
              <a:t>6.55%</a:t>
            </a:r>
          </a:p>
        </p:txBody>
      </p:sp>
      <p:sp>
        <p:nvSpPr>
          <p:cNvPr id="94" name="TextBox 1"/>
          <p:cNvSpPr txBox="1"/>
          <p:nvPr/>
        </p:nvSpPr>
        <p:spPr>
          <a:xfrm>
            <a:off x="2590800" y="5994400"/>
            <a:ext cx="406400" cy="342900"/>
          </a:xfrm>
          <a:prstGeom prst="rect">
            <a:avLst/>
          </a:prstGeom>
          <a:noFill/>
        </p:spPr>
        <p:txBody>
          <a:bodyPr wrap="none" lIns="0" tIns="0" rIns="0" rtlCol="0">
            <a:spAutoFit/>
          </a:bodyPr>
          <a:lstStyle/>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5.68%</a:t>
            </a:r>
          </a:p>
          <a:p>
            <a:pPr>
              <a:lnSpc>
                <a:spcPts val="1400"/>
              </a:lnSpc>
              <a:tabLst>
                <a:tab pos="38100" algn="l"/>
              </a:tabLst>
            </a:pPr>
            <a:r>
              <a:rPr lang="en-US" altLang="zh-CN" sz="995" dirty="0">
                <a:solidFill>
                  <a:srgbClr val="000000"/>
                </a:solidFill>
                <a:latin typeface="微软雅黑" panose="020B0503020204020204" pitchFamily="18" charset="-122"/>
                <a:cs typeface="微软雅黑" panose="020B0503020204020204" pitchFamily="18" charset="-122"/>
              </a:rPr>
              <a:t>3.49%</a:t>
            </a:r>
          </a:p>
        </p:txBody>
      </p:sp>
      <p:sp>
        <p:nvSpPr>
          <p:cNvPr id="95" name="TextBox 1"/>
          <p:cNvSpPr txBox="1"/>
          <p:nvPr/>
        </p:nvSpPr>
        <p:spPr>
          <a:xfrm>
            <a:off x="1193800" y="4445000"/>
            <a:ext cx="1117600" cy="1574800"/>
          </a:xfrm>
          <a:prstGeom prst="rect">
            <a:avLst/>
          </a:prstGeom>
          <a:noFill/>
        </p:spPr>
        <p:txBody>
          <a:bodyPr wrap="none" lIns="0" tIns="0" rIns="0" rtlCol="0">
            <a:spAutoFit/>
          </a:bodyPr>
          <a:lstStyle/>
          <a:p>
            <a:pPr>
              <a:lnSpc>
                <a:spcPts val="1100"/>
              </a:lnSpc>
              <a:tabLst>
                <a:tab pos="203200" algn="l"/>
                <a:tab pos="431800" algn="l"/>
                <a:tab pos="508000" algn="l"/>
                <a:tab pos="673100" algn="l"/>
                <a:tab pos="787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服装鞋包</a:t>
            </a:r>
          </a:p>
          <a:p>
            <a:pPr>
              <a:lnSpc>
                <a:spcPts val="1400"/>
              </a:lnSpc>
              <a:tabLst>
                <a:tab pos="203200" algn="l"/>
                <a:tab pos="431800" algn="l"/>
                <a:tab pos="508000" algn="l"/>
                <a:tab pos="673100" algn="l"/>
                <a:tab pos="787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数码产品</a:t>
            </a:r>
          </a:p>
          <a:p>
            <a:pPr>
              <a:lnSpc>
                <a:spcPts val="1400"/>
              </a:lnSpc>
              <a:tabLst>
                <a:tab pos="203200" algn="l"/>
                <a:tab pos="431800" algn="l"/>
                <a:tab pos="508000" algn="l"/>
                <a:tab pos="673100" algn="l"/>
                <a:tab pos="787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团购券—餐饮</a:t>
            </a:r>
          </a:p>
          <a:p>
            <a:pPr>
              <a:lnSpc>
                <a:spcPts val="1400"/>
              </a:lnSpc>
              <a:tabLst>
                <a:tab pos="203200" algn="l"/>
                <a:tab pos="431800" algn="l"/>
                <a:tab pos="508000" algn="l"/>
                <a:tab pos="673100" algn="l"/>
                <a:tab pos="787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团购券—休闲娱乐</a:t>
            </a:r>
          </a:p>
          <a:p>
            <a:pPr>
              <a:lnSpc>
                <a:spcPts val="1400"/>
              </a:lnSpc>
              <a:tabLst>
                <a:tab pos="203200" algn="l"/>
                <a:tab pos="431800" algn="l"/>
                <a:tab pos="508000" algn="l"/>
                <a:tab pos="673100" algn="l"/>
                <a:tab pos="787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彩妆/护肤品</a:t>
            </a:r>
          </a:p>
          <a:p>
            <a:pPr>
              <a:lnSpc>
                <a:spcPts val="1400"/>
              </a:lnSpc>
              <a:tabLst>
                <a:tab pos="203200" algn="l"/>
                <a:tab pos="431800" algn="l"/>
                <a:tab pos="508000" algn="l"/>
                <a:tab pos="673100" algn="l"/>
                <a:tab pos="787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家用电器</a:t>
            </a:r>
          </a:p>
          <a:p>
            <a:pPr>
              <a:lnSpc>
                <a:spcPts val="1400"/>
              </a:lnSpc>
              <a:tabLst>
                <a:tab pos="203200" algn="l"/>
                <a:tab pos="431800" algn="l"/>
                <a:tab pos="508000" algn="l"/>
                <a:tab pos="673100" algn="l"/>
                <a:tab pos="787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奢侈品</a:t>
            </a:r>
          </a:p>
          <a:p>
            <a:pPr>
              <a:lnSpc>
                <a:spcPts val="1400"/>
              </a:lnSpc>
              <a:tabLst>
                <a:tab pos="203200" algn="l"/>
                <a:tab pos="431800" algn="l"/>
                <a:tab pos="508000" algn="l"/>
                <a:tab pos="673100" algn="l"/>
                <a:tab pos="787400" algn="l"/>
              </a:tabLst>
            </a:pPr>
            <a:r>
              <a:rPr lang="en-US" altLang="zh-CN" sz="900" dirty="0">
                <a:solidFill>
                  <a:srgbClr val="000000"/>
                </a:solidFill>
                <a:latin typeface="微软雅黑" panose="020B0503020204020204" pitchFamily="18" charset="-122"/>
                <a:cs typeface="微软雅黑" panose="020B0503020204020204" pitchFamily="18" charset="-122"/>
              </a:rPr>
              <a:t>奶粉等母婴&amp;儿童用品</a:t>
            </a:r>
          </a:p>
          <a:p>
            <a:pPr>
              <a:lnSpc>
                <a:spcPts val="1400"/>
              </a:lnSpc>
              <a:tabLst>
                <a:tab pos="203200" algn="l"/>
                <a:tab pos="431800" algn="l"/>
                <a:tab pos="508000" algn="l"/>
                <a:tab pos="673100" algn="l"/>
                <a:tab pos="787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团购券—服务</a:t>
            </a:r>
          </a:p>
        </p:txBody>
      </p:sp>
      <p:sp>
        <p:nvSpPr>
          <p:cNvPr id="96" name="TextBox 1"/>
          <p:cNvSpPr txBox="1"/>
          <p:nvPr/>
        </p:nvSpPr>
        <p:spPr>
          <a:xfrm>
            <a:off x="1752600" y="6007100"/>
            <a:ext cx="571500" cy="317500"/>
          </a:xfrm>
          <a:prstGeom prst="rect">
            <a:avLst/>
          </a:prstGeom>
          <a:noFill/>
        </p:spPr>
        <p:txBody>
          <a:bodyPr wrap="none" lIns="0" tIns="0" rIns="0" rtlCol="0">
            <a:spAutoFit/>
          </a:bodyPr>
          <a:lstStyle/>
          <a:p>
            <a:pPr>
              <a:lnSpc>
                <a:spcPts val="1100"/>
              </a:lnSpc>
              <a:tabLst>
                <a:tab pos="114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珠宝首饰</a:t>
            </a:r>
          </a:p>
          <a:p>
            <a:pPr>
              <a:lnSpc>
                <a:spcPts val="1400"/>
              </a:lnSpc>
              <a:tabLst>
                <a:tab pos="114300" algn="l"/>
              </a:tabLst>
            </a:pPr>
            <a:r>
              <a:rPr lang="en-US" altLang="zh-CN" sz="900" dirty="0">
                <a:solidFill>
                  <a:srgbClr val="000000"/>
                </a:solidFill>
                <a:latin typeface="微软雅黑" panose="020B0503020204020204" pitchFamily="18" charset="-122"/>
                <a:cs typeface="微软雅黑" panose="020B0503020204020204" pitchFamily="18" charset="-122"/>
              </a:rPr>
              <a:t>其他请注明</a:t>
            </a:r>
          </a:p>
        </p:txBody>
      </p:sp>
      <p:sp>
        <p:nvSpPr>
          <p:cNvPr id="97" name="TextBox 1"/>
          <p:cNvSpPr txBox="1"/>
          <p:nvPr/>
        </p:nvSpPr>
        <p:spPr>
          <a:xfrm>
            <a:off x="4000500" y="6489700"/>
            <a:ext cx="4292600" cy="292100"/>
          </a:xfrm>
          <a:prstGeom prst="rect">
            <a:avLst/>
          </a:prstGeom>
          <a:noFill/>
        </p:spPr>
        <p:txBody>
          <a:bodyPr wrap="none" lIns="0" tIns="0" rIns="0" rtlCol="0">
            <a:spAutoFit/>
          </a:bodyPr>
          <a:lstStyle/>
          <a:p>
            <a:pPr>
              <a:lnSpc>
                <a:spcPts val="1200"/>
              </a:lnSpc>
            </a:pPr>
            <a:r>
              <a:rPr lang="en-US" altLang="zh-CN" sz="950" dirty="0">
                <a:solidFill>
                  <a:srgbClr val="000000"/>
                </a:solidFill>
                <a:latin typeface="微软雅黑" panose="020B0503020204020204" pitchFamily="18" charset="-122"/>
                <a:cs typeface="微软雅黑" panose="020B0503020204020204" pitchFamily="18" charset="-122"/>
              </a:rPr>
              <a:t>注：本题为多选题，合计百分比大于100%。其他的商品包括日用品，书籍，香水等。</a:t>
            </a:r>
          </a:p>
          <a:p>
            <a:pPr>
              <a:lnSpc>
                <a:spcPts val="1000"/>
              </a:lnSpc>
            </a:pPr>
            <a:r>
              <a:rPr lang="en-US" altLang="zh-CN" sz="950" dirty="0">
                <a:solidFill>
                  <a:srgbClr val="000000"/>
                </a:solidFill>
                <a:latin typeface="微软雅黑" panose="020B0503020204020204" pitchFamily="18" charset="-122"/>
                <a:cs typeface="微软雅黑" panose="020B0503020204020204" pitchFamily="18" charset="-122"/>
              </a:rPr>
              <a:t>数码产品是指3C数码，家用电器是指大家电及厨卫小家电鞥。</a:t>
            </a:r>
          </a:p>
        </p:txBody>
      </p:sp>
      <p:sp>
        <p:nvSpPr>
          <p:cNvPr id="98" name="TextBox 1"/>
          <p:cNvSpPr txBox="1"/>
          <p:nvPr/>
        </p:nvSpPr>
        <p:spPr>
          <a:xfrm>
            <a:off x="6629400" y="673100"/>
            <a:ext cx="18288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网络消费较为普遍</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15567" y="2197607"/>
            <a:ext cx="3555491" cy="288036"/>
          </a:xfrm>
          <a:custGeom>
            <a:avLst/>
            <a:gdLst>
              <a:gd name="connsiteX0" fmla="*/ 0 w 3555491"/>
              <a:gd name="connsiteY0" fmla="*/ 48006 h 288036"/>
              <a:gd name="connsiteX1" fmla="*/ 48006 w 3555491"/>
              <a:gd name="connsiteY1" fmla="*/ 0 h 288036"/>
              <a:gd name="connsiteX2" fmla="*/ 3507485 w 3555491"/>
              <a:gd name="connsiteY2" fmla="*/ 0 h 288036"/>
              <a:gd name="connsiteX3" fmla="*/ 3555491 w 3555491"/>
              <a:gd name="connsiteY3" fmla="*/ 48006 h 288036"/>
              <a:gd name="connsiteX4" fmla="*/ 3555491 w 3555491"/>
              <a:gd name="connsiteY4" fmla="*/ 240030 h 288036"/>
              <a:gd name="connsiteX5" fmla="*/ 3507485 w 3555491"/>
              <a:gd name="connsiteY5" fmla="*/ 288036 h 288036"/>
              <a:gd name="connsiteX6" fmla="*/ 48006 w 3555491"/>
              <a:gd name="connsiteY6" fmla="*/ 288036 h 288036"/>
              <a:gd name="connsiteX7" fmla="*/ 0 w 3555491"/>
              <a:gd name="connsiteY7" fmla="*/ 240030 h 288036"/>
              <a:gd name="connsiteX8" fmla="*/ 0 w 3555491"/>
              <a:gd name="connsiteY8" fmla="*/ 48006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1" h="288036">
                <a:moveTo>
                  <a:pt x="0" y="48006"/>
                </a:moveTo>
                <a:cubicBezTo>
                  <a:pt x="0" y="21463"/>
                  <a:pt x="21488" y="0"/>
                  <a:pt x="48006" y="0"/>
                </a:cubicBezTo>
                <a:lnTo>
                  <a:pt x="3507485" y="0"/>
                </a:lnTo>
                <a:cubicBezTo>
                  <a:pt x="3534028" y="0"/>
                  <a:pt x="3555491" y="21463"/>
                  <a:pt x="3555491" y="48006"/>
                </a:cubicBezTo>
                <a:lnTo>
                  <a:pt x="3555491" y="240030"/>
                </a:lnTo>
                <a:cubicBezTo>
                  <a:pt x="3555491" y="266573"/>
                  <a:pt x="3534028" y="288036"/>
                  <a:pt x="3507485" y="288036"/>
                </a:cubicBezTo>
                <a:lnTo>
                  <a:pt x="48006" y="288036"/>
                </a:lnTo>
                <a:cubicBezTo>
                  <a:pt x="21488" y="288036"/>
                  <a:pt x="0" y="266573"/>
                  <a:pt x="0" y="240030"/>
                </a:cubicBezTo>
                <a:lnTo>
                  <a:pt x="0" y="48006"/>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109217" y="2191257"/>
            <a:ext cx="3568191" cy="300736"/>
          </a:xfrm>
          <a:custGeom>
            <a:avLst/>
            <a:gdLst>
              <a:gd name="connsiteX0" fmla="*/ 6350 w 3568191"/>
              <a:gd name="connsiteY0" fmla="*/ 54356 h 300736"/>
              <a:gd name="connsiteX1" fmla="*/ 54356 w 3568191"/>
              <a:gd name="connsiteY1" fmla="*/ 6350 h 300736"/>
              <a:gd name="connsiteX2" fmla="*/ 3513835 w 3568191"/>
              <a:gd name="connsiteY2" fmla="*/ 6350 h 300736"/>
              <a:gd name="connsiteX3" fmla="*/ 3561841 w 3568191"/>
              <a:gd name="connsiteY3" fmla="*/ 54356 h 300736"/>
              <a:gd name="connsiteX4" fmla="*/ 3561841 w 3568191"/>
              <a:gd name="connsiteY4" fmla="*/ 246380 h 300736"/>
              <a:gd name="connsiteX5" fmla="*/ 3513835 w 3568191"/>
              <a:gd name="connsiteY5" fmla="*/ 294386 h 300736"/>
              <a:gd name="connsiteX6" fmla="*/ 54356 w 3568191"/>
              <a:gd name="connsiteY6" fmla="*/ 294386 h 300736"/>
              <a:gd name="connsiteX7" fmla="*/ 6350 w 3568191"/>
              <a:gd name="connsiteY7" fmla="*/ 246380 h 300736"/>
              <a:gd name="connsiteX8" fmla="*/ 6350 w 3568191"/>
              <a:gd name="connsiteY8" fmla="*/ 54356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1" h="300736">
                <a:moveTo>
                  <a:pt x="6350" y="54356"/>
                </a:moveTo>
                <a:cubicBezTo>
                  <a:pt x="6350" y="27813"/>
                  <a:pt x="27838" y="6350"/>
                  <a:pt x="54356" y="6350"/>
                </a:cubicBezTo>
                <a:lnTo>
                  <a:pt x="3513835" y="6350"/>
                </a:lnTo>
                <a:cubicBezTo>
                  <a:pt x="3540378" y="6350"/>
                  <a:pt x="3561841" y="27813"/>
                  <a:pt x="3561841" y="54356"/>
                </a:cubicBezTo>
                <a:lnTo>
                  <a:pt x="3561841" y="246380"/>
                </a:lnTo>
                <a:cubicBezTo>
                  <a:pt x="3561841" y="272923"/>
                  <a:pt x="3540378" y="294386"/>
                  <a:pt x="3513835" y="294386"/>
                </a:cubicBezTo>
                <a:lnTo>
                  <a:pt x="54356" y="294386"/>
                </a:lnTo>
                <a:cubicBezTo>
                  <a:pt x="27838" y="294386"/>
                  <a:pt x="6350" y="272923"/>
                  <a:pt x="6350" y="246380"/>
                </a:cubicBezTo>
                <a:lnTo>
                  <a:pt x="6350" y="54356"/>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101852" y="1196339"/>
            <a:ext cx="7645907" cy="918972"/>
          </a:xfrm>
          <a:custGeom>
            <a:avLst/>
            <a:gdLst>
              <a:gd name="connsiteX0" fmla="*/ 0 w 7645907"/>
              <a:gd name="connsiteY0" fmla="*/ 918972 h 918972"/>
              <a:gd name="connsiteX1" fmla="*/ 7645907 w 7645907"/>
              <a:gd name="connsiteY1" fmla="*/ 918972 h 918972"/>
              <a:gd name="connsiteX2" fmla="*/ 7645907 w 7645907"/>
              <a:gd name="connsiteY2" fmla="*/ 0 h 918972"/>
              <a:gd name="connsiteX3" fmla="*/ 0 w 7645907"/>
              <a:gd name="connsiteY3" fmla="*/ 0 h 918972"/>
              <a:gd name="connsiteX4" fmla="*/ 0 w 7645907"/>
              <a:gd name="connsiteY4" fmla="*/ 918972 h 9189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45907" h="918972">
                <a:moveTo>
                  <a:pt x="0" y="918972"/>
                </a:moveTo>
                <a:lnTo>
                  <a:pt x="7645907" y="918972"/>
                </a:lnTo>
                <a:lnTo>
                  <a:pt x="7645907" y="0"/>
                </a:lnTo>
                <a:lnTo>
                  <a:pt x="0" y="0"/>
                </a:lnTo>
                <a:lnTo>
                  <a:pt x="0" y="918972"/>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5055108" y="2197607"/>
            <a:ext cx="3555491" cy="288036"/>
          </a:xfrm>
          <a:custGeom>
            <a:avLst/>
            <a:gdLst>
              <a:gd name="connsiteX0" fmla="*/ 0 w 3555491"/>
              <a:gd name="connsiteY0" fmla="*/ 48006 h 288036"/>
              <a:gd name="connsiteX1" fmla="*/ 48005 w 3555491"/>
              <a:gd name="connsiteY1" fmla="*/ 0 h 288036"/>
              <a:gd name="connsiteX2" fmla="*/ 3507485 w 3555491"/>
              <a:gd name="connsiteY2" fmla="*/ 0 h 288036"/>
              <a:gd name="connsiteX3" fmla="*/ 3555491 w 3555491"/>
              <a:gd name="connsiteY3" fmla="*/ 48006 h 288036"/>
              <a:gd name="connsiteX4" fmla="*/ 3555491 w 3555491"/>
              <a:gd name="connsiteY4" fmla="*/ 240030 h 288036"/>
              <a:gd name="connsiteX5" fmla="*/ 3507485 w 3555491"/>
              <a:gd name="connsiteY5" fmla="*/ 288036 h 288036"/>
              <a:gd name="connsiteX6" fmla="*/ 48005 w 3555491"/>
              <a:gd name="connsiteY6" fmla="*/ 288036 h 288036"/>
              <a:gd name="connsiteX7" fmla="*/ 0 w 3555491"/>
              <a:gd name="connsiteY7" fmla="*/ 240030 h 288036"/>
              <a:gd name="connsiteX8" fmla="*/ 0 w 3555491"/>
              <a:gd name="connsiteY8" fmla="*/ 48006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1" h="288036">
                <a:moveTo>
                  <a:pt x="0" y="48006"/>
                </a:moveTo>
                <a:cubicBezTo>
                  <a:pt x="0" y="21463"/>
                  <a:pt x="21463" y="0"/>
                  <a:pt x="48005" y="0"/>
                </a:cubicBezTo>
                <a:lnTo>
                  <a:pt x="3507485" y="0"/>
                </a:lnTo>
                <a:cubicBezTo>
                  <a:pt x="3534028" y="0"/>
                  <a:pt x="3555491" y="21463"/>
                  <a:pt x="3555491" y="48006"/>
                </a:cubicBezTo>
                <a:lnTo>
                  <a:pt x="3555491" y="240030"/>
                </a:lnTo>
                <a:cubicBezTo>
                  <a:pt x="3555491" y="266573"/>
                  <a:pt x="3534028" y="288036"/>
                  <a:pt x="3507485" y="288036"/>
                </a:cubicBezTo>
                <a:lnTo>
                  <a:pt x="48005" y="288036"/>
                </a:lnTo>
                <a:cubicBezTo>
                  <a:pt x="21463" y="288036"/>
                  <a:pt x="0" y="266573"/>
                  <a:pt x="0" y="240030"/>
                </a:cubicBezTo>
                <a:lnTo>
                  <a:pt x="0" y="48006"/>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5048758" y="2191257"/>
            <a:ext cx="3568191" cy="300736"/>
          </a:xfrm>
          <a:custGeom>
            <a:avLst/>
            <a:gdLst>
              <a:gd name="connsiteX0" fmla="*/ 6350 w 3568191"/>
              <a:gd name="connsiteY0" fmla="*/ 54356 h 300736"/>
              <a:gd name="connsiteX1" fmla="*/ 54355 w 3568191"/>
              <a:gd name="connsiteY1" fmla="*/ 6350 h 300736"/>
              <a:gd name="connsiteX2" fmla="*/ 3513835 w 3568191"/>
              <a:gd name="connsiteY2" fmla="*/ 6350 h 300736"/>
              <a:gd name="connsiteX3" fmla="*/ 3561841 w 3568191"/>
              <a:gd name="connsiteY3" fmla="*/ 54356 h 300736"/>
              <a:gd name="connsiteX4" fmla="*/ 3561841 w 3568191"/>
              <a:gd name="connsiteY4" fmla="*/ 246380 h 300736"/>
              <a:gd name="connsiteX5" fmla="*/ 3513835 w 3568191"/>
              <a:gd name="connsiteY5" fmla="*/ 294386 h 300736"/>
              <a:gd name="connsiteX6" fmla="*/ 54355 w 3568191"/>
              <a:gd name="connsiteY6" fmla="*/ 294386 h 300736"/>
              <a:gd name="connsiteX7" fmla="*/ 6350 w 3568191"/>
              <a:gd name="connsiteY7" fmla="*/ 246380 h 300736"/>
              <a:gd name="connsiteX8" fmla="*/ 6350 w 3568191"/>
              <a:gd name="connsiteY8" fmla="*/ 54356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1" h="300736">
                <a:moveTo>
                  <a:pt x="6350" y="54356"/>
                </a:moveTo>
                <a:cubicBezTo>
                  <a:pt x="6350" y="27813"/>
                  <a:pt x="27813" y="6350"/>
                  <a:pt x="54355" y="6350"/>
                </a:cubicBezTo>
                <a:lnTo>
                  <a:pt x="3513835" y="6350"/>
                </a:lnTo>
                <a:cubicBezTo>
                  <a:pt x="3540378" y="6350"/>
                  <a:pt x="3561841" y="27813"/>
                  <a:pt x="3561841" y="54356"/>
                </a:cubicBezTo>
                <a:lnTo>
                  <a:pt x="3561841" y="246380"/>
                </a:lnTo>
                <a:cubicBezTo>
                  <a:pt x="3561841" y="272923"/>
                  <a:pt x="3540378" y="294386"/>
                  <a:pt x="3513835" y="294386"/>
                </a:cubicBezTo>
                <a:lnTo>
                  <a:pt x="54355" y="294386"/>
                </a:lnTo>
                <a:cubicBezTo>
                  <a:pt x="27813" y="294386"/>
                  <a:pt x="6350" y="272923"/>
                  <a:pt x="6350" y="246380"/>
                </a:cubicBezTo>
                <a:lnTo>
                  <a:pt x="6350" y="54356"/>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308098" y="2848355"/>
            <a:ext cx="899794" cy="1605534"/>
          </a:xfrm>
          <a:custGeom>
            <a:avLst/>
            <a:gdLst>
              <a:gd name="connsiteX0" fmla="*/ 0 w 899794"/>
              <a:gd name="connsiteY0" fmla="*/ 0 h 1605534"/>
              <a:gd name="connsiteX1" fmla="*/ 899794 w 899794"/>
              <a:gd name="connsiteY1" fmla="*/ 899795 h 1605534"/>
              <a:gd name="connsiteX2" fmla="*/ 558291 w 899794"/>
              <a:gd name="connsiteY2" fmla="*/ 1605534 h 1605534"/>
              <a:gd name="connsiteX3" fmla="*/ 279145 w 899794"/>
              <a:gd name="connsiteY3" fmla="*/ 1252601 h 1605534"/>
              <a:gd name="connsiteX4" fmla="*/ 352805 w 899794"/>
              <a:gd name="connsiteY4" fmla="*/ 620648 h 1605534"/>
              <a:gd name="connsiteX5" fmla="*/ 0 w 899794"/>
              <a:gd name="connsiteY5" fmla="*/ 449960 h 1605534"/>
              <a:gd name="connsiteX6" fmla="*/ 0 w 899794"/>
              <a:gd name="connsiteY6" fmla="*/ 0 h 1605534"/>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Lst>
            <a:rect l="l" t="t" r="r" b="b"/>
            <a:pathLst>
              <a:path w="899794" h="1605534">
                <a:moveTo>
                  <a:pt x="0" y="0"/>
                </a:moveTo>
                <a:cubicBezTo>
                  <a:pt x="496950" y="0"/>
                  <a:pt x="899794" y="402844"/>
                  <a:pt x="899794" y="899795"/>
                </a:cubicBezTo>
                <a:cubicBezTo>
                  <a:pt x="899794" y="1174877"/>
                  <a:pt x="774064" y="1434846"/>
                  <a:pt x="558291" y="1605534"/>
                </a:cubicBezTo>
                <a:lnTo>
                  <a:pt x="279145" y="1252601"/>
                </a:lnTo>
                <a:cubicBezTo>
                  <a:pt x="473963" y="1098550"/>
                  <a:pt x="506983" y="815594"/>
                  <a:pt x="352805" y="620648"/>
                </a:cubicBezTo>
                <a:cubicBezTo>
                  <a:pt x="267461" y="512826"/>
                  <a:pt x="137541" y="449960"/>
                  <a:pt x="0" y="449960"/>
                </a:cubicBezTo>
                <a:lnTo>
                  <a:pt x="0" y="0"/>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1408436" y="2848355"/>
            <a:ext cx="1457953" cy="1799509"/>
          </a:xfrm>
          <a:custGeom>
            <a:avLst/>
            <a:gdLst>
              <a:gd name="connsiteX0" fmla="*/ 1457953 w 1457953"/>
              <a:gd name="connsiteY0" fmla="*/ 1605534 h 1799509"/>
              <a:gd name="connsiteX1" fmla="*/ 193922 w 1457953"/>
              <a:gd name="connsiteY1" fmla="*/ 1458086 h 1799509"/>
              <a:gd name="connsiteX2" fmla="*/ 341369 w 1457953"/>
              <a:gd name="connsiteY2" fmla="*/ 194183 h 1799509"/>
              <a:gd name="connsiteX3" fmla="*/ 899661 w 1457953"/>
              <a:gd name="connsiteY3" fmla="*/ 0 h 1799509"/>
              <a:gd name="connsiteX4" fmla="*/ 899661 w 1457953"/>
              <a:gd name="connsiteY4" fmla="*/ 449960 h 1799509"/>
              <a:gd name="connsiteX5" fmla="*/ 449700 w 1457953"/>
              <a:gd name="connsiteY5" fmla="*/ 899795 h 1799509"/>
              <a:gd name="connsiteX6" fmla="*/ 899661 w 1457953"/>
              <a:gd name="connsiteY6" fmla="*/ 1349755 h 1799509"/>
              <a:gd name="connsiteX7" fmla="*/ 1178807 w 1457953"/>
              <a:gd name="connsiteY7" fmla="*/ 1252601 h 1799509"/>
              <a:gd name="connsiteX8" fmla="*/ 1457953 w 1457953"/>
              <a:gd name="connsiteY8" fmla="*/ 1605534 h 1799509"/>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1457953" h="1799509">
                <a:moveTo>
                  <a:pt x="1457953" y="1605534"/>
                </a:moveTo>
                <a:cubicBezTo>
                  <a:pt x="1068190" y="1913890"/>
                  <a:pt x="502278" y="1847850"/>
                  <a:pt x="193922" y="1458086"/>
                </a:cubicBezTo>
                <a:cubicBezTo>
                  <a:pt x="-114306" y="1068323"/>
                  <a:pt x="-48393" y="502539"/>
                  <a:pt x="341369" y="194183"/>
                </a:cubicBezTo>
                <a:cubicBezTo>
                  <a:pt x="500246" y="68452"/>
                  <a:pt x="696969" y="0"/>
                  <a:pt x="899661" y="0"/>
                </a:cubicBezTo>
                <a:lnTo>
                  <a:pt x="899661" y="449960"/>
                </a:lnTo>
                <a:cubicBezTo>
                  <a:pt x="651122" y="449960"/>
                  <a:pt x="449700" y="651383"/>
                  <a:pt x="449700" y="899795"/>
                </a:cubicBezTo>
                <a:cubicBezTo>
                  <a:pt x="449700" y="1148334"/>
                  <a:pt x="651122" y="1349755"/>
                  <a:pt x="899661" y="1349755"/>
                </a:cubicBezTo>
                <a:cubicBezTo>
                  <a:pt x="1001007" y="1349755"/>
                  <a:pt x="1099305" y="1315465"/>
                  <a:pt x="1178807" y="1252601"/>
                </a:cubicBezTo>
                <a:lnTo>
                  <a:pt x="1457953" y="1605534"/>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4306823" y="3576828"/>
            <a:ext cx="76200" cy="74676"/>
          </a:xfrm>
          <a:custGeom>
            <a:avLst/>
            <a:gdLst>
              <a:gd name="connsiteX0" fmla="*/ 0 w 76200"/>
              <a:gd name="connsiteY0" fmla="*/ 74675 h 74676"/>
              <a:gd name="connsiteX1" fmla="*/ 76200 w 76200"/>
              <a:gd name="connsiteY1" fmla="*/ 74675 h 74676"/>
              <a:gd name="connsiteX2" fmla="*/ 76200 w 76200"/>
              <a:gd name="connsiteY2" fmla="*/ 0 h 74676"/>
              <a:gd name="connsiteX3" fmla="*/ 0 w 76200"/>
              <a:gd name="connsiteY3" fmla="*/ 0 h 74676"/>
              <a:gd name="connsiteX4" fmla="*/ 0 w 76200"/>
              <a:gd name="connsiteY4" fmla="*/ 74675 h 74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 h="74676">
                <a:moveTo>
                  <a:pt x="0" y="74675"/>
                </a:moveTo>
                <a:lnTo>
                  <a:pt x="76200" y="74675"/>
                </a:lnTo>
                <a:lnTo>
                  <a:pt x="76200" y="0"/>
                </a:lnTo>
                <a:lnTo>
                  <a:pt x="0" y="0"/>
                </a:lnTo>
                <a:lnTo>
                  <a:pt x="0" y="74675"/>
                </a:lnTo>
              </a:path>
            </a:pathLst>
          </a:custGeom>
          <a:solidFill>
            <a:srgbClr val="4F81B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4306823" y="3819144"/>
            <a:ext cx="76200" cy="74676"/>
          </a:xfrm>
          <a:custGeom>
            <a:avLst/>
            <a:gdLst>
              <a:gd name="connsiteX0" fmla="*/ 0 w 76200"/>
              <a:gd name="connsiteY0" fmla="*/ 74676 h 74676"/>
              <a:gd name="connsiteX1" fmla="*/ 76200 w 76200"/>
              <a:gd name="connsiteY1" fmla="*/ 74676 h 74676"/>
              <a:gd name="connsiteX2" fmla="*/ 76200 w 76200"/>
              <a:gd name="connsiteY2" fmla="*/ 0 h 74676"/>
              <a:gd name="connsiteX3" fmla="*/ 0 w 76200"/>
              <a:gd name="connsiteY3" fmla="*/ 0 h 74676"/>
              <a:gd name="connsiteX4" fmla="*/ 0 w 76200"/>
              <a:gd name="connsiteY4" fmla="*/ 74676 h 746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 h="74676">
                <a:moveTo>
                  <a:pt x="0" y="74676"/>
                </a:moveTo>
                <a:lnTo>
                  <a:pt x="76200" y="74676"/>
                </a:lnTo>
                <a:lnTo>
                  <a:pt x="76200" y="0"/>
                </a:lnTo>
                <a:lnTo>
                  <a:pt x="0" y="0"/>
                </a:lnTo>
                <a:lnTo>
                  <a:pt x="0" y="74676"/>
                </a:lnTo>
              </a:path>
            </a:pathLst>
          </a:custGeom>
          <a:solidFill>
            <a:srgbClr val="C0504D">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1106424" y="2654808"/>
            <a:ext cx="3575303" cy="2162555"/>
          </a:xfrm>
          <a:custGeom>
            <a:avLst/>
            <a:gdLst>
              <a:gd name="connsiteX0" fmla="*/ 9905 w 3575303"/>
              <a:gd name="connsiteY0" fmla="*/ 2152650 h 2162555"/>
              <a:gd name="connsiteX1" fmla="*/ 3565397 w 3575303"/>
              <a:gd name="connsiteY1" fmla="*/ 2152650 h 2162555"/>
              <a:gd name="connsiteX2" fmla="*/ 3565397 w 3575303"/>
              <a:gd name="connsiteY2" fmla="*/ 9905 h 2162555"/>
              <a:gd name="connsiteX3" fmla="*/ 9905 w 3575303"/>
              <a:gd name="connsiteY3" fmla="*/ 9905 h 2162555"/>
              <a:gd name="connsiteX4" fmla="*/ 9905 w 3575303"/>
              <a:gd name="connsiteY4" fmla="*/ 2152650 h 216255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3" h="2162555">
                <a:moveTo>
                  <a:pt x="9905" y="2152650"/>
                </a:moveTo>
                <a:lnTo>
                  <a:pt x="3565397" y="2152650"/>
                </a:lnTo>
                <a:lnTo>
                  <a:pt x="3565397" y="9905"/>
                </a:lnTo>
                <a:lnTo>
                  <a:pt x="9905" y="9905"/>
                </a:lnTo>
                <a:lnTo>
                  <a:pt x="9905" y="2152650"/>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6010655" y="2837688"/>
            <a:ext cx="897636" cy="163067"/>
          </a:xfrm>
          <a:custGeom>
            <a:avLst/>
            <a:gdLst>
              <a:gd name="connsiteX0" fmla="*/ 897636 w 897636"/>
              <a:gd name="connsiteY0" fmla="*/ 0 h 163067"/>
              <a:gd name="connsiteX1" fmla="*/ 0 w 897636"/>
              <a:gd name="connsiteY1" fmla="*/ 0 h 163067"/>
              <a:gd name="connsiteX2" fmla="*/ 0 w 897636"/>
              <a:gd name="connsiteY2" fmla="*/ 163067 h 163067"/>
              <a:gd name="connsiteX3" fmla="*/ 897636 w 897636"/>
              <a:gd name="connsiteY3" fmla="*/ 163067 h 163067"/>
              <a:gd name="connsiteX4" fmla="*/ 897636 w 897636"/>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97636" h="163067">
                <a:moveTo>
                  <a:pt x="897636" y="0"/>
                </a:moveTo>
                <a:lnTo>
                  <a:pt x="0" y="0"/>
                </a:lnTo>
                <a:lnTo>
                  <a:pt x="0" y="163067"/>
                </a:lnTo>
                <a:lnTo>
                  <a:pt x="897636" y="163067"/>
                </a:lnTo>
                <a:lnTo>
                  <a:pt x="897636"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6010655" y="3163823"/>
            <a:ext cx="2301239" cy="163067"/>
          </a:xfrm>
          <a:custGeom>
            <a:avLst/>
            <a:gdLst>
              <a:gd name="connsiteX0" fmla="*/ 2301239 w 2301239"/>
              <a:gd name="connsiteY0" fmla="*/ 0 h 163067"/>
              <a:gd name="connsiteX1" fmla="*/ 0 w 2301239"/>
              <a:gd name="connsiteY1" fmla="*/ 0 h 163067"/>
              <a:gd name="connsiteX2" fmla="*/ 0 w 2301239"/>
              <a:gd name="connsiteY2" fmla="*/ 163067 h 163067"/>
              <a:gd name="connsiteX3" fmla="*/ 2301239 w 2301239"/>
              <a:gd name="connsiteY3" fmla="*/ 163067 h 163067"/>
              <a:gd name="connsiteX4" fmla="*/ 2301239 w 2301239"/>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01239" h="163067">
                <a:moveTo>
                  <a:pt x="2301239" y="0"/>
                </a:moveTo>
                <a:lnTo>
                  <a:pt x="0" y="0"/>
                </a:lnTo>
                <a:lnTo>
                  <a:pt x="0" y="163067"/>
                </a:lnTo>
                <a:lnTo>
                  <a:pt x="2301239" y="163067"/>
                </a:lnTo>
                <a:lnTo>
                  <a:pt x="2301239"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6010655" y="3489959"/>
            <a:ext cx="1600200" cy="163068"/>
          </a:xfrm>
          <a:custGeom>
            <a:avLst/>
            <a:gdLst>
              <a:gd name="connsiteX0" fmla="*/ 1600200 w 1600200"/>
              <a:gd name="connsiteY0" fmla="*/ 0 h 163068"/>
              <a:gd name="connsiteX1" fmla="*/ 0 w 1600200"/>
              <a:gd name="connsiteY1" fmla="*/ 0 h 163068"/>
              <a:gd name="connsiteX2" fmla="*/ 0 w 1600200"/>
              <a:gd name="connsiteY2" fmla="*/ 163068 h 163068"/>
              <a:gd name="connsiteX3" fmla="*/ 1600200 w 1600200"/>
              <a:gd name="connsiteY3" fmla="*/ 163068 h 163068"/>
              <a:gd name="connsiteX4" fmla="*/ 1600200 w 1600200"/>
              <a:gd name="connsiteY4" fmla="*/ 0 h 1630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00200" h="163068">
                <a:moveTo>
                  <a:pt x="1600200" y="0"/>
                </a:moveTo>
                <a:lnTo>
                  <a:pt x="0" y="0"/>
                </a:lnTo>
                <a:lnTo>
                  <a:pt x="0" y="163068"/>
                </a:lnTo>
                <a:lnTo>
                  <a:pt x="1600200" y="163068"/>
                </a:lnTo>
                <a:lnTo>
                  <a:pt x="160020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6010655" y="3816096"/>
            <a:ext cx="762000" cy="163067"/>
          </a:xfrm>
          <a:custGeom>
            <a:avLst/>
            <a:gdLst>
              <a:gd name="connsiteX0" fmla="*/ 762000 w 762000"/>
              <a:gd name="connsiteY0" fmla="*/ 0 h 163067"/>
              <a:gd name="connsiteX1" fmla="*/ 0 w 762000"/>
              <a:gd name="connsiteY1" fmla="*/ 0 h 163067"/>
              <a:gd name="connsiteX2" fmla="*/ 0 w 762000"/>
              <a:gd name="connsiteY2" fmla="*/ 163067 h 163067"/>
              <a:gd name="connsiteX3" fmla="*/ 762000 w 762000"/>
              <a:gd name="connsiteY3" fmla="*/ 163067 h 163067"/>
              <a:gd name="connsiteX4" fmla="*/ 762000 w 762000"/>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62000" h="163067">
                <a:moveTo>
                  <a:pt x="762000" y="0"/>
                </a:moveTo>
                <a:lnTo>
                  <a:pt x="0" y="0"/>
                </a:lnTo>
                <a:lnTo>
                  <a:pt x="0" y="163067"/>
                </a:lnTo>
                <a:lnTo>
                  <a:pt x="762000" y="163067"/>
                </a:lnTo>
                <a:lnTo>
                  <a:pt x="76200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6010655" y="4143755"/>
            <a:ext cx="434340" cy="163067"/>
          </a:xfrm>
          <a:custGeom>
            <a:avLst/>
            <a:gdLst>
              <a:gd name="connsiteX0" fmla="*/ 434340 w 434340"/>
              <a:gd name="connsiteY0" fmla="*/ 0 h 163067"/>
              <a:gd name="connsiteX1" fmla="*/ 0 w 434340"/>
              <a:gd name="connsiteY1" fmla="*/ 0 h 163067"/>
              <a:gd name="connsiteX2" fmla="*/ 0 w 434340"/>
              <a:gd name="connsiteY2" fmla="*/ 163067 h 163067"/>
              <a:gd name="connsiteX3" fmla="*/ 434340 w 434340"/>
              <a:gd name="connsiteY3" fmla="*/ 163067 h 163067"/>
              <a:gd name="connsiteX4" fmla="*/ 434340 w 434340"/>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34340" h="163067">
                <a:moveTo>
                  <a:pt x="434340" y="0"/>
                </a:moveTo>
                <a:lnTo>
                  <a:pt x="0" y="0"/>
                </a:lnTo>
                <a:lnTo>
                  <a:pt x="0" y="163067"/>
                </a:lnTo>
                <a:lnTo>
                  <a:pt x="434340" y="163067"/>
                </a:lnTo>
                <a:lnTo>
                  <a:pt x="43434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6010655" y="4469891"/>
            <a:ext cx="134111" cy="163067"/>
          </a:xfrm>
          <a:custGeom>
            <a:avLst/>
            <a:gdLst>
              <a:gd name="connsiteX0" fmla="*/ 134111 w 134111"/>
              <a:gd name="connsiteY0" fmla="*/ 0 h 163067"/>
              <a:gd name="connsiteX1" fmla="*/ 0 w 134111"/>
              <a:gd name="connsiteY1" fmla="*/ 0 h 163067"/>
              <a:gd name="connsiteX2" fmla="*/ 0 w 134111"/>
              <a:gd name="connsiteY2" fmla="*/ 163067 h 163067"/>
              <a:gd name="connsiteX3" fmla="*/ 134111 w 134111"/>
              <a:gd name="connsiteY3" fmla="*/ 163067 h 163067"/>
              <a:gd name="connsiteX4" fmla="*/ 134111 w 134111"/>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4111" h="163067">
                <a:moveTo>
                  <a:pt x="134111" y="0"/>
                </a:moveTo>
                <a:lnTo>
                  <a:pt x="0" y="0"/>
                </a:lnTo>
                <a:lnTo>
                  <a:pt x="0" y="163067"/>
                </a:lnTo>
                <a:lnTo>
                  <a:pt x="134111" y="163067"/>
                </a:lnTo>
                <a:lnTo>
                  <a:pt x="13411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6004305" y="2749042"/>
            <a:ext cx="21844" cy="1971039"/>
          </a:xfrm>
          <a:custGeom>
            <a:avLst/>
            <a:gdLst>
              <a:gd name="connsiteX0" fmla="*/ 6350 w 21844"/>
              <a:gd name="connsiteY0" fmla="*/ 6350 h 1971039"/>
              <a:gd name="connsiteX1" fmla="*/ 6350 w 21844"/>
              <a:gd name="connsiteY1" fmla="*/ 1964689 h 1971039"/>
            </a:gdLst>
            <a:ahLst/>
            <a:cxnLst>
              <a:cxn ang="0">
                <a:pos x="connsiteX0" y="connsiteY0"/>
              </a:cxn>
              <a:cxn ang="1">
                <a:pos x="connsiteX1" y="connsiteY1"/>
              </a:cxn>
            </a:cxnLst>
            <a:rect l="l" t="t" r="r" b="b"/>
            <a:pathLst>
              <a:path w="21844" h="1971039">
                <a:moveTo>
                  <a:pt x="6350" y="6350"/>
                </a:moveTo>
                <a:lnTo>
                  <a:pt x="6350" y="1964689"/>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5964682" y="2749042"/>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5964682" y="3075177"/>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5964682" y="3401314"/>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5964682" y="3728973"/>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5964682" y="4055109"/>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5964682" y="4381246"/>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5964682" y="4707382"/>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5044440" y="2634995"/>
            <a:ext cx="3575303" cy="2200656"/>
          </a:xfrm>
          <a:custGeom>
            <a:avLst/>
            <a:gdLst>
              <a:gd name="connsiteX0" fmla="*/ 9905 w 3575303"/>
              <a:gd name="connsiteY0" fmla="*/ 2190750 h 2200656"/>
              <a:gd name="connsiteX1" fmla="*/ 3565397 w 3575303"/>
              <a:gd name="connsiteY1" fmla="*/ 2190750 h 2200656"/>
              <a:gd name="connsiteX2" fmla="*/ 3565397 w 3575303"/>
              <a:gd name="connsiteY2" fmla="*/ 9905 h 2200656"/>
              <a:gd name="connsiteX3" fmla="*/ 9905 w 3575303"/>
              <a:gd name="connsiteY3" fmla="*/ 9905 h 2200656"/>
              <a:gd name="connsiteX4" fmla="*/ 9905 w 3575303"/>
              <a:gd name="connsiteY4" fmla="*/ 2190750 h 220065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3" h="2200656">
                <a:moveTo>
                  <a:pt x="9905" y="2190750"/>
                </a:moveTo>
                <a:lnTo>
                  <a:pt x="3565397" y="2190750"/>
                </a:lnTo>
                <a:lnTo>
                  <a:pt x="3565397" y="9905"/>
                </a:lnTo>
                <a:lnTo>
                  <a:pt x="9905" y="9905"/>
                </a:lnTo>
                <a:lnTo>
                  <a:pt x="9905" y="2190750"/>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1103375" y="784859"/>
            <a:ext cx="327660" cy="304800"/>
          </a:xfrm>
          <a:custGeom>
            <a:avLst/>
            <a:gdLst>
              <a:gd name="connsiteX0" fmla="*/ 0 w 327660"/>
              <a:gd name="connsiteY0" fmla="*/ 304800 h 304800"/>
              <a:gd name="connsiteX1" fmla="*/ 327660 w 327660"/>
              <a:gd name="connsiteY1" fmla="*/ 304800 h 304800"/>
              <a:gd name="connsiteX2" fmla="*/ 327660 w 327660"/>
              <a:gd name="connsiteY2" fmla="*/ 0 h 304800"/>
              <a:gd name="connsiteX3" fmla="*/ 0 w 327660"/>
              <a:gd name="connsiteY3" fmla="*/ 0 h 304800"/>
              <a:gd name="connsiteX4" fmla="*/ 0 w 32766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 h="304800">
                <a:moveTo>
                  <a:pt x="0" y="304800"/>
                </a:moveTo>
                <a:lnTo>
                  <a:pt x="327660" y="304800"/>
                </a:lnTo>
                <a:lnTo>
                  <a:pt x="327660"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3" name="表格 4"/>
          <p:cNvGraphicFramePr>
            <a:graphicFrameLocks noGrp="1"/>
          </p:cNvGraphicFramePr>
          <p:nvPr/>
        </p:nvGraphicFramePr>
        <p:xfrm>
          <a:off x="1437513" y="5336794"/>
          <a:ext cx="6863080" cy="864133"/>
        </p:xfrm>
        <a:graphic>
          <a:graphicData uri="http://schemas.openxmlformats.org/drawingml/2006/table">
            <a:tbl>
              <a:tblPr/>
              <a:tblGrid>
                <a:gridCol w="956691">
                  <a:extLst>
                    <a:ext uri="{9D8B030D-6E8A-4147-A177-3AD203B41FA5}">
                      <a16:colId xmlns:a16="http://schemas.microsoft.com/office/drawing/2014/main" val="20000"/>
                    </a:ext>
                  </a:extLst>
                </a:gridCol>
                <a:gridCol w="956691">
                  <a:extLst>
                    <a:ext uri="{9D8B030D-6E8A-4147-A177-3AD203B41FA5}">
                      <a16:colId xmlns:a16="http://schemas.microsoft.com/office/drawing/2014/main" val="20001"/>
                    </a:ext>
                  </a:extLst>
                </a:gridCol>
                <a:gridCol w="956690">
                  <a:extLst>
                    <a:ext uri="{9D8B030D-6E8A-4147-A177-3AD203B41FA5}">
                      <a16:colId xmlns:a16="http://schemas.microsoft.com/office/drawing/2014/main" val="20002"/>
                    </a:ext>
                  </a:extLst>
                </a:gridCol>
                <a:gridCol w="956691">
                  <a:extLst>
                    <a:ext uri="{9D8B030D-6E8A-4147-A177-3AD203B41FA5}">
                      <a16:colId xmlns:a16="http://schemas.microsoft.com/office/drawing/2014/main" val="20003"/>
                    </a:ext>
                  </a:extLst>
                </a:gridCol>
                <a:gridCol w="1012825">
                  <a:extLst>
                    <a:ext uri="{9D8B030D-6E8A-4147-A177-3AD203B41FA5}">
                      <a16:colId xmlns:a16="http://schemas.microsoft.com/office/drawing/2014/main" val="20004"/>
                    </a:ext>
                  </a:extLst>
                </a:gridCol>
                <a:gridCol w="1066800">
                  <a:extLst>
                    <a:ext uri="{9D8B030D-6E8A-4147-A177-3AD203B41FA5}">
                      <a16:colId xmlns:a16="http://schemas.microsoft.com/office/drawing/2014/main" val="20005"/>
                    </a:ext>
                  </a:extLst>
                </a:gridCol>
                <a:gridCol w="956691">
                  <a:extLst>
                    <a:ext uri="{9D8B030D-6E8A-4147-A177-3AD203B41FA5}">
                      <a16:colId xmlns:a16="http://schemas.microsoft.com/office/drawing/2014/main" val="20006"/>
                    </a:ext>
                  </a:extLst>
                </a:gridCol>
              </a:tblGrid>
              <a:tr h="288061">
                <a:tc>
                  <a:txBody>
                    <a:bodyPr/>
                    <a:lstStyle/>
                    <a:p>
                      <a:endParaRPr lang="zh-CN" altLang="en-US" dirty="0"/>
                    </a:p>
                  </a:txBody>
                  <a:tcPr>
                    <a:lnL w="0" cmpd="sng">
                      <a:solidFill>
                        <a:srgbClr val="FFFFFF"/>
                      </a:solidFill>
                      <a:prstDash val="solid"/>
                    </a:lnL>
                    <a:lnR w="1" cap="flat" cmpd="sng" algn="ctr">
                      <a:solidFill>
                        <a:srgbClr val="FFFFFF"/>
                      </a:solidFill>
                      <a:prstDash val="solid"/>
                      <a:round/>
                      <a:headEnd type="none" w="med" len="med"/>
                      <a:tailEnd type="none" w="med" len="med"/>
                    </a:lnR>
                    <a:lnT w="1" cmpd="sng">
                      <a:solidFill>
                        <a:srgbClr val="FFFFFF"/>
                      </a:solidFill>
                      <a:prstDash val="solid"/>
                    </a:lnT>
                    <a:lnB w="3" cap="flat" cmpd="sng" algn="ctr">
                      <a:solidFill>
                        <a:srgbClr val="FFFFFF"/>
                      </a:solidFill>
                      <a:prstDash val="solid"/>
                      <a:round/>
                      <a:headEnd type="none" w="med" len="med"/>
                      <a:tailEnd type="none" w="med" len="med"/>
                    </a:lnB>
                    <a:solidFill>
                      <a:srgbClr val="355F14"/>
                    </a:solidFill>
                  </a:tcPr>
                </a:tc>
                <a:tc>
                  <a:txBody>
                    <a:bodyPr/>
                    <a:lstStyle/>
                    <a:p>
                      <a:pPr algn="l"/>
                      <a:r>
                        <a:rPr lang="en-US" altLang="zh-CN" sz="1105" b="1" dirty="0">
                          <a:solidFill>
                            <a:srgbClr val="FFFFFF"/>
                          </a:solidFill>
                          <a:latin typeface="微软雅黑" panose="020B0503020204020204" pitchFamily="18" charset="-122"/>
                          <a:cs typeface="微软雅黑" panose="020B0503020204020204" pitchFamily="18" charset="-122"/>
                        </a:rPr>
                        <a:t>4000元及以下</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355F14"/>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4001-6000元</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355F14"/>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6001-8000元</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355F14"/>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8001-12000元</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355F14"/>
                    </a:solidFill>
                  </a:tcPr>
                </a:tc>
                <a:tc>
                  <a:txBody>
                    <a:bodyPr/>
                    <a:lstStyle/>
                    <a:p>
                      <a:pPr algn="ctr"/>
                      <a:r>
                        <a:rPr lang="en-US" altLang="zh-CN" sz="1105" b="1" dirty="0">
                          <a:solidFill>
                            <a:srgbClr val="FFFFFF"/>
                          </a:solidFill>
                          <a:latin typeface="微软雅黑" panose="020B0503020204020204" pitchFamily="18" charset="-122"/>
                          <a:cs typeface="微软雅黑" panose="020B0503020204020204" pitchFamily="18" charset="-122"/>
                        </a:rPr>
                        <a:t>12001-15000元</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355F14"/>
                    </a:solidFill>
                  </a:tcPr>
                </a:tc>
                <a:tc>
                  <a:txBody>
                    <a:bodyPr/>
                    <a:lstStyle/>
                    <a:p>
                      <a:pPr algn="l"/>
                      <a:r>
                        <a:rPr lang="en-US" altLang="zh-CN" sz="1105" b="1" dirty="0">
                          <a:solidFill>
                            <a:srgbClr val="FFFFFF"/>
                          </a:solidFill>
                          <a:latin typeface="微软雅黑" panose="020B0503020204020204" pitchFamily="18" charset="-122"/>
                          <a:cs typeface="微软雅黑" panose="020B0503020204020204" pitchFamily="18" charset="-122"/>
                        </a:rPr>
                        <a:t>15001元以上</a:t>
                      </a:r>
                      <a:endParaRPr lang="zh-CN" altLang="en-US" sz="1105" b="1" dirty="0">
                        <a:solidFill>
                          <a:srgbClr val="FFFFFF"/>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mpd="sng">
                      <a:solidFill>
                        <a:srgbClr val="FFFFFF"/>
                      </a:solidFill>
                      <a:prstDash val="solid"/>
                    </a:lnR>
                    <a:lnT w="1" cap="flat" cmpd="sng" algn="ctr">
                      <a:solidFill>
                        <a:srgbClr val="FFFFFF"/>
                      </a:solidFill>
                      <a:prstDash val="solid"/>
                      <a:round/>
                      <a:headEnd type="none" w="med" len="med"/>
                      <a:tailEnd type="none" w="med" len="med"/>
                    </a:lnT>
                    <a:lnB w="3" cap="flat" cmpd="sng" algn="ctr">
                      <a:solidFill>
                        <a:srgbClr val="FFFFFF"/>
                      </a:solidFill>
                      <a:prstDash val="solid"/>
                      <a:round/>
                      <a:headEnd type="none" w="med" len="med"/>
                      <a:tailEnd type="none" w="med" len="med"/>
                    </a:lnB>
                    <a:solidFill>
                      <a:srgbClr val="355F14"/>
                    </a:solidFill>
                  </a:tcPr>
                </a:tc>
                <a:extLst>
                  <a:ext uri="{0D108BD9-81ED-4DB2-BD59-A6C34878D82A}">
                    <a16:rowId xmlns:a16="http://schemas.microsoft.com/office/drawing/2014/main" val="10000"/>
                  </a:ext>
                </a:extLst>
              </a:tr>
              <a:tr h="288035">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是</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33.33%</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31.55%</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38.18%</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E8F0D1"/>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51.03%</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FF00"/>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60.66%</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FF00"/>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73.08%</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3"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FFF00"/>
                    </a:solidFill>
                  </a:tcPr>
                </a:tc>
                <a:extLst>
                  <a:ext uri="{0D108BD9-81ED-4DB2-BD59-A6C34878D82A}">
                    <a16:rowId xmlns:a16="http://schemas.microsoft.com/office/drawing/2014/main" val="10001"/>
                  </a:ext>
                </a:extLst>
              </a:tr>
              <a:tr h="288035">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否</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0"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mpd="sng">
                      <a:solidFill>
                        <a:srgbClr val="FFFFFF"/>
                      </a:solidFill>
                      <a:prstDash val="solid"/>
                    </a:lnB>
                    <a:solidFill>
                      <a:srgbClr val="F4F9EB"/>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66.67%</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68.45%</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61.82%</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48.97%</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39.34%</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tc>
                  <a:txBody>
                    <a:bodyPr/>
                    <a:lstStyle/>
                    <a:p>
                      <a:pPr algn="ctr"/>
                      <a:r>
                        <a:rPr lang="en-US" altLang="zh-CN" sz="1105" dirty="0">
                          <a:solidFill>
                            <a:srgbClr val="000000"/>
                          </a:solidFill>
                          <a:latin typeface="微软雅黑" panose="020B0503020204020204" pitchFamily="18" charset="-122"/>
                          <a:cs typeface="微软雅黑" panose="020B0503020204020204" pitchFamily="18" charset="-122"/>
                        </a:rPr>
                        <a:t>26.92%</a:t>
                      </a:r>
                      <a:endParaRPr lang="zh-CN" altLang="en-US" sz="1105" dirty="0">
                        <a:solidFill>
                          <a:srgbClr val="000000"/>
                        </a:solidFill>
                        <a:latin typeface="微软雅黑" panose="020B0503020204020204" pitchFamily="18" charset="-122"/>
                        <a:cs typeface="微软雅黑" panose="020B0503020204020204" pitchFamily="18" charset="-122"/>
                      </a:endParaRPr>
                    </a:p>
                  </a:txBody>
                  <a:tcPr>
                    <a:lnL w="1" cap="flat" cmpd="sng" algn="ctr">
                      <a:solidFill>
                        <a:srgbClr val="FFFFFF"/>
                      </a:solidFill>
                      <a:prstDash val="solid"/>
                      <a:round/>
                      <a:headEnd type="none" w="med" len="med"/>
                      <a:tailEnd type="none" w="med" len="med"/>
                    </a:lnL>
                    <a:lnR w="1" cap="flat" cmpd="sng" algn="ctr">
                      <a:solidFill>
                        <a:srgbClr val="FFFFFF"/>
                      </a:solidFill>
                      <a:prstDash val="solid"/>
                      <a:round/>
                      <a:headEnd type="none" w="med" len="med"/>
                      <a:tailEnd type="none" w="med" len="med"/>
                    </a:lnR>
                    <a:lnT w="1" cap="flat" cmpd="sng" algn="ctr">
                      <a:solidFill>
                        <a:srgbClr val="FFFFFF"/>
                      </a:solidFill>
                      <a:prstDash val="solid"/>
                      <a:round/>
                      <a:headEnd type="none" w="med" len="med"/>
                      <a:tailEnd type="none" w="med" len="med"/>
                    </a:lnT>
                    <a:lnB w="1" cap="flat" cmpd="sng" algn="ctr">
                      <a:solidFill>
                        <a:srgbClr val="FFFFFF"/>
                      </a:solidFill>
                      <a:prstDash val="solid"/>
                      <a:round/>
                      <a:headEnd type="none" w="med" len="med"/>
                      <a:tailEnd type="none" w="med" len="med"/>
                    </a:lnB>
                    <a:solidFill>
                      <a:srgbClr val="F4F9EB"/>
                    </a:solidFill>
                  </a:tcPr>
                </a:tc>
                <a:extLst>
                  <a:ext uri="{0D108BD9-81ED-4DB2-BD59-A6C34878D82A}">
                    <a16:rowId xmlns:a16="http://schemas.microsoft.com/office/drawing/2014/main" val="10002"/>
                  </a:ext>
                </a:extLst>
              </a:tr>
            </a:tbl>
          </a:graphicData>
        </a:graphic>
      </p:graphicFrame>
      <p:sp>
        <p:nvSpPr>
          <p:cNvPr id="34"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p:txBody>
      </p:sp>
      <p:sp>
        <p:nvSpPr>
          <p:cNvPr id="35" name="TextBox 1"/>
          <p:cNvSpPr txBox="1"/>
          <p:nvPr/>
        </p:nvSpPr>
        <p:spPr>
          <a:xfrm>
            <a:off x="2463800" y="2247900"/>
            <a:ext cx="8382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香港消费经历</a:t>
            </a:r>
          </a:p>
        </p:txBody>
      </p:sp>
      <p:sp>
        <p:nvSpPr>
          <p:cNvPr id="36" name="TextBox 1"/>
          <p:cNvSpPr txBox="1"/>
          <p:nvPr/>
        </p:nvSpPr>
        <p:spPr>
          <a:xfrm>
            <a:off x="1181100" y="1257300"/>
            <a:ext cx="7353300" cy="774700"/>
          </a:xfrm>
          <a:prstGeom prst="rect">
            <a:avLst/>
          </a:prstGeom>
          <a:noFill/>
        </p:spPr>
        <p:txBody>
          <a:bodyPr wrap="none" lIns="0" tIns="0" rIns="0" rtlCol="0">
            <a:spAutoFit/>
          </a:bodyPr>
          <a:lstStyle/>
          <a:p>
            <a:pPr>
              <a:lnSpc>
                <a:spcPts val="1500"/>
              </a:lnSpc>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调查显示，</a:t>
            </a:r>
            <a:r>
              <a:rPr lang="en-US" altLang="zh-CN" sz="1200" b="1" dirty="0">
                <a:solidFill>
                  <a:srgbClr val="000000"/>
                </a:solidFill>
                <a:latin typeface="微软雅黑" panose="020B0503020204020204" pitchFamily="18" charset="-122"/>
                <a:cs typeface="微软雅黑" panose="020B0503020204020204" pitchFamily="18" charset="-122"/>
              </a:rPr>
              <a:t>有</a:t>
            </a:r>
            <a:r>
              <a:rPr lang="en-US" altLang="zh-CN" sz="1200" b="1" dirty="0">
                <a:solidFill>
                  <a:srgbClr val="000000"/>
                </a:solidFill>
                <a:latin typeface="Times New Roman" panose="02020603050405020304" pitchFamily="18" charset="0"/>
                <a:cs typeface="Times New Roman" panose="02020603050405020304" pitchFamily="18" charset="0"/>
              </a:rPr>
              <a:t>39%</a:t>
            </a:r>
            <a:r>
              <a:rPr lang="en-US" altLang="zh-CN" sz="1200" b="1" dirty="0">
                <a:solidFill>
                  <a:srgbClr val="000000"/>
                </a:solidFill>
                <a:latin typeface="微软雅黑" panose="020B0503020204020204" pitchFamily="18" charset="-122"/>
                <a:cs typeface="微软雅黑" panose="020B0503020204020204" pitchFamily="18" charset="-122"/>
              </a:rPr>
              <a:t>的消费者</a:t>
            </a:r>
            <a:r>
              <a:rPr lang="en-US" altLang="zh-CN" sz="1200" dirty="0">
                <a:solidFill>
                  <a:srgbClr val="000000"/>
                </a:solidFill>
                <a:latin typeface="微软雅黑" panose="020B0503020204020204" pitchFamily="18" charset="-122"/>
                <a:cs typeface="微软雅黑" panose="020B0503020204020204" pitchFamily="18" charset="-122"/>
              </a:rPr>
              <a:t>在近</a:t>
            </a:r>
            <a:r>
              <a:rPr lang="en-US" altLang="zh-CN" sz="1200" dirty="0">
                <a:solidFill>
                  <a:srgbClr val="000000"/>
                </a:solidFill>
                <a:latin typeface="Times New Roman" panose="02020603050405020304" pitchFamily="18" charset="0"/>
                <a:cs typeface="Times New Roman" panose="02020603050405020304" pitchFamily="18" charset="0"/>
              </a:rPr>
              <a:t>1</a:t>
            </a:r>
            <a:r>
              <a:rPr lang="en-US" altLang="zh-CN" sz="1200" dirty="0">
                <a:solidFill>
                  <a:srgbClr val="000000"/>
                </a:solidFill>
                <a:latin typeface="微软雅黑" panose="020B0503020204020204" pitchFamily="18" charset="-122"/>
                <a:cs typeface="微软雅黑" panose="020B0503020204020204" pitchFamily="18" charset="-122"/>
              </a:rPr>
              <a:t>年来有赴港消费的经历。这些消费者赴港消费的频率大概集中为</a:t>
            </a:r>
            <a:r>
              <a:rPr lang="en-US" altLang="zh-CN" sz="1200" b="1" dirty="0">
                <a:solidFill>
                  <a:srgbClr val="000000"/>
                </a:solidFill>
                <a:latin typeface="微软雅黑" panose="020B0503020204020204" pitchFamily="18" charset="-122"/>
                <a:cs typeface="微软雅黑" panose="020B0503020204020204" pitchFamily="18" charset="-122"/>
              </a:rPr>
              <a:t>半年</a:t>
            </a:r>
            <a:r>
              <a:rPr lang="en-US" altLang="zh-CN" sz="1200" b="1" dirty="0">
                <a:solidFill>
                  <a:srgbClr val="000000"/>
                </a:solidFill>
                <a:latin typeface="Times New Roman" panose="02020603050405020304" pitchFamily="18" charset="0"/>
                <a:cs typeface="Times New Roman" panose="02020603050405020304" pitchFamily="18" charset="0"/>
              </a:rPr>
              <a:t>1</a:t>
            </a:r>
            <a:r>
              <a:rPr lang="en-US" altLang="zh-CN" sz="1200" b="1" dirty="0">
                <a:solidFill>
                  <a:srgbClr val="000000"/>
                </a:solidFill>
                <a:latin typeface="微软雅黑" panose="020B0503020204020204" pitchFamily="18" charset="-122"/>
                <a:cs typeface="微软雅黑" panose="020B0503020204020204" pitchFamily="18" charset="-122"/>
              </a:rPr>
              <a:t>次</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2300"/>
              </a:lnSpc>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在南山区被访者中，有</a:t>
            </a:r>
            <a:r>
              <a:rPr lang="en-US" altLang="zh-CN" sz="1200" b="1" dirty="0">
                <a:solidFill>
                  <a:srgbClr val="000000"/>
                </a:solidFill>
                <a:latin typeface="Times New Roman" panose="02020603050405020304" pitchFamily="18" charset="0"/>
                <a:cs typeface="Times New Roman" panose="02020603050405020304" pitchFamily="18" charset="0"/>
              </a:rPr>
              <a:t>40%</a:t>
            </a:r>
            <a:r>
              <a:rPr lang="en-US" altLang="zh-CN" sz="1200" b="1" dirty="0">
                <a:solidFill>
                  <a:srgbClr val="000000"/>
                </a:solidFill>
                <a:latin typeface="微软雅黑" panose="020B0503020204020204" pitchFamily="18" charset="-122"/>
                <a:cs typeface="微软雅黑" panose="020B0503020204020204" pitchFamily="18" charset="-122"/>
              </a:rPr>
              <a:t>的人近一年内去过香港，略高于总体样本。</a:t>
            </a:r>
          </a:p>
          <a:p>
            <a:pPr>
              <a:lnSpc>
                <a:spcPts val="2300"/>
              </a:lnSpc>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从收入段划分来看，高收入人群赴港消费意愿更明显。</a:t>
            </a:r>
          </a:p>
        </p:txBody>
      </p:sp>
      <p:sp>
        <p:nvSpPr>
          <p:cNvPr id="37" name="TextBox 1"/>
          <p:cNvSpPr txBox="1"/>
          <p:nvPr/>
        </p:nvSpPr>
        <p:spPr>
          <a:xfrm>
            <a:off x="2806700" y="3441700"/>
            <a:ext cx="254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39%</a:t>
            </a:r>
          </a:p>
        </p:txBody>
      </p:sp>
      <p:sp>
        <p:nvSpPr>
          <p:cNvPr id="38" name="TextBox 1"/>
          <p:cNvSpPr txBox="1"/>
          <p:nvPr/>
        </p:nvSpPr>
        <p:spPr>
          <a:xfrm>
            <a:off x="3695700" y="3568700"/>
            <a:ext cx="838200" cy="1587500"/>
          </a:xfrm>
          <a:prstGeom prst="rect">
            <a:avLst/>
          </a:prstGeom>
          <a:noFill/>
        </p:spPr>
        <p:txBody>
          <a:bodyPr wrap="none" lIns="0" tIns="0" rIns="0" rtlCol="0">
            <a:spAutoFit/>
          </a:bodyPr>
          <a:lstStyle/>
          <a:p>
            <a:pPr>
              <a:lnSpc>
                <a:spcPts val="1300"/>
              </a:lnSpc>
              <a:tabLst>
                <a:tab pos="711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是</a:t>
            </a:r>
          </a:p>
          <a:p>
            <a:pPr>
              <a:lnSpc>
                <a:spcPts val="1900"/>
              </a:lnSpc>
              <a:tabLst>
                <a:tab pos="7112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否</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tabLst>
                <a:tab pos="711200" algn="l"/>
              </a:tabLst>
            </a:pPr>
            <a:r>
              <a:rPr lang="en-US" altLang="zh-CN" sz="995" dirty="0">
                <a:solidFill>
                  <a:srgbClr val="000000"/>
                </a:solidFill>
                <a:latin typeface="微软雅黑" panose="020B0503020204020204" pitchFamily="18" charset="-122"/>
                <a:cs typeface="微软雅黑" panose="020B0503020204020204" pitchFamily="18" charset="-122"/>
              </a:rPr>
              <a:t>样本量=1042</a:t>
            </a:r>
          </a:p>
        </p:txBody>
      </p:sp>
      <p:sp>
        <p:nvSpPr>
          <p:cNvPr id="39" name="TextBox 1"/>
          <p:cNvSpPr txBox="1"/>
          <p:nvPr/>
        </p:nvSpPr>
        <p:spPr>
          <a:xfrm>
            <a:off x="6337300" y="2260600"/>
            <a:ext cx="1079500" cy="749300"/>
          </a:xfrm>
          <a:prstGeom prst="rect">
            <a:avLst/>
          </a:prstGeom>
          <a:noFill/>
        </p:spPr>
        <p:txBody>
          <a:bodyPr wrap="none" lIns="0" tIns="0" rIns="0" rtlCol="0">
            <a:spAutoFit/>
          </a:bodyPr>
          <a:lstStyle/>
          <a:p>
            <a:pPr>
              <a:lnSpc>
                <a:spcPts val="1400"/>
              </a:lnSpc>
              <a:tabLst>
                <a:tab pos="635000" algn="l"/>
              </a:tabLst>
            </a:pPr>
            <a:r>
              <a:rPr lang="en-US" altLang="zh-CN" sz="1105" b="1" dirty="0">
                <a:solidFill>
                  <a:srgbClr val="FFFFFF"/>
                </a:solidFill>
                <a:latin typeface="微软雅黑" panose="020B0503020204020204" pitchFamily="18" charset="-122"/>
                <a:cs typeface="微软雅黑" panose="020B0503020204020204" pitchFamily="18" charset="-122"/>
              </a:rPr>
              <a:t>香港消费的频率</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635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14.63%</a:t>
            </a:r>
          </a:p>
        </p:txBody>
      </p:sp>
      <p:sp>
        <p:nvSpPr>
          <p:cNvPr id="40" name="TextBox 1"/>
          <p:cNvSpPr txBox="1"/>
          <p:nvPr/>
        </p:nvSpPr>
        <p:spPr>
          <a:xfrm>
            <a:off x="8128000" y="31623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37.56%</a:t>
            </a:r>
          </a:p>
        </p:txBody>
      </p:sp>
      <p:sp>
        <p:nvSpPr>
          <p:cNvPr id="41" name="TextBox 1"/>
          <p:cNvSpPr txBox="1"/>
          <p:nvPr/>
        </p:nvSpPr>
        <p:spPr>
          <a:xfrm>
            <a:off x="7632700" y="3543300"/>
            <a:ext cx="685800" cy="1612900"/>
          </a:xfrm>
          <a:prstGeom prst="rect">
            <a:avLst/>
          </a:prstGeom>
          <a:noFill/>
        </p:spPr>
        <p:txBody>
          <a:bodyPr wrap="none" lIns="0" tIns="0" rIns="0" rtlCol="0">
            <a:spAutoFit/>
          </a:bodyPr>
          <a:lstStyle/>
          <a:p>
            <a:pPr>
              <a:lnSpc>
                <a:spcPts val="1300"/>
              </a:lnSpc>
              <a:tabLst>
                <a:tab pos="508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26.10%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400"/>
              </a:lnSpc>
              <a:tabLst>
                <a:tab pos="50800" algn="l"/>
              </a:tabLst>
            </a:pPr>
            <a:r>
              <a:rPr lang="en-US" altLang="zh-CN" sz="995" dirty="0">
                <a:solidFill>
                  <a:srgbClr val="000000"/>
                </a:solidFill>
                <a:latin typeface="微软雅黑" panose="020B0503020204020204" pitchFamily="18" charset="-122"/>
                <a:cs typeface="微软雅黑" panose="020B0503020204020204" pitchFamily="18" charset="-122"/>
              </a:rPr>
              <a:t>样本量=410</a:t>
            </a:r>
          </a:p>
        </p:txBody>
      </p:sp>
      <p:sp>
        <p:nvSpPr>
          <p:cNvPr id="42" name="TextBox 1"/>
          <p:cNvSpPr txBox="1"/>
          <p:nvPr/>
        </p:nvSpPr>
        <p:spPr>
          <a:xfrm>
            <a:off x="6210300" y="3835400"/>
            <a:ext cx="1066800" cy="812800"/>
          </a:xfrm>
          <a:prstGeom prst="rect">
            <a:avLst/>
          </a:prstGeom>
          <a:noFill/>
        </p:spPr>
        <p:txBody>
          <a:bodyPr wrap="none" lIns="0" tIns="0" rIns="0" rtlCol="0">
            <a:spAutoFit/>
          </a:bodyPr>
          <a:lstStyle/>
          <a:p>
            <a:pPr>
              <a:lnSpc>
                <a:spcPts val="1300"/>
              </a:lnSpc>
              <a:tabLst>
                <a:tab pos="304800" algn="l"/>
                <a:tab pos="635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12.44%</a:t>
            </a:r>
          </a:p>
          <a:p>
            <a:pPr>
              <a:lnSpc>
                <a:spcPts val="1000"/>
              </a:lnSpc>
            </a:pPr>
            <a:endParaRPr lang="en-US" altLang="zh-CN" dirty="0"/>
          </a:p>
          <a:p>
            <a:pPr>
              <a:lnSpc>
                <a:spcPts val="1500"/>
              </a:lnSpc>
              <a:tabLst>
                <a:tab pos="304800" algn="l"/>
                <a:tab pos="635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7.07%</a:t>
            </a:r>
          </a:p>
          <a:p>
            <a:pPr>
              <a:lnSpc>
                <a:spcPts val="1000"/>
              </a:lnSpc>
            </a:pPr>
            <a:endParaRPr lang="en-US" altLang="zh-CN" dirty="0"/>
          </a:p>
          <a:p>
            <a:pPr>
              <a:lnSpc>
                <a:spcPts val="1500"/>
              </a:lnSpc>
              <a:tabLst>
                <a:tab pos="304800" algn="l"/>
                <a:tab pos="635000" algn="l"/>
              </a:tabLst>
            </a:pPr>
            <a:r>
              <a:rPr lang="en-US" altLang="zh-CN" sz="1000" dirty="0">
                <a:solidFill>
                  <a:srgbClr val="000000"/>
                </a:solidFill>
                <a:latin typeface="微软雅黑" panose="020B0503020204020204" pitchFamily="18" charset="-122"/>
                <a:cs typeface="微软雅黑" panose="020B0503020204020204" pitchFamily="18" charset="-122"/>
              </a:rPr>
              <a:t>2.20%</a:t>
            </a:r>
          </a:p>
        </p:txBody>
      </p:sp>
      <p:sp>
        <p:nvSpPr>
          <p:cNvPr id="43" name="TextBox 1"/>
          <p:cNvSpPr txBox="1"/>
          <p:nvPr/>
        </p:nvSpPr>
        <p:spPr>
          <a:xfrm>
            <a:off x="5473700" y="2844800"/>
            <a:ext cx="406400" cy="4699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一年1次</a:t>
            </a:r>
          </a:p>
          <a:p>
            <a:pPr>
              <a:lnSpc>
                <a:spcPts val="1000"/>
              </a:lnSpc>
            </a:pPr>
            <a:endParaRPr lang="en-US" altLang="zh-CN" dirty="0"/>
          </a:p>
          <a:p>
            <a:pPr>
              <a:lnSpc>
                <a:spcPts val="1500"/>
              </a:lnSpc>
            </a:pPr>
            <a:r>
              <a:rPr lang="en-US" altLang="zh-CN" sz="900" dirty="0">
                <a:solidFill>
                  <a:srgbClr val="000000"/>
                </a:solidFill>
                <a:latin typeface="微软雅黑" panose="020B0503020204020204" pitchFamily="18" charset="-122"/>
                <a:cs typeface="微软雅黑" panose="020B0503020204020204" pitchFamily="18" charset="-122"/>
              </a:rPr>
              <a:t>半年1次</a:t>
            </a:r>
          </a:p>
        </p:txBody>
      </p:sp>
      <p:sp>
        <p:nvSpPr>
          <p:cNvPr id="44" name="TextBox 1"/>
          <p:cNvSpPr txBox="1"/>
          <p:nvPr/>
        </p:nvSpPr>
        <p:spPr>
          <a:xfrm>
            <a:off x="5130800" y="3517900"/>
            <a:ext cx="749300" cy="1117600"/>
          </a:xfrm>
          <a:prstGeom prst="rect">
            <a:avLst/>
          </a:prstGeom>
          <a:noFill/>
        </p:spPr>
        <p:txBody>
          <a:bodyPr wrap="none" lIns="0" tIns="0" rIns="0" rtlCol="0">
            <a:spAutoFit/>
          </a:bodyPr>
          <a:lstStyle/>
          <a:p>
            <a:pPr>
              <a:lnSpc>
                <a:spcPts val="1100"/>
              </a:lnSpc>
              <a:tabLst>
                <a:tab pos="228600" algn="l"/>
                <a:tab pos="279400" algn="l"/>
                <a:tab pos="342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3个月1次</a:t>
            </a:r>
          </a:p>
          <a:p>
            <a:pPr>
              <a:lnSpc>
                <a:spcPts val="1000"/>
              </a:lnSpc>
            </a:pPr>
            <a:endParaRPr lang="en-US" altLang="zh-CN" dirty="0"/>
          </a:p>
          <a:p>
            <a:pPr>
              <a:lnSpc>
                <a:spcPts val="1500"/>
              </a:lnSpc>
              <a:tabLst>
                <a:tab pos="228600" algn="l"/>
                <a:tab pos="279400" algn="l"/>
                <a:tab pos="342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每月1次</a:t>
            </a:r>
          </a:p>
          <a:p>
            <a:pPr>
              <a:lnSpc>
                <a:spcPts val="1000"/>
              </a:lnSpc>
            </a:pPr>
            <a:endParaRPr lang="en-US" altLang="zh-CN" dirty="0"/>
          </a:p>
          <a:p>
            <a:pPr>
              <a:lnSpc>
                <a:spcPts val="1500"/>
              </a:lnSpc>
              <a:tabLst>
                <a:tab pos="228600" algn="l"/>
                <a:tab pos="279400" algn="l"/>
                <a:tab pos="3429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每月2-3次</a:t>
            </a:r>
          </a:p>
          <a:p>
            <a:pPr>
              <a:lnSpc>
                <a:spcPts val="1000"/>
              </a:lnSpc>
            </a:pPr>
            <a:endParaRPr lang="en-US" altLang="zh-CN" dirty="0"/>
          </a:p>
          <a:p>
            <a:pPr>
              <a:lnSpc>
                <a:spcPts val="1500"/>
              </a:lnSpc>
              <a:tabLst>
                <a:tab pos="228600" algn="l"/>
                <a:tab pos="279400" algn="l"/>
                <a:tab pos="342900" algn="l"/>
              </a:tabLst>
            </a:pPr>
            <a:r>
              <a:rPr lang="en-US" altLang="zh-CN" sz="900" dirty="0">
                <a:solidFill>
                  <a:srgbClr val="000000"/>
                </a:solidFill>
                <a:latin typeface="微软雅黑" panose="020B0503020204020204" pitchFamily="18" charset="-122"/>
                <a:cs typeface="微软雅黑" panose="020B0503020204020204" pitchFamily="18" charset="-122"/>
              </a:rPr>
              <a:t>每周1次及以上</a:t>
            </a:r>
          </a:p>
        </p:txBody>
      </p:sp>
      <p:sp>
        <p:nvSpPr>
          <p:cNvPr id="45" name="TextBox 1"/>
          <p:cNvSpPr txBox="1"/>
          <p:nvPr/>
        </p:nvSpPr>
        <p:spPr>
          <a:xfrm>
            <a:off x="1193800" y="7874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4</a:t>
            </a:r>
          </a:p>
        </p:txBody>
      </p:sp>
      <p:sp>
        <p:nvSpPr>
          <p:cNvPr id="46" name="TextBox 1"/>
          <p:cNvSpPr txBox="1"/>
          <p:nvPr/>
        </p:nvSpPr>
        <p:spPr>
          <a:xfrm>
            <a:off x="1536700" y="762000"/>
            <a:ext cx="32131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香港消费—消费经历及消费频率</a:t>
            </a:r>
          </a:p>
        </p:txBody>
      </p:sp>
      <p:sp>
        <p:nvSpPr>
          <p:cNvPr id="47" name="TextBox 1"/>
          <p:cNvSpPr txBox="1"/>
          <p:nvPr/>
        </p:nvSpPr>
        <p:spPr>
          <a:xfrm>
            <a:off x="1524000" y="3924300"/>
            <a:ext cx="762000" cy="13462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61%</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300"/>
              </a:lnSpc>
            </a:pPr>
            <a:r>
              <a:rPr lang="en-US" altLang="zh-CN" sz="1200" b="1" dirty="0">
                <a:solidFill>
                  <a:srgbClr val="000000"/>
                </a:solidFill>
                <a:latin typeface="微软雅黑" panose="020B0503020204020204" pitchFamily="18" charset="-122"/>
                <a:cs typeface="微软雅黑" panose="020B0503020204020204" pitchFamily="18" charset="-122"/>
              </a:rPr>
              <a:t>按收入段分</a:t>
            </a:r>
          </a:p>
        </p:txBody>
      </p:sp>
      <p:sp>
        <p:nvSpPr>
          <p:cNvPr id="48" name="TextBox 1"/>
          <p:cNvSpPr txBox="1"/>
          <p:nvPr/>
        </p:nvSpPr>
        <p:spPr>
          <a:xfrm>
            <a:off x="1016000" y="6286500"/>
            <a:ext cx="6997700" cy="520700"/>
          </a:xfrm>
          <a:prstGeom prst="rect">
            <a:avLst/>
          </a:prstGeom>
          <a:noFill/>
        </p:spPr>
        <p:txBody>
          <a:bodyPr wrap="none" lIns="0" tIns="0" rIns="0" rtlCol="0">
            <a:spAutoFit/>
          </a:bodyPr>
          <a:lstStyle/>
          <a:p>
            <a:pPr>
              <a:lnSpc>
                <a:spcPts val="1300"/>
              </a:lnSpc>
              <a:tabLst>
                <a:tab pos="63119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样本量=410</a:t>
            </a:r>
          </a:p>
          <a:p>
            <a:pPr>
              <a:lnSpc>
                <a:spcPts val="1000"/>
              </a:lnSpc>
            </a:pPr>
            <a:endParaRPr lang="en-US" altLang="zh-CN" dirty="0"/>
          </a:p>
          <a:p>
            <a:pPr>
              <a:lnSpc>
                <a:spcPts val="1800"/>
              </a:lnSpc>
              <a:tabLst>
                <a:tab pos="63119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94</a:t>
            </a:r>
          </a:p>
        </p:txBody>
      </p:sp>
      <p:sp>
        <p:nvSpPr>
          <p:cNvPr id="49" name="TextBox 1"/>
          <p:cNvSpPr txBox="1"/>
          <p:nvPr/>
        </p:nvSpPr>
        <p:spPr>
          <a:xfrm>
            <a:off x="5575300" y="685800"/>
            <a:ext cx="32004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中高收入人群是赴港消费的主力</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10996" y="1240536"/>
            <a:ext cx="7574280" cy="1050036"/>
          </a:xfrm>
          <a:custGeom>
            <a:avLst/>
            <a:gdLst>
              <a:gd name="connsiteX0" fmla="*/ 0 w 7574280"/>
              <a:gd name="connsiteY0" fmla="*/ 1050036 h 1050036"/>
              <a:gd name="connsiteX1" fmla="*/ 7574280 w 7574280"/>
              <a:gd name="connsiteY1" fmla="*/ 1050036 h 1050036"/>
              <a:gd name="connsiteX2" fmla="*/ 7574280 w 7574280"/>
              <a:gd name="connsiteY2" fmla="*/ 0 h 1050036"/>
              <a:gd name="connsiteX3" fmla="*/ 0 w 7574280"/>
              <a:gd name="connsiteY3" fmla="*/ 0 h 1050036"/>
              <a:gd name="connsiteX4" fmla="*/ 0 w 7574280"/>
              <a:gd name="connsiteY4" fmla="*/ 1050036 h 105003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4280" h="1050036">
                <a:moveTo>
                  <a:pt x="0" y="1050036"/>
                </a:moveTo>
                <a:lnTo>
                  <a:pt x="7574280" y="1050036"/>
                </a:lnTo>
                <a:lnTo>
                  <a:pt x="7574280" y="0"/>
                </a:lnTo>
                <a:lnTo>
                  <a:pt x="0" y="0"/>
                </a:lnTo>
                <a:lnTo>
                  <a:pt x="0" y="1050036"/>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103375" y="784859"/>
            <a:ext cx="327660" cy="304800"/>
          </a:xfrm>
          <a:custGeom>
            <a:avLst/>
            <a:gdLst>
              <a:gd name="connsiteX0" fmla="*/ 0 w 327660"/>
              <a:gd name="connsiteY0" fmla="*/ 304800 h 304800"/>
              <a:gd name="connsiteX1" fmla="*/ 327660 w 327660"/>
              <a:gd name="connsiteY1" fmla="*/ 304800 h 304800"/>
              <a:gd name="connsiteX2" fmla="*/ 327660 w 327660"/>
              <a:gd name="connsiteY2" fmla="*/ 0 h 304800"/>
              <a:gd name="connsiteX3" fmla="*/ 0 w 327660"/>
              <a:gd name="connsiteY3" fmla="*/ 0 h 304800"/>
              <a:gd name="connsiteX4" fmla="*/ 0 w 32766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 h="304800">
                <a:moveTo>
                  <a:pt x="0" y="304800"/>
                </a:moveTo>
                <a:lnTo>
                  <a:pt x="327660" y="304800"/>
                </a:lnTo>
                <a:lnTo>
                  <a:pt x="327660"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205483" y="2709672"/>
            <a:ext cx="3555492" cy="288035"/>
          </a:xfrm>
          <a:custGeom>
            <a:avLst/>
            <a:gdLst>
              <a:gd name="connsiteX0" fmla="*/ 0 w 3555492"/>
              <a:gd name="connsiteY0" fmla="*/ 48005 h 288035"/>
              <a:gd name="connsiteX1" fmla="*/ 48005 w 3555492"/>
              <a:gd name="connsiteY1" fmla="*/ 0 h 288035"/>
              <a:gd name="connsiteX2" fmla="*/ 3507486 w 3555492"/>
              <a:gd name="connsiteY2" fmla="*/ 0 h 288035"/>
              <a:gd name="connsiteX3" fmla="*/ 3555492 w 3555492"/>
              <a:gd name="connsiteY3" fmla="*/ 48005 h 288035"/>
              <a:gd name="connsiteX4" fmla="*/ 3555492 w 3555492"/>
              <a:gd name="connsiteY4" fmla="*/ 240029 h 288035"/>
              <a:gd name="connsiteX5" fmla="*/ 3507486 w 3555492"/>
              <a:gd name="connsiteY5" fmla="*/ 288035 h 288035"/>
              <a:gd name="connsiteX6" fmla="*/ 48005 w 3555492"/>
              <a:gd name="connsiteY6" fmla="*/ 288035 h 288035"/>
              <a:gd name="connsiteX7" fmla="*/ 0 w 3555492"/>
              <a:gd name="connsiteY7" fmla="*/ 240029 h 288035"/>
              <a:gd name="connsiteX8" fmla="*/ 0 w 3555492"/>
              <a:gd name="connsiteY8" fmla="*/ 48005 h 2880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2" h="288035">
                <a:moveTo>
                  <a:pt x="0" y="48005"/>
                </a:moveTo>
                <a:cubicBezTo>
                  <a:pt x="0" y="21463"/>
                  <a:pt x="21488" y="0"/>
                  <a:pt x="48005" y="0"/>
                </a:cubicBezTo>
                <a:lnTo>
                  <a:pt x="3507486" y="0"/>
                </a:lnTo>
                <a:cubicBezTo>
                  <a:pt x="3534029" y="0"/>
                  <a:pt x="3555492" y="21463"/>
                  <a:pt x="3555492" y="48005"/>
                </a:cubicBezTo>
                <a:lnTo>
                  <a:pt x="3555492" y="240029"/>
                </a:lnTo>
                <a:cubicBezTo>
                  <a:pt x="3555492" y="266573"/>
                  <a:pt x="3534029" y="288035"/>
                  <a:pt x="3507486" y="288035"/>
                </a:cubicBezTo>
                <a:lnTo>
                  <a:pt x="48005" y="288035"/>
                </a:lnTo>
                <a:cubicBezTo>
                  <a:pt x="21488" y="288035"/>
                  <a:pt x="0" y="266573"/>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199133" y="2703322"/>
            <a:ext cx="3568192" cy="300735"/>
          </a:xfrm>
          <a:custGeom>
            <a:avLst/>
            <a:gdLst>
              <a:gd name="connsiteX0" fmla="*/ 6350 w 3568192"/>
              <a:gd name="connsiteY0" fmla="*/ 54355 h 300735"/>
              <a:gd name="connsiteX1" fmla="*/ 54355 w 3568192"/>
              <a:gd name="connsiteY1" fmla="*/ 6350 h 300735"/>
              <a:gd name="connsiteX2" fmla="*/ 3513836 w 3568192"/>
              <a:gd name="connsiteY2" fmla="*/ 6350 h 300735"/>
              <a:gd name="connsiteX3" fmla="*/ 3561842 w 3568192"/>
              <a:gd name="connsiteY3" fmla="*/ 54355 h 300735"/>
              <a:gd name="connsiteX4" fmla="*/ 3561842 w 3568192"/>
              <a:gd name="connsiteY4" fmla="*/ 246379 h 300735"/>
              <a:gd name="connsiteX5" fmla="*/ 3513836 w 3568192"/>
              <a:gd name="connsiteY5" fmla="*/ 294385 h 300735"/>
              <a:gd name="connsiteX6" fmla="*/ 54355 w 3568192"/>
              <a:gd name="connsiteY6" fmla="*/ 294385 h 300735"/>
              <a:gd name="connsiteX7" fmla="*/ 6350 w 3568192"/>
              <a:gd name="connsiteY7" fmla="*/ 246379 h 300735"/>
              <a:gd name="connsiteX8" fmla="*/ 6350 w 3568192"/>
              <a:gd name="connsiteY8" fmla="*/ 54355 h 300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2" h="300735">
                <a:moveTo>
                  <a:pt x="6350" y="54355"/>
                </a:moveTo>
                <a:cubicBezTo>
                  <a:pt x="6350" y="27813"/>
                  <a:pt x="27838" y="6350"/>
                  <a:pt x="54355" y="6350"/>
                </a:cubicBezTo>
                <a:lnTo>
                  <a:pt x="3513836" y="6350"/>
                </a:lnTo>
                <a:cubicBezTo>
                  <a:pt x="3540379" y="6350"/>
                  <a:pt x="3561842" y="27813"/>
                  <a:pt x="3561842" y="54355"/>
                </a:cubicBezTo>
                <a:lnTo>
                  <a:pt x="3561842" y="246379"/>
                </a:lnTo>
                <a:cubicBezTo>
                  <a:pt x="3561842" y="272923"/>
                  <a:pt x="3540379" y="294385"/>
                  <a:pt x="3513836" y="294385"/>
                </a:cubicBezTo>
                <a:lnTo>
                  <a:pt x="54355" y="294385"/>
                </a:lnTo>
                <a:cubicBezTo>
                  <a:pt x="27838" y="294385"/>
                  <a:pt x="6350" y="272923"/>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145792" y="3310128"/>
            <a:ext cx="129539" cy="164591"/>
          </a:xfrm>
          <a:custGeom>
            <a:avLst/>
            <a:gdLst>
              <a:gd name="connsiteX0" fmla="*/ 129539 w 129539"/>
              <a:gd name="connsiteY0" fmla="*/ 0 h 164591"/>
              <a:gd name="connsiteX1" fmla="*/ 0 w 129539"/>
              <a:gd name="connsiteY1" fmla="*/ 0 h 164591"/>
              <a:gd name="connsiteX2" fmla="*/ 0 w 129539"/>
              <a:gd name="connsiteY2" fmla="*/ 164591 h 164591"/>
              <a:gd name="connsiteX3" fmla="*/ 129539 w 129539"/>
              <a:gd name="connsiteY3" fmla="*/ 164591 h 164591"/>
              <a:gd name="connsiteX4" fmla="*/ 129539 w 129539"/>
              <a:gd name="connsiteY4" fmla="*/ 0 h 1645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39" h="164591">
                <a:moveTo>
                  <a:pt x="129539" y="0"/>
                </a:moveTo>
                <a:lnTo>
                  <a:pt x="0" y="0"/>
                </a:lnTo>
                <a:lnTo>
                  <a:pt x="0" y="164591"/>
                </a:lnTo>
                <a:lnTo>
                  <a:pt x="129539" y="164591"/>
                </a:lnTo>
                <a:lnTo>
                  <a:pt x="129539"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145792" y="3637788"/>
            <a:ext cx="1228343" cy="163067"/>
          </a:xfrm>
          <a:custGeom>
            <a:avLst/>
            <a:gdLst>
              <a:gd name="connsiteX0" fmla="*/ 1228343 w 1228343"/>
              <a:gd name="connsiteY0" fmla="*/ 0 h 163067"/>
              <a:gd name="connsiteX1" fmla="*/ 0 w 1228343"/>
              <a:gd name="connsiteY1" fmla="*/ 0 h 163067"/>
              <a:gd name="connsiteX2" fmla="*/ 0 w 1228343"/>
              <a:gd name="connsiteY2" fmla="*/ 163067 h 163067"/>
              <a:gd name="connsiteX3" fmla="*/ 1228343 w 1228343"/>
              <a:gd name="connsiteY3" fmla="*/ 163067 h 163067"/>
              <a:gd name="connsiteX4" fmla="*/ 1228343 w 1228343"/>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28343" h="163067">
                <a:moveTo>
                  <a:pt x="1228343" y="0"/>
                </a:moveTo>
                <a:lnTo>
                  <a:pt x="0" y="0"/>
                </a:lnTo>
                <a:lnTo>
                  <a:pt x="0" y="163067"/>
                </a:lnTo>
                <a:lnTo>
                  <a:pt x="1228343" y="163067"/>
                </a:lnTo>
                <a:lnTo>
                  <a:pt x="122834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145792" y="3963923"/>
            <a:ext cx="2017776" cy="163067"/>
          </a:xfrm>
          <a:custGeom>
            <a:avLst/>
            <a:gdLst>
              <a:gd name="connsiteX0" fmla="*/ 2017775 w 2017776"/>
              <a:gd name="connsiteY0" fmla="*/ 0 h 163067"/>
              <a:gd name="connsiteX1" fmla="*/ 0 w 2017776"/>
              <a:gd name="connsiteY1" fmla="*/ 0 h 163067"/>
              <a:gd name="connsiteX2" fmla="*/ 0 w 2017776"/>
              <a:gd name="connsiteY2" fmla="*/ 163067 h 163067"/>
              <a:gd name="connsiteX3" fmla="*/ 2017775 w 2017776"/>
              <a:gd name="connsiteY3" fmla="*/ 163067 h 163067"/>
              <a:gd name="connsiteX4" fmla="*/ 2017775 w 2017776"/>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017776" h="163067">
                <a:moveTo>
                  <a:pt x="2017775" y="0"/>
                </a:moveTo>
                <a:lnTo>
                  <a:pt x="0" y="0"/>
                </a:lnTo>
                <a:lnTo>
                  <a:pt x="0" y="163067"/>
                </a:lnTo>
                <a:lnTo>
                  <a:pt x="2017775" y="163067"/>
                </a:lnTo>
                <a:lnTo>
                  <a:pt x="201777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145792" y="4290059"/>
            <a:ext cx="519683" cy="163068"/>
          </a:xfrm>
          <a:custGeom>
            <a:avLst/>
            <a:gdLst>
              <a:gd name="connsiteX0" fmla="*/ 519683 w 519683"/>
              <a:gd name="connsiteY0" fmla="*/ 0 h 163068"/>
              <a:gd name="connsiteX1" fmla="*/ 0 w 519683"/>
              <a:gd name="connsiteY1" fmla="*/ 0 h 163068"/>
              <a:gd name="connsiteX2" fmla="*/ 0 w 519683"/>
              <a:gd name="connsiteY2" fmla="*/ 163068 h 163068"/>
              <a:gd name="connsiteX3" fmla="*/ 519683 w 519683"/>
              <a:gd name="connsiteY3" fmla="*/ 163068 h 163068"/>
              <a:gd name="connsiteX4" fmla="*/ 519683 w 519683"/>
              <a:gd name="connsiteY4" fmla="*/ 0 h 1630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19683" h="163068">
                <a:moveTo>
                  <a:pt x="519683" y="0"/>
                </a:moveTo>
                <a:lnTo>
                  <a:pt x="0" y="0"/>
                </a:lnTo>
                <a:lnTo>
                  <a:pt x="0" y="163068"/>
                </a:lnTo>
                <a:lnTo>
                  <a:pt x="519683" y="163068"/>
                </a:lnTo>
                <a:lnTo>
                  <a:pt x="51968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145792" y="4616196"/>
            <a:ext cx="149351" cy="163067"/>
          </a:xfrm>
          <a:custGeom>
            <a:avLst/>
            <a:gdLst>
              <a:gd name="connsiteX0" fmla="*/ 149351 w 149351"/>
              <a:gd name="connsiteY0" fmla="*/ 0 h 163067"/>
              <a:gd name="connsiteX1" fmla="*/ 0 w 149351"/>
              <a:gd name="connsiteY1" fmla="*/ 0 h 163067"/>
              <a:gd name="connsiteX2" fmla="*/ 0 w 149351"/>
              <a:gd name="connsiteY2" fmla="*/ 163067 h 163067"/>
              <a:gd name="connsiteX3" fmla="*/ 149351 w 149351"/>
              <a:gd name="connsiteY3" fmla="*/ 163067 h 163067"/>
              <a:gd name="connsiteX4" fmla="*/ 149351 w 149351"/>
              <a:gd name="connsiteY4" fmla="*/ 0 h 1630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49351" h="163067">
                <a:moveTo>
                  <a:pt x="149351" y="0"/>
                </a:moveTo>
                <a:lnTo>
                  <a:pt x="0" y="0"/>
                </a:lnTo>
                <a:lnTo>
                  <a:pt x="0" y="163067"/>
                </a:lnTo>
                <a:lnTo>
                  <a:pt x="149351" y="163067"/>
                </a:lnTo>
                <a:lnTo>
                  <a:pt x="14935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145792" y="4943855"/>
            <a:ext cx="39623" cy="163067"/>
          </a:xfrm>
          <a:custGeom>
            <a:avLst/>
            <a:gdLst>
              <a:gd name="connsiteX0" fmla="*/ 19811 w 39623"/>
              <a:gd name="connsiteY0" fmla="*/ 0 h 163067"/>
              <a:gd name="connsiteX1" fmla="*/ 19811 w 39623"/>
              <a:gd name="connsiteY1" fmla="*/ 163067 h 163067"/>
            </a:gdLst>
            <a:ahLst/>
            <a:cxnLst>
              <a:cxn ang="0">
                <a:pos x="connsiteX0" y="connsiteY0"/>
              </a:cxn>
              <a:cxn ang="1">
                <a:pos x="connsiteX1" y="connsiteY1"/>
              </a:cxn>
            </a:cxnLst>
            <a:rect l="l" t="t" r="r" b="b"/>
            <a:pathLst>
              <a:path w="39623" h="163067">
                <a:moveTo>
                  <a:pt x="19811" y="0"/>
                </a:moveTo>
                <a:lnTo>
                  <a:pt x="19811" y="163067"/>
                </a:lnTo>
              </a:path>
            </a:pathLst>
          </a:custGeom>
          <a:ln w="50800">
            <a:solidFill>
              <a:srgbClr val="0070C0">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Freeform 3"/>
          <p:cNvSpPr/>
          <p:nvPr/>
        </p:nvSpPr>
        <p:spPr>
          <a:xfrm>
            <a:off x="2139442" y="3223005"/>
            <a:ext cx="21844" cy="1971039"/>
          </a:xfrm>
          <a:custGeom>
            <a:avLst/>
            <a:gdLst>
              <a:gd name="connsiteX0" fmla="*/ 6350 w 21844"/>
              <a:gd name="connsiteY0" fmla="*/ 6350 h 1971039"/>
              <a:gd name="connsiteX1" fmla="*/ 6350 w 21844"/>
              <a:gd name="connsiteY1" fmla="*/ 1964690 h 1971039"/>
            </a:gdLst>
            <a:ahLst/>
            <a:cxnLst>
              <a:cxn ang="0">
                <a:pos x="connsiteX0" y="connsiteY0"/>
              </a:cxn>
              <a:cxn ang="1">
                <a:pos x="connsiteX1" y="connsiteY1"/>
              </a:cxn>
            </a:cxnLst>
            <a:rect l="l" t="t" r="r" b="b"/>
            <a:pathLst>
              <a:path w="21844" h="1971039">
                <a:moveTo>
                  <a:pt x="6350" y="6350"/>
                </a:moveTo>
                <a:lnTo>
                  <a:pt x="6350" y="196469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Freeform 3"/>
          <p:cNvSpPr/>
          <p:nvPr/>
        </p:nvSpPr>
        <p:spPr>
          <a:xfrm>
            <a:off x="2104389" y="3223005"/>
            <a:ext cx="47751" cy="21844"/>
          </a:xfrm>
          <a:custGeom>
            <a:avLst/>
            <a:gdLst>
              <a:gd name="connsiteX0" fmla="*/ 6350 w 47751"/>
              <a:gd name="connsiteY0" fmla="*/ 6350 h 21844"/>
              <a:gd name="connsiteX1" fmla="*/ 41402 w 47751"/>
              <a:gd name="connsiteY1" fmla="*/ 6350 h 21844"/>
            </a:gdLst>
            <a:ahLst/>
            <a:cxnLst>
              <a:cxn ang="0">
                <a:pos x="connsiteX0" y="connsiteY0"/>
              </a:cxn>
              <a:cxn ang="1">
                <a:pos x="connsiteX1" y="connsiteY1"/>
              </a:cxn>
            </a:cxnLst>
            <a:rect l="l" t="t" r="r" b="b"/>
            <a:pathLst>
              <a:path w="47751" h="21844">
                <a:moveTo>
                  <a:pt x="6350" y="6350"/>
                </a:moveTo>
                <a:lnTo>
                  <a:pt x="41402"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9" name="Freeform 3"/>
          <p:cNvSpPr/>
          <p:nvPr/>
        </p:nvSpPr>
        <p:spPr>
          <a:xfrm>
            <a:off x="2104389" y="3549141"/>
            <a:ext cx="47751" cy="21844"/>
          </a:xfrm>
          <a:custGeom>
            <a:avLst/>
            <a:gdLst>
              <a:gd name="connsiteX0" fmla="*/ 6350 w 47751"/>
              <a:gd name="connsiteY0" fmla="*/ 6350 h 21844"/>
              <a:gd name="connsiteX1" fmla="*/ 41402 w 47751"/>
              <a:gd name="connsiteY1" fmla="*/ 6350 h 21844"/>
            </a:gdLst>
            <a:ahLst/>
            <a:cxnLst>
              <a:cxn ang="0">
                <a:pos x="connsiteX0" y="connsiteY0"/>
              </a:cxn>
              <a:cxn ang="1">
                <a:pos x="connsiteX1" y="connsiteY1"/>
              </a:cxn>
            </a:cxnLst>
            <a:rect l="l" t="t" r="r" b="b"/>
            <a:pathLst>
              <a:path w="47751" h="21844">
                <a:moveTo>
                  <a:pt x="6350" y="6350"/>
                </a:moveTo>
                <a:lnTo>
                  <a:pt x="41402"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Freeform 3"/>
          <p:cNvSpPr/>
          <p:nvPr/>
        </p:nvSpPr>
        <p:spPr>
          <a:xfrm>
            <a:off x="2104389" y="3875278"/>
            <a:ext cx="47751" cy="21844"/>
          </a:xfrm>
          <a:custGeom>
            <a:avLst/>
            <a:gdLst>
              <a:gd name="connsiteX0" fmla="*/ 6350 w 47751"/>
              <a:gd name="connsiteY0" fmla="*/ 6350 h 21844"/>
              <a:gd name="connsiteX1" fmla="*/ 41402 w 47751"/>
              <a:gd name="connsiteY1" fmla="*/ 6350 h 21844"/>
            </a:gdLst>
            <a:ahLst/>
            <a:cxnLst>
              <a:cxn ang="0">
                <a:pos x="connsiteX0" y="connsiteY0"/>
              </a:cxn>
              <a:cxn ang="1">
                <a:pos x="connsiteX1" y="connsiteY1"/>
              </a:cxn>
            </a:cxnLst>
            <a:rect l="l" t="t" r="r" b="b"/>
            <a:pathLst>
              <a:path w="47751" h="21844">
                <a:moveTo>
                  <a:pt x="6350" y="6350"/>
                </a:moveTo>
                <a:lnTo>
                  <a:pt x="41402"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Freeform 3"/>
          <p:cNvSpPr/>
          <p:nvPr/>
        </p:nvSpPr>
        <p:spPr>
          <a:xfrm>
            <a:off x="2104389" y="4202938"/>
            <a:ext cx="47751" cy="21844"/>
          </a:xfrm>
          <a:custGeom>
            <a:avLst/>
            <a:gdLst>
              <a:gd name="connsiteX0" fmla="*/ 6350 w 47751"/>
              <a:gd name="connsiteY0" fmla="*/ 6350 h 21844"/>
              <a:gd name="connsiteX1" fmla="*/ 41402 w 47751"/>
              <a:gd name="connsiteY1" fmla="*/ 6350 h 21844"/>
            </a:gdLst>
            <a:ahLst/>
            <a:cxnLst>
              <a:cxn ang="0">
                <a:pos x="connsiteX0" y="connsiteY0"/>
              </a:cxn>
              <a:cxn ang="1">
                <a:pos x="connsiteX1" y="connsiteY1"/>
              </a:cxn>
            </a:cxnLst>
            <a:rect l="l" t="t" r="r" b="b"/>
            <a:pathLst>
              <a:path w="47751" h="21844">
                <a:moveTo>
                  <a:pt x="6350" y="6350"/>
                </a:moveTo>
                <a:lnTo>
                  <a:pt x="41402"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2" name="Freeform 3"/>
          <p:cNvSpPr/>
          <p:nvPr/>
        </p:nvSpPr>
        <p:spPr>
          <a:xfrm>
            <a:off x="2104389" y="4529073"/>
            <a:ext cx="47751" cy="21844"/>
          </a:xfrm>
          <a:custGeom>
            <a:avLst/>
            <a:gdLst>
              <a:gd name="connsiteX0" fmla="*/ 6350 w 47751"/>
              <a:gd name="connsiteY0" fmla="*/ 6350 h 21844"/>
              <a:gd name="connsiteX1" fmla="*/ 41402 w 47751"/>
              <a:gd name="connsiteY1" fmla="*/ 6350 h 21844"/>
            </a:gdLst>
            <a:ahLst/>
            <a:cxnLst>
              <a:cxn ang="0">
                <a:pos x="connsiteX0" y="connsiteY0"/>
              </a:cxn>
              <a:cxn ang="1">
                <a:pos x="connsiteX1" y="connsiteY1"/>
              </a:cxn>
            </a:cxnLst>
            <a:rect l="l" t="t" r="r" b="b"/>
            <a:pathLst>
              <a:path w="47751" h="21844">
                <a:moveTo>
                  <a:pt x="6350" y="6350"/>
                </a:moveTo>
                <a:lnTo>
                  <a:pt x="41402"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2104389" y="4855209"/>
            <a:ext cx="47751" cy="21844"/>
          </a:xfrm>
          <a:custGeom>
            <a:avLst/>
            <a:gdLst>
              <a:gd name="connsiteX0" fmla="*/ 6350 w 47751"/>
              <a:gd name="connsiteY0" fmla="*/ 6350 h 21844"/>
              <a:gd name="connsiteX1" fmla="*/ 41402 w 47751"/>
              <a:gd name="connsiteY1" fmla="*/ 6350 h 21844"/>
            </a:gdLst>
            <a:ahLst/>
            <a:cxnLst>
              <a:cxn ang="0">
                <a:pos x="connsiteX0" y="connsiteY0"/>
              </a:cxn>
              <a:cxn ang="1">
                <a:pos x="connsiteX1" y="connsiteY1"/>
              </a:cxn>
            </a:cxnLst>
            <a:rect l="l" t="t" r="r" b="b"/>
            <a:pathLst>
              <a:path w="47751" h="21844">
                <a:moveTo>
                  <a:pt x="6350" y="6350"/>
                </a:moveTo>
                <a:lnTo>
                  <a:pt x="41402"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2104389" y="5181346"/>
            <a:ext cx="47751" cy="21844"/>
          </a:xfrm>
          <a:custGeom>
            <a:avLst/>
            <a:gdLst>
              <a:gd name="connsiteX0" fmla="*/ 6350 w 47751"/>
              <a:gd name="connsiteY0" fmla="*/ 6350 h 21844"/>
              <a:gd name="connsiteX1" fmla="*/ 41402 w 47751"/>
              <a:gd name="connsiteY1" fmla="*/ 6350 h 21844"/>
            </a:gdLst>
            <a:ahLst/>
            <a:cxnLst>
              <a:cxn ang="0">
                <a:pos x="connsiteX0" y="connsiteY0"/>
              </a:cxn>
              <a:cxn ang="1">
                <a:pos x="connsiteX1" y="connsiteY1"/>
              </a:cxn>
            </a:cxnLst>
            <a:rect l="l" t="t" r="r" b="b"/>
            <a:pathLst>
              <a:path w="47751" h="21844">
                <a:moveTo>
                  <a:pt x="6350" y="6350"/>
                </a:moveTo>
                <a:lnTo>
                  <a:pt x="41402"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1179576" y="3107436"/>
            <a:ext cx="3575303" cy="2202179"/>
          </a:xfrm>
          <a:custGeom>
            <a:avLst/>
            <a:gdLst>
              <a:gd name="connsiteX0" fmla="*/ 9905 w 3575303"/>
              <a:gd name="connsiteY0" fmla="*/ 2192273 h 2202179"/>
              <a:gd name="connsiteX1" fmla="*/ 3565397 w 3575303"/>
              <a:gd name="connsiteY1" fmla="*/ 2192273 h 2202179"/>
              <a:gd name="connsiteX2" fmla="*/ 3565397 w 3575303"/>
              <a:gd name="connsiteY2" fmla="*/ 9905 h 2202179"/>
              <a:gd name="connsiteX3" fmla="*/ 9905 w 3575303"/>
              <a:gd name="connsiteY3" fmla="*/ 9905 h 2202179"/>
              <a:gd name="connsiteX4" fmla="*/ 9905 w 3575303"/>
              <a:gd name="connsiteY4" fmla="*/ 2192273 h 22021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3" h="2202179">
                <a:moveTo>
                  <a:pt x="9905" y="2192273"/>
                </a:moveTo>
                <a:lnTo>
                  <a:pt x="3565397" y="2192273"/>
                </a:lnTo>
                <a:lnTo>
                  <a:pt x="3565397" y="9905"/>
                </a:lnTo>
                <a:lnTo>
                  <a:pt x="9905" y="9905"/>
                </a:lnTo>
                <a:lnTo>
                  <a:pt x="9905" y="2192273"/>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Freeform 3"/>
          <p:cNvSpPr/>
          <p:nvPr/>
        </p:nvSpPr>
        <p:spPr>
          <a:xfrm>
            <a:off x="1187196" y="3860291"/>
            <a:ext cx="3547871" cy="379476"/>
          </a:xfrm>
          <a:custGeom>
            <a:avLst/>
            <a:gdLst>
              <a:gd name="connsiteX0" fmla="*/ 9905 w 3547871"/>
              <a:gd name="connsiteY0" fmla="*/ 369570 h 379476"/>
              <a:gd name="connsiteX1" fmla="*/ 3537965 w 3547871"/>
              <a:gd name="connsiteY1" fmla="*/ 369570 h 379476"/>
              <a:gd name="connsiteX2" fmla="*/ 3537965 w 3547871"/>
              <a:gd name="connsiteY2" fmla="*/ 9905 h 379476"/>
              <a:gd name="connsiteX3" fmla="*/ 9905 w 3547871"/>
              <a:gd name="connsiteY3" fmla="*/ 9905 h 379476"/>
              <a:gd name="connsiteX4" fmla="*/ 9905 w 3547871"/>
              <a:gd name="connsiteY4" fmla="*/ 369570 h 37947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47871" h="379476">
                <a:moveTo>
                  <a:pt x="9905" y="369570"/>
                </a:moveTo>
                <a:lnTo>
                  <a:pt x="3537965" y="369570"/>
                </a:lnTo>
                <a:lnTo>
                  <a:pt x="3537965" y="9905"/>
                </a:lnTo>
                <a:lnTo>
                  <a:pt x="9905" y="9905"/>
                </a:lnTo>
                <a:lnTo>
                  <a:pt x="9905" y="369570"/>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3"/>
          <p:cNvSpPr/>
          <p:nvPr/>
        </p:nvSpPr>
        <p:spPr>
          <a:xfrm>
            <a:off x="6397752" y="4561332"/>
            <a:ext cx="1819656" cy="118871"/>
          </a:xfrm>
          <a:custGeom>
            <a:avLst/>
            <a:gdLst>
              <a:gd name="connsiteX0" fmla="*/ 0 w 1819656"/>
              <a:gd name="connsiteY0" fmla="*/ 118871 h 118871"/>
              <a:gd name="connsiteX1" fmla="*/ 1819655 w 1819656"/>
              <a:gd name="connsiteY1" fmla="*/ 118871 h 118871"/>
              <a:gd name="connsiteX2" fmla="*/ 1819655 w 1819656"/>
              <a:gd name="connsiteY2" fmla="*/ 0 h 118871"/>
              <a:gd name="connsiteX3" fmla="*/ 0 w 1819656"/>
              <a:gd name="connsiteY3" fmla="*/ 0 h 118871"/>
              <a:gd name="connsiteX4" fmla="*/ 0 w 1819656"/>
              <a:gd name="connsiteY4" fmla="*/ 118871 h 1188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19656" h="118871">
                <a:moveTo>
                  <a:pt x="0" y="118871"/>
                </a:moveTo>
                <a:lnTo>
                  <a:pt x="1819655" y="118871"/>
                </a:lnTo>
                <a:lnTo>
                  <a:pt x="1819655" y="0"/>
                </a:lnTo>
                <a:lnTo>
                  <a:pt x="0" y="0"/>
                </a:lnTo>
                <a:lnTo>
                  <a:pt x="0" y="118871"/>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3"/>
          <p:cNvSpPr/>
          <p:nvPr/>
        </p:nvSpPr>
        <p:spPr>
          <a:xfrm>
            <a:off x="6397752" y="4360164"/>
            <a:ext cx="1944623" cy="118871"/>
          </a:xfrm>
          <a:custGeom>
            <a:avLst/>
            <a:gdLst>
              <a:gd name="connsiteX0" fmla="*/ 0 w 1944623"/>
              <a:gd name="connsiteY0" fmla="*/ 118871 h 118871"/>
              <a:gd name="connsiteX1" fmla="*/ 1944623 w 1944623"/>
              <a:gd name="connsiteY1" fmla="*/ 118871 h 118871"/>
              <a:gd name="connsiteX2" fmla="*/ 1944623 w 1944623"/>
              <a:gd name="connsiteY2" fmla="*/ 0 h 118871"/>
              <a:gd name="connsiteX3" fmla="*/ 0 w 1944623"/>
              <a:gd name="connsiteY3" fmla="*/ 0 h 118871"/>
              <a:gd name="connsiteX4" fmla="*/ 0 w 1944623"/>
              <a:gd name="connsiteY4" fmla="*/ 118871 h 1188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44623" h="118871">
                <a:moveTo>
                  <a:pt x="0" y="118871"/>
                </a:moveTo>
                <a:lnTo>
                  <a:pt x="1944623" y="118871"/>
                </a:lnTo>
                <a:lnTo>
                  <a:pt x="1944623" y="0"/>
                </a:lnTo>
                <a:lnTo>
                  <a:pt x="0" y="0"/>
                </a:lnTo>
                <a:lnTo>
                  <a:pt x="0" y="118871"/>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Freeform 3"/>
          <p:cNvSpPr/>
          <p:nvPr/>
        </p:nvSpPr>
        <p:spPr>
          <a:xfrm>
            <a:off x="6397752" y="3956303"/>
            <a:ext cx="1568195" cy="118872"/>
          </a:xfrm>
          <a:custGeom>
            <a:avLst/>
            <a:gdLst>
              <a:gd name="connsiteX0" fmla="*/ 0 w 1568195"/>
              <a:gd name="connsiteY0" fmla="*/ 118872 h 118872"/>
              <a:gd name="connsiteX1" fmla="*/ 1568195 w 1568195"/>
              <a:gd name="connsiteY1" fmla="*/ 118872 h 118872"/>
              <a:gd name="connsiteX2" fmla="*/ 1568195 w 1568195"/>
              <a:gd name="connsiteY2" fmla="*/ 0 h 118872"/>
              <a:gd name="connsiteX3" fmla="*/ 0 w 1568195"/>
              <a:gd name="connsiteY3" fmla="*/ 0 h 118872"/>
              <a:gd name="connsiteX4" fmla="*/ 0 w 1568195"/>
              <a:gd name="connsiteY4" fmla="*/ 118872 h 1188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68195" h="118872">
                <a:moveTo>
                  <a:pt x="0" y="118872"/>
                </a:moveTo>
                <a:lnTo>
                  <a:pt x="1568195" y="118872"/>
                </a:lnTo>
                <a:lnTo>
                  <a:pt x="1568195" y="0"/>
                </a:lnTo>
                <a:lnTo>
                  <a:pt x="0" y="0"/>
                </a:lnTo>
                <a:lnTo>
                  <a:pt x="0" y="118872"/>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Freeform 3"/>
          <p:cNvSpPr/>
          <p:nvPr/>
        </p:nvSpPr>
        <p:spPr>
          <a:xfrm>
            <a:off x="6397752" y="3552444"/>
            <a:ext cx="1923288" cy="118871"/>
          </a:xfrm>
          <a:custGeom>
            <a:avLst/>
            <a:gdLst>
              <a:gd name="connsiteX0" fmla="*/ 0 w 1923288"/>
              <a:gd name="connsiteY0" fmla="*/ 118871 h 118871"/>
              <a:gd name="connsiteX1" fmla="*/ 1923288 w 1923288"/>
              <a:gd name="connsiteY1" fmla="*/ 118871 h 118871"/>
              <a:gd name="connsiteX2" fmla="*/ 1923288 w 1923288"/>
              <a:gd name="connsiteY2" fmla="*/ 0 h 118871"/>
              <a:gd name="connsiteX3" fmla="*/ 0 w 1923288"/>
              <a:gd name="connsiteY3" fmla="*/ 0 h 118871"/>
              <a:gd name="connsiteX4" fmla="*/ 0 w 1923288"/>
              <a:gd name="connsiteY4" fmla="*/ 118871 h 1188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23288" h="118871">
                <a:moveTo>
                  <a:pt x="0" y="118871"/>
                </a:moveTo>
                <a:lnTo>
                  <a:pt x="1923288" y="118871"/>
                </a:lnTo>
                <a:lnTo>
                  <a:pt x="1923288" y="0"/>
                </a:lnTo>
                <a:lnTo>
                  <a:pt x="0" y="0"/>
                </a:lnTo>
                <a:lnTo>
                  <a:pt x="0" y="118871"/>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Freeform 3"/>
          <p:cNvSpPr/>
          <p:nvPr/>
        </p:nvSpPr>
        <p:spPr>
          <a:xfrm>
            <a:off x="6397752" y="4965191"/>
            <a:ext cx="396240" cy="118872"/>
          </a:xfrm>
          <a:custGeom>
            <a:avLst/>
            <a:gdLst>
              <a:gd name="connsiteX0" fmla="*/ 396240 w 396240"/>
              <a:gd name="connsiteY0" fmla="*/ 118872 h 118872"/>
              <a:gd name="connsiteX1" fmla="*/ 0 w 396240"/>
              <a:gd name="connsiteY1" fmla="*/ 118872 h 118872"/>
              <a:gd name="connsiteX2" fmla="*/ 0 w 396240"/>
              <a:gd name="connsiteY2" fmla="*/ 0 h 118872"/>
              <a:gd name="connsiteX3" fmla="*/ 396240 w 396240"/>
              <a:gd name="connsiteY3" fmla="*/ 0 h 118872"/>
              <a:gd name="connsiteX4" fmla="*/ 396240 w 396240"/>
              <a:gd name="connsiteY4" fmla="*/ 118872 h 1188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96240" h="118872">
                <a:moveTo>
                  <a:pt x="396240" y="118872"/>
                </a:moveTo>
                <a:lnTo>
                  <a:pt x="0" y="118872"/>
                </a:lnTo>
                <a:lnTo>
                  <a:pt x="0" y="0"/>
                </a:lnTo>
                <a:lnTo>
                  <a:pt x="396240" y="0"/>
                </a:lnTo>
                <a:lnTo>
                  <a:pt x="396240" y="118872"/>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3"/>
          <p:cNvSpPr/>
          <p:nvPr/>
        </p:nvSpPr>
        <p:spPr>
          <a:xfrm>
            <a:off x="6397752" y="4764023"/>
            <a:ext cx="856488" cy="118872"/>
          </a:xfrm>
          <a:custGeom>
            <a:avLst/>
            <a:gdLst>
              <a:gd name="connsiteX0" fmla="*/ 856488 w 856488"/>
              <a:gd name="connsiteY0" fmla="*/ 118872 h 118872"/>
              <a:gd name="connsiteX1" fmla="*/ 0 w 856488"/>
              <a:gd name="connsiteY1" fmla="*/ 118872 h 118872"/>
              <a:gd name="connsiteX2" fmla="*/ 0 w 856488"/>
              <a:gd name="connsiteY2" fmla="*/ 0 h 118872"/>
              <a:gd name="connsiteX3" fmla="*/ 856488 w 856488"/>
              <a:gd name="connsiteY3" fmla="*/ 0 h 118872"/>
              <a:gd name="connsiteX4" fmla="*/ 856488 w 856488"/>
              <a:gd name="connsiteY4" fmla="*/ 118872 h 1188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56488" h="118872">
                <a:moveTo>
                  <a:pt x="856488" y="118872"/>
                </a:moveTo>
                <a:lnTo>
                  <a:pt x="0" y="118872"/>
                </a:lnTo>
                <a:lnTo>
                  <a:pt x="0" y="0"/>
                </a:lnTo>
                <a:lnTo>
                  <a:pt x="856488" y="0"/>
                </a:lnTo>
                <a:lnTo>
                  <a:pt x="856488" y="118872"/>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Freeform 3"/>
          <p:cNvSpPr/>
          <p:nvPr/>
        </p:nvSpPr>
        <p:spPr>
          <a:xfrm>
            <a:off x="6397752" y="4158996"/>
            <a:ext cx="877823" cy="117347"/>
          </a:xfrm>
          <a:custGeom>
            <a:avLst/>
            <a:gdLst>
              <a:gd name="connsiteX0" fmla="*/ 877823 w 877823"/>
              <a:gd name="connsiteY0" fmla="*/ 117347 h 117347"/>
              <a:gd name="connsiteX1" fmla="*/ 0 w 877823"/>
              <a:gd name="connsiteY1" fmla="*/ 117347 h 117347"/>
              <a:gd name="connsiteX2" fmla="*/ 0 w 877823"/>
              <a:gd name="connsiteY2" fmla="*/ 0 h 117347"/>
              <a:gd name="connsiteX3" fmla="*/ 877823 w 877823"/>
              <a:gd name="connsiteY3" fmla="*/ 0 h 117347"/>
              <a:gd name="connsiteX4" fmla="*/ 877823 w 877823"/>
              <a:gd name="connsiteY4" fmla="*/ 117347 h 11734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7823" h="117347">
                <a:moveTo>
                  <a:pt x="877823" y="117347"/>
                </a:moveTo>
                <a:lnTo>
                  <a:pt x="0" y="117347"/>
                </a:lnTo>
                <a:lnTo>
                  <a:pt x="0" y="0"/>
                </a:lnTo>
                <a:lnTo>
                  <a:pt x="877823" y="0"/>
                </a:lnTo>
                <a:lnTo>
                  <a:pt x="877823" y="117347"/>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3"/>
          <p:cNvSpPr/>
          <p:nvPr/>
        </p:nvSpPr>
        <p:spPr>
          <a:xfrm>
            <a:off x="6397752" y="3755135"/>
            <a:ext cx="1170432" cy="118872"/>
          </a:xfrm>
          <a:custGeom>
            <a:avLst/>
            <a:gdLst>
              <a:gd name="connsiteX0" fmla="*/ 1170431 w 1170432"/>
              <a:gd name="connsiteY0" fmla="*/ 118872 h 118872"/>
              <a:gd name="connsiteX1" fmla="*/ 0 w 1170432"/>
              <a:gd name="connsiteY1" fmla="*/ 118872 h 118872"/>
              <a:gd name="connsiteX2" fmla="*/ 0 w 1170432"/>
              <a:gd name="connsiteY2" fmla="*/ 0 h 118872"/>
              <a:gd name="connsiteX3" fmla="*/ 1170431 w 1170432"/>
              <a:gd name="connsiteY3" fmla="*/ 0 h 118872"/>
              <a:gd name="connsiteX4" fmla="*/ 1170431 w 1170432"/>
              <a:gd name="connsiteY4" fmla="*/ 118872 h 1188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70432" h="118872">
                <a:moveTo>
                  <a:pt x="1170431" y="118872"/>
                </a:moveTo>
                <a:lnTo>
                  <a:pt x="0" y="118872"/>
                </a:lnTo>
                <a:lnTo>
                  <a:pt x="0" y="0"/>
                </a:lnTo>
                <a:lnTo>
                  <a:pt x="1170431" y="0"/>
                </a:lnTo>
                <a:lnTo>
                  <a:pt x="1170431" y="118872"/>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3"/>
          <p:cNvSpPr/>
          <p:nvPr/>
        </p:nvSpPr>
        <p:spPr>
          <a:xfrm>
            <a:off x="6397752" y="3351276"/>
            <a:ext cx="606552" cy="118871"/>
          </a:xfrm>
          <a:custGeom>
            <a:avLst/>
            <a:gdLst>
              <a:gd name="connsiteX0" fmla="*/ 606552 w 606552"/>
              <a:gd name="connsiteY0" fmla="*/ 118871 h 118871"/>
              <a:gd name="connsiteX1" fmla="*/ 0 w 606552"/>
              <a:gd name="connsiteY1" fmla="*/ 118871 h 118871"/>
              <a:gd name="connsiteX2" fmla="*/ 0 w 606552"/>
              <a:gd name="connsiteY2" fmla="*/ 0 h 118871"/>
              <a:gd name="connsiteX3" fmla="*/ 606552 w 606552"/>
              <a:gd name="connsiteY3" fmla="*/ 0 h 118871"/>
              <a:gd name="connsiteX4" fmla="*/ 606552 w 606552"/>
              <a:gd name="connsiteY4" fmla="*/ 118871 h 1188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6552" h="118871">
                <a:moveTo>
                  <a:pt x="606552" y="118871"/>
                </a:moveTo>
                <a:lnTo>
                  <a:pt x="0" y="118871"/>
                </a:lnTo>
                <a:lnTo>
                  <a:pt x="0" y="0"/>
                </a:lnTo>
                <a:lnTo>
                  <a:pt x="606552" y="0"/>
                </a:lnTo>
                <a:lnTo>
                  <a:pt x="606552" y="118871"/>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6391402" y="3303778"/>
            <a:ext cx="21844" cy="1827783"/>
          </a:xfrm>
          <a:custGeom>
            <a:avLst/>
            <a:gdLst>
              <a:gd name="connsiteX0" fmla="*/ 6350 w 21844"/>
              <a:gd name="connsiteY0" fmla="*/ 1821433 h 1827783"/>
              <a:gd name="connsiteX1" fmla="*/ 6350 w 21844"/>
              <a:gd name="connsiteY1" fmla="*/ 6350 h 1827783"/>
            </a:gdLst>
            <a:ahLst/>
            <a:cxnLst>
              <a:cxn ang="0">
                <a:pos x="connsiteX0" y="connsiteY0"/>
              </a:cxn>
              <a:cxn ang="1">
                <a:pos x="connsiteX1" y="connsiteY1"/>
              </a:cxn>
            </a:cxnLst>
            <a:rect l="l" t="t" r="r" b="b"/>
            <a:pathLst>
              <a:path w="21844" h="1827783">
                <a:moveTo>
                  <a:pt x="6350" y="1821433"/>
                </a:moveTo>
                <a:lnTo>
                  <a:pt x="6350"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6350253" y="5118861"/>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6350253" y="4917694"/>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Freeform 3"/>
          <p:cNvSpPr/>
          <p:nvPr/>
        </p:nvSpPr>
        <p:spPr>
          <a:xfrm>
            <a:off x="6350253" y="4715002"/>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0" name="Freeform 3"/>
          <p:cNvSpPr/>
          <p:nvPr/>
        </p:nvSpPr>
        <p:spPr>
          <a:xfrm>
            <a:off x="6350253" y="4513834"/>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Freeform 3"/>
          <p:cNvSpPr/>
          <p:nvPr/>
        </p:nvSpPr>
        <p:spPr>
          <a:xfrm>
            <a:off x="6350253" y="4312665"/>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Freeform 3"/>
          <p:cNvSpPr/>
          <p:nvPr/>
        </p:nvSpPr>
        <p:spPr>
          <a:xfrm>
            <a:off x="6350253" y="4109973"/>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3" name="Freeform 3"/>
          <p:cNvSpPr/>
          <p:nvPr/>
        </p:nvSpPr>
        <p:spPr>
          <a:xfrm>
            <a:off x="6350253" y="3908805"/>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Freeform 3"/>
          <p:cNvSpPr/>
          <p:nvPr/>
        </p:nvSpPr>
        <p:spPr>
          <a:xfrm>
            <a:off x="6350253" y="3707638"/>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Freeform 3"/>
          <p:cNvSpPr/>
          <p:nvPr/>
        </p:nvSpPr>
        <p:spPr>
          <a:xfrm>
            <a:off x="6350253" y="3504946"/>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6" name="Freeform 3"/>
          <p:cNvSpPr/>
          <p:nvPr/>
        </p:nvSpPr>
        <p:spPr>
          <a:xfrm>
            <a:off x="6350253" y="3303778"/>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7" name="Freeform 3"/>
          <p:cNvSpPr/>
          <p:nvPr/>
        </p:nvSpPr>
        <p:spPr>
          <a:xfrm>
            <a:off x="5111496" y="3160776"/>
            <a:ext cx="3547871" cy="2113788"/>
          </a:xfrm>
          <a:custGeom>
            <a:avLst/>
            <a:gdLst>
              <a:gd name="connsiteX0" fmla="*/ 9905 w 3547871"/>
              <a:gd name="connsiteY0" fmla="*/ 2103882 h 2113788"/>
              <a:gd name="connsiteX1" fmla="*/ 3537965 w 3547871"/>
              <a:gd name="connsiteY1" fmla="*/ 2103882 h 2113788"/>
              <a:gd name="connsiteX2" fmla="*/ 3537965 w 3547871"/>
              <a:gd name="connsiteY2" fmla="*/ 9905 h 2113788"/>
              <a:gd name="connsiteX3" fmla="*/ 9905 w 3547871"/>
              <a:gd name="connsiteY3" fmla="*/ 9905 h 2113788"/>
              <a:gd name="connsiteX4" fmla="*/ 9905 w 3547871"/>
              <a:gd name="connsiteY4" fmla="*/ 2103882 h 211378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47871" h="2113788">
                <a:moveTo>
                  <a:pt x="9905" y="2103882"/>
                </a:moveTo>
                <a:lnTo>
                  <a:pt x="3537965" y="2103882"/>
                </a:lnTo>
                <a:lnTo>
                  <a:pt x="3537965" y="9905"/>
                </a:lnTo>
                <a:lnTo>
                  <a:pt x="9905" y="9905"/>
                </a:lnTo>
                <a:lnTo>
                  <a:pt x="9905" y="2103882"/>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5120640" y="2738627"/>
            <a:ext cx="3557016" cy="288036"/>
          </a:xfrm>
          <a:custGeom>
            <a:avLst/>
            <a:gdLst>
              <a:gd name="connsiteX0" fmla="*/ 0 w 3557016"/>
              <a:gd name="connsiteY0" fmla="*/ 48005 h 288036"/>
              <a:gd name="connsiteX1" fmla="*/ 48005 w 3557016"/>
              <a:gd name="connsiteY1" fmla="*/ 0 h 288036"/>
              <a:gd name="connsiteX2" fmla="*/ 3509009 w 3557016"/>
              <a:gd name="connsiteY2" fmla="*/ 0 h 288036"/>
              <a:gd name="connsiteX3" fmla="*/ 3557016 w 3557016"/>
              <a:gd name="connsiteY3" fmla="*/ 48005 h 288036"/>
              <a:gd name="connsiteX4" fmla="*/ 3557016 w 3557016"/>
              <a:gd name="connsiteY4" fmla="*/ 240029 h 288036"/>
              <a:gd name="connsiteX5" fmla="*/ 3509009 w 3557016"/>
              <a:gd name="connsiteY5" fmla="*/ 288036 h 288036"/>
              <a:gd name="connsiteX6" fmla="*/ 48005 w 3557016"/>
              <a:gd name="connsiteY6" fmla="*/ 288036 h 288036"/>
              <a:gd name="connsiteX7" fmla="*/ 0 w 3557016"/>
              <a:gd name="connsiteY7" fmla="*/ 240029 h 288036"/>
              <a:gd name="connsiteX8" fmla="*/ 0 w 3557016"/>
              <a:gd name="connsiteY8" fmla="*/ 48005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7016" h="288036">
                <a:moveTo>
                  <a:pt x="0" y="48005"/>
                </a:moveTo>
                <a:cubicBezTo>
                  <a:pt x="0" y="21463"/>
                  <a:pt x="21463" y="0"/>
                  <a:pt x="48005" y="0"/>
                </a:cubicBezTo>
                <a:lnTo>
                  <a:pt x="3509009" y="0"/>
                </a:lnTo>
                <a:cubicBezTo>
                  <a:pt x="3535553" y="0"/>
                  <a:pt x="3557016" y="21463"/>
                  <a:pt x="3557016" y="48005"/>
                </a:cubicBezTo>
                <a:lnTo>
                  <a:pt x="3557016" y="240029"/>
                </a:lnTo>
                <a:cubicBezTo>
                  <a:pt x="3557016" y="266573"/>
                  <a:pt x="3535553" y="288036"/>
                  <a:pt x="3509009" y="288036"/>
                </a:cubicBezTo>
                <a:lnTo>
                  <a:pt x="48005" y="288036"/>
                </a:lnTo>
                <a:cubicBezTo>
                  <a:pt x="21463" y="288036"/>
                  <a:pt x="0" y="266573"/>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
          <p:cNvSpPr/>
          <p:nvPr/>
        </p:nvSpPr>
        <p:spPr>
          <a:xfrm>
            <a:off x="5114290" y="2732277"/>
            <a:ext cx="3569716" cy="300736"/>
          </a:xfrm>
          <a:custGeom>
            <a:avLst/>
            <a:gdLst>
              <a:gd name="connsiteX0" fmla="*/ 6350 w 3569716"/>
              <a:gd name="connsiteY0" fmla="*/ 54355 h 300736"/>
              <a:gd name="connsiteX1" fmla="*/ 54355 w 3569716"/>
              <a:gd name="connsiteY1" fmla="*/ 6350 h 300736"/>
              <a:gd name="connsiteX2" fmla="*/ 3515359 w 3569716"/>
              <a:gd name="connsiteY2" fmla="*/ 6350 h 300736"/>
              <a:gd name="connsiteX3" fmla="*/ 3563366 w 3569716"/>
              <a:gd name="connsiteY3" fmla="*/ 54355 h 300736"/>
              <a:gd name="connsiteX4" fmla="*/ 3563366 w 3569716"/>
              <a:gd name="connsiteY4" fmla="*/ 246379 h 300736"/>
              <a:gd name="connsiteX5" fmla="*/ 3515359 w 3569716"/>
              <a:gd name="connsiteY5" fmla="*/ 294386 h 300736"/>
              <a:gd name="connsiteX6" fmla="*/ 54355 w 3569716"/>
              <a:gd name="connsiteY6" fmla="*/ 294386 h 300736"/>
              <a:gd name="connsiteX7" fmla="*/ 6350 w 3569716"/>
              <a:gd name="connsiteY7" fmla="*/ 246379 h 300736"/>
              <a:gd name="connsiteX8" fmla="*/ 6350 w 3569716"/>
              <a:gd name="connsiteY8" fmla="*/ 54355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9716" h="300736">
                <a:moveTo>
                  <a:pt x="6350" y="54355"/>
                </a:moveTo>
                <a:cubicBezTo>
                  <a:pt x="6350" y="27813"/>
                  <a:pt x="27813" y="6350"/>
                  <a:pt x="54355" y="6350"/>
                </a:cubicBezTo>
                <a:lnTo>
                  <a:pt x="3515359" y="6350"/>
                </a:lnTo>
                <a:cubicBezTo>
                  <a:pt x="3541903" y="6350"/>
                  <a:pt x="3563366" y="27813"/>
                  <a:pt x="3563366" y="54355"/>
                </a:cubicBezTo>
                <a:lnTo>
                  <a:pt x="3563366" y="246379"/>
                </a:lnTo>
                <a:cubicBezTo>
                  <a:pt x="3563366" y="272923"/>
                  <a:pt x="3541903" y="294386"/>
                  <a:pt x="3515359" y="294386"/>
                </a:cubicBezTo>
                <a:lnTo>
                  <a:pt x="54355" y="294386"/>
                </a:lnTo>
                <a:cubicBezTo>
                  <a:pt x="27813" y="294386"/>
                  <a:pt x="6350" y="272923"/>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95</a:t>
            </a:r>
          </a:p>
        </p:txBody>
      </p:sp>
      <p:sp>
        <p:nvSpPr>
          <p:cNvPr id="51"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p:txBody>
      </p:sp>
      <p:sp>
        <p:nvSpPr>
          <p:cNvPr id="52" name="TextBox 1"/>
          <p:cNvSpPr txBox="1"/>
          <p:nvPr/>
        </p:nvSpPr>
        <p:spPr>
          <a:xfrm>
            <a:off x="1104900" y="1409700"/>
            <a:ext cx="7543800" cy="7620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赴港消费的消费者单次购物的消费支出金额</a:t>
            </a:r>
            <a:r>
              <a:rPr lang="en-US" altLang="zh-CN" sz="1200" b="1" dirty="0">
                <a:solidFill>
                  <a:srgbClr val="000000"/>
                </a:solidFill>
                <a:latin typeface="微软雅黑" panose="020B0503020204020204" pitchFamily="18" charset="-122"/>
                <a:cs typeface="微软雅黑" panose="020B0503020204020204" pitchFamily="18" charset="-122"/>
              </a:rPr>
              <a:t>集中在2001-5000元左右</a:t>
            </a:r>
            <a:r>
              <a:rPr lang="en-US" altLang="zh-CN" sz="1200" dirty="0">
                <a:solidFill>
                  <a:srgbClr val="000000"/>
                </a:solidFill>
                <a:latin typeface="微软雅黑" panose="020B0503020204020204" pitchFamily="18" charset="-122"/>
                <a:cs typeface="微软雅黑" panose="020B0503020204020204" pitchFamily="18" charset="-122"/>
              </a:rPr>
              <a:t>；针对这部分人群所购买的产品进行分析</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，发现除了和总体样本一致的</a:t>
            </a:r>
            <a:r>
              <a:rPr lang="en-US" altLang="zh-CN" sz="1200" b="1" dirty="0">
                <a:solidFill>
                  <a:srgbClr val="000000"/>
                </a:solidFill>
                <a:latin typeface="微软雅黑" panose="020B0503020204020204" pitchFamily="18" charset="-122"/>
                <a:cs typeface="微软雅黑" panose="020B0503020204020204" pitchFamily="18" charset="-122"/>
              </a:rPr>
              <a:t>数码产品、保健品&amp;药品、日用品家居用品之</a:t>
            </a:r>
            <a:r>
              <a:rPr lang="en-US" altLang="zh-CN" sz="1200" dirty="0">
                <a:solidFill>
                  <a:srgbClr val="000000"/>
                </a:solidFill>
                <a:latin typeface="微软雅黑" panose="020B0503020204020204" pitchFamily="18" charset="-122"/>
                <a:cs typeface="微软雅黑" panose="020B0503020204020204" pitchFamily="18" charset="-122"/>
              </a:rPr>
              <a:t>外，</a:t>
            </a:r>
            <a:r>
              <a:rPr lang="en-US" altLang="zh-CN" sz="1200" b="1" dirty="0">
                <a:solidFill>
                  <a:srgbClr val="000000"/>
                </a:solidFill>
                <a:latin typeface="微软雅黑" panose="020B0503020204020204" pitchFamily="18" charset="-122"/>
                <a:cs typeface="微软雅黑" panose="020B0503020204020204" pitchFamily="18" charset="-122"/>
              </a:rPr>
              <a:t>珠宝钟表</a:t>
            </a:r>
            <a:r>
              <a:rPr lang="en-US" altLang="zh-CN" sz="1200" dirty="0">
                <a:solidFill>
                  <a:srgbClr val="000000"/>
                </a:solidFill>
                <a:latin typeface="微软雅黑" panose="020B0503020204020204" pitchFamily="18" charset="-122"/>
                <a:cs typeface="微软雅黑" panose="020B0503020204020204" pitchFamily="18" charset="-122"/>
              </a:rPr>
              <a:t>类消费比例较高。</a:t>
            </a:r>
          </a:p>
          <a:p>
            <a:pPr>
              <a:lnSpc>
                <a:spcPts val="2300"/>
              </a:lnSpc>
              <a:tabLst>
                <a:tab pos="177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由于深圳消费者距离香港较近，去香港较为方便，因此赴港消费购买的产品更偏向生活化。</a:t>
            </a:r>
          </a:p>
        </p:txBody>
      </p:sp>
      <p:sp>
        <p:nvSpPr>
          <p:cNvPr id="53" name="TextBox 1"/>
          <p:cNvSpPr txBox="1"/>
          <p:nvPr/>
        </p:nvSpPr>
        <p:spPr>
          <a:xfrm>
            <a:off x="1193800" y="7874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4</a:t>
            </a:r>
          </a:p>
        </p:txBody>
      </p:sp>
      <p:sp>
        <p:nvSpPr>
          <p:cNvPr id="54" name="TextBox 1"/>
          <p:cNvSpPr txBox="1"/>
          <p:nvPr/>
        </p:nvSpPr>
        <p:spPr>
          <a:xfrm>
            <a:off x="1536700" y="762000"/>
            <a:ext cx="25273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香港消费—消费商品类型</a:t>
            </a:r>
          </a:p>
        </p:txBody>
      </p:sp>
      <p:sp>
        <p:nvSpPr>
          <p:cNvPr id="55" name="TextBox 1"/>
          <p:cNvSpPr txBox="1"/>
          <p:nvPr/>
        </p:nvSpPr>
        <p:spPr>
          <a:xfrm>
            <a:off x="6096000" y="787400"/>
            <a:ext cx="22860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赴港消费更偏向生活化</a:t>
            </a:r>
          </a:p>
        </p:txBody>
      </p:sp>
      <p:sp>
        <p:nvSpPr>
          <p:cNvPr id="56" name="TextBox 1"/>
          <p:cNvSpPr txBox="1"/>
          <p:nvPr/>
        </p:nvSpPr>
        <p:spPr>
          <a:xfrm>
            <a:off x="2552700" y="2755900"/>
            <a:ext cx="8382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人均消费支出</a:t>
            </a:r>
          </a:p>
        </p:txBody>
      </p:sp>
      <p:sp>
        <p:nvSpPr>
          <p:cNvPr id="57" name="TextBox 1"/>
          <p:cNvSpPr txBox="1"/>
          <p:nvPr/>
        </p:nvSpPr>
        <p:spPr>
          <a:xfrm>
            <a:off x="3784600" y="5334000"/>
            <a:ext cx="685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样本量=410</a:t>
            </a:r>
          </a:p>
        </p:txBody>
      </p:sp>
      <p:sp>
        <p:nvSpPr>
          <p:cNvPr id="58" name="TextBox 1"/>
          <p:cNvSpPr txBox="1"/>
          <p:nvPr/>
        </p:nvSpPr>
        <p:spPr>
          <a:xfrm>
            <a:off x="2349500" y="33147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3.18%</a:t>
            </a:r>
          </a:p>
        </p:txBody>
      </p:sp>
      <p:sp>
        <p:nvSpPr>
          <p:cNvPr id="59" name="TextBox 1"/>
          <p:cNvSpPr txBox="1"/>
          <p:nvPr/>
        </p:nvSpPr>
        <p:spPr>
          <a:xfrm>
            <a:off x="3441700" y="36322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30.07%</a:t>
            </a:r>
          </a:p>
        </p:txBody>
      </p:sp>
      <p:sp>
        <p:nvSpPr>
          <p:cNvPr id="60" name="TextBox 1"/>
          <p:cNvSpPr txBox="1"/>
          <p:nvPr/>
        </p:nvSpPr>
        <p:spPr>
          <a:xfrm>
            <a:off x="4229100" y="39624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49.39%</a:t>
            </a:r>
          </a:p>
        </p:txBody>
      </p:sp>
      <p:sp>
        <p:nvSpPr>
          <p:cNvPr id="61" name="TextBox 1"/>
          <p:cNvSpPr txBox="1"/>
          <p:nvPr/>
        </p:nvSpPr>
        <p:spPr>
          <a:xfrm>
            <a:off x="2730500" y="42926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12.71%</a:t>
            </a:r>
          </a:p>
        </p:txBody>
      </p:sp>
      <p:sp>
        <p:nvSpPr>
          <p:cNvPr id="62" name="TextBox 1"/>
          <p:cNvSpPr txBox="1"/>
          <p:nvPr/>
        </p:nvSpPr>
        <p:spPr>
          <a:xfrm>
            <a:off x="2260600" y="4622800"/>
            <a:ext cx="469900" cy="482600"/>
          </a:xfrm>
          <a:prstGeom prst="rect">
            <a:avLst/>
          </a:prstGeom>
          <a:noFill/>
        </p:spPr>
        <p:txBody>
          <a:bodyPr wrap="none" lIns="0" tIns="0" rIns="0" rtlCol="0">
            <a:spAutoFit/>
          </a:bodyPr>
          <a:lstStyle/>
          <a:p>
            <a:pPr>
              <a:lnSpc>
                <a:spcPts val="1300"/>
              </a:lnSpc>
              <a:tabLst>
                <a:tab pos="1016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3.67%</a:t>
            </a:r>
          </a:p>
          <a:p>
            <a:pPr>
              <a:lnSpc>
                <a:spcPts val="1000"/>
              </a:lnSpc>
            </a:pPr>
            <a:endParaRPr lang="en-US" altLang="zh-CN" dirty="0"/>
          </a:p>
          <a:p>
            <a:pPr>
              <a:lnSpc>
                <a:spcPts val="1500"/>
              </a:lnSpc>
              <a:tabLst>
                <a:tab pos="101600" algn="l"/>
              </a:tabLst>
            </a:pPr>
            <a:r>
              <a:rPr lang="en-US" altLang="zh-CN" sz="995" dirty="0">
                <a:solidFill>
                  <a:srgbClr val="000000"/>
                </a:solidFill>
                <a:latin typeface="微软雅黑" panose="020B0503020204020204" pitchFamily="18" charset="-122"/>
                <a:cs typeface="微软雅黑" panose="020B0503020204020204" pitchFamily="18" charset="-122"/>
              </a:rPr>
              <a:t>0.98%</a:t>
            </a:r>
          </a:p>
        </p:txBody>
      </p:sp>
      <p:sp>
        <p:nvSpPr>
          <p:cNvPr id="63" name="TextBox 1"/>
          <p:cNvSpPr txBox="1"/>
          <p:nvPr/>
        </p:nvSpPr>
        <p:spPr>
          <a:xfrm>
            <a:off x="1447800" y="3314700"/>
            <a:ext cx="5842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500元及以下</a:t>
            </a:r>
          </a:p>
        </p:txBody>
      </p:sp>
      <p:sp>
        <p:nvSpPr>
          <p:cNvPr id="64" name="TextBox 1"/>
          <p:cNvSpPr txBox="1"/>
          <p:nvPr/>
        </p:nvSpPr>
        <p:spPr>
          <a:xfrm>
            <a:off x="1473200" y="3644900"/>
            <a:ext cx="5588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501-2000元</a:t>
            </a:r>
          </a:p>
        </p:txBody>
      </p:sp>
      <p:sp>
        <p:nvSpPr>
          <p:cNvPr id="65" name="TextBox 1"/>
          <p:cNvSpPr txBox="1"/>
          <p:nvPr/>
        </p:nvSpPr>
        <p:spPr>
          <a:xfrm>
            <a:off x="1409700" y="3975100"/>
            <a:ext cx="609600" cy="127000"/>
          </a:xfrm>
          <a:prstGeom prst="rect">
            <a:avLst/>
          </a:prstGeom>
          <a:noFill/>
        </p:spPr>
        <p:txBody>
          <a:bodyPr wrap="none" lIns="0" tIns="0" rIns="0" rtlCol="0">
            <a:spAutoFit/>
          </a:bodyPr>
          <a:lstStyle/>
          <a:p>
            <a:pPr>
              <a:lnSpc>
                <a:spcPts val="1000"/>
              </a:lnSpc>
            </a:pPr>
            <a:r>
              <a:rPr lang="en-US" altLang="zh-CN" sz="805" dirty="0">
                <a:solidFill>
                  <a:srgbClr val="000000"/>
                </a:solidFill>
                <a:latin typeface="微软雅黑" panose="020B0503020204020204" pitchFamily="18" charset="-122"/>
                <a:cs typeface="微软雅黑" panose="020B0503020204020204" pitchFamily="18" charset="-122"/>
              </a:rPr>
              <a:t>2001-5000元</a:t>
            </a:r>
          </a:p>
        </p:txBody>
      </p:sp>
      <p:sp>
        <p:nvSpPr>
          <p:cNvPr id="66" name="TextBox 1"/>
          <p:cNvSpPr txBox="1"/>
          <p:nvPr/>
        </p:nvSpPr>
        <p:spPr>
          <a:xfrm>
            <a:off x="1295400" y="4318000"/>
            <a:ext cx="736600" cy="774700"/>
          </a:xfrm>
          <a:prstGeom prst="rect">
            <a:avLst/>
          </a:prstGeom>
          <a:noFill/>
        </p:spPr>
        <p:txBody>
          <a:bodyPr wrap="none" lIns="0" tIns="0" rIns="0" rtlCol="0">
            <a:spAutoFit/>
          </a:bodyPr>
          <a:lstStyle/>
          <a:p>
            <a:pPr>
              <a:lnSpc>
                <a:spcPts val="1000"/>
              </a:lnSpc>
              <a:tabLst>
                <a:tab pos="63500" algn="l"/>
                <a:tab pos="1397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5001-10000元</a:t>
            </a:r>
          </a:p>
          <a:p>
            <a:pPr>
              <a:lnSpc>
                <a:spcPts val="1000"/>
              </a:lnSpc>
            </a:pPr>
            <a:endParaRPr lang="en-US" altLang="zh-CN" dirty="0"/>
          </a:p>
          <a:p>
            <a:pPr>
              <a:lnSpc>
                <a:spcPts val="1500"/>
              </a:lnSpc>
              <a:tabLst>
                <a:tab pos="63500" algn="l"/>
                <a:tab pos="139700" algn="l"/>
              </a:tabLst>
            </a:pPr>
            <a:r>
              <a:rPr lang="en-US" altLang="zh-CN" sz="805" dirty="0">
                <a:solidFill>
                  <a:srgbClr val="000000"/>
                </a:solidFill>
                <a:latin typeface="微软雅黑" panose="020B0503020204020204" pitchFamily="18" charset="-122"/>
                <a:cs typeface="微软雅黑" panose="020B0503020204020204" pitchFamily="18" charset="-122"/>
              </a:rPr>
              <a:t>10001-20000元</a:t>
            </a:r>
          </a:p>
          <a:p>
            <a:pPr>
              <a:lnSpc>
                <a:spcPts val="1000"/>
              </a:lnSpc>
            </a:pPr>
            <a:endParaRPr lang="en-US" altLang="zh-CN" dirty="0"/>
          </a:p>
          <a:p>
            <a:pPr>
              <a:lnSpc>
                <a:spcPts val="1500"/>
              </a:lnSpc>
              <a:tabLst>
                <a:tab pos="63500" algn="l"/>
                <a:tab pos="1397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20000元以上</a:t>
            </a:r>
          </a:p>
        </p:txBody>
      </p:sp>
      <p:sp>
        <p:nvSpPr>
          <p:cNvPr id="67" name="TextBox 1"/>
          <p:cNvSpPr txBox="1"/>
          <p:nvPr/>
        </p:nvSpPr>
        <p:spPr>
          <a:xfrm>
            <a:off x="6870700" y="4978400"/>
            <a:ext cx="3556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9.41%</a:t>
            </a:r>
          </a:p>
        </p:txBody>
      </p:sp>
      <p:sp>
        <p:nvSpPr>
          <p:cNvPr id="68" name="TextBox 1"/>
          <p:cNvSpPr txBox="1"/>
          <p:nvPr/>
        </p:nvSpPr>
        <p:spPr>
          <a:xfrm>
            <a:off x="8178800" y="4381500"/>
            <a:ext cx="419100" cy="3175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46.04%</a:t>
            </a:r>
          </a:p>
          <a:p>
            <a:pPr>
              <a:lnSpc>
                <a:spcPts val="1500"/>
              </a:lnSpc>
            </a:pPr>
            <a:r>
              <a:rPr lang="en-US" altLang="zh-CN" sz="995" dirty="0">
                <a:solidFill>
                  <a:srgbClr val="000000"/>
                </a:solidFill>
                <a:latin typeface="Times New Roman" panose="02020603050405020304" pitchFamily="18" charset="0"/>
                <a:cs typeface="Times New Roman" panose="02020603050405020304" pitchFamily="18" charset="0"/>
              </a:rPr>
              <a:t>43.07%</a:t>
            </a:r>
          </a:p>
        </p:txBody>
      </p:sp>
      <p:sp>
        <p:nvSpPr>
          <p:cNvPr id="69" name="TextBox 1"/>
          <p:cNvSpPr txBox="1"/>
          <p:nvPr/>
        </p:nvSpPr>
        <p:spPr>
          <a:xfrm>
            <a:off x="7327900" y="4191000"/>
            <a:ext cx="444500" cy="711200"/>
          </a:xfrm>
          <a:prstGeom prst="rect">
            <a:avLst/>
          </a:prstGeom>
          <a:noFill/>
        </p:spPr>
        <p:txBody>
          <a:bodyPr wrap="none" lIns="0" tIns="0" rIns="0" rtlCol="0">
            <a:spAutoFit/>
          </a:bodyPr>
          <a:lstStyle/>
          <a:p>
            <a:pPr>
              <a:lnSpc>
                <a:spcPts val="900"/>
              </a:lnSpc>
              <a:tabLst>
                <a:tab pos="25400" algn="l"/>
              </a:tabLst>
            </a:pPr>
            <a:r>
              <a:rPr lang="en-US" altLang="zh-CN" dirty="0"/>
              <a:t>	</a:t>
            </a:r>
            <a:r>
              <a:rPr lang="en-US" altLang="zh-CN" sz="995" dirty="0">
                <a:solidFill>
                  <a:srgbClr val="000000"/>
                </a:solidFill>
                <a:latin typeface="Times New Roman" panose="02020603050405020304" pitchFamily="18" charset="0"/>
                <a:cs typeface="Times New Roman" panose="02020603050405020304" pitchFamily="18" charset="0"/>
              </a:rPr>
              <a:t>20.79%</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700"/>
              </a:lnSpc>
              <a:tabLst>
                <a:tab pos="25400" algn="l"/>
              </a:tabLst>
            </a:pPr>
            <a:r>
              <a:rPr lang="en-US" altLang="zh-CN" sz="995" dirty="0">
                <a:solidFill>
                  <a:srgbClr val="000000"/>
                </a:solidFill>
                <a:latin typeface="Times New Roman" panose="02020603050405020304" pitchFamily="18" charset="0"/>
                <a:cs typeface="Times New Roman" panose="02020603050405020304" pitchFamily="18" charset="0"/>
              </a:rPr>
              <a:t>20.30%</a:t>
            </a:r>
          </a:p>
        </p:txBody>
      </p:sp>
      <p:sp>
        <p:nvSpPr>
          <p:cNvPr id="70" name="TextBox 1"/>
          <p:cNvSpPr txBox="1"/>
          <p:nvPr/>
        </p:nvSpPr>
        <p:spPr>
          <a:xfrm>
            <a:off x="8039100" y="3975100"/>
            <a:ext cx="4191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37.13%</a:t>
            </a:r>
          </a:p>
        </p:txBody>
      </p:sp>
      <p:sp>
        <p:nvSpPr>
          <p:cNvPr id="71" name="TextBox 1"/>
          <p:cNvSpPr txBox="1"/>
          <p:nvPr/>
        </p:nvSpPr>
        <p:spPr>
          <a:xfrm>
            <a:off x="7645400" y="3771900"/>
            <a:ext cx="4191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27.72%</a:t>
            </a:r>
          </a:p>
        </p:txBody>
      </p:sp>
      <p:sp>
        <p:nvSpPr>
          <p:cNvPr id="72" name="TextBox 1"/>
          <p:cNvSpPr txBox="1"/>
          <p:nvPr/>
        </p:nvSpPr>
        <p:spPr>
          <a:xfrm>
            <a:off x="8178800" y="3568700"/>
            <a:ext cx="4191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45.54%</a:t>
            </a:r>
          </a:p>
        </p:txBody>
      </p:sp>
      <p:sp>
        <p:nvSpPr>
          <p:cNvPr id="73" name="TextBox 1"/>
          <p:cNvSpPr txBox="1"/>
          <p:nvPr/>
        </p:nvSpPr>
        <p:spPr>
          <a:xfrm>
            <a:off x="7073900" y="3365500"/>
            <a:ext cx="419100" cy="114300"/>
          </a:xfrm>
          <a:prstGeom prst="rect">
            <a:avLst/>
          </a:prstGeom>
          <a:noFill/>
        </p:spPr>
        <p:txBody>
          <a:bodyPr wrap="none" lIns="0" tIns="0" rIns="0" rtlCol="0">
            <a:spAutoFit/>
          </a:bodyPr>
          <a:lstStyle/>
          <a:p>
            <a:pPr>
              <a:lnSpc>
                <a:spcPts val="900"/>
              </a:lnSpc>
            </a:pPr>
            <a:r>
              <a:rPr lang="en-US" altLang="zh-CN" sz="995" dirty="0">
                <a:solidFill>
                  <a:srgbClr val="000000"/>
                </a:solidFill>
                <a:latin typeface="Times New Roman" panose="02020603050405020304" pitchFamily="18" charset="0"/>
                <a:cs typeface="Times New Roman" panose="02020603050405020304" pitchFamily="18" charset="0"/>
              </a:rPr>
              <a:t>14.36%</a:t>
            </a:r>
          </a:p>
        </p:txBody>
      </p:sp>
      <p:sp>
        <p:nvSpPr>
          <p:cNvPr id="74" name="TextBox 1"/>
          <p:cNvSpPr txBox="1"/>
          <p:nvPr/>
        </p:nvSpPr>
        <p:spPr>
          <a:xfrm>
            <a:off x="5359400" y="4165600"/>
            <a:ext cx="914400" cy="952500"/>
          </a:xfrm>
          <a:prstGeom prst="rect">
            <a:avLst/>
          </a:prstGeom>
          <a:noFill/>
        </p:spPr>
        <p:txBody>
          <a:bodyPr wrap="none" lIns="0" tIns="0" rIns="0" rtlCol="0">
            <a:spAutoFit/>
          </a:bodyPr>
          <a:lstStyle/>
          <a:p>
            <a:pPr>
              <a:lnSpc>
                <a:spcPts val="1100"/>
              </a:lnSpc>
              <a:tabLst>
                <a:tab pos="2413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烟酒茶</a:t>
            </a:r>
          </a:p>
          <a:p>
            <a:pPr>
              <a:lnSpc>
                <a:spcPts val="1500"/>
              </a:lnSpc>
              <a:tabLst>
                <a:tab pos="2413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数码产品</a:t>
            </a:r>
          </a:p>
          <a:p>
            <a:pPr>
              <a:lnSpc>
                <a:spcPts val="1500"/>
              </a:lnSpc>
              <a:tabLst>
                <a:tab pos="2413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保健品&amp;药品</a:t>
            </a:r>
          </a:p>
          <a:p>
            <a:pPr>
              <a:lnSpc>
                <a:spcPts val="1500"/>
              </a:lnSpc>
              <a:tabLst>
                <a:tab pos="241300" algn="l"/>
                <a:tab pos="457200" algn="l"/>
                <a:tab pos="571500" algn="l"/>
              </a:tabLst>
            </a:pPr>
            <a:r>
              <a:rPr lang="en-US" altLang="zh-CN" sz="900" dirty="0">
                <a:solidFill>
                  <a:srgbClr val="000000"/>
                </a:solidFill>
                <a:latin typeface="微软雅黑" panose="020B0503020204020204" pitchFamily="18" charset="-122"/>
                <a:cs typeface="微软雅黑" panose="020B0503020204020204" pitchFamily="18" charset="-122"/>
              </a:rPr>
              <a:t>中档大众服装鞋包</a:t>
            </a:r>
          </a:p>
          <a:p>
            <a:pPr>
              <a:lnSpc>
                <a:spcPts val="1500"/>
              </a:lnSpc>
              <a:tabLst>
                <a:tab pos="2413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奢侈品</a:t>
            </a:r>
          </a:p>
        </p:txBody>
      </p:sp>
      <p:sp>
        <p:nvSpPr>
          <p:cNvPr id="75" name="TextBox 1"/>
          <p:cNvSpPr txBox="1"/>
          <p:nvPr/>
        </p:nvSpPr>
        <p:spPr>
          <a:xfrm>
            <a:off x="5816600" y="3937000"/>
            <a:ext cx="4572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珠宝钟表</a:t>
            </a:r>
          </a:p>
        </p:txBody>
      </p:sp>
      <p:sp>
        <p:nvSpPr>
          <p:cNvPr id="76" name="TextBox 1"/>
          <p:cNvSpPr txBox="1"/>
          <p:nvPr/>
        </p:nvSpPr>
        <p:spPr>
          <a:xfrm>
            <a:off x="5359400" y="3530600"/>
            <a:ext cx="914400" cy="342900"/>
          </a:xfrm>
          <a:prstGeom prst="rect">
            <a:avLst/>
          </a:prstGeom>
          <a:noFill/>
        </p:spPr>
        <p:txBody>
          <a:bodyPr wrap="none" lIns="0" tIns="0" rIns="0" rtlCol="0">
            <a:spAutoFit/>
          </a:bodyPr>
          <a:lstStyle/>
          <a:p>
            <a:pPr>
              <a:lnSpc>
                <a:spcPts val="1100"/>
              </a:lnSpc>
              <a:tabLst>
                <a:tab pos="571500" algn="l"/>
              </a:tabLst>
            </a:pPr>
            <a:r>
              <a:rPr lang="en-US" altLang="zh-CN" sz="900" dirty="0">
                <a:solidFill>
                  <a:srgbClr val="000000"/>
                </a:solidFill>
                <a:latin typeface="微软雅黑" panose="020B0503020204020204" pitchFamily="18" charset="-122"/>
                <a:cs typeface="微软雅黑" panose="020B0503020204020204" pitchFamily="18" charset="-122"/>
              </a:rPr>
              <a:t>日用品和家居用品</a:t>
            </a:r>
          </a:p>
          <a:p>
            <a:pPr>
              <a:lnSpc>
                <a:spcPts val="1500"/>
              </a:lnSpc>
              <a:tabLst>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化妆品</a:t>
            </a:r>
          </a:p>
        </p:txBody>
      </p:sp>
      <p:sp>
        <p:nvSpPr>
          <p:cNvPr id="77" name="TextBox 1"/>
          <p:cNvSpPr txBox="1"/>
          <p:nvPr/>
        </p:nvSpPr>
        <p:spPr>
          <a:xfrm>
            <a:off x="5194300" y="3327400"/>
            <a:ext cx="10668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奶粉等母婴/儿童用品</a:t>
            </a:r>
          </a:p>
        </p:txBody>
      </p:sp>
      <p:sp>
        <p:nvSpPr>
          <p:cNvPr id="78" name="TextBox 1"/>
          <p:cNvSpPr txBox="1"/>
          <p:nvPr/>
        </p:nvSpPr>
        <p:spPr>
          <a:xfrm>
            <a:off x="5537200" y="2781300"/>
            <a:ext cx="27051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人均消费在2000-5000元之间所购买的产品</a:t>
            </a:r>
          </a:p>
        </p:txBody>
      </p:sp>
      <p:sp>
        <p:nvSpPr>
          <p:cNvPr id="79" name="TextBox 1"/>
          <p:cNvSpPr txBox="1"/>
          <p:nvPr/>
        </p:nvSpPr>
        <p:spPr>
          <a:xfrm>
            <a:off x="7670800" y="5384800"/>
            <a:ext cx="685800" cy="165100"/>
          </a:xfrm>
          <a:prstGeom prst="rect">
            <a:avLst/>
          </a:prstGeom>
          <a:noFill/>
        </p:spPr>
        <p:txBody>
          <a:bodyPr wrap="none" lIns="0" tIns="0" rIns="0" rtlCol="0">
            <a:spAutoFit/>
          </a:bodyPr>
          <a:lstStyle/>
          <a:p>
            <a:pPr>
              <a:lnSpc>
                <a:spcPts val="1300"/>
              </a:lnSpc>
            </a:pPr>
            <a:r>
              <a:rPr lang="en-US" altLang="zh-CN" sz="1000" dirty="0">
                <a:solidFill>
                  <a:srgbClr val="000000"/>
                </a:solidFill>
                <a:latin typeface="微软雅黑" panose="020B0503020204020204" pitchFamily="18" charset="-122"/>
                <a:cs typeface="微软雅黑" panose="020B0503020204020204" pitchFamily="18" charset="-122"/>
              </a:rPr>
              <a:t>样本量=202</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0" y="0"/>
            <a:ext cx="9144000" cy="6858000"/>
          </a:xfrm>
          <a:prstGeom prst="rect">
            <a:avLst/>
          </a:prstGeom>
          <a:noFill/>
        </p:spPr>
      </p:pic>
      <p:sp>
        <p:nvSpPr>
          <p:cNvPr id="2"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96</a:t>
            </a:r>
          </a:p>
        </p:txBody>
      </p:sp>
      <p:sp>
        <p:nvSpPr>
          <p:cNvPr id="3"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p:txBody>
      </p:sp>
      <p:sp>
        <p:nvSpPr>
          <p:cNvPr id="4" name="TextBox 1"/>
          <p:cNvSpPr txBox="1"/>
          <p:nvPr/>
        </p:nvSpPr>
        <p:spPr>
          <a:xfrm>
            <a:off x="1092200" y="1295400"/>
            <a:ext cx="7493000" cy="13462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消费者外出就餐的目的主要是</a:t>
            </a:r>
            <a:r>
              <a:rPr lang="en-US" altLang="zh-CN" sz="1200" b="1" dirty="0">
                <a:solidFill>
                  <a:srgbClr val="000000"/>
                </a:solidFill>
                <a:latin typeface="微软雅黑" panose="020B0503020204020204" pitchFamily="18" charset="-122"/>
                <a:cs typeface="微软雅黑" panose="020B0503020204020204" pitchFamily="18" charset="-122"/>
              </a:rPr>
              <a:t>朋友同事聚会</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2300"/>
              </a:lnSpc>
              <a:tabLst>
                <a:tab pos="177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在就餐场所的选择中，首要选择较多的餐馆是</a:t>
            </a:r>
            <a:r>
              <a:rPr lang="en-US" altLang="zh-CN" sz="1200" b="1" dirty="0">
                <a:solidFill>
                  <a:srgbClr val="000000"/>
                </a:solidFill>
                <a:latin typeface="微软雅黑" panose="020B0503020204020204" pitchFamily="18" charset="-122"/>
                <a:cs typeface="微软雅黑" panose="020B0503020204020204" pitchFamily="18" charset="-122"/>
              </a:rPr>
              <a:t>中式餐厅</a:t>
            </a:r>
            <a:r>
              <a:rPr lang="en-US" altLang="zh-CN" sz="1200" dirty="0">
                <a:solidFill>
                  <a:srgbClr val="000000"/>
                </a:solidFill>
                <a:latin typeface="微软雅黑" panose="020B0503020204020204" pitchFamily="18" charset="-122"/>
                <a:cs typeface="微软雅黑" panose="020B0503020204020204" pitchFamily="18" charset="-122"/>
              </a:rPr>
              <a:t>，其次和再次选择较多的是美食广场。</a:t>
            </a:r>
          </a:p>
          <a:p>
            <a:pPr>
              <a:lnSpc>
                <a:spcPts val="2300"/>
              </a:lnSpc>
              <a:tabLst>
                <a:tab pos="177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消费者的口味主要以</a:t>
            </a:r>
            <a:r>
              <a:rPr lang="en-US" altLang="zh-CN" sz="1200" b="1" dirty="0">
                <a:solidFill>
                  <a:srgbClr val="000000"/>
                </a:solidFill>
                <a:latin typeface="微软雅黑" panose="020B0503020204020204" pitchFamily="18" charset="-122"/>
                <a:cs typeface="微软雅黑" panose="020B0503020204020204" pitchFamily="18" charset="-122"/>
              </a:rPr>
              <a:t>粤菜</a:t>
            </a:r>
            <a:r>
              <a:rPr lang="en-US" altLang="zh-CN" sz="1200" dirty="0">
                <a:solidFill>
                  <a:srgbClr val="000000"/>
                </a:solidFill>
                <a:latin typeface="微软雅黑" panose="020B0503020204020204" pitchFamily="18" charset="-122"/>
                <a:cs typeface="微软雅黑" panose="020B0503020204020204" pitchFamily="18" charset="-122"/>
              </a:rPr>
              <a:t>居多，其次选择较多的是</a:t>
            </a:r>
            <a:r>
              <a:rPr lang="en-US" altLang="zh-CN" sz="1200" b="1" dirty="0">
                <a:solidFill>
                  <a:srgbClr val="000000"/>
                </a:solidFill>
                <a:latin typeface="微软雅黑" panose="020B0503020204020204" pitchFamily="18" charset="-122"/>
                <a:cs typeface="微软雅黑" panose="020B0503020204020204" pitchFamily="18" charset="-122"/>
              </a:rPr>
              <a:t>川菜、火锅、湘菜和港式茶餐厅</a:t>
            </a:r>
            <a:r>
              <a:rPr lang="en-US" altLang="zh-CN" sz="1200" dirty="0">
                <a:solidFill>
                  <a:srgbClr val="000000"/>
                </a:solidFill>
                <a:latin typeface="微软雅黑" panose="020B0503020204020204" pitchFamily="18" charset="-122"/>
                <a:cs typeface="微软雅黑" panose="020B0503020204020204" pitchFamily="18" charset="-122"/>
              </a:rPr>
              <a:t>。淮阳菜、江西菜等地方菜</a:t>
            </a:r>
          </a:p>
          <a:p>
            <a:pPr>
              <a:lnSpc>
                <a:spcPts val="21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系选择比例较低。</a:t>
            </a:r>
          </a:p>
          <a:p>
            <a:pPr>
              <a:lnSpc>
                <a:spcPts val="2300"/>
              </a:lnSpc>
              <a:tabLst>
                <a:tab pos="177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深圳消费者对于餐饮场所的的选择较为传统，餐饮口味方面更多地体现了当地特色。</a:t>
            </a:r>
          </a:p>
        </p:txBody>
      </p:sp>
      <p:sp>
        <p:nvSpPr>
          <p:cNvPr id="5" name="TextBox 1"/>
          <p:cNvSpPr txBox="1"/>
          <p:nvPr/>
        </p:nvSpPr>
        <p:spPr>
          <a:xfrm>
            <a:off x="1193800" y="7493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5</a:t>
            </a:r>
          </a:p>
        </p:txBody>
      </p:sp>
      <p:sp>
        <p:nvSpPr>
          <p:cNvPr id="6" name="TextBox 1"/>
          <p:cNvSpPr txBox="1"/>
          <p:nvPr/>
        </p:nvSpPr>
        <p:spPr>
          <a:xfrm>
            <a:off x="1536700" y="723900"/>
            <a:ext cx="13716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外出就餐消费</a:t>
            </a:r>
          </a:p>
        </p:txBody>
      </p:sp>
      <p:sp>
        <p:nvSpPr>
          <p:cNvPr id="7" name="TextBox 1"/>
          <p:cNvSpPr txBox="1"/>
          <p:nvPr/>
        </p:nvSpPr>
        <p:spPr>
          <a:xfrm>
            <a:off x="2273300" y="2895600"/>
            <a:ext cx="11176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外出就餐场所选择</a:t>
            </a:r>
          </a:p>
        </p:txBody>
      </p:sp>
      <p:sp>
        <p:nvSpPr>
          <p:cNvPr id="8" name="TextBox 1"/>
          <p:cNvSpPr txBox="1"/>
          <p:nvPr/>
        </p:nvSpPr>
        <p:spPr>
          <a:xfrm>
            <a:off x="3644900" y="6261100"/>
            <a:ext cx="762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样本量=1042</a:t>
            </a:r>
          </a:p>
        </p:txBody>
      </p:sp>
      <p:sp>
        <p:nvSpPr>
          <p:cNvPr id="9" name="TextBox 1"/>
          <p:cNvSpPr txBox="1"/>
          <p:nvPr/>
        </p:nvSpPr>
        <p:spPr>
          <a:xfrm>
            <a:off x="6311900" y="2895600"/>
            <a:ext cx="8382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餐馆口味选择</a:t>
            </a:r>
          </a:p>
        </p:txBody>
      </p:sp>
      <p:sp>
        <p:nvSpPr>
          <p:cNvPr id="10" name="TextBox 1"/>
          <p:cNvSpPr txBox="1"/>
          <p:nvPr/>
        </p:nvSpPr>
        <p:spPr>
          <a:xfrm>
            <a:off x="7480300" y="6210300"/>
            <a:ext cx="762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样本量=1042</a:t>
            </a:r>
          </a:p>
        </p:txBody>
      </p:sp>
      <p:sp>
        <p:nvSpPr>
          <p:cNvPr id="11" name="TextBox 1"/>
          <p:cNvSpPr txBox="1"/>
          <p:nvPr/>
        </p:nvSpPr>
        <p:spPr>
          <a:xfrm>
            <a:off x="1879600" y="3403600"/>
            <a:ext cx="495300" cy="165100"/>
          </a:xfrm>
          <a:prstGeom prst="rect">
            <a:avLst/>
          </a:prstGeom>
          <a:noFill/>
        </p:spPr>
        <p:txBody>
          <a:bodyPr wrap="none" lIns="0" tIns="0" rIns="0" rtlCol="0">
            <a:spAutoFit/>
          </a:bodyPr>
          <a:lstStyle/>
          <a:p>
            <a:pPr>
              <a:lnSpc>
                <a:spcPts val="1300"/>
              </a:lnSpc>
            </a:pPr>
            <a:r>
              <a:rPr lang="en-US" altLang="zh-CN" sz="995" b="1" dirty="0">
                <a:solidFill>
                  <a:srgbClr val="FFFFFF"/>
                </a:solidFill>
                <a:latin typeface="微软雅黑" panose="020B0503020204020204" pitchFamily="18" charset="-122"/>
                <a:cs typeface="微软雅黑" panose="020B0503020204020204" pitchFamily="18" charset="-122"/>
              </a:rPr>
              <a:t>首要选择</a:t>
            </a:r>
          </a:p>
        </p:txBody>
      </p:sp>
      <p:sp>
        <p:nvSpPr>
          <p:cNvPr id="12" name="TextBox 1"/>
          <p:cNvSpPr txBox="1"/>
          <p:nvPr/>
        </p:nvSpPr>
        <p:spPr>
          <a:xfrm>
            <a:off x="2578100" y="3403600"/>
            <a:ext cx="495300" cy="165100"/>
          </a:xfrm>
          <a:prstGeom prst="rect">
            <a:avLst/>
          </a:prstGeom>
          <a:noFill/>
        </p:spPr>
        <p:txBody>
          <a:bodyPr wrap="none" lIns="0" tIns="0" rIns="0" rtlCol="0">
            <a:spAutoFit/>
          </a:bodyPr>
          <a:lstStyle/>
          <a:p>
            <a:pPr>
              <a:lnSpc>
                <a:spcPts val="1300"/>
              </a:lnSpc>
            </a:pPr>
            <a:r>
              <a:rPr lang="en-US" altLang="zh-CN" sz="995" b="1" dirty="0">
                <a:solidFill>
                  <a:srgbClr val="FFFFFF"/>
                </a:solidFill>
                <a:latin typeface="微软雅黑" panose="020B0503020204020204" pitchFamily="18" charset="-122"/>
                <a:cs typeface="微软雅黑" panose="020B0503020204020204" pitchFamily="18" charset="-122"/>
              </a:rPr>
              <a:t>其次选择</a:t>
            </a:r>
          </a:p>
        </p:txBody>
      </p:sp>
      <p:sp>
        <p:nvSpPr>
          <p:cNvPr id="13" name="TextBox 1"/>
          <p:cNvSpPr txBox="1"/>
          <p:nvPr/>
        </p:nvSpPr>
        <p:spPr>
          <a:xfrm>
            <a:off x="3263900" y="3403600"/>
            <a:ext cx="495300" cy="165100"/>
          </a:xfrm>
          <a:prstGeom prst="rect">
            <a:avLst/>
          </a:prstGeom>
          <a:noFill/>
        </p:spPr>
        <p:txBody>
          <a:bodyPr wrap="none" lIns="0" tIns="0" rIns="0" rtlCol="0">
            <a:spAutoFit/>
          </a:bodyPr>
          <a:lstStyle/>
          <a:p>
            <a:pPr>
              <a:lnSpc>
                <a:spcPts val="1300"/>
              </a:lnSpc>
            </a:pPr>
            <a:r>
              <a:rPr lang="en-US" altLang="zh-CN" sz="995" b="1" dirty="0">
                <a:solidFill>
                  <a:srgbClr val="FFFFFF"/>
                </a:solidFill>
                <a:latin typeface="微软雅黑" panose="020B0503020204020204" pitchFamily="18" charset="-122"/>
                <a:cs typeface="微软雅黑" panose="020B0503020204020204" pitchFamily="18" charset="-122"/>
              </a:rPr>
              <a:t>再次选择</a:t>
            </a:r>
          </a:p>
        </p:txBody>
      </p:sp>
      <p:sp>
        <p:nvSpPr>
          <p:cNvPr id="14" name="TextBox 1"/>
          <p:cNvSpPr txBox="1"/>
          <p:nvPr/>
        </p:nvSpPr>
        <p:spPr>
          <a:xfrm>
            <a:off x="4089400" y="3403600"/>
            <a:ext cx="241300" cy="165100"/>
          </a:xfrm>
          <a:prstGeom prst="rect">
            <a:avLst/>
          </a:prstGeom>
          <a:noFill/>
        </p:spPr>
        <p:txBody>
          <a:bodyPr wrap="none" lIns="0" tIns="0" rIns="0" rtlCol="0">
            <a:spAutoFit/>
          </a:bodyPr>
          <a:lstStyle/>
          <a:p>
            <a:pPr>
              <a:lnSpc>
                <a:spcPts val="1300"/>
              </a:lnSpc>
            </a:pPr>
            <a:r>
              <a:rPr lang="en-US" altLang="zh-CN" sz="995" b="1" dirty="0">
                <a:solidFill>
                  <a:srgbClr val="FFFFFF"/>
                </a:solidFill>
                <a:latin typeface="微软雅黑" panose="020B0503020204020204" pitchFamily="18" charset="-122"/>
                <a:cs typeface="微软雅黑" panose="020B0503020204020204" pitchFamily="18" charset="-122"/>
              </a:rPr>
              <a:t>总和</a:t>
            </a:r>
          </a:p>
        </p:txBody>
      </p:sp>
      <p:sp>
        <p:nvSpPr>
          <p:cNvPr id="15" name="TextBox 1"/>
          <p:cNvSpPr txBox="1"/>
          <p:nvPr/>
        </p:nvSpPr>
        <p:spPr>
          <a:xfrm>
            <a:off x="1181100" y="3721100"/>
            <a:ext cx="495300" cy="4572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西式餐厅</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中式餐厅</a:t>
            </a:r>
          </a:p>
        </p:txBody>
      </p:sp>
      <p:sp>
        <p:nvSpPr>
          <p:cNvPr id="16" name="TextBox 1"/>
          <p:cNvSpPr txBox="1"/>
          <p:nvPr/>
        </p:nvSpPr>
        <p:spPr>
          <a:xfrm>
            <a:off x="1905000" y="3721100"/>
            <a:ext cx="431800" cy="4572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10.96%</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51.25%</a:t>
            </a:r>
          </a:p>
        </p:txBody>
      </p:sp>
      <p:sp>
        <p:nvSpPr>
          <p:cNvPr id="17" name="TextBox 1"/>
          <p:cNvSpPr txBox="1"/>
          <p:nvPr/>
        </p:nvSpPr>
        <p:spPr>
          <a:xfrm>
            <a:off x="2603500" y="3721100"/>
            <a:ext cx="431800" cy="4572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14.23%</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19.35%</a:t>
            </a:r>
          </a:p>
        </p:txBody>
      </p:sp>
      <p:sp>
        <p:nvSpPr>
          <p:cNvPr id="18" name="TextBox 1"/>
          <p:cNvSpPr txBox="1"/>
          <p:nvPr/>
        </p:nvSpPr>
        <p:spPr>
          <a:xfrm>
            <a:off x="3340100" y="3721100"/>
            <a:ext cx="355600" cy="4572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6.68%</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6.83%</a:t>
            </a:r>
          </a:p>
        </p:txBody>
      </p:sp>
      <p:sp>
        <p:nvSpPr>
          <p:cNvPr id="19" name="TextBox 1"/>
          <p:cNvSpPr txBox="1"/>
          <p:nvPr/>
        </p:nvSpPr>
        <p:spPr>
          <a:xfrm>
            <a:off x="4000500" y="3733800"/>
            <a:ext cx="431800" cy="4572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28.27%</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73.37%</a:t>
            </a:r>
          </a:p>
        </p:txBody>
      </p:sp>
      <p:sp>
        <p:nvSpPr>
          <p:cNvPr id="20" name="TextBox 1"/>
          <p:cNvSpPr txBox="1"/>
          <p:nvPr/>
        </p:nvSpPr>
        <p:spPr>
          <a:xfrm>
            <a:off x="1181100" y="4356100"/>
            <a:ext cx="495300" cy="1638300"/>
          </a:xfrm>
          <a:prstGeom prst="rect">
            <a:avLst/>
          </a:prstGeom>
          <a:noFill/>
        </p:spPr>
        <p:txBody>
          <a:bodyPr wrap="none" lIns="0" tIns="0" rIns="0" rtlCol="0">
            <a:spAutoFit/>
          </a:bodyPr>
          <a:lstStyle/>
          <a:p>
            <a:pPr>
              <a:lnSpc>
                <a:spcPts val="1300"/>
              </a:lnSpc>
              <a:tabLst>
                <a:tab pos="63500" algn="l"/>
                <a:tab pos="127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酒吧</a:t>
            </a:r>
          </a:p>
          <a:p>
            <a:pPr>
              <a:lnSpc>
                <a:spcPts val="1000"/>
              </a:lnSpc>
            </a:pPr>
            <a:endParaRPr lang="en-US" altLang="zh-CN" dirty="0"/>
          </a:p>
          <a:p>
            <a:pPr>
              <a:lnSpc>
                <a:spcPts val="1300"/>
              </a:lnSpc>
              <a:tabLst>
                <a:tab pos="63500" algn="l"/>
                <a:tab pos="127000" algn="l"/>
              </a:tabLst>
            </a:pPr>
            <a:r>
              <a:rPr lang="en-US" altLang="zh-CN" sz="995" dirty="0">
                <a:solidFill>
                  <a:srgbClr val="000000"/>
                </a:solidFill>
                <a:latin typeface="微软雅黑" panose="020B0503020204020204" pitchFamily="18" charset="-122"/>
                <a:cs typeface="微软雅黑" panose="020B0503020204020204" pitchFamily="18" charset="-122"/>
              </a:rPr>
              <a:t>休闲轻餐</a:t>
            </a:r>
          </a:p>
          <a:p>
            <a:pPr>
              <a:lnSpc>
                <a:spcPts val="1000"/>
              </a:lnSpc>
            </a:pPr>
            <a:endParaRPr lang="en-US" altLang="zh-CN" dirty="0"/>
          </a:p>
          <a:p>
            <a:pPr>
              <a:lnSpc>
                <a:spcPts val="1300"/>
              </a:lnSpc>
              <a:tabLst>
                <a:tab pos="63500" algn="l"/>
                <a:tab pos="127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快餐</a:t>
            </a:r>
          </a:p>
          <a:p>
            <a:pPr>
              <a:lnSpc>
                <a:spcPts val="1000"/>
              </a:lnSpc>
            </a:pPr>
            <a:endParaRPr lang="en-US" altLang="zh-CN" dirty="0"/>
          </a:p>
          <a:p>
            <a:pPr>
              <a:lnSpc>
                <a:spcPts val="1300"/>
              </a:lnSpc>
              <a:tabLst>
                <a:tab pos="63500" algn="l"/>
                <a:tab pos="127000" algn="l"/>
              </a:tabLst>
            </a:pPr>
            <a:r>
              <a:rPr lang="en-US" altLang="zh-CN" sz="995" dirty="0">
                <a:solidFill>
                  <a:srgbClr val="000000"/>
                </a:solidFill>
                <a:latin typeface="微软雅黑" panose="020B0503020204020204" pitchFamily="18" charset="-122"/>
                <a:cs typeface="微软雅黑" panose="020B0503020204020204" pitchFamily="18" charset="-122"/>
              </a:rPr>
              <a:t>美食广场</a:t>
            </a:r>
          </a:p>
          <a:p>
            <a:pPr>
              <a:lnSpc>
                <a:spcPts val="1000"/>
              </a:lnSpc>
            </a:pPr>
            <a:endParaRPr lang="en-US" altLang="zh-CN" dirty="0"/>
          </a:p>
          <a:p>
            <a:pPr>
              <a:lnSpc>
                <a:spcPts val="1300"/>
              </a:lnSpc>
              <a:tabLst>
                <a:tab pos="63500" algn="l"/>
                <a:tab pos="127000" algn="l"/>
              </a:tabLst>
            </a:pPr>
            <a:r>
              <a:rPr lang="en-US" altLang="zh-CN" sz="995" dirty="0">
                <a:solidFill>
                  <a:srgbClr val="000000"/>
                </a:solidFill>
                <a:latin typeface="微软雅黑" panose="020B0503020204020204" pitchFamily="18" charset="-122"/>
                <a:cs typeface="微软雅黑" panose="020B0503020204020204" pitchFamily="18" charset="-122"/>
              </a:rPr>
              <a:t>咖啡甜品</a:t>
            </a:r>
          </a:p>
          <a:p>
            <a:pPr>
              <a:lnSpc>
                <a:spcPts val="1000"/>
              </a:lnSpc>
            </a:pPr>
            <a:endParaRPr lang="en-US" altLang="zh-CN" dirty="0"/>
          </a:p>
          <a:p>
            <a:pPr>
              <a:lnSpc>
                <a:spcPts val="1300"/>
              </a:lnSpc>
              <a:tabLst>
                <a:tab pos="63500" algn="l"/>
                <a:tab pos="127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茶餐厅</a:t>
            </a:r>
          </a:p>
        </p:txBody>
      </p:sp>
      <p:sp>
        <p:nvSpPr>
          <p:cNvPr id="21" name="TextBox 1"/>
          <p:cNvSpPr txBox="1"/>
          <p:nvPr/>
        </p:nvSpPr>
        <p:spPr>
          <a:xfrm>
            <a:off x="1905000" y="4356100"/>
            <a:ext cx="431800" cy="1638300"/>
          </a:xfrm>
          <a:prstGeom prst="rect">
            <a:avLst/>
          </a:prstGeom>
          <a:noFill/>
        </p:spPr>
        <p:txBody>
          <a:bodyPr wrap="none" lIns="0" tIns="0" rIns="0" rtlCol="0">
            <a:spAutoFit/>
          </a:bodyPr>
          <a:lstStyle/>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6.83%</a:t>
            </a:r>
          </a:p>
          <a:p>
            <a:pPr>
              <a:lnSpc>
                <a:spcPts val="1000"/>
              </a:lnSpc>
            </a:pPr>
            <a:endParaRPr lang="en-US" altLang="zh-CN" dirty="0"/>
          </a:p>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9.33%</a:t>
            </a:r>
          </a:p>
          <a:p>
            <a:pPr>
              <a:lnSpc>
                <a:spcPts val="1000"/>
              </a:lnSpc>
            </a:pPr>
            <a:endParaRPr lang="en-US" altLang="zh-CN" dirty="0"/>
          </a:p>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3.46%</a:t>
            </a:r>
          </a:p>
          <a:p>
            <a:pPr>
              <a:lnSpc>
                <a:spcPts val="1000"/>
              </a:lnSpc>
            </a:pPr>
            <a:endParaRPr lang="en-US" altLang="zh-CN" dirty="0"/>
          </a:p>
          <a:p>
            <a:pPr>
              <a:lnSpc>
                <a:spcPts val="1300"/>
              </a:lnSpc>
              <a:tabLst>
                <a:tab pos="38100" algn="l"/>
              </a:tabLst>
            </a:pPr>
            <a:r>
              <a:rPr lang="en-US" altLang="zh-CN" sz="995" dirty="0">
                <a:solidFill>
                  <a:srgbClr val="000000"/>
                </a:solidFill>
                <a:latin typeface="微软雅黑" panose="020B0503020204020204" pitchFamily="18" charset="-122"/>
                <a:cs typeface="微软雅黑" panose="020B0503020204020204" pitchFamily="18" charset="-122"/>
              </a:rPr>
              <a:t>13.85%</a:t>
            </a:r>
          </a:p>
          <a:p>
            <a:pPr>
              <a:lnSpc>
                <a:spcPts val="1000"/>
              </a:lnSpc>
            </a:pPr>
            <a:endParaRPr lang="en-US" altLang="zh-CN" dirty="0"/>
          </a:p>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1.25%</a:t>
            </a:r>
          </a:p>
          <a:p>
            <a:pPr>
              <a:lnSpc>
                <a:spcPts val="1000"/>
              </a:lnSpc>
            </a:pPr>
            <a:endParaRPr lang="en-US" altLang="zh-CN" dirty="0"/>
          </a:p>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2.79%</a:t>
            </a:r>
          </a:p>
        </p:txBody>
      </p:sp>
      <p:sp>
        <p:nvSpPr>
          <p:cNvPr id="22" name="TextBox 1"/>
          <p:cNvSpPr txBox="1"/>
          <p:nvPr/>
        </p:nvSpPr>
        <p:spPr>
          <a:xfrm>
            <a:off x="2603500" y="4356100"/>
            <a:ext cx="431800" cy="1638300"/>
          </a:xfrm>
          <a:prstGeom prst="rect">
            <a:avLst/>
          </a:prstGeom>
          <a:noFill/>
        </p:spPr>
        <p:txBody>
          <a:bodyPr wrap="none" lIns="0" tIns="0" rIns="0" rtlCol="0">
            <a:spAutoFit/>
          </a:bodyPr>
          <a:lstStyle/>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6.17%</a:t>
            </a:r>
          </a:p>
          <a:p>
            <a:pPr>
              <a:lnSpc>
                <a:spcPts val="1000"/>
              </a:lnSpc>
            </a:pPr>
            <a:endParaRPr lang="en-US" altLang="zh-CN" dirty="0"/>
          </a:p>
          <a:p>
            <a:pPr>
              <a:lnSpc>
                <a:spcPts val="1300"/>
              </a:lnSpc>
              <a:tabLst>
                <a:tab pos="38100" algn="l"/>
              </a:tabLst>
            </a:pPr>
            <a:r>
              <a:rPr lang="en-US" altLang="zh-CN" sz="995" dirty="0">
                <a:solidFill>
                  <a:srgbClr val="000000"/>
                </a:solidFill>
                <a:latin typeface="微软雅黑" panose="020B0503020204020204" pitchFamily="18" charset="-122"/>
                <a:cs typeface="微软雅黑" panose="020B0503020204020204" pitchFamily="18" charset="-122"/>
              </a:rPr>
              <a:t>15.79%</a:t>
            </a:r>
          </a:p>
          <a:p>
            <a:pPr>
              <a:lnSpc>
                <a:spcPts val="1000"/>
              </a:lnSpc>
            </a:pPr>
            <a:endParaRPr lang="en-US" altLang="zh-CN" dirty="0"/>
          </a:p>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7.53%</a:t>
            </a:r>
          </a:p>
          <a:p>
            <a:pPr>
              <a:lnSpc>
                <a:spcPts val="1000"/>
              </a:lnSpc>
            </a:pPr>
            <a:endParaRPr lang="en-US" altLang="zh-CN" dirty="0"/>
          </a:p>
          <a:p>
            <a:pPr>
              <a:lnSpc>
                <a:spcPts val="1300"/>
              </a:lnSpc>
              <a:tabLst>
                <a:tab pos="38100" algn="l"/>
              </a:tabLst>
            </a:pPr>
            <a:r>
              <a:rPr lang="en-US" altLang="zh-CN" sz="995" dirty="0">
                <a:solidFill>
                  <a:srgbClr val="000000"/>
                </a:solidFill>
                <a:latin typeface="微软雅黑" panose="020B0503020204020204" pitchFamily="18" charset="-122"/>
                <a:cs typeface="微软雅黑" panose="020B0503020204020204" pitchFamily="18" charset="-122"/>
              </a:rPr>
              <a:t>21.34%</a:t>
            </a:r>
          </a:p>
          <a:p>
            <a:pPr>
              <a:lnSpc>
                <a:spcPts val="1000"/>
              </a:lnSpc>
            </a:pPr>
            <a:endParaRPr lang="en-US" altLang="zh-CN" dirty="0"/>
          </a:p>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5.44%</a:t>
            </a:r>
          </a:p>
          <a:p>
            <a:pPr>
              <a:lnSpc>
                <a:spcPts val="1000"/>
              </a:lnSpc>
            </a:pPr>
            <a:endParaRPr lang="en-US" altLang="zh-CN" dirty="0"/>
          </a:p>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9.94%</a:t>
            </a:r>
          </a:p>
        </p:txBody>
      </p:sp>
      <p:sp>
        <p:nvSpPr>
          <p:cNvPr id="23" name="TextBox 1"/>
          <p:cNvSpPr txBox="1"/>
          <p:nvPr/>
        </p:nvSpPr>
        <p:spPr>
          <a:xfrm>
            <a:off x="3302000" y="4356100"/>
            <a:ext cx="431800" cy="1638300"/>
          </a:xfrm>
          <a:prstGeom prst="rect">
            <a:avLst/>
          </a:prstGeom>
          <a:noFill/>
        </p:spPr>
        <p:txBody>
          <a:bodyPr wrap="none" lIns="0" tIns="0" rIns="0" rtlCol="0">
            <a:spAutoFit/>
          </a:bodyPr>
          <a:lstStyle/>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8.19%</a:t>
            </a:r>
          </a:p>
          <a:p>
            <a:pPr>
              <a:lnSpc>
                <a:spcPts val="1000"/>
              </a:lnSpc>
            </a:pPr>
            <a:endParaRPr lang="en-US" altLang="zh-CN" dirty="0"/>
          </a:p>
          <a:p>
            <a:pPr>
              <a:lnSpc>
                <a:spcPts val="1300"/>
              </a:lnSpc>
              <a:tabLst>
                <a:tab pos="38100" algn="l"/>
              </a:tabLst>
            </a:pPr>
            <a:r>
              <a:rPr lang="en-US" altLang="zh-CN" sz="995" dirty="0">
                <a:solidFill>
                  <a:srgbClr val="000000"/>
                </a:solidFill>
                <a:latin typeface="微软雅黑" panose="020B0503020204020204" pitchFamily="18" charset="-122"/>
                <a:cs typeface="微软雅黑" panose="020B0503020204020204" pitchFamily="18" charset="-122"/>
              </a:rPr>
              <a:t>16.84%</a:t>
            </a:r>
          </a:p>
          <a:p>
            <a:pPr>
              <a:lnSpc>
                <a:spcPts val="1000"/>
              </a:lnSpc>
            </a:pPr>
            <a:endParaRPr lang="en-US" altLang="zh-CN" dirty="0"/>
          </a:p>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9.41%</a:t>
            </a:r>
          </a:p>
          <a:p>
            <a:pPr>
              <a:lnSpc>
                <a:spcPts val="1000"/>
              </a:lnSpc>
            </a:pPr>
            <a:endParaRPr lang="en-US" altLang="zh-CN" dirty="0"/>
          </a:p>
          <a:p>
            <a:pPr>
              <a:lnSpc>
                <a:spcPts val="1300"/>
              </a:lnSpc>
              <a:tabLst>
                <a:tab pos="38100" algn="l"/>
              </a:tabLst>
            </a:pPr>
            <a:r>
              <a:rPr lang="en-US" altLang="zh-CN" sz="995" dirty="0">
                <a:solidFill>
                  <a:srgbClr val="000000"/>
                </a:solidFill>
                <a:latin typeface="微软雅黑" panose="020B0503020204020204" pitchFamily="18" charset="-122"/>
                <a:cs typeface="微软雅黑" panose="020B0503020204020204" pitchFamily="18" charset="-122"/>
              </a:rPr>
              <a:t>23.22%</a:t>
            </a:r>
          </a:p>
          <a:p>
            <a:pPr>
              <a:lnSpc>
                <a:spcPts val="1000"/>
              </a:lnSpc>
            </a:pPr>
            <a:endParaRPr lang="en-US" altLang="zh-CN" dirty="0"/>
          </a:p>
          <a:p>
            <a:pPr>
              <a:lnSpc>
                <a:spcPts val="1300"/>
              </a:lnSpc>
              <a:tabLst>
                <a:tab pos="38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8.04%</a:t>
            </a:r>
          </a:p>
          <a:p>
            <a:pPr>
              <a:lnSpc>
                <a:spcPts val="1000"/>
              </a:lnSpc>
            </a:pPr>
            <a:endParaRPr lang="en-US" altLang="zh-CN" dirty="0"/>
          </a:p>
          <a:p>
            <a:pPr>
              <a:lnSpc>
                <a:spcPts val="1300"/>
              </a:lnSpc>
              <a:tabLst>
                <a:tab pos="38100" algn="l"/>
              </a:tabLst>
            </a:pPr>
            <a:r>
              <a:rPr lang="en-US" altLang="zh-CN" sz="995" dirty="0">
                <a:solidFill>
                  <a:srgbClr val="000000"/>
                </a:solidFill>
                <a:latin typeface="微软雅黑" panose="020B0503020204020204" pitchFamily="18" charset="-122"/>
                <a:cs typeface="微软雅黑" panose="020B0503020204020204" pitchFamily="18" charset="-122"/>
              </a:rPr>
              <a:t>20.49%</a:t>
            </a:r>
          </a:p>
        </p:txBody>
      </p:sp>
      <p:sp>
        <p:nvSpPr>
          <p:cNvPr id="24" name="TextBox 1"/>
          <p:cNvSpPr txBox="1"/>
          <p:nvPr/>
        </p:nvSpPr>
        <p:spPr>
          <a:xfrm>
            <a:off x="4000500" y="4368800"/>
            <a:ext cx="431800" cy="16383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17.60%</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34.52%</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16.35%</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48.17%</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11.35%</a:t>
            </a:r>
          </a:p>
          <a:p>
            <a:pPr>
              <a:lnSpc>
                <a:spcPts val="1000"/>
              </a:lnSpc>
            </a:pPr>
            <a:endParaRPr lang="en-US" altLang="zh-CN" dirty="0"/>
          </a:p>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24.90%</a:t>
            </a:r>
          </a:p>
        </p:txBody>
      </p:sp>
      <p:sp>
        <p:nvSpPr>
          <p:cNvPr id="25" name="TextBox 1"/>
          <p:cNvSpPr txBox="1"/>
          <p:nvPr/>
        </p:nvSpPr>
        <p:spPr>
          <a:xfrm>
            <a:off x="7861300" y="52578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62.40%</a:t>
            </a:r>
          </a:p>
        </p:txBody>
      </p:sp>
      <p:sp>
        <p:nvSpPr>
          <p:cNvPr id="26" name="TextBox 1"/>
          <p:cNvSpPr txBox="1"/>
          <p:nvPr/>
        </p:nvSpPr>
        <p:spPr>
          <a:xfrm>
            <a:off x="7086600" y="4508500"/>
            <a:ext cx="723900" cy="1130300"/>
          </a:xfrm>
          <a:prstGeom prst="rect">
            <a:avLst/>
          </a:prstGeom>
          <a:noFill/>
        </p:spPr>
        <p:txBody>
          <a:bodyPr wrap="none" lIns="0" tIns="0" rIns="0" rtlCol="0">
            <a:spAutoFit/>
          </a:bodyPr>
          <a:lstStyle/>
          <a:p>
            <a:pPr>
              <a:lnSpc>
                <a:spcPts val="1300"/>
              </a:lnSpc>
              <a:tabLst>
                <a:tab pos="215900" algn="l"/>
                <a:tab pos="279400" algn="l"/>
              </a:tabLst>
            </a:pPr>
            <a:r>
              <a:rPr lang="en-US" altLang="zh-CN" sz="995" dirty="0">
                <a:solidFill>
                  <a:srgbClr val="000000"/>
                </a:solidFill>
                <a:latin typeface="微软雅黑" panose="020B0503020204020204" pitchFamily="18" charset="-122"/>
                <a:cs typeface="微软雅黑" panose="020B0503020204020204" pitchFamily="18" charset="-122"/>
              </a:rPr>
              <a:t>38.18%</a:t>
            </a:r>
          </a:p>
          <a:p>
            <a:pPr>
              <a:lnSpc>
                <a:spcPts val="1500"/>
              </a:lnSpc>
              <a:tabLst>
                <a:tab pos="215900" algn="l"/>
                <a:tab pos="279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47.00%</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100"/>
              </a:lnSpc>
              <a:tabLst>
                <a:tab pos="215900" algn="l"/>
                <a:tab pos="279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44.86%</a:t>
            </a:r>
          </a:p>
        </p:txBody>
      </p:sp>
      <p:sp>
        <p:nvSpPr>
          <p:cNvPr id="27" name="TextBox 1"/>
          <p:cNvSpPr txBox="1"/>
          <p:nvPr/>
        </p:nvSpPr>
        <p:spPr>
          <a:xfrm>
            <a:off x="6096000" y="4330700"/>
            <a:ext cx="850900" cy="1714500"/>
          </a:xfrm>
          <a:prstGeom prst="rect">
            <a:avLst/>
          </a:prstGeom>
          <a:noFill/>
        </p:spPr>
        <p:txBody>
          <a:bodyPr wrap="none" lIns="0" tIns="0" rIns="0" rtlCol="0">
            <a:spAutoFit/>
          </a:bodyPr>
          <a:lstStyle/>
          <a:p>
            <a:pPr>
              <a:lnSpc>
                <a:spcPts val="1300"/>
              </a:lnSpc>
              <a:tabLst>
                <a:tab pos="38100" algn="l"/>
                <a:tab pos="88900" algn="l"/>
                <a:tab pos="406400" algn="l"/>
              </a:tabLst>
            </a:pPr>
            <a:r>
              <a:rPr lang="en-US" altLang="zh-CN" sz="995" dirty="0">
                <a:solidFill>
                  <a:srgbClr val="000000"/>
                </a:solidFill>
                <a:latin typeface="微软雅黑" panose="020B0503020204020204" pitchFamily="18" charset="-122"/>
                <a:cs typeface="微软雅黑" panose="020B0503020204020204" pitchFamily="18" charset="-122"/>
              </a:rPr>
              <a:t>7.66%</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38100" algn="l"/>
                <a:tab pos="88900" algn="l"/>
                <a:tab pos="406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8.62%</a:t>
            </a:r>
          </a:p>
          <a:p>
            <a:pPr>
              <a:lnSpc>
                <a:spcPts val="1500"/>
              </a:lnSpc>
              <a:tabLst>
                <a:tab pos="38100" algn="l"/>
                <a:tab pos="88900" algn="l"/>
                <a:tab pos="406400" algn="l"/>
              </a:tabLst>
            </a:pPr>
            <a:r>
              <a:rPr lang="en-US" altLang="zh-CN" sz="995" dirty="0">
                <a:solidFill>
                  <a:srgbClr val="000000"/>
                </a:solidFill>
                <a:latin typeface="微软雅黑" panose="020B0503020204020204" pitchFamily="18" charset="-122"/>
                <a:cs typeface="微软雅黑" panose="020B0503020204020204" pitchFamily="18" charset="-122"/>
              </a:rPr>
              <a:t>7.85%</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500"/>
              </a:lnSpc>
              <a:tabLst>
                <a:tab pos="38100" algn="l"/>
                <a:tab pos="88900" algn="l"/>
                <a:tab pos="406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10.27%</a:t>
            </a:r>
          </a:p>
          <a:p>
            <a:pPr>
              <a:lnSpc>
                <a:spcPts val="1500"/>
              </a:lnSpc>
              <a:tabLst>
                <a:tab pos="38100" algn="l"/>
                <a:tab pos="88900" algn="l"/>
                <a:tab pos="4064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20.35%</a:t>
            </a:r>
          </a:p>
        </p:txBody>
      </p:sp>
      <p:sp>
        <p:nvSpPr>
          <p:cNvPr id="28" name="TextBox 1"/>
          <p:cNvSpPr txBox="1"/>
          <p:nvPr/>
        </p:nvSpPr>
        <p:spPr>
          <a:xfrm>
            <a:off x="5918200" y="3898900"/>
            <a:ext cx="381000" cy="3556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2.71%</a:t>
            </a:r>
          </a:p>
          <a:p>
            <a:pPr>
              <a:lnSpc>
                <a:spcPts val="1500"/>
              </a:lnSpc>
            </a:pPr>
            <a:r>
              <a:rPr lang="en-US" altLang="zh-CN" sz="1000" dirty="0">
                <a:solidFill>
                  <a:srgbClr val="000000"/>
                </a:solidFill>
                <a:latin typeface="微软雅黑" panose="020B0503020204020204" pitchFamily="18" charset="-122"/>
                <a:cs typeface="微软雅黑" panose="020B0503020204020204" pitchFamily="18" charset="-122"/>
              </a:rPr>
              <a:t>2.03%</a:t>
            </a:r>
          </a:p>
        </p:txBody>
      </p:sp>
      <p:sp>
        <p:nvSpPr>
          <p:cNvPr id="29" name="TextBox 1"/>
          <p:cNvSpPr txBox="1"/>
          <p:nvPr/>
        </p:nvSpPr>
        <p:spPr>
          <a:xfrm>
            <a:off x="7175500" y="3695700"/>
            <a:ext cx="431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41.09%</a:t>
            </a:r>
          </a:p>
        </p:txBody>
      </p:sp>
      <p:sp>
        <p:nvSpPr>
          <p:cNvPr id="30" name="TextBox 1"/>
          <p:cNvSpPr txBox="1"/>
          <p:nvPr/>
        </p:nvSpPr>
        <p:spPr>
          <a:xfrm>
            <a:off x="5905500" y="3505200"/>
            <a:ext cx="3556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1.94%</a:t>
            </a:r>
          </a:p>
        </p:txBody>
      </p:sp>
      <p:sp>
        <p:nvSpPr>
          <p:cNvPr id="31" name="TextBox 1"/>
          <p:cNvSpPr txBox="1"/>
          <p:nvPr/>
        </p:nvSpPr>
        <p:spPr>
          <a:xfrm>
            <a:off x="5016500" y="4343400"/>
            <a:ext cx="622300" cy="1714500"/>
          </a:xfrm>
          <a:prstGeom prst="rect">
            <a:avLst/>
          </a:prstGeom>
          <a:noFill/>
        </p:spPr>
        <p:txBody>
          <a:bodyPr wrap="none" lIns="0" tIns="0" rIns="0" rtlCol="0">
            <a:spAutoFit/>
          </a:bodyPr>
          <a:lstStyle/>
          <a:p>
            <a:pPr>
              <a:lnSpc>
                <a:spcPts val="1300"/>
              </a:lnSpc>
              <a:tabLst>
                <a:tab pos="114300" algn="l"/>
                <a:tab pos="241300" algn="l"/>
                <a:tab pos="368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东北菜</a:t>
            </a:r>
          </a:p>
          <a:p>
            <a:pPr>
              <a:lnSpc>
                <a:spcPts val="1500"/>
              </a:lnSpc>
              <a:tabLst>
                <a:tab pos="114300" algn="l"/>
                <a:tab pos="241300" algn="l"/>
                <a:tab pos="368300" algn="l"/>
              </a:tabLst>
            </a:pPr>
            <a:r>
              <a:rPr lang="en-US" altLang="zh-CN" sz="995" dirty="0">
                <a:solidFill>
                  <a:srgbClr val="000000"/>
                </a:solidFill>
                <a:latin typeface="微软雅黑" panose="020B0503020204020204" pitchFamily="18" charset="-122"/>
                <a:cs typeface="微软雅黑" panose="020B0503020204020204" pitchFamily="18" charset="-122"/>
              </a:rPr>
              <a:t>港式茶餐厅</a:t>
            </a:r>
          </a:p>
          <a:p>
            <a:pPr>
              <a:lnSpc>
                <a:spcPts val="1500"/>
              </a:lnSpc>
              <a:tabLst>
                <a:tab pos="114300" algn="l"/>
                <a:tab pos="241300" algn="l"/>
                <a:tab pos="368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川菜</a:t>
            </a:r>
          </a:p>
          <a:p>
            <a:pPr>
              <a:lnSpc>
                <a:spcPts val="1500"/>
              </a:lnSpc>
              <a:tabLst>
                <a:tab pos="114300" algn="l"/>
                <a:tab pos="241300" algn="l"/>
                <a:tab pos="368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江浙菜</a:t>
            </a:r>
          </a:p>
          <a:p>
            <a:pPr>
              <a:lnSpc>
                <a:spcPts val="1500"/>
              </a:lnSpc>
              <a:tabLst>
                <a:tab pos="114300" algn="l"/>
                <a:tab pos="241300" algn="l"/>
                <a:tab pos="368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上海菜</a:t>
            </a:r>
          </a:p>
          <a:p>
            <a:pPr>
              <a:lnSpc>
                <a:spcPts val="1500"/>
              </a:lnSpc>
              <a:tabLst>
                <a:tab pos="114300" algn="l"/>
                <a:tab pos="241300" algn="l"/>
                <a:tab pos="368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粤菜</a:t>
            </a:r>
          </a:p>
          <a:p>
            <a:pPr>
              <a:lnSpc>
                <a:spcPts val="1500"/>
              </a:lnSpc>
              <a:tabLst>
                <a:tab pos="114300" algn="l"/>
                <a:tab pos="241300" algn="l"/>
                <a:tab pos="368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火锅</a:t>
            </a:r>
          </a:p>
          <a:p>
            <a:pPr>
              <a:lnSpc>
                <a:spcPts val="1500"/>
              </a:lnSpc>
              <a:tabLst>
                <a:tab pos="114300" algn="l"/>
                <a:tab pos="241300" algn="l"/>
                <a:tab pos="368300" algn="l"/>
              </a:tabLst>
            </a:pPr>
            <a:r>
              <a:rPr lang="en-US" altLang="zh-CN" sz="995" dirty="0">
                <a:solidFill>
                  <a:srgbClr val="000000"/>
                </a:solidFill>
                <a:latin typeface="微软雅黑" panose="020B0503020204020204" pitchFamily="18" charset="-122"/>
                <a:cs typeface="微软雅黑" panose="020B0503020204020204" pitchFamily="18" charset="-122"/>
              </a:rPr>
              <a:t>东南亚菜系</a:t>
            </a:r>
          </a:p>
          <a:p>
            <a:pPr>
              <a:lnSpc>
                <a:spcPts val="1500"/>
              </a:lnSpc>
              <a:tabLst>
                <a:tab pos="114300" algn="l"/>
                <a:tab pos="241300" algn="l"/>
                <a:tab pos="3683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日韩料理</a:t>
            </a:r>
          </a:p>
        </p:txBody>
      </p:sp>
      <p:sp>
        <p:nvSpPr>
          <p:cNvPr id="32" name="TextBox 1"/>
          <p:cNvSpPr txBox="1"/>
          <p:nvPr/>
        </p:nvSpPr>
        <p:spPr>
          <a:xfrm>
            <a:off x="5257800" y="3708400"/>
            <a:ext cx="368300" cy="546100"/>
          </a:xfrm>
          <a:prstGeom prst="rect">
            <a:avLst/>
          </a:prstGeom>
          <a:noFill/>
        </p:spPr>
        <p:txBody>
          <a:bodyPr wrap="none" lIns="0" tIns="0" rIns="0" rtlCol="0">
            <a:spAutoFit/>
          </a:bodyPr>
          <a:lstStyle/>
          <a:p>
            <a:pPr>
              <a:lnSpc>
                <a:spcPts val="1300"/>
              </a:lnSpc>
              <a:tabLst>
                <a:tab pos="1270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湘菜</a:t>
            </a:r>
          </a:p>
          <a:p>
            <a:pPr>
              <a:lnSpc>
                <a:spcPts val="1500"/>
              </a:lnSpc>
              <a:tabLst>
                <a:tab pos="127000" algn="l"/>
              </a:tabLst>
            </a:pPr>
            <a:r>
              <a:rPr lang="en-US" altLang="zh-CN" sz="995" dirty="0">
                <a:solidFill>
                  <a:srgbClr val="000000"/>
                </a:solidFill>
                <a:latin typeface="微软雅黑" panose="020B0503020204020204" pitchFamily="18" charset="-122"/>
                <a:cs typeface="微软雅黑" panose="020B0503020204020204" pitchFamily="18" charset="-122"/>
              </a:rPr>
              <a:t>淮扬菜</a:t>
            </a:r>
          </a:p>
          <a:p>
            <a:pPr>
              <a:lnSpc>
                <a:spcPts val="1500"/>
              </a:lnSpc>
              <a:tabLst>
                <a:tab pos="127000" algn="l"/>
              </a:tabLst>
            </a:pPr>
            <a:r>
              <a:rPr lang="en-US" altLang="zh-CN" sz="995" dirty="0">
                <a:solidFill>
                  <a:srgbClr val="000000"/>
                </a:solidFill>
                <a:latin typeface="微软雅黑" panose="020B0503020204020204" pitchFamily="18" charset="-122"/>
                <a:cs typeface="微软雅黑" panose="020B0503020204020204" pitchFamily="18" charset="-122"/>
              </a:rPr>
              <a:t>江西菜</a:t>
            </a:r>
          </a:p>
        </p:txBody>
      </p:sp>
      <p:sp>
        <p:nvSpPr>
          <p:cNvPr id="33" name="TextBox 1"/>
          <p:cNvSpPr txBox="1"/>
          <p:nvPr/>
        </p:nvSpPr>
        <p:spPr>
          <a:xfrm>
            <a:off x="5384800" y="3505200"/>
            <a:ext cx="2413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闽菜</a:t>
            </a:r>
          </a:p>
        </p:txBody>
      </p:sp>
      <p:sp>
        <p:nvSpPr>
          <p:cNvPr id="34" name="TextBox 1"/>
          <p:cNvSpPr txBox="1"/>
          <p:nvPr/>
        </p:nvSpPr>
        <p:spPr>
          <a:xfrm>
            <a:off x="6515100" y="749300"/>
            <a:ext cx="18288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餐饮选择较为传统</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1101852" y="1249680"/>
            <a:ext cx="7574280" cy="733043"/>
          </a:xfrm>
          <a:custGeom>
            <a:avLst/>
            <a:gdLst>
              <a:gd name="connsiteX0" fmla="*/ 0 w 7574280"/>
              <a:gd name="connsiteY0" fmla="*/ 733043 h 733043"/>
              <a:gd name="connsiteX1" fmla="*/ 7574279 w 7574280"/>
              <a:gd name="connsiteY1" fmla="*/ 733043 h 733043"/>
              <a:gd name="connsiteX2" fmla="*/ 7574279 w 7574280"/>
              <a:gd name="connsiteY2" fmla="*/ 0 h 733043"/>
              <a:gd name="connsiteX3" fmla="*/ 0 w 7574280"/>
              <a:gd name="connsiteY3" fmla="*/ 0 h 733043"/>
              <a:gd name="connsiteX4" fmla="*/ 0 w 7574280"/>
              <a:gd name="connsiteY4" fmla="*/ 733043 h 73304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4280" h="733043">
                <a:moveTo>
                  <a:pt x="0" y="733043"/>
                </a:moveTo>
                <a:lnTo>
                  <a:pt x="7574279" y="733043"/>
                </a:lnTo>
                <a:lnTo>
                  <a:pt x="7574279" y="0"/>
                </a:lnTo>
                <a:lnTo>
                  <a:pt x="0" y="0"/>
                </a:lnTo>
                <a:lnTo>
                  <a:pt x="0" y="733043"/>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103375" y="740663"/>
            <a:ext cx="327660" cy="304800"/>
          </a:xfrm>
          <a:custGeom>
            <a:avLst/>
            <a:gdLst>
              <a:gd name="connsiteX0" fmla="*/ 0 w 327660"/>
              <a:gd name="connsiteY0" fmla="*/ 304800 h 304800"/>
              <a:gd name="connsiteX1" fmla="*/ 327660 w 327660"/>
              <a:gd name="connsiteY1" fmla="*/ 304800 h 304800"/>
              <a:gd name="connsiteX2" fmla="*/ 327660 w 327660"/>
              <a:gd name="connsiteY2" fmla="*/ 0 h 304800"/>
              <a:gd name="connsiteX3" fmla="*/ 0 w 327660"/>
              <a:gd name="connsiteY3" fmla="*/ 0 h 304800"/>
              <a:gd name="connsiteX4" fmla="*/ 0 w 327660"/>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7660" h="304800">
                <a:moveTo>
                  <a:pt x="0" y="304800"/>
                </a:moveTo>
                <a:lnTo>
                  <a:pt x="327660" y="304800"/>
                </a:lnTo>
                <a:lnTo>
                  <a:pt x="327660"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196339" y="2244851"/>
            <a:ext cx="3605783" cy="288036"/>
          </a:xfrm>
          <a:custGeom>
            <a:avLst/>
            <a:gdLst>
              <a:gd name="connsiteX0" fmla="*/ 0 w 3605783"/>
              <a:gd name="connsiteY0" fmla="*/ 48005 h 288036"/>
              <a:gd name="connsiteX1" fmla="*/ 48006 w 3605783"/>
              <a:gd name="connsiteY1" fmla="*/ 0 h 288036"/>
              <a:gd name="connsiteX2" fmla="*/ 3557777 w 3605783"/>
              <a:gd name="connsiteY2" fmla="*/ 0 h 288036"/>
              <a:gd name="connsiteX3" fmla="*/ 3605783 w 3605783"/>
              <a:gd name="connsiteY3" fmla="*/ 48005 h 288036"/>
              <a:gd name="connsiteX4" fmla="*/ 3605783 w 3605783"/>
              <a:gd name="connsiteY4" fmla="*/ 240030 h 288036"/>
              <a:gd name="connsiteX5" fmla="*/ 3557777 w 3605783"/>
              <a:gd name="connsiteY5" fmla="*/ 288036 h 288036"/>
              <a:gd name="connsiteX6" fmla="*/ 48006 w 3605783"/>
              <a:gd name="connsiteY6" fmla="*/ 288036 h 288036"/>
              <a:gd name="connsiteX7" fmla="*/ 0 w 3605783"/>
              <a:gd name="connsiteY7" fmla="*/ 240030 h 288036"/>
              <a:gd name="connsiteX8" fmla="*/ 0 w 3605783"/>
              <a:gd name="connsiteY8" fmla="*/ 48005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605783" h="288036">
                <a:moveTo>
                  <a:pt x="0" y="48005"/>
                </a:moveTo>
                <a:cubicBezTo>
                  <a:pt x="0" y="21463"/>
                  <a:pt x="21488" y="0"/>
                  <a:pt x="48006" y="0"/>
                </a:cubicBezTo>
                <a:lnTo>
                  <a:pt x="3557777" y="0"/>
                </a:lnTo>
                <a:cubicBezTo>
                  <a:pt x="3584320" y="0"/>
                  <a:pt x="3605783" y="21463"/>
                  <a:pt x="3605783" y="48005"/>
                </a:cubicBezTo>
                <a:lnTo>
                  <a:pt x="3605783" y="240030"/>
                </a:lnTo>
                <a:cubicBezTo>
                  <a:pt x="3605783" y="266573"/>
                  <a:pt x="3584320" y="288036"/>
                  <a:pt x="3557777" y="288036"/>
                </a:cubicBezTo>
                <a:lnTo>
                  <a:pt x="48006" y="288036"/>
                </a:lnTo>
                <a:cubicBezTo>
                  <a:pt x="21488" y="288036"/>
                  <a:pt x="0" y="266573"/>
                  <a:pt x="0" y="240030"/>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189989" y="2238501"/>
            <a:ext cx="3618483" cy="300736"/>
          </a:xfrm>
          <a:custGeom>
            <a:avLst/>
            <a:gdLst>
              <a:gd name="connsiteX0" fmla="*/ 6350 w 3618483"/>
              <a:gd name="connsiteY0" fmla="*/ 54355 h 300736"/>
              <a:gd name="connsiteX1" fmla="*/ 54356 w 3618483"/>
              <a:gd name="connsiteY1" fmla="*/ 6350 h 300736"/>
              <a:gd name="connsiteX2" fmla="*/ 3564127 w 3618483"/>
              <a:gd name="connsiteY2" fmla="*/ 6350 h 300736"/>
              <a:gd name="connsiteX3" fmla="*/ 3612133 w 3618483"/>
              <a:gd name="connsiteY3" fmla="*/ 54355 h 300736"/>
              <a:gd name="connsiteX4" fmla="*/ 3612133 w 3618483"/>
              <a:gd name="connsiteY4" fmla="*/ 246380 h 300736"/>
              <a:gd name="connsiteX5" fmla="*/ 3564127 w 3618483"/>
              <a:gd name="connsiteY5" fmla="*/ 294386 h 300736"/>
              <a:gd name="connsiteX6" fmla="*/ 54356 w 3618483"/>
              <a:gd name="connsiteY6" fmla="*/ 294386 h 300736"/>
              <a:gd name="connsiteX7" fmla="*/ 6350 w 3618483"/>
              <a:gd name="connsiteY7" fmla="*/ 246380 h 300736"/>
              <a:gd name="connsiteX8" fmla="*/ 6350 w 3618483"/>
              <a:gd name="connsiteY8" fmla="*/ 54355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618483" h="300736">
                <a:moveTo>
                  <a:pt x="6350" y="54355"/>
                </a:moveTo>
                <a:cubicBezTo>
                  <a:pt x="6350" y="27813"/>
                  <a:pt x="27838" y="6350"/>
                  <a:pt x="54356" y="6350"/>
                </a:cubicBezTo>
                <a:lnTo>
                  <a:pt x="3564127" y="6350"/>
                </a:lnTo>
                <a:cubicBezTo>
                  <a:pt x="3590670" y="6350"/>
                  <a:pt x="3612133" y="27813"/>
                  <a:pt x="3612133" y="54355"/>
                </a:cubicBezTo>
                <a:lnTo>
                  <a:pt x="3612133" y="246380"/>
                </a:lnTo>
                <a:cubicBezTo>
                  <a:pt x="3612133" y="272923"/>
                  <a:pt x="3590670" y="294386"/>
                  <a:pt x="3564127" y="294386"/>
                </a:cubicBezTo>
                <a:lnTo>
                  <a:pt x="54356" y="294386"/>
                </a:lnTo>
                <a:cubicBezTo>
                  <a:pt x="27838" y="294386"/>
                  <a:pt x="6350" y="272923"/>
                  <a:pt x="6350" y="246380"/>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510027" y="2833116"/>
            <a:ext cx="1952243" cy="86867"/>
          </a:xfrm>
          <a:custGeom>
            <a:avLst/>
            <a:gdLst>
              <a:gd name="connsiteX0" fmla="*/ 1952243 w 1952243"/>
              <a:gd name="connsiteY0" fmla="*/ 0 h 86867"/>
              <a:gd name="connsiteX1" fmla="*/ 0 w 1952243"/>
              <a:gd name="connsiteY1" fmla="*/ 0 h 86867"/>
              <a:gd name="connsiteX2" fmla="*/ 0 w 1952243"/>
              <a:gd name="connsiteY2" fmla="*/ 86867 h 86867"/>
              <a:gd name="connsiteX3" fmla="*/ 1952243 w 1952243"/>
              <a:gd name="connsiteY3" fmla="*/ 86867 h 86867"/>
              <a:gd name="connsiteX4" fmla="*/ 1952243 w 1952243"/>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52243" h="86867">
                <a:moveTo>
                  <a:pt x="1952243" y="0"/>
                </a:moveTo>
                <a:lnTo>
                  <a:pt x="0" y="0"/>
                </a:lnTo>
                <a:lnTo>
                  <a:pt x="0" y="86867"/>
                </a:lnTo>
                <a:lnTo>
                  <a:pt x="1952243" y="86867"/>
                </a:lnTo>
                <a:lnTo>
                  <a:pt x="195224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510027" y="3008376"/>
            <a:ext cx="1505712" cy="86867"/>
          </a:xfrm>
          <a:custGeom>
            <a:avLst/>
            <a:gdLst>
              <a:gd name="connsiteX0" fmla="*/ 1505712 w 1505712"/>
              <a:gd name="connsiteY0" fmla="*/ 0 h 86867"/>
              <a:gd name="connsiteX1" fmla="*/ 0 w 1505712"/>
              <a:gd name="connsiteY1" fmla="*/ 0 h 86867"/>
              <a:gd name="connsiteX2" fmla="*/ 0 w 1505712"/>
              <a:gd name="connsiteY2" fmla="*/ 86867 h 86867"/>
              <a:gd name="connsiteX3" fmla="*/ 1505712 w 1505712"/>
              <a:gd name="connsiteY3" fmla="*/ 86867 h 86867"/>
              <a:gd name="connsiteX4" fmla="*/ 1505712 w 1505712"/>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05712" h="86867">
                <a:moveTo>
                  <a:pt x="1505712" y="0"/>
                </a:moveTo>
                <a:lnTo>
                  <a:pt x="0" y="0"/>
                </a:lnTo>
                <a:lnTo>
                  <a:pt x="0" y="86867"/>
                </a:lnTo>
                <a:lnTo>
                  <a:pt x="1505712" y="86867"/>
                </a:lnTo>
                <a:lnTo>
                  <a:pt x="150571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510027" y="3182111"/>
            <a:ext cx="982980" cy="86867"/>
          </a:xfrm>
          <a:custGeom>
            <a:avLst/>
            <a:gdLst>
              <a:gd name="connsiteX0" fmla="*/ 982980 w 982980"/>
              <a:gd name="connsiteY0" fmla="*/ 0 h 86867"/>
              <a:gd name="connsiteX1" fmla="*/ 0 w 982980"/>
              <a:gd name="connsiteY1" fmla="*/ 0 h 86867"/>
              <a:gd name="connsiteX2" fmla="*/ 0 w 982980"/>
              <a:gd name="connsiteY2" fmla="*/ 86867 h 86867"/>
              <a:gd name="connsiteX3" fmla="*/ 982980 w 982980"/>
              <a:gd name="connsiteY3" fmla="*/ 86867 h 86867"/>
              <a:gd name="connsiteX4" fmla="*/ 982980 w 982980"/>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82980" h="86867">
                <a:moveTo>
                  <a:pt x="982980" y="0"/>
                </a:moveTo>
                <a:lnTo>
                  <a:pt x="0" y="0"/>
                </a:lnTo>
                <a:lnTo>
                  <a:pt x="0" y="86867"/>
                </a:lnTo>
                <a:lnTo>
                  <a:pt x="982980" y="86867"/>
                </a:lnTo>
                <a:lnTo>
                  <a:pt x="98298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510027" y="3355847"/>
            <a:ext cx="733044" cy="86867"/>
          </a:xfrm>
          <a:custGeom>
            <a:avLst/>
            <a:gdLst>
              <a:gd name="connsiteX0" fmla="*/ 733044 w 733044"/>
              <a:gd name="connsiteY0" fmla="*/ 0 h 86867"/>
              <a:gd name="connsiteX1" fmla="*/ 0 w 733044"/>
              <a:gd name="connsiteY1" fmla="*/ 0 h 86867"/>
              <a:gd name="connsiteX2" fmla="*/ 0 w 733044"/>
              <a:gd name="connsiteY2" fmla="*/ 86867 h 86867"/>
              <a:gd name="connsiteX3" fmla="*/ 733044 w 733044"/>
              <a:gd name="connsiteY3" fmla="*/ 86867 h 86867"/>
              <a:gd name="connsiteX4" fmla="*/ 733044 w 733044"/>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33044" h="86867">
                <a:moveTo>
                  <a:pt x="733044" y="0"/>
                </a:moveTo>
                <a:lnTo>
                  <a:pt x="0" y="0"/>
                </a:lnTo>
                <a:lnTo>
                  <a:pt x="0" y="86867"/>
                </a:lnTo>
                <a:lnTo>
                  <a:pt x="733044" y="86867"/>
                </a:lnTo>
                <a:lnTo>
                  <a:pt x="73304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510027" y="3529584"/>
            <a:ext cx="653795" cy="86867"/>
          </a:xfrm>
          <a:custGeom>
            <a:avLst/>
            <a:gdLst>
              <a:gd name="connsiteX0" fmla="*/ 653795 w 653795"/>
              <a:gd name="connsiteY0" fmla="*/ 0 h 86867"/>
              <a:gd name="connsiteX1" fmla="*/ 0 w 653795"/>
              <a:gd name="connsiteY1" fmla="*/ 0 h 86867"/>
              <a:gd name="connsiteX2" fmla="*/ 0 w 653795"/>
              <a:gd name="connsiteY2" fmla="*/ 86867 h 86867"/>
              <a:gd name="connsiteX3" fmla="*/ 653795 w 653795"/>
              <a:gd name="connsiteY3" fmla="*/ 86867 h 86867"/>
              <a:gd name="connsiteX4" fmla="*/ 653795 w 653795"/>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53795" h="86867">
                <a:moveTo>
                  <a:pt x="653795" y="0"/>
                </a:moveTo>
                <a:lnTo>
                  <a:pt x="0" y="0"/>
                </a:lnTo>
                <a:lnTo>
                  <a:pt x="0" y="86867"/>
                </a:lnTo>
                <a:lnTo>
                  <a:pt x="653795" y="86867"/>
                </a:lnTo>
                <a:lnTo>
                  <a:pt x="65379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510027" y="3703320"/>
            <a:ext cx="595883" cy="88391"/>
          </a:xfrm>
          <a:custGeom>
            <a:avLst/>
            <a:gdLst>
              <a:gd name="connsiteX0" fmla="*/ 595883 w 595883"/>
              <a:gd name="connsiteY0" fmla="*/ 0 h 88391"/>
              <a:gd name="connsiteX1" fmla="*/ 0 w 595883"/>
              <a:gd name="connsiteY1" fmla="*/ 0 h 88391"/>
              <a:gd name="connsiteX2" fmla="*/ 0 w 595883"/>
              <a:gd name="connsiteY2" fmla="*/ 88391 h 88391"/>
              <a:gd name="connsiteX3" fmla="*/ 595883 w 595883"/>
              <a:gd name="connsiteY3" fmla="*/ 88391 h 88391"/>
              <a:gd name="connsiteX4" fmla="*/ 595883 w 595883"/>
              <a:gd name="connsiteY4" fmla="*/ 0 h 8839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5883" h="88391">
                <a:moveTo>
                  <a:pt x="595883" y="0"/>
                </a:moveTo>
                <a:lnTo>
                  <a:pt x="0" y="0"/>
                </a:lnTo>
                <a:lnTo>
                  <a:pt x="0" y="88391"/>
                </a:lnTo>
                <a:lnTo>
                  <a:pt x="595883" y="88391"/>
                </a:lnTo>
                <a:lnTo>
                  <a:pt x="59588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510027" y="3878579"/>
            <a:ext cx="583692" cy="86867"/>
          </a:xfrm>
          <a:custGeom>
            <a:avLst/>
            <a:gdLst>
              <a:gd name="connsiteX0" fmla="*/ 583692 w 583692"/>
              <a:gd name="connsiteY0" fmla="*/ 0 h 86867"/>
              <a:gd name="connsiteX1" fmla="*/ 0 w 583692"/>
              <a:gd name="connsiteY1" fmla="*/ 0 h 86867"/>
              <a:gd name="connsiteX2" fmla="*/ 0 w 583692"/>
              <a:gd name="connsiteY2" fmla="*/ 86867 h 86867"/>
              <a:gd name="connsiteX3" fmla="*/ 583692 w 583692"/>
              <a:gd name="connsiteY3" fmla="*/ 86867 h 86867"/>
              <a:gd name="connsiteX4" fmla="*/ 583692 w 583692"/>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83692" h="86867">
                <a:moveTo>
                  <a:pt x="583692" y="0"/>
                </a:moveTo>
                <a:lnTo>
                  <a:pt x="0" y="0"/>
                </a:lnTo>
                <a:lnTo>
                  <a:pt x="0" y="86867"/>
                </a:lnTo>
                <a:lnTo>
                  <a:pt x="583692" y="86867"/>
                </a:lnTo>
                <a:lnTo>
                  <a:pt x="58369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2510027" y="4052315"/>
            <a:ext cx="446532" cy="86868"/>
          </a:xfrm>
          <a:custGeom>
            <a:avLst/>
            <a:gdLst>
              <a:gd name="connsiteX0" fmla="*/ 446532 w 446532"/>
              <a:gd name="connsiteY0" fmla="*/ 0 h 86868"/>
              <a:gd name="connsiteX1" fmla="*/ 0 w 446532"/>
              <a:gd name="connsiteY1" fmla="*/ 0 h 86868"/>
              <a:gd name="connsiteX2" fmla="*/ 0 w 446532"/>
              <a:gd name="connsiteY2" fmla="*/ 86868 h 86868"/>
              <a:gd name="connsiteX3" fmla="*/ 446532 w 446532"/>
              <a:gd name="connsiteY3" fmla="*/ 86868 h 86868"/>
              <a:gd name="connsiteX4" fmla="*/ 446532 w 446532"/>
              <a:gd name="connsiteY4" fmla="*/ 0 h 8686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46532" h="86868">
                <a:moveTo>
                  <a:pt x="446532" y="0"/>
                </a:moveTo>
                <a:lnTo>
                  <a:pt x="0" y="0"/>
                </a:lnTo>
                <a:lnTo>
                  <a:pt x="0" y="86868"/>
                </a:lnTo>
                <a:lnTo>
                  <a:pt x="446532" y="86868"/>
                </a:lnTo>
                <a:lnTo>
                  <a:pt x="44653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510027" y="4226052"/>
            <a:ext cx="339851" cy="86867"/>
          </a:xfrm>
          <a:custGeom>
            <a:avLst/>
            <a:gdLst>
              <a:gd name="connsiteX0" fmla="*/ 339851 w 339851"/>
              <a:gd name="connsiteY0" fmla="*/ 0 h 86867"/>
              <a:gd name="connsiteX1" fmla="*/ 0 w 339851"/>
              <a:gd name="connsiteY1" fmla="*/ 0 h 86867"/>
              <a:gd name="connsiteX2" fmla="*/ 0 w 339851"/>
              <a:gd name="connsiteY2" fmla="*/ 86867 h 86867"/>
              <a:gd name="connsiteX3" fmla="*/ 339851 w 339851"/>
              <a:gd name="connsiteY3" fmla="*/ 86867 h 86867"/>
              <a:gd name="connsiteX4" fmla="*/ 339851 w 339851"/>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9851" h="86867">
                <a:moveTo>
                  <a:pt x="339851" y="0"/>
                </a:moveTo>
                <a:lnTo>
                  <a:pt x="0" y="0"/>
                </a:lnTo>
                <a:lnTo>
                  <a:pt x="0" y="86867"/>
                </a:lnTo>
                <a:lnTo>
                  <a:pt x="339851" y="86867"/>
                </a:lnTo>
                <a:lnTo>
                  <a:pt x="33985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2510027" y="4399788"/>
            <a:ext cx="263651" cy="86867"/>
          </a:xfrm>
          <a:custGeom>
            <a:avLst/>
            <a:gdLst>
              <a:gd name="connsiteX0" fmla="*/ 263651 w 263651"/>
              <a:gd name="connsiteY0" fmla="*/ 0 h 86867"/>
              <a:gd name="connsiteX1" fmla="*/ 0 w 263651"/>
              <a:gd name="connsiteY1" fmla="*/ 0 h 86867"/>
              <a:gd name="connsiteX2" fmla="*/ 0 w 263651"/>
              <a:gd name="connsiteY2" fmla="*/ 86867 h 86867"/>
              <a:gd name="connsiteX3" fmla="*/ 263651 w 263651"/>
              <a:gd name="connsiteY3" fmla="*/ 86867 h 86867"/>
              <a:gd name="connsiteX4" fmla="*/ 263651 w 263651"/>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63651" h="86867">
                <a:moveTo>
                  <a:pt x="263651" y="0"/>
                </a:moveTo>
                <a:lnTo>
                  <a:pt x="0" y="0"/>
                </a:lnTo>
                <a:lnTo>
                  <a:pt x="0" y="86867"/>
                </a:lnTo>
                <a:lnTo>
                  <a:pt x="263651" y="86867"/>
                </a:lnTo>
                <a:lnTo>
                  <a:pt x="26365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2510027" y="4575047"/>
            <a:ext cx="234695" cy="86867"/>
          </a:xfrm>
          <a:custGeom>
            <a:avLst/>
            <a:gdLst>
              <a:gd name="connsiteX0" fmla="*/ 234695 w 234695"/>
              <a:gd name="connsiteY0" fmla="*/ 0 h 86867"/>
              <a:gd name="connsiteX1" fmla="*/ 0 w 234695"/>
              <a:gd name="connsiteY1" fmla="*/ 0 h 86867"/>
              <a:gd name="connsiteX2" fmla="*/ 0 w 234695"/>
              <a:gd name="connsiteY2" fmla="*/ 86867 h 86867"/>
              <a:gd name="connsiteX3" fmla="*/ 234695 w 234695"/>
              <a:gd name="connsiteY3" fmla="*/ 86867 h 86867"/>
              <a:gd name="connsiteX4" fmla="*/ 234695 w 234695"/>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4695" h="86867">
                <a:moveTo>
                  <a:pt x="234695" y="0"/>
                </a:moveTo>
                <a:lnTo>
                  <a:pt x="0" y="0"/>
                </a:lnTo>
                <a:lnTo>
                  <a:pt x="0" y="86867"/>
                </a:lnTo>
                <a:lnTo>
                  <a:pt x="234695" y="86867"/>
                </a:lnTo>
                <a:lnTo>
                  <a:pt x="23469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2510027" y="4748784"/>
            <a:ext cx="129539" cy="86867"/>
          </a:xfrm>
          <a:custGeom>
            <a:avLst/>
            <a:gdLst>
              <a:gd name="connsiteX0" fmla="*/ 129539 w 129539"/>
              <a:gd name="connsiteY0" fmla="*/ 0 h 86867"/>
              <a:gd name="connsiteX1" fmla="*/ 0 w 129539"/>
              <a:gd name="connsiteY1" fmla="*/ 0 h 86867"/>
              <a:gd name="connsiteX2" fmla="*/ 0 w 129539"/>
              <a:gd name="connsiteY2" fmla="*/ 86867 h 86867"/>
              <a:gd name="connsiteX3" fmla="*/ 129539 w 129539"/>
              <a:gd name="connsiteY3" fmla="*/ 86867 h 86867"/>
              <a:gd name="connsiteX4" fmla="*/ 129539 w 129539"/>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39" h="86867">
                <a:moveTo>
                  <a:pt x="129539" y="0"/>
                </a:moveTo>
                <a:lnTo>
                  <a:pt x="0" y="0"/>
                </a:lnTo>
                <a:lnTo>
                  <a:pt x="0" y="86867"/>
                </a:lnTo>
                <a:lnTo>
                  <a:pt x="129539" y="86867"/>
                </a:lnTo>
                <a:lnTo>
                  <a:pt x="129539"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3"/>
          <p:cNvSpPr/>
          <p:nvPr/>
        </p:nvSpPr>
        <p:spPr>
          <a:xfrm>
            <a:off x="2510027" y="4922520"/>
            <a:ext cx="64007" cy="86867"/>
          </a:xfrm>
          <a:custGeom>
            <a:avLst/>
            <a:gdLst>
              <a:gd name="connsiteX0" fmla="*/ 64007 w 64007"/>
              <a:gd name="connsiteY0" fmla="*/ 0 h 86867"/>
              <a:gd name="connsiteX1" fmla="*/ 0 w 64007"/>
              <a:gd name="connsiteY1" fmla="*/ 0 h 86867"/>
              <a:gd name="connsiteX2" fmla="*/ 0 w 64007"/>
              <a:gd name="connsiteY2" fmla="*/ 86867 h 86867"/>
              <a:gd name="connsiteX3" fmla="*/ 64007 w 64007"/>
              <a:gd name="connsiteY3" fmla="*/ 86867 h 86867"/>
              <a:gd name="connsiteX4" fmla="*/ 64007 w 64007"/>
              <a:gd name="connsiteY4" fmla="*/ 0 h 86867"/>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4007" h="86867">
                <a:moveTo>
                  <a:pt x="64007" y="0"/>
                </a:moveTo>
                <a:lnTo>
                  <a:pt x="0" y="0"/>
                </a:lnTo>
                <a:lnTo>
                  <a:pt x="0" y="86867"/>
                </a:lnTo>
                <a:lnTo>
                  <a:pt x="64007" y="86867"/>
                </a:lnTo>
                <a:lnTo>
                  <a:pt x="6400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Freeform 3"/>
          <p:cNvSpPr/>
          <p:nvPr/>
        </p:nvSpPr>
        <p:spPr>
          <a:xfrm>
            <a:off x="2503677" y="2784094"/>
            <a:ext cx="21844" cy="2275839"/>
          </a:xfrm>
          <a:custGeom>
            <a:avLst/>
            <a:gdLst>
              <a:gd name="connsiteX0" fmla="*/ 6350 w 21844"/>
              <a:gd name="connsiteY0" fmla="*/ 6350 h 2275839"/>
              <a:gd name="connsiteX1" fmla="*/ 6350 w 21844"/>
              <a:gd name="connsiteY1" fmla="*/ 2269490 h 2275839"/>
            </a:gdLst>
            <a:ahLst/>
            <a:cxnLst>
              <a:cxn ang="0">
                <a:pos x="connsiteX0" y="connsiteY0"/>
              </a:cxn>
              <a:cxn ang="1">
                <a:pos x="connsiteX1" y="connsiteY1"/>
              </a:cxn>
            </a:cxnLst>
            <a:rect l="l" t="t" r="r" b="b"/>
            <a:pathLst>
              <a:path w="21844" h="2275839">
                <a:moveTo>
                  <a:pt x="6350" y="6350"/>
                </a:moveTo>
                <a:lnTo>
                  <a:pt x="6350" y="226949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2462529" y="2784094"/>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2462529" y="2957829"/>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2462529" y="3131566"/>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2462529" y="3305302"/>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2462529" y="3480561"/>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2462529" y="3654297"/>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2462529" y="3828034"/>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2462529" y="4001770"/>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2462529" y="4177029"/>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Freeform 3"/>
          <p:cNvSpPr/>
          <p:nvPr/>
        </p:nvSpPr>
        <p:spPr>
          <a:xfrm>
            <a:off x="2462529" y="4350765"/>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2462529" y="4524502"/>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6" name="Freeform 3"/>
          <p:cNvSpPr/>
          <p:nvPr/>
        </p:nvSpPr>
        <p:spPr>
          <a:xfrm>
            <a:off x="2462529" y="4698238"/>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Freeform 3"/>
          <p:cNvSpPr/>
          <p:nvPr/>
        </p:nvSpPr>
        <p:spPr>
          <a:xfrm>
            <a:off x="2462529" y="4871973"/>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Freeform 3"/>
          <p:cNvSpPr/>
          <p:nvPr/>
        </p:nvSpPr>
        <p:spPr>
          <a:xfrm>
            <a:off x="2462529" y="5047234"/>
            <a:ext cx="53847" cy="21844"/>
          </a:xfrm>
          <a:custGeom>
            <a:avLst/>
            <a:gdLst>
              <a:gd name="connsiteX0" fmla="*/ 6350 w 53847"/>
              <a:gd name="connsiteY0" fmla="*/ 6350 h 21844"/>
              <a:gd name="connsiteX1" fmla="*/ 47498 w 53847"/>
              <a:gd name="connsiteY1" fmla="*/ 6350 h 21844"/>
            </a:gdLst>
            <a:ahLst/>
            <a:cxnLst>
              <a:cxn ang="0">
                <a:pos x="connsiteX0" y="connsiteY0"/>
              </a:cxn>
              <a:cxn ang="1">
                <a:pos x="connsiteX1" y="connsiteY1"/>
              </a:cxn>
            </a:cxnLst>
            <a:rect l="l" t="t" r="r" b="b"/>
            <a:pathLst>
              <a:path w="53847" h="21844">
                <a:moveTo>
                  <a:pt x="6350" y="6350"/>
                </a:moveTo>
                <a:lnTo>
                  <a:pt x="47498"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Freeform 3"/>
          <p:cNvSpPr/>
          <p:nvPr/>
        </p:nvSpPr>
        <p:spPr>
          <a:xfrm>
            <a:off x="1226819" y="2667000"/>
            <a:ext cx="3575303" cy="2446020"/>
          </a:xfrm>
          <a:custGeom>
            <a:avLst/>
            <a:gdLst>
              <a:gd name="connsiteX0" fmla="*/ 9905 w 3575303"/>
              <a:gd name="connsiteY0" fmla="*/ 2436114 h 2446020"/>
              <a:gd name="connsiteX1" fmla="*/ 3565397 w 3575303"/>
              <a:gd name="connsiteY1" fmla="*/ 2436114 h 2446020"/>
              <a:gd name="connsiteX2" fmla="*/ 3565397 w 3575303"/>
              <a:gd name="connsiteY2" fmla="*/ 9905 h 2446020"/>
              <a:gd name="connsiteX3" fmla="*/ 9905 w 3575303"/>
              <a:gd name="connsiteY3" fmla="*/ 9905 h 2446020"/>
              <a:gd name="connsiteX4" fmla="*/ 9905 w 3575303"/>
              <a:gd name="connsiteY4" fmla="*/ 2436114 h 244602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3" h="2446020">
                <a:moveTo>
                  <a:pt x="9905" y="2436114"/>
                </a:moveTo>
                <a:lnTo>
                  <a:pt x="3565397" y="2436114"/>
                </a:lnTo>
                <a:lnTo>
                  <a:pt x="3565397" y="9905"/>
                </a:lnTo>
                <a:lnTo>
                  <a:pt x="9905" y="9905"/>
                </a:lnTo>
                <a:lnTo>
                  <a:pt x="9905" y="2436114"/>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1403604" y="2787395"/>
            <a:ext cx="3331464" cy="548640"/>
          </a:xfrm>
          <a:custGeom>
            <a:avLst/>
            <a:gdLst>
              <a:gd name="connsiteX0" fmla="*/ 9905 w 3331464"/>
              <a:gd name="connsiteY0" fmla="*/ 538733 h 548640"/>
              <a:gd name="connsiteX1" fmla="*/ 3321557 w 3331464"/>
              <a:gd name="connsiteY1" fmla="*/ 538733 h 548640"/>
              <a:gd name="connsiteX2" fmla="*/ 3321557 w 3331464"/>
              <a:gd name="connsiteY2" fmla="*/ 9905 h 548640"/>
              <a:gd name="connsiteX3" fmla="*/ 9905 w 3331464"/>
              <a:gd name="connsiteY3" fmla="*/ 9905 h 548640"/>
              <a:gd name="connsiteX4" fmla="*/ 9905 w 3331464"/>
              <a:gd name="connsiteY4" fmla="*/ 538733 h 54864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31464" h="548640">
                <a:moveTo>
                  <a:pt x="9905" y="538733"/>
                </a:moveTo>
                <a:lnTo>
                  <a:pt x="3321557" y="538733"/>
                </a:lnTo>
                <a:lnTo>
                  <a:pt x="3321557" y="9905"/>
                </a:lnTo>
                <a:lnTo>
                  <a:pt x="9905" y="9905"/>
                </a:lnTo>
                <a:lnTo>
                  <a:pt x="9905" y="538733"/>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TextBox 1"/>
          <p:cNvSpPr txBox="1"/>
          <p:nvPr/>
        </p:nvSpPr>
        <p:spPr>
          <a:xfrm>
            <a:off x="6286500" y="127000"/>
            <a:ext cx="2489200" cy="342900"/>
          </a:xfrm>
          <a:prstGeom prst="rect">
            <a:avLst/>
          </a:prstGeom>
          <a:noFill/>
        </p:spPr>
        <p:txBody>
          <a:bodyPr wrap="none" lIns="0" tIns="0" rIns="0" rtlCol="0">
            <a:spAutoFit/>
          </a:bodyPr>
          <a:lstStyle/>
          <a:p>
            <a:pPr>
              <a:lnSpc>
                <a:spcPts val="2700"/>
              </a:lnSpc>
            </a:pP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p:txBody>
      </p:sp>
      <p:sp>
        <p:nvSpPr>
          <p:cNvPr id="42" name="TextBox 1"/>
          <p:cNvSpPr txBox="1"/>
          <p:nvPr/>
        </p:nvSpPr>
        <p:spPr>
          <a:xfrm>
            <a:off x="1193800" y="7493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6</a:t>
            </a:r>
          </a:p>
        </p:txBody>
      </p:sp>
      <p:sp>
        <p:nvSpPr>
          <p:cNvPr id="43" name="TextBox 1"/>
          <p:cNvSpPr txBox="1"/>
          <p:nvPr/>
        </p:nvSpPr>
        <p:spPr>
          <a:xfrm>
            <a:off x="1536700" y="723900"/>
            <a:ext cx="13716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休闲娱乐消费</a:t>
            </a:r>
          </a:p>
        </p:txBody>
      </p:sp>
      <p:sp>
        <p:nvSpPr>
          <p:cNvPr id="44" name="TextBox 1"/>
          <p:cNvSpPr txBox="1"/>
          <p:nvPr/>
        </p:nvSpPr>
        <p:spPr>
          <a:xfrm>
            <a:off x="1092200" y="1333500"/>
            <a:ext cx="4483100" cy="1168400"/>
          </a:xfrm>
          <a:prstGeom prst="rect">
            <a:avLst/>
          </a:prstGeom>
          <a:noFill/>
        </p:spPr>
        <p:txBody>
          <a:bodyPr wrap="none" lIns="0" tIns="0" rIns="0" rtlCol="0">
            <a:spAutoFit/>
          </a:bodyPr>
          <a:lstStyle/>
          <a:p>
            <a:pPr>
              <a:lnSpc>
                <a:spcPts val="1500"/>
              </a:lnSpc>
              <a:tabLst>
                <a:tab pos="1193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消费者外出休闲娱乐的目的主要是</a:t>
            </a:r>
            <a:r>
              <a:rPr lang="en-US" altLang="zh-CN" sz="1200" b="1" dirty="0">
                <a:solidFill>
                  <a:srgbClr val="000000"/>
                </a:solidFill>
                <a:latin typeface="微软雅黑" panose="020B0503020204020204" pitchFamily="18" charset="-122"/>
                <a:cs typeface="微软雅黑" panose="020B0503020204020204" pitchFamily="18" charset="-122"/>
              </a:rPr>
              <a:t>朋友同事聚会</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2300"/>
              </a:lnSpc>
              <a:tabLst>
                <a:tab pos="1193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休闲娱乐主要</a:t>
            </a:r>
            <a:r>
              <a:rPr lang="en-US" altLang="zh-CN" sz="1200" b="1" dirty="0">
                <a:solidFill>
                  <a:srgbClr val="000000"/>
                </a:solidFill>
                <a:latin typeface="微软雅黑" panose="020B0503020204020204" pitchFamily="18" charset="-122"/>
                <a:cs typeface="微软雅黑" panose="020B0503020204020204" pitchFamily="18" charset="-122"/>
              </a:rPr>
              <a:t>以</a:t>
            </a:r>
            <a:r>
              <a:rPr lang="en-US" altLang="zh-CN" sz="1200" b="1" dirty="0">
                <a:solidFill>
                  <a:srgbClr val="000000"/>
                </a:solidFill>
                <a:latin typeface="Times New Roman" panose="02020603050405020304" pitchFamily="18" charset="0"/>
                <a:cs typeface="Times New Roman" panose="02020603050405020304" pitchFamily="18" charset="0"/>
              </a:rPr>
              <a:t>KTV</a:t>
            </a:r>
            <a:r>
              <a:rPr lang="en-US" altLang="zh-CN" sz="1200" b="1" dirty="0">
                <a:solidFill>
                  <a:srgbClr val="000000"/>
                </a:solidFill>
                <a:latin typeface="微软雅黑" panose="020B0503020204020204" pitchFamily="18" charset="-122"/>
                <a:cs typeface="微软雅黑" panose="020B0503020204020204" pitchFamily="18" charset="-122"/>
              </a:rPr>
              <a:t>，电影院为主，其次为休闲轻餐</a:t>
            </a:r>
            <a:r>
              <a:rPr lang="en-US" altLang="zh-CN" sz="1200" b="1" dirty="0">
                <a:solidFill>
                  <a:srgbClr val="000000"/>
                </a:solidFill>
                <a:latin typeface="Times New Roman" panose="02020603050405020304" pitchFamily="18" charset="0"/>
                <a:cs typeface="Times New Roman" panose="02020603050405020304" pitchFamily="18" charset="0"/>
              </a:rPr>
              <a:t>/</a:t>
            </a:r>
            <a:r>
              <a:rPr lang="en-US" altLang="zh-CN" sz="1200" b="1" dirty="0">
                <a:solidFill>
                  <a:srgbClr val="000000"/>
                </a:solidFill>
                <a:latin typeface="微软雅黑" panose="020B0503020204020204" pitchFamily="18" charset="-122"/>
                <a:cs typeface="微软雅黑" panose="020B0503020204020204" pitchFamily="18" charset="-122"/>
              </a:rPr>
              <a:t>咖啡甜品</a:t>
            </a:r>
            <a:r>
              <a:rPr lang="en-US" altLang="zh-CN" sz="1200" dirty="0">
                <a:solidFill>
                  <a:srgbClr val="000000"/>
                </a:solidFill>
                <a:latin typeface="微软雅黑" panose="020B0503020204020204" pitchFamily="18" charset="-122"/>
                <a:cs typeface="微软雅黑" panose="020B0503020204020204" pitchFamily="18" charset="-122"/>
              </a:rPr>
              <a:t>。</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2400"/>
              </a:lnSpc>
              <a:tabLst>
                <a:tab pos="11938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外出休闲娱乐场所选择</a:t>
            </a:r>
          </a:p>
        </p:txBody>
      </p:sp>
      <p:sp>
        <p:nvSpPr>
          <p:cNvPr id="45" name="TextBox 1"/>
          <p:cNvSpPr txBox="1"/>
          <p:nvPr/>
        </p:nvSpPr>
        <p:spPr>
          <a:xfrm>
            <a:off x="1016000" y="5257800"/>
            <a:ext cx="3594100" cy="1600200"/>
          </a:xfrm>
          <a:prstGeom prst="rect">
            <a:avLst/>
          </a:prstGeom>
          <a:noFill/>
        </p:spPr>
        <p:txBody>
          <a:bodyPr wrap="none" lIns="0" tIns="0" rIns="0" rtlCol="0">
            <a:spAutoFit/>
          </a:bodyPr>
          <a:lstStyle/>
          <a:p>
            <a:pPr>
              <a:lnSpc>
                <a:spcPts val="1300"/>
              </a:lnSpc>
              <a:tabLst>
                <a:tab pos="2832100" algn="l"/>
              </a:tabLst>
            </a:pPr>
            <a:r>
              <a:rPr lang="en-US" altLang="zh-CN" dirty="0"/>
              <a:t>	</a:t>
            </a:r>
            <a:r>
              <a:rPr lang="en-US" altLang="zh-CN" sz="995" dirty="0">
                <a:solidFill>
                  <a:srgbClr val="000000"/>
                </a:solidFill>
                <a:latin typeface="微软雅黑" panose="020B0503020204020204" pitchFamily="18" charset="-122"/>
                <a:cs typeface="微软雅黑" panose="020B0503020204020204" pitchFamily="18" charset="-122"/>
              </a:rPr>
              <a:t>样本量=1042</a:t>
            </a:r>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000"/>
              </a:lnSpc>
            </a:pPr>
            <a:endParaRPr lang="en-US" altLang="zh-CN" dirty="0"/>
          </a:p>
          <a:p>
            <a:pPr>
              <a:lnSpc>
                <a:spcPts val="1300"/>
              </a:lnSpc>
              <a:tabLst>
                <a:tab pos="2832100" algn="l"/>
              </a:tabLst>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97</a:t>
            </a:r>
          </a:p>
        </p:txBody>
      </p:sp>
      <p:sp>
        <p:nvSpPr>
          <p:cNvPr id="46" name="TextBox 1"/>
          <p:cNvSpPr txBox="1"/>
          <p:nvPr/>
        </p:nvSpPr>
        <p:spPr>
          <a:xfrm>
            <a:off x="4089400" y="2819400"/>
            <a:ext cx="660400" cy="304800"/>
          </a:xfrm>
          <a:prstGeom prst="rect">
            <a:avLst/>
          </a:prstGeom>
          <a:noFill/>
        </p:spPr>
        <p:txBody>
          <a:bodyPr wrap="none" lIns="0" tIns="0" rIns="0" rtlCol="0">
            <a:spAutoFit/>
          </a:bodyPr>
          <a:lstStyle/>
          <a:p>
            <a:pPr>
              <a:lnSpc>
                <a:spcPts val="1000"/>
              </a:lnSpc>
              <a:tabLst>
                <a:tab pos="3048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64.00%</a:t>
            </a:r>
          </a:p>
          <a:p>
            <a:pPr>
              <a:lnSpc>
                <a:spcPts val="1300"/>
              </a:lnSpc>
              <a:tabLst>
                <a:tab pos="304800" algn="l"/>
              </a:tabLst>
            </a:pPr>
            <a:r>
              <a:rPr lang="en-US" altLang="zh-CN" sz="805" dirty="0">
                <a:solidFill>
                  <a:srgbClr val="000000"/>
                </a:solidFill>
                <a:latin typeface="微软雅黑" panose="020B0503020204020204" pitchFamily="18" charset="-122"/>
                <a:cs typeface="微软雅黑" panose="020B0503020204020204" pitchFamily="18" charset="-122"/>
              </a:rPr>
              <a:t>49.37%</a:t>
            </a:r>
          </a:p>
        </p:txBody>
      </p:sp>
      <p:sp>
        <p:nvSpPr>
          <p:cNvPr id="47" name="TextBox 1"/>
          <p:cNvSpPr txBox="1"/>
          <p:nvPr/>
        </p:nvSpPr>
        <p:spPr>
          <a:xfrm>
            <a:off x="2641600" y="3213100"/>
            <a:ext cx="1270000" cy="1866900"/>
          </a:xfrm>
          <a:prstGeom prst="rect">
            <a:avLst/>
          </a:prstGeom>
          <a:noFill/>
        </p:spPr>
        <p:txBody>
          <a:bodyPr wrap="none" lIns="0" tIns="0" rIns="0" rtlCol="0">
            <a:spAutoFit/>
          </a:bodyPr>
          <a:lstStyle/>
          <a:p>
            <a:pPr>
              <a:lnSpc>
                <a:spcPts val="10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32.24%</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24.06%</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21.46%</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19.54%</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19.15%</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14.63%</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11.16%</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8.66%</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7.70%</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dirty="0"/>
              <a:t>	</a:t>
            </a:r>
            <a:r>
              <a:rPr lang="en-US" altLang="zh-CN" sz="805" dirty="0">
                <a:solidFill>
                  <a:srgbClr val="000000"/>
                </a:solidFill>
                <a:latin typeface="微软雅黑" panose="020B0503020204020204" pitchFamily="18" charset="-122"/>
                <a:cs typeface="微软雅黑" panose="020B0503020204020204" pitchFamily="18" charset="-122"/>
              </a:rPr>
              <a:t>4.23%</a:t>
            </a:r>
          </a:p>
          <a:p>
            <a:pPr>
              <a:lnSpc>
                <a:spcPts val="1300"/>
              </a:lnSpc>
              <a:tabLst>
                <a:tab pos="63500" algn="l"/>
                <a:tab pos="177800" algn="l"/>
                <a:tab pos="203200" algn="l"/>
                <a:tab pos="279400" algn="l"/>
                <a:tab pos="381000" algn="l"/>
                <a:tab pos="520700" algn="l"/>
                <a:tab pos="533400" algn="l"/>
                <a:tab pos="596900" algn="l"/>
                <a:tab pos="673100" algn="l"/>
                <a:tab pos="927100" algn="l"/>
              </a:tabLst>
            </a:pPr>
            <a:r>
              <a:rPr lang="en-US" altLang="zh-CN" sz="805" dirty="0">
                <a:solidFill>
                  <a:srgbClr val="000000"/>
                </a:solidFill>
                <a:latin typeface="微软雅黑" panose="020B0503020204020204" pitchFamily="18" charset="-122"/>
                <a:cs typeface="微软雅黑" panose="020B0503020204020204" pitchFamily="18" charset="-122"/>
              </a:rPr>
              <a:t>2.12%</a:t>
            </a:r>
          </a:p>
        </p:txBody>
      </p:sp>
      <p:sp>
        <p:nvSpPr>
          <p:cNvPr id="48" name="TextBox 1"/>
          <p:cNvSpPr txBox="1"/>
          <p:nvPr/>
        </p:nvSpPr>
        <p:spPr>
          <a:xfrm>
            <a:off x="1422400" y="2870200"/>
            <a:ext cx="952500" cy="2235200"/>
          </a:xfrm>
          <a:prstGeom prst="rect">
            <a:avLst/>
          </a:prstGeom>
          <a:noFill/>
        </p:spPr>
        <p:txBody>
          <a:bodyPr wrap="none" lIns="0" tIns="0" rIns="0" rtlCol="0">
            <a:spAutoFit/>
          </a:bodyPr>
          <a:lstStyle/>
          <a:p>
            <a:pPr>
              <a:lnSpc>
                <a:spcPts val="11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KTV</a:t>
            </a:r>
          </a:p>
          <a:p>
            <a:pPr>
              <a:lnSpc>
                <a:spcPts val="14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电影院</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sz="900" dirty="0">
                <a:solidFill>
                  <a:srgbClr val="000000"/>
                </a:solidFill>
                <a:latin typeface="微软雅黑" panose="020B0503020204020204" pitchFamily="18" charset="-122"/>
                <a:cs typeface="微软雅黑" panose="020B0503020204020204" pitchFamily="18" charset="-122"/>
              </a:rPr>
              <a:t>休闲轻餐/咖啡甜品</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人文场所</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主题公园/乐园</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酒吧/Club</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桑拿足浴洗浴中心</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各种室内球类运动</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棋牌</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电玩游戏</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儿童游乐场</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真冰场</a:t>
            </a:r>
          </a:p>
          <a:p>
            <a:pPr>
              <a:lnSpc>
                <a:spcPts val="1300"/>
              </a:lnSpc>
              <a:tabLst>
                <a:tab pos="50800" algn="l"/>
                <a:tab pos="228600" algn="l"/>
                <a:tab pos="393700" algn="l"/>
                <a:tab pos="431800" algn="l"/>
                <a:tab pos="457200" algn="l"/>
                <a:tab pos="508000" algn="l"/>
                <a:tab pos="622300" algn="l"/>
                <a:tab pos="736600" algn="l"/>
                <a:tab pos="7493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酒窖/酒廊</a:t>
            </a:r>
          </a:p>
        </p:txBody>
      </p:sp>
      <p:sp>
        <p:nvSpPr>
          <p:cNvPr id="49" name="TextBox 1"/>
          <p:cNvSpPr txBox="1"/>
          <p:nvPr/>
        </p:nvSpPr>
        <p:spPr>
          <a:xfrm>
            <a:off x="4902200" y="749300"/>
            <a:ext cx="3441700" cy="292100"/>
          </a:xfrm>
          <a:prstGeom prst="rect">
            <a:avLst/>
          </a:prstGeom>
          <a:noFill/>
        </p:spPr>
        <p:txBody>
          <a:bodyPr wrap="none" lIns="0" tIns="0" rIns="0" rtlCol="0">
            <a:spAutoFit/>
          </a:bodyPr>
          <a:lstStyle/>
          <a:p>
            <a:pPr>
              <a:lnSpc>
                <a:spcPts val="2300"/>
              </a:lnSpc>
            </a:pPr>
            <a:r>
              <a:rPr lang="en-US" altLang="zh-CN" sz="1800" b="1" dirty="0">
                <a:solidFill>
                  <a:srgbClr val="0000FF"/>
                </a:solidFill>
                <a:latin typeface="微软雅黑" panose="020B0503020204020204" pitchFamily="18" charset="-122"/>
                <a:cs typeface="微软雅黑" panose="020B0503020204020204" pitchFamily="18" charset="-122"/>
              </a:rPr>
              <a:t>休闲娱乐主要以KTV，电影院为主</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a:off x="0" y="0"/>
            <a:ext cx="9144000" cy="6858000"/>
          </a:xfrm>
          <a:custGeom>
            <a:avLst/>
            <a:gdLst>
              <a:gd name="connsiteX0" fmla="*/ 0 w 9144000"/>
              <a:gd name="connsiteY0" fmla="*/ 6857999 h 6858000"/>
              <a:gd name="connsiteX1" fmla="*/ 9144000 w 9144000"/>
              <a:gd name="connsiteY1" fmla="*/ 6857999 h 6858000"/>
              <a:gd name="connsiteX2" fmla="*/ 9144000 w 9144000"/>
              <a:gd name="connsiteY2" fmla="*/ 0 h 6858000"/>
              <a:gd name="connsiteX3" fmla="*/ 0 w 9144000"/>
              <a:gd name="connsiteY3" fmla="*/ 0 h 6858000"/>
              <a:gd name="connsiteX4" fmla="*/ 0 w 91440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9144000" h="6858000">
                <a:moveTo>
                  <a:pt x="0" y="6857999"/>
                </a:moveTo>
                <a:lnTo>
                  <a:pt x="9144000" y="6857999"/>
                </a:lnTo>
                <a:lnTo>
                  <a:pt x="9144000" y="0"/>
                </a:lnTo>
                <a:lnTo>
                  <a:pt x="0" y="0"/>
                </a:lnTo>
                <a:lnTo>
                  <a:pt x="0" y="6857999"/>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3"/>
          <p:cNvSpPr/>
          <p:nvPr/>
        </p:nvSpPr>
        <p:spPr>
          <a:xfrm>
            <a:off x="0" y="0"/>
            <a:ext cx="685800" cy="6858000"/>
          </a:xfrm>
          <a:custGeom>
            <a:avLst/>
            <a:gdLst>
              <a:gd name="connsiteX0" fmla="*/ 0 w 685800"/>
              <a:gd name="connsiteY0" fmla="*/ 6857999 h 6858000"/>
              <a:gd name="connsiteX1" fmla="*/ 685800 w 685800"/>
              <a:gd name="connsiteY1" fmla="*/ 6857999 h 6858000"/>
              <a:gd name="connsiteX2" fmla="*/ 685800 w 685800"/>
              <a:gd name="connsiteY2" fmla="*/ 0 h 6858000"/>
              <a:gd name="connsiteX3" fmla="*/ 0 w 685800"/>
              <a:gd name="connsiteY3" fmla="*/ 0 h 6858000"/>
              <a:gd name="connsiteX4" fmla="*/ 0 w 685800"/>
              <a:gd name="connsiteY4" fmla="*/ 6857999 h 68580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5800" h="6858000">
                <a:moveTo>
                  <a:pt x="0" y="6857999"/>
                </a:moveTo>
                <a:lnTo>
                  <a:pt x="685800" y="6857999"/>
                </a:lnTo>
                <a:lnTo>
                  <a:pt x="685800" y="0"/>
                </a:lnTo>
                <a:lnTo>
                  <a:pt x="0" y="0"/>
                </a:lnTo>
                <a:lnTo>
                  <a:pt x="0" y="6857999"/>
                </a:lnTo>
              </a:path>
            </a:pathLst>
          </a:custGeom>
          <a:solidFill>
            <a:srgbClr val="000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Freeform 3"/>
          <p:cNvSpPr/>
          <p:nvPr/>
        </p:nvSpPr>
        <p:spPr>
          <a:xfrm>
            <a:off x="1022603" y="6681214"/>
            <a:ext cx="1353312" cy="158495"/>
          </a:xfrm>
          <a:custGeom>
            <a:avLst/>
            <a:gdLst>
              <a:gd name="connsiteX0" fmla="*/ 0 w 1353312"/>
              <a:gd name="connsiteY0" fmla="*/ 158495 h 158495"/>
              <a:gd name="connsiteX1" fmla="*/ 1353312 w 1353312"/>
              <a:gd name="connsiteY1" fmla="*/ 158495 h 158495"/>
              <a:gd name="connsiteX2" fmla="*/ 1353312 w 1353312"/>
              <a:gd name="connsiteY2" fmla="*/ 0 h 158495"/>
              <a:gd name="connsiteX3" fmla="*/ 0 w 1353312"/>
              <a:gd name="connsiteY3" fmla="*/ 0 h 158495"/>
              <a:gd name="connsiteX4" fmla="*/ 0 w 1353312"/>
              <a:gd name="connsiteY4" fmla="*/ 158495 h 158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353312" h="158495">
                <a:moveTo>
                  <a:pt x="0" y="158495"/>
                </a:moveTo>
                <a:lnTo>
                  <a:pt x="1353312" y="158495"/>
                </a:lnTo>
                <a:lnTo>
                  <a:pt x="1353312" y="0"/>
                </a:lnTo>
                <a:lnTo>
                  <a:pt x="0" y="0"/>
                </a:lnTo>
                <a:lnTo>
                  <a:pt x="0" y="158495"/>
                </a:lnTo>
              </a:path>
            </a:pathLst>
          </a:custGeom>
          <a:solidFill>
            <a:srgbClr val="FFFFFF">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Freeform 3"/>
          <p:cNvSpPr/>
          <p:nvPr/>
        </p:nvSpPr>
        <p:spPr>
          <a:xfrm>
            <a:off x="-13716" y="498348"/>
            <a:ext cx="9169908" cy="57911"/>
          </a:xfrm>
          <a:custGeom>
            <a:avLst/>
            <a:gdLst>
              <a:gd name="connsiteX0" fmla="*/ 14478 w 9169908"/>
              <a:gd name="connsiteY0" fmla="*/ 14477 h 57911"/>
              <a:gd name="connsiteX1" fmla="*/ 9155430 w 9169908"/>
              <a:gd name="connsiteY1" fmla="*/ 17525 h 57911"/>
            </a:gdLst>
            <a:ahLst/>
            <a:cxnLst>
              <a:cxn ang="0">
                <a:pos x="connsiteX0" y="connsiteY0"/>
              </a:cxn>
              <a:cxn ang="1">
                <a:pos x="connsiteX1" y="connsiteY1"/>
              </a:cxn>
            </a:cxnLst>
            <a:rect l="l" t="t" r="r" b="b"/>
            <a:pathLst>
              <a:path w="9169908" h="57911">
                <a:moveTo>
                  <a:pt x="14477" y="14477"/>
                </a:moveTo>
                <a:lnTo>
                  <a:pt x="9155430" y="17525"/>
                </a:lnTo>
              </a:path>
            </a:pathLst>
          </a:custGeom>
          <a:ln w="25400">
            <a:solidFill>
              <a:srgbClr val="69BE28">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Freeform 3"/>
          <p:cNvSpPr/>
          <p:nvPr/>
        </p:nvSpPr>
        <p:spPr>
          <a:xfrm>
            <a:off x="182879" y="5004815"/>
            <a:ext cx="502919" cy="888491"/>
          </a:xfrm>
          <a:custGeom>
            <a:avLst/>
            <a:gdLst>
              <a:gd name="connsiteX0" fmla="*/ 501764 w 502919"/>
              <a:gd name="connsiteY0" fmla="*/ 676109 h 888491"/>
              <a:gd name="connsiteX1" fmla="*/ 494792 w 502919"/>
              <a:gd name="connsiteY1" fmla="*/ 675538 h 888491"/>
              <a:gd name="connsiteX2" fmla="*/ 432650 w 502919"/>
              <a:gd name="connsiteY2" fmla="*/ 672046 h 888491"/>
              <a:gd name="connsiteX3" fmla="*/ 211975 w 502919"/>
              <a:gd name="connsiteY3" fmla="*/ 437007 h 888491"/>
              <a:gd name="connsiteX4" fmla="*/ 425107 w 502919"/>
              <a:gd name="connsiteY4" fmla="*/ 206502 h 888491"/>
              <a:gd name="connsiteX5" fmla="*/ 494792 w 502919"/>
              <a:gd name="connsiteY5" fmla="*/ 203073 h 888491"/>
              <a:gd name="connsiteX6" fmla="*/ 502335 w 502919"/>
              <a:gd name="connsiteY6" fmla="*/ 202438 h 888491"/>
              <a:gd name="connsiteX7" fmla="*/ 502920 w 502919"/>
              <a:gd name="connsiteY7" fmla="*/ 0 h 888491"/>
              <a:gd name="connsiteX8" fmla="*/ 495376 w 502919"/>
              <a:gd name="connsiteY8" fmla="*/ 0 h 888491"/>
              <a:gd name="connsiteX9" fmla="*/ 446582 w 502919"/>
              <a:gd name="connsiteY9" fmla="*/ 635 h 888491"/>
              <a:gd name="connsiteX10" fmla="*/ 261912 w 502919"/>
              <a:gd name="connsiteY10" fmla="*/ 37211 h 888491"/>
              <a:gd name="connsiteX11" fmla="*/ 87109 w 502919"/>
              <a:gd name="connsiteY11" fmla="*/ 178689 h 888491"/>
              <a:gd name="connsiteX12" fmla="*/ 0 w 502919"/>
              <a:gd name="connsiteY12" fmla="*/ 441579 h 888491"/>
              <a:gd name="connsiteX13" fmla="*/ 6972 w 502919"/>
              <a:gd name="connsiteY13" fmla="*/ 533019 h 888491"/>
              <a:gd name="connsiteX14" fmla="*/ 249135 w 502919"/>
              <a:gd name="connsiteY14" fmla="*/ 839609 h 888491"/>
              <a:gd name="connsiteX15" fmla="*/ 479691 w 502919"/>
              <a:gd name="connsiteY15" fmla="*/ 887907 h 888491"/>
              <a:gd name="connsiteX16" fmla="*/ 502335 w 502919"/>
              <a:gd name="connsiteY16" fmla="*/ 888492 h 888491"/>
              <a:gd name="connsiteX17" fmla="*/ 501764 w 502919"/>
              <a:gd name="connsiteY17" fmla="*/ 676109 h 888491"/>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 ang="9">
                <a:pos x="connsiteX9" y="connsiteY9"/>
              </a:cxn>
              <a:cxn ang="10">
                <a:pos x="connsiteX10" y="connsiteY10"/>
              </a:cxn>
              <a:cxn ang="11">
                <a:pos x="connsiteX11" y="connsiteY11"/>
              </a:cxn>
              <a:cxn ang="12">
                <a:pos x="connsiteX12" y="connsiteY12"/>
              </a:cxn>
              <a:cxn ang="13">
                <a:pos x="connsiteX13" y="connsiteY13"/>
              </a:cxn>
              <a:cxn ang="14">
                <a:pos x="connsiteX14" y="connsiteY14"/>
              </a:cxn>
              <a:cxn ang="15">
                <a:pos x="connsiteX15" y="connsiteY15"/>
              </a:cxn>
              <a:cxn ang="16">
                <a:pos x="connsiteX16" y="connsiteY16"/>
              </a:cxn>
              <a:cxn ang="17">
                <a:pos x="connsiteX17" y="connsiteY17"/>
              </a:cxn>
            </a:cxnLst>
            <a:rect l="l" t="t" r="r" b="b"/>
            <a:pathLst>
              <a:path w="502919" h="888491">
                <a:moveTo>
                  <a:pt x="501764" y="676109"/>
                </a:moveTo>
                <a:cubicBezTo>
                  <a:pt x="494792" y="675538"/>
                  <a:pt x="494792" y="675538"/>
                  <a:pt x="494792" y="675538"/>
                </a:cubicBezTo>
                <a:cubicBezTo>
                  <a:pt x="480847" y="674954"/>
                  <a:pt x="469823" y="675538"/>
                  <a:pt x="432650" y="672046"/>
                </a:cubicBezTo>
                <a:cubicBezTo>
                  <a:pt x="270624" y="656336"/>
                  <a:pt x="211975" y="535305"/>
                  <a:pt x="211975" y="437007"/>
                </a:cubicBezTo>
                <a:cubicBezTo>
                  <a:pt x="211975" y="314198"/>
                  <a:pt x="293852" y="226314"/>
                  <a:pt x="425107" y="206502"/>
                </a:cubicBezTo>
                <a:cubicBezTo>
                  <a:pt x="444842" y="203708"/>
                  <a:pt x="480847" y="203073"/>
                  <a:pt x="494792" y="203073"/>
                </a:cubicBezTo>
                <a:cubicBezTo>
                  <a:pt x="502335" y="202438"/>
                  <a:pt x="502335" y="202438"/>
                  <a:pt x="502335" y="202438"/>
                </a:cubicBezTo>
                <a:cubicBezTo>
                  <a:pt x="502920" y="0"/>
                  <a:pt x="502920" y="0"/>
                  <a:pt x="502920" y="0"/>
                </a:cubicBezTo>
                <a:cubicBezTo>
                  <a:pt x="495376" y="0"/>
                  <a:pt x="495376" y="0"/>
                  <a:pt x="495376" y="0"/>
                </a:cubicBezTo>
                <a:cubicBezTo>
                  <a:pt x="446582" y="635"/>
                  <a:pt x="446582" y="635"/>
                  <a:pt x="446582" y="635"/>
                </a:cubicBezTo>
                <a:cubicBezTo>
                  <a:pt x="404190" y="3429"/>
                  <a:pt x="333921" y="7620"/>
                  <a:pt x="261912" y="37211"/>
                </a:cubicBezTo>
                <a:cubicBezTo>
                  <a:pt x="192811" y="69215"/>
                  <a:pt x="132410" y="117475"/>
                  <a:pt x="87109" y="178689"/>
                </a:cubicBezTo>
                <a:cubicBezTo>
                  <a:pt x="30200" y="256032"/>
                  <a:pt x="0" y="345059"/>
                  <a:pt x="0" y="441579"/>
                </a:cubicBezTo>
                <a:cubicBezTo>
                  <a:pt x="0" y="471932"/>
                  <a:pt x="2324" y="503936"/>
                  <a:pt x="6972" y="533019"/>
                </a:cubicBezTo>
                <a:cubicBezTo>
                  <a:pt x="34264" y="667969"/>
                  <a:pt x="122529" y="779691"/>
                  <a:pt x="249135" y="839609"/>
                </a:cubicBezTo>
                <a:cubicBezTo>
                  <a:pt x="292112" y="858240"/>
                  <a:pt x="347865" y="877430"/>
                  <a:pt x="479691" y="887907"/>
                </a:cubicBezTo>
                <a:cubicBezTo>
                  <a:pt x="482600" y="887907"/>
                  <a:pt x="502335" y="888492"/>
                  <a:pt x="502335" y="888492"/>
                </a:cubicBezTo>
                <a:lnTo>
                  <a:pt x="501764" y="676109"/>
                </a:lnTo>
              </a:path>
            </a:pathLst>
          </a:custGeom>
          <a:solidFill>
            <a:srgbClr val="69BE28">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Freeform 3"/>
          <p:cNvSpPr/>
          <p:nvPr/>
        </p:nvSpPr>
        <p:spPr>
          <a:xfrm>
            <a:off x="886967" y="1656588"/>
            <a:ext cx="4273296" cy="2235708"/>
          </a:xfrm>
          <a:custGeom>
            <a:avLst/>
            <a:gdLst>
              <a:gd name="connsiteX0" fmla="*/ 0 w 4273296"/>
              <a:gd name="connsiteY0" fmla="*/ 2235708 h 2235708"/>
              <a:gd name="connsiteX1" fmla="*/ 4273296 w 4273296"/>
              <a:gd name="connsiteY1" fmla="*/ 2235708 h 2235708"/>
              <a:gd name="connsiteX2" fmla="*/ 4273296 w 4273296"/>
              <a:gd name="connsiteY2" fmla="*/ 0 h 2235708"/>
              <a:gd name="connsiteX3" fmla="*/ 0 w 4273296"/>
              <a:gd name="connsiteY3" fmla="*/ 0 h 2235708"/>
              <a:gd name="connsiteX4" fmla="*/ 0 w 4273296"/>
              <a:gd name="connsiteY4" fmla="*/ 2235708 h 223570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4273296" h="2235708">
                <a:moveTo>
                  <a:pt x="0" y="2235708"/>
                </a:moveTo>
                <a:lnTo>
                  <a:pt x="4273296" y="2235708"/>
                </a:lnTo>
                <a:lnTo>
                  <a:pt x="4273296" y="0"/>
                </a:lnTo>
                <a:lnTo>
                  <a:pt x="0" y="0"/>
                </a:lnTo>
                <a:lnTo>
                  <a:pt x="0" y="2235708"/>
                </a:lnTo>
              </a:path>
            </a:pathLst>
          </a:custGeom>
          <a:solidFill>
            <a:srgbClr val="E9EEEE">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Freeform 3"/>
          <p:cNvSpPr/>
          <p:nvPr/>
        </p:nvSpPr>
        <p:spPr>
          <a:xfrm>
            <a:off x="1068324" y="1184147"/>
            <a:ext cx="326136" cy="304800"/>
          </a:xfrm>
          <a:custGeom>
            <a:avLst/>
            <a:gdLst>
              <a:gd name="connsiteX0" fmla="*/ 0 w 326136"/>
              <a:gd name="connsiteY0" fmla="*/ 304800 h 304800"/>
              <a:gd name="connsiteX1" fmla="*/ 326136 w 326136"/>
              <a:gd name="connsiteY1" fmla="*/ 304800 h 304800"/>
              <a:gd name="connsiteX2" fmla="*/ 326136 w 326136"/>
              <a:gd name="connsiteY2" fmla="*/ 0 h 304800"/>
              <a:gd name="connsiteX3" fmla="*/ 0 w 326136"/>
              <a:gd name="connsiteY3" fmla="*/ 0 h 304800"/>
              <a:gd name="connsiteX4" fmla="*/ 0 w 326136"/>
              <a:gd name="connsiteY4" fmla="*/ 304800 h 30480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6136" h="304800">
                <a:moveTo>
                  <a:pt x="0" y="304800"/>
                </a:moveTo>
                <a:lnTo>
                  <a:pt x="326136" y="304800"/>
                </a:lnTo>
                <a:lnTo>
                  <a:pt x="326136" y="0"/>
                </a:lnTo>
                <a:lnTo>
                  <a:pt x="0" y="0"/>
                </a:lnTo>
                <a:lnTo>
                  <a:pt x="0" y="304800"/>
                </a:lnTo>
              </a:path>
            </a:pathLst>
          </a:custGeom>
          <a:solidFill>
            <a:srgbClr val="FFC0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Freeform 3"/>
          <p:cNvSpPr/>
          <p:nvPr/>
        </p:nvSpPr>
        <p:spPr>
          <a:xfrm>
            <a:off x="1331975" y="4040123"/>
            <a:ext cx="3555491" cy="288035"/>
          </a:xfrm>
          <a:custGeom>
            <a:avLst/>
            <a:gdLst>
              <a:gd name="connsiteX0" fmla="*/ 0 w 3555491"/>
              <a:gd name="connsiteY0" fmla="*/ 48005 h 288035"/>
              <a:gd name="connsiteX1" fmla="*/ 48006 w 3555491"/>
              <a:gd name="connsiteY1" fmla="*/ 0 h 288035"/>
              <a:gd name="connsiteX2" fmla="*/ 3507486 w 3555491"/>
              <a:gd name="connsiteY2" fmla="*/ 0 h 288035"/>
              <a:gd name="connsiteX3" fmla="*/ 3555491 w 3555491"/>
              <a:gd name="connsiteY3" fmla="*/ 48005 h 288035"/>
              <a:gd name="connsiteX4" fmla="*/ 3555491 w 3555491"/>
              <a:gd name="connsiteY4" fmla="*/ 240029 h 288035"/>
              <a:gd name="connsiteX5" fmla="*/ 3507486 w 3555491"/>
              <a:gd name="connsiteY5" fmla="*/ 288035 h 288035"/>
              <a:gd name="connsiteX6" fmla="*/ 48006 w 3555491"/>
              <a:gd name="connsiteY6" fmla="*/ 288035 h 288035"/>
              <a:gd name="connsiteX7" fmla="*/ 0 w 3555491"/>
              <a:gd name="connsiteY7" fmla="*/ 240029 h 288035"/>
              <a:gd name="connsiteX8" fmla="*/ 0 w 3555491"/>
              <a:gd name="connsiteY8" fmla="*/ 48005 h 2880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1" h="288035">
                <a:moveTo>
                  <a:pt x="0" y="48005"/>
                </a:moveTo>
                <a:cubicBezTo>
                  <a:pt x="0" y="21463"/>
                  <a:pt x="21463" y="0"/>
                  <a:pt x="48006" y="0"/>
                </a:cubicBezTo>
                <a:lnTo>
                  <a:pt x="3507486" y="0"/>
                </a:lnTo>
                <a:cubicBezTo>
                  <a:pt x="3534028" y="0"/>
                  <a:pt x="3555491" y="21463"/>
                  <a:pt x="3555491" y="48005"/>
                </a:cubicBezTo>
                <a:lnTo>
                  <a:pt x="3555491" y="240029"/>
                </a:lnTo>
                <a:cubicBezTo>
                  <a:pt x="3555491" y="266572"/>
                  <a:pt x="3534028" y="288035"/>
                  <a:pt x="3507486" y="288035"/>
                </a:cubicBezTo>
                <a:lnTo>
                  <a:pt x="48006" y="288035"/>
                </a:lnTo>
                <a:cubicBezTo>
                  <a:pt x="21463" y="288035"/>
                  <a:pt x="0" y="266572"/>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Freeform 3"/>
          <p:cNvSpPr/>
          <p:nvPr/>
        </p:nvSpPr>
        <p:spPr>
          <a:xfrm>
            <a:off x="1325625" y="4033773"/>
            <a:ext cx="3568191" cy="300735"/>
          </a:xfrm>
          <a:custGeom>
            <a:avLst/>
            <a:gdLst>
              <a:gd name="connsiteX0" fmla="*/ 6350 w 3568191"/>
              <a:gd name="connsiteY0" fmla="*/ 54355 h 300735"/>
              <a:gd name="connsiteX1" fmla="*/ 54356 w 3568191"/>
              <a:gd name="connsiteY1" fmla="*/ 6350 h 300735"/>
              <a:gd name="connsiteX2" fmla="*/ 3513836 w 3568191"/>
              <a:gd name="connsiteY2" fmla="*/ 6350 h 300735"/>
              <a:gd name="connsiteX3" fmla="*/ 3561841 w 3568191"/>
              <a:gd name="connsiteY3" fmla="*/ 54355 h 300735"/>
              <a:gd name="connsiteX4" fmla="*/ 3561841 w 3568191"/>
              <a:gd name="connsiteY4" fmla="*/ 246379 h 300735"/>
              <a:gd name="connsiteX5" fmla="*/ 3513836 w 3568191"/>
              <a:gd name="connsiteY5" fmla="*/ 294385 h 300735"/>
              <a:gd name="connsiteX6" fmla="*/ 54356 w 3568191"/>
              <a:gd name="connsiteY6" fmla="*/ 294385 h 300735"/>
              <a:gd name="connsiteX7" fmla="*/ 6350 w 3568191"/>
              <a:gd name="connsiteY7" fmla="*/ 246379 h 300735"/>
              <a:gd name="connsiteX8" fmla="*/ 6350 w 3568191"/>
              <a:gd name="connsiteY8" fmla="*/ 54355 h 300735"/>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1" h="300735">
                <a:moveTo>
                  <a:pt x="6350" y="54355"/>
                </a:moveTo>
                <a:cubicBezTo>
                  <a:pt x="6350" y="27813"/>
                  <a:pt x="27813" y="6350"/>
                  <a:pt x="54356" y="6350"/>
                </a:cubicBezTo>
                <a:lnTo>
                  <a:pt x="3513836" y="6350"/>
                </a:lnTo>
                <a:cubicBezTo>
                  <a:pt x="3540378" y="6350"/>
                  <a:pt x="3561841" y="27813"/>
                  <a:pt x="3561841" y="54355"/>
                </a:cubicBezTo>
                <a:lnTo>
                  <a:pt x="3561841" y="246379"/>
                </a:lnTo>
                <a:cubicBezTo>
                  <a:pt x="3561841" y="272922"/>
                  <a:pt x="3540378" y="294385"/>
                  <a:pt x="3513836" y="294385"/>
                </a:cubicBezTo>
                <a:lnTo>
                  <a:pt x="54356" y="294385"/>
                </a:lnTo>
                <a:cubicBezTo>
                  <a:pt x="27813" y="294385"/>
                  <a:pt x="6350" y="272922"/>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Freeform 3"/>
          <p:cNvSpPr/>
          <p:nvPr/>
        </p:nvSpPr>
        <p:spPr>
          <a:xfrm>
            <a:off x="2287523" y="4564379"/>
            <a:ext cx="1676400" cy="80772"/>
          </a:xfrm>
          <a:custGeom>
            <a:avLst/>
            <a:gdLst>
              <a:gd name="connsiteX0" fmla="*/ 1676400 w 1676400"/>
              <a:gd name="connsiteY0" fmla="*/ 0 h 80772"/>
              <a:gd name="connsiteX1" fmla="*/ 0 w 1676400"/>
              <a:gd name="connsiteY1" fmla="*/ 0 h 80772"/>
              <a:gd name="connsiteX2" fmla="*/ 0 w 1676400"/>
              <a:gd name="connsiteY2" fmla="*/ 80772 h 80772"/>
              <a:gd name="connsiteX3" fmla="*/ 1676400 w 1676400"/>
              <a:gd name="connsiteY3" fmla="*/ 80772 h 80772"/>
              <a:gd name="connsiteX4" fmla="*/ 1676400 w 1676400"/>
              <a:gd name="connsiteY4" fmla="*/ 0 h 807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676400" h="80772">
                <a:moveTo>
                  <a:pt x="1676400" y="0"/>
                </a:moveTo>
                <a:lnTo>
                  <a:pt x="0" y="0"/>
                </a:lnTo>
                <a:lnTo>
                  <a:pt x="0" y="80772"/>
                </a:lnTo>
                <a:lnTo>
                  <a:pt x="1676400" y="80772"/>
                </a:lnTo>
                <a:lnTo>
                  <a:pt x="167640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Freeform 3"/>
          <p:cNvSpPr/>
          <p:nvPr/>
        </p:nvSpPr>
        <p:spPr>
          <a:xfrm>
            <a:off x="2287523" y="4725923"/>
            <a:ext cx="1109472" cy="82296"/>
          </a:xfrm>
          <a:custGeom>
            <a:avLst/>
            <a:gdLst>
              <a:gd name="connsiteX0" fmla="*/ 1109472 w 1109472"/>
              <a:gd name="connsiteY0" fmla="*/ 0 h 82296"/>
              <a:gd name="connsiteX1" fmla="*/ 0 w 1109472"/>
              <a:gd name="connsiteY1" fmla="*/ 0 h 82296"/>
              <a:gd name="connsiteX2" fmla="*/ 0 w 1109472"/>
              <a:gd name="connsiteY2" fmla="*/ 82296 h 82296"/>
              <a:gd name="connsiteX3" fmla="*/ 1109472 w 1109472"/>
              <a:gd name="connsiteY3" fmla="*/ 82296 h 82296"/>
              <a:gd name="connsiteX4" fmla="*/ 1109472 w 1109472"/>
              <a:gd name="connsiteY4" fmla="*/ 0 h 822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09472" h="82296">
                <a:moveTo>
                  <a:pt x="1109472" y="0"/>
                </a:moveTo>
                <a:lnTo>
                  <a:pt x="0" y="0"/>
                </a:lnTo>
                <a:lnTo>
                  <a:pt x="0" y="82296"/>
                </a:lnTo>
                <a:lnTo>
                  <a:pt x="1109472" y="82296"/>
                </a:lnTo>
                <a:lnTo>
                  <a:pt x="110947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Freeform 3"/>
          <p:cNvSpPr/>
          <p:nvPr/>
        </p:nvSpPr>
        <p:spPr>
          <a:xfrm>
            <a:off x="2287523" y="4888991"/>
            <a:ext cx="874776" cy="82296"/>
          </a:xfrm>
          <a:custGeom>
            <a:avLst/>
            <a:gdLst>
              <a:gd name="connsiteX0" fmla="*/ 874776 w 874776"/>
              <a:gd name="connsiteY0" fmla="*/ 0 h 82296"/>
              <a:gd name="connsiteX1" fmla="*/ 0 w 874776"/>
              <a:gd name="connsiteY1" fmla="*/ 0 h 82296"/>
              <a:gd name="connsiteX2" fmla="*/ 0 w 874776"/>
              <a:gd name="connsiteY2" fmla="*/ 82296 h 82296"/>
              <a:gd name="connsiteX3" fmla="*/ 874776 w 874776"/>
              <a:gd name="connsiteY3" fmla="*/ 82296 h 82296"/>
              <a:gd name="connsiteX4" fmla="*/ 874776 w 874776"/>
              <a:gd name="connsiteY4" fmla="*/ 0 h 822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74776" h="82296">
                <a:moveTo>
                  <a:pt x="874776" y="0"/>
                </a:moveTo>
                <a:lnTo>
                  <a:pt x="0" y="0"/>
                </a:lnTo>
                <a:lnTo>
                  <a:pt x="0" y="82296"/>
                </a:lnTo>
                <a:lnTo>
                  <a:pt x="874776" y="82296"/>
                </a:lnTo>
                <a:lnTo>
                  <a:pt x="874776"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Freeform 3"/>
          <p:cNvSpPr/>
          <p:nvPr/>
        </p:nvSpPr>
        <p:spPr>
          <a:xfrm>
            <a:off x="2287523" y="5052059"/>
            <a:ext cx="696468" cy="82296"/>
          </a:xfrm>
          <a:custGeom>
            <a:avLst/>
            <a:gdLst>
              <a:gd name="connsiteX0" fmla="*/ 696468 w 696468"/>
              <a:gd name="connsiteY0" fmla="*/ 0 h 82296"/>
              <a:gd name="connsiteX1" fmla="*/ 0 w 696468"/>
              <a:gd name="connsiteY1" fmla="*/ 0 h 82296"/>
              <a:gd name="connsiteX2" fmla="*/ 0 w 696468"/>
              <a:gd name="connsiteY2" fmla="*/ 82296 h 82296"/>
              <a:gd name="connsiteX3" fmla="*/ 696468 w 696468"/>
              <a:gd name="connsiteY3" fmla="*/ 82296 h 82296"/>
              <a:gd name="connsiteX4" fmla="*/ 696468 w 696468"/>
              <a:gd name="connsiteY4" fmla="*/ 0 h 822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96468" h="82296">
                <a:moveTo>
                  <a:pt x="696468" y="0"/>
                </a:moveTo>
                <a:lnTo>
                  <a:pt x="0" y="0"/>
                </a:lnTo>
                <a:lnTo>
                  <a:pt x="0" y="82296"/>
                </a:lnTo>
                <a:lnTo>
                  <a:pt x="696468" y="82296"/>
                </a:lnTo>
                <a:lnTo>
                  <a:pt x="696468"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Freeform 3"/>
          <p:cNvSpPr/>
          <p:nvPr/>
        </p:nvSpPr>
        <p:spPr>
          <a:xfrm>
            <a:off x="2287523" y="5215128"/>
            <a:ext cx="661416" cy="82296"/>
          </a:xfrm>
          <a:custGeom>
            <a:avLst/>
            <a:gdLst>
              <a:gd name="connsiteX0" fmla="*/ 661416 w 661416"/>
              <a:gd name="connsiteY0" fmla="*/ 0 h 82296"/>
              <a:gd name="connsiteX1" fmla="*/ 0 w 661416"/>
              <a:gd name="connsiteY1" fmla="*/ 0 h 82296"/>
              <a:gd name="connsiteX2" fmla="*/ 0 w 661416"/>
              <a:gd name="connsiteY2" fmla="*/ 82295 h 82296"/>
              <a:gd name="connsiteX3" fmla="*/ 661416 w 661416"/>
              <a:gd name="connsiteY3" fmla="*/ 82295 h 82296"/>
              <a:gd name="connsiteX4" fmla="*/ 661416 w 661416"/>
              <a:gd name="connsiteY4" fmla="*/ 0 h 822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1416" h="82296">
                <a:moveTo>
                  <a:pt x="661416" y="0"/>
                </a:moveTo>
                <a:lnTo>
                  <a:pt x="0" y="0"/>
                </a:lnTo>
                <a:lnTo>
                  <a:pt x="0" y="82295"/>
                </a:lnTo>
                <a:lnTo>
                  <a:pt x="661416" y="82295"/>
                </a:lnTo>
                <a:lnTo>
                  <a:pt x="661416"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Freeform 3"/>
          <p:cNvSpPr/>
          <p:nvPr/>
        </p:nvSpPr>
        <p:spPr>
          <a:xfrm>
            <a:off x="2287523" y="5378196"/>
            <a:ext cx="661416" cy="80771"/>
          </a:xfrm>
          <a:custGeom>
            <a:avLst/>
            <a:gdLst>
              <a:gd name="connsiteX0" fmla="*/ 661416 w 661416"/>
              <a:gd name="connsiteY0" fmla="*/ 0 h 80771"/>
              <a:gd name="connsiteX1" fmla="*/ 0 w 661416"/>
              <a:gd name="connsiteY1" fmla="*/ 0 h 80771"/>
              <a:gd name="connsiteX2" fmla="*/ 0 w 661416"/>
              <a:gd name="connsiteY2" fmla="*/ 80771 h 80771"/>
              <a:gd name="connsiteX3" fmla="*/ 661416 w 661416"/>
              <a:gd name="connsiteY3" fmla="*/ 80771 h 80771"/>
              <a:gd name="connsiteX4" fmla="*/ 661416 w 661416"/>
              <a:gd name="connsiteY4" fmla="*/ 0 h 807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61416" h="80771">
                <a:moveTo>
                  <a:pt x="661416" y="0"/>
                </a:moveTo>
                <a:lnTo>
                  <a:pt x="0" y="0"/>
                </a:lnTo>
                <a:lnTo>
                  <a:pt x="0" y="80771"/>
                </a:lnTo>
                <a:lnTo>
                  <a:pt x="661416" y="80771"/>
                </a:lnTo>
                <a:lnTo>
                  <a:pt x="661416"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Freeform 3"/>
          <p:cNvSpPr/>
          <p:nvPr/>
        </p:nvSpPr>
        <p:spPr>
          <a:xfrm>
            <a:off x="2287523" y="5541264"/>
            <a:ext cx="365760" cy="80771"/>
          </a:xfrm>
          <a:custGeom>
            <a:avLst/>
            <a:gdLst>
              <a:gd name="connsiteX0" fmla="*/ 365760 w 365760"/>
              <a:gd name="connsiteY0" fmla="*/ 0 h 80771"/>
              <a:gd name="connsiteX1" fmla="*/ 0 w 365760"/>
              <a:gd name="connsiteY1" fmla="*/ 0 h 80771"/>
              <a:gd name="connsiteX2" fmla="*/ 0 w 365760"/>
              <a:gd name="connsiteY2" fmla="*/ 80771 h 80771"/>
              <a:gd name="connsiteX3" fmla="*/ 365760 w 365760"/>
              <a:gd name="connsiteY3" fmla="*/ 80771 h 80771"/>
              <a:gd name="connsiteX4" fmla="*/ 365760 w 365760"/>
              <a:gd name="connsiteY4" fmla="*/ 0 h 807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65760" h="80771">
                <a:moveTo>
                  <a:pt x="365760" y="0"/>
                </a:moveTo>
                <a:lnTo>
                  <a:pt x="0" y="0"/>
                </a:lnTo>
                <a:lnTo>
                  <a:pt x="0" y="80771"/>
                </a:lnTo>
                <a:lnTo>
                  <a:pt x="365760" y="80771"/>
                </a:lnTo>
                <a:lnTo>
                  <a:pt x="36576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Freeform 3"/>
          <p:cNvSpPr/>
          <p:nvPr/>
        </p:nvSpPr>
        <p:spPr>
          <a:xfrm>
            <a:off x="2287523" y="5704332"/>
            <a:ext cx="330708" cy="80771"/>
          </a:xfrm>
          <a:custGeom>
            <a:avLst/>
            <a:gdLst>
              <a:gd name="connsiteX0" fmla="*/ 330708 w 330708"/>
              <a:gd name="connsiteY0" fmla="*/ 0 h 80771"/>
              <a:gd name="connsiteX1" fmla="*/ 0 w 330708"/>
              <a:gd name="connsiteY1" fmla="*/ 0 h 80771"/>
              <a:gd name="connsiteX2" fmla="*/ 0 w 330708"/>
              <a:gd name="connsiteY2" fmla="*/ 80771 h 80771"/>
              <a:gd name="connsiteX3" fmla="*/ 330708 w 330708"/>
              <a:gd name="connsiteY3" fmla="*/ 80771 h 80771"/>
              <a:gd name="connsiteX4" fmla="*/ 330708 w 330708"/>
              <a:gd name="connsiteY4" fmla="*/ 0 h 807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0708" h="80771">
                <a:moveTo>
                  <a:pt x="330708" y="0"/>
                </a:moveTo>
                <a:lnTo>
                  <a:pt x="0" y="0"/>
                </a:lnTo>
                <a:lnTo>
                  <a:pt x="0" y="80771"/>
                </a:lnTo>
                <a:lnTo>
                  <a:pt x="330708" y="80771"/>
                </a:lnTo>
                <a:lnTo>
                  <a:pt x="330708"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3"/>
          <p:cNvSpPr/>
          <p:nvPr/>
        </p:nvSpPr>
        <p:spPr>
          <a:xfrm>
            <a:off x="2287523" y="5867400"/>
            <a:ext cx="295655" cy="80771"/>
          </a:xfrm>
          <a:custGeom>
            <a:avLst/>
            <a:gdLst>
              <a:gd name="connsiteX0" fmla="*/ 295655 w 295655"/>
              <a:gd name="connsiteY0" fmla="*/ 0 h 80771"/>
              <a:gd name="connsiteX1" fmla="*/ 0 w 295655"/>
              <a:gd name="connsiteY1" fmla="*/ 0 h 80771"/>
              <a:gd name="connsiteX2" fmla="*/ 0 w 295655"/>
              <a:gd name="connsiteY2" fmla="*/ 80771 h 80771"/>
              <a:gd name="connsiteX3" fmla="*/ 295655 w 295655"/>
              <a:gd name="connsiteY3" fmla="*/ 80771 h 80771"/>
              <a:gd name="connsiteX4" fmla="*/ 295655 w 295655"/>
              <a:gd name="connsiteY4" fmla="*/ 0 h 8077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5655" h="80771">
                <a:moveTo>
                  <a:pt x="295655" y="0"/>
                </a:moveTo>
                <a:lnTo>
                  <a:pt x="0" y="0"/>
                </a:lnTo>
                <a:lnTo>
                  <a:pt x="0" y="80771"/>
                </a:lnTo>
                <a:lnTo>
                  <a:pt x="295655" y="80771"/>
                </a:lnTo>
                <a:lnTo>
                  <a:pt x="29565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3"/>
          <p:cNvSpPr/>
          <p:nvPr/>
        </p:nvSpPr>
        <p:spPr>
          <a:xfrm>
            <a:off x="2287523" y="6030467"/>
            <a:ext cx="153924" cy="80772"/>
          </a:xfrm>
          <a:custGeom>
            <a:avLst/>
            <a:gdLst>
              <a:gd name="connsiteX0" fmla="*/ 153924 w 153924"/>
              <a:gd name="connsiteY0" fmla="*/ 0 h 80772"/>
              <a:gd name="connsiteX1" fmla="*/ 0 w 153924"/>
              <a:gd name="connsiteY1" fmla="*/ 0 h 80772"/>
              <a:gd name="connsiteX2" fmla="*/ 0 w 153924"/>
              <a:gd name="connsiteY2" fmla="*/ 80772 h 80772"/>
              <a:gd name="connsiteX3" fmla="*/ 153924 w 153924"/>
              <a:gd name="connsiteY3" fmla="*/ 80772 h 80772"/>
              <a:gd name="connsiteX4" fmla="*/ 153924 w 153924"/>
              <a:gd name="connsiteY4" fmla="*/ 0 h 80772"/>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53924" h="80772">
                <a:moveTo>
                  <a:pt x="153924" y="0"/>
                </a:moveTo>
                <a:lnTo>
                  <a:pt x="0" y="0"/>
                </a:lnTo>
                <a:lnTo>
                  <a:pt x="0" y="80772"/>
                </a:lnTo>
                <a:lnTo>
                  <a:pt x="153924" y="80772"/>
                </a:lnTo>
                <a:lnTo>
                  <a:pt x="153924"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3"/>
          <p:cNvSpPr/>
          <p:nvPr/>
        </p:nvSpPr>
        <p:spPr>
          <a:xfrm>
            <a:off x="2287523" y="6192011"/>
            <a:ext cx="129540" cy="82296"/>
          </a:xfrm>
          <a:custGeom>
            <a:avLst/>
            <a:gdLst>
              <a:gd name="connsiteX0" fmla="*/ 129540 w 129540"/>
              <a:gd name="connsiteY0" fmla="*/ 0 h 82296"/>
              <a:gd name="connsiteX1" fmla="*/ 0 w 129540"/>
              <a:gd name="connsiteY1" fmla="*/ 0 h 82296"/>
              <a:gd name="connsiteX2" fmla="*/ 0 w 129540"/>
              <a:gd name="connsiteY2" fmla="*/ 82296 h 82296"/>
              <a:gd name="connsiteX3" fmla="*/ 129540 w 129540"/>
              <a:gd name="connsiteY3" fmla="*/ 82296 h 82296"/>
              <a:gd name="connsiteX4" fmla="*/ 129540 w 129540"/>
              <a:gd name="connsiteY4" fmla="*/ 0 h 82296"/>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29540" h="82296">
                <a:moveTo>
                  <a:pt x="129540" y="0"/>
                </a:moveTo>
                <a:lnTo>
                  <a:pt x="0" y="0"/>
                </a:lnTo>
                <a:lnTo>
                  <a:pt x="0" y="82296"/>
                </a:lnTo>
                <a:lnTo>
                  <a:pt x="129540" y="82296"/>
                </a:lnTo>
                <a:lnTo>
                  <a:pt x="12954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3"/>
          <p:cNvSpPr/>
          <p:nvPr/>
        </p:nvSpPr>
        <p:spPr>
          <a:xfrm>
            <a:off x="2281173" y="4516882"/>
            <a:ext cx="21844" cy="1804923"/>
          </a:xfrm>
          <a:custGeom>
            <a:avLst/>
            <a:gdLst>
              <a:gd name="connsiteX0" fmla="*/ 6350 w 21844"/>
              <a:gd name="connsiteY0" fmla="*/ 6350 h 1804923"/>
              <a:gd name="connsiteX1" fmla="*/ 6350 w 21844"/>
              <a:gd name="connsiteY1" fmla="*/ 1798573 h 1804923"/>
            </a:gdLst>
            <a:ahLst/>
            <a:cxnLst>
              <a:cxn ang="0">
                <a:pos x="connsiteX0" y="connsiteY0"/>
              </a:cxn>
              <a:cxn ang="1">
                <a:pos x="connsiteX1" y="connsiteY1"/>
              </a:cxn>
            </a:cxnLst>
            <a:rect l="l" t="t" r="r" b="b"/>
            <a:pathLst>
              <a:path w="21844" h="1804923">
                <a:moveTo>
                  <a:pt x="6350" y="6350"/>
                </a:moveTo>
                <a:lnTo>
                  <a:pt x="6350" y="1798573"/>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Freeform 3"/>
          <p:cNvSpPr/>
          <p:nvPr/>
        </p:nvSpPr>
        <p:spPr>
          <a:xfrm>
            <a:off x="2241550" y="4516882"/>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4" name="Freeform 3"/>
          <p:cNvSpPr/>
          <p:nvPr/>
        </p:nvSpPr>
        <p:spPr>
          <a:xfrm>
            <a:off x="2241550" y="4679950"/>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Freeform 3"/>
          <p:cNvSpPr/>
          <p:nvPr/>
        </p:nvSpPr>
        <p:spPr>
          <a:xfrm>
            <a:off x="2241550" y="4843017"/>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Freeform 3"/>
          <p:cNvSpPr/>
          <p:nvPr/>
        </p:nvSpPr>
        <p:spPr>
          <a:xfrm>
            <a:off x="2241550" y="5006085"/>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Freeform 3"/>
          <p:cNvSpPr/>
          <p:nvPr/>
        </p:nvSpPr>
        <p:spPr>
          <a:xfrm>
            <a:off x="2241550" y="5167629"/>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8" name="Freeform 3"/>
          <p:cNvSpPr/>
          <p:nvPr/>
        </p:nvSpPr>
        <p:spPr>
          <a:xfrm>
            <a:off x="2241550" y="5330697"/>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Freeform 3"/>
          <p:cNvSpPr/>
          <p:nvPr/>
        </p:nvSpPr>
        <p:spPr>
          <a:xfrm>
            <a:off x="2241550" y="5493765"/>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Freeform 3"/>
          <p:cNvSpPr/>
          <p:nvPr/>
        </p:nvSpPr>
        <p:spPr>
          <a:xfrm>
            <a:off x="2241550" y="5656834"/>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Freeform 3"/>
          <p:cNvSpPr/>
          <p:nvPr/>
        </p:nvSpPr>
        <p:spPr>
          <a:xfrm>
            <a:off x="2241550" y="5819902"/>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Freeform 3"/>
          <p:cNvSpPr/>
          <p:nvPr/>
        </p:nvSpPr>
        <p:spPr>
          <a:xfrm>
            <a:off x="2241550" y="5982970"/>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3" name="Freeform 3"/>
          <p:cNvSpPr/>
          <p:nvPr/>
        </p:nvSpPr>
        <p:spPr>
          <a:xfrm>
            <a:off x="2241550" y="6146038"/>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Freeform 3"/>
          <p:cNvSpPr/>
          <p:nvPr/>
        </p:nvSpPr>
        <p:spPr>
          <a:xfrm>
            <a:off x="2241550" y="6309105"/>
            <a:ext cx="52323" cy="21844"/>
          </a:xfrm>
          <a:custGeom>
            <a:avLst/>
            <a:gdLst>
              <a:gd name="connsiteX0" fmla="*/ 6350 w 52323"/>
              <a:gd name="connsiteY0" fmla="*/ 6350 h 21844"/>
              <a:gd name="connsiteX1" fmla="*/ 45973 w 52323"/>
              <a:gd name="connsiteY1" fmla="*/ 6350 h 21844"/>
            </a:gdLst>
            <a:ahLst/>
            <a:cxnLst>
              <a:cxn ang="0">
                <a:pos x="connsiteX0" y="connsiteY0"/>
              </a:cxn>
              <a:cxn ang="1">
                <a:pos x="connsiteX1" y="connsiteY1"/>
              </a:cxn>
            </a:cxnLst>
            <a:rect l="l" t="t" r="r" b="b"/>
            <a:pathLst>
              <a:path w="52323" h="21844">
                <a:moveTo>
                  <a:pt x="6350" y="6350"/>
                </a:moveTo>
                <a:lnTo>
                  <a:pt x="45973"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Freeform 3"/>
          <p:cNvSpPr/>
          <p:nvPr/>
        </p:nvSpPr>
        <p:spPr>
          <a:xfrm>
            <a:off x="1321308" y="4411979"/>
            <a:ext cx="3575303" cy="2014728"/>
          </a:xfrm>
          <a:custGeom>
            <a:avLst/>
            <a:gdLst>
              <a:gd name="connsiteX0" fmla="*/ 9905 w 3575303"/>
              <a:gd name="connsiteY0" fmla="*/ 2004822 h 2014728"/>
              <a:gd name="connsiteX1" fmla="*/ 3565397 w 3575303"/>
              <a:gd name="connsiteY1" fmla="*/ 2004822 h 2014728"/>
              <a:gd name="connsiteX2" fmla="*/ 3565397 w 3575303"/>
              <a:gd name="connsiteY2" fmla="*/ 9905 h 2014728"/>
              <a:gd name="connsiteX3" fmla="*/ 9905 w 3575303"/>
              <a:gd name="connsiteY3" fmla="*/ 9905 h 2014728"/>
              <a:gd name="connsiteX4" fmla="*/ 9905 w 3575303"/>
              <a:gd name="connsiteY4" fmla="*/ 2004822 h 2014728"/>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3" h="2014728">
                <a:moveTo>
                  <a:pt x="9905" y="2004822"/>
                </a:moveTo>
                <a:lnTo>
                  <a:pt x="3565397" y="2004822"/>
                </a:lnTo>
                <a:lnTo>
                  <a:pt x="3565397" y="9905"/>
                </a:lnTo>
                <a:lnTo>
                  <a:pt x="9905" y="9905"/>
                </a:lnTo>
                <a:lnTo>
                  <a:pt x="9905" y="2004822"/>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Freeform 3"/>
          <p:cNvSpPr/>
          <p:nvPr/>
        </p:nvSpPr>
        <p:spPr>
          <a:xfrm>
            <a:off x="1386840" y="4482084"/>
            <a:ext cx="3259835" cy="539495"/>
          </a:xfrm>
          <a:custGeom>
            <a:avLst/>
            <a:gdLst>
              <a:gd name="connsiteX0" fmla="*/ 9905 w 3259835"/>
              <a:gd name="connsiteY0" fmla="*/ 529589 h 539495"/>
              <a:gd name="connsiteX1" fmla="*/ 3249930 w 3259835"/>
              <a:gd name="connsiteY1" fmla="*/ 529589 h 539495"/>
              <a:gd name="connsiteX2" fmla="*/ 3249930 w 3259835"/>
              <a:gd name="connsiteY2" fmla="*/ 9905 h 539495"/>
              <a:gd name="connsiteX3" fmla="*/ 9905 w 3259835"/>
              <a:gd name="connsiteY3" fmla="*/ 9905 h 539495"/>
              <a:gd name="connsiteX4" fmla="*/ 9905 w 3259835"/>
              <a:gd name="connsiteY4" fmla="*/ 529589 h 539495"/>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259835" h="539495">
                <a:moveTo>
                  <a:pt x="9905" y="529589"/>
                </a:moveTo>
                <a:lnTo>
                  <a:pt x="3249930" y="529589"/>
                </a:lnTo>
                <a:lnTo>
                  <a:pt x="3249930" y="9905"/>
                </a:lnTo>
                <a:lnTo>
                  <a:pt x="9905" y="9905"/>
                </a:lnTo>
                <a:lnTo>
                  <a:pt x="9905" y="529589"/>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Freeform 3"/>
          <p:cNvSpPr/>
          <p:nvPr/>
        </p:nvSpPr>
        <p:spPr>
          <a:xfrm>
            <a:off x="5225796" y="1591055"/>
            <a:ext cx="3555491" cy="288036"/>
          </a:xfrm>
          <a:custGeom>
            <a:avLst/>
            <a:gdLst>
              <a:gd name="connsiteX0" fmla="*/ 0 w 3555491"/>
              <a:gd name="connsiteY0" fmla="*/ 48005 h 288036"/>
              <a:gd name="connsiteX1" fmla="*/ 48005 w 3555491"/>
              <a:gd name="connsiteY1" fmla="*/ 0 h 288036"/>
              <a:gd name="connsiteX2" fmla="*/ 3507485 w 3555491"/>
              <a:gd name="connsiteY2" fmla="*/ 0 h 288036"/>
              <a:gd name="connsiteX3" fmla="*/ 3555491 w 3555491"/>
              <a:gd name="connsiteY3" fmla="*/ 48005 h 288036"/>
              <a:gd name="connsiteX4" fmla="*/ 3555491 w 3555491"/>
              <a:gd name="connsiteY4" fmla="*/ 240029 h 288036"/>
              <a:gd name="connsiteX5" fmla="*/ 3507485 w 3555491"/>
              <a:gd name="connsiteY5" fmla="*/ 288036 h 288036"/>
              <a:gd name="connsiteX6" fmla="*/ 48005 w 3555491"/>
              <a:gd name="connsiteY6" fmla="*/ 288036 h 288036"/>
              <a:gd name="connsiteX7" fmla="*/ 0 w 3555491"/>
              <a:gd name="connsiteY7" fmla="*/ 240029 h 288036"/>
              <a:gd name="connsiteX8" fmla="*/ 0 w 3555491"/>
              <a:gd name="connsiteY8" fmla="*/ 48005 h 2880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55491" h="288036">
                <a:moveTo>
                  <a:pt x="0" y="48005"/>
                </a:moveTo>
                <a:cubicBezTo>
                  <a:pt x="0" y="21463"/>
                  <a:pt x="21463" y="0"/>
                  <a:pt x="48005" y="0"/>
                </a:cubicBezTo>
                <a:lnTo>
                  <a:pt x="3507485" y="0"/>
                </a:lnTo>
                <a:cubicBezTo>
                  <a:pt x="3534028" y="0"/>
                  <a:pt x="3555491" y="21463"/>
                  <a:pt x="3555491" y="48005"/>
                </a:cubicBezTo>
                <a:lnTo>
                  <a:pt x="3555491" y="240029"/>
                </a:lnTo>
                <a:cubicBezTo>
                  <a:pt x="3555491" y="266573"/>
                  <a:pt x="3534028" y="288036"/>
                  <a:pt x="3507485" y="288036"/>
                </a:cubicBezTo>
                <a:lnTo>
                  <a:pt x="48005" y="288036"/>
                </a:lnTo>
                <a:cubicBezTo>
                  <a:pt x="21463" y="288036"/>
                  <a:pt x="0" y="266573"/>
                  <a:pt x="0" y="240029"/>
                </a:cubicBezTo>
                <a:lnTo>
                  <a:pt x="0" y="48005"/>
                </a:lnTo>
              </a:path>
            </a:pathLst>
          </a:custGeom>
          <a:solidFill>
            <a:srgbClr val="00990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3"/>
          <p:cNvSpPr/>
          <p:nvPr/>
        </p:nvSpPr>
        <p:spPr>
          <a:xfrm>
            <a:off x="5219446" y="1584705"/>
            <a:ext cx="3568191" cy="300736"/>
          </a:xfrm>
          <a:custGeom>
            <a:avLst/>
            <a:gdLst>
              <a:gd name="connsiteX0" fmla="*/ 6350 w 3568191"/>
              <a:gd name="connsiteY0" fmla="*/ 54355 h 300736"/>
              <a:gd name="connsiteX1" fmla="*/ 54355 w 3568191"/>
              <a:gd name="connsiteY1" fmla="*/ 6350 h 300736"/>
              <a:gd name="connsiteX2" fmla="*/ 3513835 w 3568191"/>
              <a:gd name="connsiteY2" fmla="*/ 6350 h 300736"/>
              <a:gd name="connsiteX3" fmla="*/ 3561841 w 3568191"/>
              <a:gd name="connsiteY3" fmla="*/ 54355 h 300736"/>
              <a:gd name="connsiteX4" fmla="*/ 3561841 w 3568191"/>
              <a:gd name="connsiteY4" fmla="*/ 246379 h 300736"/>
              <a:gd name="connsiteX5" fmla="*/ 3513835 w 3568191"/>
              <a:gd name="connsiteY5" fmla="*/ 294386 h 300736"/>
              <a:gd name="connsiteX6" fmla="*/ 54355 w 3568191"/>
              <a:gd name="connsiteY6" fmla="*/ 294386 h 300736"/>
              <a:gd name="connsiteX7" fmla="*/ 6350 w 3568191"/>
              <a:gd name="connsiteY7" fmla="*/ 246379 h 300736"/>
              <a:gd name="connsiteX8" fmla="*/ 6350 w 3568191"/>
              <a:gd name="connsiteY8" fmla="*/ 54355 h 300736"/>
            </a:gdLst>
            <a:ahLst/>
            <a:cxnLst>
              <a:cxn ang="0">
                <a:pos x="connsiteX0" y="connsiteY0"/>
              </a:cxn>
              <a:cxn ang="1">
                <a:pos x="connsiteX1" y="connsiteY1"/>
              </a:cxn>
              <a:cxn ang="2">
                <a:pos x="connsiteX2" y="connsiteY2"/>
              </a:cxn>
              <a:cxn ang="3">
                <a:pos x="connsiteX3" y="connsiteY3"/>
              </a:cxn>
              <a:cxn ang="4">
                <a:pos x="connsiteX4" y="connsiteY4"/>
              </a:cxn>
              <a:cxn ang="5">
                <a:pos x="connsiteX5" y="connsiteY5"/>
              </a:cxn>
              <a:cxn ang="6">
                <a:pos x="connsiteX6" y="connsiteY6"/>
              </a:cxn>
              <a:cxn ang="7">
                <a:pos x="connsiteX7" y="connsiteY7"/>
              </a:cxn>
              <a:cxn ang="8">
                <a:pos x="connsiteX8" y="connsiteY8"/>
              </a:cxn>
            </a:cxnLst>
            <a:rect l="l" t="t" r="r" b="b"/>
            <a:pathLst>
              <a:path w="3568191" h="300736">
                <a:moveTo>
                  <a:pt x="6350" y="54355"/>
                </a:moveTo>
                <a:cubicBezTo>
                  <a:pt x="6350" y="27813"/>
                  <a:pt x="27813" y="6350"/>
                  <a:pt x="54355" y="6350"/>
                </a:cubicBezTo>
                <a:lnTo>
                  <a:pt x="3513835" y="6350"/>
                </a:lnTo>
                <a:cubicBezTo>
                  <a:pt x="3540378" y="6350"/>
                  <a:pt x="3561841" y="27813"/>
                  <a:pt x="3561841" y="54355"/>
                </a:cubicBezTo>
                <a:lnTo>
                  <a:pt x="3561841" y="246379"/>
                </a:lnTo>
                <a:cubicBezTo>
                  <a:pt x="3561841" y="272923"/>
                  <a:pt x="3540378" y="294386"/>
                  <a:pt x="3513835" y="294386"/>
                </a:cubicBezTo>
                <a:lnTo>
                  <a:pt x="54355" y="294386"/>
                </a:lnTo>
                <a:cubicBezTo>
                  <a:pt x="27813" y="294386"/>
                  <a:pt x="6350" y="272923"/>
                  <a:pt x="6350" y="246379"/>
                </a:cubicBezTo>
                <a:lnTo>
                  <a:pt x="6350" y="54355"/>
                </a:lnTo>
              </a:path>
            </a:pathLst>
          </a:custGeom>
          <a:solidFill>
            <a:srgbClr val="000000">
              <a:alpha val="0"/>
            </a:srgbClr>
          </a:solidFill>
          <a:ln w="12700">
            <a:solidFill>
              <a:srgbClr val="FFFFFF">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Freeform 3"/>
          <p:cNvSpPr/>
          <p:nvPr/>
        </p:nvSpPr>
        <p:spPr>
          <a:xfrm>
            <a:off x="6406896" y="2159507"/>
            <a:ext cx="1978151" cy="106680"/>
          </a:xfrm>
          <a:custGeom>
            <a:avLst/>
            <a:gdLst>
              <a:gd name="connsiteX0" fmla="*/ 1978151 w 1978151"/>
              <a:gd name="connsiteY0" fmla="*/ 0 h 106680"/>
              <a:gd name="connsiteX1" fmla="*/ 0 w 1978151"/>
              <a:gd name="connsiteY1" fmla="*/ 0 h 106680"/>
              <a:gd name="connsiteX2" fmla="*/ 0 w 1978151"/>
              <a:gd name="connsiteY2" fmla="*/ 106680 h 106680"/>
              <a:gd name="connsiteX3" fmla="*/ 1978151 w 1978151"/>
              <a:gd name="connsiteY3" fmla="*/ 106680 h 106680"/>
              <a:gd name="connsiteX4" fmla="*/ 1978151 w 1978151"/>
              <a:gd name="connsiteY4" fmla="*/ 0 h 106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78151" h="106680">
                <a:moveTo>
                  <a:pt x="1978151" y="0"/>
                </a:moveTo>
                <a:lnTo>
                  <a:pt x="0" y="0"/>
                </a:lnTo>
                <a:lnTo>
                  <a:pt x="0" y="106680"/>
                </a:lnTo>
                <a:lnTo>
                  <a:pt x="1978151" y="106680"/>
                </a:lnTo>
                <a:lnTo>
                  <a:pt x="197815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Freeform 3"/>
          <p:cNvSpPr/>
          <p:nvPr/>
        </p:nvSpPr>
        <p:spPr>
          <a:xfrm>
            <a:off x="6406896" y="2374392"/>
            <a:ext cx="1181099" cy="106679"/>
          </a:xfrm>
          <a:custGeom>
            <a:avLst/>
            <a:gdLst>
              <a:gd name="connsiteX0" fmla="*/ 1181099 w 1181099"/>
              <a:gd name="connsiteY0" fmla="*/ 0 h 106679"/>
              <a:gd name="connsiteX1" fmla="*/ 0 w 1181099"/>
              <a:gd name="connsiteY1" fmla="*/ 0 h 106679"/>
              <a:gd name="connsiteX2" fmla="*/ 0 w 1181099"/>
              <a:gd name="connsiteY2" fmla="*/ 106679 h 106679"/>
              <a:gd name="connsiteX3" fmla="*/ 1181099 w 1181099"/>
              <a:gd name="connsiteY3" fmla="*/ 106679 h 106679"/>
              <a:gd name="connsiteX4" fmla="*/ 1181099 w 1181099"/>
              <a:gd name="connsiteY4" fmla="*/ 0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181099" h="106679">
                <a:moveTo>
                  <a:pt x="1181099" y="0"/>
                </a:moveTo>
                <a:lnTo>
                  <a:pt x="0" y="0"/>
                </a:lnTo>
                <a:lnTo>
                  <a:pt x="0" y="106679"/>
                </a:lnTo>
                <a:lnTo>
                  <a:pt x="1181099" y="106679"/>
                </a:lnTo>
                <a:lnTo>
                  <a:pt x="1181099"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3"/>
          <p:cNvSpPr/>
          <p:nvPr/>
        </p:nvSpPr>
        <p:spPr>
          <a:xfrm>
            <a:off x="6406896" y="2589276"/>
            <a:ext cx="1086612" cy="108204"/>
          </a:xfrm>
          <a:custGeom>
            <a:avLst/>
            <a:gdLst>
              <a:gd name="connsiteX0" fmla="*/ 1086611 w 1086612"/>
              <a:gd name="connsiteY0" fmla="*/ 0 h 108204"/>
              <a:gd name="connsiteX1" fmla="*/ 0 w 1086612"/>
              <a:gd name="connsiteY1" fmla="*/ 0 h 108204"/>
              <a:gd name="connsiteX2" fmla="*/ 0 w 1086612"/>
              <a:gd name="connsiteY2" fmla="*/ 108203 h 108204"/>
              <a:gd name="connsiteX3" fmla="*/ 1086611 w 1086612"/>
              <a:gd name="connsiteY3" fmla="*/ 108203 h 108204"/>
              <a:gd name="connsiteX4" fmla="*/ 1086611 w 1086612"/>
              <a:gd name="connsiteY4" fmla="*/ 0 h 1082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086612" h="108204">
                <a:moveTo>
                  <a:pt x="1086611" y="0"/>
                </a:moveTo>
                <a:lnTo>
                  <a:pt x="0" y="0"/>
                </a:lnTo>
                <a:lnTo>
                  <a:pt x="0" y="108203"/>
                </a:lnTo>
                <a:lnTo>
                  <a:pt x="1086611" y="108203"/>
                </a:lnTo>
                <a:lnTo>
                  <a:pt x="1086611"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Freeform 3"/>
          <p:cNvSpPr/>
          <p:nvPr/>
        </p:nvSpPr>
        <p:spPr>
          <a:xfrm>
            <a:off x="6406896" y="2804160"/>
            <a:ext cx="829055" cy="108204"/>
          </a:xfrm>
          <a:custGeom>
            <a:avLst/>
            <a:gdLst>
              <a:gd name="connsiteX0" fmla="*/ 829055 w 829055"/>
              <a:gd name="connsiteY0" fmla="*/ 0 h 108204"/>
              <a:gd name="connsiteX1" fmla="*/ 0 w 829055"/>
              <a:gd name="connsiteY1" fmla="*/ 0 h 108204"/>
              <a:gd name="connsiteX2" fmla="*/ 0 w 829055"/>
              <a:gd name="connsiteY2" fmla="*/ 108204 h 108204"/>
              <a:gd name="connsiteX3" fmla="*/ 829055 w 829055"/>
              <a:gd name="connsiteY3" fmla="*/ 108204 h 108204"/>
              <a:gd name="connsiteX4" fmla="*/ 829055 w 829055"/>
              <a:gd name="connsiteY4" fmla="*/ 0 h 1082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829055" h="108204">
                <a:moveTo>
                  <a:pt x="829055" y="0"/>
                </a:moveTo>
                <a:lnTo>
                  <a:pt x="0" y="0"/>
                </a:lnTo>
                <a:lnTo>
                  <a:pt x="0" y="108204"/>
                </a:lnTo>
                <a:lnTo>
                  <a:pt x="829055" y="108204"/>
                </a:lnTo>
                <a:lnTo>
                  <a:pt x="82905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3"/>
          <p:cNvSpPr/>
          <p:nvPr/>
        </p:nvSpPr>
        <p:spPr>
          <a:xfrm>
            <a:off x="6406896" y="3019044"/>
            <a:ext cx="757427" cy="108204"/>
          </a:xfrm>
          <a:custGeom>
            <a:avLst/>
            <a:gdLst>
              <a:gd name="connsiteX0" fmla="*/ 757427 w 757427"/>
              <a:gd name="connsiteY0" fmla="*/ 0 h 108204"/>
              <a:gd name="connsiteX1" fmla="*/ 0 w 757427"/>
              <a:gd name="connsiteY1" fmla="*/ 0 h 108204"/>
              <a:gd name="connsiteX2" fmla="*/ 0 w 757427"/>
              <a:gd name="connsiteY2" fmla="*/ 108204 h 108204"/>
              <a:gd name="connsiteX3" fmla="*/ 757427 w 757427"/>
              <a:gd name="connsiteY3" fmla="*/ 108204 h 108204"/>
              <a:gd name="connsiteX4" fmla="*/ 757427 w 757427"/>
              <a:gd name="connsiteY4" fmla="*/ 0 h 1082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57427" h="108204">
                <a:moveTo>
                  <a:pt x="757427" y="0"/>
                </a:moveTo>
                <a:lnTo>
                  <a:pt x="0" y="0"/>
                </a:lnTo>
                <a:lnTo>
                  <a:pt x="0" y="108204"/>
                </a:lnTo>
                <a:lnTo>
                  <a:pt x="757427" y="108204"/>
                </a:lnTo>
                <a:lnTo>
                  <a:pt x="75742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3"/>
          <p:cNvSpPr/>
          <p:nvPr/>
        </p:nvSpPr>
        <p:spPr>
          <a:xfrm>
            <a:off x="6406896" y="3233927"/>
            <a:ext cx="723899" cy="108204"/>
          </a:xfrm>
          <a:custGeom>
            <a:avLst/>
            <a:gdLst>
              <a:gd name="connsiteX0" fmla="*/ 723899 w 723899"/>
              <a:gd name="connsiteY0" fmla="*/ 0 h 108204"/>
              <a:gd name="connsiteX1" fmla="*/ 0 w 723899"/>
              <a:gd name="connsiteY1" fmla="*/ 0 h 108204"/>
              <a:gd name="connsiteX2" fmla="*/ 0 w 723899"/>
              <a:gd name="connsiteY2" fmla="*/ 108204 h 108204"/>
              <a:gd name="connsiteX3" fmla="*/ 723899 w 723899"/>
              <a:gd name="connsiteY3" fmla="*/ 108204 h 108204"/>
              <a:gd name="connsiteX4" fmla="*/ 723899 w 723899"/>
              <a:gd name="connsiteY4" fmla="*/ 0 h 1082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723899" h="108204">
                <a:moveTo>
                  <a:pt x="723899" y="0"/>
                </a:moveTo>
                <a:lnTo>
                  <a:pt x="0" y="0"/>
                </a:lnTo>
                <a:lnTo>
                  <a:pt x="0" y="108204"/>
                </a:lnTo>
                <a:lnTo>
                  <a:pt x="723899" y="108204"/>
                </a:lnTo>
                <a:lnTo>
                  <a:pt x="723899"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Freeform 3"/>
          <p:cNvSpPr/>
          <p:nvPr/>
        </p:nvSpPr>
        <p:spPr>
          <a:xfrm>
            <a:off x="6406896" y="3450335"/>
            <a:ext cx="681227" cy="106679"/>
          </a:xfrm>
          <a:custGeom>
            <a:avLst/>
            <a:gdLst>
              <a:gd name="connsiteX0" fmla="*/ 681227 w 681227"/>
              <a:gd name="connsiteY0" fmla="*/ 0 h 106679"/>
              <a:gd name="connsiteX1" fmla="*/ 0 w 681227"/>
              <a:gd name="connsiteY1" fmla="*/ 0 h 106679"/>
              <a:gd name="connsiteX2" fmla="*/ 0 w 681227"/>
              <a:gd name="connsiteY2" fmla="*/ 106679 h 106679"/>
              <a:gd name="connsiteX3" fmla="*/ 681227 w 681227"/>
              <a:gd name="connsiteY3" fmla="*/ 106679 h 106679"/>
              <a:gd name="connsiteX4" fmla="*/ 681227 w 681227"/>
              <a:gd name="connsiteY4" fmla="*/ 0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81227" h="106679">
                <a:moveTo>
                  <a:pt x="681227" y="0"/>
                </a:moveTo>
                <a:lnTo>
                  <a:pt x="0" y="0"/>
                </a:lnTo>
                <a:lnTo>
                  <a:pt x="0" y="106679"/>
                </a:lnTo>
                <a:lnTo>
                  <a:pt x="681227" y="106679"/>
                </a:lnTo>
                <a:lnTo>
                  <a:pt x="68122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Freeform 3"/>
          <p:cNvSpPr/>
          <p:nvPr/>
        </p:nvSpPr>
        <p:spPr>
          <a:xfrm>
            <a:off x="6406896" y="3665220"/>
            <a:ext cx="608075" cy="106679"/>
          </a:xfrm>
          <a:custGeom>
            <a:avLst/>
            <a:gdLst>
              <a:gd name="connsiteX0" fmla="*/ 608075 w 608075"/>
              <a:gd name="connsiteY0" fmla="*/ 0 h 106679"/>
              <a:gd name="connsiteX1" fmla="*/ 0 w 608075"/>
              <a:gd name="connsiteY1" fmla="*/ 0 h 106679"/>
              <a:gd name="connsiteX2" fmla="*/ 0 w 608075"/>
              <a:gd name="connsiteY2" fmla="*/ 106679 h 106679"/>
              <a:gd name="connsiteX3" fmla="*/ 608075 w 608075"/>
              <a:gd name="connsiteY3" fmla="*/ 106679 h 106679"/>
              <a:gd name="connsiteX4" fmla="*/ 608075 w 608075"/>
              <a:gd name="connsiteY4" fmla="*/ 0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608075" h="106679">
                <a:moveTo>
                  <a:pt x="608075" y="0"/>
                </a:moveTo>
                <a:lnTo>
                  <a:pt x="0" y="0"/>
                </a:lnTo>
                <a:lnTo>
                  <a:pt x="0" y="106679"/>
                </a:lnTo>
                <a:lnTo>
                  <a:pt x="608075" y="106679"/>
                </a:lnTo>
                <a:lnTo>
                  <a:pt x="60807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Freeform 3"/>
          <p:cNvSpPr/>
          <p:nvPr/>
        </p:nvSpPr>
        <p:spPr>
          <a:xfrm>
            <a:off x="6406896" y="3880103"/>
            <a:ext cx="597408" cy="106680"/>
          </a:xfrm>
          <a:custGeom>
            <a:avLst/>
            <a:gdLst>
              <a:gd name="connsiteX0" fmla="*/ 597408 w 597408"/>
              <a:gd name="connsiteY0" fmla="*/ 0 h 106680"/>
              <a:gd name="connsiteX1" fmla="*/ 0 w 597408"/>
              <a:gd name="connsiteY1" fmla="*/ 0 h 106680"/>
              <a:gd name="connsiteX2" fmla="*/ 0 w 597408"/>
              <a:gd name="connsiteY2" fmla="*/ 106680 h 106680"/>
              <a:gd name="connsiteX3" fmla="*/ 597408 w 597408"/>
              <a:gd name="connsiteY3" fmla="*/ 106680 h 106680"/>
              <a:gd name="connsiteX4" fmla="*/ 597408 w 597408"/>
              <a:gd name="connsiteY4" fmla="*/ 0 h 106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597408" h="106680">
                <a:moveTo>
                  <a:pt x="597408" y="0"/>
                </a:moveTo>
                <a:lnTo>
                  <a:pt x="0" y="0"/>
                </a:lnTo>
                <a:lnTo>
                  <a:pt x="0" y="106680"/>
                </a:lnTo>
                <a:lnTo>
                  <a:pt x="597408" y="106680"/>
                </a:lnTo>
                <a:lnTo>
                  <a:pt x="597408"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Freeform 3"/>
          <p:cNvSpPr/>
          <p:nvPr/>
        </p:nvSpPr>
        <p:spPr>
          <a:xfrm>
            <a:off x="6406896" y="4094988"/>
            <a:ext cx="380999" cy="108203"/>
          </a:xfrm>
          <a:custGeom>
            <a:avLst/>
            <a:gdLst>
              <a:gd name="connsiteX0" fmla="*/ 380999 w 380999"/>
              <a:gd name="connsiteY0" fmla="*/ 0 h 108203"/>
              <a:gd name="connsiteX1" fmla="*/ 0 w 380999"/>
              <a:gd name="connsiteY1" fmla="*/ 0 h 108203"/>
              <a:gd name="connsiteX2" fmla="*/ 0 w 380999"/>
              <a:gd name="connsiteY2" fmla="*/ 108203 h 108203"/>
              <a:gd name="connsiteX3" fmla="*/ 380999 w 380999"/>
              <a:gd name="connsiteY3" fmla="*/ 108203 h 108203"/>
              <a:gd name="connsiteX4" fmla="*/ 380999 w 380999"/>
              <a:gd name="connsiteY4" fmla="*/ 0 h 1082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80999" h="108203">
                <a:moveTo>
                  <a:pt x="380999" y="0"/>
                </a:moveTo>
                <a:lnTo>
                  <a:pt x="0" y="0"/>
                </a:lnTo>
                <a:lnTo>
                  <a:pt x="0" y="108203"/>
                </a:lnTo>
                <a:lnTo>
                  <a:pt x="380999" y="108203"/>
                </a:lnTo>
                <a:lnTo>
                  <a:pt x="380999"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Freeform 3"/>
          <p:cNvSpPr/>
          <p:nvPr/>
        </p:nvSpPr>
        <p:spPr>
          <a:xfrm>
            <a:off x="6406896" y="4309871"/>
            <a:ext cx="341375" cy="108204"/>
          </a:xfrm>
          <a:custGeom>
            <a:avLst/>
            <a:gdLst>
              <a:gd name="connsiteX0" fmla="*/ 341375 w 341375"/>
              <a:gd name="connsiteY0" fmla="*/ 0 h 108204"/>
              <a:gd name="connsiteX1" fmla="*/ 0 w 341375"/>
              <a:gd name="connsiteY1" fmla="*/ 0 h 108204"/>
              <a:gd name="connsiteX2" fmla="*/ 0 w 341375"/>
              <a:gd name="connsiteY2" fmla="*/ 108204 h 108204"/>
              <a:gd name="connsiteX3" fmla="*/ 341375 w 341375"/>
              <a:gd name="connsiteY3" fmla="*/ 108204 h 108204"/>
              <a:gd name="connsiteX4" fmla="*/ 341375 w 341375"/>
              <a:gd name="connsiteY4" fmla="*/ 0 h 1082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1375" h="108204">
                <a:moveTo>
                  <a:pt x="341375" y="0"/>
                </a:moveTo>
                <a:lnTo>
                  <a:pt x="0" y="0"/>
                </a:lnTo>
                <a:lnTo>
                  <a:pt x="0" y="108204"/>
                </a:lnTo>
                <a:lnTo>
                  <a:pt x="341375" y="108204"/>
                </a:lnTo>
                <a:lnTo>
                  <a:pt x="34137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Freeform 3"/>
          <p:cNvSpPr/>
          <p:nvPr/>
        </p:nvSpPr>
        <p:spPr>
          <a:xfrm>
            <a:off x="6406896" y="4524755"/>
            <a:ext cx="336803" cy="108203"/>
          </a:xfrm>
          <a:custGeom>
            <a:avLst/>
            <a:gdLst>
              <a:gd name="connsiteX0" fmla="*/ 336803 w 336803"/>
              <a:gd name="connsiteY0" fmla="*/ 0 h 108203"/>
              <a:gd name="connsiteX1" fmla="*/ 0 w 336803"/>
              <a:gd name="connsiteY1" fmla="*/ 0 h 108203"/>
              <a:gd name="connsiteX2" fmla="*/ 0 w 336803"/>
              <a:gd name="connsiteY2" fmla="*/ 108203 h 108203"/>
              <a:gd name="connsiteX3" fmla="*/ 336803 w 336803"/>
              <a:gd name="connsiteY3" fmla="*/ 108203 h 108203"/>
              <a:gd name="connsiteX4" fmla="*/ 336803 w 336803"/>
              <a:gd name="connsiteY4" fmla="*/ 0 h 1082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36803" h="108203">
                <a:moveTo>
                  <a:pt x="336803" y="0"/>
                </a:moveTo>
                <a:lnTo>
                  <a:pt x="0" y="0"/>
                </a:lnTo>
                <a:lnTo>
                  <a:pt x="0" y="108203"/>
                </a:lnTo>
                <a:lnTo>
                  <a:pt x="336803" y="108203"/>
                </a:lnTo>
                <a:lnTo>
                  <a:pt x="336803"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Freeform 3"/>
          <p:cNvSpPr/>
          <p:nvPr/>
        </p:nvSpPr>
        <p:spPr>
          <a:xfrm>
            <a:off x="6406896" y="4739640"/>
            <a:ext cx="307848" cy="108203"/>
          </a:xfrm>
          <a:custGeom>
            <a:avLst/>
            <a:gdLst>
              <a:gd name="connsiteX0" fmla="*/ 307847 w 307848"/>
              <a:gd name="connsiteY0" fmla="*/ 0 h 108203"/>
              <a:gd name="connsiteX1" fmla="*/ 0 w 307848"/>
              <a:gd name="connsiteY1" fmla="*/ 0 h 108203"/>
              <a:gd name="connsiteX2" fmla="*/ 0 w 307848"/>
              <a:gd name="connsiteY2" fmla="*/ 108203 h 108203"/>
              <a:gd name="connsiteX3" fmla="*/ 307847 w 307848"/>
              <a:gd name="connsiteY3" fmla="*/ 108203 h 108203"/>
              <a:gd name="connsiteX4" fmla="*/ 307847 w 307848"/>
              <a:gd name="connsiteY4" fmla="*/ 0 h 1082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07848" h="108203">
                <a:moveTo>
                  <a:pt x="307847" y="0"/>
                </a:moveTo>
                <a:lnTo>
                  <a:pt x="0" y="0"/>
                </a:lnTo>
                <a:lnTo>
                  <a:pt x="0" y="108203"/>
                </a:lnTo>
                <a:lnTo>
                  <a:pt x="307847" y="108203"/>
                </a:lnTo>
                <a:lnTo>
                  <a:pt x="30784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Freeform 3"/>
          <p:cNvSpPr/>
          <p:nvPr/>
        </p:nvSpPr>
        <p:spPr>
          <a:xfrm>
            <a:off x="6406896" y="4956047"/>
            <a:ext cx="294132" cy="106680"/>
          </a:xfrm>
          <a:custGeom>
            <a:avLst/>
            <a:gdLst>
              <a:gd name="connsiteX0" fmla="*/ 294132 w 294132"/>
              <a:gd name="connsiteY0" fmla="*/ 0 h 106680"/>
              <a:gd name="connsiteX1" fmla="*/ 0 w 294132"/>
              <a:gd name="connsiteY1" fmla="*/ 0 h 106680"/>
              <a:gd name="connsiteX2" fmla="*/ 0 w 294132"/>
              <a:gd name="connsiteY2" fmla="*/ 106680 h 106680"/>
              <a:gd name="connsiteX3" fmla="*/ 294132 w 294132"/>
              <a:gd name="connsiteY3" fmla="*/ 106680 h 106680"/>
              <a:gd name="connsiteX4" fmla="*/ 294132 w 294132"/>
              <a:gd name="connsiteY4" fmla="*/ 0 h 106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94132" h="106680">
                <a:moveTo>
                  <a:pt x="294132" y="0"/>
                </a:moveTo>
                <a:lnTo>
                  <a:pt x="0" y="0"/>
                </a:lnTo>
                <a:lnTo>
                  <a:pt x="0" y="106680"/>
                </a:lnTo>
                <a:lnTo>
                  <a:pt x="294132" y="106680"/>
                </a:lnTo>
                <a:lnTo>
                  <a:pt x="294132"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Freeform 3"/>
          <p:cNvSpPr/>
          <p:nvPr/>
        </p:nvSpPr>
        <p:spPr>
          <a:xfrm>
            <a:off x="6406896" y="5170932"/>
            <a:ext cx="231648" cy="106679"/>
          </a:xfrm>
          <a:custGeom>
            <a:avLst/>
            <a:gdLst>
              <a:gd name="connsiteX0" fmla="*/ 231647 w 231648"/>
              <a:gd name="connsiteY0" fmla="*/ 0 h 106679"/>
              <a:gd name="connsiteX1" fmla="*/ 0 w 231648"/>
              <a:gd name="connsiteY1" fmla="*/ 0 h 106679"/>
              <a:gd name="connsiteX2" fmla="*/ 0 w 231648"/>
              <a:gd name="connsiteY2" fmla="*/ 106679 h 106679"/>
              <a:gd name="connsiteX3" fmla="*/ 231647 w 231648"/>
              <a:gd name="connsiteY3" fmla="*/ 106679 h 106679"/>
              <a:gd name="connsiteX4" fmla="*/ 231647 w 231648"/>
              <a:gd name="connsiteY4" fmla="*/ 0 h 106679"/>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31648" h="106679">
                <a:moveTo>
                  <a:pt x="231647" y="0"/>
                </a:moveTo>
                <a:lnTo>
                  <a:pt x="0" y="0"/>
                </a:lnTo>
                <a:lnTo>
                  <a:pt x="0" y="106679"/>
                </a:lnTo>
                <a:lnTo>
                  <a:pt x="231647" y="106679"/>
                </a:lnTo>
                <a:lnTo>
                  <a:pt x="231647"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Freeform 3"/>
          <p:cNvSpPr/>
          <p:nvPr/>
        </p:nvSpPr>
        <p:spPr>
          <a:xfrm>
            <a:off x="6406896" y="5385815"/>
            <a:ext cx="213360" cy="106680"/>
          </a:xfrm>
          <a:custGeom>
            <a:avLst/>
            <a:gdLst>
              <a:gd name="connsiteX0" fmla="*/ 213360 w 213360"/>
              <a:gd name="connsiteY0" fmla="*/ 0 h 106680"/>
              <a:gd name="connsiteX1" fmla="*/ 0 w 213360"/>
              <a:gd name="connsiteY1" fmla="*/ 0 h 106680"/>
              <a:gd name="connsiteX2" fmla="*/ 0 w 213360"/>
              <a:gd name="connsiteY2" fmla="*/ 106680 h 106680"/>
              <a:gd name="connsiteX3" fmla="*/ 213360 w 213360"/>
              <a:gd name="connsiteY3" fmla="*/ 106680 h 106680"/>
              <a:gd name="connsiteX4" fmla="*/ 213360 w 213360"/>
              <a:gd name="connsiteY4" fmla="*/ 0 h 106680"/>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213360" h="106680">
                <a:moveTo>
                  <a:pt x="213360" y="0"/>
                </a:moveTo>
                <a:lnTo>
                  <a:pt x="0" y="0"/>
                </a:lnTo>
                <a:lnTo>
                  <a:pt x="0" y="106680"/>
                </a:lnTo>
                <a:lnTo>
                  <a:pt x="213360" y="106680"/>
                </a:lnTo>
                <a:lnTo>
                  <a:pt x="213360"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Freeform 3"/>
          <p:cNvSpPr/>
          <p:nvPr/>
        </p:nvSpPr>
        <p:spPr>
          <a:xfrm>
            <a:off x="6406896" y="5600700"/>
            <a:ext cx="196596" cy="108203"/>
          </a:xfrm>
          <a:custGeom>
            <a:avLst/>
            <a:gdLst>
              <a:gd name="connsiteX0" fmla="*/ 196596 w 196596"/>
              <a:gd name="connsiteY0" fmla="*/ 0 h 108203"/>
              <a:gd name="connsiteX1" fmla="*/ 0 w 196596"/>
              <a:gd name="connsiteY1" fmla="*/ 0 h 108203"/>
              <a:gd name="connsiteX2" fmla="*/ 0 w 196596"/>
              <a:gd name="connsiteY2" fmla="*/ 108203 h 108203"/>
              <a:gd name="connsiteX3" fmla="*/ 196596 w 196596"/>
              <a:gd name="connsiteY3" fmla="*/ 108203 h 108203"/>
              <a:gd name="connsiteX4" fmla="*/ 196596 w 196596"/>
              <a:gd name="connsiteY4" fmla="*/ 0 h 1082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96596" h="108203">
                <a:moveTo>
                  <a:pt x="196596" y="0"/>
                </a:moveTo>
                <a:lnTo>
                  <a:pt x="0" y="0"/>
                </a:lnTo>
                <a:lnTo>
                  <a:pt x="0" y="108203"/>
                </a:lnTo>
                <a:lnTo>
                  <a:pt x="196596" y="108203"/>
                </a:lnTo>
                <a:lnTo>
                  <a:pt x="196596"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Freeform 3"/>
          <p:cNvSpPr/>
          <p:nvPr/>
        </p:nvSpPr>
        <p:spPr>
          <a:xfrm>
            <a:off x="6406896" y="5815584"/>
            <a:ext cx="181355" cy="108203"/>
          </a:xfrm>
          <a:custGeom>
            <a:avLst/>
            <a:gdLst>
              <a:gd name="connsiteX0" fmla="*/ 181355 w 181355"/>
              <a:gd name="connsiteY0" fmla="*/ 0 h 108203"/>
              <a:gd name="connsiteX1" fmla="*/ 0 w 181355"/>
              <a:gd name="connsiteY1" fmla="*/ 0 h 108203"/>
              <a:gd name="connsiteX2" fmla="*/ 0 w 181355"/>
              <a:gd name="connsiteY2" fmla="*/ 108203 h 108203"/>
              <a:gd name="connsiteX3" fmla="*/ 181355 w 181355"/>
              <a:gd name="connsiteY3" fmla="*/ 108203 h 108203"/>
              <a:gd name="connsiteX4" fmla="*/ 181355 w 181355"/>
              <a:gd name="connsiteY4" fmla="*/ 0 h 108203"/>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181355" h="108203">
                <a:moveTo>
                  <a:pt x="181355" y="0"/>
                </a:moveTo>
                <a:lnTo>
                  <a:pt x="0" y="0"/>
                </a:lnTo>
                <a:lnTo>
                  <a:pt x="0" y="108203"/>
                </a:lnTo>
                <a:lnTo>
                  <a:pt x="181355" y="108203"/>
                </a:lnTo>
                <a:lnTo>
                  <a:pt x="181355" y="0"/>
                </a:lnTo>
              </a:path>
            </a:pathLst>
          </a:custGeom>
          <a:solidFill>
            <a:srgbClr val="0070C0">
              <a:alpha val="100000"/>
            </a:srgbClr>
          </a:solidFill>
          <a:ln w="12700">
            <a:solidFill>
              <a:srgbClr val="000000">
                <a:alpha val="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Freeform 3"/>
          <p:cNvSpPr/>
          <p:nvPr/>
        </p:nvSpPr>
        <p:spPr>
          <a:xfrm>
            <a:off x="6400546" y="2098294"/>
            <a:ext cx="21844" cy="3885184"/>
          </a:xfrm>
          <a:custGeom>
            <a:avLst/>
            <a:gdLst>
              <a:gd name="connsiteX0" fmla="*/ 6350 w 21844"/>
              <a:gd name="connsiteY0" fmla="*/ 6350 h 3885184"/>
              <a:gd name="connsiteX1" fmla="*/ 6350 w 21844"/>
              <a:gd name="connsiteY1" fmla="*/ 3878834 h 3885184"/>
            </a:gdLst>
            <a:ahLst/>
            <a:cxnLst>
              <a:cxn ang="0">
                <a:pos x="connsiteX0" y="connsiteY0"/>
              </a:cxn>
              <a:cxn ang="1">
                <a:pos x="connsiteX1" y="connsiteY1"/>
              </a:cxn>
            </a:cxnLst>
            <a:rect l="l" t="t" r="r" b="b"/>
            <a:pathLst>
              <a:path w="21844" h="3885184">
                <a:moveTo>
                  <a:pt x="6350" y="6350"/>
                </a:moveTo>
                <a:lnTo>
                  <a:pt x="6350" y="3878834"/>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8" name="Freeform 3"/>
          <p:cNvSpPr/>
          <p:nvPr/>
        </p:nvSpPr>
        <p:spPr>
          <a:xfrm>
            <a:off x="6360921" y="2098294"/>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9" name="Freeform 3"/>
          <p:cNvSpPr/>
          <p:nvPr/>
        </p:nvSpPr>
        <p:spPr>
          <a:xfrm>
            <a:off x="6360921" y="2314701"/>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0" name="Freeform 3"/>
          <p:cNvSpPr/>
          <p:nvPr/>
        </p:nvSpPr>
        <p:spPr>
          <a:xfrm>
            <a:off x="6360921" y="2529585"/>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1" name="Freeform 3"/>
          <p:cNvSpPr/>
          <p:nvPr/>
        </p:nvSpPr>
        <p:spPr>
          <a:xfrm>
            <a:off x="6360921" y="2744470"/>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Freeform 3"/>
          <p:cNvSpPr/>
          <p:nvPr/>
        </p:nvSpPr>
        <p:spPr>
          <a:xfrm>
            <a:off x="6360921" y="2959354"/>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Freeform 3"/>
          <p:cNvSpPr/>
          <p:nvPr/>
        </p:nvSpPr>
        <p:spPr>
          <a:xfrm>
            <a:off x="6360921" y="3174238"/>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4" name="Freeform 3"/>
          <p:cNvSpPr/>
          <p:nvPr/>
        </p:nvSpPr>
        <p:spPr>
          <a:xfrm>
            <a:off x="6360921" y="3389121"/>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5" name="Freeform 3"/>
          <p:cNvSpPr/>
          <p:nvPr/>
        </p:nvSpPr>
        <p:spPr>
          <a:xfrm>
            <a:off x="6360921" y="3604005"/>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Freeform 3"/>
          <p:cNvSpPr/>
          <p:nvPr/>
        </p:nvSpPr>
        <p:spPr>
          <a:xfrm>
            <a:off x="6360921" y="3820414"/>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7" name="Freeform 3"/>
          <p:cNvSpPr/>
          <p:nvPr/>
        </p:nvSpPr>
        <p:spPr>
          <a:xfrm>
            <a:off x="6360921" y="4035297"/>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Freeform 3"/>
          <p:cNvSpPr/>
          <p:nvPr/>
        </p:nvSpPr>
        <p:spPr>
          <a:xfrm>
            <a:off x="6360921" y="4250182"/>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9" name="Freeform 3"/>
          <p:cNvSpPr/>
          <p:nvPr/>
        </p:nvSpPr>
        <p:spPr>
          <a:xfrm>
            <a:off x="6360921" y="4465065"/>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Freeform 3"/>
          <p:cNvSpPr/>
          <p:nvPr/>
        </p:nvSpPr>
        <p:spPr>
          <a:xfrm>
            <a:off x="6360921" y="4679950"/>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1" name="Freeform 3"/>
          <p:cNvSpPr/>
          <p:nvPr/>
        </p:nvSpPr>
        <p:spPr>
          <a:xfrm>
            <a:off x="6360921" y="4894834"/>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2" name="Freeform 3"/>
          <p:cNvSpPr/>
          <p:nvPr/>
        </p:nvSpPr>
        <p:spPr>
          <a:xfrm>
            <a:off x="6360921" y="5109717"/>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3" name="Freeform 3"/>
          <p:cNvSpPr/>
          <p:nvPr/>
        </p:nvSpPr>
        <p:spPr>
          <a:xfrm>
            <a:off x="6360921" y="5326126"/>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4" name="Freeform 3"/>
          <p:cNvSpPr/>
          <p:nvPr/>
        </p:nvSpPr>
        <p:spPr>
          <a:xfrm>
            <a:off x="6360921" y="5541009"/>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5" name="Freeform 3"/>
          <p:cNvSpPr/>
          <p:nvPr/>
        </p:nvSpPr>
        <p:spPr>
          <a:xfrm>
            <a:off x="6360921" y="5755894"/>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6" name="Freeform 3"/>
          <p:cNvSpPr/>
          <p:nvPr/>
        </p:nvSpPr>
        <p:spPr>
          <a:xfrm>
            <a:off x="6360921" y="5970778"/>
            <a:ext cx="52323" cy="21844"/>
          </a:xfrm>
          <a:custGeom>
            <a:avLst/>
            <a:gdLst>
              <a:gd name="connsiteX0" fmla="*/ 6350 w 52323"/>
              <a:gd name="connsiteY0" fmla="*/ 6350 h 21844"/>
              <a:gd name="connsiteX1" fmla="*/ 45974 w 52323"/>
              <a:gd name="connsiteY1" fmla="*/ 6350 h 21844"/>
            </a:gdLst>
            <a:ahLst/>
            <a:cxnLst>
              <a:cxn ang="0">
                <a:pos x="connsiteX0" y="connsiteY0"/>
              </a:cxn>
              <a:cxn ang="1">
                <a:pos x="connsiteX1" y="connsiteY1"/>
              </a:cxn>
            </a:cxnLst>
            <a:rect l="l" t="t" r="r" b="b"/>
            <a:pathLst>
              <a:path w="52323" h="21844">
                <a:moveTo>
                  <a:pt x="6350" y="6350"/>
                </a:moveTo>
                <a:lnTo>
                  <a:pt x="45974" y="6350"/>
                </a:lnTo>
              </a:path>
            </a:pathLst>
          </a:custGeom>
          <a:ln w="12700">
            <a:solidFill>
              <a:srgbClr val="868686">
                <a:alpha val="100000"/>
              </a:srgbClr>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Freeform 3"/>
          <p:cNvSpPr/>
          <p:nvPr/>
        </p:nvSpPr>
        <p:spPr>
          <a:xfrm>
            <a:off x="5224272" y="2011679"/>
            <a:ext cx="3575303" cy="4058411"/>
          </a:xfrm>
          <a:custGeom>
            <a:avLst/>
            <a:gdLst>
              <a:gd name="connsiteX0" fmla="*/ 9905 w 3575303"/>
              <a:gd name="connsiteY0" fmla="*/ 4048505 h 4058411"/>
              <a:gd name="connsiteX1" fmla="*/ 3565397 w 3575303"/>
              <a:gd name="connsiteY1" fmla="*/ 4048505 h 4058411"/>
              <a:gd name="connsiteX2" fmla="*/ 3565397 w 3575303"/>
              <a:gd name="connsiteY2" fmla="*/ 9905 h 4058411"/>
              <a:gd name="connsiteX3" fmla="*/ 9905 w 3575303"/>
              <a:gd name="connsiteY3" fmla="*/ 9905 h 4058411"/>
              <a:gd name="connsiteX4" fmla="*/ 9905 w 3575303"/>
              <a:gd name="connsiteY4" fmla="*/ 4048505 h 4058411"/>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575303" h="4058411">
                <a:moveTo>
                  <a:pt x="9905" y="4048505"/>
                </a:moveTo>
                <a:lnTo>
                  <a:pt x="3565397" y="4048505"/>
                </a:lnTo>
                <a:lnTo>
                  <a:pt x="3565397" y="9905"/>
                </a:lnTo>
                <a:lnTo>
                  <a:pt x="9905" y="9905"/>
                </a:lnTo>
                <a:lnTo>
                  <a:pt x="9905" y="4048505"/>
                </a:lnTo>
              </a:path>
            </a:pathLst>
          </a:custGeom>
          <a:solidFill>
            <a:srgbClr val="000000">
              <a:alpha val="0"/>
            </a:srgbClr>
          </a:solidFill>
          <a:ln w="25400">
            <a:solidFill>
              <a:srgbClr val="0099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Freeform 3"/>
          <p:cNvSpPr/>
          <p:nvPr/>
        </p:nvSpPr>
        <p:spPr>
          <a:xfrm>
            <a:off x="5289803" y="2072639"/>
            <a:ext cx="3476244" cy="1098804"/>
          </a:xfrm>
          <a:custGeom>
            <a:avLst/>
            <a:gdLst>
              <a:gd name="connsiteX0" fmla="*/ 9905 w 3476244"/>
              <a:gd name="connsiteY0" fmla="*/ 1088898 h 1098804"/>
              <a:gd name="connsiteX1" fmla="*/ 3466338 w 3476244"/>
              <a:gd name="connsiteY1" fmla="*/ 1088898 h 1098804"/>
              <a:gd name="connsiteX2" fmla="*/ 3466338 w 3476244"/>
              <a:gd name="connsiteY2" fmla="*/ 9905 h 1098804"/>
              <a:gd name="connsiteX3" fmla="*/ 9905 w 3476244"/>
              <a:gd name="connsiteY3" fmla="*/ 9905 h 1098804"/>
              <a:gd name="connsiteX4" fmla="*/ 9905 w 3476244"/>
              <a:gd name="connsiteY4" fmla="*/ 1088898 h 1098804"/>
            </a:gdLst>
            <a:ahLst/>
            <a:cxnLst>
              <a:cxn ang="0">
                <a:pos x="connsiteX0" y="connsiteY0"/>
              </a:cxn>
              <a:cxn ang="1">
                <a:pos x="connsiteX1" y="connsiteY1"/>
              </a:cxn>
              <a:cxn ang="2">
                <a:pos x="connsiteX2" y="connsiteY2"/>
              </a:cxn>
              <a:cxn ang="3">
                <a:pos x="connsiteX3" y="connsiteY3"/>
              </a:cxn>
              <a:cxn ang="4">
                <a:pos x="connsiteX4" y="connsiteY4"/>
              </a:cxn>
            </a:cxnLst>
            <a:rect l="l" t="t" r="r" b="b"/>
            <a:pathLst>
              <a:path w="3476244" h="1098804">
                <a:moveTo>
                  <a:pt x="9905" y="1088898"/>
                </a:moveTo>
                <a:lnTo>
                  <a:pt x="3466338" y="1088898"/>
                </a:lnTo>
                <a:lnTo>
                  <a:pt x="3466338" y="9905"/>
                </a:lnTo>
                <a:lnTo>
                  <a:pt x="9905" y="9905"/>
                </a:lnTo>
                <a:lnTo>
                  <a:pt x="9905" y="1088898"/>
                </a:lnTo>
              </a:path>
            </a:pathLst>
          </a:custGeom>
          <a:solidFill>
            <a:srgbClr val="000000">
              <a:alpha val="0"/>
            </a:srgbClr>
          </a:solidFill>
          <a:ln w="25400">
            <a:solidFill>
              <a:srgbClr val="FF0000">
                <a:alpha val="10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TextBox 1"/>
          <p:cNvSpPr txBox="1"/>
          <p:nvPr/>
        </p:nvSpPr>
        <p:spPr>
          <a:xfrm>
            <a:off x="1016000" y="6680200"/>
            <a:ext cx="660400" cy="114300"/>
          </a:xfrm>
          <a:prstGeom prst="rect">
            <a:avLst/>
          </a:prstGeom>
          <a:noFill/>
        </p:spPr>
        <p:txBody>
          <a:bodyPr wrap="none" lIns="0" tIns="0" rIns="0" rtlCol="0">
            <a:spAutoFit/>
          </a:bodyPr>
          <a:lstStyle/>
          <a:p>
            <a:pPr>
              <a:lnSpc>
                <a:spcPts val="900"/>
              </a:lnSpc>
            </a:pPr>
            <a:r>
              <a:rPr lang="en-US" altLang="zh-CN" sz="805" dirty="0">
                <a:solidFill>
                  <a:srgbClr val="808080"/>
                </a:solidFill>
                <a:latin typeface="Arial Narrow" pitchFamily="18" charset="0"/>
                <a:cs typeface="Arial Narrow" pitchFamily="18" charset="0"/>
              </a:rPr>
              <a:t>CBRE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Page</a:t>
            </a:r>
            <a:r>
              <a:rPr lang="en-US" altLang="zh-CN" sz="805" dirty="0">
                <a:latin typeface="Times New Roman" panose="02020603050405020304" pitchFamily="18" charset="0"/>
                <a:cs typeface="Times New Roman" panose="02020603050405020304" pitchFamily="18" charset="0"/>
              </a:rPr>
              <a:t> </a:t>
            </a:r>
            <a:r>
              <a:rPr lang="en-US" altLang="zh-CN" sz="805" dirty="0">
                <a:solidFill>
                  <a:srgbClr val="808080"/>
                </a:solidFill>
                <a:latin typeface="Arial Narrow" pitchFamily="18" charset="0"/>
                <a:cs typeface="Arial Narrow" pitchFamily="18" charset="0"/>
              </a:rPr>
              <a:t>98</a:t>
            </a:r>
          </a:p>
        </p:txBody>
      </p:sp>
      <p:sp>
        <p:nvSpPr>
          <p:cNvPr id="80" name="TextBox 1"/>
          <p:cNvSpPr txBox="1"/>
          <p:nvPr/>
        </p:nvSpPr>
        <p:spPr>
          <a:xfrm>
            <a:off x="876300" y="1676400"/>
            <a:ext cx="4241800" cy="419100"/>
          </a:xfrm>
          <a:prstGeom prst="rect">
            <a:avLst/>
          </a:prstGeom>
          <a:noFill/>
        </p:spPr>
        <p:txBody>
          <a:bodyPr wrap="none" lIns="0" tIns="0" rIns="0" rtlCol="0">
            <a:spAutoFit/>
          </a:bodyPr>
          <a:lstStyle/>
          <a:p>
            <a:pPr>
              <a:lnSpc>
                <a:spcPts val="1500"/>
              </a:lnSpc>
              <a:tabLst>
                <a:tab pos="1778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调查显示，</a:t>
            </a:r>
            <a:r>
              <a:rPr lang="en-US" altLang="zh-CN" sz="1200" b="1" dirty="0">
                <a:solidFill>
                  <a:srgbClr val="000000"/>
                </a:solidFill>
                <a:latin typeface="微软雅黑" panose="020B0503020204020204" pitchFamily="18" charset="-122"/>
                <a:cs typeface="微软雅黑" panose="020B0503020204020204" pitchFamily="18" charset="-122"/>
              </a:rPr>
              <a:t>超过</a:t>
            </a:r>
            <a:r>
              <a:rPr lang="en-US" altLang="zh-CN" sz="1200" b="1" dirty="0">
                <a:solidFill>
                  <a:srgbClr val="000000"/>
                </a:solidFill>
                <a:latin typeface="Times New Roman" panose="02020603050405020304" pitchFamily="18" charset="0"/>
                <a:cs typeface="Times New Roman" panose="02020603050405020304" pitchFamily="18" charset="0"/>
              </a:rPr>
              <a:t>35%</a:t>
            </a:r>
            <a:r>
              <a:rPr lang="en-US" altLang="zh-CN" sz="1200" b="1" dirty="0">
                <a:solidFill>
                  <a:srgbClr val="000000"/>
                </a:solidFill>
                <a:latin typeface="微软雅黑" panose="020B0503020204020204" pitchFamily="18" charset="-122"/>
                <a:cs typeface="微软雅黑" panose="020B0503020204020204" pitchFamily="18" charset="-122"/>
              </a:rPr>
              <a:t>的受访者</a:t>
            </a:r>
            <a:r>
              <a:rPr lang="en-US" altLang="zh-CN" sz="1200" dirty="0">
                <a:solidFill>
                  <a:srgbClr val="000000"/>
                </a:solidFill>
                <a:latin typeface="微软雅黑" panose="020B0503020204020204" pitchFamily="18" charset="-122"/>
                <a:cs typeface="微软雅黑" panose="020B0503020204020204" pitchFamily="18" charset="-122"/>
              </a:rPr>
              <a:t>表示会到剧院观看演出，其中</a:t>
            </a:r>
          </a:p>
          <a:p>
            <a:pPr>
              <a:lnSpc>
                <a:spcPts val="1800"/>
              </a:lnSpc>
              <a:tabLst>
                <a:tab pos="1778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大部分受访者观看演出频次基本在</a:t>
            </a:r>
            <a:r>
              <a:rPr lang="en-US" altLang="zh-CN" sz="1200" b="1" dirty="0">
                <a:solidFill>
                  <a:srgbClr val="000000"/>
                </a:solidFill>
                <a:latin typeface="Times New Roman" panose="02020603050405020304" pitchFamily="18" charset="0"/>
                <a:cs typeface="Times New Roman" panose="02020603050405020304" pitchFamily="18" charset="0"/>
              </a:rPr>
              <a:t>3</a:t>
            </a:r>
            <a:r>
              <a:rPr lang="en-US" altLang="zh-CN" sz="1200" b="1" dirty="0">
                <a:solidFill>
                  <a:srgbClr val="000000"/>
                </a:solidFill>
                <a:latin typeface="微软雅黑" panose="020B0503020204020204" pitchFamily="18" charset="-122"/>
                <a:cs typeface="微软雅黑" panose="020B0503020204020204" pitchFamily="18" charset="-122"/>
              </a:rPr>
              <a:t>个月</a:t>
            </a:r>
            <a:r>
              <a:rPr lang="en-US" altLang="zh-CN" sz="1200" b="1" dirty="0">
                <a:solidFill>
                  <a:srgbClr val="000000"/>
                </a:solidFill>
                <a:latin typeface="Times New Roman" panose="02020603050405020304" pitchFamily="18" charset="0"/>
                <a:cs typeface="Times New Roman" panose="02020603050405020304" pitchFamily="18" charset="0"/>
              </a:rPr>
              <a:t>1</a:t>
            </a:r>
            <a:r>
              <a:rPr lang="en-US" altLang="zh-CN" sz="1200" b="1" dirty="0">
                <a:solidFill>
                  <a:srgbClr val="000000"/>
                </a:solidFill>
                <a:latin typeface="微软雅黑" panose="020B0503020204020204" pitchFamily="18" charset="-122"/>
                <a:cs typeface="微软雅黑" panose="020B0503020204020204" pitchFamily="18" charset="-122"/>
              </a:rPr>
              <a:t>次至一年</a:t>
            </a:r>
            <a:r>
              <a:rPr lang="en-US" altLang="zh-CN" sz="1200" b="1" dirty="0">
                <a:solidFill>
                  <a:srgbClr val="000000"/>
                </a:solidFill>
                <a:latin typeface="Times New Roman" panose="02020603050405020304" pitchFamily="18" charset="0"/>
                <a:cs typeface="Times New Roman" panose="02020603050405020304" pitchFamily="18" charset="0"/>
              </a:rPr>
              <a:t>1</a:t>
            </a:r>
            <a:r>
              <a:rPr lang="en-US" altLang="zh-CN" sz="1200" b="1" dirty="0">
                <a:solidFill>
                  <a:srgbClr val="000000"/>
                </a:solidFill>
                <a:latin typeface="微软雅黑" panose="020B0503020204020204" pitchFamily="18" charset="-122"/>
                <a:cs typeface="微软雅黑" panose="020B0503020204020204" pitchFamily="18" charset="-122"/>
              </a:rPr>
              <a:t>次不等。</a:t>
            </a:r>
          </a:p>
        </p:txBody>
      </p:sp>
      <p:sp>
        <p:nvSpPr>
          <p:cNvPr id="81" name="TextBox 1"/>
          <p:cNvSpPr txBox="1"/>
          <p:nvPr/>
        </p:nvSpPr>
        <p:spPr>
          <a:xfrm>
            <a:off x="1168400" y="1193800"/>
            <a:ext cx="114300" cy="254000"/>
          </a:xfrm>
          <a:prstGeom prst="rect">
            <a:avLst/>
          </a:prstGeom>
          <a:noFill/>
        </p:spPr>
        <p:txBody>
          <a:bodyPr wrap="none" lIns="0" tIns="0" rIns="0" rtlCol="0">
            <a:spAutoFit/>
          </a:bodyPr>
          <a:lstStyle/>
          <a:p>
            <a:pPr>
              <a:lnSpc>
                <a:spcPts val="2000"/>
              </a:lnSpc>
            </a:pPr>
            <a:r>
              <a:rPr lang="en-US" altLang="zh-CN" sz="1595" b="1" dirty="0">
                <a:solidFill>
                  <a:srgbClr val="FFFFFF"/>
                </a:solidFill>
                <a:latin typeface="微软雅黑" panose="020B0503020204020204" pitchFamily="18" charset="-122"/>
                <a:cs typeface="微软雅黑" panose="020B0503020204020204" pitchFamily="18" charset="-122"/>
              </a:rPr>
              <a:t>6</a:t>
            </a:r>
          </a:p>
        </p:txBody>
      </p:sp>
      <p:sp>
        <p:nvSpPr>
          <p:cNvPr id="82" name="TextBox 1"/>
          <p:cNvSpPr txBox="1"/>
          <p:nvPr/>
        </p:nvSpPr>
        <p:spPr>
          <a:xfrm>
            <a:off x="1511300" y="1168400"/>
            <a:ext cx="4127500" cy="292100"/>
          </a:xfrm>
          <a:prstGeom prst="rect">
            <a:avLst/>
          </a:prstGeom>
          <a:noFill/>
        </p:spPr>
        <p:txBody>
          <a:bodyPr wrap="none" lIns="0" tIns="0" rIns="0" rtlCol="0">
            <a:spAutoFit/>
          </a:bodyPr>
          <a:lstStyle/>
          <a:p>
            <a:pPr>
              <a:lnSpc>
                <a:spcPts val="2300"/>
              </a:lnSpc>
            </a:pPr>
            <a:r>
              <a:rPr lang="en-US" altLang="zh-CN" sz="1800" b="1" dirty="0">
                <a:solidFill>
                  <a:srgbClr val="000000"/>
                </a:solidFill>
                <a:latin typeface="微软雅黑" panose="020B0503020204020204" pitchFamily="18" charset="-122"/>
                <a:cs typeface="微软雅黑" panose="020B0503020204020204" pitchFamily="18" charset="-122"/>
              </a:rPr>
              <a:t>休闲娱乐消费—观看演出频率和消费支出</a:t>
            </a:r>
          </a:p>
        </p:txBody>
      </p:sp>
      <p:sp>
        <p:nvSpPr>
          <p:cNvPr id="83" name="TextBox 1"/>
          <p:cNvSpPr txBox="1"/>
          <p:nvPr/>
        </p:nvSpPr>
        <p:spPr>
          <a:xfrm>
            <a:off x="4572000" y="139700"/>
            <a:ext cx="4203700" cy="889000"/>
          </a:xfrm>
          <a:prstGeom prst="rect">
            <a:avLst/>
          </a:prstGeom>
          <a:noFill/>
        </p:spPr>
        <p:txBody>
          <a:bodyPr wrap="none" lIns="0" tIns="0" rIns="0" rtlCol="0">
            <a:spAutoFit/>
          </a:bodyPr>
          <a:lstStyle/>
          <a:p>
            <a:pPr>
              <a:lnSpc>
                <a:spcPts val="2700"/>
              </a:lnSpc>
              <a:tabLst>
                <a:tab pos="1714500" algn="l"/>
              </a:tabLst>
            </a:pPr>
            <a:r>
              <a:rPr lang="en-US" altLang="zh-CN" dirty="0"/>
              <a:t>	</a:t>
            </a:r>
            <a:r>
              <a:rPr lang="en-US" altLang="zh-CN" sz="2800" dirty="0">
                <a:solidFill>
                  <a:srgbClr val="000000"/>
                </a:solidFill>
                <a:latin typeface="Times New Roman" panose="02020603050405020304" pitchFamily="18" charset="0"/>
                <a:cs typeface="Times New Roman" panose="02020603050405020304" pitchFamily="18" charset="0"/>
              </a:rPr>
              <a:t>消费者调研分析</a:t>
            </a:r>
          </a:p>
          <a:p>
            <a:pPr>
              <a:lnSpc>
                <a:spcPts val="1000"/>
              </a:lnSpc>
            </a:pPr>
            <a:endParaRPr lang="en-US" altLang="zh-CN" dirty="0"/>
          </a:p>
          <a:p>
            <a:pPr>
              <a:lnSpc>
                <a:spcPts val="3200"/>
              </a:lnSpc>
              <a:tabLst>
                <a:tab pos="1714500" algn="l"/>
              </a:tabLst>
            </a:pPr>
            <a:r>
              <a:rPr lang="en-US" altLang="zh-CN" sz="1800" b="1" dirty="0">
                <a:solidFill>
                  <a:srgbClr val="0000FF"/>
                </a:solidFill>
                <a:latin typeface="微软雅黑" panose="020B0503020204020204" pitchFamily="18" charset="-122"/>
                <a:cs typeface="微软雅黑" panose="020B0503020204020204" pitchFamily="18" charset="-122"/>
              </a:rPr>
              <a:t>人们开始注重在文化艺术方面的精神追求</a:t>
            </a:r>
          </a:p>
        </p:txBody>
      </p:sp>
      <p:sp>
        <p:nvSpPr>
          <p:cNvPr id="84" name="TextBox 1"/>
          <p:cNvSpPr txBox="1"/>
          <p:nvPr/>
        </p:nvSpPr>
        <p:spPr>
          <a:xfrm>
            <a:off x="876300" y="2209800"/>
            <a:ext cx="4178300" cy="2120900"/>
          </a:xfrm>
          <a:prstGeom prst="rect">
            <a:avLst/>
          </a:prstGeom>
          <a:noFill/>
        </p:spPr>
        <p:txBody>
          <a:bodyPr wrap="none" lIns="0" tIns="0" rIns="0" rtlCol="0">
            <a:spAutoFit/>
          </a:bodyPr>
          <a:lstStyle/>
          <a:p>
            <a:pPr>
              <a:lnSpc>
                <a:spcPts val="1500"/>
              </a:lnSpc>
              <a:tabLst>
                <a:tab pos="177800" algn="l"/>
                <a:tab pos="18034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观看的演出主要以</a:t>
            </a:r>
            <a:r>
              <a:rPr lang="en-US" altLang="zh-CN" sz="1200" b="1" dirty="0">
                <a:solidFill>
                  <a:srgbClr val="000000"/>
                </a:solidFill>
                <a:latin typeface="微软雅黑" panose="020B0503020204020204" pitchFamily="18" charset="-122"/>
                <a:cs typeface="微软雅黑" panose="020B0503020204020204" pitchFamily="18" charset="-122"/>
              </a:rPr>
              <a:t>歌剧</a:t>
            </a:r>
            <a:r>
              <a:rPr lang="en-US" altLang="zh-CN" sz="1200" b="1" dirty="0">
                <a:solidFill>
                  <a:srgbClr val="000000"/>
                </a:solidFill>
                <a:latin typeface="Times New Roman" panose="02020603050405020304" pitchFamily="18" charset="0"/>
                <a:cs typeface="Times New Roman" panose="02020603050405020304" pitchFamily="18" charset="0"/>
              </a:rPr>
              <a:t>/</a:t>
            </a:r>
            <a:r>
              <a:rPr lang="en-US" altLang="zh-CN" sz="1200" b="1" dirty="0">
                <a:solidFill>
                  <a:srgbClr val="000000"/>
                </a:solidFill>
                <a:latin typeface="微软雅黑" panose="020B0503020204020204" pitchFamily="18" charset="-122"/>
                <a:cs typeface="微软雅黑" panose="020B0503020204020204" pitchFamily="18" charset="-122"/>
              </a:rPr>
              <a:t>音乐剧</a:t>
            </a:r>
            <a:r>
              <a:rPr lang="en-US" altLang="zh-CN" sz="1200" dirty="0">
                <a:solidFill>
                  <a:srgbClr val="000000"/>
                </a:solidFill>
                <a:latin typeface="微软雅黑" panose="020B0503020204020204" pitchFamily="18" charset="-122"/>
                <a:cs typeface="微软雅黑" panose="020B0503020204020204" pitchFamily="18" charset="-122"/>
              </a:rPr>
              <a:t>居多，其次是</a:t>
            </a:r>
            <a:r>
              <a:rPr lang="en-US" altLang="zh-CN" sz="1200" b="1" dirty="0">
                <a:solidFill>
                  <a:srgbClr val="000000"/>
                </a:solidFill>
                <a:latin typeface="微软雅黑" panose="020B0503020204020204" pitchFamily="18" charset="-122"/>
                <a:cs typeface="微软雅黑" panose="020B0503020204020204" pitchFamily="18" charset="-122"/>
              </a:rPr>
              <a:t>交响乐和舞剧类</a:t>
            </a:r>
          </a:p>
          <a:p>
            <a:pPr>
              <a:lnSpc>
                <a:spcPts val="1800"/>
              </a:lnSpc>
              <a:tabLst>
                <a:tab pos="177800" algn="l"/>
                <a:tab pos="1803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的演出。</a:t>
            </a:r>
          </a:p>
          <a:p>
            <a:pPr>
              <a:lnSpc>
                <a:spcPts val="1900"/>
              </a:lnSpc>
              <a:tabLst>
                <a:tab pos="177800" algn="l"/>
                <a:tab pos="18034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dirty="0">
                <a:solidFill>
                  <a:srgbClr val="000000"/>
                </a:solidFill>
                <a:latin typeface="微软雅黑" panose="020B0503020204020204" pitchFamily="18" charset="-122"/>
                <a:cs typeface="微软雅黑" panose="020B0503020204020204" pitchFamily="18" charset="-122"/>
              </a:rPr>
              <a:t>对于喜欢去的人文场所，受访者对</a:t>
            </a:r>
            <a:r>
              <a:rPr lang="en-US" altLang="zh-CN" sz="1200" b="1" dirty="0">
                <a:solidFill>
                  <a:srgbClr val="000000"/>
                </a:solidFill>
                <a:latin typeface="微软雅黑" panose="020B0503020204020204" pitchFamily="18" charset="-122"/>
                <a:cs typeface="微软雅黑" panose="020B0503020204020204" pitchFamily="18" charset="-122"/>
              </a:rPr>
              <a:t>书吧，科技馆，博物馆，</a:t>
            </a:r>
          </a:p>
          <a:p>
            <a:pPr>
              <a:lnSpc>
                <a:spcPts val="1800"/>
              </a:lnSpc>
              <a:tabLst>
                <a:tab pos="177800" algn="l"/>
                <a:tab pos="18034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画廊，时尚发布会场</a:t>
            </a:r>
            <a:r>
              <a:rPr lang="en-US" altLang="zh-CN" sz="1200" dirty="0">
                <a:solidFill>
                  <a:srgbClr val="000000"/>
                </a:solidFill>
                <a:latin typeface="微软雅黑" panose="020B0503020204020204" pitchFamily="18" charset="-122"/>
                <a:cs typeface="微软雅黑" panose="020B0503020204020204" pitchFamily="18" charset="-122"/>
              </a:rPr>
              <a:t>等类型的人文场所较为偏好，而雕塑展</a:t>
            </a:r>
          </a:p>
          <a:p>
            <a:pPr>
              <a:lnSpc>
                <a:spcPts val="1800"/>
              </a:lnSpc>
              <a:tabLst>
                <a:tab pos="177800" algn="l"/>
                <a:tab pos="1803400" algn="l"/>
              </a:tabLst>
            </a:pPr>
            <a:r>
              <a:rPr lang="en-US" altLang="zh-CN" dirty="0"/>
              <a:t>	</a:t>
            </a:r>
            <a:r>
              <a:rPr lang="en-US" altLang="zh-CN" sz="1200" dirty="0">
                <a:solidFill>
                  <a:srgbClr val="000000"/>
                </a:solidFill>
                <a:latin typeface="微软雅黑" panose="020B0503020204020204" pitchFamily="18" charset="-122"/>
                <a:cs typeface="微软雅黑" panose="020B0503020204020204" pitchFamily="18" charset="-122"/>
              </a:rPr>
              <a:t>馆、舞蹈教室，花艺工作室等的受众人群相对较小。</a:t>
            </a:r>
          </a:p>
          <a:p>
            <a:pPr>
              <a:lnSpc>
                <a:spcPts val="1900"/>
              </a:lnSpc>
              <a:tabLst>
                <a:tab pos="177800" algn="l"/>
                <a:tab pos="1803400" algn="l"/>
              </a:tabLst>
            </a:pPr>
            <a:r>
              <a:rPr lang="en-US" altLang="zh-CN" sz="1200" dirty="0">
                <a:solidFill>
                  <a:srgbClr val="69BE28"/>
                </a:solidFill>
                <a:latin typeface="Wingdings" panose="05000000000000000000" pitchFamily="18" charset="0"/>
                <a:cs typeface="Wingdings" panose="05000000000000000000" pitchFamily="18" charset="0"/>
              </a:rPr>
              <a:t>▪</a:t>
            </a:r>
            <a:r>
              <a:rPr lang="en-US" altLang="zh-CN" sz="1200" dirty="0">
                <a:latin typeface="Times New Roman" panose="02020603050405020304" pitchFamily="18" charset="0"/>
                <a:cs typeface="Times New Roman" panose="02020603050405020304" pitchFamily="18" charset="0"/>
              </a:rPr>
              <a:t>   </a:t>
            </a:r>
            <a:r>
              <a:rPr lang="en-US" altLang="zh-CN" sz="1200" b="1" dirty="0">
                <a:solidFill>
                  <a:srgbClr val="000000"/>
                </a:solidFill>
                <a:latin typeface="微软雅黑" panose="020B0503020204020204" pitchFamily="18" charset="-122"/>
                <a:cs typeface="微软雅黑" panose="020B0503020204020204" pitchFamily="18" charset="-122"/>
              </a:rPr>
              <a:t>总体上看，除了传统的休闲娱乐方式外，已经有部分深圳居</a:t>
            </a:r>
          </a:p>
          <a:p>
            <a:pPr>
              <a:lnSpc>
                <a:spcPts val="1800"/>
              </a:lnSpc>
              <a:tabLst>
                <a:tab pos="177800" algn="l"/>
                <a:tab pos="1803400" algn="l"/>
              </a:tabLst>
            </a:pPr>
            <a:r>
              <a:rPr lang="en-US" altLang="zh-CN" dirty="0"/>
              <a:t>	</a:t>
            </a:r>
            <a:r>
              <a:rPr lang="en-US" altLang="zh-CN" sz="1200" b="1" dirty="0">
                <a:solidFill>
                  <a:srgbClr val="000000"/>
                </a:solidFill>
                <a:latin typeface="微软雅黑" panose="020B0503020204020204" pitchFamily="18" charset="-122"/>
                <a:cs typeface="微软雅黑" panose="020B0503020204020204" pitchFamily="18" charset="-122"/>
              </a:rPr>
              <a:t>民开始注重在文化艺术方面的精神追求。</a:t>
            </a:r>
          </a:p>
          <a:p>
            <a:pPr>
              <a:lnSpc>
                <a:spcPts val="1000"/>
              </a:lnSpc>
            </a:pPr>
            <a:endParaRPr lang="en-US" altLang="zh-CN" dirty="0"/>
          </a:p>
          <a:p>
            <a:pPr>
              <a:lnSpc>
                <a:spcPts val="1000"/>
              </a:lnSpc>
            </a:pPr>
            <a:endParaRPr lang="en-US" altLang="zh-CN" dirty="0"/>
          </a:p>
          <a:p>
            <a:pPr>
              <a:lnSpc>
                <a:spcPts val="2000"/>
              </a:lnSpc>
              <a:tabLst>
                <a:tab pos="177800" algn="l"/>
                <a:tab pos="1803400" algn="l"/>
              </a:tabLst>
            </a:pPr>
            <a:r>
              <a:rPr lang="en-US" altLang="zh-CN" dirty="0"/>
              <a:t>		</a:t>
            </a:r>
            <a:r>
              <a:rPr lang="en-US" altLang="zh-CN" sz="1105" b="1" dirty="0">
                <a:solidFill>
                  <a:srgbClr val="FFFFFF"/>
                </a:solidFill>
                <a:latin typeface="微软雅黑" panose="020B0503020204020204" pitchFamily="18" charset="-122"/>
                <a:cs typeface="微软雅黑" panose="020B0503020204020204" pitchFamily="18" charset="-122"/>
              </a:rPr>
              <a:t>演出类型偏好</a:t>
            </a:r>
          </a:p>
        </p:txBody>
      </p:sp>
      <p:sp>
        <p:nvSpPr>
          <p:cNvPr id="85" name="TextBox 1"/>
          <p:cNvSpPr txBox="1"/>
          <p:nvPr/>
        </p:nvSpPr>
        <p:spPr>
          <a:xfrm>
            <a:off x="4038600" y="4533900"/>
            <a:ext cx="3937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41.04%</a:t>
            </a:r>
          </a:p>
        </p:txBody>
      </p:sp>
      <p:sp>
        <p:nvSpPr>
          <p:cNvPr id="86" name="TextBox 1"/>
          <p:cNvSpPr txBox="1"/>
          <p:nvPr/>
        </p:nvSpPr>
        <p:spPr>
          <a:xfrm>
            <a:off x="2654300" y="4737100"/>
            <a:ext cx="1206500" cy="1282700"/>
          </a:xfrm>
          <a:prstGeom prst="rect">
            <a:avLst/>
          </a:prstGeom>
          <a:noFill/>
        </p:spPr>
        <p:txBody>
          <a:bodyPr wrap="none" lIns="0" tIns="0" rIns="0" rtlCol="0">
            <a:spAutoFit/>
          </a:bodyPr>
          <a:lstStyle/>
          <a:p>
            <a:pPr>
              <a:lnSpc>
                <a:spcPts val="1100"/>
              </a:lnSpc>
              <a:tabLst>
                <a:tab pos="38100" algn="l"/>
                <a:tab pos="76200" algn="l"/>
                <a:tab pos="368300" algn="l"/>
                <a:tab pos="406400" algn="l"/>
                <a:tab pos="584200" algn="l"/>
                <a:tab pos="812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27.17%</a:t>
            </a:r>
          </a:p>
          <a:p>
            <a:pPr>
              <a:lnSpc>
                <a:spcPts val="1200"/>
              </a:lnSpc>
              <a:tabLst>
                <a:tab pos="38100" algn="l"/>
                <a:tab pos="76200" algn="l"/>
                <a:tab pos="368300" algn="l"/>
                <a:tab pos="406400" algn="l"/>
                <a:tab pos="584200" algn="l"/>
                <a:tab pos="812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21.39%</a:t>
            </a:r>
          </a:p>
          <a:p>
            <a:pPr>
              <a:lnSpc>
                <a:spcPts val="1200"/>
              </a:lnSpc>
              <a:tabLst>
                <a:tab pos="38100" algn="l"/>
                <a:tab pos="76200" algn="l"/>
                <a:tab pos="368300" algn="l"/>
                <a:tab pos="406400" algn="l"/>
                <a:tab pos="584200" algn="l"/>
                <a:tab pos="812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17.05%</a:t>
            </a:r>
          </a:p>
          <a:p>
            <a:pPr>
              <a:lnSpc>
                <a:spcPts val="1200"/>
              </a:lnSpc>
              <a:tabLst>
                <a:tab pos="38100" algn="l"/>
                <a:tab pos="76200" algn="l"/>
                <a:tab pos="368300" algn="l"/>
                <a:tab pos="406400" algn="l"/>
                <a:tab pos="584200" algn="l"/>
                <a:tab pos="812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16.18%</a:t>
            </a:r>
          </a:p>
          <a:p>
            <a:pPr>
              <a:lnSpc>
                <a:spcPts val="1200"/>
              </a:lnSpc>
              <a:tabLst>
                <a:tab pos="38100" algn="l"/>
                <a:tab pos="76200" algn="l"/>
                <a:tab pos="368300" algn="l"/>
                <a:tab pos="406400" algn="l"/>
                <a:tab pos="584200" algn="l"/>
                <a:tab pos="812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16.18%</a:t>
            </a:r>
          </a:p>
          <a:p>
            <a:pPr>
              <a:lnSpc>
                <a:spcPts val="1200"/>
              </a:lnSpc>
              <a:tabLst>
                <a:tab pos="38100" algn="l"/>
                <a:tab pos="76200" algn="l"/>
                <a:tab pos="368300" algn="l"/>
                <a:tab pos="406400" algn="l"/>
                <a:tab pos="584200" algn="l"/>
                <a:tab pos="812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8.96%</a:t>
            </a:r>
          </a:p>
          <a:p>
            <a:pPr>
              <a:lnSpc>
                <a:spcPts val="1200"/>
              </a:lnSpc>
              <a:tabLst>
                <a:tab pos="38100" algn="l"/>
                <a:tab pos="76200" algn="l"/>
                <a:tab pos="368300" algn="l"/>
                <a:tab pos="406400" algn="l"/>
                <a:tab pos="584200" algn="l"/>
                <a:tab pos="8128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8.09%</a:t>
            </a:r>
          </a:p>
          <a:p>
            <a:pPr>
              <a:lnSpc>
                <a:spcPts val="1200"/>
              </a:lnSpc>
              <a:tabLst>
                <a:tab pos="38100" algn="l"/>
                <a:tab pos="76200" algn="l"/>
                <a:tab pos="368300" algn="l"/>
                <a:tab pos="406400" algn="l"/>
                <a:tab pos="584200" algn="l"/>
                <a:tab pos="812800" algn="l"/>
              </a:tabLst>
            </a:pPr>
            <a:r>
              <a:rPr lang="en-US" altLang="zh-CN" sz="900" dirty="0">
                <a:solidFill>
                  <a:srgbClr val="000000"/>
                </a:solidFill>
                <a:latin typeface="微软雅黑" panose="020B0503020204020204" pitchFamily="18" charset="-122"/>
                <a:cs typeface="微软雅黑" panose="020B0503020204020204" pitchFamily="18" charset="-122"/>
              </a:rPr>
              <a:t>7.23%</a:t>
            </a:r>
          </a:p>
        </p:txBody>
      </p:sp>
      <p:sp>
        <p:nvSpPr>
          <p:cNvPr id="87" name="TextBox 1"/>
          <p:cNvSpPr txBox="1"/>
          <p:nvPr/>
        </p:nvSpPr>
        <p:spPr>
          <a:xfrm>
            <a:off x="2489200" y="5994400"/>
            <a:ext cx="342900" cy="304800"/>
          </a:xfrm>
          <a:prstGeom prst="rect">
            <a:avLst/>
          </a:prstGeom>
          <a:noFill/>
        </p:spPr>
        <p:txBody>
          <a:bodyPr wrap="none" lIns="0" tIns="0" rIns="0" rtlCol="0">
            <a:spAutoFit/>
          </a:bodyPr>
          <a:lstStyle/>
          <a:p>
            <a:pPr>
              <a:lnSpc>
                <a:spcPts val="1100"/>
              </a:lnSpc>
              <a:tabLst>
                <a:tab pos="254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3.76%</a:t>
            </a:r>
          </a:p>
          <a:p>
            <a:pPr>
              <a:lnSpc>
                <a:spcPts val="1200"/>
              </a:lnSpc>
              <a:tabLst>
                <a:tab pos="25400" algn="l"/>
              </a:tabLst>
            </a:pPr>
            <a:r>
              <a:rPr lang="en-US" altLang="zh-CN" sz="900" dirty="0">
                <a:solidFill>
                  <a:srgbClr val="000000"/>
                </a:solidFill>
                <a:latin typeface="微软雅黑" panose="020B0503020204020204" pitchFamily="18" charset="-122"/>
                <a:cs typeface="微软雅黑" panose="020B0503020204020204" pitchFamily="18" charset="-122"/>
              </a:rPr>
              <a:t>3.18%</a:t>
            </a:r>
          </a:p>
        </p:txBody>
      </p:sp>
      <p:sp>
        <p:nvSpPr>
          <p:cNvPr id="88" name="TextBox 1"/>
          <p:cNvSpPr txBox="1"/>
          <p:nvPr/>
        </p:nvSpPr>
        <p:spPr>
          <a:xfrm>
            <a:off x="1549400" y="4584700"/>
            <a:ext cx="609600" cy="1447800"/>
          </a:xfrm>
          <a:prstGeom prst="rect">
            <a:avLst/>
          </a:prstGeom>
          <a:noFill/>
        </p:spPr>
        <p:txBody>
          <a:bodyPr wrap="none" lIns="0" tIns="0" rIns="0" rtlCol="0">
            <a:spAutoFit/>
          </a:bodyPr>
          <a:lstStyle/>
          <a:p>
            <a:pPr>
              <a:lnSpc>
                <a:spcPts val="1100"/>
              </a:lnSpc>
              <a:tabLst>
                <a:tab pos="114300" algn="l"/>
                <a:tab pos="165100" algn="l"/>
                <a:tab pos="279400" algn="l"/>
                <a:tab pos="393700" algn="l"/>
              </a:tabLst>
            </a:pPr>
            <a:r>
              <a:rPr lang="en-US" altLang="zh-CN" sz="900" dirty="0">
                <a:solidFill>
                  <a:srgbClr val="000000"/>
                </a:solidFill>
                <a:latin typeface="微软雅黑" panose="020B0503020204020204" pitchFamily="18" charset="-122"/>
                <a:cs typeface="微软雅黑" panose="020B0503020204020204" pitchFamily="18" charset="-122"/>
              </a:rPr>
              <a:t>歌剧/音乐剧</a:t>
            </a:r>
          </a:p>
          <a:p>
            <a:pPr>
              <a:lnSpc>
                <a:spcPts val="1200"/>
              </a:lnSpc>
              <a:tabLst>
                <a:tab pos="114300" algn="l"/>
                <a:tab pos="165100" algn="l"/>
                <a:tab pos="279400" algn="l"/>
                <a:tab pos="3937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交响乐</a:t>
            </a:r>
          </a:p>
          <a:p>
            <a:pPr>
              <a:lnSpc>
                <a:spcPts val="1200"/>
              </a:lnSpc>
              <a:tabLst>
                <a:tab pos="114300" algn="l"/>
                <a:tab pos="165100" algn="l"/>
                <a:tab pos="279400" algn="l"/>
                <a:tab pos="3937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舞剧</a:t>
            </a:r>
          </a:p>
          <a:p>
            <a:pPr>
              <a:lnSpc>
                <a:spcPts val="1200"/>
              </a:lnSpc>
              <a:tabLst>
                <a:tab pos="114300" algn="l"/>
                <a:tab pos="165100" algn="l"/>
                <a:tab pos="279400" algn="l"/>
                <a:tab pos="3937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相声剧</a:t>
            </a:r>
          </a:p>
          <a:p>
            <a:pPr>
              <a:lnSpc>
                <a:spcPts val="1200"/>
              </a:lnSpc>
              <a:tabLst>
                <a:tab pos="114300" algn="l"/>
                <a:tab pos="165100" algn="l"/>
                <a:tab pos="279400" algn="l"/>
                <a:tab pos="3937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话剧</a:t>
            </a:r>
          </a:p>
          <a:p>
            <a:pPr>
              <a:lnSpc>
                <a:spcPts val="1200"/>
              </a:lnSpc>
              <a:tabLst>
                <a:tab pos="114300" algn="l"/>
                <a:tab pos="165100" algn="l"/>
                <a:tab pos="279400" algn="l"/>
                <a:tab pos="3937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戏剧/戏曲</a:t>
            </a:r>
          </a:p>
          <a:p>
            <a:pPr>
              <a:lnSpc>
                <a:spcPts val="1200"/>
              </a:lnSpc>
              <a:tabLst>
                <a:tab pos="114300" algn="l"/>
                <a:tab pos="165100" algn="l"/>
                <a:tab pos="279400" algn="l"/>
                <a:tab pos="3937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诗剧</a:t>
            </a:r>
          </a:p>
          <a:p>
            <a:pPr>
              <a:lnSpc>
                <a:spcPts val="1200"/>
              </a:lnSpc>
              <a:tabLst>
                <a:tab pos="114300" algn="l"/>
                <a:tab pos="165100" algn="l"/>
                <a:tab pos="279400" algn="l"/>
                <a:tab pos="3937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地方戏</a:t>
            </a:r>
          </a:p>
          <a:p>
            <a:pPr>
              <a:lnSpc>
                <a:spcPts val="1200"/>
              </a:lnSpc>
              <a:tabLst>
                <a:tab pos="114300" algn="l"/>
                <a:tab pos="165100" algn="l"/>
                <a:tab pos="279400" algn="l"/>
                <a:tab pos="3937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民族器乐</a:t>
            </a:r>
          </a:p>
        </p:txBody>
      </p:sp>
      <p:sp>
        <p:nvSpPr>
          <p:cNvPr id="89" name="TextBox 1"/>
          <p:cNvSpPr txBox="1"/>
          <p:nvPr/>
        </p:nvSpPr>
        <p:spPr>
          <a:xfrm>
            <a:off x="1943100" y="6007100"/>
            <a:ext cx="228600" cy="3048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其他</a:t>
            </a:r>
          </a:p>
          <a:p>
            <a:pPr>
              <a:lnSpc>
                <a:spcPts val="1200"/>
              </a:lnSpc>
            </a:pPr>
            <a:r>
              <a:rPr lang="en-US" altLang="zh-CN" sz="900" dirty="0">
                <a:solidFill>
                  <a:srgbClr val="000000"/>
                </a:solidFill>
                <a:latin typeface="微软雅黑" panose="020B0503020204020204" pitchFamily="18" charset="-122"/>
                <a:cs typeface="微软雅黑" panose="020B0503020204020204" pitchFamily="18" charset="-122"/>
              </a:rPr>
              <a:t>京剧</a:t>
            </a:r>
          </a:p>
        </p:txBody>
      </p:sp>
      <p:sp>
        <p:nvSpPr>
          <p:cNvPr id="90" name="TextBox 1"/>
          <p:cNvSpPr txBox="1"/>
          <p:nvPr/>
        </p:nvSpPr>
        <p:spPr>
          <a:xfrm>
            <a:off x="3797300" y="6578600"/>
            <a:ext cx="6858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样本量=345</a:t>
            </a:r>
          </a:p>
        </p:txBody>
      </p:sp>
      <p:sp>
        <p:nvSpPr>
          <p:cNvPr id="91" name="TextBox 1"/>
          <p:cNvSpPr txBox="1"/>
          <p:nvPr/>
        </p:nvSpPr>
        <p:spPr>
          <a:xfrm>
            <a:off x="6502400" y="1638300"/>
            <a:ext cx="977900" cy="177800"/>
          </a:xfrm>
          <a:prstGeom prst="rect">
            <a:avLst/>
          </a:prstGeom>
          <a:noFill/>
        </p:spPr>
        <p:txBody>
          <a:bodyPr wrap="none" lIns="0" tIns="0" rIns="0" rtlCol="0">
            <a:spAutoFit/>
          </a:bodyPr>
          <a:lstStyle/>
          <a:p>
            <a:pPr>
              <a:lnSpc>
                <a:spcPts val="1400"/>
              </a:lnSpc>
            </a:pPr>
            <a:r>
              <a:rPr lang="en-US" altLang="zh-CN" sz="1105" b="1" dirty="0">
                <a:solidFill>
                  <a:srgbClr val="FFFFFF"/>
                </a:solidFill>
                <a:latin typeface="微软雅黑" panose="020B0503020204020204" pitchFamily="18" charset="-122"/>
                <a:cs typeface="微软雅黑" panose="020B0503020204020204" pitchFamily="18" charset="-122"/>
              </a:rPr>
              <a:t>人文场所的偏好</a:t>
            </a:r>
          </a:p>
        </p:txBody>
      </p:sp>
      <p:sp>
        <p:nvSpPr>
          <p:cNvPr id="92" name="TextBox 1"/>
          <p:cNvSpPr txBox="1"/>
          <p:nvPr/>
        </p:nvSpPr>
        <p:spPr>
          <a:xfrm>
            <a:off x="7823200" y="6146800"/>
            <a:ext cx="7620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样本量=1042</a:t>
            </a:r>
          </a:p>
        </p:txBody>
      </p:sp>
      <p:sp>
        <p:nvSpPr>
          <p:cNvPr id="93" name="TextBox 1"/>
          <p:cNvSpPr txBox="1"/>
          <p:nvPr/>
        </p:nvSpPr>
        <p:spPr>
          <a:xfrm>
            <a:off x="5549900" y="6134100"/>
            <a:ext cx="2095500" cy="165100"/>
          </a:xfrm>
          <a:prstGeom prst="rect">
            <a:avLst/>
          </a:prstGeom>
          <a:noFill/>
        </p:spPr>
        <p:txBody>
          <a:bodyPr wrap="none" lIns="0" tIns="0" rIns="0" rtlCol="0">
            <a:spAutoFit/>
          </a:bodyPr>
          <a:lstStyle/>
          <a:p>
            <a:pPr>
              <a:lnSpc>
                <a:spcPts val="1300"/>
              </a:lnSpc>
            </a:pPr>
            <a:r>
              <a:rPr lang="en-US" altLang="zh-CN" sz="995" dirty="0">
                <a:solidFill>
                  <a:srgbClr val="000000"/>
                </a:solidFill>
                <a:latin typeface="微软雅黑" panose="020B0503020204020204" pitchFamily="18" charset="-122"/>
                <a:cs typeface="微软雅黑" panose="020B0503020204020204" pitchFamily="18" charset="-122"/>
              </a:rPr>
              <a:t>本题为多选题，合计比例大于100%。</a:t>
            </a:r>
          </a:p>
        </p:txBody>
      </p:sp>
      <p:sp>
        <p:nvSpPr>
          <p:cNvPr id="94" name="TextBox 1"/>
          <p:cNvSpPr txBox="1"/>
          <p:nvPr/>
        </p:nvSpPr>
        <p:spPr>
          <a:xfrm>
            <a:off x="8343900" y="2133600"/>
            <a:ext cx="393700" cy="139700"/>
          </a:xfrm>
          <a:prstGeom prst="rect">
            <a:avLst/>
          </a:prstGeom>
          <a:noFill/>
        </p:spPr>
        <p:txBody>
          <a:bodyPr wrap="none" lIns="0" tIns="0" rIns="0" rtlCol="0">
            <a:spAutoFit/>
          </a:bodyPr>
          <a:lstStyle/>
          <a:p>
            <a:pPr>
              <a:lnSpc>
                <a:spcPts val="1100"/>
              </a:lnSpc>
            </a:pPr>
            <a:r>
              <a:rPr lang="en-US" altLang="zh-CN" sz="900" dirty="0">
                <a:solidFill>
                  <a:srgbClr val="000000"/>
                </a:solidFill>
                <a:latin typeface="微软雅黑" panose="020B0503020204020204" pitchFamily="18" charset="-122"/>
                <a:cs typeface="微软雅黑" panose="020B0503020204020204" pitchFamily="18" charset="-122"/>
              </a:rPr>
              <a:t>53.37%</a:t>
            </a:r>
          </a:p>
        </p:txBody>
      </p:sp>
      <p:sp>
        <p:nvSpPr>
          <p:cNvPr id="95" name="TextBox 1"/>
          <p:cNvSpPr txBox="1"/>
          <p:nvPr/>
        </p:nvSpPr>
        <p:spPr>
          <a:xfrm>
            <a:off x="6819900" y="2425700"/>
            <a:ext cx="1231900" cy="2082800"/>
          </a:xfrm>
          <a:prstGeom prst="rect">
            <a:avLst/>
          </a:prstGeom>
          <a:noFill/>
        </p:spPr>
        <p:txBody>
          <a:bodyPr wrap="none" lIns="0" tIns="0" rIns="0" rtlCol="0">
            <a:spAutoFit/>
          </a:bodyPr>
          <a:lstStyle/>
          <a:p>
            <a:pPr>
              <a:lnSpc>
                <a:spcPts val="1100"/>
              </a:lnSpc>
              <a:tabLst>
                <a:tab pos="38100" algn="l"/>
                <a:tab pos="254000" algn="l"/>
                <a:tab pos="266700" algn="l"/>
                <a:tab pos="342900" algn="l"/>
                <a:tab pos="381000" algn="l"/>
                <a:tab pos="419100" algn="l"/>
                <a:tab pos="482600" algn="l"/>
                <a:tab pos="749300" algn="l"/>
                <a:tab pos="838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31.87%</a:t>
            </a:r>
          </a:p>
          <a:p>
            <a:pPr>
              <a:lnSpc>
                <a:spcPts val="1600"/>
              </a:lnSpc>
              <a:tabLst>
                <a:tab pos="38100" algn="l"/>
                <a:tab pos="254000" algn="l"/>
                <a:tab pos="266700" algn="l"/>
                <a:tab pos="342900" algn="l"/>
                <a:tab pos="381000" algn="l"/>
                <a:tab pos="419100" algn="l"/>
                <a:tab pos="482600" algn="l"/>
                <a:tab pos="749300" algn="l"/>
                <a:tab pos="838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29.33%</a:t>
            </a:r>
          </a:p>
          <a:p>
            <a:pPr>
              <a:lnSpc>
                <a:spcPts val="1600"/>
              </a:lnSpc>
              <a:tabLst>
                <a:tab pos="38100" algn="l"/>
                <a:tab pos="254000" algn="l"/>
                <a:tab pos="266700" algn="l"/>
                <a:tab pos="342900" algn="l"/>
                <a:tab pos="381000" algn="l"/>
                <a:tab pos="419100" algn="l"/>
                <a:tab pos="482600" algn="l"/>
                <a:tab pos="749300" algn="l"/>
                <a:tab pos="838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22.39%</a:t>
            </a:r>
          </a:p>
          <a:p>
            <a:pPr>
              <a:lnSpc>
                <a:spcPts val="1600"/>
              </a:lnSpc>
              <a:tabLst>
                <a:tab pos="38100" algn="l"/>
                <a:tab pos="254000" algn="l"/>
                <a:tab pos="266700" algn="l"/>
                <a:tab pos="342900" algn="l"/>
                <a:tab pos="381000" algn="l"/>
                <a:tab pos="419100" algn="l"/>
                <a:tab pos="482600" algn="l"/>
                <a:tab pos="749300" algn="l"/>
                <a:tab pos="838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20.43%</a:t>
            </a:r>
          </a:p>
          <a:p>
            <a:pPr>
              <a:lnSpc>
                <a:spcPts val="1600"/>
              </a:lnSpc>
              <a:tabLst>
                <a:tab pos="38100" algn="l"/>
                <a:tab pos="254000" algn="l"/>
                <a:tab pos="266700" algn="l"/>
                <a:tab pos="342900" algn="l"/>
                <a:tab pos="381000" algn="l"/>
                <a:tab pos="419100" algn="l"/>
                <a:tab pos="482600" algn="l"/>
                <a:tab pos="749300" algn="l"/>
                <a:tab pos="838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19.55%</a:t>
            </a:r>
          </a:p>
          <a:p>
            <a:pPr>
              <a:lnSpc>
                <a:spcPts val="1600"/>
              </a:lnSpc>
              <a:tabLst>
                <a:tab pos="38100" algn="l"/>
                <a:tab pos="254000" algn="l"/>
                <a:tab pos="266700" algn="l"/>
                <a:tab pos="342900" algn="l"/>
                <a:tab pos="381000" algn="l"/>
                <a:tab pos="419100" algn="l"/>
                <a:tab pos="482600" algn="l"/>
                <a:tab pos="749300" algn="l"/>
                <a:tab pos="838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18.38%</a:t>
            </a:r>
          </a:p>
          <a:p>
            <a:pPr>
              <a:lnSpc>
                <a:spcPts val="1600"/>
              </a:lnSpc>
              <a:tabLst>
                <a:tab pos="38100" algn="l"/>
                <a:tab pos="254000" algn="l"/>
                <a:tab pos="266700" algn="l"/>
                <a:tab pos="342900" algn="l"/>
                <a:tab pos="381000" algn="l"/>
                <a:tab pos="419100" algn="l"/>
                <a:tab pos="482600" algn="l"/>
                <a:tab pos="749300" algn="l"/>
                <a:tab pos="838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16.42%</a:t>
            </a:r>
          </a:p>
          <a:p>
            <a:pPr>
              <a:lnSpc>
                <a:spcPts val="1600"/>
              </a:lnSpc>
              <a:tabLst>
                <a:tab pos="38100" algn="l"/>
                <a:tab pos="254000" algn="l"/>
                <a:tab pos="266700" algn="l"/>
                <a:tab pos="342900" algn="l"/>
                <a:tab pos="381000" algn="l"/>
                <a:tab pos="419100" algn="l"/>
                <a:tab pos="482600" algn="l"/>
                <a:tab pos="749300" algn="l"/>
                <a:tab pos="838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16.13%</a:t>
            </a:r>
          </a:p>
          <a:p>
            <a:pPr>
              <a:lnSpc>
                <a:spcPts val="1600"/>
              </a:lnSpc>
              <a:tabLst>
                <a:tab pos="38100" algn="l"/>
                <a:tab pos="254000" algn="l"/>
                <a:tab pos="266700" algn="l"/>
                <a:tab pos="342900" algn="l"/>
                <a:tab pos="381000" algn="l"/>
                <a:tab pos="419100" algn="l"/>
                <a:tab pos="482600" algn="l"/>
                <a:tab pos="749300" algn="l"/>
                <a:tab pos="838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10.26%</a:t>
            </a:r>
          </a:p>
          <a:p>
            <a:pPr>
              <a:lnSpc>
                <a:spcPts val="1600"/>
              </a:lnSpc>
              <a:tabLst>
                <a:tab pos="38100" algn="l"/>
                <a:tab pos="254000" algn="l"/>
                <a:tab pos="266700" algn="l"/>
                <a:tab pos="342900" algn="l"/>
                <a:tab pos="381000" algn="l"/>
                <a:tab pos="419100" algn="l"/>
                <a:tab pos="482600" algn="l"/>
                <a:tab pos="749300" algn="l"/>
                <a:tab pos="838200" algn="l"/>
              </a:tabLst>
            </a:pPr>
            <a:r>
              <a:rPr lang="en-US" altLang="zh-CN" sz="900" dirty="0">
                <a:solidFill>
                  <a:srgbClr val="000000"/>
                </a:solidFill>
                <a:latin typeface="微软雅黑" panose="020B0503020204020204" pitchFamily="18" charset="-122"/>
                <a:cs typeface="微软雅黑" panose="020B0503020204020204" pitchFamily="18" charset="-122"/>
              </a:rPr>
              <a:t>9.19%</a:t>
            </a:r>
          </a:p>
        </p:txBody>
      </p:sp>
      <p:sp>
        <p:nvSpPr>
          <p:cNvPr id="96" name="TextBox 1"/>
          <p:cNvSpPr txBox="1"/>
          <p:nvPr/>
        </p:nvSpPr>
        <p:spPr>
          <a:xfrm>
            <a:off x="6654800" y="4546600"/>
            <a:ext cx="482600" cy="1435100"/>
          </a:xfrm>
          <a:prstGeom prst="rect">
            <a:avLst/>
          </a:prstGeom>
          <a:noFill/>
        </p:spPr>
        <p:txBody>
          <a:bodyPr wrap="none" lIns="0" tIns="0" rIns="0" rtlCol="0">
            <a:spAutoFit/>
          </a:bodyPr>
          <a:lstStyle/>
          <a:p>
            <a:pPr>
              <a:lnSpc>
                <a:spcPts val="1100"/>
              </a:lnSpc>
              <a:tabLst>
                <a:tab pos="25400" algn="l"/>
                <a:tab pos="38100" algn="l"/>
                <a:tab pos="50800" algn="l"/>
                <a:tab pos="114300" algn="l"/>
                <a:tab pos="127000" algn="l"/>
                <a:tab pos="165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9.09%</a:t>
            </a:r>
          </a:p>
          <a:p>
            <a:pPr>
              <a:lnSpc>
                <a:spcPts val="1600"/>
              </a:lnSpc>
              <a:tabLst>
                <a:tab pos="25400" algn="l"/>
                <a:tab pos="38100" algn="l"/>
                <a:tab pos="50800" algn="l"/>
                <a:tab pos="114300" algn="l"/>
                <a:tab pos="127000" algn="l"/>
                <a:tab pos="165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8.31%</a:t>
            </a:r>
          </a:p>
          <a:p>
            <a:pPr>
              <a:lnSpc>
                <a:spcPts val="1600"/>
              </a:lnSpc>
              <a:tabLst>
                <a:tab pos="25400" algn="l"/>
                <a:tab pos="38100" algn="l"/>
                <a:tab pos="50800" algn="l"/>
                <a:tab pos="114300" algn="l"/>
                <a:tab pos="127000" algn="l"/>
                <a:tab pos="165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7.92%</a:t>
            </a:r>
          </a:p>
          <a:p>
            <a:pPr>
              <a:lnSpc>
                <a:spcPts val="1600"/>
              </a:lnSpc>
              <a:tabLst>
                <a:tab pos="25400" algn="l"/>
                <a:tab pos="38100" algn="l"/>
                <a:tab pos="50800" algn="l"/>
                <a:tab pos="114300" algn="l"/>
                <a:tab pos="127000" algn="l"/>
                <a:tab pos="165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6.26%</a:t>
            </a:r>
          </a:p>
          <a:p>
            <a:pPr>
              <a:lnSpc>
                <a:spcPts val="1600"/>
              </a:lnSpc>
              <a:tabLst>
                <a:tab pos="25400" algn="l"/>
                <a:tab pos="38100" algn="l"/>
                <a:tab pos="50800" algn="l"/>
                <a:tab pos="114300" algn="l"/>
                <a:tab pos="127000" algn="l"/>
                <a:tab pos="165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5.77%</a:t>
            </a:r>
          </a:p>
          <a:p>
            <a:pPr>
              <a:lnSpc>
                <a:spcPts val="1600"/>
              </a:lnSpc>
              <a:tabLst>
                <a:tab pos="25400" algn="l"/>
                <a:tab pos="38100" algn="l"/>
                <a:tab pos="50800" algn="l"/>
                <a:tab pos="114300" algn="l"/>
                <a:tab pos="127000" algn="l"/>
                <a:tab pos="1651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5.28%</a:t>
            </a:r>
          </a:p>
          <a:p>
            <a:pPr>
              <a:lnSpc>
                <a:spcPts val="1600"/>
              </a:lnSpc>
              <a:tabLst>
                <a:tab pos="25400" algn="l"/>
                <a:tab pos="38100" algn="l"/>
                <a:tab pos="50800" algn="l"/>
                <a:tab pos="114300" algn="l"/>
                <a:tab pos="127000" algn="l"/>
                <a:tab pos="165100" algn="l"/>
              </a:tabLst>
            </a:pPr>
            <a:r>
              <a:rPr lang="en-US" altLang="zh-CN" sz="900" dirty="0">
                <a:solidFill>
                  <a:srgbClr val="000000"/>
                </a:solidFill>
                <a:latin typeface="微软雅黑" panose="020B0503020204020204" pitchFamily="18" charset="-122"/>
                <a:cs typeface="微软雅黑" panose="020B0503020204020204" pitchFamily="18" charset="-122"/>
              </a:rPr>
              <a:t>4.89%</a:t>
            </a:r>
          </a:p>
        </p:txBody>
      </p:sp>
      <p:sp>
        <p:nvSpPr>
          <p:cNvPr id="97" name="TextBox 1"/>
          <p:cNvSpPr txBox="1"/>
          <p:nvPr/>
        </p:nvSpPr>
        <p:spPr>
          <a:xfrm>
            <a:off x="5600700" y="2197100"/>
            <a:ext cx="685800" cy="2298700"/>
          </a:xfrm>
          <a:prstGeom prst="rect">
            <a:avLst/>
          </a:prstGeom>
          <a:noFill/>
        </p:spPr>
        <p:txBody>
          <a:bodyPr wrap="none" lIns="0" tIns="0" rIns="0" rtlCol="0">
            <a:spAutoFit/>
          </a:bodyPr>
          <a:lstStyle/>
          <a:p>
            <a:pPr>
              <a:lnSpc>
                <a:spcPts val="11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书吧</a:t>
            </a:r>
          </a:p>
          <a:p>
            <a:pPr>
              <a:lnSpc>
                <a:spcPts val="16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科技馆</a:t>
            </a:r>
          </a:p>
          <a:p>
            <a:pPr>
              <a:lnSpc>
                <a:spcPts val="16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博物馆</a:t>
            </a:r>
          </a:p>
          <a:p>
            <a:pPr>
              <a:lnSpc>
                <a:spcPts val="16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画廊</a:t>
            </a:r>
          </a:p>
          <a:p>
            <a:pPr>
              <a:lnSpc>
                <a:spcPts val="1600"/>
              </a:lnSpc>
              <a:tabLst>
                <a:tab pos="114300" algn="l"/>
                <a:tab pos="228600" algn="l"/>
                <a:tab pos="342900" algn="l"/>
                <a:tab pos="457200" algn="l"/>
              </a:tabLst>
            </a:pPr>
            <a:r>
              <a:rPr lang="en-US" altLang="zh-CN" sz="900" dirty="0">
                <a:solidFill>
                  <a:srgbClr val="000000"/>
                </a:solidFill>
                <a:latin typeface="微软雅黑" panose="020B0503020204020204" pitchFamily="18" charset="-122"/>
                <a:cs typeface="微软雅黑" panose="020B0503020204020204" pitchFamily="18" charset="-122"/>
              </a:rPr>
              <a:t>时尚发布会场</a:t>
            </a:r>
          </a:p>
          <a:p>
            <a:pPr>
              <a:lnSpc>
                <a:spcPts val="16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音乐演奏厅</a:t>
            </a:r>
          </a:p>
          <a:p>
            <a:pPr>
              <a:lnSpc>
                <a:spcPts val="16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茶道馆</a:t>
            </a:r>
          </a:p>
          <a:p>
            <a:pPr>
              <a:lnSpc>
                <a:spcPts val="16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水族馆</a:t>
            </a:r>
          </a:p>
          <a:p>
            <a:pPr>
              <a:lnSpc>
                <a:spcPts val="16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美术馆</a:t>
            </a:r>
          </a:p>
          <a:p>
            <a:pPr>
              <a:lnSpc>
                <a:spcPts val="16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开心农场</a:t>
            </a:r>
          </a:p>
          <a:p>
            <a:pPr>
              <a:lnSpc>
                <a:spcPts val="1600"/>
              </a:lnSpc>
              <a:tabLst>
                <a:tab pos="114300" algn="l"/>
                <a:tab pos="228600" algn="l"/>
                <a:tab pos="342900" algn="l"/>
                <a:tab pos="4572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收藏展览馆</a:t>
            </a:r>
          </a:p>
        </p:txBody>
      </p:sp>
      <p:sp>
        <p:nvSpPr>
          <p:cNvPr id="98" name="TextBox 1"/>
          <p:cNvSpPr txBox="1"/>
          <p:nvPr/>
        </p:nvSpPr>
        <p:spPr>
          <a:xfrm>
            <a:off x="5372100" y="4533900"/>
            <a:ext cx="914400" cy="1435100"/>
          </a:xfrm>
          <a:prstGeom prst="rect">
            <a:avLst/>
          </a:prstGeom>
          <a:noFill/>
        </p:spPr>
        <p:txBody>
          <a:bodyPr wrap="none" lIns="0" tIns="0" rIns="0" rtlCol="0">
            <a:spAutoFit/>
          </a:bodyPr>
          <a:lstStyle/>
          <a:p>
            <a:pPr>
              <a:lnSpc>
                <a:spcPts val="1100"/>
              </a:lnSpc>
              <a:tabLst>
                <a:tab pos="228600" algn="l"/>
                <a:tab pos="3429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歌剧院</a:t>
            </a:r>
          </a:p>
          <a:p>
            <a:pPr>
              <a:lnSpc>
                <a:spcPts val="1600"/>
              </a:lnSpc>
              <a:tabLst>
                <a:tab pos="228600" algn="l"/>
                <a:tab pos="3429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摄影工作室</a:t>
            </a:r>
          </a:p>
          <a:p>
            <a:pPr>
              <a:lnSpc>
                <a:spcPts val="1600"/>
              </a:lnSpc>
              <a:tabLst>
                <a:tab pos="228600" algn="l"/>
                <a:tab pos="3429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烹饪料理教室</a:t>
            </a:r>
          </a:p>
          <a:p>
            <a:pPr>
              <a:lnSpc>
                <a:spcPts val="1600"/>
              </a:lnSpc>
              <a:tabLst>
                <a:tab pos="228600" algn="l"/>
                <a:tab pos="3429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拍卖行</a:t>
            </a:r>
          </a:p>
          <a:p>
            <a:pPr>
              <a:lnSpc>
                <a:spcPts val="1600"/>
              </a:lnSpc>
              <a:tabLst>
                <a:tab pos="228600" algn="l"/>
                <a:tab pos="3429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雕塑展馆</a:t>
            </a:r>
          </a:p>
          <a:p>
            <a:pPr>
              <a:lnSpc>
                <a:spcPts val="1600"/>
              </a:lnSpc>
              <a:tabLst>
                <a:tab pos="228600" algn="l"/>
                <a:tab pos="342900" algn="l"/>
                <a:tab pos="457200" algn="l"/>
                <a:tab pos="571500" algn="l"/>
              </a:tabLst>
            </a:pPr>
            <a:r>
              <a:rPr lang="en-US" altLang="zh-CN" dirty="0"/>
              <a:t>		</a:t>
            </a:r>
            <a:r>
              <a:rPr lang="en-US" altLang="zh-CN" sz="900" dirty="0">
                <a:solidFill>
                  <a:srgbClr val="000000"/>
                </a:solidFill>
                <a:latin typeface="微软雅黑" panose="020B0503020204020204" pitchFamily="18" charset="-122"/>
                <a:cs typeface="微软雅黑" panose="020B0503020204020204" pitchFamily="18" charset="-122"/>
              </a:rPr>
              <a:t>舞蹈工作室</a:t>
            </a:r>
          </a:p>
          <a:p>
            <a:pPr>
              <a:lnSpc>
                <a:spcPts val="1600"/>
              </a:lnSpc>
              <a:tabLst>
                <a:tab pos="228600" algn="l"/>
                <a:tab pos="342900" algn="l"/>
                <a:tab pos="457200" algn="l"/>
                <a:tab pos="571500" algn="l"/>
              </a:tabLst>
            </a:pPr>
            <a:r>
              <a:rPr lang="en-US" altLang="zh-CN" sz="900" dirty="0">
                <a:solidFill>
                  <a:srgbClr val="000000"/>
                </a:solidFill>
                <a:latin typeface="微软雅黑" panose="020B0503020204020204" pitchFamily="18" charset="-122"/>
                <a:cs typeface="微软雅黑" panose="020B0503020204020204" pitchFamily="18" charset="-122"/>
              </a:rPr>
              <a:t>花艺、插花工作室</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25447</Words>
  <Application>Microsoft Office PowerPoint</Application>
  <PresentationFormat>全屏显示(4:3)</PresentationFormat>
  <Paragraphs>11856</Paragraphs>
  <Slides>293</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293</vt:i4>
      </vt:variant>
    </vt:vector>
  </HeadingPairs>
  <TitlesOfParts>
    <vt:vector size="305" baseType="lpstr">
      <vt:lpstr>等线</vt:lpstr>
      <vt:lpstr>华文细黑</vt:lpstr>
      <vt:lpstr>微软雅黑</vt:lpstr>
      <vt:lpstr>Arial</vt:lpstr>
      <vt:lpstr>Arial Black</vt:lpstr>
      <vt:lpstr>Arial Narrow</vt:lpstr>
      <vt:lpstr>Calibri</vt:lpstr>
      <vt:lpstr>Century</vt:lpstr>
      <vt:lpstr>Times New Roman</vt:lpstr>
      <vt:lpstr>Wingdings</vt:lpstr>
      <vt:lpstr>Office Theme</vt:lpstr>
      <vt:lpstr>1_Office Theme</vt:lpstr>
      <vt:lpstr>PowerPoint 演示文稿</vt:lpstr>
      <vt:lpstr>知识星球 行业与管理资源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知识星球 行业与管理资源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知识星球 行业与管理资源</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
  <cp:lastModifiedBy>zhang fq</cp:lastModifiedBy>
  <cp:revision>5</cp:revision>
  <dcterms:created xsi:type="dcterms:W3CDTF">2006-08-16T00:00:00Z</dcterms:created>
  <dcterms:modified xsi:type="dcterms:W3CDTF">2020-08-23T02:30:20Z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2052-11.1.0.9513</vt:lpwstr>
  </property>
</Properties>
</file>